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80" r:id="rId2"/>
  </p:sldMasterIdLst>
  <p:notesMasterIdLst>
    <p:notesMasterId r:id="rId95"/>
  </p:notesMasterIdLst>
  <p:handoutMasterIdLst>
    <p:handoutMasterId r:id="rId96"/>
  </p:handoutMasterIdLst>
  <p:sldIdLst>
    <p:sldId id="4401" r:id="rId3"/>
    <p:sldId id="4273" r:id="rId4"/>
    <p:sldId id="4496" r:id="rId5"/>
    <p:sldId id="4402" r:id="rId6"/>
    <p:sldId id="4293" r:id="rId7"/>
    <p:sldId id="4316" r:id="rId8"/>
    <p:sldId id="4312" r:id="rId9"/>
    <p:sldId id="4459" r:id="rId10"/>
    <p:sldId id="4462" r:id="rId11"/>
    <p:sldId id="4463" r:id="rId12"/>
    <p:sldId id="4461" r:id="rId13"/>
    <p:sldId id="4468" r:id="rId14"/>
    <p:sldId id="4471" r:id="rId15"/>
    <p:sldId id="4469" r:id="rId16"/>
    <p:sldId id="4470" r:id="rId17"/>
    <p:sldId id="4408" r:id="rId18"/>
    <p:sldId id="4409" r:id="rId19"/>
    <p:sldId id="4412" r:id="rId20"/>
    <p:sldId id="4413" r:id="rId21"/>
    <p:sldId id="4414" r:id="rId22"/>
    <p:sldId id="4415" r:id="rId23"/>
    <p:sldId id="4416" r:id="rId24"/>
    <p:sldId id="4303" r:id="rId25"/>
    <p:sldId id="4325" r:id="rId26"/>
    <p:sldId id="4417" r:id="rId27"/>
    <p:sldId id="4418" r:id="rId28"/>
    <p:sldId id="4419" r:id="rId29"/>
    <p:sldId id="4421" r:id="rId30"/>
    <p:sldId id="4328" r:id="rId31"/>
    <p:sldId id="4338" r:id="rId32"/>
    <p:sldId id="4330" r:id="rId33"/>
    <p:sldId id="4464" r:id="rId34"/>
    <p:sldId id="4465" r:id="rId35"/>
    <p:sldId id="4466" r:id="rId36"/>
    <p:sldId id="4467" r:id="rId37"/>
    <p:sldId id="4472" r:id="rId38"/>
    <p:sldId id="4473" r:id="rId39"/>
    <p:sldId id="4474" r:id="rId40"/>
    <p:sldId id="4339" r:id="rId41"/>
    <p:sldId id="4387" r:id="rId42"/>
    <p:sldId id="4427" r:id="rId43"/>
    <p:sldId id="4475" r:id="rId44"/>
    <p:sldId id="4429" r:id="rId45"/>
    <p:sldId id="4476" r:id="rId46"/>
    <p:sldId id="4477" r:id="rId47"/>
    <p:sldId id="4343" r:id="rId48"/>
    <p:sldId id="4483" r:id="rId49"/>
    <p:sldId id="4482" r:id="rId50"/>
    <p:sldId id="4484" r:id="rId51"/>
    <p:sldId id="4349" r:id="rId52"/>
    <p:sldId id="4435" r:id="rId53"/>
    <p:sldId id="4436" r:id="rId54"/>
    <p:sldId id="4438" r:id="rId55"/>
    <p:sldId id="4437" r:id="rId56"/>
    <p:sldId id="4485" r:id="rId57"/>
    <p:sldId id="4486" r:id="rId58"/>
    <p:sldId id="4487" r:id="rId59"/>
    <p:sldId id="4488" r:id="rId60"/>
    <p:sldId id="4489" r:id="rId61"/>
    <p:sldId id="4350" r:id="rId62"/>
    <p:sldId id="4439" r:id="rId63"/>
    <p:sldId id="4351" r:id="rId64"/>
    <p:sldId id="4345" r:id="rId65"/>
    <p:sldId id="4479" r:id="rId66"/>
    <p:sldId id="4480" r:id="rId67"/>
    <p:sldId id="4276" r:id="rId68"/>
    <p:sldId id="4367" r:id="rId69"/>
    <p:sldId id="4355" r:id="rId70"/>
    <p:sldId id="4478" r:id="rId71"/>
    <p:sldId id="4440" r:id="rId72"/>
    <p:sldId id="4441" r:id="rId73"/>
    <p:sldId id="4442" r:id="rId74"/>
    <p:sldId id="4443" r:id="rId75"/>
    <p:sldId id="4444" r:id="rId76"/>
    <p:sldId id="4445" r:id="rId77"/>
    <p:sldId id="4446" r:id="rId78"/>
    <p:sldId id="4490" r:id="rId79"/>
    <p:sldId id="4491" r:id="rId80"/>
    <p:sldId id="4495" r:id="rId81"/>
    <p:sldId id="4492" r:id="rId82"/>
    <p:sldId id="4360" r:id="rId83"/>
    <p:sldId id="4447" r:id="rId84"/>
    <p:sldId id="4448" r:id="rId85"/>
    <p:sldId id="4449" r:id="rId86"/>
    <p:sldId id="4450" r:id="rId87"/>
    <p:sldId id="4368" r:id="rId88"/>
    <p:sldId id="4453" r:id="rId89"/>
    <p:sldId id="4454" r:id="rId90"/>
    <p:sldId id="4371" r:id="rId91"/>
    <p:sldId id="4451" r:id="rId92"/>
    <p:sldId id="4452" r:id="rId93"/>
    <p:sldId id="4404" r:id="rId9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 mustajbasic" initials="em" lastIdx="18" clrIdx="0">
    <p:extLst>
      <p:ext uri="{19B8F6BF-5375-455C-9EA6-DF929625EA0E}">
        <p15:presenceInfo xmlns:p15="http://schemas.microsoft.com/office/powerpoint/2012/main" userId="df2f4723eb66fa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F16924"/>
    <a:srgbClr val="B41F7A"/>
    <a:srgbClr val="000000"/>
    <a:srgbClr val="EDA13E"/>
    <a:srgbClr val="7F1C58"/>
    <a:srgbClr val="086D6E"/>
    <a:srgbClr val="EC2179"/>
    <a:srgbClr val="F0529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94663"/>
  </p:normalViewPr>
  <p:slideViewPr>
    <p:cSldViewPr snapToGrid="0" snapToObjects="1">
      <p:cViewPr varScale="1">
        <p:scale>
          <a:sx n="81" d="100"/>
          <a:sy n="81" d="100"/>
        </p:scale>
        <p:origin x="104" y="28"/>
      </p:cViewPr>
      <p:guideLst/>
    </p:cSldViewPr>
  </p:slideViewPr>
  <p:notesTextViewPr>
    <p:cViewPr>
      <p:scale>
        <a:sx n="1" d="1"/>
        <a:sy n="1" d="1"/>
      </p:scale>
      <p:origin x="0" y="0"/>
    </p:cViewPr>
  </p:notesTextViewPr>
  <p:sorterViewPr>
    <p:cViewPr>
      <p:scale>
        <a:sx n="50" d="100"/>
        <a:sy n="50" d="100"/>
      </p:scale>
      <p:origin x="0" y="-5876"/>
    </p:cViewPr>
  </p:sorterViewPr>
  <p:notesViewPr>
    <p:cSldViewPr snapToGrid="0" snapToObjects="1">
      <p:cViewPr varScale="1">
        <p:scale>
          <a:sx n="71" d="100"/>
          <a:sy n="71" d="100"/>
        </p:scale>
        <p:origin x="359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AF96-970D-421C-1EEF-BF0FFE93F06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5990CD-759E-241C-F13D-AC9E3E6EFB0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3765EF7-9728-884B-822D-8EED028DC9CC}" type="datetimeFigureOut">
              <a:rPr lang="en-US" smtClean="0"/>
              <a:t>12/12/2022</a:t>
            </a:fld>
            <a:endParaRPr lang="en-US"/>
          </a:p>
        </p:txBody>
      </p:sp>
      <p:sp>
        <p:nvSpPr>
          <p:cNvPr id="4" name="Footer Placeholder 3">
            <a:extLst>
              <a:ext uri="{FF2B5EF4-FFF2-40B4-BE49-F238E27FC236}">
                <a16:creationId xmlns:a16="http://schemas.microsoft.com/office/drawing/2014/main" id="{535F05D4-C44B-B6EF-7111-7F81A404483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174CBD-A3CC-36EB-4EA2-F1D51AB880E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1D0FCAE-81D7-F141-80C9-0956D591F361}" type="slidenum">
              <a:rPr lang="en-US" smtClean="0"/>
              <a:t>‹#›</a:t>
            </a:fld>
            <a:endParaRPr lang="en-US"/>
          </a:p>
        </p:txBody>
      </p:sp>
    </p:spTree>
    <p:extLst>
      <p:ext uri="{BB962C8B-B14F-4D97-AF65-F5344CB8AC3E}">
        <p14:creationId xmlns:p14="http://schemas.microsoft.com/office/powerpoint/2010/main" val="9382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859788-52C2-4B8F-BBBD-8B962046C54E}" type="datetimeFigureOut">
              <a:rPr lang="en-IE" smtClean="0"/>
              <a:t>12/12/2022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Κάντε κλικ για να επεξεργαστείτε τα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CA971F-9F71-45AC-B80A-D85269BAA52C}" type="slidenum">
              <a:rPr lang="en-IE" smtClean="0"/>
              <a:t>‹#›</a:t>
            </a:fld>
            <a:endParaRPr lang="en-IE"/>
          </a:p>
        </p:txBody>
      </p:sp>
    </p:spTree>
    <p:extLst>
      <p:ext uri="{BB962C8B-B14F-4D97-AF65-F5344CB8AC3E}">
        <p14:creationId xmlns:p14="http://schemas.microsoft.com/office/powerpoint/2010/main" val="216070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4"/>
            <a:ext cx="5736184" cy="6858003"/>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6605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630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normAutofit/>
          </a:bodyPr>
          <a:lstStyle>
            <a:lvl1pPr>
              <a:lnSpc>
                <a:spcPts val="228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004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1" y="0"/>
            <a:ext cx="9401174" cy="175701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2114549"/>
            <a:ext cx="8137823" cy="3937212"/>
          </a:xfrm>
        </p:spPr>
        <p:txBody>
          <a:bodyPr>
            <a:normAutofit/>
          </a:bodyPr>
          <a:lstStyle>
            <a:lvl1pPr>
              <a:lnSpc>
                <a:spcPts val="2280"/>
              </a:lnSpc>
              <a:spcBef>
                <a:spcPts val="0"/>
              </a:spcBef>
              <a:buNone/>
              <a:defRPr sz="2200" b="0" i="0" spc="0">
                <a:solidFill>
                  <a:srgbClr val="61616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9401174" y="0"/>
            <a:ext cx="2790825" cy="68580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06480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2079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99648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17">
            <a:extLst>
              <a:ext uri="{FF2B5EF4-FFF2-40B4-BE49-F238E27FC236}">
                <a16:creationId xmlns:a16="http://schemas.microsoft.com/office/drawing/2014/main" id="{1E3956E3-C303-CD25-67C7-B96D4A4B8AAD}"/>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98372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nly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87794-A3B2-6ECD-43B7-1E09EEBD3F8D}"/>
              </a:ext>
            </a:extLst>
          </p:cNvPr>
          <p:cNvSpPr/>
          <p:nvPr userDrawn="1"/>
        </p:nvSpPr>
        <p:spPr>
          <a:xfrm>
            <a:off x="0" y="1"/>
            <a:ext cx="12192000" cy="13617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60" y="507036"/>
            <a:ext cx="1107366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13111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B8D17229-747C-F44E-BD6D-9DEA1E784AC8}"/>
              </a:ext>
            </a:extLst>
          </p:cNvPr>
          <p:cNvSpPr/>
          <p:nvPr userDrawn="1"/>
        </p:nvSpPr>
        <p:spPr>
          <a:xfrm>
            <a:off x="831350" y="150280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95664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108775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947335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996146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58710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94156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133433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3877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cstate="screen">
            <a:extLst>
              <a:ext uri="{28A0092B-C50C-407E-A947-70E740481C1C}">
                <a14:useLocalDpi xmlns:a14="http://schemas.microsoft.com/office/drawing/2010/main"/>
              </a:ext>
            </a:extLst>
          </a:blip>
          <a:srcRect l="-1240" t="12374" r="4352" b="40059"/>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23" name="Group 22">
            <a:extLst>
              <a:ext uri="{FF2B5EF4-FFF2-40B4-BE49-F238E27FC236}">
                <a16:creationId xmlns:a16="http://schemas.microsoft.com/office/drawing/2014/main" id="{27A6C471-9B84-9F43-9569-9F24F514FA76}"/>
              </a:ext>
            </a:extLst>
          </p:cNvPr>
          <p:cNvGrpSpPr/>
          <p:nvPr userDrawn="1"/>
        </p:nvGrpSpPr>
        <p:grpSpPr>
          <a:xfrm>
            <a:off x="373314" y="5864969"/>
            <a:ext cx="2735993" cy="679345"/>
            <a:chOff x="0" y="0"/>
            <a:chExt cx="2301694" cy="571500"/>
          </a:xfrm>
        </p:grpSpPr>
        <p:sp>
          <p:nvSpPr>
            <p:cNvPr id="28" name="Rectangle 27">
              <a:extLst>
                <a:ext uri="{FF2B5EF4-FFF2-40B4-BE49-F238E27FC236}">
                  <a16:creationId xmlns:a16="http://schemas.microsoft.com/office/drawing/2014/main" id="{1B5DF232-1F83-4549-9F3A-AFD75E213BA8}"/>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28">
              <a:extLst>
                <a:ext uri="{FF2B5EF4-FFF2-40B4-BE49-F238E27FC236}">
                  <a16:creationId xmlns:a16="http://schemas.microsoft.com/office/drawing/2014/main" id="{445249D6-6645-264F-B9B9-5CF884A5A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6825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2"/>
          </a:xfrm>
        </p:grpSpPr>
        <p:sp>
          <p:nvSpPr>
            <p:cNvPr id="101" name="Block Arc 100">
              <a:extLst>
                <a:ext uri="{FF2B5EF4-FFF2-40B4-BE49-F238E27FC236}">
                  <a16:creationId xmlns:a16="http://schemas.microsoft.com/office/drawing/2014/main" id="{DFBD3BC9-7E5A-4643-90E7-A5CDC7C6EAC3}"/>
                </a:ext>
              </a:extLst>
            </p:cNvPr>
            <p:cNvSpPr>
              <a:spLocks noChangeAspect="1"/>
            </p:cNvSpPr>
            <p:nvPr userDrawn="1"/>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userDrawn="1"/>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userDrawn="1"/>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userDrawn="1"/>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userDrawn="1"/>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userDrawn="1"/>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7"/>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9276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37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21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8253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9399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15" name="Group 14">
            <a:extLst>
              <a:ext uri="{FF2B5EF4-FFF2-40B4-BE49-F238E27FC236}">
                <a16:creationId xmlns:a16="http://schemas.microsoft.com/office/drawing/2014/main" id="{6B19ACD3-270D-F149-9B8D-A452C5A7080B}"/>
              </a:ext>
            </a:extLst>
          </p:cNvPr>
          <p:cNvGrpSpPr/>
          <p:nvPr userDrawn="1"/>
        </p:nvGrpSpPr>
        <p:grpSpPr>
          <a:xfrm>
            <a:off x="551257" y="5868451"/>
            <a:ext cx="2735993" cy="679345"/>
            <a:chOff x="0" y="0"/>
            <a:chExt cx="2301694" cy="571500"/>
          </a:xfrm>
        </p:grpSpPr>
        <p:sp>
          <p:nvSpPr>
            <p:cNvPr id="16" name="Rectangle 15">
              <a:extLst>
                <a:ext uri="{FF2B5EF4-FFF2-40B4-BE49-F238E27FC236}">
                  <a16:creationId xmlns:a16="http://schemas.microsoft.com/office/drawing/2014/main" id="{5DEEA99F-D23F-6A4E-93A2-4B04553909A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42F1A516-FC4E-2E43-86A7-025339A3E0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2026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2425353"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a:extLst>
              <a:ext uri="{28A0092B-C50C-407E-A947-70E740481C1C}">
                <a14:useLocalDpi xmlns:a14="http://schemas.microsoft.com/office/drawing/2010/main"/>
              </a:ext>
            </a:extLst>
          </a:blip>
          <a:srcRect l="-5634" t="8478" r="38806" b="9640"/>
          <a:stretch/>
        </p:blipFill>
        <p:spPr>
          <a:xfrm>
            <a:off x="2766729" y="68820"/>
            <a:ext cx="6056868" cy="6817011"/>
          </a:xfrm>
          <a:prstGeom prst="rect">
            <a:avLst/>
          </a:prstGeom>
        </p:spPr>
      </p:pic>
      <p:grpSp>
        <p:nvGrpSpPr>
          <p:cNvPr id="22" name="Group 21">
            <a:extLst>
              <a:ext uri="{FF2B5EF4-FFF2-40B4-BE49-F238E27FC236}">
                <a16:creationId xmlns:a16="http://schemas.microsoft.com/office/drawing/2014/main" id="{0A2D618D-BFF0-D647-A63C-67B5EFE2275A}"/>
              </a:ext>
            </a:extLst>
          </p:cNvPr>
          <p:cNvGrpSpPr/>
          <p:nvPr userDrawn="1"/>
        </p:nvGrpSpPr>
        <p:grpSpPr>
          <a:xfrm>
            <a:off x="9246505" y="5773010"/>
            <a:ext cx="2735993" cy="679345"/>
            <a:chOff x="0" y="0"/>
            <a:chExt cx="2301694" cy="571500"/>
          </a:xfrm>
        </p:grpSpPr>
        <p:sp>
          <p:nvSpPr>
            <p:cNvPr id="23" name="Rectangle 22">
              <a:extLst>
                <a:ext uri="{FF2B5EF4-FFF2-40B4-BE49-F238E27FC236}">
                  <a16:creationId xmlns:a16="http://schemas.microsoft.com/office/drawing/2014/main" id="{0AD4EC1D-50EE-7343-A5F9-2FDC354C015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4" name="Picture 23">
              <a:extLst>
                <a:ext uri="{FF2B5EF4-FFF2-40B4-BE49-F238E27FC236}">
                  <a16:creationId xmlns:a16="http://schemas.microsoft.com/office/drawing/2014/main" id="{DFE99017-514D-8644-B8A2-53292AD97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8336063" y="416024"/>
            <a:ext cx="3343990" cy="1711988"/>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500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674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cstate="screen">
            <a:extLst>
              <a:ext uri="{28A0092B-C50C-407E-A947-70E740481C1C}">
                <a14:useLocalDpi xmlns:a14="http://schemas.microsoft.com/office/drawing/2010/main"/>
              </a:ext>
            </a:extLst>
          </a:blip>
          <a:srcRect l="-1240" t="12374" r="4352" b="40059"/>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23" name="Group 22">
            <a:extLst>
              <a:ext uri="{FF2B5EF4-FFF2-40B4-BE49-F238E27FC236}">
                <a16:creationId xmlns:a16="http://schemas.microsoft.com/office/drawing/2014/main" id="{27A6C471-9B84-9F43-9569-9F24F514FA76}"/>
              </a:ext>
            </a:extLst>
          </p:cNvPr>
          <p:cNvGrpSpPr/>
          <p:nvPr userDrawn="1"/>
        </p:nvGrpSpPr>
        <p:grpSpPr>
          <a:xfrm>
            <a:off x="373314" y="5864969"/>
            <a:ext cx="2735993" cy="679345"/>
            <a:chOff x="0" y="0"/>
            <a:chExt cx="2301694" cy="571500"/>
          </a:xfrm>
        </p:grpSpPr>
        <p:sp>
          <p:nvSpPr>
            <p:cNvPr id="28" name="Rectangle 27">
              <a:extLst>
                <a:ext uri="{FF2B5EF4-FFF2-40B4-BE49-F238E27FC236}">
                  <a16:creationId xmlns:a16="http://schemas.microsoft.com/office/drawing/2014/main" id="{1B5DF232-1F83-4549-9F3A-AFD75E213BA8}"/>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28">
              <a:extLst>
                <a:ext uri="{FF2B5EF4-FFF2-40B4-BE49-F238E27FC236}">
                  <a16:creationId xmlns:a16="http://schemas.microsoft.com/office/drawing/2014/main" id="{445249D6-6645-264F-B9B9-5CF884A5A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80208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15" name="Group 14">
            <a:extLst>
              <a:ext uri="{FF2B5EF4-FFF2-40B4-BE49-F238E27FC236}">
                <a16:creationId xmlns:a16="http://schemas.microsoft.com/office/drawing/2014/main" id="{6B19ACD3-270D-F149-9B8D-A452C5A7080B}"/>
              </a:ext>
            </a:extLst>
          </p:cNvPr>
          <p:cNvGrpSpPr/>
          <p:nvPr userDrawn="1"/>
        </p:nvGrpSpPr>
        <p:grpSpPr>
          <a:xfrm>
            <a:off x="551257" y="5868451"/>
            <a:ext cx="2735993" cy="679345"/>
            <a:chOff x="0" y="0"/>
            <a:chExt cx="2301694" cy="571500"/>
          </a:xfrm>
        </p:grpSpPr>
        <p:sp>
          <p:nvSpPr>
            <p:cNvPr id="16" name="Rectangle 15">
              <a:extLst>
                <a:ext uri="{FF2B5EF4-FFF2-40B4-BE49-F238E27FC236}">
                  <a16:creationId xmlns:a16="http://schemas.microsoft.com/office/drawing/2014/main" id="{5DEEA99F-D23F-6A4E-93A2-4B04553909A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42F1A516-FC4E-2E43-86A7-025339A3E0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Tree>
    <p:extLst>
      <p:ext uri="{BB962C8B-B14F-4D97-AF65-F5344CB8AC3E}">
        <p14:creationId xmlns:p14="http://schemas.microsoft.com/office/powerpoint/2010/main" val="2297372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9" name="Rectangle 48">
            <a:extLst>
              <a:ext uri="{FF2B5EF4-FFF2-40B4-BE49-F238E27FC236}">
                <a16:creationId xmlns:a16="http://schemas.microsoft.com/office/drawing/2014/main" id="{EFF71558-928C-3D40-B48E-F1D3A220489E}"/>
              </a:ext>
            </a:extLst>
          </p:cNvPr>
          <p:cNvSpPr/>
          <p:nvPr userDrawn="1"/>
        </p:nvSpPr>
        <p:spPr>
          <a:xfrm>
            <a:off x="6940247" y="6106331"/>
            <a:ext cx="4754536" cy="484748"/>
          </a:xfrm>
          <a:prstGeom prst="rect">
            <a:avLst/>
          </a:prstGeom>
        </p:spPr>
        <p:txBody>
          <a:bodyPr wrap="square">
            <a:spAutoFit/>
          </a:bodyPr>
          <a:lstStyle/>
          <a:p>
            <a:pPr algn="just">
              <a:tabLst>
                <a:tab pos="2865755" algn="ctr"/>
                <a:tab pos="5731510" algn="r"/>
              </a:tabLst>
            </a:pPr>
            <a:r>
              <a:rPr lang="en-US" sz="850" dirty="0">
                <a:solidFill>
                  <a:srgbClr val="595959"/>
                </a:solidFill>
                <a:effectLst/>
                <a:latin typeface="+mn-lt"/>
                <a:ea typeface="Times New Roman" panose="02020603050405020304" pitchFamily="18" charset="0"/>
                <a:cs typeface="Poppins" pitchFamily="2" charset="77"/>
              </a:rPr>
              <a:t>This </a:t>
            </a:r>
            <a:r>
              <a:rPr lang="en-US" sz="850" dirty="0" err="1">
                <a:solidFill>
                  <a:srgbClr val="595959"/>
                </a:solidFill>
                <a:effectLst/>
                <a:latin typeface="+mn-lt"/>
                <a:ea typeface="Times New Roman" panose="02020603050405020304" pitchFamily="18" charset="0"/>
                <a:cs typeface="Poppins" pitchFamily="2" charset="77"/>
              </a:rPr>
              <a:t>programme</a:t>
            </a:r>
            <a:r>
              <a:rPr lang="en-US" sz="850" dirty="0">
                <a:solidFill>
                  <a:srgbClr val="595959"/>
                </a:solidFill>
                <a:effectLst/>
                <a:latin typeface="+mn-lt"/>
                <a:ea typeface="Times New Roman" panose="02020603050405020304" pitchFamily="18" charset="0"/>
                <a:cs typeface="Poppins" pitchFamily="2" charset="77"/>
              </a:rPr>
              <a:t> has been funded with support from the European Commission. The author is solely responsible for this publication (communication)</a:t>
            </a:r>
            <a:r>
              <a:rPr lang="en-IE" sz="850" dirty="0">
                <a:solidFill>
                  <a:srgbClr val="595959"/>
                </a:solidFill>
                <a:effectLst/>
                <a:latin typeface="+mn-lt"/>
                <a:ea typeface="Calibri" panose="020F0502020204030204" pitchFamily="34" charset="0"/>
                <a:cs typeface="Poppins" pitchFamily="2" charset="77"/>
              </a:rPr>
              <a:t>  </a:t>
            </a:r>
            <a:r>
              <a:rPr lang="en-US" sz="850" dirty="0">
                <a:solidFill>
                  <a:srgbClr val="595959"/>
                </a:solidFill>
                <a:effectLst/>
                <a:latin typeface="+mn-lt"/>
                <a:ea typeface="Times New Roman" panose="02020603050405020304" pitchFamily="18" charset="0"/>
                <a:cs typeface="Poppins" pitchFamily="2" charset="77"/>
              </a:rPr>
              <a:t>and the Commission accepts no responsibility for any use that may be made of the information contained therein </a:t>
            </a:r>
            <a:endParaRPr lang="en-IE" sz="850" dirty="0">
              <a:solidFill>
                <a:srgbClr val="595959"/>
              </a:solidFill>
              <a:effectLst/>
              <a:latin typeface="+mn-lt"/>
              <a:ea typeface="Calibri" panose="020F0502020204030204" pitchFamily="34" charset="0"/>
              <a:cs typeface="Poppins" pitchFamily="2" charset="77"/>
            </a:endParaRPr>
          </a:p>
        </p:txBody>
      </p:sp>
    </p:spTree>
    <p:extLst>
      <p:ext uri="{BB962C8B-B14F-4D97-AF65-F5344CB8AC3E}">
        <p14:creationId xmlns:p14="http://schemas.microsoft.com/office/powerpoint/2010/main" val="2661799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894844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3641954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F846D437-A8B0-7F48-B709-560A8DE58A6A}"/>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a:extLst>
              <a:ext uri="{FF2B5EF4-FFF2-40B4-BE49-F238E27FC236}">
                <a16:creationId xmlns:a16="http://schemas.microsoft.com/office/drawing/2014/main" id="{2B00F7C6-7124-174D-BBD2-6E777596E854}"/>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4" name="Picture 13" descr="Logo&#10;&#10;Description automatically generated">
            <a:extLst>
              <a:ext uri="{FF2B5EF4-FFF2-40B4-BE49-F238E27FC236}">
                <a16:creationId xmlns:a16="http://schemas.microsoft.com/office/drawing/2014/main" id="{8382540D-A0C4-894D-9851-E0E36268305F}"/>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12034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Tree>
    <p:extLst>
      <p:ext uri="{BB962C8B-B14F-4D97-AF65-F5344CB8AC3E}">
        <p14:creationId xmlns:p14="http://schemas.microsoft.com/office/powerpoint/2010/main" val="2476502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708853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3"/>
            <a:ext cx="5736184"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D03E0E12-FB23-2F44-87D8-ABAAFB8156D3}"/>
              </a:ext>
            </a:extLst>
          </p:cNvPr>
          <p:cNvSpPr/>
          <p:nvPr userDrawn="1"/>
        </p:nvSpPr>
        <p:spPr>
          <a:xfrm>
            <a:off x="1400660" y="1458295"/>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216082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598134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829680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828130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7" name="Rectangle 16">
            <a:extLst>
              <a:ext uri="{FF2B5EF4-FFF2-40B4-BE49-F238E27FC236}">
                <a16:creationId xmlns:a16="http://schemas.microsoft.com/office/drawing/2014/main" id="{EB068B24-AAD2-EC46-9C66-7437E5F1B308}"/>
              </a:ext>
            </a:extLst>
          </p:cNvPr>
          <p:cNvSpPr/>
          <p:nvPr userDrawn="1"/>
        </p:nvSpPr>
        <p:spPr>
          <a:xfrm>
            <a:off x="676972" y="1419156"/>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04831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95680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480573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189941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8971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678315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B8D17229-747C-F44E-BD6D-9DEA1E784AC8}"/>
              </a:ext>
            </a:extLst>
          </p:cNvPr>
          <p:cNvSpPr/>
          <p:nvPr userDrawn="1"/>
        </p:nvSpPr>
        <p:spPr>
          <a:xfrm>
            <a:off x="831350" y="150280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77568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401360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597285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293711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758860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879144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503742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27114070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269816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165762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2320983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509204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967627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745815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91340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173317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634132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37098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55709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1379071"/>
            <a:ext cx="4235894" cy="3833009"/>
          </a:xfrm>
        </p:spPr>
        <p:txBody>
          <a:bodyPr>
            <a:normAutofit/>
          </a:bodyPr>
          <a:lstStyle>
            <a:lvl1pPr marL="0" indent="0" algn="l">
              <a:lnSpc>
                <a:spcPts val="4860"/>
              </a:lnSpc>
              <a:spcBef>
                <a:spcPts val="0"/>
              </a:spcBef>
              <a:buNone/>
              <a:defRPr sz="4800" b="0" i="0">
                <a:solidFill>
                  <a:schemeClr val="bg1"/>
                </a:solidFill>
                <a:latin typeface="+mn-lt"/>
              </a:defRPr>
            </a:lvl1pPr>
          </a:lstStyle>
          <a:p>
            <a:pPr lvl="0"/>
            <a:r>
              <a:rPr lang="en-US" dirty="0"/>
              <a:t>Divider</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F846D437-A8B0-7F48-B709-560A8DE58A6A}"/>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a:extLst>
              <a:ext uri="{FF2B5EF4-FFF2-40B4-BE49-F238E27FC236}">
                <a16:creationId xmlns:a16="http://schemas.microsoft.com/office/drawing/2014/main" id="{2B00F7C6-7124-174D-BBD2-6E777596E854}"/>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4" name="Picture 13" descr="Logo&#10;&#10;Description automatically generated">
            <a:extLst>
              <a:ext uri="{FF2B5EF4-FFF2-40B4-BE49-F238E27FC236}">
                <a16:creationId xmlns:a16="http://schemas.microsoft.com/office/drawing/2014/main" id="{8382540D-A0C4-894D-9851-E0E36268305F}"/>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23">
            <a:extLst>
              <a:ext uri="{FF2B5EF4-FFF2-40B4-BE49-F238E27FC236}">
                <a16:creationId xmlns:a16="http://schemas.microsoft.com/office/drawing/2014/main" id="{EA314059-E02E-5111-F331-ECAE9FD16621}"/>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204121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2425353"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a:extLst>
              <a:ext uri="{28A0092B-C50C-407E-A947-70E740481C1C}">
                <a14:useLocalDpi xmlns:a14="http://schemas.microsoft.com/office/drawing/2010/main"/>
              </a:ext>
            </a:extLst>
          </a:blip>
          <a:srcRect l="-5634" t="8478" r="38806" b="9640"/>
          <a:stretch/>
        </p:blipFill>
        <p:spPr>
          <a:xfrm>
            <a:off x="2766729" y="68820"/>
            <a:ext cx="6056868" cy="6817011"/>
          </a:xfrm>
          <a:prstGeom prst="rect">
            <a:avLst/>
          </a:prstGeom>
        </p:spPr>
      </p:pic>
      <p:grpSp>
        <p:nvGrpSpPr>
          <p:cNvPr id="22" name="Group 21">
            <a:extLst>
              <a:ext uri="{FF2B5EF4-FFF2-40B4-BE49-F238E27FC236}">
                <a16:creationId xmlns:a16="http://schemas.microsoft.com/office/drawing/2014/main" id="{0A2D618D-BFF0-D647-A63C-67B5EFE2275A}"/>
              </a:ext>
            </a:extLst>
          </p:cNvPr>
          <p:cNvGrpSpPr/>
          <p:nvPr userDrawn="1"/>
        </p:nvGrpSpPr>
        <p:grpSpPr>
          <a:xfrm>
            <a:off x="9246505" y="5773010"/>
            <a:ext cx="2735993" cy="679345"/>
            <a:chOff x="0" y="0"/>
            <a:chExt cx="2301694" cy="571500"/>
          </a:xfrm>
        </p:grpSpPr>
        <p:sp>
          <p:nvSpPr>
            <p:cNvPr id="23" name="Rectangle 22">
              <a:extLst>
                <a:ext uri="{FF2B5EF4-FFF2-40B4-BE49-F238E27FC236}">
                  <a16:creationId xmlns:a16="http://schemas.microsoft.com/office/drawing/2014/main" id="{0AD4EC1D-50EE-7343-A5F9-2FDC354C015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4" name="Picture 23">
              <a:extLst>
                <a:ext uri="{FF2B5EF4-FFF2-40B4-BE49-F238E27FC236}">
                  <a16:creationId xmlns:a16="http://schemas.microsoft.com/office/drawing/2014/main" id="{DFE99017-514D-8644-B8A2-53292AD97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8336063" y="416024"/>
            <a:ext cx="3343990" cy="1711988"/>
          </a:xfrm>
          <a:prstGeom prst="rect">
            <a:avLst/>
          </a:prstGeom>
        </p:spPr>
      </p:pic>
    </p:spTree>
    <p:extLst>
      <p:ext uri="{BB962C8B-B14F-4D97-AF65-F5344CB8AC3E}">
        <p14:creationId xmlns:p14="http://schemas.microsoft.com/office/powerpoint/2010/main" val="127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Κάντε κλικ για να επεξεργαστείτε το στυλ του κύριου τίτλου</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Κάντε κλικ για να επεξεργαστείτε τα στυλ κύριου κειμένου</a:t>
            </a:r>
          </a:p>
          <a:p>
            <a:pPr lvl="1"/>
            <a:r>
              <a:rPr lang="en-GB"/>
              <a:t>Δεύτερο επίπεδο</a:t>
            </a:r>
          </a:p>
          <a:p>
            <a:pPr lvl="2"/>
            <a:r>
              <a:rPr lang="en-GB"/>
              <a:t>Τρίτο επίπεδο</a:t>
            </a:r>
          </a:p>
          <a:p>
            <a:pPr lvl="3"/>
            <a:r>
              <a:rPr lang="en-GB"/>
              <a:t>Τέταρτο επίπεδο</a:t>
            </a:r>
          </a:p>
          <a:p>
            <a:pPr lvl="4"/>
            <a:r>
              <a:rPr lang="en-GB"/>
              <a:t>Πέμπτο επίπεδο</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12/12/2022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40" r:id="rId6"/>
    <p:sldLayoutId id="2147483841" r:id="rId7"/>
    <p:sldLayoutId id="2147483861" r:id="rId8"/>
    <p:sldLayoutId id="2147483862" r:id="rId9"/>
    <p:sldLayoutId id="2147483863" r:id="rId10"/>
    <p:sldLayoutId id="2147483835" r:id="rId11"/>
    <p:sldLayoutId id="2147483836" r:id="rId12"/>
    <p:sldLayoutId id="2147483831" r:id="rId13"/>
    <p:sldLayoutId id="2147483846" r:id="rId14"/>
    <p:sldLayoutId id="2147483879" r:id="rId15"/>
    <p:sldLayoutId id="2147483873" r:id="rId16"/>
    <p:sldLayoutId id="2147483834" r:id="rId17"/>
    <p:sldLayoutId id="2147483845" r:id="rId18"/>
    <p:sldLayoutId id="2147483869" r:id="rId19"/>
    <p:sldLayoutId id="2147483866" r:id="rId20"/>
    <p:sldLayoutId id="2147483878" r:id="rId21"/>
    <p:sldLayoutId id="2147483833" r:id="rId22"/>
    <p:sldLayoutId id="2147483847" r:id="rId23"/>
    <p:sldLayoutId id="2147483871" r:id="rId24"/>
    <p:sldLayoutId id="2147483875" r:id="rId25"/>
    <p:sldLayoutId id="2147483837" r:id="rId26"/>
    <p:sldLayoutId id="2147483838" r:id="rId27"/>
    <p:sldLayoutId id="2147483844" r:id="rId28"/>
    <p:sldLayoutId id="2147483848" r:id="rId29"/>
    <p:sldLayoutId id="2147483849" r:id="rId30"/>
    <p:sldLayoutId id="2147483851" r:id="rId31"/>
    <p:sldLayoutId id="2147483854" r:id="rId32"/>
    <p:sldLayoutId id="2147483855" r:id="rId33"/>
    <p:sldLayoutId id="2147483856" r:id="rId34"/>
    <p:sldLayoutId id="2147483857" r:id="rId35"/>
    <p:sldLayoutId id="2147483864" r:id="rId36"/>
    <p:sldLayoutId id="2147483852" r:id="rId37"/>
    <p:sldLayoutId id="2147483858" r:id="rId38"/>
    <p:sldLayoutId id="2147483859" r:id="rId39"/>
    <p:sldLayoutId id="2147483860" r:id="rId40"/>
    <p:sldLayoutId id="2147483874"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Κάντε κλικ για να επεξεργαστείτε το στυλ του κύριου τίτλου</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Κάντε κλικ για να επεξεργαστείτε τα στυλ κύριου κειμένου</a:t>
            </a:r>
          </a:p>
          <a:p>
            <a:pPr lvl="1"/>
            <a:r>
              <a:rPr lang="en-GB"/>
              <a:t>Δεύτερο επίπεδο</a:t>
            </a:r>
          </a:p>
          <a:p>
            <a:pPr lvl="2"/>
            <a:r>
              <a:rPr lang="en-GB"/>
              <a:t>Τρίτο επίπεδο</a:t>
            </a:r>
          </a:p>
          <a:p>
            <a:pPr lvl="3"/>
            <a:r>
              <a:rPr lang="en-GB"/>
              <a:t>Τέταρτο επίπεδο</a:t>
            </a:r>
          </a:p>
          <a:p>
            <a:pPr lvl="4"/>
            <a:r>
              <a:rPr lang="en-GB"/>
              <a:t>Πέμπτο επίπεδο</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12/12/2022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265621578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atista.com/statistics/1269886/most-common-natural-disasters-in-europe/"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techcrunch.com/2020/08/24/covid-19-pandemic-accelerated-shift-to-e-commerce-by-5-years-new-report-says/" TargetMode="External"/><Relationship Id="rId2" Type="http://schemas.openxmlformats.org/officeDocument/2006/relationships/hyperlink" Target="https://www.bazaarvoice.com/" TargetMode="External"/><Relationship Id="rId1" Type="http://schemas.openxmlformats.org/officeDocument/2006/relationships/slideLayout" Target="../slideLayouts/slideLayout21.xml"/><Relationship Id="rId5" Type="http://schemas.openxmlformats.org/officeDocument/2006/relationships/hyperlink" Target="https://www.rte.ie/news/business/2020/0411/1129955-retail-ireland-coronavirus/" TargetMode="External"/><Relationship Id="rId4" Type="http://schemas.openxmlformats.org/officeDocument/2006/relationships/hyperlink" Target="https://www.rte.ie/news/business/2020/0407/1129150-covid-19-prompts-hundreds-of-businesses-to-move-onlin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beercloud.ie/" TargetMode="External"/><Relationship Id="rId2" Type="http://schemas.openxmlformats.org/officeDocument/2006/relationships/hyperlink" Target="https://deadcentrebrewing.com/" TargetMode="Externa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gee1866.com/"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hyperlink" Target="https://www.enterprise-ireland.com/en/funding-supports/online-retail/online-retail-scheme/online-retail-scheme.html"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hyperlink" Target="https://www.thomasnet.com/insights/how-natural-disasters-affect-the-supply-chain-and-how-to-prepare-for-the-worst/#:~:text=Whether%20facing%20a%20hurricane%2C%20tsunami%2C%20or%20blizzard%2C%20any,canceled%20cargo%20flights%2C%20and%20unbalanced%20supply%20and%20demand."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journal.ie/clonakilty-flooding-venice-floods-rain-502686-Jun2012/"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www.livescience.com/biggest-natural-disasters-throughout-history#:~:text=Natural%20disasters%20are%20devastating%20events%20that%20have%20the,impacted%20by%20these%20events%2C%20Live%20Science%20previously%20reported."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famvin.org/en/2019/05/01/mozambique-disaster/" TargetMode="External"/><Relationship Id="rId2" Type="http://schemas.openxmlformats.org/officeDocument/2006/relationships/image" Target="../media/image18.jpg"/><Relationship Id="rId1" Type="http://schemas.openxmlformats.org/officeDocument/2006/relationships/slideLayout" Target="../slideLayouts/slideLayout21.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smecrisistoolkit.eu/framework-en/" TargetMode="Externa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economicshelp.org/blog/143772/economics/the-domino-effect/#:~:text=In%20economics%2C%20the%20domino%20theory%20is%20often%20used,causes%20rising%20bond%20yields%20in%20other%20Eurozone%20economies." TargetMode="Externa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corporatefinanceinstitute.com/resources/knowledge/economics/stagflation/" TargetMode="External"/><Relationship Id="rId2" Type="http://schemas.openxmlformats.org/officeDocument/2006/relationships/hyperlink" Target="https://corporatefinanceinstitute.com/resources/knowledge/economics/inflation/" TargetMode="Externa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corporatefinanceinstitute.com/resources/knowledge/trading-investing/2010-flash-crash/" TargetMode="Externa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hyperlink" Target="https://corporatefinanceinstitute.com/resources/knowledge/finance/interest-rate/"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rettonwoods.org/page/about-the-bretton-woods-institutions"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europepmc.org/article/MED/32501306"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photo/person-skiing-3605139/" TargetMode="External"/><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hyperlink" Target="https://www.ncbi.nlm.nih.gov/pmc/articles/PMC7382927/#fn3"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hyperlink" Target="https://pestleanalysis.com/macro-environment/#:~:text=The%20macro%20environment%20is%20the%20broader%20business%20environment,in%20measuring%20and%20strategizing%20for%20a%20business%E2%80%99%20succes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https://pestleanalysis.com/business-model/" TargetMode="External"/><Relationship Id="rId2" Type="http://schemas.openxmlformats.org/officeDocument/2006/relationships/hyperlink" Target="https://pestleanalysis.com/political-factors-affecting-business/" TargetMode="Externa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www.picpedia.org/post-it-note/s/spending-power.html" TargetMode="Externa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hyperlink" Target="https://pestleanalysis.com/environmental-factors-affecting-business/" TargetMode="External"/><Relationship Id="rId2" Type="http://schemas.openxmlformats.org/officeDocument/2006/relationships/hyperlink" Target="https://pestleanalysis.com/technological-factors-affecting-business/" TargetMode="External"/><Relationship Id="rId1" Type="http://schemas.openxmlformats.org/officeDocument/2006/relationships/slideLayout" Target="../slideLayouts/slideLayout21.xml"/><Relationship Id="rId4" Type="http://schemas.openxmlformats.org/officeDocument/2006/relationships/hyperlink" Target="https://pestleanalysis.com/swot-analysis-of-bitcoi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akedwines.com/" TargetMode="Externa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www.freshfields.com/" TargetMode="External"/><Relationship Id="rId2" Type="http://schemas.openxmlformats.org/officeDocument/2006/relationships/hyperlink" Target="https://blog.hubspot.com/marketing/ecommerce"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hyperlink" Target="https://www.irishtimes.com/business/technology/cybercrime-tops-list-of-external-fraud-threats-faced-by-businesses-globally-pwc-1.4863548"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hyperlink" Target="https://twitter.com/SECure_Project" TargetMode="External"/><Relationship Id="rId2" Type="http://schemas.openxmlformats.org/officeDocument/2006/relationships/hyperlink" Target="https://www.facebook.com/SECure.ErasmusProject" TargetMode="External"/><Relationship Id="rId1" Type="http://schemas.openxmlformats.org/officeDocument/2006/relationships/slideLayout" Target="../slideLayouts/slideLayout41.xml"/><Relationship Id="rId4" Type="http://schemas.openxmlformats.org/officeDocument/2006/relationships/hyperlink" Target="https://www.linkedin.com/company/secure-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E31D6-3015-BF40-A01F-F259544C7E1A}"/>
              </a:ext>
            </a:extLst>
          </p:cNvPr>
          <p:cNvSpPr>
            <a:spLocks noGrp="1"/>
          </p:cNvSpPr>
          <p:nvPr>
            <p:ph type="body" sz="quarter" idx="16"/>
          </p:nvPr>
        </p:nvSpPr>
        <p:spPr>
          <a:xfrm>
            <a:off x="735749" y="2786223"/>
            <a:ext cx="6026832" cy="2403642"/>
          </a:xfrm>
        </p:spPr>
        <p:txBody>
          <a:bodyPr anchor="t">
            <a:normAutofit/>
          </a:bodyPr>
          <a:lstStyle/>
          <a:p>
            <a:r>
              <a:rPr lang="el-GR" sz="4000" b="1" dirty="0"/>
              <a:t>ΕΝΟΤΗΤΑ</a:t>
            </a:r>
            <a:r>
              <a:rPr lang="en-US" sz="4000" b="1" dirty="0"/>
              <a:t> 2</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34DF4380-9FA9-C942-95CE-8E68EE0BAE52}"/>
              </a:ext>
            </a:extLst>
          </p:cNvPr>
          <p:cNvPicPr/>
          <p:nvPr/>
        </p:nvPicPr>
        <p:blipFill rotWithShape="1">
          <a:blip r:embed="rId2" cstate="screen">
            <a:extLst>
              <a:ext uri="{28A0092B-C50C-407E-A947-70E740481C1C}">
                <a14:useLocalDpi xmlns:a14="http://schemas.microsoft.com/office/drawing/2010/main"/>
              </a:ext>
            </a:extLst>
          </a:blip>
          <a:srcRect l="-11025" t="-318" r="25497" b="15717"/>
          <a:stretch/>
        </p:blipFill>
        <p:spPr>
          <a:xfrm>
            <a:off x="7770233" y="2840234"/>
            <a:ext cx="4421766" cy="4017766"/>
          </a:xfrm>
          <a:prstGeom prst="rect">
            <a:avLst/>
          </a:prstGeom>
        </p:spPr>
      </p:pic>
      <p:pic>
        <p:nvPicPr>
          <p:cNvPr id="7" name="Picture Placeholder 6" descr="Stopwatch">
            <a:extLst>
              <a:ext uri="{FF2B5EF4-FFF2-40B4-BE49-F238E27FC236}">
                <a16:creationId xmlns:a16="http://schemas.microsoft.com/office/drawing/2014/main" id="{B153D999-4808-4695-B1F8-A7087627975A}"/>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l="25926" r="25926"/>
          <a:stretch>
            <a:fillRect/>
          </a:stretch>
        </p:blipFill>
        <p:spPr/>
      </p:pic>
      <p:sp>
        <p:nvSpPr>
          <p:cNvPr id="9" name="TextBox 8">
            <a:extLst>
              <a:ext uri="{FF2B5EF4-FFF2-40B4-BE49-F238E27FC236}">
                <a16:creationId xmlns:a16="http://schemas.microsoft.com/office/drawing/2014/main" id="{E47E8D49-C9B4-9A47-D4E3-45D5EB4A7C46}"/>
              </a:ext>
            </a:extLst>
          </p:cNvPr>
          <p:cNvSpPr txBox="1"/>
          <p:nvPr/>
        </p:nvSpPr>
        <p:spPr>
          <a:xfrm>
            <a:off x="6450778" y="235419"/>
            <a:ext cx="5741222" cy="1815882"/>
          </a:xfrm>
          <a:prstGeom prst="rect">
            <a:avLst/>
          </a:prstGeom>
          <a:noFill/>
        </p:spPr>
        <p:txBody>
          <a:bodyPr wrap="square">
            <a:spAutoFit/>
          </a:bodyPr>
          <a:lstStyle/>
          <a:p>
            <a:r>
              <a:rPr lang="en-GB" sz="2800" dirty="0">
                <a:solidFill>
                  <a:schemeClr val="bg1"/>
                </a:solidFill>
                <a:highlight>
                  <a:srgbClr val="F16924"/>
                </a:highlight>
              </a:rPr>
              <a:t> </a:t>
            </a:r>
            <a:r>
              <a:rPr lang="el-GR" sz="2800" dirty="0">
                <a:solidFill>
                  <a:schemeClr val="bg1"/>
                </a:solidFill>
                <a:highlight>
                  <a:srgbClr val="F16924"/>
                </a:highlight>
              </a:rPr>
              <a:t>ΠΡΟΓΡΑΜΜΑ ΜΑΘΗΜΑΤΩΝ ΚΑΙ ΠΑΚΕΤΟ ΕΠΑΓΓΕΛΜΑΤΙΚΗΣ ΕΚΠΑΙΔΕΥΣΗΣ ΚΑΙ ΚΑΤΑΡΤΙΣΗΣ ΤΟΥ ΕΡΓΟΥ </a:t>
            </a:r>
            <a:r>
              <a:rPr lang="en-GB" sz="2800" dirty="0">
                <a:solidFill>
                  <a:schemeClr val="bg1"/>
                </a:solidFill>
                <a:highlight>
                  <a:srgbClr val="F16924"/>
                </a:highlight>
              </a:rPr>
              <a:t>SECURE</a:t>
            </a:r>
          </a:p>
        </p:txBody>
      </p:sp>
      <p:sp>
        <p:nvSpPr>
          <p:cNvPr id="2" name="Rectangle 1">
            <a:extLst>
              <a:ext uri="{FF2B5EF4-FFF2-40B4-BE49-F238E27FC236}">
                <a16:creationId xmlns:a16="http://schemas.microsoft.com/office/drawing/2014/main" id="{D5358F07-AB48-6218-7D5A-E2CF2178774E}"/>
              </a:ext>
            </a:extLst>
          </p:cNvPr>
          <p:cNvSpPr/>
          <p:nvPr/>
        </p:nvSpPr>
        <p:spPr>
          <a:xfrm>
            <a:off x="735749" y="3572308"/>
            <a:ext cx="288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EF51B361-828C-FA55-D7BA-CCADDD8C730A}"/>
              </a:ext>
            </a:extLst>
          </p:cNvPr>
          <p:cNvSpPr txBox="1">
            <a:spLocks/>
          </p:cNvSpPr>
          <p:nvPr/>
        </p:nvSpPr>
        <p:spPr>
          <a:xfrm>
            <a:off x="735749" y="3807303"/>
            <a:ext cx="5236426" cy="17077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ea typeface="Calibri" panose="020F0502020204030204" pitchFamily="34" charset="0"/>
                <a:cs typeface="Calibri" panose="020F0502020204030204" pitchFamily="34" charset="0"/>
              </a:rPr>
              <a:t>Μια κρίση </a:t>
            </a:r>
            <a:r>
              <a:rPr lang="el-GR" sz="3200" dirty="0">
                <a:latin typeface="Calibri" panose="020F0502020204030204" pitchFamily="34" charset="0"/>
                <a:ea typeface="Calibri" panose="020F0502020204030204" pitchFamily="34" charset="0"/>
                <a:cs typeface="Calibri" panose="020F0502020204030204" pitchFamily="34" charset="0"/>
              </a:rPr>
              <a:t>προερχόμενη </a:t>
            </a:r>
            <a:r>
              <a:rPr lang="en-US" sz="3200" dirty="0">
                <a:latin typeface="Calibri" panose="020F0502020204030204" pitchFamily="34" charset="0"/>
                <a:ea typeface="Calibri" panose="020F0502020204030204" pitchFamily="34" charset="0"/>
                <a:cs typeface="Calibri" panose="020F0502020204030204" pitchFamily="34" charset="0"/>
              </a:rPr>
              <a:t>από εξωτερικούς αναπόφευκτους παράγοντες</a:t>
            </a:r>
          </a:p>
        </p:txBody>
      </p:sp>
    </p:spTree>
    <p:extLst>
      <p:ext uri="{BB962C8B-B14F-4D97-AF65-F5344CB8AC3E}">
        <p14:creationId xmlns:p14="http://schemas.microsoft.com/office/powerpoint/2010/main" val="82766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err="1">
                <a:solidFill>
                  <a:schemeClr val="bg1"/>
                </a:solidFill>
              </a:rPr>
              <a:t>Φυσικ</a:t>
            </a:r>
            <a:r>
              <a:rPr lang="el-GR" dirty="0">
                <a:solidFill>
                  <a:schemeClr val="bg1"/>
                </a:solidFill>
              </a:rPr>
              <a:t>ές καταστροφές</a:t>
            </a:r>
            <a:r>
              <a:rPr lang="en-US" dirty="0">
                <a:solidFill>
                  <a:schemeClr val="bg1"/>
                </a:solidFill>
              </a:rPr>
              <a:t> – </a:t>
            </a:r>
            <a:r>
              <a:rPr lang="el-GR" dirty="0">
                <a:solidFill>
                  <a:schemeClr val="bg1"/>
                </a:solidFill>
              </a:rPr>
              <a:t>τι μορφή έχουν </a:t>
            </a:r>
            <a:r>
              <a:rPr lang="en-US" dirty="0" err="1">
                <a:solidFill>
                  <a:schemeClr val="bg1"/>
                </a:solidFill>
              </a:rPr>
              <a:t>στην</a:t>
            </a:r>
            <a:r>
              <a:rPr lang="en-US" dirty="0">
                <a:solidFill>
                  <a:schemeClr val="bg1"/>
                </a:solidFill>
              </a:rPr>
              <a:t> Ευρώπη...</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2041450"/>
            <a:ext cx="3211034" cy="3076997"/>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b="1" i="0" dirty="0">
                <a:solidFill>
                  <a:srgbClr val="616161"/>
                </a:solidFill>
                <a:effectLst/>
              </a:rPr>
              <a:t>Κατανομή των περιστατικών καταστροφών που σχετίζονται με τις καιρικές συνθήκες στην Ευρώπη μεταξύ 2001 και 2020, ανά </a:t>
            </a:r>
            <a:r>
              <a:rPr lang="en-GB" dirty="0">
                <a:solidFill>
                  <a:srgbClr val="616161"/>
                </a:solidFill>
                <a:hlinkClick r:id="rId2">
                  <a:extLst>
                    <a:ext uri="{A12FA001-AC4F-418D-AE19-62706E023703}">
                      <ahyp:hlinkClr xmlns:ahyp="http://schemas.microsoft.com/office/drawing/2018/hyperlinkcolor" val="tx"/>
                    </a:ext>
                  </a:extLst>
                </a:hlinkClick>
              </a:rPr>
              <a:t>τύπο </a:t>
            </a:r>
          </a:p>
          <a:p>
            <a:pPr marL="0" indent="0" algn="just"/>
            <a:endParaRPr lang="en-GB" dirty="0">
              <a:solidFill>
                <a:srgbClr val="616161"/>
              </a:solidFill>
              <a:hlinkClick r:id="rId2">
                <a:extLst>
                  <a:ext uri="{A12FA001-AC4F-418D-AE19-62706E023703}">
                    <ahyp:hlinkClr xmlns:ahyp="http://schemas.microsoft.com/office/drawing/2018/hyperlinkcolor" val="tx"/>
                  </a:ext>
                </a:extLst>
              </a:hlinkClick>
            </a:endParaRPr>
          </a:p>
          <a:p>
            <a:pPr marL="0" indent="0" algn="just"/>
            <a:r>
              <a:rPr lang="en-GB" dirty="0">
                <a:solidFill>
                  <a:srgbClr val="87A66E"/>
                </a:solidFill>
                <a:hlinkClick r:id="rId2">
                  <a:extLst>
                    <a:ext uri="{A12FA001-AC4F-418D-AE19-62706E023703}">
                      <ahyp:hlinkClr xmlns:ahyp="http://schemas.microsoft.com/office/drawing/2018/hyperlinkcolor" val="tx"/>
                    </a:ext>
                  </a:extLst>
                </a:hlinkClick>
              </a:rPr>
              <a:t>Συνηθέστερες φυσικές καταστροφές Ευρώπη 2020 | Statista</a:t>
            </a:r>
            <a:endParaRPr lang="en-GB" b="0" i="0" dirty="0">
              <a:solidFill>
                <a:srgbClr val="616161"/>
              </a:solidFill>
              <a:effectLst/>
            </a:endParaRPr>
          </a:p>
        </p:txBody>
      </p:sp>
      <p:pic>
        <p:nvPicPr>
          <p:cNvPr id="6" name="Picture 5">
            <a:extLst>
              <a:ext uri="{FF2B5EF4-FFF2-40B4-BE49-F238E27FC236}">
                <a16:creationId xmlns:a16="http://schemas.microsoft.com/office/drawing/2014/main" id="{866CBA0C-8370-279B-AB23-2B46B3D00738}"/>
              </a:ext>
            </a:extLst>
          </p:cNvPr>
          <p:cNvPicPr>
            <a:picLocks noChangeAspect="1"/>
          </p:cNvPicPr>
          <p:nvPr/>
        </p:nvPicPr>
        <p:blipFill>
          <a:blip r:embed="rId3"/>
          <a:stretch>
            <a:fillRect/>
          </a:stretch>
        </p:blipFill>
        <p:spPr>
          <a:xfrm>
            <a:off x="3742660" y="1527481"/>
            <a:ext cx="7960243" cy="5330519"/>
          </a:xfrm>
          <a:prstGeom prst="rect">
            <a:avLst/>
          </a:prstGeom>
        </p:spPr>
      </p:pic>
    </p:spTree>
    <p:extLst>
      <p:ext uri="{BB962C8B-B14F-4D97-AF65-F5344CB8AC3E}">
        <p14:creationId xmlns:p14="http://schemas.microsoft.com/office/powerpoint/2010/main" val="336112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34519" y="1757010"/>
            <a:ext cx="9768902" cy="4792646"/>
          </a:xfrm>
        </p:spPr>
        <p:txBody>
          <a:bodyPr>
            <a:normAutofit fontScale="85000" lnSpcReduction="10000"/>
          </a:bodyPr>
          <a:lstStyle/>
          <a:p>
            <a:pPr marL="14288" indent="-14288" algn="just"/>
            <a:r>
              <a:rPr lang="en-US" b="1" dirty="0">
                <a:solidFill>
                  <a:srgbClr val="B41F7A"/>
                </a:solidFill>
              </a:rPr>
              <a:t>COVID-19: </a:t>
            </a:r>
            <a:r>
              <a:rPr lang="en-GB" dirty="0"/>
              <a:t>Η πανδημία της νόσου των κοροναϊών (COVID-19) περιγράφεται ως η χειρότερη κρίση της ανθρωπότητας μετά τον Β' Παγκόσμιο Πόλεμο. Οι κοινωνικές, πολιτικές και οικονομικές συνέπειες αυτής της πανδημίας θα παραμείνουν για χρόνια και δεκαετίες.  </a:t>
            </a:r>
            <a:r>
              <a:rPr lang="en-GB" b="0" i="0" dirty="0">
                <a:solidFill>
                  <a:srgbClr val="616161"/>
                </a:solidFill>
                <a:effectLst/>
              </a:rPr>
              <a:t>Σύμφωνα με τη Διεθνή Ομοσπονδία Εταιρειών Ερυθρού Σταυρού και Ερυθράς Ημισελήνου, οι πανδημίες κατατάσσονται στους φυσικούς κινδύνους. Ο κίνδυνος καταστροφής έχει σχέση με το είδος της καταστροφής, την ευπάθεια και την έκθεση ή ως τύπο (κίνδυνος = καταστροφή*ευπάθεια*έκθεση).</a:t>
            </a:r>
          </a:p>
          <a:p>
            <a:pPr marL="14288" indent="-14288" algn="just"/>
            <a:endParaRPr lang="en-GB" dirty="0">
              <a:solidFill>
                <a:srgbClr val="616161"/>
              </a:solidFill>
            </a:endParaRPr>
          </a:p>
          <a:p>
            <a:pPr marL="14288" indent="-14288" algn="just"/>
            <a:r>
              <a:rPr lang="en-US" dirty="0"/>
              <a:t> Αν και αιφνιδίασε τον κόσμο</a:t>
            </a:r>
            <a:r>
              <a:rPr lang="en-GB" dirty="0"/>
              <a:t>, </a:t>
            </a:r>
            <a:r>
              <a:rPr lang="en-US" dirty="0"/>
              <a:t>επηρέασε όχι μόνο τις επιχειρήσεις, αλλά όλες τις κοινωνίες μας. Πολλές επιχειρήσεις ενσωμάτωσαν γρήγορα στο λειτουργικό τους μοντέλο την εργασία εξ αποστάσεως ή/και τα πρωτόκολλα υγείας για να διατηρήσουν τους υπαλλήλους και τους πελάτες όσο το δυνατόν πιο ασφαλείς. Οι κυβερνήσεις σε όλη την Ευρώπη έλαβαν μέτρα </a:t>
            </a:r>
            <a:r>
              <a:rPr lang="en-GB" dirty="0"/>
              <a:t>από οικονομική βοήθεια έως φορολογικές ελαφρύνσεις για να βοηθήσουν τις μικρές επιχειρήσεις να αντιμετωπίσουν την πανδημία.  </a:t>
            </a:r>
            <a:r>
              <a:rPr lang="en-US" dirty="0"/>
              <a:t>Όμως, αυτό είχε κόστος. </a:t>
            </a:r>
            <a:r>
              <a:rPr lang="en-GB" dirty="0"/>
              <a:t>Η οικονομική ύφεση που προκλήθηκε από την πανδημία επέφερε οδυνηρό τίμημα στις μικρές επιχειρήσεις. Για παράδειγμα, δεκάδες επιχειρήσεις λιανικού εμπορίου έκλεισαν οριστικά μετά το μεγάλο λουκέτο την άνοιξη του 2020.</a:t>
            </a:r>
            <a:endParaRPr lang="en-US" dirty="0"/>
          </a:p>
          <a:p>
            <a:pPr marL="14288" indent="-14288"/>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Παρα</a:t>
            </a:r>
            <a:r>
              <a:rPr lang="en-US" dirty="0" err="1">
                <a:solidFill>
                  <a:schemeClr val="bg1"/>
                </a:solidFill>
              </a:rPr>
              <a:t>δείγμ</a:t>
            </a:r>
            <a:r>
              <a:rPr lang="en-US" dirty="0">
                <a:solidFill>
                  <a:schemeClr val="bg1"/>
                </a:solidFill>
              </a:rPr>
              <a:t>ατα </a:t>
            </a:r>
            <a:r>
              <a:rPr lang="el-GR" dirty="0">
                <a:solidFill>
                  <a:schemeClr val="bg1"/>
                </a:solidFill>
              </a:rPr>
              <a:t>φυσικών καταστροφών</a:t>
            </a:r>
            <a:endParaRPr lang="en-US" dirty="0">
              <a:solidFill>
                <a:srgbClr val="F16924"/>
              </a:solidFill>
            </a:endParaRP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121716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370866"/>
            <a:ext cx="10169639" cy="5052496"/>
          </a:xfrm>
        </p:spPr>
        <p:txBody>
          <a:bodyPr>
            <a:noAutofit/>
          </a:bodyPr>
          <a:lstStyle/>
          <a:p>
            <a:pPr marL="14288" indent="-14288">
              <a:tabLst>
                <a:tab pos="712788" algn="l"/>
              </a:tabLst>
            </a:pPr>
            <a:r>
              <a:rPr lang="en-GB" b="1" u="none" strike="noStrike" dirty="0" err="1">
                <a:solidFill>
                  <a:srgbClr val="B41F7A"/>
                </a:solidFill>
                <a:effectLst/>
                <a:hlinkClick r:id="rId2" tooltip="https://www.bazaarvoice.com/">
                  <a:extLst>
                    <a:ext uri="{A12FA001-AC4F-418D-AE19-62706E023703}">
                      <ahyp:hlinkClr xmlns:ahyp="http://schemas.microsoft.com/office/drawing/2018/hyperlinkcolor" val="tx"/>
                    </a:ext>
                  </a:extLst>
                </a:hlinkClick>
              </a:rPr>
              <a:t>Η Bazaarvoice </a:t>
            </a:r>
            <a:r>
              <a:rPr lang="en-GB" b="1" dirty="0">
                <a:solidFill>
                  <a:srgbClr val="333333"/>
                </a:solidFill>
              </a:rPr>
              <a:t>είναι </a:t>
            </a:r>
            <a:r>
              <a:rPr lang="en-GB" b="1" dirty="0">
                <a:solidFill>
                  <a:srgbClr val="333333"/>
                </a:solidFill>
                <a:effectLst/>
              </a:rPr>
              <a:t>κορυφαίος πάροχος λύσεων για αξιολογήσεις προϊόντων και περιεχόμενο που δημιουργείται από χρήστες (UGC).</a:t>
            </a:r>
          </a:p>
          <a:p>
            <a:pPr marL="14288" indent="-14288"/>
            <a:endParaRPr lang="en-GB" i="1" dirty="0">
              <a:solidFill>
                <a:srgbClr val="333333"/>
              </a:solidFill>
              <a:latin typeface="Georgia" panose="02040502050405020303" pitchFamily="18" charset="0"/>
            </a:endParaRPr>
          </a:p>
          <a:p>
            <a:pPr marL="14288" indent="-14288"/>
            <a:r>
              <a:rPr lang="en-GB" sz="1600" dirty="0"/>
              <a:t>Ως βασικός μοχλός μετασχηματισμού του λιανικού εμπορίου κατά την τελευταία δεκαετία, το ηλεκτρονικό εμπόριο αναπτυσσόταν ήδη με ταχείς ρυθμούς. Τότε συνέβη η πανδημία του Covid-19, η οποία </a:t>
            </a:r>
            <a:r>
              <a:rPr lang="en-GB" sz="1600" dirty="0" err="1"/>
              <a:t>τροφοδότησε </a:t>
            </a:r>
            <a:r>
              <a:rPr lang="en-GB" sz="1600" dirty="0"/>
              <a:t>επιθετικά την ψηφιοποίηση των εταιρειών και τη φυγή προς το ηλεκτρονικό εμπόριο και προκάλεσε σημαντικές αλλαγές στις αγοραστικές συμπεριφορές των καταναλωτών - αλλαγές που ήρθαν για να μείνουν.</a:t>
            </a:r>
          </a:p>
          <a:p>
            <a:pPr marL="14288" indent="-14288"/>
            <a:endParaRPr lang="en-GB" sz="1600" dirty="0"/>
          </a:p>
          <a:p>
            <a:pPr marL="14288" indent="-14288"/>
            <a:r>
              <a:rPr lang="en-GB" sz="1600" dirty="0" err="1"/>
              <a:t>Η Bazaarvoice </a:t>
            </a:r>
            <a:r>
              <a:rPr lang="en-GB" sz="1600" dirty="0"/>
              <a:t>είδε τεράστια αύξηση της ζήτησης για τις υπηρεσίες της. Με όλο και περισσότερους καταναλωτές στο διαδίκτυο, οι μάρκες και οι έμποροι λιανικής πώλησης που δεν είχαν ήδη θέσει ως προτεραιότητα το ηλεκτρονικό εμπόριο πριν από την πανδημία έπρεπε να σπεύσουν να το κάνουν. </a:t>
            </a:r>
          </a:p>
          <a:p>
            <a:pPr marL="14288" indent="-14288"/>
            <a:endParaRPr lang="en-GB" sz="1600" dirty="0"/>
          </a:p>
          <a:p>
            <a:pPr marL="14288" indent="-14288"/>
            <a:r>
              <a:rPr lang="en-GB" sz="1600" dirty="0"/>
              <a:t>Σύμφωνα με </a:t>
            </a:r>
            <a:r>
              <a:rPr lang="en-GB" sz="1600" dirty="0">
                <a:hlinkClick r:id="rId3"/>
              </a:rPr>
              <a:t>στοιχεία της IBM</a:t>
            </a:r>
            <a:r>
              <a:rPr lang="en-GB" sz="1600" dirty="0"/>
              <a:t>, η πανδημία επιτάχυνε τη στροφή προς το ηλεκτρονικό εμπόριο κατά περίπου πέντε χρόνια. Πριν από δύο χρόνια, οι ηλεκτρονικές αγορές αντιπροσώπευαν μόλις το 14% του συνόλου των λιανικών πωλήσεων. Το 2021 το ποσοστό αυτό ήταν λίγο κάτω από 20%. </a:t>
            </a:r>
          </a:p>
          <a:p>
            <a:pPr marL="14288" indent="-14288"/>
            <a:endParaRPr lang="en-GB" sz="1600" dirty="0"/>
          </a:p>
          <a:p>
            <a:pPr marL="14288" indent="-14288"/>
            <a:r>
              <a:rPr lang="en-GB" sz="1600" b="1" dirty="0">
                <a:solidFill>
                  <a:schemeClr val="bg2"/>
                </a:solidFill>
                <a:highlight>
                  <a:srgbClr val="F16924"/>
                </a:highlight>
              </a:rPr>
              <a:t>ΔΙΑΒΑΣΤΕ ΠΕΡΙΣΣΟΤΕΡΑ </a:t>
            </a:r>
            <a:r>
              <a:rPr lang="en-GB" sz="1600" dirty="0">
                <a:hlinkClick r:id="rId4"/>
              </a:rPr>
              <a:t> </a:t>
            </a:r>
            <a:r>
              <a:rPr lang="el-GR" sz="1600" dirty="0">
                <a:hlinkClick r:id="rId4"/>
              </a:rPr>
              <a:t>Ο </a:t>
            </a:r>
            <a:r>
              <a:rPr lang="en-GB" sz="1600" dirty="0">
                <a:hlinkClick r:id="rId4"/>
              </a:rPr>
              <a:t>Covid-19 ωθεί εκατοντάδες επιχειρήσεις να μετακινηθούν στο διαδίκτυο (rte.ie) </a:t>
            </a:r>
            <a:r>
              <a:rPr lang="en-GB" sz="1600" dirty="0"/>
              <a:t>ΚΑΙ </a:t>
            </a:r>
            <a:r>
              <a:rPr lang="en-GB" sz="1600" dirty="0">
                <a:hlinkClick r:id="rId5"/>
              </a:rPr>
              <a:t>5 τρόποι με τους οποίους το Covid-19 θα μπορούσε να αλλάξει το λιανικό εμπόριο για πάντα (rte.ie)</a:t>
            </a:r>
            <a:endParaRPr lang="en-US" sz="1600"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77500" lnSpcReduction="20000"/>
          </a:bodyPr>
          <a:lstStyle/>
          <a:p>
            <a:pPr algn="l"/>
            <a:r>
              <a:rPr lang="en-GB" b="1" i="0" dirty="0">
                <a:solidFill>
                  <a:schemeClr val="tx2"/>
                </a:solidFill>
                <a:effectLst/>
              </a:rPr>
              <a:t>SPOTLIGHT - </a:t>
            </a:r>
            <a:r>
              <a:rPr lang="en-GB" b="1" i="0" dirty="0" err="1">
                <a:solidFill>
                  <a:schemeClr val="tx2"/>
                </a:solidFill>
                <a:effectLst/>
              </a:rPr>
              <a:t>Πώς</a:t>
            </a:r>
            <a:r>
              <a:rPr lang="en-GB" b="1" i="0" dirty="0">
                <a:solidFill>
                  <a:schemeClr val="tx2"/>
                </a:solidFill>
                <a:effectLst/>
              </a:rPr>
              <a:t> </a:t>
            </a:r>
            <a:r>
              <a:rPr lang="el-GR" b="1" dirty="0">
                <a:solidFill>
                  <a:schemeClr val="tx2"/>
                </a:solidFill>
              </a:rPr>
              <a:t>ο</a:t>
            </a:r>
            <a:r>
              <a:rPr lang="en-GB" b="1" i="0" dirty="0">
                <a:solidFill>
                  <a:schemeClr val="tx2"/>
                </a:solidFill>
                <a:effectLst/>
              </a:rPr>
              <a:t> Covid-19 άλλαξε το λιανεμπόριο - μάλλον για πάντα</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253595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00634" y="1542284"/>
            <a:ext cx="8417254" cy="5052496"/>
          </a:xfrm>
        </p:spPr>
        <p:txBody>
          <a:bodyPr>
            <a:noAutofit/>
          </a:bodyPr>
          <a:lstStyle/>
          <a:p>
            <a:pPr marL="0" indent="0" algn="l"/>
            <a:r>
              <a:rPr lang="en-GB" sz="1600" b="0" i="0" dirty="0">
                <a:solidFill>
                  <a:srgbClr val="B41F7A"/>
                </a:solidFill>
                <a:effectLst/>
                <a:hlinkClick r:id="rId2">
                  <a:extLst>
                    <a:ext uri="{A12FA001-AC4F-418D-AE19-62706E023703}">
                      <ahyp:hlinkClr xmlns:ahyp="http://schemas.microsoft.com/office/drawing/2018/hyperlinkcolor" val="tx"/>
                    </a:ext>
                  </a:extLst>
                </a:hlinkClick>
              </a:rPr>
              <a:t>Το Dead Centre Brewing </a:t>
            </a:r>
            <a:r>
              <a:rPr lang="en-GB" sz="1600" b="0" i="0" dirty="0">
                <a:solidFill>
                  <a:srgbClr val="000000"/>
                </a:solidFill>
                <a:effectLst/>
              </a:rPr>
              <a:t>είναι ένα craft μικροζυθοποιείο και εστιατόριο στις όχθες του ποταμού Shannon στο Athlone.  Έχοντας κερδίσει τον τίτλο της πιο καινοτόμου παμπ στα Irish Pub Awards, προσδοκούσε σε ένα επιτυχημένο 2020, μέχρι που, όπως χιλιάδες άλλες επιχειρήσεις, βρέθηκε αντιμέτωπη με το ξαφνικό κλείσιμο, καθώς η πανδημία του Covid-19 πήρε διαστάσεις.</a:t>
            </a:r>
          </a:p>
          <a:p>
            <a:pPr marL="0" indent="0" algn="l"/>
            <a:endParaRPr lang="en-GB" sz="1600" dirty="0">
              <a:solidFill>
                <a:srgbClr val="000000"/>
              </a:solidFill>
            </a:endParaRPr>
          </a:p>
          <a:p>
            <a:pPr marL="0" indent="0" algn="l"/>
            <a:r>
              <a:rPr lang="en-GB" sz="1600" b="0" i="0" dirty="0">
                <a:solidFill>
                  <a:srgbClr val="000000"/>
                </a:solidFill>
                <a:effectLst/>
              </a:rPr>
              <a:t>"Οι ζυθοποιίες χειροτεχνίας αισθάνονται πολύ έντονα το τσίμπημα του Covid-19", δήλωσε ο Liam </a:t>
            </a:r>
            <a:r>
              <a:rPr lang="en-GB" sz="1600" b="0" i="0" dirty="0" err="1">
                <a:solidFill>
                  <a:srgbClr val="000000"/>
                </a:solidFill>
                <a:effectLst/>
              </a:rPr>
              <a:t>Tutty</a:t>
            </a:r>
            <a:r>
              <a:rPr lang="en-GB" sz="1600" b="0" i="0" dirty="0">
                <a:solidFill>
                  <a:srgbClr val="000000"/>
                </a:solidFill>
                <a:effectLst/>
              </a:rPr>
              <a:t>, ιδρυτής της Dead Centre Brewing. "Οι παμπ, ο κύριος δρόμος τους προς την αγορά, είναι πλέον κλειστές και καθώς οι άνθρωποι ενθαρρύνονται να μένουν στο σπίτι, η αγορά σε off licences είναι λιγότερο σημαντική επιλογή".</a:t>
            </a:r>
          </a:p>
          <a:p>
            <a:pPr marL="0" indent="0" algn="l"/>
            <a:endParaRPr lang="en-GB" sz="1600" b="0" i="0" dirty="0">
              <a:solidFill>
                <a:srgbClr val="000000"/>
              </a:solidFill>
              <a:effectLst/>
            </a:endParaRPr>
          </a:p>
          <a:p>
            <a:pPr algn="l"/>
            <a:r>
              <a:rPr lang="en-GB" sz="1600" b="0" i="0" dirty="0">
                <a:solidFill>
                  <a:srgbClr val="000000"/>
                </a:solidFill>
                <a:effectLst/>
              </a:rPr>
              <a:t>Ζώντας μέχρι τη χρέωση της ως καινοτόμος, το Dead Centre δεν έχασε χρόνο σε</a:t>
            </a:r>
          </a:p>
          <a:p>
            <a:pPr algn="l"/>
            <a:r>
              <a:rPr lang="en-GB" sz="1600" b="0" i="0" dirty="0">
                <a:solidFill>
                  <a:srgbClr val="000000"/>
                </a:solidFill>
                <a:effectLst/>
              </a:rPr>
              <a:t>να βρει έναν τρόπο να πουλήσει τα προϊόντα της. Ο Liam </a:t>
            </a:r>
            <a:r>
              <a:rPr lang="en-GB" sz="1600" b="0" i="0" dirty="0" err="1">
                <a:solidFill>
                  <a:srgbClr val="000000"/>
                </a:solidFill>
                <a:effectLst/>
              </a:rPr>
              <a:t>Tutty </a:t>
            </a:r>
            <a:r>
              <a:rPr lang="en-GB" sz="1600" b="0" i="0" dirty="0">
                <a:solidFill>
                  <a:srgbClr val="000000"/>
                </a:solidFill>
                <a:effectLst/>
              </a:rPr>
              <a:t>ένωσε τις δυνάμεις του με</a:t>
            </a:r>
          </a:p>
          <a:p>
            <a:pPr algn="l"/>
            <a:r>
              <a:rPr lang="en-GB" sz="1600" b="0" i="0" dirty="0">
                <a:solidFill>
                  <a:srgbClr val="000000"/>
                </a:solidFill>
                <a:effectLst/>
              </a:rPr>
              <a:t>μια ομάδα συναδέλφων ζυθοποιών και δημιούργησε ένα ηλεκτρονικό κατάστημα, το </a:t>
            </a:r>
            <a:r>
              <a:rPr lang="en-GB" sz="1600" b="1" i="0" dirty="0">
                <a:solidFill>
                  <a:srgbClr val="B41F7A"/>
                </a:solidFill>
                <a:effectLst/>
                <a:hlinkClick r:id="rId3"/>
              </a:rPr>
              <a:t>beercloud.ie.</a:t>
            </a:r>
            <a:endParaRPr lang="en-GB" sz="1600" b="1" i="0" dirty="0">
              <a:solidFill>
                <a:srgbClr val="B41F7A"/>
              </a:solidFill>
              <a:effectLst/>
            </a:endParaRPr>
          </a:p>
          <a:p>
            <a:pPr algn="l"/>
            <a:r>
              <a:rPr lang="en-GB" sz="1600" b="0" i="0" dirty="0">
                <a:solidFill>
                  <a:srgbClr val="000000"/>
                </a:solidFill>
                <a:effectLst/>
              </a:rPr>
              <a:t>Τώρα οι καταναλωτές μπορούν να μπουν στην πλατφόρμα, να παραγγείλουν την αγαπημένη τους βιοτεχνία</a:t>
            </a:r>
          </a:p>
          <a:p>
            <a:pPr algn="l"/>
            <a:r>
              <a:rPr lang="en-GB" sz="1600" b="0" i="0" dirty="0">
                <a:solidFill>
                  <a:srgbClr val="000000"/>
                </a:solidFill>
                <a:effectLst/>
              </a:rPr>
              <a:t>και να τα παραδίδουν στα σπίτια τους μέσα σε μία ή δύο ημέρες. </a:t>
            </a:r>
            <a:endParaRPr lang="en-US" sz="1600"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266583" y="534793"/>
            <a:ext cx="11662240" cy="582221"/>
          </a:xfrm>
        </p:spPr>
        <p:txBody>
          <a:bodyPr>
            <a:normAutofit fontScale="70000" lnSpcReduction="20000"/>
          </a:bodyPr>
          <a:lstStyle/>
          <a:p>
            <a:pPr algn="l"/>
            <a:r>
              <a:rPr lang="en-GB" b="1" i="0" dirty="0">
                <a:solidFill>
                  <a:schemeClr val="tx2"/>
                </a:solidFill>
                <a:effectLst/>
              </a:rPr>
              <a:t>SPOTLIGHT - </a:t>
            </a:r>
            <a:r>
              <a:rPr lang="en-GB" b="1" i="0" dirty="0" err="1">
                <a:solidFill>
                  <a:schemeClr val="tx2"/>
                </a:solidFill>
                <a:effectLst/>
              </a:rPr>
              <a:t>Πώς</a:t>
            </a:r>
            <a:r>
              <a:rPr lang="en-GB" b="1" i="0" dirty="0">
                <a:solidFill>
                  <a:schemeClr val="tx2"/>
                </a:solidFill>
                <a:effectLst/>
              </a:rPr>
              <a:t> ο Covid-19 άλλαξε το λιανεμπόριο - Συνεργαστείτε με ανταγωνιστές</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3C943F47-829F-3249-AA45-E85A2ADFA102}"/>
              </a:ext>
            </a:extLst>
          </p:cNvPr>
          <p:cNvPicPr>
            <a:picLocks noChangeAspect="1"/>
          </p:cNvPicPr>
          <p:nvPr/>
        </p:nvPicPr>
        <p:blipFill>
          <a:blip r:embed="rId4"/>
          <a:stretch>
            <a:fillRect/>
          </a:stretch>
        </p:blipFill>
        <p:spPr>
          <a:xfrm>
            <a:off x="266583" y="3457422"/>
            <a:ext cx="1615992" cy="1305224"/>
          </a:xfrm>
          <a:prstGeom prst="rect">
            <a:avLst/>
          </a:prstGeom>
        </p:spPr>
      </p:pic>
      <p:pic>
        <p:nvPicPr>
          <p:cNvPr id="5" name="Picture 4">
            <a:extLst>
              <a:ext uri="{FF2B5EF4-FFF2-40B4-BE49-F238E27FC236}">
                <a16:creationId xmlns:a16="http://schemas.microsoft.com/office/drawing/2014/main" id="{49238EEE-82C4-78DB-BDE2-B4ECD4DF44EC}"/>
              </a:ext>
            </a:extLst>
          </p:cNvPr>
          <p:cNvPicPr>
            <a:picLocks noChangeAspect="1"/>
          </p:cNvPicPr>
          <p:nvPr/>
        </p:nvPicPr>
        <p:blipFill>
          <a:blip r:embed="rId5"/>
          <a:stretch>
            <a:fillRect/>
          </a:stretch>
        </p:blipFill>
        <p:spPr>
          <a:xfrm>
            <a:off x="10241436" y="2032807"/>
            <a:ext cx="1995132" cy="3753874"/>
          </a:xfrm>
          <a:prstGeom prst="rect">
            <a:avLst/>
          </a:prstGeom>
        </p:spPr>
      </p:pic>
    </p:spTree>
    <p:extLst>
      <p:ext uri="{BB962C8B-B14F-4D97-AF65-F5344CB8AC3E}">
        <p14:creationId xmlns:p14="http://schemas.microsoft.com/office/powerpoint/2010/main" val="134199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692066" y="1657945"/>
            <a:ext cx="7558260" cy="5052496"/>
          </a:xfrm>
        </p:spPr>
        <p:txBody>
          <a:bodyPr>
            <a:noAutofit/>
          </a:bodyPr>
          <a:lstStyle/>
          <a:p>
            <a:pPr marL="14288" indent="-14288" algn="just">
              <a:tabLst>
                <a:tab pos="712788" algn="l"/>
              </a:tabLst>
            </a:pPr>
            <a:r>
              <a:rPr lang="en-GB" sz="1600" b="0" i="0" dirty="0">
                <a:solidFill>
                  <a:srgbClr val="616161"/>
                </a:solidFill>
                <a:effectLst/>
                <a:latin typeface="Noto Serif JP"/>
              </a:rPr>
              <a:t>Το ηλεκτρονικό εμπόριο δεν σκοτώνει απαραίτητα το παραδοσιακό λιανικό εμπόριο - απλώς το κάνει να ζει με διαφορετικό τρόπο.  Η μάρκα τουίντ </a:t>
            </a:r>
            <a:r>
              <a:rPr lang="en-GB" sz="1600" b="0" i="0" dirty="0">
                <a:solidFill>
                  <a:srgbClr val="B41F7A"/>
                </a:solidFill>
                <a:effectLst/>
                <a:latin typeface="Noto Serif JP"/>
                <a:hlinkClick r:id="rId2">
                  <a:extLst>
                    <a:ext uri="{A12FA001-AC4F-418D-AE19-62706E023703}">
                      <ahyp:hlinkClr xmlns:ahyp="http://schemas.microsoft.com/office/drawing/2018/hyperlinkcolor" val="tx"/>
                    </a:ext>
                  </a:extLst>
                </a:hlinkClick>
              </a:rPr>
              <a:t>Magee 1866 </a:t>
            </a:r>
            <a:r>
              <a:rPr lang="en-GB" sz="1600" b="0" i="0" dirty="0">
                <a:solidFill>
                  <a:srgbClr val="616161"/>
                </a:solidFill>
                <a:effectLst/>
                <a:latin typeface="Noto Serif JP"/>
              </a:rPr>
              <a:t>είναι μια ιρλανδική οικογενειακή επιχείρηση πέμπτης γενιάς με πάνω από 150 χρόνια εμπειρίας στο σχεδιασμό, την ύφανση και την κατασκευή πολυτελών υφασμάτων και ρούχων στο Ντόνεγκαλ. Ανήκει στην πρωτοπορία των Ιρλανδών λιανοπωλητών που αξιοποιούν τις δυνατότητες των ηλεκτρονικών αγορών. Το τουίντ έγινε ψηφιακό.</a:t>
            </a:r>
          </a:p>
          <a:p>
            <a:pPr marL="14288" indent="-14288" algn="just">
              <a:tabLst>
                <a:tab pos="712788" algn="l"/>
              </a:tabLst>
            </a:pPr>
            <a:endParaRPr lang="en-GB" sz="1600" dirty="0">
              <a:solidFill>
                <a:srgbClr val="191919"/>
              </a:solidFill>
              <a:latin typeface="Noto Serif JP"/>
            </a:endParaRPr>
          </a:p>
          <a:p>
            <a:pPr marL="14288" indent="-14288" algn="just">
              <a:tabLst>
                <a:tab pos="712788" algn="l"/>
              </a:tabLst>
            </a:pPr>
            <a:r>
              <a:rPr lang="en-GB" sz="1600" dirty="0">
                <a:solidFill>
                  <a:srgbClr val="616161"/>
                </a:solidFill>
                <a:latin typeface="Noto Serif JP"/>
              </a:rPr>
              <a:t>Η Magee 1866 </a:t>
            </a:r>
            <a:r>
              <a:rPr lang="en-GB" sz="1600" b="0" i="0" dirty="0">
                <a:solidFill>
                  <a:srgbClr val="616161"/>
                </a:solidFill>
                <a:effectLst/>
                <a:latin typeface="Noto Serif JP"/>
              </a:rPr>
              <a:t>διαθέτει τρία αυτόνομα καταστήματα -Donegal, Δουβλίνο και Kildare. Όμως, οι διαδικτυακές πωλήσεις έχουν πλέον συγκεντρώσει το 20% των εσόδων του ομίλου.   Η Magee συγκεντρώνει πληθώρα δεδομένων από τους πελάτες της, online και offline, και τους στοχεύει με προσφορές. Προσφέρει γρήγορη παράδοση χρησιμοποιώντας ένα σύστημα εκτέλεσης παραγγελιών υψηλής τεχνολογίας σε συνεργασία με πλατφόρμες ηλεκτρονικού εμπορίου. Έχει επίσης εγκαταστήσει iPads στο κατάστημα, έτσι ώστε οι πελάτες της να μπορούν να περιηγηθούν στον ιστότοπο ενώ αλληλεπιδρούν φυσικά με τα προϊόντα της. "Έπρεπε να αγκαλιάσουμε την τεχνολογία,"</a:t>
            </a:r>
          </a:p>
          <a:p>
            <a:pPr marL="14288" indent="-14288">
              <a:tabLst>
                <a:tab pos="712788" algn="l"/>
              </a:tabLst>
            </a:pPr>
            <a:endParaRPr lang="en-GB" sz="1600" b="0" i="0" dirty="0">
              <a:solidFill>
                <a:srgbClr val="616161"/>
              </a:solidFill>
              <a:effectLst/>
              <a:latin typeface="Noto Serif JP"/>
            </a:endParaRPr>
          </a:p>
          <a:p>
            <a:pPr marL="14288" indent="-14288">
              <a:tabLst>
                <a:tab pos="712788" algn="l"/>
              </a:tabLst>
            </a:pPr>
            <a:endParaRPr lang="en-GB" dirty="0">
              <a:solidFill>
                <a:srgbClr val="191919"/>
              </a:solidFill>
              <a:latin typeface="Noto Serif JP"/>
            </a:endParaRPr>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77500" lnSpcReduction="20000"/>
          </a:bodyPr>
          <a:lstStyle/>
          <a:p>
            <a:pPr algn="l"/>
            <a:r>
              <a:rPr lang="en-GB" b="1" i="0" dirty="0">
                <a:solidFill>
                  <a:schemeClr val="tx2"/>
                </a:solidFill>
                <a:effectLst/>
              </a:rPr>
              <a:t>SPOTLIGHT - </a:t>
            </a:r>
            <a:r>
              <a:rPr lang="en-GB" b="1" i="0" dirty="0" err="1">
                <a:solidFill>
                  <a:schemeClr val="tx2"/>
                </a:solidFill>
                <a:effectLst/>
              </a:rPr>
              <a:t>Πώς</a:t>
            </a:r>
            <a:r>
              <a:rPr lang="en-GB" b="1" i="0" dirty="0">
                <a:solidFill>
                  <a:schemeClr val="tx2"/>
                </a:solidFill>
                <a:effectLst/>
              </a:rPr>
              <a:t> </a:t>
            </a:r>
            <a:r>
              <a:rPr lang="el-GR" b="1" dirty="0">
                <a:solidFill>
                  <a:schemeClr val="tx2"/>
                </a:solidFill>
              </a:rPr>
              <a:t>ο</a:t>
            </a:r>
            <a:r>
              <a:rPr lang="en-GB" b="1" i="0" dirty="0">
                <a:solidFill>
                  <a:schemeClr val="tx2"/>
                </a:solidFill>
                <a:effectLst/>
              </a:rPr>
              <a:t> Covid-19 άλλαξε το λιανεμπόριο - μάλλον για πάντα</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00DA58FC-5078-1CAE-1DA0-C7F434BCC268}"/>
              </a:ext>
            </a:extLst>
          </p:cNvPr>
          <p:cNvPicPr>
            <a:picLocks noChangeAspect="1"/>
          </p:cNvPicPr>
          <p:nvPr/>
        </p:nvPicPr>
        <p:blipFill>
          <a:blip r:embed="rId3"/>
          <a:stretch>
            <a:fillRect/>
          </a:stretch>
        </p:blipFill>
        <p:spPr>
          <a:xfrm>
            <a:off x="9396904" y="2183584"/>
            <a:ext cx="2848813" cy="3277066"/>
          </a:xfrm>
          <a:prstGeom prst="rect">
            <a:avLst/>
          </a:prstGeom>
        </p:spPr>
      </p:pic>
    </p:spTree>
    <p:extLst>
      <p:ext uri="{BB962C8B-B14F-4D97-AF65-F5344CB8AC3E}">
        <p14:creationId xmlns:p14="http://schemas.microsoft.com/office/powerpoint/2010/main" val="325839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657945"/>
            <a:ext cx="9365945" cy="5052496"/>
          </a:xfrm>
        </p:spPr>
        <p:txBody>
          <a:bodyPr>
            <a:noAutofit/>
          </a:bodyPr>
          <a:lstStyle/>
          <a:p>
            <a:pPr marL="14288" indent="-14288">
              <a:tabLst>
                <a:tab pos="712788" algn="l"/>
              </a:tabLst>
            </a:pPr>
            <a:r>
              <a:rPr lang="en-GB" dirty="0"/>
              <a:t>Στην Ιρλανδία, όταν </a:t>
            </a:r>
            <a:r>
              <a:rPr lang="el-GR" dirty="0"/>
              <a:t>ο</a:t>
            </a:r>
            <a:r>
              <a:rPr lang="en-GB" dirty="0"/>
              <a:t> COVID-19 αμφισβήτησε, το Υπουργείο Επιχειρήσεων Εμπορίου και Απασχόλησης (DETE) ανταποκρίθηκε με μια παρέμβαση στήριξης που ονομάζεται </a:t>
            </a:r>
            <a:r>
              <a:rPr lang="en-GB" b="1" dirty="0">
                <a:hlinkClick r:id="rId2"/>
              </a:rPr>
              <a:t>Online Retail Scheme </a:t>
            </a:r>
            <a:r>
              <a:rPr lang="en-GB" dirty="0"/>
              <a:t>. </a:t>
            </a:r>
          </a:p>
          <a:p>
            <a:pPr marL="14288" indent="-14288">
              <a:tabLst>
                <a:tab pos="712788" algn="l"/>
              </a:tabLst>
            </a:pPr>
            <a:endParaRPr lang="en-GB" dirty="0"/>
          </a:p>
          <a:p>
            <a:pPr marL="14288" indent="-14288">
              <a:tabLst>
                <a:tab pos="712788" algn="l"/>
              </a:tabLst>
            </a:pPr>
            <a:r>
              <a:rPr lang="en-GB" dirty="0"/>
              <a:t>Το ταμείο αυτό ενθαρρύνει τον τομέα του λιανικού εμπορίου στην Ιρλανδία να αναπτύξει μια πιο ανταγωνιστική διαδικτυακή προσφορά που θα επιτρέψει την αύξηση της πελατειακής τους βάσης και τη δημιουργία μιας πιο ανθεκτικής επιχείρησης στην εγχώρια και παγκόσμια αγορά τόσο διαδικτυακά όσο και εκτός σύνδεσης. </a:t>
            </a:r>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77500" lnSpcReduction="20000"/>
          </a:bodyPr>
          <a:lstStyle/>
          <a:p>
            <a:pPr algn="l"/>
            <a:r>
              <a:rPr lang="en-GB" b="1" i="0" dirty="0">
                <a:solidFill>
                  <a:schemeClr val="tx2"/>
                </a:solidFill>
                <a:effectLst/>
              </a:rPr>
              <a:t>SPOTLIGHT - </a:t>
            </a:r>
            <a:r>
              <a:rPr lang="en-GB" b="1" i="0" dirty="0" err="1">
                <a:solidFill>
                  <a:schemeClr val="tx2"/>
                </a:solidFill>
                <a:effectLst/>
              </a:rPr>
              <a:t>Πώς</a:t>
            </a:r>
            <a:r>
              <a:rPr lang="en-GB" b="1" i="0" dirty="0">
                <a:solidFill>
                  <a:schemeClr val="tx2"/>
                </a:solidFill>
                <a:effectLst/>
              </a:rPr>
              <a:t> </a:t>
            </a:r>
            <a:r>
              <a:rPr lang="el-GR" b="1" dirty="0">
                <a:solidFill>
                  <a:schemeClr val="tx2"/>
                </a:solidFill>
              </a:rPr>
              <a:t>ο</a:t>
            </a:r>
            <a:r>
              <a:rPr lang="en-GB" b="1" i="0" dirty="0">
                <a:solidFill>
                  <a:schemeClr val="tx2"/>
                </a:solidFill>
                <a:effectLst/>
              </a:rPr>
              <a:t> Covid-19 άλλαξε το λιανεμπόριο - μάλλον για πάντα</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53173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16F713-D1FF-9899-7572-5C723CD5CFC5}"/>
              </a:ext>
            </a:extLst>
          </p:cNvPr>
          <p:cNvSpPr txBox="1">
            <a:spLocks/>
          </p:cNvSpPr>
          <p:nvPr/>
        </p:nvSpPr>
        <p:spPr>
          <a:xfrm>
            <a:off x="0" y="378953"/>
            <a:ext cx="12192000"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2200" b="1" dirty="0">
                <a:solidFill>
                  <a:srgbClr val="616161"/>
                </a:solidFill>
                <a:latin typeface="+mn-lt"/>
                <a:ea typeface="Open Sans Light" panose="020B0306030504020204" pitchFamily="34" charset="0"/>
                <a:cs typeface="Open Sans Light" panose="020B0306030504020204" pitchFamily="34" charset="0"/>
              </a:rPr>
              <a:t>Οι φυσικές καταστροφές έχουν σημαντικό αντίκτυπο στην οικονομία και τις επιχειρήσεις με πολλούς τρόπους. </a:t>
            </a:r>
            <a:r>
              <a:rPr lang="en-US" sz="2200" b="1" dirty="0">
                <a:solidFill>
                  <a:srgbClr val="B41F7A"/>
                </a:solidFill>
                <a:latin typeface="+mn-lt"/>
                <a:ea typeface="Open Sans Light" panose="020B0306030504020204" pitchFamily="34" charset="0"/>
                <a:cs typeface="Open Sans Light" panose="020B0306030504020204" pitchFamily="34" charset="0"/>
              </a:rPr>
              <a:t>Ο αντίκτυπος των φυσικών καταστροφών στις επιχειρήσεις </a:t>
            </a:r>
            <a:r>
              <a:rPr lang="en-US" sz="2200" dirty="0">
                <a:solidFill>
                  <a:srgbClr val="616161"/>
                </a:solidFill>
                <a:latin typeface="+mn-lt"/>
                <a:ea typeface="Open Sans Light" panose="020B0306030504020204" pitchFamily="34" charset="0"/>
                <a:cs typeface="Open Sans Light" panose="020B0306030504020204" pitchFamily="34" charset="0"/>
              </a:rPr>
              <a:t>μπορεί να φανεί μέσω:</a:t>
            </a:r>
          </a:p>
        </p:txBody>
      </p:sp>
      <p:grpSp>
        <p:nvGrpSpPr>
          <p:cNvPr id="52" name="Group 51">
            <a:extLst>
              <a:ext uri="{FF2B5EF4-FFF2-40B4-BE49-F238E27FC236}">
                <a16:creationId xmlns:a16="http://schemas.microsoft.com/office/drawing/2014/main" id="{E3BC2CAD-6D6C-1AA7-79E3-4E349D87B579}"/>
              </a:ext>
            </a:extLst>
          </p:cNvPr>
          <p:cNvGrpSpPr/>
          <p:nvPr/>
        </p:nvGrpSpPr>
        <p:grpSpPr>
          <a:xfrm>
            <a:off x="748273" y="1533842"/>
            <a:ext cx="10321861" cy="4810267"/>
            <a:chOff x="337456" y="1732625"/>
            <a:chExt cx="10321861" cy="4810267"/>
          </a:xfrm>
        </p:grpSpPr>
        <p:cxnSp>
          <p:nvCxnSpPr>
            <p:cNvPr id="88" name="Straight Connector 87">
              <a:extLst>
                <a:ext uri="{FF2B5EF4-FFF2-40B4-BE49-F238E27FC236}">
                  <a16:creationId xmlns:a16="http://schemas.microsoft.com/office/drawing/2014/main" id="{698B7509-EB88-B686-E729-46EF984D984B}"/>
                </a:ext>
              </a:extLst>
            </p:cNvPr>
            <p:cNvCxnSpPr/>
            <p:nvPr/>
          </p:nvCxnSpPr>
          <p:spPr>
            <a:xfrm>
              <a:off x="6433215" y="2535181"/>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8D9850-D579-1467-258C-780A43796C81}"/>
                </a:ext>
              </a:extLst>
            </p:cNvPr>
            <p:cNvCxnSpPr>
              <a:cxnSpLocks/>
            </p:cNvCxnSpPr>
            <p:nvPr/>
          </p:nvCxnSpPr>
          <p:spPr>
            <a:xfrm flipV="1">
              <a:off x="7195343" y="4026449"/>
              <a:ext cx="1052898" cy="3904"/>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82A8F6-96C0-BC84-3125-C9F2D6367320}"/>
                </a:ext>
              </a:extLst>
            </p:cNvPr>
            <p:cNvCxnSpPr>
              <a:cxnSpLocks/>
            </p:cNvCxnSpPr>
            <p:nvPr/>
          </p:nvCxnSpPr>
          <p:spPr>
            <a:xfrm>
              <a:off x="6062260" y="5519535"/>
              <a:ext cx="1438909"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400">
              <a:extLst>
                <a:ext uri="{FF2B5EF4-FFF2-40B4-BE49-F238E27FC236}">
                  <a16:creationId xmlns:a16="http://schemas.microsoft.com/office/drawing/2014/main" id="{E613A843-5C79-A92C-7CA5-2F9FA3B1A9E1}"/>
                </a:ext>
              </a:extLst>
            </p:cNvPr>
            <p:cNvSpPr>
              <a:spLocks noChangeArrowheads="1"/>
            </p:cNvSpPr>
            <p:nvPr/>
          </p:nvSpPr>
          <p:spPr bwMode="auto">
            <a:xfrm rot="10800000">
              <a:off x="5577265" y="4037960"/>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2" name="Freeform 400">
              <a:extLst>
                <a:ext uri="{FF2B5EF4-FFF2-40B4-BE49-F238E27FC236}">
                  <a16:creationId xmlns:a16="http://schemas.microsoft.com/office/drawing/2014/main" id="{1A71CD04-B5F6-956A-4FAA-F647456D1EA5}"/>
                </a:ext>
              </a:extLst>
            </p:cNvPr>
            <p:cNvSpPr>
              <a:spLocks noChangeArrowheads="1"/>
            </p:cNvSpPr>
            <p:nvPr/>
          </p:nvSpPr>
          <p:spPr bwMode="auto">
            <a:xfrm rot="18000000">
              <a:off x="3297262" y="3027098"/>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3" name="Freeform 400">
              <a:extLst>
                <a:ext uri="{FF2B5EF4-FFF2-40B4-BE49-F238E27FC236}">
                  <a16:creationId xmlns:a16="http://schemas.microsoft.com/office/drawing/2014/main" id="{D0A3326D-85AF-076B-B7A4-FA90E5F64249}"/>
                </a:ext>
              </a:extLst>
            </p:cNvPr>
            <p:cNvSpPr>
              <a:spLocks noChangeArrowheads="1"/>
            </p:cNvSpPr>
            <p:nvPr/>
          </p:nvSpPr>
          <p:spPr bwMode="auto">
            <a:xfrm rot="3600000">
              <a:off x="5307020" y="1566843"/>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4" name="Freeform 394">
              <a:extLst>
                <a:ext uri="{FF2B5EF4-FFF2-40B4-BE49-F238E27FC236}">
                  <a16:creationId xmlns:a16="http://schemas.microsoft.com/office/drawing/2014/main" id="{67033ED5-60FC-5659-25D6-98F2DE9496B5}"/>
                </a:ext>
              </a:extLst>
            </p:cNvPr>
            <p:cNvSpPr>
              <a:spLocks noChangeArrowheads="1"/>
            </p:cNvSpPr>
            <p:nvPr/>
          </p:nvSpPr>
          <p:spPr bwMode="auto">
            <a:xfrm>
              <a:off x="5542938" y="3061283"/>
              <a:ext cx="2283756" cy="1898082"/>
            </a:xfrm>
            <a:custGeom>
              <a:avLst/>
              <a:gdLst>
                <a:gd name="T0" fmla="*/ 0 w 4987"/>
                <a:gd name="T1" fmla="*/ 2050 h 4147"/>
                <a:gd name="T2" fmla="*/ 0 w 4987"/>
                <a:gd name="T3" fmla="*/ 2050 h 4147"/>
                <a:gd name="T4" fmla="*/ 2474 w 4987"/>
                <a:gd name="T5" fmla="*/ 3504 h 4147"/>
                <a:gd name="T6" fmla="*/ 4977 w 4987"/>
                <a:gd name="T7" fmla="*/ 2086 h 4147"/>
                <a:gd name="T8" fmla="*/ 4977 w 4987"/>
                <a:gd name="T9" fmla="*/ 2086 h 4147"/>
                <a:gd name="T10" fmla="*/ 2492 w 4987"/>
                <a:gd name="T11" fmla="*/ 632 h 4147"/>
                <a:gd name="T12" fmla="*/ 0 w 4987"/>
                <a:gd name="T13" fmla="*/ 2050 h 4147"/>
              </a:gdLst>
              <a:ahLst/>
              <a:cxnLst>
                <a:cxn ang="0">
                  <a:pos x="T0" y="T1"/>
                </a:cxn>
                <a:cxn ang="0">
                  <a:pos x="T2" y="T3"/>
                </a:cxn>
                <a:cxn ang="0">
                  <a:pos x="T4" y="T5"/>
                </a:cxn>
                <a:cxn ang="0">
                  <a:pos x="T6" y="T7"/>
                </a:cxn>
                <a:cxn ang="0">
                  <a:pos x="T8" y="T9"/>
                </a:cxn>
                <a:cxn ang="0">
                  <a:pos x="T10" y="T11"/>
                </a:cxn>
                <a:cxn ang="0">
                  <a:pos x="T12" y="T13"/>
                </a:cxn>
              </a:cxnLst>
              <a:rect l="0" t="0" r="r" b="b"/>
              <a:pathLst>
                <a:path w="4987" h="4147">
                  <a:moveTo>
                    <a:pt x="0" y="2050"/>
                  </a:moveTo>
                  <a:lnTo>
                    <a:pt x="0" y="2050"/>
                  </a:lnTo>
                  <a:cubicBezTo>
                    <a:pt x="2474" y="3504"/>
                    <a:pt x="2474" y="3504"/>
                    <a:pt x="2474" y="3504"/>
                  </a:cubicBezTo>
                  <a:cubicBezTo>
                    <a:pt x="3577" y="4146"/>
                    <a:pt x="4968" y="3360"/>
                    <a:pt x="4977" y="2086"/>
                  </a:cubicBezTo>
                  <a:lnTo>
                    <a:pt x="4977" y="2086"/>
                  </a:lnTo>
                  <a:cubicBezTo>
                    <a:pt x="4986" y="803"/>
                    <a:pt x="3604" y="0"/>
                    <a:pt x="2492" y="632"/>
                  </a:cubicBezTo>
                  <a:cubicBezTo>
                    <a:pt x="0" y="2050"/>
                    <a:pt x="0" y="2050"/>
                    <a:pt x="0" y="2050"/>
                  </a:cubicBezTo>
                </a:path>
              </a:pathLst>
            </a:custGeom>
            <a:solidFill>
              <a:srgbClr val="7F1C58"/>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5" name="Freeform 397">
              <a:extLst>
                <a:ext uri="{FF2B5EF4-FFF2-40B4-BE49-F238E27FC236}">
                  <a16:creationId xmlns:a16="http://schemas.microsoft.com/office/drawing/2014/main" id="{12CB5385-6BA7-C458-008C-05C8B0EBE446}"/>
                </a:ext>
              </a:extLst>
            </p:cNvPr>
            <p:cNvSpPr>
              <a:spLocks noChangeArrowheads="1"/>
            </p:cNvSpPr>
            <p:nvPr/>
          </p:nvSpPr>
          <p:spPr bwMode="auto">
            <a:xfrm>
              <a:off x="3892769" y="4017250"/>
              <a:ext cx="1647697" cy="2267603"/>
            </a:xfrm>
            <a:custGeom>
              <a:avLst/>
              <a:gdLst>
                <a:gd name="T0" fmla="*/ 3588 w 3598"/>
                <a:gd name="T1" fmla="*/ 0 h 4952"/>
                <a:gd name="T2" fmla="*/ 3588 w 3598"/>
                <a:gd name="T3" fmla="*/ 0 h 4952"/>
                <a:gd name="T4" fmla="*/ 1103 w 3598"/>
                <a:gd name="T5" fmla="*/ 1445 h 4952"/>
                <a:gd name="T6" fmla="*/ 1103 w 3598"/>
                <a:gd name="T7" fmla="*/ 4319 h 4952"/>
                <a:gd name="T8" fmla="*/ 1103 w 3598"/>
                <a:gd name="T9" fmla="*/ 4319 h 4952"/>
                <a:gd name="T10" fmla="*/ 3597 w 3598"/>
                <a:gd name="T11" fmla="*/ 2873 h 4952"/>
                <a:gd name="T12" fmla="*/ 3588 w 3598"/>
                <a:gd name="T13" fmla="*/ 0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88" y="0"/>
                  </a:moveTo>
                  <a:lnTo>
                    <a:pt x="3588" y="0"/>
                  </a:lnTo>
                  <a:cubicBezTo>
                    <a:pt x="1103" y="1445"/>
                    <a:pt x="1103" y="1445"/>
                    <a:pt x="1103" y="1445"/>
                  </a:cubicBezTo>
                  <a:cubicBezTo>
                    <a:pt x="0" y="2087"/>
                    <a:pt x="0" y="3677"/>
                    <a:pt x="1103" y="4319"/>
                  </a:cubicBezTo>
                  <a:lnTo>
                    <a:pt x="1103" y="4319"/>
                  </a:lnTo>
                  <a:cubicBezTo>
                    <a:pt x="2214" y="4951"/>
                    <a:pt x="3597" y="4147"/>
                    <a:pt x="3597" y="2873"/>
                  </a:cubicBezTo>
                  <a:cubicBezTo>
                    <a:pt x="3588" y="0"/>
                    <a:pt x="3588" y="0"/>
                    <a:pt x="3588" y="0"/>
                  </a:cubicBezTo>
                </a:path>
              </a:pathLst>
            </a:custGeom>
            <a:solidFill>
              <a:srgbClr val="EDA13E"/>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6" name="Freeform 399">
              <a:extLst>
                <a:ext uri="{FF2B5EF4-FFF2-40B4-BE49-F238E27FC236}">
                  <a16:creationId xmlns:a16="http://schemas.microsoft.com/office/drawing/2014/main" id="{AAA7A423-071B-93F7-7C04-61816D587F74}"/>
                </a:ext>
              </a:extLst>
            </p:cNvPr>
            <p:cNvSpPr>
              <a:spLocks noChangeArrowheads="1"/>
            </p:cNvSpPr>
            <p:nvPr/>
          </p:nvSpPr>
          <p:spPr bwMode="auto">
            <a:xfrm>
              <a:off x="3895241" y="1732625"/>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a:noFill/>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107" name="Google Shape;264;p9">
              <a:extLst>
                <a:ext uri="{FF2B5EF4-FFF2-40B4-BE49-F238E27FC236}">
                  <a16:creationId xmlns:a16="http://schemas.microsoft.com/office/drawing/2014/main" id="{1D406F91-EE84-CC05-B324-358273469F69}"/>
                </a:ext>
              </a:extLst>
            </p:cNvPr>
            <p:cNvSpPr txBox="1"/>
            <p:nvPr/>
          </p:nvSpPr>
          <p:spPr>
            <a:xfrm>
              <a:off x="7501169" y="2372595"/>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ΔΙΑΤΑΡΑΧ</a:t>
              </a:r>
              <a:r>
                <a:rPr lang="el-GR" sz="2100" b="1" dirty="0">
                  <a:solidFill>
                    <a:srgbClr val="B41F7A"/>
                  </a:solidFill>
                  <a:latin typeface="Calibri" panose="020F0502020204030204" pitchFamily="34" charset="0"/>
                  <a:ea typeface="Lato"/>
                  <a:cs typeface="Calibri" panose="020F0502020204030204" pitchFamily="34" charset="0"/>
                  <a:sym typeface="Lato"/>
                </a:rPr>
                <a:t>Ε</a:t>
              </a:r>
              <a:r>
                <a:rPr lang="en-US" sz="2100" b="1" dirty="0">
                  <a:solidFill>
                    <a:srgbClr val="B41F7A"/>
                  </a:solidFill>
                  <a:latin typeface="Calibri" panose="020F0502020204030204" pitchFamily="34" charset="0"/>
                  <a:ea typeface="Lato"/>
                  <a:cs typeface="Calibri" panose="020F0502020204030204" pitchFamily="34" charset="0"/>
                  <a:sym typeface="Lato"/>
                </a:rPr>
                <a:t>Σ ΤΗΣ ΑΛΥΣ</a:t>
              </a:r>
              <a:r>
                <a:rPr lang="el-GR" sz="2100" b="1" dirty="0">
                  <a:solidFill>
                    <a:srgbClr val="B41F7A"/>
                  </a:solidFill>
                  <a:latin typeface="Calibri" panose="020F0502020204030204" pitchFamily="34" charset="0"/>
                  <a:ea typeface="Lato"/>
                  <a:cs typeface="Calibri" panose="020F0502020204030204" pitchFamily="34" charset="0"/>
                  <a:sym typeface="Lato"/>
                </a:rPr>
                <a:t>Ι</a:t>
              </a:r>
              <a:r>
                <a:rPr lang="en-US" sz="2100" b="1" dirty="0">
                  <a:solidFill>
                    <a:srgbClr val="B41F7A"/>
                  </a:solidFill>
                  <a:latin typeface="Calibri" panose="020F0502020204030204" pitchFamily="34" charset="0"/>
                  <a:ea typeface="Lato"/>
                  <a:cs typeface="Calibri" panose="020F0502020204030204" pitchFamily="34" charset="0"/>
                  <a:sym typeface="Lato"/>
                </a:rPr>
                <a:t>ΔΑΣ ΕΦΟΔΙΑΣΜΟΎ</a:t>
              </a:r>
            </a:p>
          </p:txBody>
        </p:sp>
        <p:sp>
          <p:nvSpPr>
            <p:cNvPr id="124" name="Text Placeholder 2">
              <a:extLst>
                <a:ext uri="{FF2B5EF4-FFF2-40B4-BE49-F238E27FC236}">
                  <a16:creationId xmlns:a16="http://schemas.microsoft.com/office/drawing/2014/main" id="{DDBEF327-8F6B-E447-EE59-6696D48E9896}"/>
                </a:ext>
              </a:extLst>
            </p:cNvPr>
            <p:cNvSpPr txBox="1">
              <a:spLocks/>
            </p:cNvSpPr>
            <p:nvPr/>
          </p:nvSpPr>
          <p:spPr>
            <a:xfrm>
              <a:off x="6151780" y="2165673"/>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01</a:t>
              </a:r>
            </a:p>
          </p:txBody>
        </p:sp>
        <p:grpSp>
          <p:nvGrpSpPr>
            <p:cNvPr id="144" name="Graphic 3">
              <a:extLst>
                <a:ext uri="{FF2B5EF4-FFF2-40B4-BE49-F238E27FC236}">
                  <a16:creationId xmlns:a16="http://schemas.microsoft.com/office/drawing/2014/main" id="{D31EF816-8D28-422C-FFF9-61FA314A9544}"/>
                </a:ext>
              </a:extLst>
            </p:cNvPr>
            <p:cNvGrpSpPr/>
            <p:nvPr/>
          </p:nvGrpSpPr>
          <p:grpSpPr>
            <a:xfrm>
              <a:off x="5700153" y="2765640"/>
              <a:ext cx="704267" cy="702372"/>
              <a:chOff x="2489340" y="369316"/>
              <a:chExt cx="1020309" cy="1017564"/>
            </a:xfrm>
            <a:solidFill>
              <a:schemeClr val="bg1"/>
            </a:solidFill>
          </p:grpSpPr>
          <p:grpSp>
            <p:nvGrpSpPr>
              <p:cNvPr id="145" name="Graphic 3">
                <a:extLst>
                  <a:ext uri="{FF2B5EF4-FFF2-40B4-BE49-F238E27FC236}">
                    <a16:creationId xmlns:a16="http://schemas.microsoft.com/office/drawing/2014/main" id="{AA16AEB4-7058-A0E9-DA26-5BE9B84E26D7}"/>
                  </a:ext>
                </a:extLst>
              </p:cNvPr>
              <p:cNvGrpSpPr/>
              <p:nvPr/>
            </p:nvGrpSpPr>
            <p:grpSpPr>
              <a:xfrm>
                <a:off x="2489340" y="369316"/>
                <a:ext cx="1020309" cy="1017564"/>
                <a:chOff x="2489340" y="369316"/>
                <a:chExt cx="1020309" cy="1017564"/>
              </a:xfrm>
              <a:grpFill/>
            </p:grpSpPr>
            <p:sp>
              <p:nvSpPr>
                <p:cNvPr id="147" name="Freeform 146">
                  <a:extLst>
                    <a:ext uri="{FF2B5EF4-FFF2-40B4-BE49-F238E27FC236}">
                      <a16:creationId xmlns:a16="http://schemas.microsoft.com/office/drawing/2014/main" id="{E4BE1100-18AE-B156-9D3D-613F97859521}"/>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C9B1C66-0C5B-2247-A1F1-23D5C8A2F27D}"/>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BABB35A0-735A-D732-258A-38162B395C2F}"/>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grpFill/>
              <a:ln w="27426"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57253DC3-FF02-8702-45A1-7F121FF1CACC}"/>
                </a:ext>
              </a:extLst>
            </p:cNvPr>
            <p:cNvGrpSpPr/>
            <p:nvPr/>
          </p:nvGrpSpPr>
          <p:grpSpPr>
            <a:xfrm>
              <a:off x="6111860" y="3638930"/>
              <a:ext cx="759780" cy="655871"/>
              <a:chOff x="662657" y="2010078"/>
              <a:chExt cx="1091621" cy="942328"/>
            </a:xfrm>
            <a:solidFill>
              <a:schemeClr val="bg1"/>
            </a:solidFill>
          </p:grpSpPr>
          <p:sp>
            <p:nvSpPr>
              <p:cNvPr id="152" name="Freeform 151">
                <a:extLst>
                  <a:ext uri="{FF2B5EF4-FFF2-40B4-BE49-F238E27FC236}">
                    <a16:creationId xmlns:a16="http://schemas.microsoft.com/office/drawing/2014/main" id="{8088C444-1DCF-0DC6-8357-863718A37312}"/>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EFA77B-A491-4E28-E0E6-726A49A79804}"/>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6870AD58-FEFB-E82A-EFD6-0FC0454575E4}"/>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grpSp>
            <p:nvGrpSpPr>
              <p:cNvPr id="155" name="Graphic 3">
                <a:extLst>
                  <a:ext uri="{FF2B5EF4-FFF2-40B4-BE49-F238E27FC236}">
                    <a16:creationId xmlns:a16="http://schemas.microsoft.com/office/drawing/2014/main" id="{BC01CE80-F856-0F78-C6FC-2A3770C9E73F}"/>
                  </a:ext>
                </a:extLst>
              </p:cNvPr>
              <p:cNvGrpSpPr/>
              <p:nvPr/>
            </p:nvGrpSpPr>
            <p:grpSpPr>
              <a:xfrm>
                <a:off x="662657" y="2010078"/>
                <a:ext cx="1091621" cy="942328"/>
                <a:chOff x="662657" y="2010078"/>
                <a:chExt cx="1091621" cy="942328"/>
              </a:xfrm>
              <a:grpFill/>
            </p:grpSpPr>
            <p:sp>
              <p:nvSpPr>
                <p:cNvPr id="156" name="Freeform 155">
                  <a:extLst>
                    <a:ext uri="{FF2B5EF4-FFF2-40B4-BE49-F238E27FC236}">
                      <a16:creationId xmlns:a16="http://schemas.microsoft.com/office/drawing/2014/main" id="{7794505E-C378-2419-F867-ECA4A234411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74513C1E-92AB-2819-F2B5-82ABA10590A1}"/>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sp>
          <p:nvSpPr>
            <p:cNvPr id="158" name="Google Shape;264;p9">
              <a:extLst>
                <a:ext uri="{FF2B5EF4-FFF2-40B4-BE49-F238E27FC236}">
                  <a16:creationId xmlns:a16="http://schemas.microsoft.com/office/drawing/2014/main" id="{8AB22D5D-87F8-AB3C-5D14-3FC4F7CE9EDE}"/>
                </a:ext>
              </a:extLst>
            </p:cNvPr>
            <p:cNvSpPr txBox="1"/>
            <p:nvPr/>
          </p:nvSpPr>
          <p:spPr>
            <a:xfrm>
              <a:off x="8294589" y="3843042"/>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7F1C58"/>
                  </a:solidFill>
                  <a:latin typeface="Calibri" panose="020F0502020204030204" pitchFamily="34" charset="0"/>
                  <a:ea typeface="Lato"/>
                  <a:cs typeface="Calibri" panose="020F0502020204030204" pitchFamily="34" charset="0"/>
                  <a:sym typeface="Lato"/>
                </a:rPr>
                <a:t>ΕΜΠ</a:t>
              </a:r>
              <a:r>
                <a:rPr lang="el-GR" sz="2100" b="1" dirty="0">
                  <a:solidFill>
                    <a:srgbClr val="7F1C58"/>
                  </a:solidFill>
                  <a:latin typeface="Calibri" panose="020F0502020204030204" pitchFamily="34" charset="0"/>
                  <a:ea typeface="Lato"/>
                  <a:cs typeface="Calibri" panose="020F0502020204030204" pitchFamily="34" charset="0"/>
                  <a:sym typeface="Lato"/>
                </a:rPr>
                <a:t>Ο</a:t>
              </a:r>
              <a:r>
                <a:rPr lang="en-US" sz="2100" b="1" dirty="0">
                  <a:solidFill>
                    <a:srgbClr val="7F1C58"/>
                  </a:solidFill>
                  <a:latin typeface="Calibri" panose="020F0502020204030204" pitchFamily="34" charset="0"/>
                  <a:ea typeface="Lato"/>
                  <a:cs typeface="Calibri" panose="020F0502020204030204" pitchFamily="34" charset="0"/>
                  <a:sym typeface="Lato"/>
                </a:rPr>
                <a:t>ΔΙΑ </a:t>
              </a:r>
              <a:r>
                <a:rPr lang="el-GR" sz="2100" b="1" dirty="0">
                  <a:solidFill>
                    <a:srgbClr val="7F1C58"/>
                  </a:solidFill>
                  <a:latin typeface="Calibri" panose="020F0502020204030204" pitchFamily="34" charset="0"/>
                  <a:ea typeface="Lato"/>
                  <a:cs typeface="Calibri" panose="020F0502020204030204" pitchFamily="34" charset="0"/>
                  <a:sym typeface="Lato"/>
                </a:rPr>
                <a:t> ΣΤΗΝ </a:t>
              </a:r>
              <a:r>
                <a:rPr lang="en-US" sz="2100" b="1" dirty="0">
                  <a:solidFill>
                    <a:srgbClr val="7F1C58"/>
                  </a:solidFill>
                  <a:latin typeface="Calibri" panose="020F0502020204030204" pitchFamily="34" charset="0"/>
                  <a:ea typeface="Lato"/>
                  <a:cs typeface="Calibri" panose="020F0502020204030204" pitchFamily="34" charset="0"/>
                  <a:sym typeface="Lato"/>
                </a:rPr>
                <a:t>ΕΠΙΚΟΙΝΩΝ</a:t>
              </a:r>
              <a:r>
                <a:rPr lang="el-GR" sz="2100" b="1" dirty="0">
                  <a:solidFill>
                    <a:srgbClr val="7F1C58"/>
                  </a:solidFill>
                  <a:latin typeface="Calibri" panose="020F0502020204030204" pitchFamily="34" charset="0"/>
                  <a:ea typeface="Lato"/>
                  <a:cs typeface="Calibri" panose="020F0502020204030204" pitchFamily="34" charset="0"/>
                  <a:sym typeface="Lato"/>
                </a:rPr>
                <a:t>Ι</a:t>
              </a:r>
              <a:r>
                <a:rPr lang="en-US" sz="2100" b="1" dirty="0">
                  <a:solidFill>
                    <a:srgbClr val="7F1C58"/>
                  </a:solidFill>
                  <a:latin typeface="Calibri" panose="020F0502020204030204" pitchFamily="34" charset="0"/>
                  <a:ea typeface="Lato"/>
                  <a:cs typeface="Calibri" panose="020F0502020204030204" pitchFamily="34" charset="0"/>
                  <a:sym typeface="Lato"/>
                </a:rPr>
                <a:t>Α</a:t>
              </a:r>
            </a:p>
          </p:txBody>
        </p:sp>
        <p:sp>
          <p:nvSpPr>
            <p:cNvPr id="160" name="Google Shape;264;p9">
              <a:extLst>
                <a:ext uri="{FF2B5EF4-FFF2-40B4-BE49-F238E27FC236}">
                  <a16:creationId xmlns:a16="http://schemas.microsoft.com/office/drawing/2014/main" id="{48339874-FE19-8F66-3B82-EAC56551578A}"/>
                </a:ext>
              </a:extLst>
            </p:cNvPr>
            <p:cNvSpPr txBox="1"/>
            <p:nvPr/>
          </p:nvSpPr>
          <p:spPr>
            <a:xfrm>
              <a:off x="7524693" y="5351373"/>
              <a:ext cx="2250361"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ΚΑΤΕΣΤΡΑΜΜ</a:t>
              </a:r>
              <a:r>
                <a:rPr lang="el-GR" sz="2100" b="1" dirty="0">
                  <a:solidFill>
                    <a:srgbClr val="F16924"/>
                  </a:solidFill>
                  <a:latin typeface="Calibri" panose="020F0502020204030204" pitchFamily="34" charset="0"/>
                  <a:ea typeface="Lato"/>
                  <a:cs typeface="Calibri" panose="020F0502020204030204" pitchFamily="34" charset="0"/>
                  <a:sym typeface="Lato"/>
                </a:rPr>
                <a:t>Ε</a:t>
              </a:r>
              <a:r>
                <a:rPr lang="en-US" sz="2100" b="1" dirty="0">
                  <a:solidFill>
                    <a:srgbClr val="F16924"/>
                  </a:solidFill>
                  <a:latin typeface="Calibri" panose="020F0502020204030204" pitchFamily="34" charset="0"/>
                  <a:ea typeface="Lato"/>
                  <a:cs typeface="Calibri" panose="020F0502020204030204" pitchFamily="34" charset="0"/>
                  <a:sym typeface="Lato"/>
                </a:rPr>
                <a:t>ΝΑ ΚΤ</a:t>
              </a:r>
              <a:r>
                <a:rPr lang="el-GR" sz="2100" b="1" dirty="0">
                  <a:solidFill>
                    <a:srgbClr val="F16924"/>
                  </a:solidFill>
                  <a:latin typeface="Calibri" panose="020F0502020204030204" pitchFamily="34" charset="0"/>
                  <a:ea typeface="Lato"/>
                  <a:cs typeface="Calibri" panose="020F0502020204030204" pitchFamily="34" charset="0"/>
                  <a:sym typeface="Lato"/>
                </a:rPr>
                <a:t>Ι</a:t>
              </a:r>
              <a:r>
                <a:rPr lang="en-US" sz="2100" b="1" dirty="0">
                  <a:solidFill>
                    <a:srgbClr val="F16924"/>
                  </a:solidFill>
                  <a:latin typeface="Calibri" panose="020F0502020204030204" pitchFamily="34" charset="0"/>
                  <a:ea typeface="Lato"/>
                  <a:cs typeface="Calibri" panose="020F0502020204030204" pitchFamily="34" charset="0"/>
                  <a:sym typeface="Lato"/>
                </a:rPr>
                <a:t>ΡΙΑ</a:t>
              </a:r>
            </a:p>
          </p:txBody>
        </p:sp>
        <p:sp>
          <p:nvSpPr>
            <p:cNvPr id="169" name="Google Shape;264;p9">
              <a:extLst>
                <a:ext uri="{FF2B5EF4-FFF2-40B4-BE49-F238E27FC236}">
                  <a16:creationId xmlns:a16="http://schemas.microsoft.com/office/drawing/2014/main" id="{18251F66-B7BD-3E2A-2991-A01650B872F4}"/>
                </a:ext>
              </a:extLst>
            </p:cNvPr>
            <p:cNvSpPr txBox="1"/>
            <p:nvPr/>
          </p:nvSpPr>
          <p:spPr>
            <a:xfrm>
              <a:off x="1240339" y="5351373"/>
              <a:ext cx="2433775"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EDA13E"/>
                  </a:solidFill>
                  <a:latin typeface="Calibri" panose="020F0502020204030204" pitchFamily="34" charset="0"/>
                  <a:ea typeface="Lato"/>
                  <a:cs typeface="Calibri" panose="020F0502020204030204" pitchFamily="34" charset="0"/>
                  <a:sym typeface="Lato"/>
                </a:rPr>
                <a:t>ΑΠ</a:t>
              </a:r>
              <a:r>
                <a:rPr lang="el-GR" sz="2100" b="1" dirty="0">
                  <a:solidFill>
                    <a:srgbClr val="EDA13E"/>
                  </a:solidFill>
                  <a:latin typeface="Calibri" panose="020F0502020204030204" pitchFamily="34" charset="0"/>
                  <a:ea typeface="Lato"/>
                  <a:cs typeface="Calibri" panose="020F0502020204030204" pitchFamily="34" charset="0"/>
                  <a:sym typeface="Lato"/>
                </a:rPr>
                <a:t>Ω</a:t>
              </a:r>
              <a:r>
                <a:rPr lang="en-US" sz="2100" b="1" dirty="0">
                  <a:solidFill>
                    <a:srgbClr val="EDA13E"/>
                  </a:solidFill>
                  <a:latin typeface="Calibri" panose="020F0502020204030204" pitchFamily="34" charset="0"/>
                  <a:ea typeface="Lato"/>
                  <a:cs typeface="Calibri" panose="020F0502020204030204" pitchFamily="34" charset="0"/>
                  <a:sym typeface="Lato"/>
                </a:rPr>
                <a:t>ΛΕΙΑ ΕΞΟΠΛΙΣΜΟ</a:t>
              </a:r>
              <a:r>
                <a:rPr lang="el-GR" sz="2100" b="1" dirty="0">
                  <a:solidFill>
                    <a:srgbClr val="EDA13E"/>
                  </a:solidFill>
                  <a:latin typeface="Calibri" panose="020F0502020204030204" pitchFamily="34" charset="0"/>
                  <a:ea typeface="Lato"/>
                  <a:cs typeface="Calibri" panose="020F0502020204030204" pitchFamily="34" charset="0"/>
                  <a:sym typeface="Lato"/>
                </a:rPr>
                <a:t>Υ</a:t>
              </a:r>
              <a:endParaRPr lang="en-US" sz="2100" b="1" dirty="0">
                <a:solidFill>
                  <a:srgbClr val="EDA13E"/>
                </a:solidFill>
                <a:latin typeface="Calibri" panose="020F0502020204030204" pitchFamily="34" charset="0"/>
                <a:ea typeface="Lato"/>
                <a:cs typeface="Calibri" panose="020F0502020204030204" pitchFamily="34" charset="0"/>
                <a:sym typeface="Lato"/>
              </a:endParaRPr>
            </a:p>
          </p:txBody>
        </p:sp>
        <p:sp>
          <p:nvSpPr>
            <p:cNvPr id="171" name="Google Shape;264;p9">
              <a:extLst>
                <a:ext uri="{FF2B5EF4-FFF2-40B4-BE49-F238E27FC236}">
                  <a16:creationId xmlns:a16="http://schemas.microsoft.com/office/drawing/2014/main" id="{DA3347FC-8C1B-D7CE-F8C7-7701DBFED6E0}"/>
                </a:ext>
              </a:extLst>
            </p:cNvPr>
            <p:cNvSpPr txBox="1"/>
            <p:nvPr/>
          </p:nvSpPr>
          <p:spPr>
            <a:xfrm>
              <a:off x="337456" y="3843042"/>
              <a:ext cx="2422801"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ΑΠ</a:t>
              </a:r>
              <a:r>
                <a:rPr lang="el-GR" sz="2100" b="1" dirty="0">
                  <a:solidFill>
                    <a:srgbClr val="B41F7A"/>
                  </a:solidFill>
                  <a:latin typeface="Calibri" panose="020F0502020204030204" pitchFamily="34" charset="0"/>
                  <a:ea typeface="Lato"/>
                  <a:cs typeface="Calibri" panose="020F0502020204030204" pitchFamily="34" charset="0"/>
                  <a:sym typeface="Lato"/>
                </a:rPr>
                <a:t>Ω</a:t>
              </a:r>
              <a:r>
                <a:rPr lang="en-US" sz="2100" b="1" dirty="0">
                  <a:solidFill>
                    <a:srgbClr val="B41F7A"/>
                  </a:solidFill>
                  <a:latin typeface="Calibri" panose="020F0502020204030204" pitchFamily="34" charset="0"/>
                  <a:ea typeface="Lato"/>
                  <a:cs typeface="Calibri" panose="020F0502020204030204" pitchFamily="34" charset="0"/>
                  <a:sym typeface="Lato"/>
                </a:rPr>
                <a:t>ΛΕΙΑ ΠΡΟΣΩΠΙΚΟ</a:t>
              </a:r>
              <a:r>
                <a:rPr lang="el-GR" sz="2100" b="1" dirty="0">
                  <a:solidFill>
                    <a:srgbClr val="B41F7A"/>
                  </a:solidFill>
                  <a:latin typeface="Calibri" panose="020F0502020204030204" pitchFamily="34" charset="0"/>
                  <a:ea typeface="Lato"/>
                  <a:cs typeface="Calibri" panose="020F0502020204030204" pitchFamily="34" charset="0"/>
                  <a:sym typeface="Lato"/>
                </a:rPr>
                <a:t>Υ</a:t>
              </a:r>
              <a:endParaRPr lang="en-US" sz="2100" b="1" dirty="0">
                <a:solidFill>
                  <a:srgbClr val="B41F7A"/>
                </a:solidFill>
                <a:latin typeface="Calibri" panose="020F0502020204030204" pitchFamily="34" charset="0"/>
                <a:ea typeface="Lato"/>
                <a:cs typeface="Calibri" panose="020F0502020204030204" pitchFamily="34" charset="0"/>
                <a:sym typeface="Lato"/>
              </a:endParaRPr>
            </a:p>
          </p:txBody>
        </p:sp>
        <p:sp>
          <p:nvSpPr>
            <p:cNvPr id="173" name="Google Shape;264;p9">
              <a:extLst>
                <a:ext uri="{FF2B5EF4-FFF2-40B4-BE49-F238E27FC236}">
                  <a16:creationId xmlns:a16="http://schemas.microsoft.com/office/drawing/2014/main" id="{1399E513-B4CF-7228-A35C-530F8DCB18F9}"/>
                </a:ext>
              </a:extLst>
            </p:cNvPr>
            <p:cNvSpPr txBox="1"/>
            <p:nvPr/>
          </p:nvSpPr>
          <p:spPr>
            <a:xfrm>
              <a:off x="1504469" y="2372595"/>
              <a:ext cx="2048314"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ΑΠΩΛΕΙΑ </a:t>
              </a:r>
            </a:p>
            <a:p>
              <a:pPr lvl="0" algn="r">
                <a:lnSpc>
                  <a:spcPts val="2020"/>
                </a:lnSpc>
                <a:buClr>
                  <a:srgbClr val="000000"/>
                </a:buClr>
                <a:buSzPts val="3600"/>
              </a:pPr>
              <a:r>
                <a:rPr lang="el-GR" sz="2100" b="1" dirty="0">
                  <a:solidFill>
                    <a:srgbClr val="F16924"/>
                  </a:solidFill>
                  <a:latin typeface="Calibri" panose="020F0502020204030204" pitchFamily="34" charset="0"/>
                  <a:ea typeface="Lato"/>
                  <a:cs typeface="Calibri" panose="020F0502020204030204" pitchFamily="34" charset="0"/>
                  <a:sym typeface="Lato"/>
                </a:rPr>
                <a:t>ΠΕΛΑΤΟΛΟΓΙΟΥ</a:t>
              </a:r>
              <a:endParaRPr lang="en-US" sz="2100" b="1" dirty="0">
                <a:solidFill>
                  <a:srgbClr val="F16924"/>
                </a:solidFill>
                <a:latin typeface="Calibri" panose="020F0502020204030204" pitchFamily="34" charset="0"/>
                <a:ea typeface="Lato"/>
                <a:cs typeface="Calibri" panose="020F0502020204030204" pitchFamily="34" charset="0"/>
                <a:sym typeface="Lato"/>
              </a:endParaRPr>
            </a:p>
          </p:txBody>
        </p:sp>
        <p:grpSp>
          <p:nvGrpSpPr>
            <p:cNvPr id="5" name="Graphic 67">
              <a:extLst>
                <a:ext uri="{FF2B5EF4-FFF2-40B4-BE49-F238E27FC236}">
                  <a16:creationId xmlns:a16="http://schemas.microsoft.com/office/drawing/2014/main" id="{F3057034-30C0-1A6E-87BD-0759DADC6BBB}"/>
                </a:ext>
              </a:extLst>
            </p:cNvPr>
            <p:cNvGrpSpPr/>
            <p:nvPr/>
          </p:nvGrpSpPr>
          <p:grpSpPr>
            <a:xfrm>
              <a:off x="5736935" y="4454316"/>
              <a:ext cx="695618" cy="693960"/>
              <a:chOff x="5199535" y="2690612"/>
              <a:chExt cx="1221940" cy="1219028"/>
            </a:xfrm>
            <a:solidFill>
              <a:schemeClr val="bg1"/>
            </a:solidFill>
          </p:grpSpPr>
          <p:sp>
            <p:nvSpPr>
              <p:cNvPr id="6" name="Freeform 5">
                <a:extLst>
                  <a:ext uri="{FF2B5EF4-FFF2-40B4-BE49-F238E27FC236}">
                    <a16:creationId xmlns:a16="http://schemas.microsoft.com/office/drawing/2014/main" id="{29440B11-2BEA-3B49-1295-1BC6B693338E}"/>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B4BDFC2-8906-EC54-D12E-4A14122FF05C}"/>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BC6573F-5F1E-E5EA-2810-FB06066C9F95}"/>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0A346B-D8C7-BB68-050F-A30889E9B0FC}"/>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nvGrpSpPr>
            <p:cNvPr id="10" name="Graphic 67">
              <a:extLst>
                <a:ext uri="{FF2B5EF4-FFF2-40B4-BE49-F238E27FC236}">
                  <a16:creationId xmlns:a16="http://schemas.microsoft.com/office/drawing/2014/main" id="{E674D08C-E84F-1AD8-4321-CAED594C62A3}"/>
                </a:ext>
              </a:extLst>
            </p:cNvPr>
            <p:cNvGrpSpPr/>
            <p:nvPr/>
          </p:nvGrpSpPr>
          <p:grpSpPr>
            <a:xfrm>
              <a:off x="4762256" y="4455625"/>
              <a:ext cx="658342" cy="658153"/>
              <a:chOff x="6980853" y="2761779"/>
              <a:chExt cx="1157533" cy="1157201"/>
            </a:xfrm>
            <a:solidFill>
              <a:schemeClr val="bg1"/>
            </a:solidFill>
          </p:grpSpPr>
          <p:sp>
            <p:nvSpPr>
              <p:cNvPr id="11" name="Freeform 10">
                <a:extLst>
                  <a:ext uri="{FF2B5EF4-FFF2-40B4-BE49-F238E27FC236}">
                    <a16:creationId xmlns:a16="http://schemas.microsoft.com/office/drawing/2014/main" id="{BE19B9BE-4B6A-BF8F-1A10-033AED099BC6}"/>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B769CFD-31EB-94D7-2A88-124BACC225D8}"/>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ECBE9AE-1B68-2B5C-23CA-4D35DF87A9CF}"/>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95ED342-F7A0-AB9E-9427-D0D3AB305BD0}"/>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E6027D8-3E72-890A-0DE8-C8B65A14C793}"/>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46C206-1F47-B978-65D1-53D7B3228C91}"/>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24E346B-3F3A-9D23-B03B-1C27FDA285C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CEE0FB4-CAE2-B489-6A79-F43DF6E6655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B194A5A-EB76-0E64-9A9C-0A4F0C75EE8F}"/>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9DBD5A-4C09-E7D6-1167-9173B20993EE}"/>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5B24C94-7BDF-CB72-668D-AA244B32C524}"/>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98CECDF-5C1E-72CF-F34C-925565F547A5}"/>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632B94A-977F-C8CA-2184-E031AFD71C48}"/>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B7A6F52-D7CA-A604-2891-041D5A257F2F}"/>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05A12F5-F6C8-0C4C-782E-50496EB01424}"/>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9A32DFE0-F910-EB37-2A71-4ECD6A79F14A}"/>
                </a:ext>
              </a:extLst>
            </p:cNvPr>
            <p:cNvGrpSpPr/>
            <p:nvPr/>
          </p:nvGrpSpPr>
          <p:grpSpPr>
            <a:xfrm>
              <a:off x="4222334" y="3693642"/>
              <a:ext cx="765356" cy="558517"/>
              <a:chOff x="8408232" y="3880051"/>
              <a:chExt cx="1097482" cy="800886"/>
            </a:xfrm>
            <a:solidFill>
              <a:schemeClr val="bg1"/>
            </a:solidFill>
          </p:grpSpPr>
          <p:sp>
            <p:nvSpPr>
              <p:cNvPr id="30" name="Freeform 29">
                <a:extLst>
                  <a:ext uri="{FF2B5EF4-FFF2-40B4-BE49-F238E27FC236}">
                    <a16:creationId xmlns:a16="http://schemas.microsoft.com/office/drawing/2014/main" id="{DF78015E-4F20-EE99-1A4D-9932213F99F0}"/>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6202B100-722E-F5A8-B27E-23C96C10EDF2}"/>
                  </a:ext>
                </a:extLst>
              </p:cNvPr>
              <p:cNvGrpSpPr/>
              <p:nvPr/>
            </p:nvGrpSpPr>
            <p:grpSpPr>
              <a:xfrm>
                <a:off x="8408232" y="3880051"/>
                <a:ext cx="1097482" cy="800886"/>
                <a:chOff x="8408232" y="3880051"/>
                <a:chExt cx="1097482" cy="800886"/>
              </a:xfrm>
              <a:grpFill/>
            </p:grpSpPr>
            <p:sp>
              <p:nvSpPr>
                <p:cNvPr id="32" name="Freeform 31">
                  <a:extLst>
                    <a:ext uri="{FF2B5EF4-FFF2-40B4-BE49-F238E27FC236}">
                      <a16:creationId xmlns:a16="http://schemas.microsoft.com/office/drawing/2014/main" id="{5598A42F-620E-AE52-E9BD-560116FE2074}"/>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F2273C9-6BAE-2FA7-417C-F191FCB6A905}"/>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50C635-79CC-AD1A-8A4A-86F2FAA7E488}"/>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C3BDE0E-585D-9223-F9D9-151E8980A0B3}"/>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D8CB5E7-ECD8-906F-8669-BD7005B0D064}"/>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51C36B7-212C-9FDB-D8B8-60662EBE04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D59ADD-8B4F-2413-ADCE-15BA6FECF042}"/>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6CF283-D90B-6AA0-1494-220D8F6EB497}"/>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grpSp>
          <p:nvGrpSpPr>
            <p:cNvPr id="42" name="Graphic 2">
              <a:extLst>
                <a:ext uri="{FF2B5EF4-FFF2-40B4-BE49-F238E27FC236}">
                  <a16:creationId xmlns:a16="http://schemas.microsoft.com/office/drawing/2014/main" id="{2D9EB87A-CF06-8AEB-C671-3F818010032E}"/>
                </a:ext>
              </a:extLst>
            </p:cNvPr>
            <p:cNvGrpSpPr/>
            <p:nvPr/>
          </p:nvGrpSpPr>
          <p:grpSpPr>
            <a:xfrm>
              <a:off x="4728303" y="2770026"/>
              <a:ext cx="696354" cy="704528"/>
              <a:chOff x="7190753" y="5365577"/>
              <a:chExt cx="745522" cy="754273"/>
            </a:xfrm>
            <a:solidFill>
              <a:schemeClr val="bg1"/>
            </a:solidFill>
          </p:grpSpPr>
          <p:sp>
            <p:nvSpPr>
              <p:cNvPr id="43" name="Freeform 42">
                <a:extLst>
                  <a:ext uri="{FF2B5EF4-FFF2-40B4-BE49-F238E27FC236}">
                    <a16:creationId xmlns:a16="http://schemas.microsoft.com/office/drawing/2014/main" id="{730B081C-8CB2-4394-C69B-1C37136920C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2EAC05D0-08E2-ED7F-AF7E-0B24F929EFC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2554993-33FC-0C52-31DD-C2AE2E904D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740E0312-08E2-0664-A46A-541D7143032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A5308C6-3937-AEDE-4FAD-8D4E469D6A5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B5FCD0E-5D02-BECE-8CC3-20BAB1D363BD}"/>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8756570-AAE3-3657-FED5-604A64AD17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1141E49B-6217-8448-740F-5BF010B879E5}"/>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24FD08D7-198A-95F5-19EF-31566E1287D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cxnSp>
          <p:nvCxnSpPr>
            <p:cNvPr id="91" name="Straight Connector 90">
              <a:extLst>
                <a:ext uri="{FF2B5EF4-FFF2-40B4-BE49-F238E27FC236}">
                  <a16:creationId xmlns:a16="http://schemas.microsoft.com/office/drawing/2014/main" id="{FA6DCFF9-536F-62DF-5AE1-1D6F84FEEC4E}"/>
                </a:ext>
              </a:extLst>
            </p:cNvPr>
            <p:cNvCxnSpPr/>
            <p:nvPr/>
          </p:nvCxnSpPr>
          <p:spPr>
            <a:xfrm>
              <a:off x="2770063" y="3997700"/>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518A4EA-E2B2-F804-5035-9C8C4DFA2D44}"/>
                </a:ext>
              </a:extLst>
            </p:cNvPr>
            <p:cNvCxnSpPr>
              <a:cxnSpLocks/>
            </p:cNvCxnSpPr>
            <p:nvPr/>
          </p:nvCxnSpPr>
          <p:spPr>
            <a:xfrm>
              <a:off x="3554558" y="2540078"/>
              <a:ext cx="446543"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4A0C99-1A2D-5547-4137-6EC0CA05FD47}"/>
                </a:ext>
              </a:extLst>
            </p:cNvPr>
            <p:cNvCxnSpPr/>
            <p:nvPr/>
          </p:nvCxnSpPr>
          <p:spPr>
            <a:xfrm>
              <a:off x="3675350" y="5506006"/>
              <a:ext cx="1048319" cy="0"/>
            </a:xfrm>
            <a:prstGeom prst="line">
              <a:avLst/>
            </a:prstGeom>
            <a:ln w="19050">
              <a:solidFill>
                <a:srgbClr val="EDA13E"/>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0B35F801-C686-BD49-FC6C-7526A7511335}"/>
                </a:ext>
              </a:extLst>
            </p:cNvPr>
            <p:cNvSpPr txBox="1">
              <a:spLocks/>
            </p:cNvSpPr>
            <p:nvPr/>
          </p:nvSpPr>
          <p:spPr>
            <a:xfrm>
              <a:off x="7043094" y="3693642"/>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02</a:t>
              </a:r>
            </a:p>
          </p:txBody>
        </p:sp>
        <p:sp>
          <p:nvSpPr>
            <p:cNvPr id="4" name="Text Placeholder 2">
              <a:extLst>
                <a:ext uri="{FF2B5EF4-FFF2-40B4-BE49-F238E27FC236}">
                  <a16:creationId xmlns:a16="http://schemas.microsoft.com/office/drawing/2014/main" id="{AFB74986-2C4E-3476-01A9-9D3DF927C187}"/>
                </a:ext>
              </a:extLst>
            </p:cNvPr>
            <p:cNvSpPr txBox="1">
              <a:spLocks/>
            </p:cNvSpPr>
            <p:nvPr/>
          </p:nvSpPr>
          <p:spPr>
            <a:xfrm>
              <a:off x="6270841" y="5236378"/>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03</a:t>
              </a:r>
            </a:p>
          </p:txBody>
        </p:sp>
        <p:sp>
          <p:nvSpPr>
            <p:cNvPr id="12" name="Text Placeholder 2">
              <a:extLst>
                <a:ext uri="{FF2B5EF4-FFF2-40B4-BE49-F238E27FC236}">
                  <a16:creationId xmlns:a16="http://schemas.microsoft.com/office/drawing/2014/main" id="{74A41F41-15E1-9038-D10B-15C10AC85281}"/>
                </a:ext>
              </a:extLst>
            </p:cNvPr>
            <p:cNvSpPr txBox="1">
              <a:spLocks/>
            </p:cNvSpPr>
            <p:nvPr/>
          </p:nvSpPr>
          <p:spPr>
            <a:xfrm>
              <a:off x="3994708" y="5226391"/>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04</a:t>
              </a:r>
            </a:p>
          </p:txBody>
        </p:sp>
        <p:sp>
          <p:nvSpPr>
            <p:cNvPr id="13" name="Text Placeholder 2">
              <a:extLst>
                <a:ext uri="{FF2B5EF4-FFF2-40B4-BE49-F238E27FC236}">
                  <a16:creationId xmlns:a16="http://schemas.microsoft.com/office/drawing/2014/main" id="{B9FB0876-33C2-4C43-156D-304D4A5F4287}"/>
                </a:ext>
              </a:extLst>
            </p:cNvPr>
            <p:cNvSpPr txBox="1">
              <a:spLocks/>
            </p:cNvSpPr>
            <p:nvPr/>
          </p:nvSpPr>
          <p:spPr>
            <a:xfrm>
              <a:off x="3187452" y="3676805"/>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05</a:t>
              </a:r>
            </a:p>
          </p:txBody>
        </p:sp>
        <p:sp>
          <p:nvSpPr>
            <p:cNvPr id="14" name="Text Placeholder 2">
              <a:extLst>
                <a:ext uri="{FF2B5EF4-FFF2-40B4-BE49-F238E27FC236}">
                  <a16:creationId xmlns:a16="http://schemas.microsoft.com/office/drawing/2014/main" id="{403D255D-1081-A82B-C464-6AC16C7210B8}"/>
                </a:ext>
              </a:extLst>
            </p:cNvPr>
            <p:cNvSpPr txBox="1">
              <a:spLocks/>
            </p:cNvSpPr>
            <p:nvPr/>
          </p:nvSpPr>
          <p:spPr>
            <a:xfrm>
              <a:off x="4007324" y="2223114"/>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06</a:t>
              </a:r>
            </a:p>
          </p:txBody>
        </p:sp>
      </p:grpSp>
      <p:sp>
        <p:nvSpPr>
          <p:cNvPr id="40" name="Subtitle 2">
            <a:extLst>
              <a:ext uri="{FF2B5EF4-FFF2-40B4-BE49-F238E27FC236}">
                <a16:creationId xmlns:a16="http://schemas.microsoft.com/office/drawing/2014/main" id="{0D2D4DDA-00E2-9982-40F5-C75328E50356}"/>
              </a:ext>
            </a:extLst>
          </p:cNvPr>
          <p:cNvSpPr txBox="1">
            <a:spLocks/>
          </p:cNvSpPr>
          <p:nvPr/>
        </p:nvSpPr>
        <p:spPr>
          <a:xfrm>
            <a:off x="-107919" y="6188389"/>
            <a:ext cx="12192000" cy="420931"/>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2200" b="1" dirty="0">
                <a:solidFill>
                  <a:srgbClr val="616161"/>
                </a:solidFill>
                <a:latin typeface="+mn-lt"/>
                <a:ea typeface="Open Sans Light" panose="020B0306030504020204" pitchFamily="34" charset="0"/>
                <a:cs typeface="Open Sans Light" panose="020B0306030504020204" pitchFamily="34" charset="0"/>
              </a:rPr>
              <a:t>Ας </a:t>
            </a:r>
            <a:r>
              <a:rPr lang="en-US" sz="2200" b="1" dirty="0" err="1">
                <a:solidFill>
                  <a:srgbClr val="616161"/>
                </a:solidFill>
                <a:latin typeface="+mn-lt"/>
                <a:ea typeface="Open Sans Light" panose="020B0306030504020204" pitchFamily="34" charset="0"/>
                <a:cs typeface="Open Sans Light" panose="020B0306030504020204" pitchFamily="34" charset="0"/>
              </a:rPr>
              <a:t>εξετάσουμε</a:t>
            </a:r>
            <a:r>
              <a:rPr lang="en-US" sz="2200" b="1" dirty="0">
                <a:solidFill>
                  <a:srgbClr val="616161"/>
                </a:solidFill>
                <a:latin typeface="+mn-lt"/>
                <a:ea typeface="Open Sans Light" panose="020B0306030504020204" pitchFamily="34" charset="0"/>
                <a:cs typeface="Open Sans Light" panose="020B0306030504020204" pitchFamily="34" charset="0"/>
              </a:rPr>
              <a:t> α</a:t>
            </a:r>
            <a:r>
              <a:rPr lang="en-US" sz="2200" b="1" dirty="0" err="1">
                <a:solidFill>
                  <a:srgbClr val="616161"/>
                </a:solidFill>
                <a:latin typeface="+mn-lt"/>
                <a:ea typeface="Open Sans Light" panose="020B0306030504020204" pitchFamily="34" charset="0"/>
                <a:cs typeface="Open Sans Light" panose="020B0306030504020204" pitchFamily="34" charset="0"/>
              </a:rPr>
              <a:t>υτούς</a:t>
            </a:r>
            <a:r>
              <a:rPr lang="en-US" sz="2200" b="1" dirty="0">
                <a:solidFill>
                  <a:srgbClr val="616161"/>
                </a:solidFill>
                <a:latin typeface="+mn-lt"/>
                <a:ea typeface="Open Sans Light" panose="020B0306030504020204" pitchFamily="34" charset="0"/>
                <a:cs typeface="Open Sans Light" panose="020B0306030504020204" pitchFamily="34" charset="0"/>
              </a:rPr>
              <a:t> </a:t>
            </a:r>
            <a:r>
              <a:rPr lang="en-US" sz="2200" b="1" dirty="0" err="1">
                <a:solidFill>
                  <a:srgbClr val="616161"/>
                </a:solidFill>
                <a:latin typeface="+mn-lt"/>
                <a:ea typeface="Open Sans Light" panose="020B0306030504020204" pitchFamily="34" charset="0"/>
                <a:cs typeface="Open Sans Light" panose="020B0306030504020204" pitchFamily="34" charset="0"/>
              </a:rPr>
              <a:t>τους</a:t>
            </a:r>
            <a:r>
              <a:rPr lang="en-US" sz="2200" b="1" dirty="0">
                <a:solidFill>
                  <a:srgbClr val="616161"/>
                </a:solidFill>
                <a:latin typeface="+mn-lt"/>
                <a:ea typeface="Open Sans Light" panose="020B0306030504020204" pitchFamily="34" charset="0"/>
                <a:cs typeface="Open Sans Light" panose="020B0306030504020204" pitchFamily="34" charset="0"/>
              </a:rPr>
              <a:t> πα</a:t>
            </a:r>
            <a:r>
              <a:rPr lang="en-US" sz="2200" b="1" dirty="0" err="1">
                <a:solidFill>
                  <a:srgbClr val="616161"/>
                </a:solidFill>
                <a:latin typeface="+mn-lt"/>
                <a:ea typeface="Open Sans Light" panose="020B0306030504020204" pitchFamily="34" charset="0"/>
                <a:cs typeface="Open Sans Light" panose="020B0306030504020204" pitchFamily="34" charset="0"/>
              </a:rPr>
              <a:t>ράγοντες</a:t>
            </a:r>
            <a:r>
              <a:rPr lang="el-GR" sz="2200" b="1" dirty="0">
                <a:solidFill>
                  <a:srgbClr val="616161"/>
                </a:solidFill>
                <a:latin typeface="+mn-lt"/>
                <a:ea typeface="Open Sans Light" panose="020B0306030504020204" pitchFamily="34" charset="0"/>
                <a:cs typeface="Open Sans Light" panose="020B0306030504020204" pitchFamily="34" charset="0"/>
              </a:rPr>
              <a:t> με τη σειρά</a:t>
            </a:r>
            <a:r>
              <a:rPr lang="en-US" sz="2200" b="1" dirty="0">
                <a:solidFill>
                  <a:srgbClr val="616161"/>
                </a:solidFill>
                <a:latin typeface="+mn-lt"/>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126178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659922"/>
            <a:ext cx="10328731" cy="4335803"/>
          </a:xfrm>
        </p:spPr>
        <p:txBody>
          <a:bodyPr>
            <a:noAutofit/>
          </a:bodyPr>
          <a:lstStyle/>
          <a:p>
            <a:pPr marL="12700" indent="-12700"/>
            <a:r>
              <a:rPr lang="en-US" sz="1600" dirty="0"/>
              <a:t>Οι αποτελεσματικές και αξιόπιστες αλυσίδες εφοδιασμού είναι ζωτικής σημασίας για την επιτυχία μιας ΜΜΕ. Για παράδειγμα, η συνεχής προμήθεια γάλακτος είναι ζωτικής σημασίας για τη λειτουργία ενός εργοστασίου τυροκομίας. Δυστυχώς, οι φυσικές καταστροφές παρεμβαίνουν σε αυτές τις αλυσίδες εφοδιασμού επειδή επηρεάζουν τους δρόμους, τις γέφυρες και τις μεταφορές.  Πιο συγκεκριμένα, οι δρόμοι γίνονται αδιάβατοι, οι γέφυρες καταρρέουν. Αυτό σημαίνει ότι η διακίνηση αγαθών και υπηρεσιών στις πληγείσες περιοχές είναι αδύνατη. Στην περίπτωση που αναφέρθηκε παραπάνω, το εργοστάσιο θα σταματούσε τη λειτουργία του επειδή δεν μπορεί να παράγει τυρί χωρίς να λαμβάνει γάλα από τους προμηθευτές του.</a:t>
            </a:r>
          </a:p>
          <a:p>
            <a:pPr marL="12700" indent="-12700"/>
            <a:endParaRPr lang="en-US" sz="1600" dirty="0"/>
          </a:p>
          <a:p>
            <a:pPr marL="12700" indent="-12700"/>
            <a:r>
              <a:rPr lang="en-GB" sz="1600" b="0" i="0" dirty="0">
                <a:solidFill>
                  <a:srgbClr val="616161"/>
                </a:solidFill>
                <a:effectLst/>
                <a:latin typeface="Lyon"/>
              </a:rPr>
              <a:t>"Σπάνια περνάει μια εβδομάδα χωρίς κάτι καινούργιο", λέει ο Tim Huxley, διευθύνων σύμβουλος της Mandarin Shipping</a:t>
            </a:r>
            <a:r>
              <a:rPr lang="en-GB" sz="1600" b="0" i="0" dirty="0">
                <a:solidFill>
                  <a:srgbClr val="000000"/>
                </a:solidFill>
                <a:effectLst/>
                <a:latin typeface="Lyon"/>
              </a:rPr>
              <a:t>. </a:t>
            </a:r>
            <a:r>
              <a:rPr lang="en-GB" sz="1600" dirty="0"/>
              <a:t>Το 2021, έντονες βροχοπτώσεις και πλημμύρες κατέστρεψαν τμήματα της δυτικής Ευρώπης. Μερικές από τις πιο σοβαρές πλημμύρες συνέβησαν στη Γερμανία και το Βέλγιο.  Ο Huxley εξηγεί: "Αυτό διαταράσσει πραγματικά την αλυσίδα εφοδιασμού, επειδή όλες οι σιδηροδρομικές συνδέσεις έχουν διακοπεί". Οι σιδηρόδρομοι που έρχονταν από την Τσεχική Δημοκρατία και τη Σλοβακία προς τα γερμανικά λιμάνια του Ρότερνταμ και του Αμβούργου, "διαταράχθηκαν σοβαρά".</a:t>
            </a:r>
            <a:endParaRPr lang="en-US" sz="1600" dirty="0"/>
          </a:p>
          <a:p>
            <a:pPr marL="12700" indent="-12700"/>
            <a:endParaRPr lang="en-US" sz="1600" dirty="0"/>
          </a:p>
          <a:p>
            <a:pPr marL="12700" indent="-12700"/>
            <a:r>
              <a:rPr lang="en-US" sz="1600" b="1" dirty="0">
                <a:solidFill>
                  <a:schemeClr val="bg1"/>
                </a:solidFill>
                <a:highlight>
                  <a:srgbClr val="B41F7A"/>
                </a:highlight>
              </a:rPr>
              <a:t>ΔΙΑΒΑΣΤΕ ΠΕΡΙΣΣΟΤΕΡΑ:  </a:t>
            </a:r>
            <a:r>
              <a:rPr lang="en-GB" sz="1600" dirty="0">
                <a:hlinkClick r:id="rId2"/>
              </a:rPr>
              <a:t>Οι επιπτώσεις των φυσικών καταστροφών στην οικονομία και την εφοδιαστική αλυσίδα - και πώς να προετοιμαστείτε για το χειρότερο (thomasnet.com)</a:t>
            </a:r>
            <a:endParaRPr lang="en-US" sz="16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7572090" cy="633765"/>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Διαταραχές στην αλυσίδα εφοδιασμού</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01</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46" name="Graphic 3">
            <a:extLst>
              <a:ext uri="{FF2B5EF4-FFF2-40B4-BE49-F238E27FC236}">
                <a16:creationId xmlns:a16="http://schemas.microsoft.com/office/drawing/2014/main" id="{C563BAC6-9241-51DD-2A5C-75BA84D199AF}"/>
              </a:ext>
            </a:extLst>
          </p:cNvPr>
          <p:cNvGrpSpPr/>
          <p:nvPr/>
        </p:nvGrpSpPr>
        <p:grpSpPr>
          <a:xfrm>
            <a:off x="10760510" y="556021"/>
            <a:ext cx="1020309" cy="1017564"/>
            <a:chOff x="2489340" y="369316"/>
            <a:chExt cx="1020309" cy="1017564"/>
          </a:xfrm>
          <a:solidFill>
            <a:srgbClr val="616161"/>
          </a:solidFill>
        </p:grpSpPr>
        <p:grpSp>
          <p:nvGrpSpPr>
            <p:cNvPr id="47" name="Graphic 3">
              <a:extLst>
                <a:ext uri="{FF2B5EF4-FFF2-40B4-BE49-F238E27FC236}">
                  <a16:creationId xmlns:a16="http://schemas.microsoft.com/office/drawing/2014/main" id="{6F11CDEE-AD38-9184-7849-E3B2E283DA73}"/>
                </a:ext>
              </a:extLst>
            </p:cNvPr>
            <p:cNvGrpSpPr/>
            <p:nvPr/>
          </p:nvGrpSpPr>
          <p:grpSpPr>
            <a:xfrm>
              <a:off x="2489340" y="369316"/>
              <a:ext cx="1020309" cy="1017564"/>
              <a:chOff x="2489340" y="369316"/>
              <a:chExt cx="1020309" cy="1017564"/>
            </a:xfrm>
            <a:grpFill/>
          </p:grpSpPr>
          <p:sp>
            <p:nvSpPr>
              <p:cNvPr id="49" name="Freeform 48">
                <a:extLst>
                  <a:ext uri="{FF2B5EF4-FFF2-40B4-BE49-F238E27FC236}">
                    <a16:creationId xmlns:a16="http://schemas.microsoft.com/office/drawing/2014/main" id="{90F10CD6-46E9-7DBF-005E-243C85DFFE6A}"/>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3AA2CB-9E38-AA9C-2C46-6FFEE0053342}"/>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48" name="Freeform 47">
              <a:extLst>
                <a:ext uri="{FF2B5EF4-FFF2-40B4-BE49-F238E27FC236}">
                  <a16:creationId xmlns:a16="http://schemas.microsoft.com/office/drawing/2014/main" id="{E9CC75DA-CDAB-C9EB-E38A-98456649D0DE}"/>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solidFill>
              <a:srgbClr val="B41F7A"/>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06459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880191"/>
            <a:ext cx="9359613" cy="4335803"/>
          </a:xfrm>
        </p:spPr>
        <p:txBody>
          <a:bodyPr>
            <a:noAutofit/>
          </a:bodyPr>
          <a:lstStyle/>
          <a:p>
            <a:pPr marL="12700" indent="-12700"/>
            <a:r>
              <a:rPr lang="en-US" dirty="0"/>
              <a:t>Εμπόδια στην επικοινωνία προκύπτουν όταν φυσικές καταστροφές καταστρέφουν σταθμούς παραγωγής ηλεκτρικής ενέργειας, πύργους κινητής τηλεφωνίας και γραμμές οπτικών </a:t>
            </a:r>
            <a:r>
              <a:rPr lang="en-US" dirty="0" err="1"/>
              <a:t>ινών, δηλαδή </a:t>
            </a:r>
            <a:r>
              <a:rPr lang="en-US" dirty="0"/>
              <a:t>όταν χάνεται η υποδομή επικοινωνίας. Αυτό σημαίνει ότι η επικοινωνία με το προσωπικό. τους πελάτες και τους προμηθευτές μέσω κλήσεων, μηνυμάτων κειμένου ή μέσων κοινωνικής δικτύωσης είναι δύσκολη ή αδύνατη. </a:t>
            </a:r>
            <a:r>
              <a:rPr lang="en-US" b="1" dirty="0"/>
              <a:t> </a:t>
            </a:r>
          </a:p>
          <a:p>
            <a:pPr marL="12700" indent="-12700"/>
            <a:endParaRPr lang="en-US" b="1" dirty="0"/>
          </a:p>
          <a:p>
            <a:pPr marL="12700" indent="-12700"/>
            <a:r>
              <a:rPr lang="en-GB" dirty="0" err="1"/>
              <a:t>Παρά </a:t>
            </a:r>
            <a:r>
              <a:rPr lang="en-GB" dirty="0"/>
              <a:t>την αυξανόμενη αξιοπιστία και ανθεκτικότητα των σύγχρονων τηλεπικοινωνιακών δικτύων σε φυσικές ζημιές, ο κίνδυνος που συνδέεται με τις αποτυχίες των επικοινωνιών παραμένει σοβαρός λόγω της αυξανόμενης εξάρτησης από αυτά τα εργαλεία. </a:t>
            </a:r>
          </a:p>
          <a:p>
            <a:pPr marL="12700" indent="-12700"/>
            <a:endParaRPr lang="en-GB" dirty="0"/>
          </a:p>
          <a:p>
            <a:pPr marL="12700" indent="-12700"/>
            <a:r>
              <a:rPr lang="en-US" dirty="0"/>
              <a:t>Τα σχέδια επιχειρησιακής συνέχειας είναι απαραίτητα για τη διαχείριση αυτής της κρίσης. </a:t>
            </a:r>
          </a:p>
          <a:p>
            <a:pPr marL="12700" indent="-12700"/>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7F1C58"/>
                </a:solidFill>
              </a:rPr>
              <a:t>Εμ</a:t>
            </a:r>
            <a:r>
              <a:rPr lang="en-US" dirty="0">
                <a:solidFill>
                  <a:srgbClr val="7F1C58"/>
                </a:solidFill>
              </a:rPr>
              <a:t>πόδια </a:t>
            </a:r>
            <a:r>
              <a:rPr lang="el-GR" dirty="0">
                <a:solidFill>
                  <a:srgbClr val="7F1C58"/>
                </a:solidFill>
              </a:rPr>
              <a:t>στην </a:t>
            </a:r>
            <a:r>
              <a:rPr lang="en-US" dirty="0">
                <a:solidFill>
                  <a:srgbClr val="7F1C58"/>
                </a:solidFill>
              </a:rPr>
              <a:t>επ</a:t>
            </a:r>
            <a:r>
              <a:rPr lang="en-US" dirty="0" err="1">
                <a:solidFill>
                  <a:srgbClr val="7F1C58"/>
                </a:solidFill>
              </a:rPr>
              <a:t>ικοινωνί</a:t>
            </a:r>
            <a:r>
              <a:rPr lang="en-US" dirty="0">
                <a:solidFill>
                  <a:srgbClr val="7F1C58"/>
                </a:solidFill>
              </a:rPr>
              <a:t>α</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02</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B2403C82-D7CF-CCE9-AA92-659A86B705A3}"/>
              </a:ext>
            </a:extLst>
          </p:cNvPr>
          <p:cNvGrpSpPr/>
          <p:nvPr/>
        </p:nvGrpSpPr>
        <p:grpSpPr>
          <a:xfrm>
            <a:off x="10672995" y="363512"/>
            <a:ext cx="1091621" cy="942328"/>
            <a:chOff x="662657" y="2010078"/>
            <a:chExt cx="1091621" cy="942328"/>
          </a:xfrm>
          <a:solidFill>
            <a:srgbClr val="616161"/>
          </a:solidFill>
        </p:grpSpPr>
        <p:sp>
          <p:nvSpPr>
            <p:cNvPr id="3" name="Freeform 2">
              <a:extLst>
                <a:ext uri="{FF2B5EF4-FFF2-40B4-BE49-F238E27FC236}">
                  <a16:creationId xmlns:a16="http://schemas.microsoft.com/office/drawing/2014/main" id="{F6246B0E-2EDD-5A09-34B1-08F85FAFB0FD}"/>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8C2A0C4-7CE5-5A89-1392-F33354B9048D}"/>
                </a:ext>
              </a:extLst>
            </p:cNvPr>
            <p:cNvGrpSpPr/>
            <p:nvPr/>
          </p:nvGrpSpPr>
          <p:grpSpPr>
            <a:xfrm>
              <a:off x="662657" y="2010078"/>
              <a:ext cx="1091621" cy="942328"/>
              <a:chOff x="662657" y="2010078"/>
              <a:chExt cx="1091621" cy="942328"/>
            </a:xfrm>
            <a:grpFill/>
          </p:grpSpPr>
          <p:sp>
            <p:nvSpPr>
              <p:cNvPr id="5" name="Freeform 4">
                <a:extLst>
                  <a:ext uri="{FF2B5EF4-FFF2-40B4-BE49-F238E27FC236}">
                    <a16:creationId xmlns:a16="http://schemas.microsoft.com/office/drawing/2014/main" id="{D4AAA0CB-C509-C6C9-9BBA-1612E43C21C5}"/>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2AD2FB8-0261-088C-B369-8D9404CBE45D}"/>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7236AF8-01E8-D2B4-46E6-84FE08107D1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3D9ABF77-E40D-46E8-6F8B-5E31BC05FB04}"/>
                  </a:ext>
                </a:extLst>
              </p:cNvPr>
              <p:cNvGrpSpPr/>
              <p:nvPr/>
            </p:nvGrpSpPr>
            <p:grpSpPr>
              <a:xfrm>
                <a:off x="662657" y="2010078"/>
                <a:ext cx="1091621" cy="942328"/>
                <a:chOff x="662657" y="2010078"/>
                <a:chExt cx="1091621" cy="942328"/>
              </a:xfrm>
              <a:grpFill/>
            </p:grpSpPr>
            <p:sp>
              <p:nvSpPr>
                <p:cNvPr id="13" name="Freeform 12">
                  <a:extLst>
                    <a:ext uri="{FF2B5EF4-FFF2-40B4-BE49-F238E27FC236}">
                      <a16:creationId xmlns:a16="http://schemas.microsoft.com/office/drawing/2014/main" id="{72B8996B-A58A-E49C-DE57-3857EB8972C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718235E-FF2C-5553-515D-C405089B0134}"/>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1380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45496" y="1986528"/>
            <a:ext cx="10177106" cy="4335803"/>
          </a:xfrm>
        </p:spPr>
        <p:txBody>
          <a:bodyPr>
            <a:noAutofit/>
          </a:bodyPr>
          <a:lstStyle/>
          <a:p>
            <a:pPr marL="12700" indent="-12700"/>
            <a:r>
              <a:rPr lang="en-US" dirty="0"/>
              <a:t>Ακόμη και το προσωρινό κλείσιμο των κατεστραμμένων κτιρίων λόγω φυσικής καταστροφής οδηγεί σε απώλεια εσόδων και κόστος επισκευής. </a:t>
            </a:r>
            <a:r>
              <a:rPr lang="en-GB" dirty="0"/>
              <a:t>Τα κτίρια μπορούν να υποστούν ακραία γεγονότα όπως φυσικές καταστροφές (τυφώνες, τσουνάμι, πλημμύρες και σεισμοί), ατυχήματα (εκρήξεις, συγκρούσεις οχημάτων...) και ενέργειες όπως τρομοκρατικές επιθέσεις και δολιοφθορές. Τα γεγονότα αυτά προκαλούν ζημιές στη δομή τους. </a:t>
            </a:r>
          </a:p>
          <a:p>
            <a:pPr marL="12700" indent="-12700"/>
            <a:endParaRPr lang="en-GB" dirty="0"/>
          </a:p>
          <a:p>
            <a:pPr marL="12700" indent="-12700"/>
            <a:r>
              <a:rPr lang="en-GB" dirty="0"/>
              <a:t>Το Clonakilty στην Ιρλανδία "ήταν σαν τη Βενετία" κατά τη διάρκεια των πλημμυρών του 2012, σύμφωνα με τον τοπικό δήμαρχο. Όλες οι επιχειρήσεις και οι κατοικίες στον κεντρικό δρόμο της πόλης επλήγησαν από τα νερά των πλημμυρών. </a:t>
            </a:r>
          </a:p>
          <a:p>
            <a:pPr marL="12700" indent="-12700"/>
            <a:r>
              <a:rPr lang="en-GB" dirty="0">
                <a:hlinkClick r:id="rId2"/>
              </a:rPr>
              <a:t>Το Clonakilty "ήταν σαν τη Βενετία" κατά τη διάρκεια των πλημμυρών - TheJournal.ie</a:t>
            </a:r>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Κατεστραμμένα κτίρια</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03</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A22088-A4BA-D79E-C020-E50595893035}"/>
              </a:ext>
            </a:extLst>
          </p:cNvPr>
          <p:cNvGrpSpPr/>
          <p:nvPr/>
        </p:nvGrpSpPr>
        <p:grpSpPr>
          <a:xfrm>
            <a:off x="10742323" y="443779"/>
            <a:ext cx="1110210" cy="1107564"/>
            <a:chOff x="5199535" y="2690612"/>
            <a:chExt cx="1221940" cy="1219028"/>
          </a:xfrm>
          <a:solidFill>
            <a:srgbClr val="616161"/>
          </a:solidFill>
        </p:grpSpPr>
        <p:sp>
          <p:nvSpPr>
            <p:cNvPr id="16" name="Freeform 15">
              <a:extLst>
                <a:ext uri="{FF2B5EF4-FFF2-40B4-BE49-F238E27FC236}">
                  <a16:creationId xmlns:a16="http://schemas.microsoft.com/office/drawing/2014/main" id="{77AAC6E6-4FAD-DB6B-2D85-D356A16A8AE8}"/>
                </a:ext>
              </a:extLst>
            </p:cNvPr>
            <p:cNvSpPr/>
            <p:nvPr/>
          </p:nvSpPr>
          <p:spPr>
            <a:xfrm>
              <a:off x="5260376" y="3077267"/>
              <a:ext cx="301306" cy="359333"/>
            </a:xfrm>
            <a:custGeom>
              <a:avLst/>
              <a:gdLst>
                <a:gd name="connsiteX0" fmla="*/ 78892 w 301306"/>
                <a:gd name="connsiteY0" fmla="*/ 337934 h 359333"/>
                <a:gd name="connsiteX1" fmla="*/ 186757 w 301306"/>
                <a:gd name="connsiteY1" fmla="*/ 308064 h 359333"/>
                <a:gd name="connsiteX2" fmla="*/ 301306 w 301306"/>
                <a:gd name="connsiteY2" fmla="*/ 276410 h 359333"/>
                <a:gd name="connsiteX3" fmla="*/ 291946 w 301306"/>
                <a:gd name="connsiteY3" fmla="*/ 267940 h 359333"/>
                <a:gd name="connsiteX4" fmla="*/ 156448 w 301306"/>
                <a:gd name="connsiteY4" fmla="*/ 147567 h 359333"/>
                <a:gd name="connsiteX5" fmla="*/ 145750 w 301306"/>
                <a:gd name="connsiteY5" fmla="*/ 127951 h 359333"/>
                <a:gd name="connsiteX6" fmla="*/ 163579 w 301306"/>
                <a:gd name="connsiteY6" fmla="*/ 113685 h 359333"/>
                <a:gd name="connsiteX7" fmla="*/ 184528 w 301306"/>
                <a:gd name="connsiteY7" fmla="*/ 107443 h 359333"/>
                <a:gd name="connsiteX8" fmla="*/ 62846 w 301306"/>
                <a:gd name="connsiteY8" fmla="*/ 0 h 359333"/>
                <a:gd name="connsiteX9" fmla="*/ 12926 w 301306"/>
                <a:gd name="connsiteY9" fmla="*/ 154700 h 359333"/>
                <a:gd name="connsiteX10" fmla="*/ 36995 w 301306"/>
                <a:gd name="connsiteY10" fmla="*/ 148905 h 359333"/>
                <a:gd name="connsiteX11" fmla="*/ 56606 w 301306"/>
                <a:gd name="connsiteY11" fmla="*/ 152471 h 359333"/>
                <a:gd name="connsiteX12" fmla="*/ 58835 w 301306"/>
                <a:gd name="connsiteY12" fmla="*/ 172088 h 359333"/>
                <a:gd name="connsiteX13" fmla="*/ 3566 w 301306"/>
                <a:gd name="connsiteY13" fmla="*/ 346850 h 359333"/>
                <a:gd name="connsiteX14" fmla="*/ 0 w 301306"/>
                <a:gd name="connsiteY14" fmla="*/ 359333 h 359333"/>
                <a:gd name="connsiteX15" fmla="*/ 18274 w 301306"/>
                <a:gd name="connsiteY15" fmla="*/ 354875 h 35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06" h="359333">
                  <a:moveTo>
                    <a:pt x="78892" y="337934"/>
                  </a:moveTo>
                  <a:cubicBezTo>
                    <a:pt x="114996" y="327680"/>
                    <a:pt x="150653" y="318318"/>
                    <a:pt x="186757" y="308064"/>
                  </a:cubicBezTo>
                  <a:cubicBezTo>
                    <a:pt x="224197" y="297810"/>
                    <a:pt x="261637" y="287556"/>
                    <a:pt x="301306" y="276410"/>
                  </a:cubicBezTo>
                  <a:cubicBezTo>
                    <a:pt x="297295" y="272844"/>
                    <a:pt x="294621" y="270169"/>
                    <a:pt x="291946" y="267940"/>
                  </a:cubicBezTo>
                  <a:cubicBezTo>
                    <a:pt x="246483" y="227816"/>
                    <a:pt x="201020" y="188137"/>
                    <a:pt x="156448" y="147567"/>
                  </a:cubicBezTo>
                  <a:cubicBezTo>
                    <a:pt x="151099" y="142663"/>
                    <a:pt x="145750" y="134638"/>
                    <a:pt x="145750" y="127951"/>
                  </a:cubicBezTo>
                  <a:cubicBezTo>
                    <a:pt x="145305" y="118143"/>
                    <a:pt x="155556" y="115914"/>
                    <a:pt x="163579" y="113685"/>
                  </a:cubicBezTo>
                  <a:cubicBezTo>
                    <a:pt x="169819" y="111902"/>
                    <a:pt x="176059" y="110118"/>
                    <a:pt x="184528" y="107443"/>
                  </a:cubicBezTo>
                  <a:cubicBezTo>
                    <a:pt x="143522" y="71332"/>
                    <a:pt x="104298" y="36557"/>
                    <a:pt x="62846" y="0"/>
                  </a:cubicBezTo>
                  <a:cubicBezTo>
                    <a:pt x="45909" y="52161"/>
                    <a:pt x="29863" y="102539"/>
                    <a:pt x="12926" y="154700"/>
                  </a:cubicBezTo>
                  <a:cubicBezTo>
                    <a:pt x="21840" y="152471"/>
                    <a:pt x="29417" y="149351"/>
                    <a:pt x="36995" y="148905"/>
                  </a:cubicBezTo>
                  <a:cubicBezTo>
                    <a:pt x="43681" y="148459"/>
                    <a:pt x="52595" y="148459"/>
                    <a:pt x="56606" y="152471"/>
                  </a:cubicBezTo>
                  <a:cubicBezTo>
                    <a:pt x="60172" y="156484"/>
                    <a:pt x="60618" y="165846"/>
                    <a:pt x="58835" y="172088"/>
                  </a:cubicBezTo>
                  <a:cubicBezTo>
                    <a:pt x="40560" y="230490"/>
                    <a:pt x="21840" y="288447"/>
                    <a:pt x="3566" y="346850"/>
                  </a:cubicBezTo>
                  <a:cubicBezTo>
                    <a:pt x="2229" y="350417"/>
                    <a:pt x="1337" y="353983"/>
                    <a:pt x="0" y="359333"/>
                  </a:cubicBezTo>
                  <a:cubicBezTo>
                    <a:pt x="7132" y="357550"/>
                    <a:pt x="12926" y="356212"/>
                    <a:pt x="18274" y="354875"/>
                  </a:cubicBezTo>
                </a:path>
              </a:pathLst>
            </a:custGeom>
            <a:solidFill>
              <a:srgbClr val="F16924"/>
            </a:solidFill>
            <a:ln w="4457" cap="flat">
              <a:noFill/>
              <a:prstDash val="solid"/>
              <a:miter/>
            </a:ln>
          </p:spPr>
          <p:txBody>
            <a:bodyPr rtlCol="0" anchor="ctr"/>
            <a:lstStyle/>
            <a:p>
              <a:endParaRPr lang="en-US"/>
            </a:p>
          </p:txBody>
        </p:sp>
        <p:grpSp>
          <p:nvGrpSpPr>
            <p:cNvPr id="17" name="Graphic 67">
              <a:extLst>
                <a:ext uri="{FF2B5EF4-FFF2-40B4-BE49-F238E27FC236}">
                  <a16:creationId xmlns:a16="http://schemas.microsoft.com/office/drawing/2014/main" id="{21D6F9EC-D69F-BF79-F8AF-9B72C90A6E16}"/>
                </a:ext>
              </a:extLst>
            </p:cNvPr>
            <p:cNvGrpSpPr/>
            <p:nvPr/>
          </p:nvGrpSpPr>
          <p:grpSpPr>
            <a:xfrm>
              <a:off x="5199535" y="2690612"/>
              <a:ext cx="1221940" cy="1219028"/>
              <a:chOff x="5199535" y="2690612"/>
              <a:chExt cx="1221940" cy="1219028"/>
            </a:xfrm>
            <a:grpFill/>
          </p:grpSpPr>
          <p:sp>
            <p:nvSpPr>
              <p:cNvPr id="18" name="Freeform 17">
                <a:extLst>
                  <a:ext uri="{FF2B5EF4-FFF2-40B4-BE49-F238E27FC236}">
                    <a16:creationId xmlns:a16="http://schemas.microsoft.com/office/drawing/2014/main" id="{40EF993F-E239-F728-523E-B6BA05BF3BFB}"/>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74D53F5-A32D-9077-589E-98E3C4206D3E}"/>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254AC6B-8529-6F08-7A08-C7A8FDB36000}"/>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9BFC74C-8EE4-81FE-D020-2BEA4CC24198}"/>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858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2D945-AFAD-627A-86C7-4D5226FF17F1}"/>
              </a:ext>
            </a:extLst>
          </p:cNvPr>
          <p:cNvSpPr>
            <a:spLocks noGrp="1"/>
          </p:cNvSpPr>
          <p:nvPr>
            <p:ph type="body" sz="quarter" idx="18"/>
          </p:nvPr>
        </p:nvSpPr>
        <p:spPr>
          <a:xfrm>
            <a:off x="734715" y="2096085"/>
            <a:ext cx="5666086" cy="3528629"/>
          </a:xfrm>
        </p:spPr>
        <p:txBody>
          <a:bodyPr>
            <a:normAutofit fontScale="92500" lnSpcReduction="20000"/>
          </a:bodyPr>
          <a:lstStyle/>
          <a:p>
            <a:pPr marL="12700" indent="-12700"/>
            <a:r>
              <a:rPr lang="en-US" dirty="0">
                <a:latin typeface="Calibri" panose="020F0502020204030204" pitchFamily="34" charset="0"/>
                <a:ea typeface="Calibri" panose="020F0502020204030204" pitchFamily="34" charset="0"/>
                <a:cs typeface="Times New Roman" panose="02020603050405020304" pitchFamily="18" charset="0"/>
              </a:rPr>
              <a:t>Το </a:t>
            </a:r>
            <a:r>
              <a:rPr lang="el-GR" dirty="0">
                <a:latin typeface="Calibri" panose="020F0502020204030204" pitchFamily="34" charset="0"/>
                <a:ea typeface="Calibri" panose="020F0502020204030204" pitchFamily="34" charset="0"/>
                <a:cs typeface="Times New Roman" panose="02020603050405020304" pitchFamily="18" charset="0"/>
              </a:rPr>
              <a:t>ΠΡΟΓΡΑΜΜΑ ΜΑΘΗΜΑΤΩΝ ΚΑΙ ΤΟ ΠΑΚΕΤΟ ΕΠΑΓΓΕΛΜΑΤΙΚΗΣ ΕΚΠΑΙΔΕΥΣΗΣ ΚΑΙ ΚΑΤΑΡΤΙΣΗΣ ΤΟΥ ΕΡΓΟΥ </a:t>
            </a:r>
            <a:r>
              <a:rPr lang="en-US" dirty="0">
                <a:latin typeface="Calibri" panose="020F0502020204030204" pitchFamily="34" charset="0"/>
                <a:ea typeface="Calibri" panose="020F0502020204030204" pitchFamily="34" charset="0"/>
                <a:cs typeface="Times New Roman" panose="02020603050405020304" pitchFamily="18" charset="0"/>
              </a:rPr>
              <a:t>SECURE </a:t>
            </a:r>
            <a:r>
              <a:rPr lang="en-US" dirty="0" err="1">
                <a:latin typeface="Calibri" panose="020F0502020204030204" pitchFamily="34" charset="0"/>
                <a:ea typeface="Calibri" panose="020F0502020204030204" pitchFamily="34" charset="0"/>
                <a:cs typeface="Times New Roman" panose="02020603050405020304" pitchFamily="18" charset="0"/>
              </a:rPr>
              <a:t>είν</a:t>
            </a:r>
            <a:r>
              <a:rPr lang="en-US" dirty="0">
                <a:latin typeface="Calibri" panose="020F0502020204030204" pitchFamily="34" charset="0"/>
                <a:ea typeface="Calibri" panose="020F0502020204030204" pitchFamily="34" charset="0"/>
                <a:cs typeface="Times New Roman" panose="02020603050405020304" pitchFamily="18" charset="0"/>
              </a:rPr>
              <a:t>αι η πρώτη ολιστική προσέγγιση ΕΕΚ για την αντιμετώπιση της έγκαιρης ανίχνευσης και επίλυσης κρίσεων με βάση ένα πλαίσιο που αναπτύχθηκε ειδικά για ΜΜΕ. </a:t>
            </a:r>
            <a:r>
              <a:rPr lang="en-US" dirty="0" err="1">
                <a:latin typeface="Calibri" panose="020F0502020204030204" pitchFamily="34" charset="0"/>
                <a:ea typeface="Calibri" panose="020F0502020204030204" pitchFamily="34" charset="0"/>
                <a:cs typeface="Times New Roman" panose="02020603050405020304" pitchFamily="18" charset="0"/>
              </a:rPr>
              <a:t>Αυτό</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το</a:t>
            </a:r>
            <a:r>
              <a:rPr lang="en-US" dirty="0">
                <a:latin typeface="Calibri" panose="020F0502020204030204" pitchFamily="34" charset="0"/>
                <a:ea typeface="Calibri" panose="020F0502020204030204" pitchFamily="34" charset="0"/>
                <a:cs typeface="Times New Roman" panose="02020603050405020304" pitchFamily="18" charset="0"/>
              </a:rPr>
              <a:t> επ</a:t>
            </a:r>
            <a:r>
              <a:rPr lang="en-US" dirty="0" err="1">
                <a:latin typeface="Calibri" panose="020F0502020204030204" pitchFamily="34" charset="0"/>
                <a:ea typeface="Calibri" panose="020F0502020204030204" pitchFamily="34" charset="0"/>
                <a:cs typeface="Times New Roman" panose="02020603050405020304" pitchFamily="18" charset="0"/>
              </a:rPr>
              <a:t>ιτυγχάνει</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συνδυάζοντ</a:t>
            </a:r>
            <a:r>
              <a:rPr lang="en-US" dirty="0">
                <a:latin typeface="Calibri" panose="020F0502020204030204" pitchFamily="34" charset="0"/>
                <a:ea typeface="Calibri" panose="020F0502020204030204" pitchFamily="34" charset="0"/>
                <a:cs typeface="Times New Roman" panose="02020603050405020304" pitchFamily="18" charset="0"/>
              </a:rPr>
              <a:t>ας μια προσέγγιση βασισμένη σε προγράμματα σπουδών, η οποία μπορεί να υιοθετηθεί στη διδασκαλία και την κατάρτιση </a:t>
            </a:r>
            <a:r>
              <a:rPr lang="el-GR" dirty="0">
                <a:latin typeface="Calibri" panose="020F0502020204030204" pitchFamily="34" charset="0"/>
                <a:ea typeface="Calibri" panose="020F0502020204030204" pitchFamily="34" charset="0"/>
                <a:cs typeface="Times New Roman" panose="02020603050405020304" pitchFamily="18" charset="0"/>
              </a:rPr>
              <a:t>στο πλαίσιο της </a:t>
            </a:r>
            <a:r>
              <a:rPr lang="en-US" dirty="0">
                <a:latin typeface="Calibri" panose="020F0502020204030204" pitchFamily="34" charset="0"/>
                <a:ea typeface="Calibri" panose="020F0502020204030204" pitchFamily="34" charset="0"/>
                <a:cs typeface="Times New Roman" panose="02020603050405020304" pitchFamily="18" charset="0"/>
              </a:rPr>
              <a:t>ΕΕΚ, </a:t>
            </a:r>
            <a:r>
              <a:rPr lang="en-US" dirty="0" err="1">
                <a:latin typeface="Calibri" panose="020F0502020204030204" pitchFamily="34" charset="0"/>
                <a:ea typeface="Calibri" panose="020F0502020204030204" pitchFamily="34" charset="0"/>
                <a:cs typeface="Times New Roman" panose="02020603050405020304" pitchFamily="18" charset="0"/>
              </a:rPr>
              <a:t>με</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μι</a:t>
            </a:r>
            <a:r>
              <a:rPr lang="en-US" dirty="0">
                <a:latin typeface="Calibri" panose="020F0502020204030204" pitchFamily="34" charset="0"/>
                <a:ea typeface="Calibri" panose="020F0502020204030204" pitchFamily="34" charset="0"/>
                <a:cs typeface="Times New Roman" panose="02020603050405020304" pitchFamily="18" charset="0"/>
              </a:rPr>
              <a:t>α προσέγγιση</a:t>
            </a:r>
            <a:r>
              <a:rPr lang="el-GR" dirty="0">
                <a:latin typeface="Calibri" panose="020F0502020204030204" pitchFamily="34" charset="0"/>
                <a:ea typeface="Calibri" panose="020F0502020204030204" pitchFamily="34" charset="0"/>
                <a:cs typeface="Times New Roman" panose="02020603050405020304" pitchFamily="18" charset="0"/>
              </a:rPr>
              <a:t> που βασίζεται σε ενότητες</a:t>
            </a:r>
            <a:r>
              <a:rPr lang="en-US" dirty="0">
                <a:latin typeface="Calibri" panose="020F0502020204030204" pitchFamily="34" charset="0"/>
                <a:ea typeface="Calibri" panose="020F0502020204030204" pitchFamily="34" charset="0"/>
                <a:cs typeface="Times New Roman" panose="02020603050405020304" pitchFamily="18" charset="0"/>
              </a:rPr>
              <a:t>, η οπ</a:t>
            </a:r>
            <a:r>
              <a:rPr lang="en-US" dirty="0" err="1">
                <a:latin typeface="Calibri" panose="020F0502020204030204" pitchFamily="34" charset="0"/>
                <a:ea typeface="Calibri" panose="020F0502020204030204" pitchFamily="34" charset="0"/>
                <a:cs typeface="Times New Roman" panose="02020603050405020304" pitchFamily="18" charset="0"/>
              </a:rPr>
              <a:t>οί</a:t>
            </a:r>
            <a:r>
              <a:rPr lang="en-US" dirty="0">
                <a:latin typeface="Calibri" panose="020F0502020204030204" pitchFamily="34" charset="0"/>
                <a:ea typeface="Calibri" panose="020F0502020204030204" pitchFamily="34" charset="0"/>
                <a:cs typeface="Times New Roman" panose="02020603050405020304" pitchFamily="18" charset="0"/>
              </a:rPr>
              <a:t>α είναι ιδιαίτερα χρήσιμη για τους συμβούλους </a:t>
            </a:r>
            <a:r>
              <a:rPr lang="el-GR" dirty="0">
                <a:latin typeface="Calibri" panose="020F0502020204030204" pitchFamily="34" charset="0"/>
                <a:ea typeface="Calibri" panose="020F0502020204030204" pitchFamily="34" charset="0"/>
                <a:cs typeface="Times New Roman" panose="02020603050405020304" pitchFamily="18" charset="0"/>
              </a:rPr>
              <a:t>επιχειρήσεων </a:t>
            </a:r>
            <a:r>
              <a:rPr lang="en-US" dirty="0">
                <a:latin typeface="Calibri" panose="020F0502020204030204" pitchFamily="34" charset="0"/>
                <a:ea typeface="Calibri" panose="020F0502020204030204" pitchFamily="34" charset="0"/>
                <a:cs typeface="Times New Roman" panose="02020603050405020304" pitchFamily="18" charset="0"/>
              </a:rPr>
              <a:t>και </a:t>
            </a:r>
            <a:r>
              <a:rPr lang="en-US" dirty="0" err="1">
                <a:latin typeface="Calibri" panose="020F0502020204030204" pitchFamily="34" charset="0"/>
                <a:ea typeface="Calibri" panose="020F0502020204030204" pitchFamily="34" charset="0"/>
                <a:cs typeface="Times New Roman" panose="02020603050405020304" pitchFamily="18" charset="0"/>
              </a:rPr>
              <a:t>γι</a:t>
            </a:r>
            <a:r>
              <a:rPr lang="en-US" dirty="0">
                <a:latin typeface="Calibri" panose="020F0502020204030204" pitchFamily="34" charset="0"/>
                <a:ea typeface="Calibri" panose="020F0502020204030204" pitchFamily="34" charset="0"/>
                <a:cs typeface="Times New Roman" panose="02020603050405020304" pitchFamily="18" charset="0"/>
              </a:rPr>
              <a:t>α χρήση απευθείας από ΜΜΕ και </a:t>
            </a:r>
            <a:r>
              <a:rPr lang="el-GR" dirty="0">
                <a:latin typeface="Calibri" panose="020F0502020204030204" pitchFamily="34" charset="0"/>
                <a:ea typeface="Calibri" panose="020F0502020204030204" pitchFamily="34" charset="0"/>
                <a:cs typeface="Times New Roman" panose="02020603050405020304" pitchFamily="18" charset="0"/>
              </a:rPr>
              <a:t> επιχειρηματίες</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IE"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a:extLst>
              <a:ext uri="{FF2B5EF4-FFF2-40B4-BE49-F238E27FC236}">
                <a16:creationId xmlns:a16="http://schemas.microsoft.com/office/drawing/2014/main" id="{0076F57E-724D-C146-BDC0-6F27A4E603DE}"/>
              </a:ext>
            </a:extLst>
          </p:cNvPr>
          <p:cNvSpPr>
            <a:spLocks noGrp="1"/>
          </p:cNvSpPr>
          <p:nvPr>
            <p:ph type="body" sz="quarter" idx="16"/>
          </p:nvPr>
        </p:nvSpPr>
        <p:spPr>
          <a:xfrm>
            <a:off x="734713" y="384177"/>
            <a:ext cx="7241669" cy="1453114"/>
          </a:xfrm>
        </p:spPr>
        <p:txBody>
          <a:bodyPr>
            <a:normAutofit fontScale="85000" lnSpcReduction="20000"/>
          </a:bodyPr>
          <a:lstStyle/>
          <a:p>
            <a:r>
              <a:rPr lang="en-US" dirty="0"/>
              <a:t>Γιατί είναι ιδιαίτερο το </a:t>
            </a:r>
            <a:r>
              <a:rPr lang="el-GR" b="1" dirty="0"/>
              <a:t>ΠΡΟΓΡΑΜΜΑ ΜΑΘΗΜΑΤΩΝ ΚΑΙ ΤΟ ΠΑΚΕΤΟ ΕΠΑΓΓΕΛΜΑΤΙΚΗΑ ΕΚΠΑΙΔΕΥΣΗΣ ΚΑΙ ΚΑΤΑΡΤΙΣΗΣ ΤΟΥ ΕΡΓΟΥ </a:t>
            </a:r>
            <a:r>
              <a:rPr lang="en-US" b="1" dirty="0"/>
              <a:t>SECURE</a:t>
            </a:r>
            <a:r>
              <a:rPr lang="en-US" dirty="0"/>
              <a:t>;</a:t>
            </a:r>
          </a:p>
        </p:txBody>
      </p:sp>
      <p:pic>
        <p:nvPicPr>
          <p:cNvPr id="5" name="Picture 4" descr="Icon&#10;&#10;Description automatically generated">
            <a:extLst>
              <a:ext uri="{FF2B5EF4-FFF2-40B4-BE49-F238E27FC236}">
                <a16:creationId xmlns:a16="http://schemas.microsoft.com/office/drawing/2014/main" id="{4E8A0052-0A55-522A-2BB0-59E9948A0E76}"/>
              </a:ext>
            </a:extLst>
          </p:cNvPr>
          <p:cNvPicPr/>
          <p:nvPr/>
        </p:nvPicPr>
        <p:blipFill rotWithShape="1">
          <a:blip r:embed="rId2" cstate="screen">
            <a:extLst>
              <a:ext uri="{28A0092B-C50C-407E-A947-70E740481C1C}">
                <a14:useLocalDpi xmlns:a14="http://schemas.microsoft.com/office/drawing/2010/main"/>
              </a:ext>
            </a:extLst>
          </a:blip>
          <a:srcRect l="6291" t="4502" r="13258" b="10881"/>
          <a:stretch/>
        </p:blipFill>
        <p:spPr>
          <a:xfrm>
            <a:off x="6484950" y="211015"/>
            <a:ext cx="6035215" cy="5830859"/>
          </a:xfrm>
          <a:prstGeom prst="rect">
            <a:avLst/>
          </a:prstGeom>
        </p:spPr>
      </p:pic>
      <p:sp>
        <p:nvSpPr>
          <p:cNvPr id="6" name="Rectangle 5">
            <a:extLst>
              <a:ext uri="{FF2B5EF4-FFF2-40B4-BE49-F238E27FC236}">
                <a16:creationId xmlns:a16="http://schemas.microsoft.com/office/drawing/2014/main" id="{82F49A78-CA2B-C594-04DF-F1CD4FF555A2}"/>
              </a:ext>
            </a:extLst>
          </p:cNvPr>
          <p:cNvSpPr/>
          <p:nvPr/>
        </p:nvSpPr>
        <p:spPr>
          <a:xfrm>
            <a:off x="818862" y="183269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Box 6">
            <a:extLst>
              <a:ext uri="{FF2B5EF4-FFF2-40B4-BE49-F238E27FC236}">
                <a16:creationId xmlns:a16="http://schemas.microsoft.com/office/drawing/2014/main" id="{C9EEC6F1-F743-DD8E-CDA1-31EEF2B94173}"/>
              </a:ext>
            </a:extLst>
          </p:cNvPr>
          <p:cNvSpPr txBox="1"/>
          <p:nvPr/>
        </p:nvSpPr>
        <p:spPr>
          <a:xfrm>
            <a:off x="478544" y="5953418"/>
            <a:ext cx="11600042" cy="523220"/>
          </a:xfrm>
          <a:prstGeom prst="rect">
            <a:avLst/>
          </a:prstGeom>
          <a:noFill/>
        </p:spPr>
        <p:txBody>
          <a:bodyPr wrap="square">
            <a:spAutoFit/>
          </a:bodyPr>
          <a:lstStyle/>
          <a:p>
            <a:r>
              <a:rPr lang="en-GB" sz="1400" dirty="0">
                <a:solidFill>
                  <a:srgbClr val="595959"/>
                </a:solidFill>
              </a:rPr>
              <a:t>"Η υποστήριξη της Ευρωπαϊκής Επιτροπής για την παραγωγή της παρούσας δημοσίευσης δεν συνιστά έγκριση του περιεχομένου, το οποίο αντανακλά τις απόψεις μόνο των συγγραφέων, και η Επιτροπή δεν μπορεί να θεωρηθεί υπεύθυνη για οποιαδήποτε χρήση των πληροφοριών που περιέχονται σε αυτήν."</a:t>
            </a:r>
            <a:endParaRPr lang="en-IE" sz="1400" dirty="0">
              <a:solidFill>
                <a:srgbClr val="595959"/>
              </a:solidFill>
            </a:endParaRPr>
          </a:p>
        </p:txBody>
      </p:sp>
      <p:pic>
        <p:nvPicPr>
          <p:cNvPr id="8" name="Picture 7">
            <a:extLst>
              <a:ext uri="{FF2B5EF4-FFF2-40B4-BE49-F238E27FC236}">
                <a16:creationId xmlns:a16="http://schemas.microsoft.com/office/drawing/2014/main" id="{57172172-B125-7F91-578A-10C5C716732F}"/>
              </a:ext>
            </a:extLst>
          </p:cNvPr>
          <p:cNvPicPr>
            <a:picLocks noChangeAspect="1"/>
          </p:cNvPicPr>
          <p:nvPr/>
        </p:nvPicPr>
        <p:blipFill>
          <a:blip r:embed="rId3"/>
          <a:stretch>
            <a:fillRect/>
          </a:stretch>
        </p:blipFill>
        <p:spPr>
          <a:xfrm>
            <a:off x="7976382" y="2317393"/>
            <a:ext cx="3983839" cy="3414717"/>
          </a:xfrm>
          <a:prstGeom prst="rect">
            <a:avLst/>
          </a:prstGeom>
        </p:spPr>
      </p:pic>
    </p:spTree>
    <p:extLst>
      <p:ext uri="{BB962C8B-B14F-4D97-AF65-F5344CB8AC3E}">
        <p14:creationId xmlns:p14="http://schemas.microsoft.com/office/powerpoint/2010/main" val="259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6" y="2164944"/>
            <a:ext cx="9826867" cy="4335803"/>
          </a:xfrm>
        </p:spPr>
        <p:txBody>
          <a:bodyPr>
            <a:noAutofit/>
          </a:bodyPr>
          <a:lstStyle/>
          <a:p>
            <a:pPr marL="12700" indent="-12700"/>
            <a:r>
              <a:rPr lang="en-US" dirty="0"/>
              <a:t>Οι επιχειρήσεις βασίζονται σε διαφορετικούς τύπους εξοπλισμού ανάλογα με τα προϊόντα που προσφέρουν και την κλίμακα των δραστηριοτήτων τους. Για παράδειγμα, τα τρακτέρ αποτελούν βασικό εξοπλισμό σε κάθε γεωργική εκμετάλλευση. Ο εξοπλισμός γραφείου, όπως οι εκτυπωτές και τα φωτοτυπικά μηχανήματα, είναι επίσης ζωτικής σημασίας για τις επιχειρηματικές δραστηριότητες.</a:t>
            </a:r>
          </a:p>
          <a:p>
            <a:pPr marL="12700" indent="-12700"/>
            <a:endParaRPr lang="en-US" dirty="0"/>
          </a:p>
          <a:p>
            <a:pPr marL="12700" indent="-12700"/>
            <a:r>
              <a:rPr lang="en-US" dirty="0"/>
              <a:t>Δυστυχώς, οι φυσικές καταστροφές τους επηρεάζουν αρνητικά. Το κόστος αντικατάστασης του κατεστραμμένου εξοπλισμού γίνεται εξοντωτικό για πολλές επιχειρήσεις, ιδίως αν δεν έχουν πρόσβαση σε κρατικά δάνεια ή επιχορηγήσεις.</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DA13E"/>
                </a:solidFill>
              </a:rPr>
              <a:t>Απώλεια εξοπλισμού</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04</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EDA13E"/>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67">
            <a:extLst>
              <a:ext uri="{FF2B5EF4-FFF2-40B4-BE49-F238E27FC236}">
                <a16:creationId xmlns:a16="http://schemas.microsoft.com/office/drawing/2014/main" id="{F2FEDADF-143A-AEE0-BBE3-C820C7EE30F5}"/>
              </a:ext>
            </a:extLst>
          </p:cNvPr>
          <p:cNvGrpSpPr/>
          <p:nvPr/>
        </p:nvGrpSpPr>
        <p:grpSpPr>
          <a:xfrm>
            <a:off x="10757485" y="656910"/>
            <a:ext cx="875309" cy="875058"/>
            <a:chOff x="6980853" y="2761779"/>
            <a:chExt cx="1157533" cy="1157201"/>
          </a:xfrm>
          <a:solidFill>
            <a:srgbClr val="616161"/>
          </a:solidFill>
        </p:grpSpPr>
        <p:sp>
          <p:nvSpPr>
            <p:cNvPr id="3" name="Freeform 2">
              <a:extLst>
                <a:ext uri="{FF2B5EF4-FFF2-40B4-BE49-F238E27FC236}">
                  <a16:creationId xmlns:a16="http://schemas.microsoft.com/office/drawing/2014/main" id="{23BB9AD4-14EB-585F-1997-98378FC585AA}"/>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DED5633-B24A-9FB5-B8E9-FAFD35C6AA43}"/>
                </a:ext>
              </a:extLst>
            </p:cNvPr>
            <p:cNvSpPr/>
            <p:nvPr/>
          </p:nvSpPr>
          <p:spPr>
            <a:xfrm>
              <a:off x="7154371" y="2799136"/>
              <a:ext cx="811968" cy="811272"/>
            </a:xfrm>
            <a:custGeom>
              <a:avLst/>
              <a:gdLst>
                <a:gd name="connsiteX0" fmla="*/ 811968 w 811968"/>
                <a:gd name="connsiteY0" fmla="*/ 176484 h 811272"/>
                <a:gd name="connsiteX1" fmla="*/ 759373 w 811968"/>
                <a:gd name="connsiteY1" fmla="*/ 297748 h 811272"/>
                <a:gd name="connsiteX2" fmla="*/ 561920 w 811968"/>
                <a:gd name="connsiteY2" fmla="*/ 495247 h 811272"/>
                <a:gd name="connsiteX3" fmla="*/ 298945 w 811968"/>
                <a:gd name="connsiteY3" fmla="*/ 758283 h 811272"/>
                <a:gd name="connsiteX4" fmla="*/ 11456 w 811968"/>
                <a:gd name="connsiteY4" fmla="*/ 697205 h 811272"/>
                <a:gd name="connsiteX5" fmla="*/ 53799 w 811968"/>
                <a:gd name="connsiteY5" fmla="*/ 513080 h 811272"/>
                <a:gd name="connsiteX6" fmla="*/ 351094 w 811968"/>
                <a:gd name="connsiteY6" fmla="*/ 215716 h 811272"/>
                <a:gd name="connsiteX7" fmla="*/ 514228 w 811968"/>
                <a:gd name="connsiteY7" fmla="*/ 52545 h 811272"/>
                <a:gd name="connsiteX8" fmla="*/ 787454 w 811968"/>
                <a:gd name="connsiteY8" fmla="*/ 84198 h 811272"/>
                <a:gd name="connsiteX9" fmla="*/ 811968 w 811968"/>
                <a:gd name="connsiteY9" fmla="*/ 176484 h 811272"/>
                <a:gd name="connsiteX10" fmla="*/ 373826 w 811968"/>
                <a:gd name="connsiteY10" fmla="*/ 624536 h 811272"/>
                <a:gd name="connsiteX11" fmla="*/ 360900 w 811968"/>
                <a:gd name="connsiteY11" fmla="*/ 606257 h 811272"/>
                <a:gd name="connsiteX12" fmla="*/ 206235 w 811968"/>
                <a:gd name="connsiteY12" fmla="*/ 451556 h 811272"/>
                <a:gd name="connsiteX13" fmla="*/ 195538 w 811968"/>
                <a:gd name="connsiteY13" fmla="*/ 443532 h 811272"/>
                <a:gd name="connsiteX14" fmla="*/ 168795 w 811968"/>
                <a:gd name="connsiteY14" fmla="*/ 460919 h 811272"/>
                <a:gd name="connsiteX15" fmla="*/ 177263 w 811968"/>
                <a:gd name="connsiteY15" fmla="*/ 477414 h 811272"/>
                <a:gd name="connsiteX16" fmla="*/ 335048 w 811968"/>
                <a:gd name="connsiteY16" fmla="*/ 635681 h 811272"/>
                <a:gd name="connsiteX17" fmla="*/ 341734 w 811968"/>
                <a:gd name="connsiteY17" fmla="*/ 641477 h 811272"/>
                <a:gd name="connsiteX18" fmla="*/ 360900 w 811968"/>
                <a:gd name="connsiteY18" fmla="*/ 641031 h 811272"/>
                <a:gd name="connsiteX19" fmla="*/ 373826 w 811968"/>
                <a:gd name="connsiteY19" fmla="*/ 624536 h 811272"/>
                <a:gd name="connsiteX20" fmla="*/ 645715 w 811968"/>
                <a:gd name="connsiteY20" fmla="*/ 351246 h 811272"/>
                <a:gd name="connsiteX21" fmla="*/ 632789 w 811968"/>
                <a:gd name="connsiteY21" fmla="*/ 332968 h 811272"/>
                <a:gd name="connsiteX22" fmla="*/ 478570 w 811968"/>
                <a:gd name="connsiteY22" fmla="*/ 178713 h 811272"/>
                <a:gd name="connsiteX23" fmla="*/ 470101 w 811968"/>
                <a:gd name="connsiteY23" fmla="*/ 171580 h 811272"/>
                <a:gd name="connsiteX24" fmla="*/ 446478 w 811968"/>
                <a:gd name="connsiteY24" fmla="*/ 175146 h 811272"/>
                <a:gd name="connsiteX25" fmla="*/ 444695 w 811968"/>
                <a:gd name="connsiteY25" fmla="*/ 199221 h 811272"/>
                <a:gd name="connsiteX26" fmla="*/ 450935 w 811968"/>
                <a:gd name="connsiteY26" fmla="*/ 205908 h 811272"/>
                <a:gd name="connsiteX27" fmla="*/ 606046 w 811968"/>
                <a:gd name="connsiteY27" fmla="*/ 361054 h 811272"/>
                <a:gd name="connsiteX28" fmla="*/ 613623 w 811968"/>
                <a:gd name="connsiteY28" fmla="*/ 367296 h 811272"/>
                <a:gd name="connsiteX29" fmla="*/ 632789 w 811968"/>
                <a:gd name="connsiteY29" fmla="*/ 367742 h 811272"/>
                <a:gd name="connsiteX30" fmla="*/ 645715 w 811968"/>
                <a:gd name="connsiteY30" fmla="*/ 351246 h 811272"/>
                <a:gd name="connsiteX31" fmla="*/ 274876 w 811968"/>
                <a:gd name="connsiteY31" fmla="*/ 419457 h 811272"/>
                <a:gd name="connsiteX32" fmla="*/ 255710 w 811968"/>
                <a:gd name="connsiteY32" fmla="*/ 400287 h 811272"/>
                <a:gd name="connsiteX33" fmla="*/ 236544 w 811968"/>
                <a:gd name="connsiteY33" fmla="*/ 418566 h 811272"/>
                <a:gd name="connsiteX34" fmla="*/ 255264 w 811968"/>
                <a:gd name="connsiteY34" fmla="*/ 438628 h 811272"/>
                <a:gd name="connsiteX35" fmla="*/ 274876 w 811968"/>
                <a:gd name="connsiteY35" fmla="*/ 419457 h 811272"/>
                <a:gd name="connsiteX36" fmla="*/ 342626 w 811968"/>
                <a:gd name="connsiteY36" fmla="*/ 487668 h 811272"/>
                <a:gd name="connsiteX37" fmla="*/ 323460 w 811968"/>
                <a:gd name="connsiteY37" fmla="*/ 468498 h 811272"/>
                <a:gd name="connsiteX38" fmla="*/ 304294 w 811968"/>
                <a:gd name="connsiteY38" fmla="*/ 488114 h 811272"/>
                <a:gd name="connsiteX39" fmla="*/ 323014 w 811968"/>
                <a:gd name="connsiteY39" fmla="*/ 506838 h 811272"/>
                <a:gd name="connsiteX40" fmla="*/ 342626 w 811968"/>
                <a:gd name="connsiteY40" fmla="*/ 487668 h 811272"/>
                <a:gd name="connsiteX41" fmla="*/ 392100 w 811968"/>
                <a:gd name="connsiteY41" fmla="*/ 575049 h 811272"/>
                <a:gd name="connsiteX42" fmla="*/ 411266 w 811968"/>
                <a:gd name="connsiteY42" fmla="*/ 555433 h 811272"/>
                <a:gd name="connsiteX43" fmla="*/ 392546 w 811968"/>
                <a:gd name="connsiteY43" fmla="*/ 536709 h 811272"/>
                <a:gd name="connsiteX44" fmla="*/ 372934 w 811968"/>
                <a:gd name="connsiteY44" fmla="*/ 555879 h 811272"/>
                <a:gd name="connsiteX45" fmla="*/ 392100 w 811968"/>
                <a:gd name="connsiteY45" fmla="*/ 575049 h 811272"/>
                <a:gd name="connsiteX46" fmla="*/ 555680 w 811968"/>
                <a:gd name="connsiteY46" fmla="*/ 373092 h 811272"/>
                <a:gd name="connsiteX47" fmla="*/ 536514 w 811968"/>
                <a:gd name="connsiteY47" fmla="*/ 392262 h 811272"/>
                <a:gd name="connsiteX48" fmla="*/ 555680 w 811968"/>
                <a:gd name="connsiteY48" fmla="*/ 411432 h 811272"/>
                <a:gd name="connsiteX49" fmla="*/ 574845 w 811968"/>
                <a:gd name="connsiteY49" fmla="*/ 392708 h 811272"/>
                <a:gd name="connsiteX50" fmla="*/ 555680 w 811968"/>
                <a:gd name="connsiteY50" fmla="*/ 373092 h 811272"/>
                <a:gd name="connsiteX51" fmla="*/ 473221 w 811968"/>
                <a:gd name="connsiteY51" fmla="*/ 455123 h 811272"/>
                <a:gd name="connsiteX52" fmla="*/ 454947 w 811968"/>
                <a:gd name="connsiteY52" fmla="*/ 475185 h 811272"/>
                <a:gd name="connsiteX53" fmla="*/ 473667 w 811968"/>
                <a:gd name="connsiteY53" fmla="*/ 493464 h 811272"/>
                <a:gd name="connsiteX54" fmla="*/ 492833 w 811968"/>
                <a:gd name="connsiteY54" fmla="*/ 473848 h 811272"/>
                <a:gd name="connsiteX55" fmla="*/ 473221 w 811968"/>
                <a:gd name="connsiteY55" fmla="*/ 455123 h 811272"/>
                <a:gd name="connsiteX56" fmla="*/ 506650 w 811968"/>
                <a:gd name="connsiteY56" fmla="*/ 324497 h 811272"/>
                <a:gd name="connsiteX57" fmla="*/ 487484 w 811968"/>
                <a:gd name="connsiteY57" fmla="*/ 304881 h 811272"/>
                <a:gd name="connsiteX58" fmla="*/ 468319 w 811968"/>
                <a:gd name="connsiteY58" fmla="*/ 322714 h 811272"/>
                <a:gd name="connsiteX59" fmla="*/ 486593 w 811968"/>
                <a:gd name="connsiteY59" fmla="*/ 343222 h 811272"/>
                <a:gd name="connsiteX60" fmla="*/ 506650 w 811968"/>
                <a:gd name="connsiteY60" fmla="*/ 324497 h 811272"/>
                <a:gd name="connsiteX61" fmla="*/ 356443 w 811968"/>
                <a:gd name="connsiteY61" fmla="*/ 337872 h 811272"/>
                <a:gd name="connsiteX62" fmla="*/ 337277 w 811968"/>
                <a:gd name="connsiteY62" fmla="*/ 318701 h 811272"/>
                <a:gd name="connsiteX63" fmla="*/ 318111 w 811968"/>
                <a:gd name="connsiteY63" fmla="*/ 336980 h 811272"/>
                <a:gd name="connsiteX64" fmla="*/ 336831 w 811968"/>
                <a:gd name="connsiteY64" fmla="*/ 357042 h 811272"/>
                <a:gd name="connsiteX65" fmla="*/ 356443 w 811968"/>
                <a:gd name="connsiteY65" fmla="*/ 337872 h 811272"/>
                <a:gd name="connsiteX66" fmla="*/ 424638 w 811968"/>
                <a:gd name="connsiteY66" fmla="*/ 406082 h 811272"/>
                <a:gd name="connsiteX67" fmla="*/ 405472 w 811968"/>
                <a:gd name="connsiteY67" fmla="*/ 386466 h 811272"/>
                <a:gd name="connsiteX68" fmla="*/ 386306 w 811968"/>
                <a:gd name="connsiteY68" fmla="*/ 404299 h 811272"/>
                <a:gd name="connsiteX69" fmla="*/ 404580 w 811968"/>
                <a:gd name="connsiteY69" fmla="*/ 424807 h 811272"/>
                <a:gd name="connsiteX70" fmla="*/ 424638 w 811968"/>
                <a:gd name="connsiteY70" fmla="*/ 406082 h 811272"/>
                <a:gd name="connsiteX71" fmla="*/ 438455 w 811968"/>
                <a:gd name="connsiteY71" fmla="*/ 256286 h 811272"/>
                <a:gd name="connsiteX72" fmla="*/ 419289 w 811968"/>
                <a:gd name="connsiteY72" fmla="*/ 236670 h 811272"/>
                <a:gd name="connsiteX73" fmla="*/ 400123 w 811968"/>
                <a:gd name="connsiteY73" fmla="*/ 254949 h 811272"/>
                <a:gd name="connsiteX74" fmla="*/ 418398 w 811968"/>
                <a:gd name="connsiteY74" fmla="*/ 275011 h 811272"/>
                <a:gd name="connsiteX75" fmla="*/ 438455 w 811968"/>
                <a:gd name="connsiteY75" fmla="*/ 256286 h 8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11968" h="811272">
                  <a:moveTo>
                    <a:pt x="811968" y="176484"/>
                  </a:moveTo>
                  <a:cubicBezTo>
                    <a:pt x="811077" y="221512"/>
                    <a:pt x="793694" y="263419"/>
                    <a:pt x="759373" y="297748"/>
                  </a:cubicBezTo>
                  <a:cubicBezTo>
                    <a:pt x="693407" y="363729"/>
                    <a:pt x="627886" y="429265"/>
                    <a:pt x="561920" y="495247"/>
                  </a:cubicBezTo>
                  <a:cubicBezTo>
                    <a:pt x="474113" y="583074"/>
                    <a:pt x="386752" y="670901"/>
                    <a:pt x="298945" y="758283"/>
                  </a:cubicBezTo>
                  <a:cubicBezTo>
                    <a:pt x="206681" y="850122"/>
                    <a:pt x="54245" y="818023"/>
                    <a:pt x="11456" y="697205"/>
                  </a:cubicBezTo>
                  <a:cubicBezTo>
                    <a:pt x="-13059" y="628102"/>
                    <a:pt x="2096" y="565241"/>
                    <a:pt x="53799" y="513080"/>
                  </a:cubicBezTo>
                  <a:cubicBezTo>
                    <a:pt x="152303" y="413662"/>
                    <a:pt x="251699" y="314689"/>
                    <a:pt x="351094" y="215716"/>
                  </a:cubicBezTo>
                  <a:cubicBezTo>
                    <a:pt x="405472" y="161326"/>
                    <a:pt x="459404" y="106935"/>
                    <a:pt x="514228" y="52545"/>
                  </a:cubicBezTo>
                  <a:cubicBezTo>
                    <a:pt x="596686" y="-29041"/>
                    <a:pt x="728619" y="-13437"/>
                    <a:pt x="787454" y="84198"/>
                  </a:cubicBezTo>
                  <a:cubicBezTo>
                    <a:pt x="803500" y="111394"/>
                    <a:pt x="811523" y="141264"/>
                    <a:pt x="811968" y="176484"/>
                  </a:cubicBezTo>
                  <a:close/>
                  <a:moveTo>
                    <a:pt x="373826" y="624536"/>
                  </a:moveTo>
                  <a:cubicBezTo>
                    <a:pt x="368923" y="617403"/>
                    <a:pt x="365357" y="611161"/>
                    <a:pt x="360900" y="606257"/>
                  </a:cubicBezTo>
                  <a:cubicBezTo>
                    <a:pt x="309642" y="554542"/>
                    <a:pt x="257939" y="502826"/>
                    <a:pt x="206235" y="451556"/>
                  </a:cubicBezTo>
                  <a:cubicBezTo>
                    <a:pt x="203115" y="448436"/>
                    <a:pt x="199549" y="445315"/>
                    <a:pt x="195538" y="443532"/>
                  </a:cubicBezTo>
                  <a:cubicBezTo>
                    <a:pt x="183058" y="437736"/>
                    <a:pt x="167458" y="447544"/>
                    <a:pt x="168795" y="460919"/>
                  </a:cubicBezTo>
                  <a:cubicBezTo>
                    <a:pt x="169241" y="466714"/>
                    <a:pt x="173252" y="472956"/>
                    <a:pt x="177263" y="477414"/>
                  </a:cubicBezTo>
                  <a:cubicBezTo>
                    <a:pt x="229859" y="530467"/>
                    <a:pt x="282453" y="583074"/>
                    <a:pt x="335048" y="635681"/>
                  </a:cubicBezTo>
                  <a:cubicBezTo>
                    <a:pt x="337277" y="637910"/>
                    <a:pt x="339506" y="641031"/>
                    <a:pt x="341734" y="641477"/>
                  </a:cubicBezTo>
                  <a:cubicBezTo>
                    <a:pt x="347974" y="642369"/>
                    <a:pt x="355551" y="643706"/>
                    <a:pt x="360900" y="641031"/>
                  </a:cubicBezTo>
                  <a:cubicBezTo>
                    <a:pt x="366249" y="637910"/>
                    <a:pt x="369369" y="630777"/>
                    <a:pt x="373826" y="624536"/>
                  </a:cubicBezTo>
                  <a:close/>
                  <a:moveTo>
                    <a:pt x="645715" y="351246"/>
                  </a:moveTo>
                  <a:cubicBezTo>
                    <a:pt x="640812" y="344113"/>
                    <a:pt x="637692" y="337872"/>
                    <a:pt x="632789" y="332968"/>
                  </a:cubicBezTo>
                  <a:cubicBezTo>
                    <a:pt x="581531" y="281252"/>
                    <a:pt x="530273" y="229982"/>
                    <a:pt x="478570" y="178713"/>
                  </a:cubicBezTo>
                  <a:cubicBezTo>
                    <a:pt x="475896" y="176038"/>
                    <a:pt x="473221" y="173363"/>
                    <a:pt x="470101" y="171580"/>
                  </a:cubicBezTo>
                  <a:cubicBezTo>
                    <a:pt x="461633" y="166676"/>
                    <a:pt x="453164" y="167567"/>
                    <a:pt x="446478" y="175146"/>
                  </a:cubicBezTo>
                  <a:cubicBezTo>
                    <a:pt x="439792" y="182279"/>
                    <a:pt x="439792" y="190750"/>
                    <a:pt x="444695" y="199221"/>
                  </a:cubicBezTo>
                  <a:cubicBezTo>
                    <a:pt x="446033" y="201896"/>
                    <a:pt x="448707" y="203679"/>
                    <a:pt x="450935" y="205908"/>
                  </a:cubicBezTo>
                  <a:cubicBezTo>
                    <a:pt x="502639" y="257624"/>
                    <a:pt x="554342" y="309339"/>
                    <a:pt x="606046" y="361054"/>
                  </a:cubicBezTo>
                  <a:cubicBezTo>
                    <a:pt x="608274" y="363284"/>
                    <a:pt x="610949" y="366850"/>
                    <a:pt x="613623" y="367296"/>
                  </a:cubicBezTo>
                  <a:cubicBezTo>
                    <a:pt x="619863" y="368633"/>
                    <a:pt x="627440" y="369971"/>
                    <a:pt x="632789" y="367742"/>
                  </a:cubicBezTo>
                  <a:cubicBezTo>
                    <a:pt x="637692" y="364621"/>
                    <a:pt x="640812" y="357488"/>
                    <a:pt x="645715" y="351246"/>
                  </a:cubicBezTo>
                  <a:close/>
                  <a:moveTo>
                    <a:pt x="274876" y="419457"/>
                  </a:moveTo>
                  <a:cubicBezTo>
                    <a:pt x="274876" y="408312"/>
                    <a:pt x="266853" y="400287"/>
                    <a:pt x="255710" y="400287"/>
                  </a:cubicBezTo>
                  <a:cubicBezTo>
                    <a:pt x="245459" y="400287"/>
                    <a:pt x="236990" y="408312"/>
                    <a:pt x="236544" y="418566"/>
                  </a:cubicBezTo>
                  <a:cubicBezTo>
                    <a:pt x="236099" y="428819"/>
                    <a:pt x="245013" y="438182"/>
                    <a:pt x="255264" y="438628"/>
                  </a:cubicBezTo>
                  <a:cubicBezTo>
                    <a:pt x="265516" y="439073"/>
                    <a:pt x="274431" y="430157"/>
                    <a:pt x="274876" y="419457"/>
                  </a:cubicBezTo>
                  <a:close/>
                  <a:moveTo>
                    <a:pt x="342626" y="487668"/>
                  </a:moveTo>
                  <a:cubicBezTo>
                    <a:pt x="342626" y="476968"/>
                    <a:pt x="334157" y="468498"/>
                    <a:pt x="323460" y="468498"/>
                  </a:cubicBezTo>
                  <a:cubicBezTo>
                    <a:pt x="312762" y="468498"/>
                    <a:pt x="303848" y="477414"/>
                    <a:pt x="304294" y="488114"/>
                  </a:cubicBezTo>
                  <a:cubicBezTo>
                    <a:pt x="304739" y="497922"/>
                    <a:pt x="313208" y="506838"/>
                    <a:pt x="323014" y="506838"/>
                  </a:cubicBezTo>
                  <a:cubicBezTo>
                    <a:pt x="334157" y="507284"/>
                    <a:pt x="342626" y="498368"/>
                    <a:pt x="342626" y="487668"/>
                  </a:cubicBezTo>
                  <a:close/>
                  <a:moveTo>
                    <a:pt x="392100" y="575049"/>
                  </a:moveTo>
                  <a:cubicBezTo>
                    <a:pt x="402798" y="575049"/>
                    <a:pt x="411266" y="566579"/>
                    <a:pt x="411266" y="555433"/>
                  </a:cubicBezTo>
                  <a:cubicBezTo>
                    <a:pt x="411266" y="545179"/>
                    <a:pt x="402798" y="536709"/>
                    <a:pt x="392546" y="536709"/>
                  </a:cubicBezTo>
                  <a:cubicBezTo>
                    <a:pt x="381849" y="536263"/>
                    <a:pt x="372934" y="545179"/>
                    <a:pt x="372934" y="555879"/>
                  </a:cubicBezTo>
                  <a:cubicBezTo>
                    <a:pt x="372489" y="566133"/>
                    <a:pt x="381403" y="575049"/>
                    <a:pt x="392100" y="575049"/>
                  </a:cubicBezTo>
                  <a:close/>
                  <a:moveTo>
                    <a:pt x="555680" y="373092"/>
                  </a:moveTo>
                  <a:cubicBezTo>
                    <a:pt x="544537" y="373092"/>
                    <a:pt x="536514" y="381117"/>
                    <a:pt x="536514" y="392262"/>
                  </a:cubicBezTo>
                  <a:cubicBezTo>
                    <a:pt x="536514" y="402962"/>
                    <a:pt x="545428" y="411878"/>
                    <a:pt x="555680" y="411432"/>
                  </a:cubicBezTo>
                  <a:cubicBezTo>
                    <a:pt x="565485" y="411432"/>
                    <a:pt x="574400" y="402516"/>
                    <a:pt x="574845" y="392708"/>
                  </a:cubicBezTo>
                  <a:cubicBezTo>
                    <a:pt x="575291" y="382454"/>
                    <a:pt x="566823" y="373537"/>
                    <a:pt x="555680" y="373092"/>
                  </a:cubicBezTo>
                  <a:close/>
                  <a:moveTo>
                    <a:pt x="473221" y="455123"/>
                  </a:moveTo>
                  <a:cubicBezTo>
                    <a:pt x="462524" y="455569"/>
                    <a:pt x="454501" y="464039"/>
                    <a:pt x="454947" y="475185"/>
                  </a:cubicBezTo>
                  <a:cubicBezTo>
                    <a:pt x="455393" y="485439"/>
                    <a:pt x="463416" y="493464"/>
                    <a:pt x="473667" y="493464"/>
                  </a:cubicBezTo>
                  <a:cubicBezTo>
                    <a:pt x="484364" y="493464"/>
                    <a:pt x="493279" y="484547"/>
                    <a:pt x="492833" y="473848"/>
                  </a:cubicBezTo>
                  <a:cubicBezTo>
                    <a:pt x="492833" y="463148"/>
                    <a:pt x="483919" y="454677"/>
                    <a:pt x="473221" y="455123"/>
                  </a:cubicBezTo>
                  <a:close/>
                  <a:moveTo>
                    <a:pt x="506650" y="324497"/>
                  </a:moveTo>
                  <a:cubicBezTo>
                    <a:pt x="507096" y="313797"/>
                    <a:pt x="498627" y="304881"/>
                    <a:pt x="487484" y="304881"/>
                  </a:cubicBezTo>
                  <a:cubicBezTo>
                    <a:pt x="476787" y="304881"/>
                    <a:pt x="468764" y="312460"/>
                    <a:pt x="468319" y="322714"/>
                  </a:cubicBezTo>
                  <a:cubicBezTo>
                    <a:pt x="467873" y="333413"/>
                    <a:pt x="475896" y="342776"/>
                    <a:pt x="486593" y="343222"/>
                  </a:cubicBezTo>
                  <a:cubicBezTo>
                    <a:pt x="496844" y="343667"/>
                    <a:pt x="506205" y="335197"/>
                    <a:pt x="506650" y="324497"/>
                  </a:cubicBezTo>
                  <a:close/>
                  <a:moveTo>
                    <a:pt x="356443" y="337872"/>
                  </a:moveTo>
                  <a:cubicBezTo>
                    <a:pt x="356443" y="326726"/>
                    <a:pt x="348420" y="318701"/>
                    <a:pt x="337277" y="318701"/>
                  </a:cubicBezTo>
                  <a:cubicBezTo>
                    <a:pt x="327025" y="318701"/>
                    <a:pt x="318557" y="326726"/>
                    <a:pt x="318111" y="336980"/>
                  </a:cubicBezTo>
                  <a:cubicBezTo>
                    <a:pt x="317665" y="347234"/>
                    <a:pt x="326580" y="356596"/>
                    <a:pt x="336831" y="357042"/>
                  </a:cubicBezTo>
                  <a:cubicBezTo>
                    <a:pt x="347528" y="357042"/>
                    <a:pt x="356443" y="348571"/>
                    <a:pt x="356443" y="337872"/>
                  </a:cubicBezTo>
                  <a:close/>
                  <a:moveTo>
                    <a:pt x="424638" y="406082"/>
                  </a:moveTo>
                  <a:cubicBezTo>
                    <a:pt x="425084" y="395383"/>
                    <a:pt x="416615" y="386912"/>
                    <a:pt x="405472" y="386466"/>
                  </a:cubicBezTo>
                  <a:cubicBezTo>
                    <a:pt x="395220" y="386466"/>
                    <a:pt x="386752" y="394045"/>
                    <a:pt x="386306" y="404299"/>
                  </a:cubicBezTo>
                  <a:cubicBezTo>
                    <a:pt x="385860" y="414999"/>
                    <a:pt x="394329" y="423915"/>
                    <a:pt x="404580" y="424807"/>
                  </a:cubicBezTo>
                  <a:cubicBezTo>
                    <a:pt x="415278" y="425699"/>
                    <a:pt x="424638" y="416782"/>
                    <a:pt x="424638" y="406082"/>
                  </a:cubicBezTo>
                  <a:close/>
                  <a:moveTo>
                    <a:pt x="438455" y="256286"/>
                  </a:moveTo>
                  <a:cubicBezTo>
                    <a:pt x="438901" y="245586"/>
                    <a:pt x="429987" y="236670"/>
                    <a:pt x="419289" y="236670"/>
                  </a:cubicBezTo>
                  <a:cubicBezTo>
                    <a:pt x="409038" y="236670"/>
                    <a:pt x="400569" y="244695"/>
                    <a:pt x="400123" y="254949"/>
                  </a:cubicBezTo>
                  <a:cubicBezTo>
                    <a:pt x="399678" y="265648"/>
                    <a:pt x="407701" y="274565"/>
                    <a:pt x="418398" y="275011"/>
                  </a:cubicBezTo>
                  <a:cubicBezTo>
                    <a:pt x="429541" y="275011"/>
                    <a:pt x="438009" y="266986"/>
                    <a:pt x="438455" y="256286"/>
                  </a:cubicBezTo>
                  <a:close/>
                </a:path>
              </a:pathLst>
            </a:custGeom>
            <a:solidFill>
              <a:srgbClr val="EDA13E"/>
            </a:solidFill>
            <a:ln w="445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36DCBEA-2B64-6B05-3EA2-6D05DE8C95A9}"/>
                </a:ext>
              </a:extLst>
            </p:cNvPr>
            <p:cNvSpPr/>
            <p:nvPr/>
          </p:nvSpPr>
          <p:spPr>
            <a:xfrm>
              <a:off x="7590598" y="3230630"/>
              <a:ext cx="375211" cy="379957"/>
            </a:xfrm>
            <a:custGeom>
              <a:avLst/>
              <a:gdLst>
                <a:gd name="connsiteX0" fmla="*/ 0 w 375211"/>
                <a:gd name="connsiteY0" fmla="*/ 245648 h 379957"/>
                <a:gd name="connsiteX1" fmla="*/ 245146 w 375211"/>
                <a:gd name="connsiteY1" fmla="*/ 0 h 379957"/>
                <a:gd name="connsiteX2" fmla="*/ 254506 w 375211"/>
                <a:gd name="connsiteY2" fmla="*/ 13375 h 379957"/>
                <a:gd name="connsiteX3" fmla="*/ 322255 w 375211"/>
                <a:gd name="connsiteY3" fmla="*/ 81586 h 379957"/>
                <a:gd name="connsiteX4" fmla="*/ 365936 w 375211"/>
                <a:gd name="connsiteY4" fmla="*/ 259469 h 379957"/>
                <a:gd name="connsiteX5" fmla="*/ 226426 w 375211"/>
                <a:gd name="connsiteY5" fmla="*/ 377612 h 379957"/>
                <a:gd name="connsiteX6" fmla="*/ 90927 w 375211"/>
                <a:gd name="connsiteY6" fmla="*/ 338825 h 379957"/>
                <a:gd name="connsiteX7" fmla="*/ 0 w 375211"/>
                <a:gd name="connsiteY7" fmla="*/ 245648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11" h="379957">
                  <a:moveTo>
                    <a:pt x="0" y="245648"/>
                  </a:moveTo>
                  <a:cubicBezTo>
                    <a:pt x="79784" y="165846"/>
                    <a:pt x="160905" y="84260"/>
                    <a:pt x="245146" y="0"/>
                  </a:cubicBezTo>
                  <a:cubicBezTo>
                    <a:pt x="247820" y="4458"/>
                    <a:pt x="250494" y="9808"/>
                    <a:pt x="254506" y="13375"/>
                  </a:cubicBezTo>
                  <a:cubicBezTo>
                    <a:pt x="276792" y="36112"/>
                    <a:pt x="299969" y="58403"/>
                    <a:pt x="322255" y="81586"/>
                  </a:cubicBezTo>
                  <a:cubicBezTo>
                    <a:pt x="371284" y="132409"/>
                    <a:pt x="387330" y="192150"/>
                    <a:pt x="365936" y="259469"/>
                  </a:cubicBezTo>
                  <a:cubicBezTo>
                    <a:pt x="344096" y="326788"/>
                    <a:pt x="295958" y="366466"/>
                    <a:pt x="226426" y="377612"/>
                  </a:cubicBezTo>
                  <a:cubicBezTo>
                    <a:pt x="176059" y="385637"/>
                    <a:pt x="128813" y="373154"/>
                    <a:pt x="90927" y="338825"/>
                  </a:cubicBezTo>
                  <a:cubicBezTo>
                    <a:pt x="58389" y="309847"/>
                    <a:pt x="29863" y="276856"/>
                    <a:pt x="0" y="245648"/>
                  </a:cubicBezTo>
                  <a:close/>
                </a:path>
              </a:pathLst>
            </a:custGeom>
            <a:solidFill>
              <a:srgbClr val="EDA13E"/>
            </a:solidFill>
            <a:ln w="445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6F448E0-A09F-F552-FA2C-80B8941F275D}"/>
                </a:ext>
              </a:extLst>
            </p:cNvPr>
            <p:cNvSpPr/>
            <p:nvPr/>
          </p:nvSpPr>
          <p:spPr>
            <a:xfrm>
              <a:off x="7154473" y="2799517"/>
              <a:ext cx="376398" cy="374047"/>
            </a:xfrm>
            <a:custGeom>
              <a:avLst/>
              <a:gdLst>
                <a:gd name="connsiteX0" fmla="*/ 134373 w 376398"/>
                <a:gd name="connsiteY0" fmla="*/ 374048 h 374047"/>
                <a:gd name="connsiteX1" fmla="*/ 39435 w 376398"/>
                <a:gd name="connsiteY1" fmla="*/ 282208 h 374047"/>
                <a:gd name="connsiteX2" fmla="*/ 55035 w 376398"/>
                <a:gd name="connsiteY2" fmla="*/ 47260 h 374047"/>
                <a:gd name="connsiteX3" fmla="*/ 290820 w 376398"/>
                <a:gd name="connsiteY3" fmla="*/ 46368 h 374047"/>
                <a:gd name="connsiteX4" fmla="*/ 376399 w 376398"/>
                <a:gd name="connsiteY4" fmla="*/ 131966 h 374047"/>
                <a:gd name="connsiteX5" fmla="*/ 134373 w 376398"/>
                <a:gd name="connsiteY5" fmla="*/ 374048 h 37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98" h="374047">
                  <a:moveTo>
                    <a:pt x="134373" y="374048"/>
                  </a:moveTo>
                  <a:cubicBezTo>
                    <a:pt x="103172" y="344178"/>
                    <a:pt x="67961" y="315645"/>
                    <a:pt x="39435" y="282208"/>
                  </a:cubicBezTo>
                  <a:cubicBezTo>
                    <a:pt x="-19400" y="213106"/>
                    <a:pt x="-10932" y="109229"/>
                    <a:pt x="55035" y="47260"/>
                  </a:cubicBezTo>
                  <a:cubicBezTo>
                    <a:pt x="121447" y="-15156"/>
                    <a:pt x="223962" y="-16047"/>
                    <a:pt x="290820" y="46368"/>
                  </a:cubicBezTo>
                  <a:cubicBezTo>
                    <a:pt x="320684" y="74009"/>
                    <a:pt x="348318" y="103879"/>
                    <a:pt x="376399" y="131966"/>
                  </a:cubicBezTo>
                  <a:cubicBezTo>
                    <a:pt x="295277" y="213552"/>
                    <a:pt x="213711" y="294691"/>
                    <a:pt x="134373" y="374048"/>
                  </a:cubicBezTo>
                  <a:close/>
                </a:path>
              </a:pathLst>
            </a:custGeom>
            <a:solidFill>
              <a:srgbClr val="EDA13E"/>
            </a:solid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CDDC01-004D-9768-ADCB-541D8A5E930B}"/>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996B0B3-51BB-B1E3-02C0-246FA765BB84}"/>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F427F7-FBB3-DBAB-1EC8-28908FD9757B}"/>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632F95-8509-6A56-F798-D95A940D9E27}"/>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0C790F-5B62-F072-5A83-37371F444388}"/>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63BC3E1-2E40-C628-06A7-F099DF4816A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FC3B4-03F8-E3F8-D6C6-E199CC7B60D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A45DB4-417B-8829-4958-E17FB8913BB1}"/>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0CEC0FD-FCFD-0600-992B-924400F3AB8D}"/>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C5BA444-C4B9-9575-EDE8-0C6EC8D6CE0A}"/>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CEFC118-13B8-D525-5231-9673E7EDCD81}"/>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1B67AB-742C-C513-CB68-DEEF42D9B541}"/>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5D46FEA-A1BC-8E71-E0AC-87E31AA88CC1}"/>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A8269C8-4985-9B02-860E-8238D4D670F5}"/>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spTree>
    <p:extLst>
      <p:ext uri="{BB962C8B-B14F-4D97-AF65-F5344CB8AC3E}">
        <p14:creationId xmlns:p14="http://schemas.microsoft.com/office/powerpoint/2010/main" val="348547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11174" y="1795049"/>
            <a:ext cx="10245750" cy="4335803"/>
          </a:xfrm>
        </p:spPr>
        <p:txBody>
          <a:bodyPr>
            <a:noAutofit/>
          </a:bodyPr>
          <a:lstStyle/>
          <a:p>
            <a:pPr marL="12700" indent="-12700"/>
            <a:r>
              <a:rPr lang="en-US" sz="1600" dirty="0"/>
              <a:t>Οι φυσικές καταστροφές μπορούν να οδηγήσουν σε απώλεια προσωπικού με πολλούς τρόπους, και δυστυχώς, άνθρωποι χάνουν τη ζωή τους κατά τη διάρκεια φυσικών καταστροφών. </a:t>
            </a:r>
            <a:r>
              <a:rPr lang="en-GB" sz="1600" dirty="0" err="1"/>
              <a:t>Σε παγκόσμιο επίπεδο</a:t>
            </a:r>
            <a:r>
              <a:rPr lang="en-GB" sz="1600" dirty="0"/>
              <a:t>, περίπου 60.000 άνθρωποι πεθαίνουν κάθε χρόνο ως αποτέλεσμα καταστροφών όπως ξηρασίες, πλημμύρες, σεισμοί και τσουνάμι, και άλλα 150 εκατομμύρια άνθρωποι επηρεάζονται από αυτά τα γεγονότα. </a:t>
            </a:r>
            <a:r>
              <a:rPr lang="en-GB" sz="1600" dirty="0">
                <a:hlinkClick r:id="rId2"/>
              </a:rPr>
              <a:t>Πηγή. </a:t>
            </a:r>
            <a:endParaRPr lang="en-GB" sz="1600" dirty="0"/>
          </a:p>
          <a:p>
            <a:pPr marL="12700" indent="-12700"/>
            <a:endParaRPr lang="en-GB" sz="1600" dirty="0"/>
          </a:p>
          <a:p>
            <a:pPr marL="12700" indent="-12700"/>
            <a:r>
              <a:rPr lang="en-GB" sz="1600" dirty="0"/>
              <a:t>Παραδείγματα ανθρώπων που χάθηκαν σε καταστροφές το 2020:</a:t>
            </a:r>
          </a:p>
          <a:p>
            <a:pPr marL="12700" indent="-12700"/>
            <a:endParaRPr lang="en-GB" sz="1600" dirty="0"/>
          </a:p>
          <a:p>
            <a:pPr marL="342900" indent="-342900">
              <a:buFont typeface="Arial" panose="020B0604020202020204" pitchFamily="34" charset="0"/>
              <a:buChar char="•"/>
            </a:pPr>
            <a:r>
              <a:rPr lang="en-GB" sz="1600" dirty="0"/>
              <a:t>24 Ιανουαρίου: Σεισμός στην Τουρκία, 41 νεκροί</a:t>
            </a:r>
          </a:p>
          <a:p>
            <a:pPr marL="342900" indent="-342900">
              <a:buFont typeface="Arial" panose="020B0604020202020204" pitchFamily="34" charset="0"/>
              <a:buChar char="•"/>
            </a:pPr>
            <a:r>
              <a:rPr lang="en-GB" sz="1600" dirty="0"/>
              <a:t>30 Οκτωβρίου, Σεισμός στην Τουρκία και την Ελλάδα, 117 νεκροί</a:t>
            </a:r>
          </a:p>
          <a:p>
            <a:pPr marL="12700" indent="-12700"/>
            <a:endParaRPr lang="en-US" sz="1600" dirty="0"/>
          </a:p>
          <a:p>
            <a:pPr marL="0" indent="0" algn="l" fontAlgn="base"/>
            <a:r>
              <a:rPr lang="en-GB" sz="1600" b="0" i="0" dirty="0">
                <a:solidFill>
                  <a:srgbClr val="616161"/>
                </a:solidFill>
                <a:effectLst/>
                <a:latin typeface="AvenirNext"/>
              </a:rPr>
              <a:t>Η κλιματική αλλαγή αναμένεται επίσης να επιδεινωθεί με τις ζημιές που προκαλούνται από φυσικές καταστροφές λόγω της αύξησης της θερμοκρασίας και της αναπόφευκτης αύξησης της υγρασίας. Αυτά τα κλίματα ευνοούν επίσης την εκδήλωση σοβαρών καιρικών φαινομένων, όπως πλημμύρες, καταιγίδες και πυρκαγιές.  Η κλιματική αλλαγή είναι πιθανό να αυξήσει τις ζημιές που προκαλούνται από φυσικές καταστροφές και, ως εκ τούτου, το κόστος αποκατάστασης για την κοινωνία και η διαθεσιμότητα του προσωπικού μας θα έχει αντίκτυπο.</a:t>
            </a:r>
            <a:endParaRPr lang="en-US" sz="16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Απώλεια προσωπικού</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05</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15" name="Graphic 3">
            <a:extLst>
              <a:ext uri="{FF2B5EF4-FFF2-40B4-BE49-F238E27FC236}">
                <a16:creationId xmlns:a16="http://schemas.microsoft.com/office/drawing/2014/main" id="{4F7BBA78-6DC5-B4C4-C52C-56FF6A6E225E}"/>
              </a:ext>
            </a:extLst>
          </p:cNvPr>
          <p:cNvGrpSpPr/>
          <p:nvPr/>
        </p:nvGrpSpPr>
        <p:grpSpPr>
          <a:xfrm>
            <a:off x="10619463" y="703429"/>
            <a:ext cx="1097482" cy="800886"/>
            <a:chOff x="8408232" y="3880051"/>
            <a:chExt cx="1097482" cy="800886"/>
          </a:xfrm>
          <a:solidFill>
            <a:srgbClr val="616161"/>
          </a:solidFill>
        </p:grpSpPr>
        <p:sp>
          <p:nvSpPr>
            <p:cNvPr id="16" name="Freeform 15">
              <a:extLst>
                <a:ext uri="{FF2B5EF4-FFF2-40B4-BE49-F238E27FC236}">
                  <a16:creationId xmlns:a16="http://schemas.microsoft.com/office/drawing/2014/main" id="{AF30620B-687C-5656-D10C-348035BD223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8B3794EC-3D7A-5FC2-8447-F49037AF68BD}"/>
                </a:ext>
              </a:extLst>
            </p:cNvPr>
            <p:cNvGrpSpPr/>
            <p:nvPr/>
          </p:nvGrpSpPr>
          <p:grpSpPr>
            <a:xfrm>
              <a:off x="8408232" y="3880051"/>
              <a:ext cx="1097482" cy="800886"/>
              <a:chOff x="8408232" y="3880051"/>
              <a:chExt cx="1097482" cy="800886"/>
            </a:xfrm>
            <a:grpFill/>
          </p:grpSpPr>
          <p:sp>
            <p:nvSpPr>
              <p:cNvPr id="18" name="Freeform 17">
                <a:extLst>
                  <a:ext uri="{FF2B5EF4-FFF2-40B4-BE49-F238E27FC236}">
                    <a16:creationId xmlns:a16="http://schemas.microsoft.com/office/drawing/2014/main" id="{41A5A13B-6A3D-479C-0B49-25500998A999}"/>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A823B34-27D2-0592-2FA5-C70BBCFA1711}"/>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8232BD-38EA-DDD8-2E02-936F90DFF8F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26E15A-D1E6-7657-B01C-54D3C7ED6D25}"/>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A3DD9A7-6728-DCFF-2051-E511C17C97C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A1A090-083A-D44E-3BBF-2D3713048B50}"/>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B41F7A"/>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77670D-6CA4-EB52-8925-62F52E473EC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B41F7A"/>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409B08-7D3B-3C93-D77E-843836A8981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423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2164944"/>
            <a:ext cx="9850266" cy="4335803"/>
          </a:xfrm>
        </p:spPr>
        <p:txBody>
          <a:bodyPr>
            <a:noAutofit/>
          </a:bodyPr>
          <a:lstStyle/>
          <a:p>
            <a:pPr marL="12700" indent="-12700"/>
            <a:r>
              <a:rPr lang="en-US" dirty="0"/>
              <a:t>Οι φυσικές καταστροφές οδηγούν επίσης στην απώλεια πελατών, επειδή οι άνθρωποι απομακρύνονται από την πληγείσα περιοχή. Αξίζει να σημειωθεί ότι αυτοί που παραμένουν συχνά ξοδεύουν τα χρήματά τους για την ανοικοδόμηση των σπιτιών και των επιχειρήσεών τους. Αυτό σημαίνει ότι συγκεκριμένες εγκαταστάσεις, όπως τα κέντρα διασκέδασης, θα δουν μείωση στον αριθμό των πελατών που τις επισκέπτονται. Τα κατεστραμμένα αγαθά είναι επίσης μια άλλη συνέπεια των φυσικών καταστροφών για πολλές εταιρείες.</a:t>
            </a:r>
          </a:p>
          <a:p>
            <a:pPr marL="12700" indent="-12700"/>
            <a:endParaRPr lang="en-US" dirty="0"/>
          </a:p>
          <a:p>
            <a:pPr marL="12700" indent="-12700"/>
            <a:r>
              <a:rPr lang="en-US" dirty="0"/>
              <a:t>Για παράδειγμα, αυτό συμβαίνει όταν πυρκαγιές καίνε τα υπάρχοντα αποθέματα ή πλημμύρες τα βυθίζουν στο νερό. Η αποτροπή αυτών των συνεπειών είναι εφικτή εάν κάποιος διαθέτει ένα σχέδιο επιχειρησιακής συνέχειας. Ορισμένα από τα μέτρα αυτού του σχεδίου θα πρέπει να είναι η μετεγκατάσταση του αποθέματος πριν από μια καταστροφή και η ενίσχυση της επικοινωνίας κατά τη διάρκειά της.</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Απ</a:t>
            </a:r>
            <a:r>
              <a:rPr lang="en-US" dirty="0" err="1">
                <a:solidFill>
                  <a:srgbClr val="F16924"/>
                </a:solidFill>
              </a:rPr>
              <a:t>ώλει</a:t>
            </a:r>
            <a:r>
              <a:rPr lang="en-US" dirty="0">
                <a:solidFill>
                  <a:srgbClr val="F16924"/>
                </a:solidFill>
              </a:rPr>
              <a:t>α </a:t>
            </a:r>
            <a:r>
              <a:rPr lang="el-GR" dirty="0">
                <a:solidFill>
                  <a:srgbClr val="F16924"/>
                </a:solidFill>
              </a:rPr>
              <a:t>πελατολογίου</a:t>
            </a:r>
            <a:endParaRPr lang="en-US" dirty="0">
              <a:solidFill>
                <a:srgbClr val="F16924"/>
              </a:solidFill>
            </a:endParaRP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06</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F10AD2-780E-EB6C-B65E-5D6B0639D7B0}"/>
              </a:ext>
            </a:extLst>
          </p:cNvPr>
          <p:cNvGrpSpPr/>
          <p:nvPr/>
        </p:nvGrpSpPr>
        <p:grpSpPr>
          <a:xfrm>
            <a:off x="10582453" y="421959"/>
            <a:ext cx="1022692" cy="1034696"/>
            <a:chOff x="7190753" y="5365577"/>
            <a:chExt cx="745522" cy="754273"/>
          </a:xfrm>
          <a:solidFill>
            <a:srgbClr val="616161"/>
          </a:solidFill>
        </p:grpSpPr>
        <p:grpSp>
          <p:nvGrpSpPr>
            <p:cNvPr id="28" name="Graphic 2">
              <a:extLst>
                <a:ext uri="{FF2B5EF4-FFF2-40B4-BE49-F238E27FC236}">
                  <a16:creationId xmlns:a16="http://schemas.microsoft.com/office/drawing/2014/main" id="{C47FDD22-05F5-35F4-A166-CB10507570F5}"/>
                </a:ext>
              </a:extLst>
            </p:cNvPr>
            <p:cNvGrpSpPr/>
            <p:nvPr/>
          </p:nvGrpSpPr>
          <p:grpSpPr>
            <a:xfrm>
              <a:off x="7353351" y="5647412"/>
              <a:ext cx="420044" cy="75879"/>
              <a:chOff x="7353351" y="5647412"/>
              <a:chExt cx="420044" cy="75879"/>
            </a:xfrm>
            <a:grpFill/>
          </p:grpSpPr>
          <p:sp>
            <p:nvSpPr>
              <p:cNvPr id="44" name="Freeform 43">
                <a:extLst>
                  <a:ext uri="{FF2B5EF4-FFF2-40B4-BE49-F238E27FC236}">
                    <a16:creationId xmlns:a16="http://schemas.microsoft.com/office/drawing/2014/main" id="{C690E4C0-F609-A630-4A92-16ED9E69C151}"/>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26216AF9-8F39-FDDA-E5EB-88E8B1E4564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9" name="Graphic 2">
              <a:extLst>
                <a:ext uri="{FF2B5EF4-FFF2-40B4-BE49-F238E27FC236}">
                  <a16:creationId xmlns:a16="http://schemas.microsoft.com/office/drawing/2014/main" id="{858618DD-45B4-578A-78A8-DC6E73C75CBF}"/>
                </a:ext>
              </a:extLst>
            </p:cNvPr>
            <p:cNvGrpSpPr/>
            <p:nvPr/>
          </p:nvGrpSpPr>
          <p:grpSpPr>
            <a:xfrm>
              <a:off x="7190753" y="5365577"/>
              <a:ext cx="745522" cy="754273"/>
              <a:chOff x="7190753" y="5365577"/>
              <a:chExt cx="745522" cy="754273"/>
            </a:xfrm>
            <a:grpFill/>
          </p:grpSpPr>
          <p:sp>
            <p:nvSpPr>
              <p:cNvPr id="30" name="Freeform 29">
                <a:extLst>
                  <a:ext uri="{FF2B5EF4-FFF2-40B4-BE49-F238E27FC236}">
                    <a16:creationId xmlns:a16="http://schemas.microsoft.com/office/drawing/2014/main" id="{28B30D77-F531-559C-E47C-0A2E1D96B690}"/>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E4885FB-6426-3923-A63F-8EFBCFB35D5F}"/>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4BC89FA-5314-3BA3-055B-A820899783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590CF70-4975-8DCB-7D11-FEC352FE37A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F456C33B-2EC7-13A5-0D98-DD8674CBD22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7CC9103D-4D04-38C1-5B97-5E8D2E94DC3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4E4D8A59-561F-AFE3-D140-6337FE45C3C2}"/>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46E6F5CB-8E9E-86C4-71AE-59B553677AA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FA3D76-08D3-F54D-C28D-390D879531A3}"/>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83329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6E26CD-1870-0F33-F98E-51BC1463D3AC}"/>
              </a:ext>
            </a:extLst>
          </p:cNvPr>
          <p:cNvPicPr>
            <a:picLocks noGrp="1" noChangeAspect="1"/>
          </p:cNvPicPr>
          <p:nvPr>
            <p:ph type="pic" sz="quarter" idx="10"/>
          </p:nvPr>
        </p:nvPicPr>
        <p:blipFill rotWithShape="1">
          <a:blip r:embed="rId2"/>
          <a:srcRect l="8595" r="8595"/>
          <a:stretch/>
        </p:blipFill>
        <p:spPr>
          <a:xfrm>
            <a:off x="5029200" y="228600"/>
            <a:ext cx="6927983" cy="6362700"/>
          </a:xfrm>
        </p:spPr>
      </p:pic>
      <p:sp>
        <p:nvSpPr>
          <p:cNvPr id="2" name="Text Placeholder 1">
            <a:extLst>
              <a:ext uri="{FF2B5EF4-FFF2-40B4-BE49-F238E27FC236}">
                <a16:creationId xmlns:a16="http://schemas.microsoft.com/office/drawing/2014/main" id="{27418B8E-A75B-4C4A-9ED7-AA7DC441C474}"/>
              </a:ext>
            </a:extLst>
          </p:cNvPr>
          <p:cNvSpPr>
            <a:spLocks noGrp="1"/>
          </p:cNvSpPr>
          <p:nvPr>
            <p:ph type="body" sz="quarter" idx="16"/>
          </p:nvPr>
        </p:nvSpPr>
        <p:spPr>
          <a:xfrm>
            <a:off x="1379575" y="682112"/>
            <a:ext cx="3649625" cy="4132776"/>
          </a:xfrm>
        </p:spPr>
        <p:txBody>
          <a:bodyPr>
            <a:normAutofit lnSpcReduction="10000"/>
          </a:bodyPr>
          <a:lstStyle/>
          <a:p>
            <a:r>
              <a:rPr lang="en-US" sz="4000" dirty="0"/>
              <a:t>Προστασία από φυσικές καταστροφές</a:t>
            </a:r>
            <a:endParaRPr lang="en-IE" sz="4000" dirty="0">
              <a:solidFill>
                <a:schemeClr val="bg1"/>
              </a:solidFill>
            </a:endParaRPr>
          </a:p>
          <a:p>
            <a:endParaRPr lang="en-IE" sz="4000" dirty="0"/>
          </a:p>
          <a:p>
            <a:r>
              <a:rPr lang="en-US" sz="4000" b="1" dirty="0">
                <a:solidFill>
                  <a:srgbClr val="EDA13E"/>
                </a:solidFill>
              </a:rPr>
              <a:t>4 Τρόποι </a:t>
            </a:r>
            <a:r>
              <a:rPr lang="en-US" sz="4000" dirty="0"/>
              <a:t>για να προετοιμάσετε μια επιχείρηση</a:t>
            </a:r>
            <a:endParaRPr lang="en-IE" sz="4000" dirty="0">
              <a:solidFill>
                <a:schemeClr val="bg1"/>
              </a:solidFill>
            </a:endParaRPr>
          </a:p>
        </p:txBody>
      </p:sp>
      <p:sp>
        <p:nvSpPr>
          <p:cNvPr id="9" name="Rectangle 8">
            <a:extLst>
              <a:ext uri="{FF2B5EF4-FFF2-40B4-BE49-F238E27FC236}">
                <a16:creationId xmlns:a16="http://schemas.microsoft.com/office/drawing/2014/main" id="{075A9676-7BCB-430F-E332-781368F6637C}"/>
              </a:ext>
            </a:extLst>
          </p:cNvPr>
          <p:cNvSpPr/>
          <p:nvPr/>
        </p:nvSpPr>
        <p:spPr>
          <a:xfrm>
            <a:off x="11715753" y="471488"/>
            <a:ext cx="327158" cy="241458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9956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529760" y="1644723"/>
            <a:ext cx="8220836" cy="4493589"/>
          </a:xfrm>
        </p:spPr>
        <p:txBody>
          <a:bodyPr>
            <a:normAutofit fontScale="55000" lnSpcReduction="20000"/>
          </a:bodyPr>
          <a:lstStyle/>
          <a:p>
            <a:pPr marL="12700" indent="-12700"/>
            <a:r>
              <a:rPr lang="en-US" sz="2800" dirty="0"/>
              <a:t>Είτε η καταστροφή είναι τυφώνας, ανεμοστρόβιλος, σεισμός, κατολισθήσεις λάσπης ή οτιδήποτε άλλο, μπορεί να οδηγήσει σε σύγχυση τα προσεκτικά σχεδιασμένα σχέδια και τις προβλέψεις μιας επιχείρησης. Οι αλυσίδες εφοδιασμού μπορεί να διακοπούν, οι εργαζόμενοι μπορεί να μην μπορούν να πάνε στη δουλειά τους και ζωτικής σημασίας εγκαταστάσεις ή εξοπλισμός μπορεί να υποστούν ζημιές. Σε κάθε περίπτωση, οι επιχειρήσεις μπορεί να βρεθούν στην ανάγκη να αντιδράσουν στην πραγματικότητα της κατάστασης και να βρουν τρόπο να την παρακάμψουν. Αυτός είναι ο λόγος για τον οποίο ο σχεδιασμός για φυσικές καταστροφές θα πρέπει να αποτελεί εξίσου υψηλή προτεραιότητα για τις επιχειρήσεις με την ύπαρξη ενός προληπτικού σχεδίου ανάπτυξης για το μέλλον. </a:t>
            </a:r>
          </a:p>
          <a:p>
            <a:pPr marL="12700" indent="-12700"/>
            <a:endParaRPr lang="en-US" sz="2800" dirty="0"/>
          </a:p>
          <a:p>
            <a:pPr marL="12700" indent="-12700"/>
            <a:r>
              <a:rPr lang="en-US" sz="2800" dirty="0"/>
              <a:t>Το για ποιες φυσικές καταστροφές θα πρέπει να προετοιμαστεί κανείς εξαρτάται από παράγοντες όπως η γεωγραφική περιοχή στην οποία βρίσκεται και το είδος των δραστηριοτήτων της επιχείρησής του. Ωστόσο, στο ελάχιστο, κάποιος θα πρέπει να έχει ένα γενικευμένο σχέδιο δράσης για την αντιμετώπιση των επιχειρηματικών του συμφερόντων σε περίπτωση έκτακτης ανάγκης μεγάλης κλίμακας.</a:t>
            </a:r>
          </a:p>
          <a:p>
            <a:endParaRPr lang="en-US" dirty="0"/>
          </a:p>
          <a:p>
            <a:endParaRPr lang="en-US" dirty="0"/>
          </a:p>
          <a:p>
            <a:endParaRPr lang="en-US" dirty="0"/>
          </a:p>
          <a:p>
            <a:endParaRPr lang="en-US" dirty="0"/>
          </a:p>
        </p:txBody>
      </p:sp>
      <p:sp>
        <p:nvSpPr>
          <p:cNvPr id="2" name="Text Placeholder 1">
            <a:extLst>
              <a:ext uri="{FF2B5EF4-FFF2-40B4-BE49-F238E27FC236}">
                <a16:creationId xmlns:a16="http://schemas.microsoft.com/office/drawing/2014/main" id="{4D6BE7E6-7C2E-4C67-911E-C7F10858BE01}"/>
              </a:ext>
            </a:extLst>
          </p:cNvPr>
          <p:cNvSpPr>
            <a:spLocks noGrp="1"/>
          </p:cNvSpPr>
          <p:nvPr>
            <p:ph type="body" sz="quarter" idx="16"/>
          </p:nvPr>
        </p:nvSpPr>
        <p:spPr/>
        <p:txBody>
          <a:bodyPr>
            <a:normAutofit lnSpcReduction="10000"/>
          </a:bodyPr>
          <a:lstStyle/>
          <a:p>
            <a:pPr algn="just"/>
            <a:r>
              <a:rPr lang="en-US" dirty="0">
                <a:solidFill>
                  <a:schemeClr val="bg1"/>
                </a:solidFill>
              </a:rPr>
              <a:t>Προστασία από φυσικές καταστροφές</a:t>
            </a:r>
          </a:p>
        </p:txBody>
      </p:sp>
      <p:pic>
        <p:nvPicPr>
          <p:cNvPr id="7" name="Picture 6" descr="A picture containing water, river, nature, shore&#10;&#10;Description automatically generated">
            <a:extLst>
              <a:ext uri="{FF2B5EF4-FFF2-40B4-BE49-F238E27FC236}">
                <a16:creationId xmlns:a16="http://schemas.microsoft.com/office/drawing/2014/main" id="{730A1F56-0604-59A8-2CBB-B7618FE9C59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162" r="36512"/>
          <a:stretch/>
        </p:blipFill>
        <p:spPr>
          <a:xfrm>
            <a:off x="8614836" y="1580345"/>
            <a:ext cx="3577164" cy="5031432"/>
          </a:xfrm>
          <a:prstGeom prst="rect">
            <a:avLst/>
          </a:prstGeom>
        </p:spPr>
      </p:pic>
      <p:sp>
        <p:nvSpPr>
          <p:cNvPr id="8" name="TextBox 7">
            <a:extLst>
              <a:ext uri="{FF2B5EF4-FFF2-40B4-BE49-F238E27FC236}">
                <a16:creationId xmlns:a16="http://schemas.microsoft.com/office/drawing/2014/main" id="{8263F6EB-15E3-A969-539D-F8DA886E1664}"/>
              </a:ext>
            </a:extLst>
          </p:cNvPr>
          <p:cNvSpPr txBox="1"/>
          <p:nvPr/>
        </p:nvSpPr>
        <p:spPr>
          <a:xfrm>
            <a:off x="0" y="6629400"/>
            <a:ext cx="12192000" cy="230832"/>
          </a:xfrm>
          <a:prstGeom prst="rect">
            <a:avLst/>
          </a:prstGeom>
          <a:noFill/>
        </p:spPr>
        <p:txBody>
          <a:bodyPr wrap="square" rtlCol="0">
            <a:spAutoFit/>
          </a:bodyPr>
          <a:lstStyle/>
          <a:p>
            <a:r>
              <a:rPr lang="en-IE" sz="900">
                <a:hlinkClick r:id="rId3" tooltip="https://famvin.org/en/2019/05/01/mozambique-disaster/"/>
              </a:rPr>
              <a:t>Αυτή η φωτογραφία </a:t>
            </a:r>
            <a:r>
              <a:rPr lang="en-IE" sz="900"/>
              <a:t>από Άγνωστος Συγγραφέας έχει άδεια χρήσης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137020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681695"/>
            <a:ext cx="8114178" cy="5719105"/>
          </a:xfrm>
        </p:spPr>
        <p:txBody>
          <a:bodyPr>
            <a:normAutofit fontScale="77500" lnSpcReduction="20000"/>
          </a:bodyPr>
          <a:lstStyle/>
          <a:p>
            <a:pPr marL="12700" indent="-12700"/>
            <a:r>
              <a:rPr lang="en-US" b="1" dirty="0"/>
              <a:t>Ένα καλό σχέδιο </a:t>
            </a:r>
            <a:r>
              <a:rPr lang="el-GR" b="1" dirty="0"/>
              <a:t>δραστηριοτήτων </a:t>
            </a:r>
            <a:r>
              <a:rPr lang="en-US" b="1" dirty="0" err="1"/>
              <a:t>έκτ</a:t>
            </a:r>
            <a:r>
              <a:rPr lang="en-US" b="1" dirty="0"/>
              <a:t>ακτης ανάγκης θα πρέπει να απαντά στις ακόλουθες ερωτήσεις:</a:t>
            </a:r>
          </a:p>
          <a:p>
            <a:pPr marL="12700" indent="-12700"/>
            <a:endParaRPr lang="en-US" b="1" dirty="0"/>
          </a:p>
          <a:p>
            <a:pPr marL="342900" indent="-342900">
              <a:buClr>
                <a:srgbClr val="F16924"/>
              </a:buClr>
              <a:buFont typeface="Arial" panose="020B0604020202020204" pitchFamily="34" charset="0"/>
              <a:buChar char="•"/>
            </a:pPr>
            <a:r>
              <a:rPr lang="en-US" dirty="0"/>
              <a:t>Πώς μοιάζει η ηγεσία κατά τη διάρκεια μιας φυσικής καταστροφής; Ποιος θα είναι υπεύθυνος; Πώς θα ανατεθούν οι αρμοδιότητες στους υπαλλήλους, τόσο εντός όσο και εκτός του εργοταξίου;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Πώς θα λειτουργήσει η επιχείρηση εάν ο φυσικός της χώρος έχει παραβιαστεί; Θα υπάρχουν διαθέσιμες επιλογές απομακρυσμένης εργασίας;</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Υπάρχουν διαθέσιμα κιτ έκτακτης ανάγκης; Είναι τα κιτ πλήρως εφοδιασμένα και έτοιμα για χρήση; Γνωρίζουν οι εργαζόμενοι πού να τα βρουν;</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Ποιες μέθοδοι θα χρησιμοποιηθούν για την επικοινωνία με τους εργαζόμενους; Θα πρέπει να περιγραφεί μια μεγάλη ποικιλία επιλογών, από ηλεκτρονικό ταχυδρομείο έως τηλεφωνήματα και μηνύματα κειμένου. Τα στοιχεία επικοινωνίας με κάθε εργαζόμενο θα πρέπει να ενημερώνονται σε τακτική βάση.</a:t>
            </a:r>
          </a:p>
          <a:p>
            <a:pPr marL="342900" indent="-342900">
              <a:buClr>
                <a:srgbClr val="F16924"/>
              </a:buClr>
              <a:buFont typeface="Arial" panose="020B0604020202020204" pitchFamily="34" charset="0"/>
              <a:buChar cha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172528" y="1798114"/>
            <a:ext cx="3027872" cy="2963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sz="3200" dirty="0">
                <a:solidFill>
                  <a:schemeClr val="bg1"/>
                </a:solidFill>
              </a:rPr>
              <a:t>1. Δημιουργία ενός σχεδίου </a:t>
            </a:r>
            <a:r>
              <a:rPr lang="el-GR" sz="3200" dirty="0">
                <a:solidFill>
                  <a:schemeClr val="bg1"/>
                </a:solidFill>
              </a:rPr>
              <a:t>δραστηριοτήτων</a:t>
            </a:r>
            <a:r>
              <a:rPr lang="en-US" sz="3200" dirty="0">
                <a:solidFill>
                  <a:schemeClr val="bg1"/>
                </a:solidFill>
              </a:rPr>
              <a:t> έκτακτης ανάγκης</a:t>
            </a:r>
            <a:endParaRPr lang="en-IE" sz="3200" dirty="0">
              <a:solidFill>
                <a:schemeClr val="bg1"/>
              </a:solidFill>
            </a:endParaRPr>
          </a:p>
        </p:txBody>
      </p:sp>
    </p:spTree>
    <p:extLst>
      <p:ext uri="{BB962C8B-B14F-4D97-AF65-F5344CB8AC3E}">
        <p14:creationId xmlns:p14="http://schemas.microsoft.com/office/powerpoint/2010/main" val="230694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570627"/>
            <a:ext cx="8114178" cy="5716745"/>
          </a:xfrm>
        </p:spPr>
        <p:txBody>
          <a:bodyPr>
            <a:normAutofit fontScale="92500"/>
          </a:bodyPr>
          <a:lstStyle/>
          <a:p>
            <a:pPr marL="342900" indent="-342900">
              <a:buClr>
                <a:srgbClr val="F16924"/>
              </a:buClr>
              <a:buFont typeface="Arial" panose="020B0604020202020204" pitchFamily="34" charset="0"/>
              <a:buChar char="•"/>
            </a:pPr>
            <a:r>
              <a:rPr lang="en-US" dirty="0"/>
              <a:t>Εάν η φυσική καταστροφή συμβεί ενώ οι άνθρωποι βρίσκονται στην εργασία τους, γνωρίζουν όλοι πώς να εκκενώσουν με ασφάλεια το κτίριο;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Διεξάγονται ασκήσεις ασφαλείας και εκκένωσης; Όπως και με τις ενημερωμένες πληροφορίες επικοινωνίας, είναι πάντα καλή ιδέα να επανεξετάζετε αυτές τις διαδικασίες με την ομάδα σε εποχιακή βάση.</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Πώς θα είναι η επικοινωνία με τους πελάτες και τους πελάτες;</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Τι είδους μηνύματα θα χρησιμοποιηθούν για να κρατηθούν όλοι ενήμεροι σχετικά με την επιχείρηση;</a:t>
            </a:r>
          </a:p>
          <a:p>
            <a:pPr marL="342900" indent="-342900">
              <a:buClr>
                <a:srgbClr val="F16924"/>
              </a:buClr>
              <a:buFont typeface="Arial" panose="020B0604020202020204" pitchFamily="34" charset="0"/>
              <a:buChar char="•"/>
            </a:pPr>
            <a:endParaRPr lang="en-US" dirty="0"/>
          </a:p>
          <a:p>
            <a:pPr marL="0" indent="0">
              <a:buClr>
                <a:srgbClr val="F16924"/>
              </a:buClr>
            </a:pPr>
            <a:r>
              <a:rPr lang="en-US" dirty="0"/>
              <a:t>Η δημιουργία ενός σχεδίου </a:t>
            </a:r>
            <a:r>
              <a:rPr lang="el-GR" dirty="0"/>
              <a:t>δραστηριοτήτων </a:t>
            </a:r>
            <a:r>
              <a:rPr lang="en-US" dirty="0" err="1"/>
              <a:t>έκτ</a:t>
            </a:r>
            <a:r>
              <a:rPr lang="en-US" dirty="0"/>
              <a:t>ακτης ανάγκης σημαίνει επίσης ότι πρέπει να λαμβάνετε ανατροφοδότηση από τα μέλη της ομάδας. Απαιτείται η επανεξέταση του σχεδίου με τους εργαζόμενους, καθώς και η διασφάλιση ότι όλοι αισθάνονται άνετα με τις διαδικασίες που περιγράφονται, κατανοούν κάθε μέρος του σχεδίου και είναι έτοιμοι να το εφαρμόσουν όταν -και αν- χρειαστεί.</a:t>
            </a:r>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2714625"/>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1. Δημιουργήστε ένα σχέδιο </a:t>
            </a:r>
            <a:r>
              <a:rPr lang="el-GR" dirty="0">
                <a:solidFill>
                  <a:schemeClr val="bg1"/>
                </a:solidFill>
              </a:rPr>
              <a:t>δραστηριοτήτων </a:t>
            </a:r>
            <a:r>
              <a:rPr lang="en-US" dirty="0" err="1">
                <a:solidFill>
                  <a:schemeClr val="bg1"/>
                </a:solidFill>
              </a:rPr>
              <a:t>έκτ</a:t>
            </a:r>
            <a:r>
              <a:rPr lang="en-US" dirty="0">
                <a:solidFill>
                  <a:schemeClr val="bg1"/>
                </a:solidFill>
              </a:rPr>
              <a:t>ακτης ανάγκης</a:t>
            </a:r>
            <a:endParaRPr lang="en-IE" dirty="0">
              <a:solidFill>
                <a:schemeClr val="bg1"/>
              </a:solidFill>
            </a:endParaRPr>
          </a:p>
        </p:txBody>
      </p:sp>
    </p:spTree>
    <p:extLst>
      <p:ext uri="{BB962C8B-B14F-4D97-AF65-F5344CB8AC3E}">
        <p14:creationId xmlns:p14="http://schemas.microsoft.com/office/powerpoint/2010/main" val="1666266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959370"/>
            <a:ext cx="8114178" cy="5398900"/>
          </a:xfrm>
        </p:spPr>
        <p:txBody>
          <a:bodyPr>
            <a:normAutofit fontScale="77500" lnSpcReduction="20000"/>
          </a:bodyPr>
          <a:lstStyle/>
          <a:p>
            <a:pPr marL="0" indent="0">
              <a:buClr>
                <a:srgbClr val="F16924"/>
              </a:buClr>
            </a:pPr>
            <a:r>
              <a:rPr lang="en-US" dirty="0"/>
              <a:t>Ανεξάρτητα από το πού βρίσκεται η επιχείρηση ή από την εποχή που λειτουργεί, είναι απαραίτητο να αποθηκεύετε με ασφάλεια τα επιχειρηματικά δεδομένα σε μια τοποθεσία εκτός του χώρου σας και να δημιουργείτε αντίγραφα ανάλογα με τις ανάγκες. </a:t>
            </a:r>
          </a:p>
          <a:p>
            <a:pPr marL="0" indent="0">
              <a:buClr>
                <a:srgbClr val="F16924"/>
              </a:buClr>
            </a:pPr>
            <a:endParaRPr lang="en-US" dirty="0"/>
          </a:p>
          <a:p>
            <a:pPr marL="0" indent="0">
              <a:buClr>
                <a:srgbClr val="F16924"/>
              </a:buClr>
            </a:pPr>
            <a:r>
              <a:rPr lang="en-US" dirty="0"/>
              <a:t>Τα αντίγραφα ασφαλείας των ηλεκτρονικών αρχείων θα πρέπει να δημιουργούνται με σάρωση, μεταφόρτωση και συγχρονισμό τους σε ένα σύστημα αποθήκευσης που βασίζεται σε νέφος. Η δημιουργία αντιγράφων ασφαλείας επιτρέπει την πρόσβαση στις πληροφορίες ανεξαρτήτως τοποθεσίας και συμβάλλει στην ομαλή λειτουργία των επιχειρήσεων. </a:t>
            </a:r>
          </a:p>
          <a:p>
            <a:pPr marL="0" indent="0">
              <a:buClr>
                <a:srgbClr val="F16924"/>
              </a:buClr>
            </a:pPr>
            <a:endParaRPr lang="en-US" dirty="0"/>
          </a:p>
          <a:p>
            <a:pPr marL="0" indent="0">
              <a:buClr>
                <a:srgbClr val="F16924"/>
              </a:buClr>
            </a:pPr>
            <a:endParaRPr lang="en-US" dirty="0"/>
          </a:p>
          <a:p>
            <a:pPr marL="0" indent="0">
              <a:buClr>
                <a:srgbClr val="F16924"/>
              </a:buClr>
            </a:pPr>
            <a:endParaRPr lang="en-US" dirty="0"/>
          </a:p>
          <a:p>
            <a:pPr marL="0" indent="0">
              <a:buClr>
                <a:srgbClr val="F16924"/>
              </a:buClr>
            </a:pPr>
            <a:r>
              <a:rPr lang="el-GR" dirty="0"/>
              <a:t>Επικοινωνήστε</a:t>
            </a:r>
            <a:r>
              <a:rPr lang="en-US" dirty="0"/>
              <a:t> με </a:t>
            </a:r>
            <a:r>
              <a:rPr lang="en-US" dirty="0" err="1"/>
              <a:t>έν</a:t>
            </a:r>
            <a:r>
              <a:rPr lang="en-US" dirty="0"/>
              <a:t>αν σύμβουλο </a:t>
            </a:r>
            <a:r>
              <a:rPr lang="el-GR" dirty="0"/>
              <a:t>ασφαλείας </a:t>
            </a:r>
            <a:r>
              <a:rPr lang="en-US" dirty="0"/>
              <a:t>και εξετάστε την υπάρχουσα κάλυψη της εταιρείας. Η εξέταση των ορίων του ισχύοντος συμβολαίου είναι ένας καλός τρόπος για να βεβαιωθείτε ότι είναι αρκετά υψηλά για να καλύψουν την πλήρη αντικατάσταση της περιουσίας. Ως αποτέλεσμα, μπορεί να αποκαλύψει ότι πρέπει να επενδύσετε σε πρόσθετες καλύψεις, εκτός των γενικών συμβολαίων της επιχείρησης, ανάλογα με την περιοχή όπου διεξάγεται η επιχείρηση.</a:t>
            </a:r>
          </a:p>
          <a:p>
            <a:pPr marL="0" indent="0">
              <a:buClr>
                <a:srgbClr val="F16924"/>
              </a:buClr>
            </a:pPr>
            <a:endParaRPr lang="en-US" dirty="0"/>
          </a:p>
          <a:p>
            <a:pPr marL="0" indent="0">
              <a:buClr>
                <a:srgbClr val="F16924"/>
              </a:buCl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4007263"/>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2. Δημιουργία αντιγράφων ασφαλείας σημαντικών δεδομένων</a:t>
            </a:r>
          </a:p>
          <a:p>
            <a:pPr>
              <a:lnSpc>
                <a:spcPts val="3620"/>
              </a:lnSpc>
              <a:spcBef>
                <a:spcPts val="0"/>
              </a:spcBef>
            </a:pPr>
            <a:endParaRPr lang="en-US" dirty="0">
              <a:solidFill>
                <a:schemeClr val="bg1"/>
              </a:solidFill>
            </a:endParaRPr>
          </a:p>
          <a:p>
            <a:pPr>
              <a:lnSpc>
                <a:spcPts val="3620"/>
              </a:lnSpc>
              <a:spcBef>
                <a:spcPts val="0"/>
              </a:spcBef>
            </a:pPr>
            <a:endParaRPr lang="en-US" dirty="0">
              <a:solidFill>
                <a:schemeClr val="bg1"/>
              </a:solidFill>
            </a:endParaRPr>
          </a:p>
          <a:p>
            <a:pPr>
              <a:lnSpc>
                <a:spcPts val="3620"/>
              </a:lnSpc>
              <a:spcBef>
                <a:spcPts val="0"/>
              </a:spcBef>
            </a:pPr>
            <a:r>
              <a:rPr lang="en-US" dirty="0">
                <a:solidFill>
                  <a:schemeClr val="bg1"/>
                </a:solidFill>
              </a:rPr>
              <a:t>3. Συνάντηση </a:t>
            </a:r>
            <a:r>
              <a:rPr lang="en-US" dirty="0" err="1">
                <a:solidFill>
                  <a:schemeClr val="bg1"/>
                </a:solidFill>
              </a:rPr>
              <a:t>με</a:t>
            </a:r>
            <a:r>
              <a:rPr lang="en-US" dirty="0">
                <a:solidFill>
                  <a:schemeClr val="bg1"/>
                </a:solidFill>
              </a:rPr>
              <a:t>  </a:t>
            </a:r>
            <a:r>
              <a:rPr lang="en-US" dirty="0" err="1">
                <a:solidFill>
                  <a:schemeClr val="bg1"/>
                </a:solidFill>
              </a:rPr>
              <a:t>σύμ</a:t>
            </a:r>
            <a:r>
              <a:rPr lang="en-US" dirty="0">
                <a:solidFill>
                  <a:schemeClr val="bg1"/>
                </a:solidFill>
              </a:rPr>
              <a:t>βουλο</a:t>
            </a:r>
            <a:r>
              <a:rPr lang="el-GR" dirty="0">
                <a:solidFill>
                  <a:schemeClr val="bg1"/>
                </a:solidFill>
              </a:rPr>
              <a:t> ασφαλείας</a:t>
            </a:r>
            <a:endParaRPr lang="en-US" dirty="0">
              <a:solidFill>
                <a:schemeClr val="bg1"/>
              </a:solidFill>
            </a:endParaRPr>
          </a:p>
        </p:txBody>
      </p:sp>
      <p:cxnSp>
        <p:nvCxnSpPr>
          <p:cNvPr id="7" name="Straight Connector 6">
            <a:extLst>
              <a:ext uri="{FF2B5EF4-FFF2-40B4-BE49-F238E27FC236}">
                <a16:creationId xmlns:a16="http://schemas.microsoft.com/office/drawing/2014/main" id="{7246070B-3A3A-6A59-2F04-A3FA18029942}"/>
              </a:ext>
            </a:extLst>
          </p:cNvPr>
          <p:cNvCxnSpPr/>
          <p:nvPr/>
        </p:nvCxnSpPr>
        <p:spPr>
          <a:xfrm>
            <a:off x="3912781" y="3710763"/>
            <a:ext cx="7272670" cy="0"/>
          </a:xfrm>
          <a:prstGeom prst="line">
            <a:avLst/>
          </a:prstGeom>
          <a:ln w="22225">
            <a:solidFill>
              <a:srgbClr val="F16924"/>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052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544422"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136394"/>
            <a:ext cx="8114178" cy="6858000"/>
          </a:xfrm>
        </p:spPr>
        <p:txBody>
          <a:bodyPr>
            <a:normAutofit fontScale="77500" lnSpcReduction="20000"/>
          </a:bodyPr>
          <a:lstStyle/>
          <a:p>
            <a:pPr marL="0" indent="0">
              <a:buClr>
                <a:srgbClr val="F16924"/>
              </a:buClr>
            </a:pPr>
            <a:r>
              <a:rPr lang="en-US" dirty="0"/>
              <a:t>Ένα σχέδιο </a:t>
            </a:r>
            <a:r>
              <a:rPr lang="el-GR" dirty="0"/>
              <a:t>δραστηριοτήτων</a:t>
            </a:r>
            <a:r>
              <a:rPr lang="en-US" dirty="0"/>
              <a:t> έκτακτης ανάγκης θα πρέπει να δίνει έμφαση σε περισσότερα από το τι πρέπει να γίνει πριν από μια φυσική καταστροφή που πλήττει τη ΜΜΕ. Θα πρέπει επίσης να περιγράφει λεπτομερώς τον τρόπο με τον οποίο θα διατηρηθεί η επικοινωνία κατά τη διάρκεια της καταστροφής και μετά από αυτήν.</a:t>
            </a:r>
          </a:p>
          <a:p>
            <a:pPr marL="0" indent="0">
              <a:buClr>
                <a:srgbClr val="F16924"/>
              </a:buClr>
            </a:pPr>
            <a:endParaRPr lang="en-US" dirty="0"/>
          </a:p>
          <a:p>
            <a:pPr marL="0" indent="0">
              <a:buClr>
                <a:srgbClr val="F16924"/>
              </a:buClr>
            </a:pPr>
            <a:r>
              <a:rPr lang="en-US" b="1" dirty="0"/>
              <a:t>Οι τομείς στους οποίους πρέπει να επικεντρωθεί ένα επικοινωνιακό σχέδιο για την αντιμετώπιση κρίσεων περιλαμβάνουν:</a:t>
            </a:r>
          </a:p>
          <a:p>
            <a:pPr marL="0" indent="0">
              <a:buClr>
                <a:srgbClr val="F16924"/>
              </a:buClr>
            </a:pPr>
            <a:endParaRPr lang="en-US" b="1" dirty="0"/>
          </a:p>
          <a:p>
            <a:pPr marL="342900" indent="-342900">
              <a:buClr>
                <a:srgbClr val="F16924"/>
              </a:buClr>
              <a:buFont typeface="Arial" panose="020B0604020202020204" pitchFamily="34" charset="0"/>
              <a:buChar char="•"/>
            </a:pPr>
            <a:r>
              <a:rPr lang="en-US" b="1" dirty="0">
                <a:solidFill>
                  <a:srgbClr val="B41F7A"/>
                </a:solidFill>
              </a:rPr>
              <a:t>Επικοινωνία με τους πελάτες: </a:t>
            </a:r>
            <a:r>
              <a:rPr lang="en-US" dirty="0"/>
              <a:t>Αυτό μπορεί να περιλαμβάνει πρόσθετα μηνύματα μέσω αναρτήσεων στα μέσα κοινωνικής δικτύωσης, μηνυμάτων ηλεκτρονικού ταχυδρομείου ή δελτίων τύπου για την ενημέρωση του κοινού σχετικά με τον αντίκτυπο της φυσικής καταστροφής σε μια μικρή επιχείρηση. Εάν η επιχείρηση έχει μειώσει το ωράριο ή θα παραμείνει κλειστή για αόριστο χρονικό διάστημα, οι πελάτες θα πρέπει να ενημερωθούν για το πώς η καθυστέρηση μπορεί να επηρεάσει τη μέθοδο με την οποία λειτουργεί η επιχείρηση.</a:t>
            </a:r>
          </a:p>
          <a:p>
            <a:pPr marL="342900" indent="-342900">
              <a:buClr>
                <a:srgbClr val="F16924"/>
              </a:buClr>
              <a:buFont typeface="Arial" panose="020B0604020202020204" pitchFamily="34" charset="0"/>
              <a:buChar char="•"/>
            </a:pPr>
            <a:r>
              <a:rPr lang="en-US" b="1" dirty="0">
                <a:solidFill>
                  <a:srgbClr val="B41F7A"/>
                </a:solidFill>
              </a:rPr>
              <a:t>Επικοινωνία με την ομάδα: </a:t>
            </a:r>
            <a:r>
              <a:rPr lang="en-US" dirty="0">
                <a:solidFill>
                  <a:srgbClr val="616161"/>
                </a:solidFill>
              </a:rPr>
              <a:t>Η συνεχής επαφή με την ομάδα κατά τη διάρκεια και μετά την καταστροφή είναι ζωτικής σημασίας, καθώς και ο έλεγχος με κάθε μέλος ξεχωριστά για να βεβαιωθείτε ότι είναι ασφαλείς, ιδίως αν χρειάστηκε να μετακινηθούν. Ίσως χρειαστεί να δημιουργήσετε ένα ταμείο καταστροφής, αν η επιχείρηση δεν μπορεί να παράγει έσοδα, έστω και προσωρινά. Η ύπαρξη ενός τέτοιου ταμείου επιτρέπει την πληρωμή των εργαζομένων και τη διατήρησή τους στη μισθοδοσία. </a:t>
            </a:r>
          </a:p>
          <a:p>
            <a:pPr marL="342900" indent="-342900">
              <a:buClr>
                <a:srgbClr val="F16924"/>
              </a:buClr>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3"/>
            <a:ext cx="3157538" cy="4174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4. Διατήρηση της επικοινωνίας με τους εργαζόμενους, τους πελάτες και τους πελάτες.</a:t>
            </a:r>
          </a:p>
          <a:p>
            <a:pPr>
              <a:lnSpc>
                <a:spcPts val="3620"/>
              </a:lnSpc>
              <a:spcBef>
                <a:spcPts val="0"/>
              </a:spcBef>
            </a:pPr>
            <a:endParaRPr lang="en-US" dirty="0">
              <a:solidFill>
                <a:schemeClr val="bg1"/>
              </a:solidFill>
            </a:endParaRPr>
          </a:p>
        </p:txBody>
      </p:sp>
    </p:spTree>
    <p:extLst>
      <p:ext uri="{BB962C8B-B14F-4D97-AF65-F5344CB8AC3E}">
        <p14:creationId xmlns:p14="http://schemas.microsoft.com/office/powerpoint/2010/main" val="280749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76F93-2184-9CFD-CE2B-6180C58ED3A0}"/>
              </a:ext>
            </a:extLst>
          </p:cNvPr>
          <p:cNvSpPr>
            <a:spLocks noGrp="1"/>
          </p:cNvSpPr>
          <p:nvPr>
            <p:ph type="body" sz="quarter" idx="17"/>
          </p:nvPr>
        </p:nvSpPr>
        <p:spPr/>
        <p:txBody>
          <a:bodyPr/>
          <a:lstStyle/>
          <a:p>
            <a:r>
              <a:rPr lang="en-US" dirty="0"/>
              <a:t>03</a:t>
            </a:r>
          </a:p>
        </p:txBody>
      </p:sp>
      <p:sp>
        <p:nvSpPr>
          <p:cNvPr id="7" name="Text Placeholder 6">
            <a:extLst>
              <a:ext uri="{FF2B5EF4-FFF2-40B4-BE49-F238E27FC236}">
                <a16:creationId xmlns:a16="http://schemas.microsoft.com/office/drawing/2014/main" id="{07A2B15D-C9D1-108C-D0DE-8F8BB6EAF50A}"/>
              </a:ext>
            </a:extLst>
          </p:cNvPr>
          <p:cNvSpPr>
            <a:spLocks noGrp="1"/>
          </p:cNvSpPr>
          <p:nvPr>
            <p:ph type="body" sz="quarter" idx="16"/>
          </p:nvPr>
        </p:nvSpPr>
        <p:spPr>
          <a:xfrm>
            <a:off x="2149153" y="1379071"/>
            <a:ext cx="4453665" cy="3833009"/>
          </a:xfrm>
        </p:spPr>
        <p:txBody>
          <a:bodyPr>
            <a:normAutofit/>
          </a:bodyPr>
          <a:lstStyle/>
          <a:p>
            <a:r>
              <a:rPr lang="en-US" dirty="0"/>
              <a:t>Οικονομική κρίση (εξωτερική)</a:t>
            </a:r>
          </a:p>
          <a:p>
            <a:r>
              <a:rPr lang="en-US" sz="2200" i="1" dirty="0"/>
              <a:t>(Η εσωτερική κρίση καλύπτεται στην Ενότητα 3)</a:t>
            </a:r>
          </a:p>
          <a:p>
            <a:endParaRPr lang="en-US" dirty="0"/>
          </a:p>
        </p:txBody>
      </p:sp>
    </p:spTree>
    <p:extLst>
      <p:ext uri="{BB962C8B-B14F-4D97-AF65-F5344CB8AC3E}">
        <p14:creationId xmlns:p14="http://schemas.microsoft.com/office/powerpoint/2010/main" val="368785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234C30-EA0A-6728-B0E3-D704E9CD12FD}"/>
              </a:ext>
            </a:extLst>
          </p:cNvPr>
          <p:cNvSpPr/>
          <p:nvPr/>
        </p:nvSpPr>
        <p:spPr>
          <a:xfrm>
            <a:off x="2668249" y="0"/>
            <a:ext cx="952375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E27B37E-3361-AC46-9DD3-9E11E0F319D4}"/>
              </a:ext>
            </a:extLst>
          </p:cNvPr>
          <p:cNvSpPr>
            <a:spLocks noGrp="1"/>
          </p:cNvSpPr>
          <p:nvPr>
            <p:ph type="body" sz="quarter" idx="16"/>
          </p:nvPr>
        </p:nvSpPr>
        <p:spPr>
          <a:xfrm>
            <a:off x="356219" y="400655"/>
            <a:ext cx="2207099" cy="5458587"/>
          </a:xfrm>
          <a:solidFill>
            <a:schemeClr val="bg1"/>
          </a:solidFill>
          <a:ln>
            <a:solidFill>
              <a:schemeClr val="bg1"/>
            </a:solidFill>
          </a:ln>
        </p:spPr>
        <p:txBody>
          <a:bodyPr>
            <a:normAutofit fontScale="92500" lnSpcReduction="10000"/>
          </a:bodyPr>
          <a:lstStyle/>
          <a:p>
            <a:r>
              <a:rPr lang="en-IE" sz="2400" dirty="0">
                <a:effectLst/>
                <a:latin typeface="Calibri" panose="020F0502020204030204" pitchFamily="34" charset="0"/>
                <a:ea typeface="Calibri" panose="020F0502020204030204" pitchFamily="34" charset="0"/>
                <a:cs typeface="Calibri" panose="020F0502020204030204" pitchFamily="34" charset="0"/>
              </a:rPr>
              <a:t>Με βάση τα ευρήματα του </a:t>
            </a:r>
            <a:r>
              <a:rPr lang="en-IE"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Διεθνούς Πλαισίου Μάθησης του Συστήματος Έγκαιρης Προειδοποίησης</a:t>
            </a:r>
            <a:r>
              <a:rPr lang="el-GR"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του έργου</a:t>
            </a:r>
            <a:r>
              <a:rPr lang="en-IE"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SECURE </a:t>
            </a:r>
            <a:r>
              <a:rPr lang="en-IE"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(IO1) </a:t>
            </a:r>
            <a:r>
              <a:rPr lang="en-IE" sz="2400" dirty="0">
                <a:effectLst/>
                <a:latin typeface="Calibri" panose="020F0502020204030204" pitchFamily="34" charset="0"/>
                <a:ea typeface="Calibri" panose="020F0502020204030204" pitchFamily="34" charset="0"/>
                <a:cs typeface="Calibri" panose="020F0502020204030204" pitchFamily="34" charset="0"/>
              </a:rPr>
              <a:t>, το πακέτο και το </a:t>
            </a:r>
            <a:r>
              <a:rPr lang="en-IE" sz="2400" dirty="0" err="1">
                <a:effectLst/>
                <a:latin typeface="Calibri" panose="020F0502020204030204" pitchFamily="34" charset="0"/>
                <a:ea typeface="Calibri" panose="020F0502020204030204" pitchFamily="34" charset="0"/>
                <a:cs typeface="Calibri" panose="020F0502020204030204" pitchFamily="34" charset="0"/>
              </a:rPr>
              <a:t>μοντέλο</a:t>
            </a:r>
            <a:r>
              <a:rPr lang="en-IE" sz="2400" dirty="0">
                <a:effectLst/>
                <a:latin typeface="Calibri" panose="020F0502020204030204" pitchFamily="34" charset="0"/>
                <a:ea typeface="Calibri" panose="020F0502020204030204" pitchFamily="34" charset="0"/>
                <a:cs typeface="Calibri" panose="020F0502020204030204" pitchFamily="34" charset="0"/>
              </a:rPr>
              <a:t> </a:t>
            </a:r>
            <a:r>
              <a:rPr lang="en-IE" sz="2400" dirty="0" err="1">
                <a:effectLst/>
                <a:latin typeface="Calibri" panose="020F0502020204030204" pitchFamily="34" charset="0"/>
                <a:ea typeface="Calibri" panose="020F0502020204030204" pitchFamily="34" charset="0"/>
                <a:cs typeface="Calibri" panose="020F0502020204030204" pitchFamily="34" charset="0"/>
              </a:rPr>
              <a:t>μάθησης</a:t>
            </a:r>
            <a:r>
              <a:rPr lang="el-GR" sz="2400" dirty="0">
                <a:effectLst/>
                <a:latin typeface="Calibri" panose="020F0502020204030204" pitchFamily="34" charset="0"/>
                <a:ea typeface="Calibri" panose="020F0502020204030204" pitchFamily="34" charset="0"/>
                <a:cs typeface="Calibri" panose="020F0502020204030204" pitchFamily="34" charset="0"/>
              </a:rPr>
              <a:t> ΕΕΚ</a:t>
            </a:r>
            <a:r>
              <a:rPr lang="en-IE" sz="2400" dirty="0">
                <a:effectLst/>
                <a:latin typeface="Calibri" panose="020F0502020204030204" pitchFamily="34" charset="0"/>
                <a:ea typeface="Calibri" panose="020F0502020204030204" pitchFamily="34" charset="0"/>
                <a:cs typeface="Calibri" panose="020F0502020204030204" pitchFamily="34" charset="0"/>
              </a:rPr>
              <a:t> </a:t>
            </a:r>
            <a:r>
              <a:rPr lang="en-IE" sz="2400" dirty="0" err="1">
                <a:effectLst/>
                <a:latin typeface="Calibri" panose="020F0502020204030204" pitchFamily="34" charset="0"/>
                <a:ea typeface="Calibri" panose="020F0502020204030204" pitchFamily="34" charset="0"/>
                <a:cs typeface="Calibri" panose="020F0502020204030204" pitchFamily="34" charset="0"/>
              </a:rPr>
              <a:t>του</a:t>
            </a:r>
            <a:r>
              <a:rPr lang="en-IE" sz="2400" dirty="0">
                <a:effectLst/>
                <a:latin typeface="Calibri" panose="020F0502020204030204" pitchFamily="34" charset="0"/>
                <a:ea typeface="Calibri" panose="020F0502020204030204" pitchFamily="34" charset="0"/>
                <a:cs typeface="Calibri" panose="020F0502020204030204" pitchFamily="34" charset="0"/>
              </a:rPr>
              <a:t> </a:t>
            </a:r>
            <a:r>
              <a:rPr lang="el-GR" sz="2400" dirty="0">
                <a:effectLst/>
                <a:latin typeface="Calibri" panose="020F0502020204030204" pitchFamily="34" charset="0"/>
                <a:ea typeface="Calibri" panose="020F0502020204030204" pitchFamily="34" charset="0"/>
                <a:cs typeface="Calibri" panose="020F0502020204030204" pitchFamily="34" charset="0"/>
              </a:rPr>
              <a:t>έργου </a:t>
            </a:r>
            <a:r>
              <a:rPr lang="en-IE" sz="2400" dirty="0">
                <a:effectLst/>
                <a:latin typeface="Calibri" panose="020F0502020204030204" pitchFamily="34" charset="0"/>
                <a:ea typeface="Calibri" panose="020F0502020204030204" pitchFamily="34" charset="0"/>
                <a:cs typeface="Calibri" panose="020F0502020204030204" pitchFamily="34" charset="0"/>
              </a:rPr>
              <a:t>SECURE </a:t>
            </a:r>
            <a:r>
              <a:rPr lang="en-IE" sz="2400" dirty="0" err="1">
                <a:effectLst/>
                <a:latin typeface="Calibri" panose="020F0502020204030204" pitchFamily="34" charset="0"/>
                <a:ea typeface="Calibri" panose="020F0502020204030204" pitchFamily="34" charset="0"/>
                <a:cs typeface="Calibri" panose="020F0502020204030204" pitchFamily="34" charset="0"/>
              </a:rPr>
              <a:t>έχει</a:t>
            </a:r>
            <a:r>
              <a:rPr lang="en-IE" sz="2400" dirty="0">
                <a:effectLst/>
                <a:latin typeface="Calibri" panose="020F0502020204030204" pitchFamily="34" charset="0"/>
                <a:ea typeface="Calibri" panose="020F0502020204030204" pitchFamily="34" charset="0"/>
                <a:cs typeface="Calibri" panose="020F0502020204030204" pitchFamily="34" charset="0"/>
              </a:rPr>
              <a:t> σχεδιαστεί σε έξι ε</a:t>
            </a:r>
            <a:r>
              <a:rPr lang="el-GR" sz="2400" dirty="0" err="1">
                <a:effectLst/>
                <a:latin typeface="Calibri" panose="020F0502020204030204" pitchFamily="34" charset="0"/>
                <a:ea typeface="Calibri" panose="020F0502020204030204" pitchFamily="34" charset="0"/>
                <a:cs typeface="Calibri" panose="020F0502020204030204" pitchFamily="34" charset="0"/>
              </a:rPr>
              <a:t>νδιαφέρουσες</a:t>
            </a:r>
            <a:r>
              <a:rPr lang="en-IE" sz="2400" dirty="0">
                <a:effectLst/>
                <a:latin typeface="Calibri" panose="020F0502020204030204" pitchFamily="34" charset="0"/>
                <a:ea typeface="Calibri" panose="020F0502020204030204" pitchFamily="34" charset="0"/>
                <a:cs typeface="Calibri" panose="020F0502020204030204" pitchFamily="34" charset="0"/>
              </a:rPr>
              <a:t> ενότητες κατάρτισης:-</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7" name="Rounded Rectangle 16">
            <a:extLst>
              <a:ext uri="{FF2B5EF4-FFF2-40B4-BE49-F238E27FC236}">
                <a16:creationId xmlns:a16="http://schemas.microsoft.com/office/drawing/2014/main" id="{55EC57C1-33DE-1216-353C-2D3394601420}"/>
              </a:ext>
            </a:extLst>
          </p:cNvPr>
          <p:cNvSpPr/>
          <p:nvPr/>
        </p:nvSpPr>
        <p:spPr>
          <a:xfrm>
            <a:off x="2962494" y="166765"/>
            <a:ext cx="9009846" cy="1145020"/>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Text Placeholder 5">
            <a:extLst>
              <a:ext uri="{FF2B5EF4-FFF2-40B4-BE49-F238E27FC236}">
                <a16:creationId xmlns:a16="http://schemas.microsoft.com/office/drawing/2014/main" id="{70A571B5-D1B8-88CE-9EAE-243C1C33F8BA}"/>
              </a:ext>
            </a:extLst>
          </p:cNvPr>
          <p:cNvSpPr txBox="1">
            <a:spLocks/>
          </p:cNvSpPr>
          <p:nvPr/>
        </p:nvSpPr>
        <p:spPr>
          <a:xfrm>
            <a:off x="3013348" y="500760"/>
            <a:ext cx="8944014"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marR="0" lvl="0" indent="-285750" algn="l" defTabSz="755934" rtl="0" eaLnBrk="1" fontAlgn="auto" latinLnBrk="0" hangingPunct="1">
              <a:lnSpc>
                <a:spcPts val="1520"/>
              </a:lnSpc>
              <a:spcBef>
                <a:spcPts val="0"/>
              </a:spcBef>
              <a:spcAft>
                <a:spcPts val="0"/>
              </a:spcAft>
              <a:buClr>
                <a:srgbClr val="94C33D"/>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Τι είναι μια επιχειρηματική κρίση και ποιοι είναι οι μηχανισμοί έγκαιρης ανίχνευσης;</a:t>
            </a:r>
          </a:p>
          <a:p>
            <a:pPr marL="285750" marR="0" lvl="0" indent="-285750" algn="l" defTabSz="755934" rtl="0" eaLnBrk="1" fontAlgn="auto" latinLnBrk="0" hangingPunct="1">
              <a:lnSpc>
                <a:spcPts val="1520"/>
              </a:lnSpc>
              <a:spcBef>
                <a:spcPts val="0"/>
              </a:spcBef>
              <a:spcAft>
                <a:spcPts val="0"/>
              </a:spcAft>
              <a:buClr>
                <a:srgbClr val="94C33D"/>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Γνωρίζοντας πότε - μια επισκόπηση των 3 φάσεων της κρίσης των ΜΜΕ/επιχειρήσεων - κύρια στάδια, το στάδιο πριν από την κρίση, το ίδιο το στάδιο της διαχείρισης και της αντιμετώπισης και το στάδιο μετά την κρίση.</a:t>
            </a:r>
          </a:p>
        </p:txBody>
      </p:sp>
      <p:sp>
        <p:nvSpPr>
          <p:cNvPr id="20" name="Rectangle 19">
            <a:extLst>
              <a:ext uri="{FF2B5EF4-FFF2-40B4-BE49-F238E27FC236}">
                <a16:creationId xmlns:a16="http://schemas.microsoft.com/office/drawing/2014/main" id="{F7F0EB08-604D-129F-741D-2948D51A8919}"/>
              </a:ext>
            </a:extLst>
          </p:cNvPr>
          <p:cNvSpPr/>
          <p:nvPr/>
        </p:nvSpPr>
        <p:spPr>
          <a:xfrm>
            <a:off x="5855677" y="189922"/>
            <a:ext cx="5975302" cy="3539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ΤΑ ΒΑΣΙΚ</a:t>
            </a:r>
            <a:r>
              <a:rPr lang="el-GR" sz="1700" b="1" dirty="0">
                <a:solidFill>
                  <a:srgbClr val="B41F7A"/>
                </a:solidFill>
                <a:latin typeface="Calibri" panose="020F0502020204030204" pitchFamily="34" charset="0"/>
                <a:ea typeface="Calibri" panose="020F0502020204030204" pitchFamily="34" charset="0"/>
                <a:cs typeface="Calibri" panose="020F0502020204030204" pitchFamily="34" charset="0"/>
              </a:rPr>
              <a:t>Α</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700" b="1" i="0" u="none" strike="noStrike" kern="1200" cap="none" spc="0" normalizeH="0" baseline="0" noProof="0" dirty="0">
              <a:ln>
                <a:noFill/>
              </a:ln>
              <a:solidFill>
                <a:srgbClr val="B41F7A"/>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1F37A575-2ED8-1EBC-F2B2-1449E8AAF1DB}"/>
              </a:ext>
            </a:extLst>
          </p:cNvPr>
          <p:cNvCxnSpPr>
            <a:cxnSpLocks/>
          </p:cNvCxnSpPr>
          <p:nvPr/>
        </p:nvCxnSpPr>
        <p:spPr>
          <a:xfrm>
            <a:off x="2962494" y="529444"/>
            <a:ext cx="9009845"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580A485-61BC-7608-B2CB-90500B2D835F}"/>
              </a:ext>
            </a:extLst>
          </p:cNvPr>
          <p:cNvSpPr/>
          <p:nvPr/>
        </p:nvSpPr>
        <p:spPr>
          <a:xfrm>
            <a:off x="2967295" y="1382668"/>
            <a:ext cx="9009846" cy="1094723"/>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3" name="Text Placeholder 5">
            <a:extLst>
              <a:ext uri="{FF2B5EF4-FFF2-40B4-BE49-F238E27FC236}">
                <a16:creationId xmlns:a16="http://schemas.microsoft.com/office/drawing/2014/main" id="{EFB34814-D436-4A99-1CB4-0BF730F067F4}"/>
              </a:ext>
            </a:extLst>
          </p:cNvPr>
          <p:cNvSpPr txBox="1">
            <a:spLocks/>
          </p:cNvSpPr>
          <p:nvPr/>
        </p:nvSpPr>
        <p:spPr>
          <a:xfrm>
            <a:off x="3018449" y="1773812"/>
            <a:ext cx="8938417"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just" defTabSz="755934" rtl="0" eaLnBrk="1" fontAlgn="auto" latinLnBrk="0" hangingPunct="1">
              <a:lnSpc>
                <a:spcPts val="1520"/>
              </a:lnSpc>
              <a:spcBef>
                <a:spcPts val="0"/>
              </a:spcBef>
              <a:spcAft>
                <a:spcPts val="0"/>
              </a:spcAft>
              <a:buClr>
                <a:srgbClr val="94C33D"/>
              </a:buClr>
              <a:buSzTx/>
              <a:buFont typeface="Arial" panose="020B0604020202020204" pitchFamily="34" charset="0"/>
              <a:buNone/>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Δεν το είχατε προβλέψει, συνήθως δεν είναι κάτι για το οποίο είστε προετοιμασμένοι, αλλά μόλις συμβεί, εύχεστε να ήσασταν, π.χ. φυσική κρίση, αποδυνάμωση της οικονομίας και συμφορές, περιβάλλον της αγοράς π.χ. αλυσίδες εφοδιασμού , θέματα που σχετίζονται με την τεχνολογία .</a:t>
            </a:r>
          </a:p>
        </p:txBody>
      </p:sp>
      <p:sp>
        <p:nvSpPr>
          <p:cNvPr id="24" name="Rectangle 23">
            <a:extLst>
              <a:ext uri="{FF2B5EF4-FFF2-40B4-BE49-F238E27FC236}">
                <a16:creationId xmlns:a16="http://schemas.microsoft.com/office/drawing/2014/main" id="{D263234C-8544-8496-E925-CA8F026DDDAF}"/>
              </a:ext>
            </a:extLst>
          </p:cNvPr>
          <p:cNvSpPr/>
          <p:nvPr/>
        </p:nvSpPr>
        <p:spPr>
          <a:xfrm>
            <a:off x="3752850" y="1405824"/>
            <a:ext cx="8082931" cy="353943"/>
          </a:xfrm>
          <a:prstGeom prst="rect">
            <a:avLst/>
          </a:prstGeom>
        </p:spPr>
        <p:txBody>
          <a:bodyPr wrap="square">
            <a:spAutoFit/>
          </a:bodyPr>
          <a:lstStyle/>
          <a:p>
            <a:pPr algn="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ΜΙΑ ΚΡ</a:t>
            </a:r>
            <a:r>
              <a:rPr lang="el-GR"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Ι</a:t>
            </a: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ΣΗ </a:t>
            </a:r>
            <a:r>
              <a:rPr lang="el-GR"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ΠΡΟΕΡΧΟΜΕΝΗ </a:t>
            </a: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ΑΠ</a:t>
            </a:r>
            <a:r>
              <a:rPr lang="el-GR"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Ο</a:t>
            </a: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 ΕΞΩΤΕΡΙΚΟ</a:t>
            </a:r>
            <a:r>
              <a:rPr lang="el-GR"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Υ</a:t>
            </a: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Σ ΑΝΑΠ</a:t>
            </a:r>
            <a:r>
              <a:rPr lang="el-GR"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Ο</a:t>
            </a: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ΦΕΥΚΤΟΥΣ </a:t>
            </a:r>
            <a:r>
              <a:rPr lang="en-IE" sz="1700" b="1" dirty="0">
                <a:solidFill>
                  <a:schemeClr val="bg1"/>
                </a:solidFill>
                <a:highlight>
                  <a:srgbClr val="B41F7A"/>
                </a:highlight>
                <a:latin typeface="Calibri" panose="020F0502020204030204" pitchFamily="34" charset="0"/>
                <a:cs typeface="Calibri" panose="020F0502020204030204" pitchFamily="34" charset="0"/>
              </a:rPr>
              <a:t>ΠΑΡ</a:t>
            </a:r>
            <a:r>
              <a:rPr lang="el-GR" sz="1700" b="1" dirty="0">
                <a:solidFill>
                  <a:schemeClr val="bg1"/>
                </a:solidFill>
                <a:highlight>
                  <a:srgbClr val="B41F7A"/>
                </a:highlight>
                <a:latin typeface="Calibri" panose="020F0502020204030204" pitchFamily="34" charset="0"/>
                <a:cs typeface="Calibri" panose="020F0502020204030204" pitchFamily="34" charset="0"/>
              </a:rPr>
              <a:t>Α</a:t>
            </a:r>
            <a:r>
              <a:rPr lang="en-IE" sz="1700" b="1" dirty="0">
                <a:solidFill>
                  <a:schemeClr val="bg1"/>
                </a:solidFill>
                <a:highlight>
                  <a:srgbClr val="B41F7A"/>
                </a:highlight>
                <a:latin typeface="Calibri" panose="020F0502020204030204" pitchFamily="34" charset="0"/>
                <a:cs typeface="Calibri" panose="020F0502020204030204" pitchFamily="34" charset="0"/>
              </a:rPr>
              <a:t>ΓΟΝΤΕΣ </a:t>
            </a:r>
            <a:endParaRPr lang="en-US" sz="1700" b="1" dirty="0">
              <a:solidFill>
                <a:schemeClr val="bg1"/>
              </a:solidFill>
              <a:highlight>
                <a:srgbClr val="B41F7A"/>
              </a:highlight>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20CF90D-E0D8-A668-9DCD-8727CE29DB81}"/>
              </a:ext>
            </a:extLst>
          </p:cNvPr>
          <p:cNvCxnSpPr>
            <a:cxnSpLocks/>
          </p:cNvCxnSpPr>
          <p:nvPr/>
        </p:nvCxnSpPr>
        <p:spPr>
          <a:xfrm>
            <a:off x="2962494" y="1745346"/>
            <a:ext cx="9060698"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25D18A4-7E7D-2EDA-6680-A7CBAB8377B4}"/>
              </a:ext>
            </a:extLst>
          </p:cNvPr>
          <p:cNvSpPr/>
          <p:nvPr/>
        </p:nvSpPr>
        <p:spPr>
          <a:xfrm>
            <a:off x="2968052" y="2572320"/>
            <a:ext cx="8989309" cy="1513058"/>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8" name="Text Placeholder 5">
            <a:extLst>
              <a:ext uri="{FF2B5EF4-FFF2-40B4-BE49-F238E27FC236}">
                <a16:creationId xmlns:a16="http://schemas.microsoft.com/office/drawing/2014/main" id="{152C3B65-705B-FC5C-EDAD-B56FFE2E7561}"/>
              </a:ext>
            </a:extLst>
          </p:cNvPr>
          <p:cNvSpPr txBox="1">
            <a:spLocks/>
          </p:cNvSpPr>
          <p:nvPr/>
        </p:nvSpPr>
        <p:spPr>
          <a:xfrm>
            <a:off x="3017939" y="2963465"/>
            <a:ext cx="8947952"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Διαχειριστικές δεξιότητες και κουλτούρα, </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Κρίση στις πωλήσεις προϊόντων, πελατειακή βάση, εξάρτηση, σχέσεις.</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Συστήματα δεδομένων και εργαλεία εσωτερικής και εξωτερικής ανάλυσης εντός της επιχείρησης</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Κέρδη και κρίση ρευστότητας</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Επιχειρησιακή κρίση</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Τεχνολογικές ελλείψεις - έλλειψη δεξιοτήτων και πόρων </a:t>
            </a:r>
          </a:p>
          <a:p>
            <a:pPr marL="171450" marR="0" lvl="0" indent="-171450" algn="l" defTabSz="755934" rtl="0" eaLnBrk="1" fontAlgn="auto" latinLnBrk="0" hangingPunct="1">
              <a:lnSpc>
                <a:spcPts val="1520"/>
              </a:lnSpc>
              <a:spcBef>
                <a:spcPts val="0"/>
              </a:spcBef>
              <a:spcAft>
                <a:spcPts val="0"/>
              </a:spcAft>
              <a:buClr>
                <a:srgbClr val="F29E38"/>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Οργανωτική κρίση/κρίση προσωπικού</a:t>
            </a:r>
          </a:p>
        </p:txBody>
      </p:sp>
      <p:sp>
        <p:nvSpPr>
          <p:cNvPr id="29" name="Rectangle 28">
            <a:extLst>
              <a:ext uri="{FF2B5EF4-FFF2-40B4-BE49-F238E27FC236}">
                <a16:creationId xmlns:a16="http://schemas.microsoft.com/office/drawing/2014/main" id="{BDD3F0A1-DF76-3CC5-EA43-D7F0F2F8F0B1}"/>
              </a:ext>
            </a:extLst>
          </p:cNvPr>
          <p:cNvSpPr/>
          <p:nvPr/>
        </p:nvSpPr>
        <p:spPr>
          <a:xfrm>
            <a:off x="5860479" y="2595477"/>
            <a:ext cx="5975302" cy="3539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ΜΙΑ ΚΡ</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Ι</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ΣΗ </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ΠΡΟΕΡΧΟΜΕΝΗ </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ΑΠ</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Ο</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 ΕΣΩΤΕΡΙΚΟ</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Υ</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Σ ΠΑΡ</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Α</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ΓΟΝΤΕΣ </a:t>
            </a:r>
            <a:endParaRPr kumimoji="0" lang="en-US" sz="1700" b="1" i="0" u="none" strike="noStrike" kern="1200" cap="none" spc="0" normalizeH="0" baseline="0" noProof="0" dirty="0">
              <a:ln>
                <a:noFill/>
              </a:ln>
              <a:solidFill>
                <a:srgbClr val="B41F7A"/>
              </a:solidFill>
              <a:effectLst/>
              <a:uLnTx/>
              <a:uFillTx/>
              <a:latin typeface="Calibri" panose="020F0502020204030204" pitchFamily="34" charset="0"/>
              <a:ea typeface="+mn-ea"/>
              <a:cs typeface="Calibri" panose="020F0502020204030204" pitchFamily="34" charset="0"/>
            </a:endParaRPr>
          </a:p>
        </p:txBody>
      </p:sp>
      <p:cxnSp>
        <p:nvCxnSpPr>
          <p:cNvPr id="30" name="Straight Connector 29">
            <a:extLst>
              <a:ext uri="{FF2B5EF4-FFF2-40B4-BE49-F238E27FC236}">
                <a16:creationId xmlns:a16="http://schemas.microsoft.com/office/drawing/2014/main" id="{2CAA178B-D257-47AD-3AE8-7D0126905FD7}"/>
              </a:ext>
            </a:extLst>
          </p:cNvPr>
          <p:cNvCxnSpPr>
            <a:cxnSpLocks/>
          </p:cNvCxnSpPr>
          <p:nvPr/>
        </p:nvCxnSpPr>
        <p:spPr>
          <a:xfrm>
            <a:off x="2944049" y="2934430"/>
            <a:ext cx="9012816"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529FD0A8-E1E8-3716-5B14-A030FDBBBC6C}"/>
              </a:ext>
            </a:extLst>
          </p:cNvPr>
          <p:cNvSpPr/>
          <p:nvPr/>
        </p:nvSpPr>
        <p:spPr>
          <a:xfrm>
            <a:off x="2980442" y="4197308"/>
            <a:ext cx="9009846" cy="392400"/>
          </a:xfrm>
          <a:prstGeom prst="roundRect">
            <a:avLst>
              <a:gd name="adj" fmla="val 31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6" name="Rectangle 45">
            <a:extLst>
              <a:ext uri="{FF2B5EF4-FFF2-40B4-BE49-F238E27FC236}">
                <a16:creationId xmlns:a16="http://schemas.microsoft.com/office/drawing/2014/main" id="{68030157-0956-DA93-62D7-1169188D5467}"/>
              </a:ext>
            </a:extLst>
          </p:cNvPr>
          <p:cNvSpPr/>
          <p:nvPr/>
        </p:nvSpPr>
        <p:spPr>
          <a:xfrm>
            <a:off x="3510035" y="4219575"/>
            <a:ext cx="8320943" cy="3539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ΗΓΕΤΙΚ</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Η</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 ΚΟΥΛΤΟ</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Υ</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ΡΑ, ΔΙΑΧΕ</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Ι</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ΡΙΣΗ ΤΩΝ ΕΝΔΙΑΦΕΡΟΜ</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Ε</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ΝΩΝ ΜΕΡ</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Ω</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Ν ΚΑΙ ΕΠΙΚΟΙΝΩΝ</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Ι</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Α</a:t>
            </a:r>
          </a:p>
        </p:txBody>
      </p:sp>
      <p:sp>
        <p:nvSpPr>
          <p:cNvPr id="49" name="Rounded Rectangle 48">
            <a:extLst>
              <a:ext uri="{FF2B5EF4-FFF2-40B4-BE49-F238E27FC236}">
                <a16:creationId xmlns:a16="http://schemas.microsoft.com/office/drawing/2014/main" id="{777D8D7E-0D9A-0455-CBEF-1371A6716F34}"/>
              </a:ext>
            </a:extLst>
          </p:cNvPr>
          <p:cNvSpPr/>
          <p:nvPr/>
        </p:nvSpPr>
        <p:spPr>
          <a:xfrm>
            <a:off x="2980442" y="4701081"/>
            <a:ext cx="9009846" cy="518349"/>
          </a:xfrm>
          <a:prstGeom prst="roundRect">
            <a:avLst>
              <a:gd name="adj" fmla="val 30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0" name="Rectangle 49">
            <a:extLst>
              <a:ext uri="{FF2B5EF4-FFF2-40B4-BE49-F238E27FC236}">
                <a16:creationId xmlns:a16="http://schemas.microsoft.com/office/drawing/2014/main" id="{ADF52507-0383-9169-CA75-DFEBCD0269F8}"/>
              </a:ext>
            </a:extLst>
          </p:cNvPr>
          <p:cNvSpPr/>
          <p:nvPr/>
        </p:nvSpPr>
        <p:spPr>
          <a:xfrm>
            <a:off x="4953000" y="4723452"/>
            <a:ext cx="7003865" cy="486543"/>
          </a:xfrm>
          <a:prstGeom prst="rect">
            <a:avLst/>
          </a:prstGeom>
        </p:spPr>
        <p:txBody>
          <a:bodyPr wrap="square">
            <a:spAutoFit/>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ΚΑΤΑΝ</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Ο</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ΗΣΗ ΤΩΝ ΧΡΗΜΑΤΟΟΙΚΟΝΟΜΙ</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ΚΩ</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Ν ΔΕΙΚΤ</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Ω</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Ν ΚΑΙ ΤΩΝ ΔΕΙΚΤ</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Ω</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Ν ΡΕΥΣΤ</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Ο</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ΤΗΤΑΣ &amp; ΤΗΣ ΑΦΕΡΕΓΓΥ</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Ο</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ΤΗΤΑΣ ΩΣ ΠΡΟΣ</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ΣΕ</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ΓΓΙΣΗ</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Σ</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 ΑΝΑΔΙ</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Α</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ΡΘΡΩΣΗΣ</a:t>
            </a:r>
          </a:p>
        </p:txBody>
      </p:sp>
      <p:sp>
        <p:nvSpPr>
          <p:cNvPr id="51" name="Rounded Rectangle 50">
            <a:extLst>
              <a:ext uri="{FF2B5EF4-FFF2-40B4-BE49-F238E27FC236}">
                <a16:creationId xmlns:a16="http://schemas.microsoft.com/office/drawing/2014/main" id="{9639D44A-E93B-DC5B-8D95-6C4C97BF0661}"/>
              </a:ext>
            </a:extLst>
          </p:cNvPr>
          <p:cNvSpPr/>
          <p:nvPr/>
        </p:nvSpPr>
        <p:spPr>
          <a:xfrm>
            <a:off x="3013347" y="5336331"/>
            <a:ext cx="9009846" cy="1366924"/>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2" name="Text Placeholder 5">
            <a:extLst>
              <a:ext uri="{FF2B5EF4-FFF2-40B4-BE49-F238E27FC236}">
                <a16:creationId xmlns:a16="http://schemas.microsoft.com/office/drawing/2014/main" id="{78EF06B1-79E9-0704-E024-BFD25937B8B6}"/>
              </a:ext>
            </a:extLst>
          </p:cNvPr>
          <p:cNvSpPr txBox="1">
            <a:spLocks/>
          </p:cNvSpPr>
          <p:nvPr/>
        </p:nvSpPr>
        <p:spPr>
          <a:xfrm>
            <a:off x="3067106" y="5745569"/>
            <a:ext cx="8889760" cy="529301"/>
          </a:xfrm>
          <a:prstGeom prst="rect">
            <a:avLst/>
          </a:prstGeom>
        </p:spPr>
        <p:txBody>
          <a:bodyPr vert="horz" lIns="91440" tIns="45720" rIns="91440" bIns="45720" numCol="1"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just" defTabSz="755934" rtl="0" eaLnBrk="1" fontAlgn="auto" latinLnBrk="0" hangingPunct="1">
              <a:lnSpc>
                <a:spcPts val="1520"/>
              </a:lnSpc>
              <a:spcBef>
                <a:spcPts val="0"/>
              </a:spcBef>
              <a:spcAft>
                <a:spcPts val="0"/>
              </a:spcAft>
              <a:buClr>
                <a:srgbClr val="F29E38"/>
              </a:buClr>
              <a:buSzTx/>
              <a:buFont typeface="Arial" panose="020B0604020202020204" pitchFamily="34" charset="0"/>
              <a:buNone/>
              <a:tabLst/>
              <a:defRPr/>
            </a:pPr>
            <a:r>
              <a:rPr kumimoji="0" lang="en-GB" sz="1600" b="0" i="0" u="none" strike="noStrike" kern="1200" cap="none" spc="0" normalizeH="0" baseline="0" noProof="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rPr>
              <a:t>Ως ΜΜΕ με περιορισμένους πόρους, πώς μπορείτε να εφαρμόσετε συστήματα έγκαιρης προειδοποίησης που θα σας επιτρέπουν να εντοπίζετε κρίσεις σε πρώιμο στάδιο πριν αυτές πάρουν διαστάσεις που απειλούν την ύπαρξη της εταιρείας.</a:t>
            </a:r>
            <a:endParaRPr kumimoji="0" lang="en-GB" sz="1600" b="0" i="0" u="none" strike="noStrike" kern="1200" cap="none" spc="0" normalizeH="0" baseline="0" noProof="0" dirty="0">
              <a:ln>
                <a:noFill/>
              </a:ln>
              <a:solidFill>
                <a:srgbClr val="4B4B4B"/>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A6E1A3DB-C358-5E1A-FC80-75C73A25FF48}"/>
              </a:ext>
            </a:extLst>
          </p:cNvPr>
          <p:cNvSpPr/>
          <p:nvPr/>
        </p:nvSpPr>
        <p:spPr>
          <a:xfrm>
            <a:off x="3527984" y="5387397"/>
            <a:ext cx="8302994" cy="3539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ΣΥΣΤ</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Η</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ΜΑΤΑ </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Ε</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ΓΚΑΙΡΗΣ ΠΡΟΕΙΔΟΠΟ</a:t>
            </a:r>
            <a:r>
              <a:rPr kumimoji="0" lang="el-GR"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Ι</a:t>
            </a:r>
            <a:r>
              <a:rPr kumimoji="0" lang="en-IE" sz="1700" b="1" i="0" u="none" strike="noStrike" kern="1200" cap="none" spc="0" normalizeH="0" baseline="0" noProof="0" dirty="0">
                <a:ln>
                  <a:noFill/>
                </a:ln>
                <a:solidFill>
                  <a:srgbClr val="B41F7A"/>
                </a:solidFill>
                <a:effectLst/>
                <a:uLnTx/>
                <a:uFillTx/>
                <a:latin typeface="Calibri" panose="020F0502020204030204" pitchFamily="34" charset="0"/>
                <a:ea typeface="Calibri" panose="020F0502020204030204" pitchFamily="34" charset="0"/>
                <a:cs typeface="Calibri" panose="020F0502020204030204" pitchFamily="34" charset="0"/>
              </a:rPr>
              <a:t>ΗΣΗΣ </a:t>
            </a:r>
          </a:p>
        </p:txBody>
      </p:sp>
      <p:cxnSp>
        <p:nvCxnSpPr>
          <p:cNvPr id="54" name="Straight Connector 53">
            <a:extLst>
              <a:ext uri="{FF2B5EF4-FFF2-40B4-BE49-F238E27FC236}">
                <a16:creationId xmlns:a16="http://schemas.microsoft.com/office/drawing/2014/main" id="{48E79B4A-2FC3-30C4-023E-4DA3AB0B8C49}"/>
              </a:ext>
            </a:extLst>
          </p:cNvPr>
          <p:cNvCxnSpPr>
            <a:cxnSpLocks/>
          </p:cNvCxnSpPr>
          <p:nvPr/>
        </p:nvCxnSpPr>
        <p:spPr>
          <a:xfrm>
            <a:off x="2944049" y="5709308"/>
            <a:ext cx="9079143"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57" name="Text Placeholder 4">
            <a:extLst>
              <a:ext uri="{FF2B5EF4-FFF2-40B4-BE49-F238E27FC236}">
                <a16:creationId xmlns:a16="http://schemas.microsoft.com/office/drawing/2014/main" id="{496F6F45-D811-6B5B-132C-DE6E739F8E65}"/>
              </a:ext>
            </a:extLst>
          </p:cNvPr>
          <p:cNvSpPr txBox="1">
            <a:spLocks/>
          </p:cNvSpPr>
          <p:nvPr/>
        </p:nvSpPr>
        <p:spPr>
          <a:xfrm>
            <a:off x="2569773" y="1423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 01</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2" name="Text Placeholder 4">
            <a:extLst>
              <a:ext uri="{FF2B5EF4-FFF2-40B4-BE49-F238E27FC236}">
                <a16:creationId xmlns:a16="http://schemas.microsoft.com/office/drawing/2014/main" id="{16534864-1C25-1182-C98F-DD21FEECF91E}"/>
              </a:ext>
            </a:extLst>
          </p:cNvPr>
          <p:cNvSpPr txBox="1">
            <a:spLocks/>
          </p:cNvSpPr>
          <p:nvPr/>
        </p:nvSpPr>
        <p:spPr>
          <a:xfrm>
            <a:off x="2569773" y="1377379"/>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 02</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4" name="Text Placeholder 4">
            <a:extLst>
              <a:ext uri="{FF2B5EF4-FFF2-40B4-BE49-F238E27FC236}">
                <a16:creationId xmlns:a16="http://schemas.microsoft.com/office/drawing/2014/main" id="{A5F664FE-7982-7DC0-7903-5F2A59708D6F}"/>
              </a:ext>
            </a:extLst>
          </p:cNvPr>
          <p:cNvSpPr txBox="1">
            <a:spLocks/>
          </p:cNvSpPr>
          <p:nvPr/>
        </p:nvSpPr>
        <p:spPr>
          <a:xfrm>
            <a:off x="2569773" y="255574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 03</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5" name="Text Placeholder 4">
            <a:extLst>
              <a:ext uri="{FF2B5EF4-FFF2-40B4-BE49-F238E27FC236}">
                <a16:creationId xmlns:a16="http://schemas.microsoft.com/office/drawing/2014/main" id="{CB0473A0-F62E-1EE0-F713-F5CC99DD5045}"/>
              </a:ext>
            </a:extLst>
          </p:cNvPr>
          <p:cNvSpPr txBox="1">
            <a:spLocks/>
          </p:cNvSpPr>
          <p:nvPr/>
        </p:nvSpPr>
        <p:spPr>
          <a:xfrm>
            <a:off x="2569773" y="4208602"/>
            <a:ext cx="1463952" cy="392400"/>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 </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04</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6" name="Text Placeholder 4">
            <a:extLst>
              <a:ext uri="{FF2B5EF4-FFF2-40B4-BE49-F238E27FC236}">
                <a16:creationId xmlns:a16="http://schemas.microsoft.com/office/drawing/2014/main" id="{0B100C19-528C-CBCC-D5B7-058C07509ECC}"/>
              </a:ext>
            </a:extLst>
          </p:cNvPr>
          <p:cNvSpPr txBox="1">
            <a:spLocks/>
          </p:cNvSpPr>
          <p:nvPr/>
        </p:nvSpPr>
        <p:spPr>
          <a:xfrm>
            <a:off x="2569773" y="471549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 05</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9" name="Text Placeholder 4">
            <a:extLst>
              <a:ext uri="{FF2B5EF4-FFF2-40B4-BE49-F238E27FC236}">
                <a16:creationId xmlns:a16="http://schemas.microsoft.com/office/drawing/2014/main" id="{43DCCEA6-6A2A-CCBA-2094-FA8DC0EC4CA1}"/>
              </a:ext>
            </a:extLst>
          </p:cNvPr>
          <p:cNvSpPr txBox="1">
            <a:spLocks/>
          </p:cNvSpPr>
          <p:nvPr/>
        </p:nvSpPr>
        <p:spPr>
          <a:xfrm>
            <a:off x="2559632" y="53336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marR="0" lvl="0" indent="0" algn="l" defTabSz="755934" rtl="0" eaLnBrk="1" fontAlgn="auto" latinLnBrk="0" hangingPunct="1">
              <a:lnSpc>
                <a:spcPts val="2440"/>
              </a:lnSpc>
              <a:spcBef>
                <a:spcPts val="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ΕΝΟΤΗΤΑ</a:t>
            </a:r>
            <a:r>
              <a:rPr kumimoji="0" lang="en-IE"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rPr>
              <a:t> 06</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48858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AFBDBD-B693-7D37-DC88-A311BD1DC201}"/>
              </a:ext>
            </a:extLst>
          </p:cNvPr>
          <p:cNvSpPr>
            <a:spLocks noGrp="1"/>
          </p:cNvSpPr>
          <p:nvPr>
            <p:ph type="body" sz="quarter" idx="18"/>
          </p:nvPr>
        </p:nvSpPr>
        <p:spPr>
          <a:xfrm>
            <a:off x="633709" y="1538864"/>
            <a:ext cx="5625646" cy="4237488"/>
          </a:xfrm>
        </p:spPr>
        <p:txBody>
          <a:bodyPr>
            <a:normAutofit fontScale="85000" lnSpcReduction="10000"/>
          </a:bodyPr>
          <a:lstStyle/>
          <a:p>
            <a:pPr marL="12700" indent="-12700">
              <a:lnSpc>
                <a:spcPct val="110000"/>
              </a:lnSpc>
            </a:pPr>
            <a:r>
              <a:rPr lang="en-US" dirty="0"/>
              <a:t>Οι παγκόσμιες χρηματοπιστωτικές αγορές έχουν υποστεί διακυμάνσεις που φαίνεται να </a:t>
            </a:r>
            <a:r>
              <a:rPr lang="el-GR" dirty="0"/>
              <a:t>γίνουν χειρότερες</a:t>
            </a:r>
            <a:r>
              <a:rPr lang="en-US" dirty="0"/>
              <a:t>. Αυτές έχουν συνδεθεί με τα λεγόμενα </a:t>
            </a:r>
            <a:r>
              <a:rPr lang="en-US" b="1" dirty="0"/>
              <a:t>φαινόμενα ντόμινο</a:t>
            </a:r>
            <a:r>
              <a:rPr lang="en-US" dirty="0"/>
              <a:t>, αλυσιδωτές αντιδράσεις που προκαλούνται από κάτι απροσδόκητο. Συχνά μια αλυσιδωτή αντίδραση συμβαίνει επειδή υπάρχει σύνδεση μεταξύ των αγορών, των οικονομιών, των κοινωνιών και της πολιτικής.</a:t>
            </a:r>
          </a:p>
          <a:p>
            <a:pPr marL="12700" indent="-12700">
              <a:lnSpc>
                <a:spcPct val="110000"/>
              </a:lnSpc>
            </a:pPr>
            <a:r>
              <a:rPr lang="en-GB" sz="2400" b="0" i="0" dirty="0">
                <a:solidFill>
                  <a:schemeClr val="bg2"/>
                </a:solidFill>
                <a:effectLst/>
              </a:rPr>
              <a:t>Οι ΜΜΕ είναι τα πρώτα και σημαντικότερα θύματα μιας παρατεταμένης οικονομικής κρίσης, λόγω των περιορισμένων οικονομικών τους πόρων και της εξάρτησής τους από τον δανεισμό των τραπεζών, πληρώνοντας τόσο υψηλά επιτόκια. </a:t>
            </a:r>
            <a:endParaRPr lang="en-GB" sz="2400" dirty="0">
              <a:solidFill>
                <a:schemeClr val="bg2"/>
              </a:solidFill>
            </a:endParaRPr>
          </a:p>
          <a:p>
            <a:pPr marL="12700" indent="-12700"/>
            <a:endParaRPr lang="en-US" dirty="0"/>
          </a:p>
          <a:p>
            <a:pPr marL="12700" indent="-12700"/>
            <a:endParaRPr lang="en-US" dirty="0"/>
          </a:p>
        </p:txBody>
      </p:sp>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p:txBody>
          <a:bodyPr>
            <a:normAutofit lnSpcReduction="10000"/>
          </a:bodyPr>
          <a:lstStyle/>
          <a:p>
            <a:r>
              <a:rPr lang="en-US" dirty="0"/>
              <a:t>Επίδραση ντόμινο</a:t>
            </a:r>
          </a:p>
        </p:txBody>
      </p:sp>
      <p:grpSp>
        <p:nvGrpSpPr>
          <p:cNvPr id="3" name="Graphic 126">
            <a:extLst>
              <a:ext uri="{FF2B5EF4-FFF2-40B4-BE49-F238E27FC236}">
                <a16:creationId xmlns:a16="http://schemas.microsoft.com/office/drawing/2014/main" id="{CE51B6A4-95AB-C6C5-0123-FD9B4022CFD6}"/>
              </a:ext>
            </a:extLst>
          </p:cNvPr>
          <p:cNvGrpSpPr/>
          <p:nvPr/>
        </p:nvGrpSpPr>
        <p:grpSpPr>
          <a:xfrm>
            <a:off x="9790812" y="4454436"/>
            <a:ext cx="1767479" cy="1760592"/>
            <a:chOff x="9877550" y="2119962"/>
            <a:chExt cx="1455145" cy="1449475"/>
          </a:xfrm>
          <a:solidFill>
            <a:schemeClr val="bg1"/>
          </a:solidFill>
        </p:grpSpPr>
        <p:sp>
          <p:nvSpPr>
            <p:cNvPr id="5" name="Freeform 4">
              <a:extLst>
                <a:ext uri="{FF2B5EF4-FFF2-40B4-BE49-F238E27FC236}">
                  <a16:creationId xmlns:a16="http://schemas.microsoft.com/office/drawing/2014/main" id="{B2DE7FD6-F718-7B74-6878-95A95CFAEC2D}"/>
                </a:ext>
              </a:extLst>
            </p:cNvPr>
            <p:cNvSpPr/>
            <p:nvPr/>
          </p:nvSpPr>
          <p:spPr>
            <a:xfrm>
              <a:off x="9877550" y="2119962"/>
              <a:ext cx="1455145" cy="1449475"/>
            </a:xfrm>
            <a:custGeom>
              <a:avLst/>
              <a:gdLst>
                <a:gd name="connsiteX0" fmla="*/ 1455145 w 1455145"/>
                <a:gd name="connsiteY0" fmla="*/ 232737 h 1449475"/>
                <a:gd name="connsiteX1" fmla="*/ 1432820 w 1455145"/>
                <a:gd name="connsiteY1" fmla="*/ 353755 h 1449475"/>
                <a:gd name="connsiteX2" fmla="*/ 1346398 w 1455145"/>
                <a:gd name="connsiteY2" fmla="*/ 846111 h 1449475"/>
                <a:gd name="connsiteX3" fmla="*/ 1262137 w 1455145"/>
                <a:gd name="connsiteY3" fmla="*/ 1324421 h 1449475"/>
                <a:gd name="connsiteX4" fmla="*/ 1113060 w 1455145"/>
                <a:gd name="connsiteY4" fmla="*/ 1428511 h 1449475"/>
                <a:gd name="connsiteX5" fmla="*/ 763413 w 1455145"/>
                <a:gd name="connsiteY5" fmla="*/ 1367282 h 1449475"/>
                <a:gd name="connsiteX6" fmla="*/ 742888 w 1455145"/>
                <a:gd name="connsiteY6" fmla="*/ 1369443 h 1449475"/>
                <a:gd name="connsiteX7" fmla="*/ 548080 w 1455145"/>
                <a:gd name="connsiteY7" fmla="*/ 1440037 h 1449475"/>
                <a:gd name="connsiteX8" fmla="*/ 400083 w 1455145"/>
                <a:gd name="connsiteY8" fmla="*/ 1396095 h 1449475"/>
                <a:gd name="connsiteX9" fmla="*/ 383519 w 1455145"/>
                <a:gd name="connsiteY9" fmla="*/ 1361879 h 1449475"/>
                <a:gd name="connsiteX10" fmla="*/ 9746 w 1455145"/>
                <a:gd name="connsiteY10" fmla="*/ 335026 h 1449475"/>
                <a:gd name="connsiteX11" fmla="*/ 52957 w 1455145"/>
                <a:gd name="connsiteY11" fmla="*/ 185554 h 1449475"/>
                <a:gd name="connsiteX12" fmla="*/ 86085 w 1455145"/>
                <a:gd name="connsiteY12" fmla="*/ 169346 h 1449475"/>
                <a:gd name="connsiteX13" fmla="*/ 526114 w 1455145"/>
                <a:gd name="connsiteY13" fmla="*/ 9069 h 1449475"/>
                <a:gd name="connsiteX14" fmla="*/ 689595 w 1455145"/>
                <a:gd name="connsiteY14" fmla="*/ 85426 h 1449475"/>
                <a:gd name="connsiteX15" fmla="*/ 727404 w 1455145"/>
                <a:gd name="connsiteY15" fmla="*/ 182313 h 1449475"/>
                <a:gd name="connsiteX16" fmla="*/ 738567 w 1455145"/>
                <a:gd name="connsiteY16" fmla="*/ 120003 h 1449475"/>
                <a:gd name="connsiteX17" fmla="*/ 831830 w 1455145"/>
                <a:gd name="connsiteY17" fmla="*/ 15553 h 1449475"/>
                <a:gd name="connsiteX18" fmla="*/ 916091 w 1455145"/>
                <a:gd name="connsiteY18" fmla="*/ 20235 h 1449475"/>
                <a:gd name="connsiteX19" fmla="*/ 1343877 w 1455145"/>
                <a:gd name="connsiteY19" fmla="*/ 95511 h 1449475"/>
                <a:gd name="connsiteX20" fmla="*/ 1453345 w 1455145"/>
                <a:gd name="connsiteY20" fmla="*/ 198881 h 1449475"/>
                <a:gd name="connsiteX21" fmla="*/ 1454785 w 1455145"/>
                <a:gd name="connsiteY21" fmla="*/ 201042 h 1449475"/>
                <a:gd name="connsiteX22" fmla="*/ 1455145 w 1455145"/>
                <a:gd name="connsiteY22" fmla="*/ 232737 h 1449475"/>
                <a:gd name="connsiteX23" fmla="*/ 823188 w 1455145"/>
                <a:gd name="connsiteY23" fmla="*/ 595071 h 1449475"/>
                <a:gd name="connsiteX24" fmla="*/ 819227 w 1455145"/>
                <a:gd name="connsiteY24" fmla="*/ 582825 h 1449475"/>
                <a:gd name="connsiteX25" fmla="*/ 644584 w 1455145"/>
                <a:gd name="connsiteY25" fmla="*/ 102714 h 1449475"/>
                <a:gd name="connsiteX26" fmla="*/ 541238 w 1455145"/>
                <a:gd name="connsiteY26" fmla="*/ 55172 h 1449475"/>
                <a:gd name="connsiteX27" fmla="*/ 103729 w 1455145"/>
                <a:gd name="connsiteY27" fmla="*/ 214368 h 1449475"/>
                <a:gd name="connsiteX28" fmla="*/ 55117 w 1455145"/>
                <a:gd name="connsiteY28" fmla="*/ 319178 h 1449475"/>
                <a:gd name="connsiteX29" fmla="*/ 199153 w 1455145"/>
                <a:gd name="connsiteY29" fmla="*/ 715369 h 1449475"/>
                <a:gd name="connsiteX30" fmla="*/ 233722 w 1455145"/>
                <a:gd name="connsiteY30" fmla="*/ 809374 h 1449475"/>
                <a:gd name="connsiteX31" fmla="*/ 823188 w 1455145"/>
                <a:gd name="connsiteY31" fmla="*/ 595071 h 1449475"/>
                <a:gd name="connsiteX32" fmla="*/ 840112 w 1455145"/>
                <a:gd name="connsiteY32" fmla="*/ 640092 h 1449475"/>
                <a:gd name="connsiteX33" fmla="*/ 251006 w 1455145"/>
                <a:gd name="connsiteY33" fmla="*/ 854395 h 1449475"/>
                <a:gd name="connsiteX34" fmla="*/ 253887 w 1455145"/>
                <a:gd name="connsiteY34" fmla="*/ 864120 h 1449475"/>
                <a:gd name="connsiteX35" fmla="*/ 429970 w 1455145"/>
                <a:gd name="connsiteY35" fmla="*/ 1348192 h 1449475"/>
                <a:gd name="connsiteX36" fmla="*/ 531516 w 1455145"/>
                <a:gd name="connsiteY36" fmla="*/ 1394655 h 1449475"/>
                <a:gd name="connsiteX37" fmla="*/ 970105 w 1455145"/>
                <a:gd name="connsiteY37" fmla="*/ 1234738 h 1449475"/>
                <a:gd name="connsiteX38" fmla="*/ 1018357 w 1455145"/>
                <a:gd name="connsiteY38" fmla="*/ 1129928 h 1449475"/>
                <a:gd name="connsiteX39" fmla="*/ 914291 w 1455145"/>
                <a:gd name="connsiteY39" fmla="*/ 843230 h 1449475"/>
                <a:gd name="connsiteX40" fmla="*/ 840112 w 1455145"/>
                <a:gd name="connsiteY40" fmla="*/ 640092 h 1449475"/>
                <a:gd name="connsiteX41" fmla="*/ 1312550 w 1455145"/>
                <a:gd name="connsiteY41" fmla="*/ 752827 h 1449475"/>
                <a:gd name="connsiteX42" fmla="*/ 1315790 w 1455145"/>
                <a:gd name="connsiteY42" fmla="*/ 742382 h 1449475"/>
                <a:gd name="connsiteX43" fmla="*/ 1405093 w 1455145"/>
                <a:gd name="connsiteY43" fmla="*/ 233457 h 1449475"/>
                <a:gd name="connsiteX44" fmla="*/ 1343877 w 1455145"/>
                <a:gd name="connsiteY44" fmla="*/ 145215 h 1449475"/>
                <a:gd name="connsiteX45" fmla="*/ 877202 w 1455145"/>
                <a:gd name="connsiteY45" fmla="*/ 63095 h 1449475"/>
                <a:gd name="connsiteX46" fmla="*/ 787179 w 1455145"/>
                <a:gd name="connsiteY46" fmla="*/ 127206 h 1449475"/>
                <a:gd name="connsiteX47" fmla="*/ 762693 w 1455145"/>
                <a:gd name="connsiteY47" fmla="*/ 265513 h 1449475"/>
                <a:gd name="connsiteX48" fmla="*/ 763773 w 1455145"/>
                <a:gd name="connsiteY48" fmla="*/ 287483 h 1449475"/>
                <a:gd name="connsiteX49" fmla="*/ 903488 w 1455145"/>
                <a:gd name="connsiteY49" fmla="*/ 671427 h 1449475"/>
                <a:gd name="connsiteX50" fmla="*/ 915731 w 1455145"/>
                <a:gd name="connsiteY50" fmla="*/ 682233 h 1449475"/>
                <a:gd name="connsiteX51" fmla="*/ 1312550 w 1455145"/>
                <a:gd name="connsiteY51" fmla="*/ 752827 h 1449475"/>
                <a:gd name="connsiteX52" fmla="*/ 848394 w 1455145"/>
                <a:gd name="connsiteY52" fmla="*/ 1331625 h 1449475"/>
                <a:gd name="connsiteX53" fmla="*/ 852355 w 1455145"/>
                <a:gd name="connsiteY53" fmla="*/ 1333786 h 1449475"/>
                <a:gd name="connsiteX54" fmla="*/ 1124943 w 1455145"/>
                <a:gd name="connsiteY54" fmla="*/ 1381689 h 1449475"/>
                <a:gd name="connsiteX55" fmla="*/ 1213885 w 1455145"/>
                <a:gd name="connsiteY55" fmla="*/ 1317938 h 1449475"/>
                <a:gd name="connsiteX56" fmla="*/ 1292745 w 1455145"/>
                <a:gd name="connsiteY56" fmla="*/ 872044 h 1449475"/>
                <a:gd name="connsiteX57" fmla="*/ 1304988 w 1455145"/>
                <a:gd name="connsiteY57" fmla="*/ 800369 h 1449475"/>
                <a:gd name="connsiteX58" fmla="*/ 925454 w 1455145"/>
                <a:gd name="connsiteY58" fmla="*/ 733377 h 1449475"/>
                <a:gd name="connsiteX59" fmla="*/ 931215 w 1455145"/>
                <a:gd name="connsiteY59" fmla="*/ 749225 h 1449475"/>
                <a:gd name="connsiteX60" fmla="*/ 1064448 w 1455145"/>
                <a:gd name="connsiteY60" fmla="*/ 1115881 h 1449475"/>
                <a:gd name="connsiteX61" fmla="*/ 988469 w 1455145"/>
                <a:gd name="connsiteY61" fmla="*/ 1279760 h 1449475"/>
                <a:gd name="connsiteX62" fmla="*/ 879362 w 1455145"/>
                <a:gd name="connsiteY62" fmla="*/ 1319739 h 1449475"/>
                <a:gd name="connsiteX63" fmla="*/ 848394 w 1455145"/>
                <a:gd name="connsiteY63" fmla="*/ 1331625 h 14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5145" h="1449475">
                  <a:moveTo>
                    <a:pt x="1455145" y="232737"/>
                  </a:moveTo>
                  <a:cubicBezTo>
                    <a:pt x="1447583" y="273076"/>
                    <a:pt x="1439661" y="313416"/>
                    <a:pt x="1432820" y="353755"/>
                  </a:cubicBezTo>
                  <a:cubicBezTo>
                    <a:pt x="1404012" y="517994"/>
                    <a:pt x="1375205" y="681872"/>
                    <a:pt x="1346398" y="846111"/>
                  </a:cubicBezTo>
                  <a:cubicBezTo>
                    <a:pt x="1318311" y="1005668"/>
                    <a:pt x="1289864" y="1164864"/>
                    <a:pt x="1262137" y="1324421"/>
                  </a:cubicBezTo>
                  <a:cubicBezTo>
                    <a:pt x="1249174" y="1398977"/>
                    <a:pt x="1187599" y="1441837"/>
                    <a:pt x="1113060" y="1428511"/>
                  </a:cubicBezTo>
                  <a:cubicBezTo>
                    <a:pt x="996751" y="1407621"/>
                    <a:pt x="880082" y="1387451"/>
                    <a:pt x="763413" y="1367282"/>
                  </a:cubicBezTo>
                  <a:cubicBezTo>
                    <a:pt x="756932" y="1366201"/>
                    <a:pt x="749370" y="1367282"/>
                    <a:pt x="742888" y="1369443"/>
                  </a:cubicBezTo>
                  <a:cubicBezTo>
                    <a:pt x="677712" y="1392854"/>
                    <a:pt x="612896" y="1416625"/>
                    <a:pt x="548080" y="1440037"/>
                  </a:cubicBezTo>
                  <a:cubicBezTo>
                    <a:pt x="488665" y="1461647"/>
                    <a:pt x="434292" y="1445799"/>
                    <a:pt x="400083" y="1396095"/>
                  </a:cubicBezTo>
                  <a:cubicBezTo>
                    <a:pt x="392881" y="1385651"/>
                    <a:pt x="387840" y="1373765"/>
                    <a:pt x="383519" y="1361879"/>
                  </a:cubicBezTo>
                  <a:cubicBezTo>
                    <a:pt x="258928" y="1019715"/>
                    <a:pt x="134337" y="677550"/>
                    <a:pt x="9746" y="335026"/>
                  </a:cubicBezTo>
                  <a:cubicBezTo>
                    <a:pt x="-12219" y="274517"/>
                    <a:pt x="3264" y="220131"/>
                    <a:pt x="52957" y="185554"/>
                  </a:cubicBezTo>
                  <a:cubicBezTo>
                    <a:pt x="63039" y="178711"/>
                    <a:pt x="74562" y="173668"/>
                    <a:pt x="86085" y="169346"/>
                  </a:cubicBezTo>
                  <a:cubicBezTo>
                    <a:pt x="232641" y="115681"/>
                    <a:pt x="379198" y="62015"/>
                    <a:pt x="526114" y="9069"/>
                  </a:cubicBezTo>
                  <a:cubicBezTo>
                    <a:pt x="597412" y="-16863"/>
                    <a:pt x="663308" y="14112"/>
                    <a:pt x="689595" y="85426"/>
                  </a:cubicBezTo>
                  <a:cubicBezTo>
                    <a:pt x="701478" y="117842"/>
                    <a:pt x="713001" y="150257"/>
                    <a:pt x="727404" y="182313"/>
                  </a:cubicBezTo>
                  <a:cubicBezTo>
                    <a:pt x="731005" y="161423"/>
                    <a:pt x="734966" y="140893"/>
                    <a:pt x="738567" y="120003"/>
                  </a:cubicBezTo>
                  <a:cubicBezTo>
                    <a:pt x="748289" y="65977"/>
                    <a:pt x="778177" y="29599"/>
                    <a:pt x="831830" y="15553"/>
                  </a:cubicBezTo>
                  <a:cubicBezTo>
                    <a:pt x="860277" y="7989"/>
                    <a:pt x="888364" y="15192"/>
                    <a:pt x="916091" y="20235"/>
                  </a:cubicBezTo>
                  <a:cubicBezTo>
                    <a:pt x="1058687" y="45447"/>
                    <a:pt x="1201282" y="71379"/>
                    <a:pt x="1343877" y="95511"/>
                  </a:cubicBezTo>
                  <a:cubicBezTo>
                    <a:pt x="1401852" y="105236"/>
                    <a:pt x="1444342" y="143414"/>
                    <a:pt x="1453345" y="198881"/>
                  </a:cubicBezTo>
                  <a:cubicBezTo>
                    <a:pt x="1453345" y="199601"/>
                    <a:pt x="1454425" y="200321"/>
                    <a:pt x="1454785" y="201042"/>
                  </a:cubicBezTo>
                  <a:cubicBezTo>
                    <a:pt x="1455145" y="212207"/>
                    <a:pt x="1455145" y="222292"/>
                    <a:pt x="1455145" y="232737"/>
                  </a:cubicBezTo>
                  <a:close/>
                  <a:moveTo>
                    <a:pt x="823188" y="595071"/>
                  </a:moveTo>
                  <a:cubicBezTo>
                    <a:pt x="821388" y="590028"/>
                    <a:pt x="820307" y="586427"/>
                    <a:pt x="819227" y="582825"/>
                  </a:cubicBezTo>
                  <a:cubicBezTo>
                    <a:pt x="760893" y="422908"/>
                    <a:pt x="702918" y="262631"/>
                    <a:pt x="644584" y="102714"/>
                  </a:cubicBezTo>
                  <a:cubicBezTo>
                    <a:pt x="627299" y="55172"/>
                    <a:pt x="589130" y="37883"/>
                    <a:pt x="541238" y="55172"/>
                  </a:cubicBezTo>
                  <a:cubicBezTo>
                    <a:pt x="395402" y="108117"/>
                    <a:pt x="249566" y="161062"/>
                    <a:pt x="103729" y="214368"/>
                  </a:cubicBezTo>
                  <a:cubicBezTo>
                    <a:pt x="54037" y="232377"/>
                    <a:pt x="37113" y="269474"/>
                    <a:pt x="55117" y="319178"/>
                  </a:cubicBezTo>
                  <a:cubicBezTo>
                    <a:pt x="103009" y="451362"/>
                    <a:pt x="151261" y="583185"/>
                    <a:pt x="199153" y="715369"/>
                  </a:cubicBezTo>
                  <a:cubicBezTo>
                    <a:pt x="210316" y="746343"/>
                    <a:pt x="221839" y="777318"/>
                    <a:pt x="233722" y="809374"/>
                  </a:cubicBezTo>
                  <a:cubicBezTo>
                    <a:pt x="430691" y="737699"/>
                    <a:pt x="626219" y="666745"/>
                    <a:pt x="823188" y="595071"/>
                  </a:cubicBezTo>
                  <a:close/>
                  <a:moveTo>
                    <a:pt x="840112" y="640092"/>
                  </a:moveTo>
                  <a:cubicBezTo>
                    <a:pt x="643143" y="711767"/>
                    <a:pt x="447255" y="783081"/>
                    <a:pt x="251006" y="854395"/>
                  </a:cubicBezTo>
                  <a:cubicBezTo>
                    <a:pt x="252446" y="859078"/>
                    <a:pt x="252806" y="861599"/>
                    <a:pt x="253887" y="864120"/>
                  </a:cubicBezTo>
                  <a:cubicBezTo>
                    <a:pt x="312581" y="1025478"/>
                    <a:pt x="371276" y="1186835"/>
                    <a:pt x="429970" y="1348192"/>
                  </a:cubicBezTo>
                  <a:cubicBezTo>
                    <a:pt x="446535" y="1393934"/>
                    <a:pt x="485424" y="1411223"/>
                    <a:pt x="531516" y="1394655"/>
                  </a:cubicBezTo>
                  <a:cubicBezTo>
                    <a:pt x="677712" y="1341349"/>
                    <a:pt x="823908" y="1288044"/>
                    <a:pt x="970105" y="1234738"/>
                  </a:cubicBezTo>
                  <a:cubicBezTo>
                    <a:pt x="1019437" y="1216729"/>
                    <a:pt x="1036361" y="1179632"/>
                    <a:pt x="1018357" y="1129928"/>
                  </a:cubicBezTo>
                  <a:cubicBezTo>
                    <a:pt x="983788" y="1034482"/>
                    <a:pt x="948859" y="938676"/>
                    <a:pt x="914291" y="843230"/>
                  </a:cubicBezTo>
                  <a:cubicBezTo>
                    <a:pt x="889805" y="776238"/>
                    <a:pt x="865319" y="709246"/>
                    <a:pt x="840112" y="640092"/>
                  </a:cubicBezTo>
                  <a:close/>
                  <a:moveTo>
                    <a:pt x="1312550" y="752827"/>
                  </a:moveTo>
                  <a:cubicBezTo>
                    <a:pt x="1313990" y="748504"/>
                    <a:pt x="1315070" y="745623"/>
                    <a:pt x="1315790" y="742382"/>
                  </a:cubicBezTo>
                  <a:cubicBezTo>
                    <a:pt x="1345678" y="572740"/>
                    <a:pt x="1375565" y="403099"/>
                    <a:pt x="1405093" y="233457"/>
                  </a:cubicBezTo>
                  <a:cubicBezTo>
                    <a:pt x="1413015" y="188796"/>
                    <a:pt x="1388168" y="153139"/>
                    <a:pt x="1343877" y="145215"/>
                  </a:cubicBezTo>
                  <a:cubicBezTo>
                    <a:pt x="1188319" y="117481"/>
                    <a:pt x="1032760" y="90108"/>
                    <a:pt x="877202" y="63095"/>
                  </a:cubicBezTo>
                  <a:cubicBezTo>
                    <a:pt x="830030" y="54811"/>
                    <a:pt x="795461" y="79663"/>
                    <a:pt x="787179" y="127206"/>
                  </a:cubicBezTo>
                  <a:cubicBezTo>
                    <a:pt x="778897" y="173308"/>
                    <a:pt x="770615" y="219410"/>
                    <a:pt x="762693" y="265513"/>
                  </a:cubicBezTo>
                  <a:cubicBezTo>
                    <a:pt x="761613" y="272716"/>
                    <a:pt x="761253" y="281000"/>
                    <a:pt x="763773" y="287483"/>
                  </a:cubicBezTo>
                  <a:cubicBezTo>
                    <a:pt x="809865" y="415705"/>
                    <a:pt x="856676" y="543566"/>
                    <a:pt x="903488" y="671427"/>
                  </a:cubicBezTo>
                  <a:cubicBezTo>
                    <a:pt x="905288" y="676110"/>
                    <a:pt x="911050" y="681152"/>
                    <a:pt x="915731" y="682233"/>
                  </a:cubicBezTo>
                  <a:cubicBezTo>
                    <a:pt x="1047164" y="706004"/>
                    <a:pt x="1178956" y="729055"/>
                    <a:pt x="1312550" y="752827"/>
                  </a:cubicBezTo>
                  <a:close/>
                  <a:moveTo>
                    <a:pt x="848394" y="1331625"/>
                  </a:moveTo>
                  <a:cubicBezTo>
                    <a:pt x="850915" y="1333065"/>
                    <a:pt x="851635" y="1333425"/>
                    <a:pt x="852355" y="1333786"/>
                  </a:cubicBezTo>
                  <a:cubicBezTo>
                    <a:pt x="943098" y="1349993"/>
                    <a:pt x="1033840" y="1366561"/>
                    <a:pt x="1124943" y="1381689"/>
                  </a:cubicBezTo>
                  <a:cubicBezTo>
                    <a:pt x="1172115" y="1389612"/>
                    <a:pt x="1205603" y="1364760"/>
                    <a:pt x="1213885" y="1317938"/>
                  </a:cubicBezTo>
                  <a:cubicBezTo>
                    <a:pt x="1240172" y="1169187"/>
                    <a:pt x="1266458" y="1020795"/>
                    <a:pt x="1292745" y="872044"/>
                  </a:cubicBezTo>
                  <a:cubicBezTo>
                    <a:pt x="1297066" y="848633"/>
                    <a:pt x="1300667" y="824861"/>
                    <a:pt x="1304988" y="800369"/>
                  </a:cubicBezTo>
                  <a:cubicBezTo>
                    <a:pt x="1177876" y="778039"/>
                    <a:pt x="1052565" y="756068"/>
                    <a:pt x="925454" y="733377"/>
                  </a:cubicBezTo>
                  <a:cubicBezTo>
                    <a:pt x="927974" y="740581"/>
                    <a:pt x="929775" y="744903"/>
                    <a:pt x="931215" y="749225"/>
                  </a:cubicBezTo>
                  <a:cubicBezTo>
                    <a:pt x="975866" y="871323"/>
                    <a:pt x="1020157" y="993422"/>
                    <a:pt x="1064448" y="1115881"/>
                  </a:cubicBezTo>
                  <a:cubicBezTo>
                    <a:pt x="1090374" y="1187555"/>
                    <a:pt x="1059767" y="1253107"/>
                    <a:pt x="988469" y="1279760"/>
                  </a:cubicBezTo>
                  <a:cubicBezTo>
                    <a:pt x="952100" y="1293446"/>
                    <a:pt x="915731" y="1306412"/>
                    <a:pt x="879362" y="1319739"/>
                  </a:cubicBezTo>
                  <a:cubicBezTo>
                    <a:pt x="869640" y="1323341"/>
                    <a:pt x="859557" y="1327302"/>
                    <a:pt x="848394" y="1331625"/>
                  </a:cubicBezTo>
                  <a:close/>
                </a:path>
              </a:pathLst>
            </a:custGeom>
            <a:grpFill/>
            <a:ln w="359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0D51C8A-7546-484E-B4FE-BCA08395E09F}"/>
                </a:ext>
              </a:extLst>
            </p:cNvPr>
            <p:cNvSpPr/>
            <p:nvPr/>
          </p:nvSpPr>
          <p:spPr>
            <a:xfrm>
              <a:off x="10128556" y="2767258"/>
              <a:ext cx="774354" cy="760876"/>
            </a:xfrm>
            <a:custGeom>
              <a:avLst/>
              <a:gdLst>
                <a:gd name="connsiteX0" fmla="*/ 589106 w 774354"/>
                <a:gd name="connsiteY0" fmla="*/ 0 h 760876"/>
                <a:gd name="connsiteX1" fmla="*/ 663285 w 774354"/>
                <a:gd name="connsiteY1" fmla="*/ 203138 h 760876"/>
                <a:gd name="connsiteX2" fmla="*/ 767351 w 774354"/>
                <a:gd name="connsiteY2" fmla="*/ 489835 h 760876"/>
                <a:gd name="connsiteX3" fmla="*/ 719099 w 774354"/>
                <a:gd name="connsiteY3" fmla="*/ 594645 h 760876"/>
                <a:gd name="connsiteX4" fmla="*/ 280510 w 774354"/>
                <a:gd name="connsiteY4" fmla="*/ 754562 h 760876"/>
                <a:gd name="connsiteX5" fmla="*/ 178964 w 774354"/>
                <a:gd name="connsiteY5" fmla="*/ 708100 h 760876"/>
                <a:gd name="connsiteX6" fmla="*/ 2881 w 774354"/>
                <a:gd name="connsiteY6" fmla="*/ 224028 h 760876"/>
                <a:gd name="connsiteX7" fmla="*/ 0 w 774354"/>
                <a:gd name="connsiteY7" fmla="*/ 214303 h 760876"/>
                <a:gd name="connsiteX8" fmla="*/ 589106 w 774354"/>
                <a:gd name="connsiteY8" fmla="*/ 0 h 760876"/>
                <a:gd name="connsiteX9" fmla="*/ 712977 w 774354"/>
                <a:gd name="connsiteY9" fmla="*/ 494878 h 760876"/>
                <a:gd name="connsiteX10" fmla="*/ 641679 w 774354"/>
                <a:gd name="connsiteY10" fmla="*/ 423203 h 760876"/>
                <a:gd name="connsiteX11" fmla="*/ 568221 w 774354"/>
                <a:gd name="connsiteY11" fmla="*/ 495958 h 760876"/>
                <a:gd name="connsiteX12" fmla="*/ 640959 w 774354"/>
                <a:gd name="connsiteY12" fmla="*/ 567993 h 760876"/>
                <a:gd name="connsiteX13" fmla="*/ 712977 w 774354"/>
                <a:gd name="connsiteY13" fmla="*/ 494878 h 760876"/>
                <a:gd name="connsiteX14" fmla="*/ 401860 w 774354"/>
                <a:gd name="connsiteY14" fmla="*/ 474708 h 760876"/>
                <a:gd name="connsiteX15" fmla="*/ 473518 w 774354"/>
                <a:gd name="connsiteY15" fmla="*/ 401953 h 760876"/>
                <a:gd name="connsiteX16" fmla="*/ 400780 w 774354"/>
                <a:gd name="connsiteY16" fmla="*/ 329918 h 760876"/>
                <a:gd name="connsiteX17" fmla="*/ 328762 w 774354"/>
                <a:gd name="connsiteY17" fmla="*/ 402673 h 760876"/>
                <a:gd name="connsiteX18" fmla="*/ 401860 w 774354"/>
                <a:gd name="connsiteY18" fmla="*/ 474708 h 760876"/>
                <a:gd name="connsiteX19" fmla="*/ 444710 w 774354"/>
                <a:gd name="connsiteY19" fmla="*/ 155595 h 760876"/>
                <a:gd name="connsiteX20" fmla="*/ 517449 w 774354"/>
                <a:gd name="connsiteY20" fmla="*/ 226909 h 760876"/>
                <a:gd name="connsiteX21" fmla="*/ 589106 w 774354"/>
                <a:gd name="connsiteY21" fmla="*/ 155234 h 760876"/>
                <a:gd name="connsiteX22" fmla="*/ 516008 w 774354"/>
                <a:gd name="connsiteY22" fmla="*/ 82119 h 760876"/>
                <a:gd name="connsiteX23" fmla="*/ 444710 w 774354"/>
                <a:gd name="connsiteY23" fmla="*/ 155595 h 760876"/>
                <a:gd name="connsiteX24" fmla="*/ 205971 w 774354"/>
                <a:gd name="connsiteY24" fmla="*/ 626701 h 760876"/>
                <a:gd name="connsiteX25" fmla="*/ 277269 w 774354"/>
                <a:gd name="connsiteY25" fmla="*/ 699456 h 760876"/>
                <a:gd name="connsiteX26" fmla="*/ 350367 w 774354"/>
                <a:gd name="connsiteY26" fmla="*/ 627781 h 760876"/>
                <a:gd name="connsiteX27" fmla="*/ 278349 w 774354"/>
                <a:gd name="connsiteY27" fmla="*/ 554666 h 760876"/>
                <a:gd name="connsiteX28" fmla="*/ 205971 w 774354"/>
                <a:gd name="connsiteY28" fmla="*/ 626701 h 760876"/>
                <a:gd name="connsiteX29" fmla="*/ 153758 w 774354"/>
                <a:gd name="connsiteY29" fmla="*/ 215023 h 760876"/>
                <a:gd name="connsiteX30" fmla="*/ 81740 w 774354"/>
                <a:gd name="connsiteY30" fmla="*/ 287418 h 760876"/>
                <a:gd name="connsiteX31" fmla="*/ 154478 w 774354"/>
                <a:gd name="connsiteY31" fmla="*/ 359092 h 760876"/>
                <a:gd name="connsiteX32" fmla="*/ 226496 w 774354"/>
                <a:gd name="connsiteY32" fmla="*/ 286698 h 760876"/>
                <a:gd name="connsiteX33" fmla="*/ 153758 w 774354"/>
                <a:gd name="connsiteY33" fmla="*/ 215023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54" h="760876">
                  <a:moveTo>
                    <a:pt x="589106" y="0"/>
                  </a:moveTo>
                  <a:cubicBezTo>
                    <a:pt x="614313" y="69153"/>
                    <a:pt x="638799" y="136145"/>
                    <a:pt x="663285" y="203138"/>
                  </a:cubicBezTo>
                  <a:cubicBezTo>
                    <a:pt x="698213" y="298583"/>
                    <a:pt x="732782" y="394389"/>
                    <a:pt x="767351" y="489835"/>
                  </a:cubicBezTo>
                  <a:cubicBezTo>
                    <a:pt x="785355" y="539539"/>
                    <a:pt x="768431" y="576637"/>
                    <a:pt x="719099" y="594645"/>
                  </a:cubicBezTo>
                  <a:cubicBezTo>
                    <a:pt x="572902" y="647951"/>
                    <a:pt x="426706" y="701257"/>
                    <a:pt x="280510" y="754562"/>
                  </a:cubicBezTo>
                  <a:cubicBezTo>
                    <a:pt x="234418" y="771490"/>
                    <a:pt x="195889" y="753842"/>
                    <a:pt x="178964" y="708100"/>
                  </a:cubicBezTo>
                  <a:cubicBezTo>
                    <a:pt x="119910" y="546743"/>
                    <a:pt x="61575" y="385385"/>
                    <a:pt x="2881" y="224028"/>
                  </a:cubicBezTo>
                  <a:cubicBezTo>
                    <a:pt x="1800" y="221506"/>
                    <a:pt x="1440" y="218625"/>
                    <a:pt x="0" y="214303"/>
                  </a:cubicBezTo>
                  <a:cubicBezTo>
                    <a:pt x="196249" y="143349"/>
                    <a:pt x="391777" y="72035"/>
                    <a:pt x="589106" y="0"/>
                  </a:cubicBezTo>
                  <a:close/>
                  <a:moveTo>
                    <a:pt x="712977" y="494878"/>
                  </a:moveTo>
                  <a:cubicBezTo>
                    <a:pt x="712977" y="455259"/>
                    <a:pt x="681289" y="423563"/>
                    <a:pt x="641679" y="423203"/>
                  </a:cubicBezTo>
                  <a:cubicBezTo>
                    <a:pt x="600989" y="423203"/>
                    <a:pt x="567861" y="455619"/>
                    <a:pt x="568221" y="495958"/>
                  </a:cubicBezTo>
                  <a:cubicBezTo>
                    <a:pt x="568581" y="535937"/>
                    <a:pt x="601709" y="568353"/>
                    <a:pt x="640959" y="567993"/>
                  </a:cubicBezTo>
                  <a:cubicBezTo>
                    <a:pt x="680929" y="567632"/>
                    <a:pt x="712977" y="534857"/>
                    <a:pt x="712977" y="494878"/>
                  </a:cubicBezTo>
                  <a:close/>
                  <a:moveTo>
                    <a:pt x="401860" y="474708"/>
                  </a:moveTo>
                  <a:cubicBezTo>
                    <a:pt x="441830" y="474708"/>
                    <a:pt x="473878" y="441932"/>
                    <a:pt x="473518" y="401953"/>
                  </a:cubicBezTo>
                  <a:cubicBezTo>
                    <a:pt x="473158" y="361974"/>
                    <a:pt x="440750" y="329918"/>
                    <a:pt x="400780" y="329918"/>
                  </a:cubicBezTo>
                  <a:cubicBezTo>
                    <a:pt x="361530" y="329918"/>
                    <a:pt x="328402" y="363414"/>
                    <a:pt x="328762" y="402673"/>
                  </a:cubicBezTo>
                  <a:cubicBezTo>
                    <a:pt x="329482" y="442653"/>
                    <a:pt x="361890" y="474708"/>
                    <a:pt x="401860" y="474708"/>
                  </a:cubicBezTo>
                  <a:close/>
                  <a:moveTo>
                    <a:pt x="444710" y="155595"/>
                  </a:moveTo>
                  <a:cubicBezTo>
                    <a:pt x="444710" y="195574"/>
                    <a:pt x="477479" y="227269"/>
                    <a:pt x="517449" y="226909"/>
                  </a:cubicBezTo>
                  <a:cubicBezTo>
                    <a:pt x="556338" y="226549"/>
                    <a:pt x="589106" y="194133"/>
                    <a:pt x="589106" y="155234"/>
                  </a:cubicBezTo>
                  <a:cubicBezTo>
                    <a:pt x="589106" y="114895"/>
                    <a:pt x="555978" y="81399"/>
                    <a:pt x="516008" y="82119"/>
                  </a:cubicBezTo>
                  <a:cubicBezTo>
                    <a:pt x="476398" y="83200"/>
                    <a:pt x="444710" y="115615"/>
                    <a:pt x="444710" y="155595"/>
                  </a:cubicBezTo>
                  <a:close/>
                  <a:moveTo>
                    <a:pt x="205971" y="626701"/>
                  </a:moveTo>
                  <a:cubicBezTo>
                    <a:pt x="205611" y="667040"/>
                    <a:pt x="237299" y="699096"/>
                    <a:pt x="277269" y="699456"/>
                  </a:cubicBezTo>
                  <a:cubicBezTo>
                    <a:pt x="317239" y="699816"/>
                    <a:pt x="349647" y="667761"/>
                    <a:pt x="350367" y="627781"/>
                  </a:cubicBezTo>
                  <a:cubicBezTo>
                    <a:pt x="350727" y="588883"/>
                    <a:pt x="317599" y="555026"/>
                    <a:pt x="278349" y="554666"/>
                  </a:cubicBezTo>
                  <a:cubicBezTo>
                    <a:pt x="238379" y="554666"/>
                    <a:pt x="205971" y="586722"/>
                    <a:pt x="205971" y="626701"/>
                  </a:cubicBezTo>
                  <a:close/>
                  <a:moveTo>
                    <a:pt x="153758" y="215023"/>
                  </a:moveTo>
                  <a:cubicBezTo>
                    <a:pt x="113428" y="215383"/>
                    <a:pt x="81380" y="247439"/>
                    <a:pt x="81740" y="287418"/>
                  </a:cubicBezTo>
                  <a:cubicBezTo>
                    <a:pt x="82100" y="327397"/>
                    <a:pt x="114508" y="359453"/>
                    <a:pt x="154478" y="359092"/>
                  </a:cubicBezTo>
                  <a:cubicBezTo>
                    <a:pt x="194808" y="358732"/>
                    <a:pt x="226496" y="326677"/>
                    <a:pt x="226496" y="286698"/>
                  </a:cubicBezTo>
                  <a:cubicBezTo>
                    <a:pt x="226136" y="246718"/>
                    <a:pt x="193728" y="214663"/>
                    <a:pt x="153758" y="215023"/>
                  </a:cubicBezTo>
                  <a:close/>
                </a:path>
              </a:pathLst>
            </a:custGeom>
            <a:solidFill>
              <a:srgbClr val="F16924"/>
            </a:solidFill>
            <a:ln w="35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B04424-2190-CA7F-C34D-8A94CBDD01A7}"/>
                </a:ext>
              </a:extLst>
            </p:cNvPr>
            <p:cNvSpPr/>
            <p:nvPr/>
          </p:nvSpPr>
          <p:spPr>
            <a:xfrm>
              <a:off x="10639059" y="2188687"/>
              <a:ext cx="644684" cy="691305"/>
            </a:xfrm>
            <a:custGeom>
              <a:avLst/>
              <a:gdLst>
                <a:gd name="connsiteX0" fmla="*/ 551041 w 644684"/>
                <a:gd name="connsiteY0" fmla="*/ 691305 h 691305"/>
                <a:gd name="connsiteX1" fmla="*/ 153862 w 644684"/>
                <a:gd name="connsiteY1" fmla="*/ 620712 h 691305"/>
                <a:gd name="connsiteX2" fmla="*/ 141619 w 644684"/>
                <a:gd name="connsiteY2" fmla="*/ 609906 h 691305"/>
                <a:gd name="connsiteX3" fmla="*/ 1904 w 644684"/>
                <a:gd name="connsiteY3" fmla="*/ 225962 h 691305"/>
                <a:gd name="connsiteX4" fmla="*/ 824 w 644684"/>
                <a:gd name="connsiteY4" fmla="*/ 203991 h 691305"/>
                <a:gd name="connsiteX5" fmla="*/ 25310 w 644684"/>
                <a:gd name="connsiteY5" fmla="*/ 65685 h 691305"/>
                <a:gd name="connsiteX6" fmla="*/ 115332 w 644684"/>
                <a:gd name="connsiteY6" fmla="*/ 1574 h 691305"/>
                <a:gd name="connsiteX7" fmla="*/ 582008 w 644684"/>
                <a:gd name="connsiteY7" fmla="*/ 83694 h 691305"/>
                <a:gd name="connsiteX8" fmla="*/ 643224 w 644684"/>
                <a:gd name="connsiteY8" fmla="*/ 171936 h 691305"/>
                <a:gd name="connsiteX9" fmla="*/ 553921 w 644684"/>
                <a:gd name="connsiteY9" fmla="*/ 680860 h 691305"/>
                <a:gd name="connsiteX10" fmla="*/ 551041 w 644684"/>
                <a:gd name="connsiteY10" fmla="*/ 691305 h 691305"/>
                <a:gd name="connsiteX11" fmla="*/ 526195 w 644684"/>
                <a:gd name="connsiteY11" fmla="*/ 552639 h 691305"/>
                <a:gd name="connsiteX12" fmla="*/ 455257 w 644684"/>
                <a:gd name="connsiteY12" fmla="*/ 479164 h 691305"/>
                <a:gd name="connsiteX13" fmla="*/ 381799 w 644684"/>
                <a:gd name="connsiteY13" fmla="*/ 550838 h 691305"/>
                <a:gd name="connsiteX14" fmla="*/ 453096 w 644684"/>
                <a:gd name="connsiteY14" fmla="*/ 623953 h 691305"/>
                <a:gd name="connsiteX15" fmla="*/ 526195 w 644684"/>
                <a:gd name="connsiteY15" fmla="*/ 552639 h 691305"/>
                <a:gd name="connsiteX16" fmla="*/ 65280 w 644684"/>
                <a:gd name="connsiteY16" fmla="*/ 125834 h 691305"/>
                <a:gd name="connsiteX17" fmla="*/ 135137 w 644684"/>
                <a:gd name="connsiteY17" fmla="*/ 199669 h 691305"/>
                <a:gd name="connsiteX18" fmla="*/ 208956 w 644684"/>
                <a:gd name="connsiteY18" fmla="*/ 129436 h 691305"/>
                <a:gd name="connsiteX19" fmla="*/ 137658 w 644684"/>
                <a:gd name="connsiteY19" fmla="*/ 55600 h 691305"/>
                <a:gd name="connsiteX20" fmla="*/ 65280 w 644684"/>
                <a:gd name="connsiteY20" fmla="*/ 125834 h 691305"/>
                <a:gd name="connsiteX21" fmla="*/ 361634 w 644684"/>
                <a:gd name="connsiteY21" fmla="*/ 326810 h 691305"/>
                <a:gd name="connsiteX22" fmla="*/ 289616 w 644684"/>
                <a:gd name="connsiteY22" fmla="*/ 254416 h 691305"/>
                <a:gd name="connsiteX23" fmla="*/ 217598 w 644684"/>
                <a:gd name="connsiteY23" fmla="*/ 328251 h 691305"/>
                <a:gd name="connsiteX24" fmla="*/ 288896 w 644684"/>
                <a:gd name="connsiteY24" fmla="*/ 398845 h 691305"/>
                <a:gd name="connsiteX25" fmla="*/ 361634 w 644684"/>
                <a:gd name="connsiteY25" fmla="*/ 326810 h 691305"/>
                <a:gd name="connsiteX26" fmla="*/ 588850 w 644684"/>
                <a:gd name="connsiteY26" fmla="*/ 194627 h 691305"/>
                <a:gd name="connsiteX27" fmla="*/ 516832 w 644684"/>
                <a:gd name="connsiteY27" fmla="*/ 122953 h 691305"/>
                <a:gd name="connsiteX28" fmla="*/ 445174 w 644684"/>
                <a:gd name="connsiteY28" fmla="*/ 197148 h 691305"/>
                <a:gd name="connsiteX29" fmla="*/ 516832 w 644684"/>
                <a:gd name="connsiteY29" fmla="*/ 267382 h 691305"/>
                <a:gd name="connsiteX30" fmla="*/ 588850 w 644684"/>
                <a:gd name="connsiteY30" fmla="*/ 194627 h 69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4684" h="691305">
                  <a:moveTo>
                    <a:pt x="551041" y="691305"/>
                  </a:moveTo>
                  <a:cubicBezTo>
                    <a:pt x="417447" y="667534"/>
                    <a:pt x="285655" y="644483"/>
                    <a:pt x="153862" y="620712"/>
                  </a:cubicBezTo>
                  <a:cubicBezTo>
                    <a:pt x="149181" y="619991"/>
                    <a:pt x="143419" y="614589"/>
                    <a:pt x="141619" y="609906"/>
                  </a:cubicBezTo>
                  <a:cubicBezTo>
                    <a:pt x="94447" y="482045"/>
                    <a:pt x="47996" y="354184"/>
                    <a:pt x="1904" y="225962"/>
                  </a:cubicBezTo>
                  <a:cubicBezTo>
                    <a:pt x="-616" y="219119"/>
                    <a:pt x="-256" y="210835"/>
                    <a:pt x="824" y="203991"/>
                  </a:cubicBezTo>
                  <a:cubicBezTo>
                    <a:pt x="8746" y="157889"/>
                    <a:pt x="17028" y="111787"/>
                    <a:pt x="25310" y="65685"/>
                  </a:cubicBezTo>
                  <a:cubicBezTo>
                    <a:pt x="33592" y="18142"/>
                    <a:pt x="68161" y="-6710"/>
                    <a:pt x="115332" y="1574"/>
                  </a:cubicBezTo>
                  <a:cubicBezTo>
                    <a:pt x="270891" y="28947"/>
                    <a:pt x="426450" y="56321"/>
                    <a:pt x="582008" y="83694"/>
                  </a:cubicBezTo>
                  <a:cubicBezTo>
                    <a:pt x="626299" y="91618"/>
                    <a:pt x="651146" y="127275"/>
                    <a:pt x="643224" y="171936"/>
                  </a:cubicBezTo>
                  <a:cubicBezTo>
                    <a:pt x="613696" y="341578"/>
                    <a:pt x="583809" y="511219"/>
                    <a:pt x="553921" y="680860"/>
                  </a:cubicBezTo>
                  <a:cubicBezTo>
                    <a:pt x="553561" y="683742"/>
                    <a:pt x="552121" y="686983"/>
                    <a:pt x="551041" y="691305"/>
                  </a:cubicBezTo>
                  <a:close/>
                  <a:moveTo>
                    <a:pt x="526195" y="552639"/>
                  </a:moveTo>
                  <a:cubicBezTo>
                    <a:pt x="526915" y="512660"/>
                    <a:pt x="494867" y="479884"/>
                    <a:pt x="455257" y="479164"/>
                  </a:cubicBezTo>
                  <a:cubicBezTo>
                    <a:pt x="416007" y="478443"/>
                    <a:pt x="382879" y="510859"/>
                    <a:pt x="381799" y="550838"/>
                  </a:cubicBezTo>
                  <a:cubicBezTo>
                    <a:pt x="380718" y="590097"/>
                    <a:pt x="413486" y="623593"/>
                    <a:pt x="453096" y="623953"/>
                  </a:cubicBezTo>
                  <a:cubicBezTo>
                    <a:pt x="493786" y="623953"/>
                    <a:pt x="525834" y="592978"/>
                    <a:pt x="526195" y="552639"/>
                  </a:cubicBezTo>
                  <a:close/>
                  <a:moveTo>
                    <a:pt x="65280" y="125834"/>
                  </a:moveTo>
                  <a:cubicBezTo>
                    <a:pt x="64200" y="166173"/>
                    <a:pt x="95528" y="199309"/>
                    <a:pt x="135137" y="199669"/>
                  </a:cubicBezTo>
                  <a:cubicBezTo>
                    <a:pt x="175467" y="200390"/>
                    <a:pt x="207875" y="169415"/>
                    <a:pt x="208956" y="129436"/>
                  </a:cubicBezTo>
                  <a:cubicBezTo>
                    <a:pt x="210036" y="88736"/>
                    <a:pt x="179428" y="56681"/>
                    <a:pt x="137658" y="55600"/>
                  </a:cubicBezTo>
                  <a:cubicBezTo>
                    <a:pt x="99128" y="54520"/>
                    <a:pt x="66000" y="86575"/>
                    <a:pt x="65280" y="125834"/>
                  </a:cubicBezTo>
                  <a:close/>
                  <a:moveTo>
                    <a:pt x="361634" y="326810"/>
                  </a:moveTo>
                  <a:cubicBezTo>
                    <a:pt x="361994" y="286831"/>
                    <a:pt x="330666" y="255136"/>
                    <a:pt x="289616" y="254416"/>
                  </a:cubicBezTo>
                  <a:cubicBezTo>
                    <a:pt x="249646" y="253695"/>
                    <a:pt x="217958" y="286471"/>
                    <a:pt x="217598" y="328251"/>
                  </a:cubicBezTo>
                  <a:cubicBezTo>
                    <a:pt x="217598" y="365709"/>
                    <a:pt x="250366" y="398485"/>
                    <a:pt x="288896" y="398845"/>
                  </a:cubicBezTo>
                  <a:cubicBezTo>
                    <a:pt x="328865" y="399205"/>
                    <a:pt x="361274" y="367150"/>
                    <a:pt x="361634" y="326810"/>
                  </a:cubicBezTo>
                  <a:close/>
                  <a:moveTo>
                    <a:pt x="588850" y="194627"/>
                  </a:moveTo>
                  <a:cubicBezTo>
                    <a:pt x="588850" y="153927"/>
                    <a:pt x="557882" y="122953"/>
                    <a:pt x="516832" y="122953"/>
                  </a:cubicBezTo>
                  <a:cubicBezTo>
                    <a:pt x="476502" y="122592"/>
                    <a:pt x="445174" y="155008"/>
                    <a:pt x="445174" y="197148"/>
                  </a:cubicBezTo>
                  <a:cubicBezTo>
                    <a:pt x="445174" y="234606"/>
                    <a:pt x="478663" y="267382"/>
                    <a:pt x="516832" y="267382"/>
                  </a:cubicBezTo>
                  <a:cubicBezTo>
                    <a:pt x="556802" y="267382"/>
                    <a:pt x="588850" y="234966"/>
                    <a:pt x="588850" y="194627"/>
                  </a:cubicBezTo>
                  <a:close/>
                </a:path>
              </a:pathLst>
            </a:custGeom>
            <a:solidFill>
              <a:srgbClr val="F16924"/>
            </a:solidFill>
            <a:ln w="359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7FB10D8-0B6E-F193-D081-00FC3F37A5AF}"/>
                </a:ext>
              </a:extLst>
            </p:cNvPr>
            <p:cNvSpPr/>
            <p:nvPr/>
          </p:nvSpPr>
          <p:spPr>
            <a:xfrm>
              <a:off x="10111269" y="2702784"/>
              <a:ext cx="144398" cy="144432"/>
            </a:xfrm>
            <a:custGeom>
              <a:avLst/>
              <a:gdLst>
                <a:gd name="connsiteX0" fmla="*/ 144399 w 144398"/>
                <a:gd name="connsiteY0" fmla="*/ 71678 h 144432"/>
                <a:gd name="connsiteX1" fmla="*/ 72741 w 144398"/>
                <a:gd name="connsiteY1" fmla="*/ 144432 h 144432"/>
                <a:gd name="connsiteX2" fmla="*/ 3 w 144398"/>
                <a:gd name="connsiteY2" fmla="*/ 72398 h 144432"/>
                <a:gd name="connsiteX3" fmla="*/ 72021 w 144398"/>
                <a:gd name="connsiteY3" fmla="*/ 3 h 144432"/>
                <a:gd name="connsiteX4" fmla="*/ 144399 w 144398"/>
                <a:gd name="connsiteY4" fmla="*/ 71678 h 144432"/>
                <a:gd name="connsiteX5" fmla="*/ 95787 w 144398"/>
                <a:gd name="connsiteY5" fmla="*/ 71678 h 144432"/>
                <a:gd name="connsiteX6" fmla="*/ 72741 w 144398"/>
                <a:gd name="connsiteY6" fmla="*/ 47906 h 144432"/>
                <a:gd name="connsiteX7" fmla="*/ 48255 w 144398"/>
                <a:gd name="connsiteY7" fmla="*/ 72038 h 144432"/>
                <a:gd name="connsiteX8" fmla="*/ 71661 w 144398"/>
                <a:gd name="connsiteY8" fmla="*/ 95809 h 144432"/>
                <a:gd name="connsiteX9" fmla="*/ 95787 w 144398"/>
                <a:gd name="connsiteY9" fmla="*/ 7167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432">
                  <a:moveTo>
                    <a:pt x="144399" y="71678"/>
                  </a:moveTo>
                  <a:cubicBezTo>
                    <a:pt x="144399" y="111657"/>
                    <a:pt x="112351" y="144432"/>
                    <a:pt x="72741" y="144432"/>
                  </a:cubicBezTo>
                  <a:cubicBezTo>
                    <a:pt x="33131" y="144432"/>
                    <a:pt x="363" y="111657"/>
                    <a:pt x="3" y="72398"/>
                  </a:cubicBezTo>
                  <a:cubicBezTo>
                    <a:pt x="-357" y="32779"/>
                    <a:pt x="32411" y="3"/>
                    <a:pt x="72021" y="3"/>
                  </a:cubicBezTo>
                  <a:cubicBezTo>
                    <a:pt x="111991" y="-357"/>
                    <a:pt x="144039" y="31698"/>
                    <a:pt x="144399" y="71678"/>
                  </a:cubicBezTo>
                  <a:close/>
                  <a:moveTo>
                    <a:pt x="95787" y="71678"/>
                  </a:moveTo>
                  <a:cubicBezTo>
                    <a:pt x="95787" y="58711"/>
                    <a:pt x="85704" y="48266"/>
                    <a:pt x="72741" y="47906"/>
                  </a:cubicBezTo>
                  <a:cubicBezTo>
                    <a:pt x="59418" y="47546"/>
                    <a:pt x="48255" y="58711"/>
                    <a:pt x="48255" y="72038"/>
                  </a:cubicBezTo>
                  <a:cubicBezTo>
                    <a:pt x="48255" y="84644"/>
                    <a:pt x="59058" y="95449"/>
                    <a:pt x="71661" y="95809"/>
                  </a:cubicBezTo>
                  <a:cubicBezTo>
                    <a:pt x="84624" y="96529"/>
                    <a:pt x="95787" y="85364"/>
                    <a:pt x="95787" y="71678"/>
                  </a:cubicBezTo>
                  <a:close/>
                </a:path>
              </a:pathLst>
            </a:custGeom>
            <a:grpFill/>
            <a:ln w="359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F0C12-ACA8-36FB-6F23-31B8DFF1F34F}"/>
                </a:ext>
              </a:extLst>
            </p:cNvPr>
            <p:cNvSpPr/>
            <p:nvPr/>
          </p:nvSpPr>
          <p:spPr>
            <a:xfrm>
              <a:off x="9987401" y="2361704"/>
              <a:ext cx="144398" cy="144789"/>
            </a:xfrm>
            <a:custGeom>
              <a:avLst/>
              <a:gdLst>
                <a:gd name="connsiteX0" fmla="*/ 72378 w 144398"/>
                <a:gd name="connsiteY0" fmla="*/ 144790 h 144789"/>
                <a:gd name="connsiteX1" fmla="*/ 0 w 144398"/>
                <a:gd name="connsiteY1" fmla="*/ 72755 h 144789"/>
                <a:gd name="connsiteX2" fmla="*/ 72018 w 144398"/>
                <a:gd name="connsiteY2" fmla="*/ 0 h 144789"/>
                <a:gd name="connsiteX3" fmla="*/ 144396 w 144398"/>
                <a:gd name="connsiteY3" fmla="*/ 72395 h 144789"/>
                <a:gd name="connsiteX4" fmla="*/ 72378 w 144398"/>
                <a:gd name="connsiteY4" fmla="*/ 144790 h 144789"/>
                <a:gd name="connsiteX5" fmla="*/ 72378 w 144398"/>
                <a:gd name="connsiteY5" fmla="*/ 96526 h 144789"/>
                <a:gd name="connsiteX6" fmla="*/ 96504 w 144398"/>
                <a:gd name="connsiteY6" fmla="*/ 73475 h 144789"/>
                <a:gd name="connsiteX7" fmla="*/ 72378 w 144398"/>
                <a:gd name="connsiteY7" fmla="*/ 48983 h 144789"/>
                <a:gd name="connsiteX8" fmla="*/ 48612 w 144398"/>
                <a:gd name="connsiteY8" fmla="*/ 72395 h 144789"/>
                <a:gd name="connsiteX9" fmla="*/ 72378 w 144398"/>
                <a:gd name="connsiteY9" fmla="*/ 96526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89">
                  <a:moveTo>
                    <a:pt x="72378" y="144790"/>
                  </a:moveTo>
                  <a:cubicBezTo>
                    <a:pt x="32408" y="144790"/>
                    <a:pt x="360" y="112734"/>
                    <a:pt x="0" y="72755"/>
                  </a:cubicBezTo>
                  <a:cubicBezTo>
                    <a:pt x="0" y="32776"/>
                    <a:pt x="32408" y="0"/>
                    <a:pt x="72018" y="0"/>
                  </a:cubicBezTo>
                  <a:cubicBezTo>
                    <a:pt x="111628" y="0"/>
                    <a:pt x="144396" y="32776"/>
                    <a:pt x="144396" y="72395"/>
                  </a:cubicBezTo>
                  <a:cubicBezTo>
                    <a:pt x="144756" y="112374"/>
                    <a:pt x="112348" y="144790"/>
                    <a:pt x="72378" y="144790"/>
                  </a:cubicBezTo>
                  <a:close/>
                  <a:moveTo>
                    <a:pt x="72378" y="96526"/>
                  </a:moveTo>
                  <a:cubicBezTo>
                    <a:pt x="84981" y="96526"/>
                    <a:pt x="95784" y="86081"/>
                    <a:pt x="96504" y="73475"/>
                  </a:cubicBezTo>
                  <a:cubicBezTo>
                    <a:pt x="96864" y="60869"/>
                    <a:pt x="84981" y="48623"/>
                    <a:pt x="72378" y="48983"/>
                  </a:cubicBezTo>
                  <a:cubicBezTo>
                    <a:pt x="59775" y="48983"/>
                    <a:pt x="48972" y="59429"/>
                    <a:pt x="48612" y="72395"/>
                  </a:cubicBezTo>
                  <a:cubicBezTo>
                    <a:pt x="48252" y="85721"/>
                    <a:pt x="58695" y="96526"/>
                    <a:pt x="72378" y="96526"/>
                  </a:cubicBezTo>
                  <a:close/>
                </a:path>
              </a:pathLst>
            </a:custGeom>
            <a:grpFill/>
            <a:ln w="359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868BD97-96BD-A460-7B97-E99030945E04}"/>
                </a:ext>
              </a:extLst>
            </p:cNvPr>
            <p:cNvSpPr/>
            <p:nvPr/>
          </p:nvSpPr>
          <p:spPr>
            <a:xfrm>
              <a:off x="10474230" y="2570601"/>
              <a:ext cx="144770" cy="144075"/>
            </a:xfrm>
            <a:custGeom>
              <a:avLst/>
              <a:gdLst>
                <a:gd name="connsiteX0" fmla="*/ 70950 w 144770"/>
                <a:gd name="connsiteY0" fmla="*/ 144072 h 144075"/>
                <a:gd name="connsiteX1" fmla="*/ 12 w 144770"/>
                <a:gd name="connsiteY1" fmla="*/ 70957 h 144075"/>
                <a:gd name="connsiteX2" fmla="*/ 73470 w 144770"/>
                <a:gd name="connsiteY2" fmla="*/ 3 h 144075"/>
                <a:gd name="connsiteX3" fmla="*/ 144768 w 144770"/>
                <a:gd name="connsiteY3" fmla="*/ 73478 h 144075"/>
                <a:gd name="connsiteX4" fmla="*/ 70950 w 144770"/>
                <a:gd name="connsiteY4" fmla="*/ 144072 h 144075"/>
                <a:gd name="connsiteX5" fmla="*/ 72750 w 144770"/>
                <a:gd name="connsiteY5" fmla="*/ 95449 h 144075"/>
                <a:gd name="connsiteX6" fmla="*/ 96156 w 144770"/>
                <a:gd name="connsiteY6" fmla="*/ 72038 h 144075"/>
                <a:gd name="connsiteX7" fmla="*/ 71670 w 144770"/>
                <a:gd name="connsiteY7" fmla="*/ 48266 h 144075"/>
                <a:gd name="connsiteX8" fmla="*/ 48264 w 144770"/>
                <a:gd name="connsiteY8" fmla="*/ 71677 h 144075"/>
                <a:gd name="connsiteX9" fmla="*/ 72750 w 144770"/>
                <a:gd name="connsiteY9" fmla="*/ 95449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70" h="144075">
                  <a:moveTo>
                    <a:pt x="70950" y="144072"/>
                  </a:moveTo>
                  <a:cubicBezTo>
                    <a:pt x="31340" y="143712"/>
                    <a:pt x="-708" y="110936"/>
                    <a:pt x="12" y="70957"/>
                  </a:cubicBezTo>
                  <a:cubicBezTo>
                    <a:pt x="372" y="31338"/>
                    <a:pt x="33500" y="-357"/>
                    <a:pt x="73470" y="3"/>
                  </a:cubicBezTo>
                  <a:cubicBezTo>
                    <a:pt x="112720" y="363"/>
                    <a:pt x="145128" y="33859"/>
                    <a:pt x="144768" y="73478"/>
                  </a:cubicBezTo>
                  <a:cubicBezTo>
                    <a:pt x="144048" y="112737"/>
                    <a:pt x="111280" y="144432"/>
                    <a:pt x="70950" y="144072"/>
                  </a:cubicBezTo>
                  <a:close/>
                  <a:moveTo>
                    <a:pt x="72750" y="95449"/>
                  </a:moveTo>
                  <a:cubicBezTo>
                    <a:pt x="85713" y="95089"/>
                    <a:pt x="96156" y="85004"/>
                    <a:pt x="96156" y="72038"/>
                  </a:cubicBezTo>
                  <a:cubicBezTo>
                    <a:pt x="96156" y="58711"/>
                    <a:pt x="84993" y="47906"/>
                    <a:pt x="71670" y="48266"/>
                  </a:cubicBezTo>
                  <a:cubicBezTo>
                    <a:pt x="58707" y="48626"/>
                    <a:pt x="48624" y="59071"/>
                    <a:pt x="48264" y="71677"/>
                  </a:cubicBezTo>
                  <a:cubicBezTo>
                    <a:pt x="48264" y="85364"/>
                    <a:pt x="59067" y="95809"/>
                    <a:pt x="72750" y="95449"/>
                  </a:cubicBezTo>
                  <a:close/>
                </a:path>
              </a:pathLst>
            </a:custGeom>
            <a:grpFill/>
            <a:ln w="35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A9794C1-A4CD-9F9A-17A0-25F70AE6AE50}"/>
                </a:ext>
              </a:extLst>
            </p:cNvPr>
            <p:cNvSpPr/>
            <p:nvPr/>
          </p:nvSpPr>
          <p:spPr>
            <a:xfrm>
              <a:off x="10350371" y="2230238"/>
              <a:ext cx="144395" cy="144432"/>
            </a:xfrm>
            <a:custGeom>
              <a:avLst/>
              <a:gdLst>
                <a:gd name="connsiteX0" fmla="*/ 72738 w 144395"/>
                <a:gd name="connsiteY0" fmla="*/ 3 h 144432"/>
                <a:gd name="connsiteX1" fmla="*/ 144396 w 144395"/>
                <a:gd name="connsiteY1" fmla="*/ 72398 h 144432"/>
                <a:gd name="connsiteX2" fmla="*/ 72018 w 144395"/>
                <a:gd name="connsiteY2" fmla="*/ 144432 h 144432"/>
                <a:gd name="connsiteX3" fmla="*/ 0 w 144395"/>
                <a:gd name="connsiteY3" fmla="*/ 71677 h 144432"/>
                <a:gd name="connsiteX4" fmla="*/ 72738 w 144395"/>
                <a:gd name="connsiteY4" fmla="*/ 3 h 144432"/>
                <a:gd name="connsiteX5" fmla="*/ 95784 w 144395"/>
                <a:gd name="connsiteY5" fmla="*/ 72398 h 144432"/>
                <a:gd name="connsiteX6" fmla="*/ 71658 w 144395"/>
                <a:gd name="connsiteY6" fmla="*/ 48626 h 144432"/>
                <a:gd name="connsiteX7" fmla="*/ 48252 w 144395"/>
                <a:gd name="connsiteY7" fmla="*/ 72038 h 144432"/>
                <a:gd name="connsiteX8" fmla="*/ 72378 w 144395"/>
                <a:gd name="connsiteY8" fmla="*/ 96169 h 144432"/>
                <a:gd name="connsiteX9" fmla="*/ 95784 w 144395"/>
                <a:gd name="connsiteY9" fmla="*/ 7239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5" h="144432">
                  <a:moveTo>
                    <a:pt x="72738" y="3"/>
                  </a:moveTo>
                  <a:cubicBezTo>
                    <a:pt x="113068" y="363"/>
                    <a:pt x="144396" y="32058"/>
                    <a:pt x="144396" y="72398"/>
                  </a:cubicBezTo>
                  <a:cubicBezTo>
                    <a:pt x="144036" y="112377"/>
                    <a:pt x="111988" y="144432"/>
                    <a:pt x="72018" y="144432"/>
                  </a:cubicBezTo>
                  <a:cubicBezTo>
                    <a:pt x="32408" y="144072"/>
                    <a:pt x="0" y="111296"/>
                    <a:pt x="0" y="71677"/>
                  </a:cubicBezTo>
                  <a:cubicBezTo>
                    <a:pt x="0" y="31698"/>
                    <a:pt x="32408" y="-357"/>
                    <a:pt x="72738" y="3"/>
                  </a:cubicBezTo>
                  <a:close/>
                  <a:moveTo>
                    <a:pt x="95784" y="72398"/>
                  </a:moveTo>
                  <a:cubicBezTo>
                    <a:pt x="95784" y="58711"/>
                    <a:pt x="85341" y="48266"/>
                    <a:pt x="71658" y="48626"/>
                  </a:cubicBezTo>
                  <a:cubicBezTo>
                    <a:pt x="58695" y="48986"/>
                    <a:pt x="48252" y="59071"/>
                    <a:pt x="48252" y="72038"/>
                  </a:cubicBezTo>
                  <a:cubicBezTo>
                    <a:pt x="48252" y="85364"/>
                    <a:pt x="59415" y="96529"/>
                    <a:pt x="72378" y="96169"/>
                  </a:cubicBezTo>
                  <a:cubicBezTo>
                    <a:pt x="85341" y="95809"/>
                    <a:pt x="95784" y="85364"/>
                    <a:pt x="95784" y="72398"/>
                  </a:cubicBezTo>
                  <a:close/>
                </a:path>
              </a:pathLst>
            </a:custGeom>
            <a:grpFill/>
            <a:ln w="359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2839CEF-ADF1-84B2-33A6-0AEABF11C032}"/>
                </a:ext>
              </a:extLst>
            </p:cNvPr>
            <p:cNvSpPr/>
            <p:nvPr/>
          </p:nvSpPr>
          <p:spPr>
            <a:xfrm>
              <a:off x="10697134" y="3183258"/>
              <a:ext cx="144398" cy="144792"/>
            </a:xfrm>
            <a:custGeom>
              <a:avLst/>
              <a:gdLst>
                <a:gd name="connsiteX0" fmla="*/ 144399 w 144398"/>
                <a:gd name="connsiteY0" fmla="*/ 71674 h 144792"/>
                <a:gd name="connsiteX1" fmla="*/ 72741 w 144398"/>
                <a:gd name="connsiteY1" fmla="*/ 144789 h 144792"/>
                <a:gd name="connsiteX2" fmla="*/ 3 w 144398"/>
                <a:gd name="connsiteY2" fmla="*/ 72755 h 144792"/>
                <a:gd name="connsiteX3" fmla="*/ 73461 w 144398"/>
                <a:gd name="connsiteY3" fmla="*/ 0 h 144792"/>
                <a:gd name="connsiteX4" fmla="*/ 144399 w 144398"/>
                <a:gd name="connsiteY4" fmla="*/ 71674 h 144792"/>
                <a:gd name="connsiteX5" fmla="*/ 71661 w 144398"/>
                <a:gd name="connsiteY5" fmla="*/ 96166 h 144792"/>
                <a:gd name="connsiteX6" fmla="*/ 95787 w 144398"/>
                <a:gd name="connsiteY6" fmla="*/ 73115 h 144792"/>
                <a:gd name="connsiteX7" fmla="*/ 72741 w 144398"/>
                <a:gd name="connsiteY7" fmla="*/ 48263 h 144792"/>
                <a:gd name="connsiteX8" fmla="*/ 48615 w 144398"/>
                <a:gd name="connsiteY8" fmla="*/ 70954 h 144792"/>
                <a:gd name="connsiteX9" fmla="*/ 71661 w 144398"/>
                <a:gd name="connsiteY9" fmla="*/ 96166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92">
                  <a:moveTo>
                    <a:pt x="144399" y="71674"/>
                  </a:moveTo>
                  <a:cubicBezTo>
                    <a:pt x="144399" y="112014"/>
                    <a:pt x="112711" y="144429"/>
                    <a:pt x="72741" y="144789"/>
                  </a:cubicBezTo>
                  <a:cubicBezTo>
                    <a:pt x="33131" y="145150"/>
                    <a:pt x="363" y="112734"/>
                    <a:pt x="3" y="72755"/>
                  </a:cubicBezTo>
                  <a:cubicBezTo>
                    <a:pt x="-357" y="32776"/>
                    <a:pt x="32411" y="0"/>
                    <a:pt x="73461" y="0"/>
                  </a:cubicBezTo>
                  <a:cubicBezTo>
                    <a:pt x="112351" y="0"/>
                    <a:pt x="144039" y="32055"/>
                    <a:pt x="144399" y="71674"/>
                  </a:cubicBezTo>
                  <a:close/>
                  <a:moveTo>
                    <a:pt x="71661" y="96166"/>
                  </a:moveTo>
                  <a:cubicBezTo>
                    <a:pt x="84264" y="96526"/>
                    <a:pt x="95067" y="86081"/>
                    <a:pt x="95787" y="73115"/>
                  </a:cubicBezTo>
                  <a:cubicBezTo>
                    <a:pt x="96507" y="59429"/>
                    <a:pt x="86064" y="48263"/>
                    <a:pt x="72741" y="48263"/>
                  </a:cubicBezTo>
                  <a:cubicBezTo>
                    <a:pt x="59778" y="48263"/>
                    <a:pt x="48975" y="57988"/>
                    <a:pt x="48615" y="70954"/>
                  </a:cubicBezTo>
                  <a:cubicBezTo>
                    <a:pt x="47895" y="84280"/>
                    <a:pt x="58697" y="95806"/>
                    <a:pt x="71661" y="96166"/>
                  </a:cubicBezTo>
                  <a:close/>
                </a:path>
              </a:pathLst>
            </a:custGeom>
            <a:grpFill/>
            <a:ln w="359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560DE2-40A4-86DF-440D-629270B69E3B}"/>
                </a:ext>
              </a:extLst>
            </p:cNvPr>
            <p:cNvSpPr/>
            <p:nvPr/>
          </p:nvSpPr>
          <p:spPr>
            <a:xfrm>
              <a:off x="10457675" y="3090333"/>
              <a:ext cx="144758" cy="144429"/>
            </a:xfrm>
            <a:custGeom>
              <a:avLst/>
              <a:gdLst>
                <a:gd name="connsiteX0" fmla="*/ 72741 w 144758"/>
                <a:gd name="connsiteY0" fmla="*/ 144429 h 144429"/>
                <a:gd name="connsiteX1" fmla="*/ 3 w 144758"/>
                <a:gd name="connsiteY1" fmla="*/ 72755 h 144429"/>
                <a:gd name="connsiteX2" fmla="*/ 72021 w 144758"/>
                <a:gd name="connsiteY2" fmla="*/ 0 h 144429"/>
                <a:gd name="connsiteX3" fmla="*/ 144759 w 144758"/>
                <a:gd name="connsiteY3" fmla="*/ 72035 h 144429"/>
                <a:gd name="connsiteX4" fmla="*/ 72741 w 144758"/>
                <a:gd name="connsiteY4" fmla="*/ 144429 h 144429"/>
                <a:gd name="connsiteX5" fmla="*/ 96147 w 144758"/>
                <a:gd name="connsiteY5" fmla="*/ 72035 h 144429"/>
                <a:gd name="connsiteX6" fmla="*/ 73101 w 144758"/>
                <a:gd name="connsiteY6" fmla="*/ 48263 h 144429"/>
                <a:gd name="connsiteX7" fmla="*/ 48255 w 144758"/>
                <a:gd name="connsiteY7" fmla="*/ 72395 h 144429"/>
                <a:gd name="connsiteX8" fmla="*/ 73101 w 144758"/>
                <a:gd name="connsiteY8" fmla="*/ 96166 h 144429"/>
                <a:gd name="connsiteX9" fmla="*/ 96147 w 144758"/>
                <a:gd name="connsiteY9" fmla="*/ 72035 h 14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429">
                  <a:moveTo>
                    <a:pt x="72741" y="144429"/>
                  </a:moveTo>
                  <a:cubicBezTo>
                    <a:pt x="32771" y="144429"/>
                    <a:pt x="363" y="112734"/>
                    <a:pt x="3" y="72755"/>
                  </a:cubicBezTo>
                  <a:cubicBezTo>
                    <a:pt x="-357" y="33496"/>
                    <a:pt x="32771" y="0"/>
                    <a:pt x="72021" y="0"/>
                  </a:cubicBezTo>
                  <a:cubicBezTo>
                    <a:pt x="111631" y="0"/>
                    <a:pt x="144399" y="32055"/>
                    <a:pt x="144759" y="72035"/>
                  </a:cubicBezTo>
                  <a:cubicBezTo>
                    <a:pt x="144759" y="111654"/>
                    <a:pt x="112711" y="144429"/>
                    <a:pt x="72741" y="144429"/>
                  </a:cubicBezTo>
                  <a:close/>
                  <a:moveTo>
                    <a:pt x="96147" y="72035"/>
                  </a:moveTo>
                  <a:cubicBezTo>
                    <a:pt x="96147" y="59429"/>
                    <a:pt x="85344" y="48263"/>
                    <a:pt x="73101" y="48263"/>
                  </a:cubicBezTo>
                  <a:cubicBezTo>
                    <a:pt x="60498" y="47903"/>
                    <a:pt x="48255" y="59789"/>
                    <a:pt x="48255" y="72395"/>
                  </a:cubicBezTo>
                  <a:cubicBezTo>
                    <a:pt x="48255" y="85361"/>
                    <a:pt x="59778" y="96526"/>
                    <a:pt x="73101" y="96166"/>
                  </a:cubicBezTo>
                  <a:cubicBezTo>
                    <a:pt x="86064" y="95446"/>
                    <a:pt x="96147" y="85001"/>
                    <a:pt x="96147" y="72035"/>
                  </a:cubicBezTo>
                  <a:close/>
                </a:path>
              </a:pathLst>
            </a:custGeom>
            <a:grpFill/>
            <a:ln w="35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8B8CA65-129E-EDBD-510F-6FF0218B8611}"/>
                </a:ext>
              </a:extLst>
            </p:cNvPr>
            <p:cNvSpPr/>
            <p:nvPr/>
          </p:nvSpPr>
          <p:spPr>
            <a:xfrm>
              <a:off x="10573263" y="2842523"/>
              <a:ext cx="144401" cy="144800"/>
            </a:xfrm>
            <a:custGeom>
              <a:avLst/>
              <a:gdLst>
                <a:gd name="connsiteX0" fmla="*/ 3 w 144401"/>
                <a:gd name="connsiteY0" fmla="*/ 73126 h 144800"/>
                <a:gd name="connsiteX1" fmla="*/ 71301 w 144401"/>
                <a:gd name="connsiteY1" fmla="*/ 11 h 144800"/>
                <a:gd name="connsiteX2" fmla="*/ 144399 w 144401"/>
                <a:gd name="connsiteY2" fmla="*/ 73126 h 144800"/>
                <a:gd name="connsiteX3" fmla="*/ 72741 w 144401"/>
                <a:gd name="connsiteY3" fmla="*/ 144801 h 144800"/>
                <a:gd name="connsiteX4" fmla="*/ 3 w 144401"/>
                <a:gd name="connsiteY4" fmla="*/ 73126 h 144800"/>
                <a:gd name="connsiteX5" fmla="*/ 72741 w 144401"/>
                <a:gd name="connsiteY5" fmla="*/ 48275 h 144800"/>
                <a:gd name="connsiteX6" fmla="*/ 48615 w 144401"/>
                <a:gd name="connsiteY6" fmla="*/ 71326 h 144800"/>
                <a:gd name="connsiteX7" fmla="*/ 71301 w 144401"/>
                <a:gd name="connsiteY7" fmla="*/ 95817 h 144800"/>
                <a:gd name="connsiteX8" fmla="*/ 96507 w 144401"/>
                <a:gd name="connsiteY8" fmla="*/ 72046 h 144800"/>
                <a:gd name="connsiteX9" fmla="*/ 72741 w 144401"/>
                <a:gd name="connsiteY9" fmla="*/ 48275 h 1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800">
                  <a:moveTo>
                    <a:pt x="3" y="73126"/>
                  </a:moveTo>
                  <a:cubicBezTo>
                    <a:pt x="-357" y="32787"/>
                    <a:pt x="31331" y="372"/>
                    <a:pt x="71301" y="11"/>
                  </a:cubicBezTo>
                  <a:cubicBezTo>
                    <a:pt x="111271" y="-709"/>
                    <a:pt x="144759" y="32787"/>
                    <a:pt x="144399" y="73126"/>
                  </a:cubicBezTo>
                  <a:cubicBezTo>
                    <a:pt x="144399" y="111665"/>
                    <a:pt x="111631" y="144441"/>
                    <a:pt x="72741" y="144801"/>
                  </a:cubicBezTo>
                  <a:cubicBezTo>
                    <a:pt x="32771" y="144801"/>
                    <a:pt x="363" y="113106"/>
                    <a:pt x="3" y="73126"/>
                  </a:cubicBezTo>
                  <a:close/>
                  <a:moveTo>
                    <a:pt x="72741" y="48275"/>
                  </a:moveTo>
                  <a:cubicBezTo>
                    <a:pt x="60138" y="47914"/>
                    <a:pt x="48975" y="58720"/>
                    <a:pt x="48615" y="71326"/>
                  </a:cubicBezTo>
                  <a:cubicBezTo>
                    <a:pt x="48255" y="84292"/>
                    <a:pt x="58338" y="95457"/>
                    <a:pt x="71301" y="95817"/>
                  </a:cubicBezTo>
                  <a:cubicBezTo>
                    <a:pt x="84624" y="96538"/>
                    <a:pt x="96507" y="85372"/>
                    <a:pt x="96507" y="72046"/>
                  </a:cubicBezTo>
                  <a:cubicBezTo>
                    <a:pt x="96147" y="60160"/>
                    <a:pt x="84984" y="48635"/>
                    <a:pt x="72741" y="48275"/>
                  </a:cubicBezTo>
                  <a:close/>
                </a:path>
              </a:pathLst>
            </a:custGeom>
            <a:grpFill/>
            <a:ln w="359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9A70525-BF0A-2FC9-907F-F792E34FD765}"/>
                </a:ext>
              </a:extLst>
            </p:cNvPr>
            <p:cNvSpPr/>
            <p:nvPr/>
          </p:nvSpPr>
          <p:spPr>
            <a:xfrm>
              <a:off x="10334524" y="3314721"/>
              <a:ext cx="144401" cy="144789"/>
            </a:xfrm>
            <a:custGeom>
              <a:avLst/>
              <a:gdLst>
                <a:gd name="connsiteX0" fmla="*/ 3 w 144401"/>
                <a:gd name="connsiteY0" fmla="*/ 72035 h 144789"/>
                <a:gd name="connsiteX1" fmla="*/ 72381 w 144401"/>
                <a:gd name="connsiteY1" fmla="*/ 0 h 144789"/>
                <a:gd name="connsiteX2" fmla="*/ 144399 w 144401"/>
                <a:gd name="connsiteY2" fmla="*/ 73115 h 144789"/>
                <a:gd name="connsiteX3" fmla="*/ 71301 w 144401"/>
                <a:gd name="connsiteY3" fmla="*/ 144789 h 144789"/>
                <a:gd name="connsiteX4" fmla="*/ 3 w 144401"/>
                <a:gd name="connsiteY4" fmla="*/ 72035 h 144789"/>
                <a:gd name="connsiteX5" fmla="*/ 72021 w 144401"/>
                <a:gd name="connsiteY5" fmla="*/ 48983 h 144789"/>
                <a:gd name="connsiteX6" fmla="*/ 48255 w 144401"/>
                <a:gd name="connsiteY6" fmla="*/ 72035 h 144789"/>
                <a:gd name="connsiteX7" fmla="*/ 71661 w 144401"/>
                <a:gd name="connsiteY7" fmla="*/ 96526 h 144789"/>
                <a:gd name="connsiteX8" fmla="*/ 95787 w 144401"/>
                <a:gd name="connsiteY8" fmla="*/ 73835 h 144789"/>
                <a:gd name="connsiteX9" fmla="*/ 72021 w 144401"/>
                <a:gd name="connsiteY9" fmla="*/ 48983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789">
                  <a:moveTo>
                    <a:pt x="3" y="72035"/>
                  </a:moveTo>
                  <a:cubicBezTo>
                    <a:pt x="363" y="32055"/>
                    <a:pt x="32771" y="0"/>
                    <a:pt x="72381" y="0"/>
                  </a:cubicBezTo>
                  <a:cubicBezTo>
                    <a:pt x="111631" y="360"/>
                    <a:pt x="144759" y="33856"/>
                    <a:pt x="144399" y="73115"/>
                  </a:cubicBezTo>
                  <a:cubicBezTo>
                    <a:pt x="143679" y="113094"/>
                    <a:pt x="111271" y="144789"/>
                    <a:pt x="71301" y="144789"/>
                  </a:cubicBezTo>
                  <a:cubicBezTo>
                    <a:pt x="30971" y="144429"/>
                    <a:pt x="-357" y="112374"/>
                    <a:pt x="3" y="72035"/>
                  </a:cubicBezTo>
                  <a:close/>
                  <a:moveTo>
                    <a:pt x="72021" y="48983"/>
                  </a:moveTo>
                  <a:cubicBezTo>
                    <a:pt x="59418" y="48983"/>
                    <a:pt x="48615" y="59068"/>
                    <a:pt x="48255" y="72035"/>
                  </a:cubicBezTo>
                  <a:cubicBezTo>
                    <a:pt x="47895" y="85721"/>
                    <a:pt x="57977" y="96526"/>
                    <a:pt x="71661" y="96526"/>
                  </a:cubicBezTo>
                  <a:cubicBezTo>
                    <a:pt x="84624" y="96526"/>
                    <a:pt x="95067" y="86802"/>
                    <a:pt x="95787" y="73835"/>
                  </a:cubicBezTo>
                  <a:cubicBezTo>
                    <a:pt x="96147" y="60509"/>
                    <a:pt x="85344" y="48983"/>
                    <a:pt x="72021" y="48983"/>
                  </a:cubicBezTo>
                  <a:close/>
                </a:path>
              </a:pathLst>
            </a:custGeom>
            <a:grpFill/>
            <a:ln w="359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A04927-74CE-C0AB-309A-5617261846E0}"/>
                </a:ext>
              </a:extLst>
            </p:cNvPr>
            <p:cNvSpPr/>
            <p:nvPr/>
          </p:nvSpPr>
          <p:spPr>
            <a:xfrm>
              <a:off x="10209936" y="2975075"/>
              <a:ext cx="144759" cy="144075"/>
            </a:xfrm>
            <a:custGeom>
              <a:avLst/>
              <a:gdLst>
                <a:gd name="connsiteX0" fmla="*/ 72378 w 144759"/>
                <a:gd name="connsiteY0" fmla="*/ 3 h 144075"/>
                <a:gd name="connsiteX1" fmla="*/ 144756 w 144759"/>
                <a:gd name="connsiteY1" fmla="*/ 71677 h 144075"/>
                <a:gd name="connsiteX2" fmla="*/ 72738 w 144759"/>
                <a:gd name="connsiteY2" fmla="*/ 144072 h 144075"/>
                <a:gd name="connsiteX3" fmla="*/ 0 w 144759"/>
                <a:gd name="connsiteY3" fmla="*/ 72398 h 144075"/>
                <a:gd name="connsiteX4" fmla="*/ 72378 w 144759"/>
                <a:gd name="connsiteY4" fmla="*/ 3 h 144075"/>
                <a:gd name="connsiteX5" fmla="*/ 96504 w 144759"/>
                <a:gd name="connsiteY5" fmla="*/ 72398 h 144075"/>
                <a:gd name="connsiteX6" fmla="*/ 73818 w 144759"/>
                <a:gd name="connsiteY6" fmla="*/ 48266 h 144075"/>
                <a:gd name="connsiteX7" fmla="*/ 48612 w 144759"/>
                <a:gd name="connsiteY7" fmla="*/ 71677 h 144075"/>
                <a:gd name="connsiteX8" fmla="*/ 71658 w 144759"/>
                <a:gd name="connsiteY8" fmla="*/ 95809 h 144075"/>
                <a:gd name="connsiteX9" fmla="*/ 96504 w 144759"/>
                <a:gd name="connsiteY9" fmla="*/ 72398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9" h="144075">
                  <a:moveTo>
                    <a:pt x="72378" y="3"/>
                  </a:moveTo>
                  <a:cubicBezTo>
                    <a:pt x="112348" y="-357"/>
                    <a:pt x="144396" y="31698"/>
                    <a:pt x="144756" y="71677"/>
                  </a:cubicBezTo>
                  <a:cubicBezTo>
                    <a:pt x="145116" y="111657"/>
                    <a:pt x="113068" y="143712"/>
                    <a:pt x="72738" y="144072"/>
                  </a:cubicBezTo>
                  <a:cubicBezTo>
                    <a:pt x="32768" y="144432"/>
                    <a:pt x="360" y="112017"/>
                    <a:pt x="0" y="72398"/>
                  </a:cubicBezTo>
                  <a:cubicBezTo>
                    <a:pt x="0" y="32419"/>
                    <a:pt x="32048" y="363"/>
                    <a:pt x="72378" y="3"/>
                  </a:cubicBezTo>
                  <a:close/>
                  <a:moveTo>
                    <a:pt x="96504" y="72398"/>
                  </a:moveTo>
                  <a:cubicBezTo>
                    <a:pt x="96864" y="59432"/>
                    <a:pt x="86782" y="48987"/>
                    <a:pt x="73818" y="48266"/>
                  </a:cubicBezTo>
                  <a:cubicBezTo>
                    <a:pt x="60135" y="47906"/>
                    <a:pt x="48972" y="58351"/>
                    <a:pt x="48612" y="71677"/>
                  </a:cubicBezTo>
                  <a:cubicBezTo>
                    <a:pt x="48252" y="84644"/>
                    <a:pt x="58695" y="95089"/>
                    <a:pt x="71658" y="95809"/>
                  </a:cubicBezTo>
                  <a:cubicBezTo>
                    <a:pt x="85341" y="96169"/>
                    <a:pt x="96144" y="85724"/>
                    <a:pt x="96504" y="72398"/>
                  </a:cubicBezTo>
                  <a:close/>
                </a:path>
              </a:pathLst>
            </a:custGeom>
            <a:grpFill/>
            <a:ln w="35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F64F87B-88A3-6F13-30A1-AFDAC0BB673C}"/>
                </a:ext>
              </a:extLst>
            </p:cNvPr>
            <p:cNvSpPr/>
            <p:nvPr/>
          </p:nvSpPr>
          <p:spPr>
            <a:xfrm>
              <a:off x="11020832" y="2660275"/>
              <a:ext cx="144433" cy="144804"/>
            </a:xfrm>
            <a:custGeom>
              <a:avLst/>
              <a:gdLst>
                <a:gd name="connsiteX0" fmla="*/ 144422 w 144433"/>
                <a:gd name="connsiteY0" fmla="*/ 73847 h 144804"/>
                <a:gd name="connsiteX1" fmla="*/ 71324 w 144433"/>
                <a:gd name="connsiteY1" fmla="*/ 144801 h 144804"/>
                <a:gd name="connsiteX2" fmla="*/ 26 w 144433"/>
                <a:gd name="connsiteY2" fmla="*/ 71686 h 144804"/>
                <a:gd name="connsiteX3" fmla="*/ 73484 w 144433"/>
                <a:gd name="connsiteY3" fmla="*/ 12 h 144804"/>
                <a:gd name="connsiteX4" fmla="*/ 144422 w 144433"/>
                <a:gd name="connsiteY4" fmla="*/ 73847 h 144804"/>
                <a:gd name="connsiteX5" fmla="*/ 72044 w 144433"/>
                <a:gd name="connsiteY5" fmla="*/ 48635 h 144804"/>
                <a:gd name="connsiteX6" fmla="*/ 48638 w 144433"/>
                <a:gd name="connsiteY6" fmla="*/ 72767 h 144804"/>
                <a:gd name="connsiteX7" fmla="*/ 73484 w 144433"/>
                <a:gd name="connsiteY7" fmla="*/ 96538 h 144804"/>
                <a:gd name="connsiteX8" fmla="*/ 95810 w 144433"/>
                <a:gd name="connsiteY8" fmla="*/ 72046 h 144804"/>
                <a:gd name="connsiteX9" fmla="*/ 72044 w 144433"/>
                <a:gd name="connsiteY9" fmla="*/ 48635 h 1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33" h="144804">
                  <a:moveTo>
                    <a:pt x="144422" y="73847"/>
                  </a:moveTo>
                  <a:cubicBezTo>
                    <a:pt x="143702" y="114187"/>
                    <a:pt x="111654" y="145161"/>
                    <a:pt x="71324" y="144801"/>
                  </a:cubicBezTo>
                  <a:cubicBezTo>
                    <a:pt x="31714" y="144441"/>
                    <a:pt x="-1054" y="110585"/>
                    <a:pt x="26" y="71686"/>
                  </a:cubicBezTo>
                  <a:cubicBezTo>
                    <a:pt x="1106" y="31707"/>
                    <a:pt x="34234" y="-709"/>
                    <a:pt x="73484" y="12"/>
                  </a:cubicBezTo>
                  <a:cubicBezTo>
                    <a:pt x="113094" y="1092"/>
                    <a:pt x="145142" y="33868"/>
                    <a:pt x="144422" y="73847"/>
                  </a:cubicBezTo>
                  <a:close/>
                  <a:moveTo>
                    <a:pt x="72044" y="48635"/>
                  </a:moveTo>
                  <a:cubicBezTo>
                    <a:pt x="59441" y="48995"/>
                    <a:pt x="48638" y="60161"/>
                    <a:pt x="48638" y="72767"/>
                  </a:cubicBezTo>
                  <a:cubicBezTo>
                    <a:pt x="48638" y="86093"/>
                    <a:pt x="60161" y="96898"/>
                    <a:pt x="73484" y="96538"/>
                  </a:cubicBezTo>
                  <a:cubicBezTo>
                    <a:pt x="86447" y="95818"/>
                    <a:pt x="96170" y="85013"/>
                    <a:pt x="95810" y="72046"/>
                  </a:cubicBezTo>
                  <a:cubicBezTo>
                    <a:pt x="95450" y="59080"/>
                    <a:pt x="84287" y="48275"/>
                    <a:pt x="72044" y="48635"/>
                  </a:cubicBezTo>
                  <a:close/>
                </a:path>
              </a:pathLst>
            </a:custGeom>
            <a:grpFill/>
            <a:ln w="359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7688C0-3000-84B1-66A9-5F313AF10291}"/>
                </a:ext>
              </a:extLst>
            </p:cNvPr>
            <p:cNvSpPr/>
            <p:nvPr/>
          </p:nvSpPr>
          <p:spPr>
            <a:xfrm>
              <a:off x="10704312" y="2237057"/>
              <a:ext cx="143370" cy="144108"/>
            </a:xfrm>
            <a:custGeom>
              <a:avLst/>
              <a:gdLst>
                <a:gd name="connsiteX0" fmla="*/ 27 w 143370"/>
                <a:gd name="connsiteY0" fmla="*/ 70260 h 144108"/>
                <a:gd name="connsiteX1" fmla="*/ 72045 w 143370"/>
                <a:gd name="connsiteY1" fmla="*/ 27 h 144108"/>
                <a:gd name="connsiteX2" fmla="*/ 143343 w 143370"/>
                <a:gd name="connsiteY2" fmla="*/ 73862 h 144108"/>
                <a:gd name="connsiteX3" fmla="*/ 69524 w 143370"/>
                <a:gd name="connsiteY3" fmla="*/ 144096 h 144108"/>
                <a:gd name="connsiteX4" fmla="*/ 27 w 143370"/>
                <a:gd name="connsiteY4" fmla="*/ 70260 h 144108"/>
                <a:gd name="connsiteX5" fmla="*/ 95091 w 143370"/>
                <a:gd name="connsiteY5" fmla="*/ 72781 h 144108"/>
                <a:gd name="connsiteX6" fmla="*/ 71325 w 143370"/>
                <a:gd name="connsiteY6" fmla="*/ 48290 h 144108"/>
                <a:gd name="connsiteX7" fmla="*/ 47919 w 143370"/>
                <a:gd name="connsiteY7" fmla="*/ 71701 h 144108"/>
                <a:gd name="connsiteX8" fmla="*/ 70245 w 143370"/>
                <a:gd name="connsiteY8" fmla="*/ 96193 h 144108"/>
                <a:gd name="connsiteX9" fmla="*/ 95091 w 143370"/>
                <a:gd name="connsiteY9" fmla="*/ 72781 h 1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70" h="144108">
                  <a:moveTo>
                    <a:pt x="27" y="70260"/>
                  </a:moveTo>
                  <a:cubicBezTo>
                    <a:pt x="747" y="31001"/>
                    <a:pt x="33876" y="-1054"/>
                    <a:pt x="72045" y="27"/>
                  </a:cubicBezTo>
                  <a:cubicBezTo>
                    <a:pt x="113815" y="1467"/>
                    <a:pt x="144423" y="33162"/>
                    <a:pt x="143343" y="73862"/>
                  </a:cubicBezTo>
                  <a:cubicBezTo>
                    <a:pt x="142262" y="113841"/>
                    <a:pt x="109854" y="144816"/>
                    <a:pt x="69524" y="144096"/>
                  </a:cubicBezTo>
                  <a:cubicBezTo>
                    <a:pt x="30275" y="143736"/>
                    <a:pt x="-1053" y="110600"/>
                    <a:pt x="27" y="70260"/>
                  </a:cubicBezTo>
                  <a:close/>
                  <a:moveTo>
                    <a:pt x="95091" y="72781"/>
                  </a:moveTo>
                  <a:cubicBezTo>
                    <a:pt x="95451" y="59455"/>
                    <a:pt x="84648" y="48290"/>
                    <a:pt x="71325" y="48290"/>
                  </a:cubicBezTo>
                  <a:cubicBezTo>
                    <a:pt x="58722" y="48290"/>
                    <a:pt x="48279" y="58735"/>
                    <a:pt x="47919" y="71701"/>
                  </a:cubicBezTo>
                  <a:cubicBezTo>
                    <a:pt x="47559" y="84667"/>
                    <a:pt x="57281" y="95472"/>
                    <a:pt x="70245" y="96193"/>
                  </a:cubicBezTo>
                  <a:cubicBezTo>
                    <a:pt x="83568" y="96553"/>
                    <a:pt x="94731" y="86108"/>
                    <a:pt x="95091" y="72781"/>
                  </a:cubicBezTo>
                  <a:close/>
                </a:path>
              </a:pathLst>
            </a:custGeom>
            <a:grpFill/>
            <a:ln w="359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9C4182-B272-C8CE-12E3-5B6B1D7C5965}"/>
                </a:ext>
              </a:extLst>
            </p:cNvPr>
            <p:cNvSpPr/>
            <p:nvPr/>
          </p:nvSpPr>
          <p:spPr>
            <a:xfrm>
              <a:off x="10857017" y="2435888"/>
              <a:ext cx="143678" cy="144444"/>
            </a:xfrm>
            <a:custGeom>
              <a:avLst/>
              <a:gdLst>
                <a:gd name="connsiteX0" fmla="*/ 143676 w 143678"/>
                <a:gd name="connsiteY0" fmla="*/ 72406 h 144444"/>
                <a:gd name="connsiteX1" fmla="*/ 71298 w 143678"/>
                <a:gd name="connsiteY1" fmla="*/ 144441 h 144444"/>
                <a:gd name="connsiteX2" fmla="*/ 0 w 143678"/>
                <a:gd name="connsiteY2" fmla="*/ 73847 h 144444"/>
                <a:gd name="connsiteX3" fmla="*/ 72018 w 143678"/>
                <a:gd name="connsiteY3" fmla="*/ 12 h 144444"/>
                <a:gd name="connsiteX4" fmla="*/ 143676 w 143678"/>
                <a:gd name="connsiteY4" fmla="*/ 72406 h 144444"/>
                <a:gd name="connsiteX5" fmla="*/ 95424 w 143678"/>
                <a:gd name="connsiteY5" fmla="*/ 72046 h 144444"/>
                <a:gd name="connsiteX6" fmla="*/ 72738 w 143678"/>
                <a:gd name="connsiteY6" fmla="*/ 47915 h 144444"/>
                <a:gd name="connsiteX7" fmla="*/ 48252 w 143678"/>
                <a:gd name="connsiteY7" fmla="*/ 72046 h 144444"/>
                <a:gd name="connsiteX8" fmla="*/ 72738 w 143678"/>
                <a:gd name="connsiteY8" fmla="*/ 96178 h 144444"/>
                <a:gd name="connsiteX9" fmla="*/ 95424 w 143678"/>
                <a:gd name="connsiteY9" fmla="*/ 72046 h 1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44">
                  <a:moveTo>
                    <a:pt x="143676" y="72406"/>
                  </a:moveTo>
                  <a:cubicBezTo>
                    <a:pt x="143316" y="112746"/>
                    <a:pt x="110908" y="144801"/>
                    <a:pt x="71298" y="144441"/>
                  </a:cubicBezTo>
                  <a:cubicBezTo>
                    <a:pt x="32768" y="144081"/>
                    <a:pt x="0" y="111305"/>
                    <a:pt x="0" y="73847"/>
                  </a:cubicBezTo>
                  <a:cubicBezTo>
                    <a:pt x="0" y="32067"/>
                    <a:pt x="32048" y="-709"/>
                    <a:pt x="72018" y="12"/>
                  </a:cubicBezTo>
                  <a:cubicBezTo>
                    <a:pt x="112708" y="372"/>
                    <a:pt x="144036" y="32067"/>
                    <a:pt x="143676" y="72406"/>
                  </a:cubicBezTo>
                  <a:close/>
                  <a:moveTo>
                    <a:pt x="95424" y="72046"/>
                  </a:moveTo>
                  <a:cubicBezTo>
                    <a:pt x="95424" y="58720"/>
                    <a:pt x="85341" y="48275"/>
                    <a:pt x="72738" y="47915"/>
                  </a:cubicBezTo>
                  <a:cubicBezTo>
                    <a:pt x="59415" y="47554"/>
                    <a:pt x="48252" y="58360"/>
                    <a:pt x="48252" y="72046"/>
                  </a:cubicBezTo>
                  <a:cubicBezTo>
                    <a:pt x="48252" y="85733"/>
                    <a:pt x="59415" y="96538"/>
                    <a:pt x="72738" y="96178"/>
                  </a:cubicBezTo>
                  <a:cubicBezTo>
                    <a:pt x="85341" y="95457"/>
                    <a:pt x="95424" y="85012"/>
                    <a:pt x="95424" y="72046"/>
                  </a:cubicBezTo>
                  <a:close/>
                </a:path>
              </a:pathLst>
            </a:custGeom>
            <a:grpFill/>
            <a:ln w="35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4E138DB-40D5-64FF-051D-53012B3DA4DB}"/>
                </a:ext>
              </a:extLst>
            </p:cNvPr>
            <p:cNvSpPr/>
            <p:nvPr/>
          </p:nvSpPr>
          <p:spPr>
            <a:xfrm>
              <a:off x="11084233" y="2304076"/>
              <a:ext cx="143678" cy="144432"/>
            </a:xfrm>
            <a:custGeom>
              <a:avLst/>
              <a:gdLst>
                <a:gd name="connsiteX0" fmla="*/ 143676 w 143678"/>
                <a:gd name="connsiteY0" fmla="*/ 72035 h 144432"/>
                <a:gd name="connsiteX1" fmla="*/ 71658 w 143678"/>
                <a:gd name="connsiteY1" fmla="*/ 144429 h 144432"/>
                <a:gd name="connsiteX2" fmla="*/ 0 w 143678"/>
                <a:gd name="connsiteY2" fmla="*/ 74196 h 144432"/>
                <a:gd name="connsiteX3" fmla="*/ 71658 w 143678"/>
                <a:gd name="connsiteY3" fmla="*/ 0 h 144432"/>
                <a:gd name="connsiteX4" fmla="*/ 143676 w 143678"/>
                <a:gd name="connsiteY4" fmla="*/ 72035 h 144432"/>
                <a:gd name="connsiteX5" fmla="*/ 95424 w 143678"/>
                <a:gd name="connsiteY5" fmla="*/ 72755 h 144432"/>
                <a:gd name="connsiteX6" fmla="*/ 72738 w 143678"/>
                <a:gd name="connsiteY6" fmla="*/ 48623 h 144432"/>
                <a:gd name="connsiteX7" fmla="*/ 48252 w 143678"/>
                <a:gd name="connsiteY7" fmla="*/ 72395 h 144432"/>
                <a:gd name="connsiteX8" fmla="*/ 71658 w 143678"/>
                <a:gd name="connsiteY8" fmla="*/ 96166 h 144432"/>
                <a:gd name="connsiteX9" fmla="*/ 95424 w 143678"/>
                <a:gd name="connsiteY9" fmla="*/ 72755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32">
                  <a:moveTo>
                    <a:pt x="143676" y="72035"/>
                  </a:moveTo>
                  <a:cubicBezTo>
                    <a:pt x="143676" y="112374"/>
                    <a:pt x="111268" y="144790"/>
                    <a:pt x="71658" y="144429"/>
                  </a:cubicBezTo>
                  <a:cubicBezTo>
                    <a:pt x="33488" y="144429"/>
                    <a:pt x="0" y="111654"/>
                    <a:pt x="0" y="74196"/>
                  </a:cubicBezTo>
                  <a:cubicBezTo>
                    <a:pt x="0" y="32055"/>
                    <a:pt x="30968" y="0"/>
                    <a:pt x="71658" y="0"/>
                  </a:cubicBezTo>
                  <a:cubicBezTo>
                    <a:pt x="112708" y="720"/>
                    <a:pt x="144036" y="31695"/>
                    <a:pt x="143676" y="72035"/>
                  </a:cubicBezTo>
                  <a:close/>
                  <a:moveTo>
                    <a:pt x="95424" y="72755"/>
                  </a:moveTo>
                  <a:cubicBezTo>
                    <a:pt x="95784" y="59429"/>
                    <a:pt x="86061" y="48983"/>
                    <a:pt x="72738" y="48623"/>
                  </a:cubicBezTo>
                  <a:cubicBezTo>
                    <a:pt x="58695" y="48263"/>
                    <a:pt x="48252" y="58348"/>
                    <a:pt x="48252" y="72395"/>
                  </a:cubicBezTo>
                  <a:cubicBezTo>
                    <a:pt x="48252" y="85721"/>
                    <a:pt x="58335" y="95806"/>
                    <a:pt x="71658" y="96166"/>
                  </a:cubicBezTo>
                  <a:cubicBezTo>
                    <a:pt x="84621" y="96166"/>
                    <a:pt x="95063" y="85721"/>
                    <a:pt x="95424" y="72755"/>
                  </a:cubicBezTo>
                  <a:close/>
                </a:path>
              </a:pathLst>
            </a:custGeom>
            <a:grpFill/>
            <a:ln w="359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5AFEDA-9616-688C-3683-965BFB6822A8}"/>
                </a:ext>
              </a:extLst>
            </p:cNvPr>
            <p:cNvSpPr/>
            <p:nvPr/>
          </p:nvSpPr>
          <p:spPr>
            <a:xfrm>
              <a:off x="10963600" y="2941939"/>
              <a:ext cx="144758" cy="144792"/>
            </a:xfrm>
            <a:custGeom>
              <a:avLst/>
              <a:gdLst>
                <a:gd name="connsiteX0" fmla="*/ 72741 w 144758"/>
                <a:gd name="connsiteY0" fmla="*/ 144792 h 144792"/>
                <a:gd name="connsiteX1" fmla="*/ 3 w 144758"/>
                <a:gd name="connsiteY1" fmla="*/ 73118 h 144792"/>
                <a:gd name="connsiteX2" fmla="*/ 72021 w 144758"/>
                <a:gd name="connsiteY2" fmla="*/ 3 h 144792"/>
                <a:gd name="connsiteX3" fmla="*/ 144759 w 144758"/>
                <a:gd name="connsiteY3" fmla="*/ 72038 h 144792"/>
                <a:gd name="connsiteX4" fmla="*/ 72741 w 144758"/>
                <a:gd name="connsiteY4" fmla="*/ 144792 h 144792"/>
                <a:gd name="connsiteX5" fmla="*/ 96147 w 144758"/>
                <a:gd name="connsiteY5" fmla="*/ 72398 h 144792"/>
                <a:gd name="connsiteX6" fmla="*/ 72741 w 144758"/>
                <a:gd name="connsiteY6" fmla="*/ 48626 h 144792"/>
                <a:gd name="connsiteX7" fmla="*/ 48255 w 144758"/>
                <a:gd name="connsiteY7" fmla="*/ 72758 h 144792"/>
                <a:gd name="connsiteX8" fmla="*/ 71661 w 144758"/>
                <a:gd name="connsiteY8" fmla="*/ 96169 h 144792"/>
                <a:gd name="connsiteX9" fmla="*/ 96147 w 144758"/>
                <a:gd name="connsiteY9" fmla="*/ 72398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792">
                  <a:moveTo>
                    <a:pt x="72741" y="144792"/>
                  </a:moveTo>
                  <a:cubicBezTo>
                    <a:pt x="32411" y="144792"/>
                    <a:pt x="3" y="113097"/>
                    <a:pt x="3" y="73118"/>
                  </a:cubicBezTo>
                  <a:cubicBezTo>
                    <a:pt x="-357" y="33499"/>
                    <a:pt x="32051" y="723"/>
                    <a:pt x="72021" y="3"/>
                  </a:cubicBezTo>
                  <a:cubicBezTo>
                    <a:pt x="111271" y="-357"/>
                    <a:pt x="144759" y="32779"/>
                    <a:pt x="144759" y="72038"/>
                  </a:cubicBezTo>
                  <a:cubicBezTo>
                    <a:pt x="144759" y="112377"/>
                    <a:pt x="112711" y="144792"/>
                    <a:pt x="72741" y="144792"/>
                  </a:cubicBezTo>
                  <a:close/>
                  <a:moveTo>
                    <a:pt x="96147" y="72398"/>
                  </a:moveTo>
                  <a:cubicBezTo>
                    <a:pt x="96147" y="59792"/>
                    <a:pt x="85344" y="48986"/>
                    <a:pt x="72741" y="48626"/>
                  </a:cubicBezTo>
                  <a:cubicBezTo>
                    <a:pt x="59778" y="48266"/>
                    <a:pt x="48255" y="59792"/>
                    <a:pt x="48255" y="72758"/>
                  </a:cubicBezTo>
                  <a:cubicBezTo>
                    <a:pt x="48255" y="85724"/>
                    <a:pt x="58698" y="96169"/>
                    <a:pt x="71661" y="96169"/>
                  </a:cubicBezTo>
                  <a:cubicBezTo>
                    <a:pt x="84984" y="96529"/>
                    <a:pt x="96147" y="85724"/>
                    <a:pt x="96147" y="72398"/>
                  </a:cubicBezTo>
                  <a:close/>
                </a:path>
              </a:pathLst>
            </a:custGeom>
            <a:grpFill/>
            <a:ln w="35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ED9CFDB-03E9-FDA6-A584-486D7E1029DE}"/>
                </a:ext>
              </a:extLst>
            </p:cNvPr>
            <p:cNvSpPr/>
            <p:nvPr/>
          </p:nvSpPr>
          <p:spPr>
            <a:xfrm>
              <a:off x="10745355" y="3231521"/>
              <a:ext cx="47242" cy="47902"/>
            </a:xfrm>
            <a:custGeom>
              <a:avLst/>
              <a:gdLst>
                <a:gd name="connsiteX0" fmla="*/ 23440 w 47242"/>
                <a:gd name="connsiteY0" fmla="*/ 47903 h 47902"/>
                <a:gd name="connsiteX1" fmla="*/ 34 w 47242"/>
                <a:gd name="connsiteY1" fmla="*/ 22691 h 47902"/>
                <a:gd name="connsiteX2" fmla="*/ 24160 w 47242"/>
                <a:gd name="connsiteY2" fmla="*/ 0 h 47902"/>
                <a:gd name="connsiteX3" fmla="*/ 47206 w 47242"/>
                <a:gd name="connsiteY3" fmla="*/ 24852 h 47902"/>
                <a:gd name="connsiteX4" fmla="*/ 23440 w 47242"/>
                <a:gd name="connsiteY4" fmla="*/ 47903 h 4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2" h="47902">
                  <a:moveTo>
                    <a:pt x="23440" y="47903"/>
                  </a:moveTo>
                  <a:cubicBezTo>
                    <a:pt x="10117" y="47543"/>
                    <a:pt x="-686" y="36017"/>
                    <a:pt x="34" y="22691"/>
                  </a:cubicBezTo>
                  <a:cubicBezTo>
                    <a:pt x="754" y="9725"/>
                    <a:pt x="11197" y="0"/>
                    <a:pt x="24160" y="0"/>
                  </a:cubicBezTo>
                  <a:cubicBezTo>
                    <a:pt x="37843" y="0"/>
                    <a:pt x="47926" y="11165"/>
                    <a:pt x="47206" y="24852"/>
                  </a:cubicBezTo>
                  <a:cubicBezTo>
                    <a:pt x="47206" y="37818"/>
                    <a:pt x="36403" y="47903"/>
                    <a:pt x="23440" y="47903"/>
                  </a:cubicBezTo>
                  <a:close/>
                </a:path>
              </a:pathLst>
            </a:custGeom>
            <a:grpFill/>
            <a:ln w="359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F74735C-F203-6D28-6932-6FD7C7E1DD12}"/>
                </a:ext>
              </a:extLst>
            </p:cNvPr>
            <p:cNvSpPr/>
            <p:nvPr/>
          </p:nvSpPr>
          <p:spPr>
            <a:xfrm>
              <a:off x="10505930" y="3138229"/>
              <a:ext cx="47891" cy="47919"/>
            </a:xfrm>
            <a:custGeom>
              <a:avLst/>
              <a:gdLst>
                <a:gd name="connsiteX0" fmla="*/ 47892 w 47891"/>
                <a:gd name="connsiteY0" fmla="*/ 24140 h 47919"/>
                <a:gd name="connsiteX1" fmla="*/ 24846 w 47891"/>
                <a:gd name="connsiteY1" fmla="*/ 47911 h 47919"/>
                <a:gd name="connsiteX2" fmla="*/ 0 w 47891"/>
                <a:gd name="connsiteY2" fmla="*/ 24140 h 47919"/>
                <a:gd name="connsiteX3" fmla="*/ 24846 w 47891"/>
                <a:gd name="connsiteY3" fmla="*/ 8 h 47919"/>
                <a:gd name="connsiteX4" fmla="*/ 47892 w 47891"/>
                <a:gd name="connsiteY4" fmla="*/ 24140 h 4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919">
                  <a:moveTo>
                    <a:pt x="47892" y="24140"/>
                  </a:moveTo>
                  <a:cubicBezTo>
                    <a:pt x="47892" y="37106"/>
                    <a:pt x="37809" y="47551"/>
                    <a:pt x="24846" y="47911"/>
                  </a:cubicBezTo>
                  <a:cubicBezTo>
                    <a:pt x="11523" y="48271"/>
                    <a:pt x="0" y="37466"/>
                    <a:pt x="0" y="24140"/>
                  </a:cubicBezTo>
                  <a:cubicBezTo>
                    <a:pt x="0" y="11533"/>
                    <a:pt x="11883" y="-352"/>
                    <a:pt x="24846" y="8"/>
                  </a:cubicBezTo>
                  <a:cubicBezTo>
                    <a:pt x="37089" y="728"/>
                    <a:pt x="47892" y="11533"/>
                    <a:pt x="47892" y="24140"/>
                  </a:cubicBezTo>
                  <a:close/>
                </a:path>
              </a:pathLst>
            </a:custGeom>
            <a:grpFill/>
            <a:ln w="359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99AC1A-05F7-CAF0-94C6-FBF43E2C568F}"/>
                </a:ext>
              </a:extLst>
            </p:cNvPr>
            <p:cNvSpPr/>
            <p:nvPr/>
          </p:nvSpPr>
          <p:spPr>
            <a:xfrm>
              <a:off x="10621509" y="2890798"/>
              <a:ext cx="47900" cy="47935"/>
            </a:xfrm>
            <a:custGeom>
              <a:avLst/>
              <a:gdLst>
                <a:gd name="connsiteX0" fmla="*/ 24495 w 47900"/>
                <a:gd name="connsiteY0" fmla="*/ 0 h 47935"/>
                <a:gd name="connsiteX1" fmla="*/ 47901 w 47900"/>
                <a:gd name="connsiteY1" fmla="*/ 24132 h 47935"/>
                <a:gd name="connsiteX2" fmla="*/ 22695 w 47900"/>
                <a:gd name="connsiteY2" fmla="*/ 47903 h 47935"/>
                <a:gd name="connsiteX3" fmla="*/ 9 w 47900"/>
                <a:gd name="connsiteY3" fmla="*/ 23411 h 47935"/>
                <a:gd name="connsiteX4" fmla="*/ 24495 w 47900"/>
                <a:gd name="connsiteY4" fmla="*/ 0 h 47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0" h="47935">
                  <a:moveTo>
                    <a:pt x="24495" y="0"/>
                  </a:moveTo>
                  <a:cubicBezTo>
                    <a:pt x="36738" y="360"/>
                    <a:pt x="47901" y="11526"/>
                    <a:pt x="47901" y="24132"/>
                  </a:cubicBezTo>
                  <a:cubicBezTo>
                    <a:pt x="47901" y="37098"/>
                    <a:pt x="36018" y="48623"/>
                    <a:pt x="22695" y="47903"/>
                  </a:cubicBezTo>
                  <a:cubicBezTo>
                    <a:pt x="10092" y="47183"/>
                    <a:pt x="-351" y="36017"/>
                    <a:pt x="9" y="23411"/>
                  </a:cubicBezTo>
                  <a:cubicBezTo>
                    <a:pt x="729" y="10805"/>
                    <a:pt x="11892" y="0"/>
                    <a:pt x="24495" y="0"/>
                  </a:cubicBezTo>
                  <a:close/>
                </a:path>
              </a:pathLst>
            </a:custGeom>
            <a:grpFill/>
            <a:ln w="35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03B7A6-B73C-AE0D-21F6-3844ACBE8377}"/>
                </a:ext>
              </a:extLst>
            </p:cNvPr>
            <p:cNvSpPr/>
            <p:nvPr/>
          </p:nvSpPr>
          <p:spPr>
            <a:xfrm>
              <a:off x="10382410" y="3363696"/>
              <a:ext cx="47575" cy="47551"/>
            </a:xfrm>
            <a:custGeom>
              <a:avLst/>
              <a:gdLst>
                <a:gd name="connsiteX0" fmla="*/ 24135 w 47575"/>
                <a:gd name="connsiteY0" fmla="*/ 9 h 47551"/>
                <a:gd name="connsiteX1" fmla="*/ 47541 w 47575"/>
                <a:gd name="connsiteY1" fmla="*/ 24861 h 47551"/>
                <a:gd name="connsiteX2" fmla="*/ 23415 w 47575"/>
                <a:gd name="connsiteY2" fmla="*/ 47552 h 47551"/>
                <a:gd name="connsiteX3" fmla="*/ 9 w 47575"/>
                <a:gd name="connsiteY3" fmla="*/ 23060 h 47551"/>
                <a:gd name="connsiteX4" fmla="*/ 24135 w 47575"/>
                <a:gd name="connsiteY4" fmla="*/ 9 h 4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5" h="47551">
                  <a:moveTo>
                    <a:pt x="24135" y="9"/>
                  </a:moveTo>
                  <a:cubicBezTo>
                    <a:pt x="37459" y="9"/>
                    <a:pt x="48261" y="11535"/>
                    <a:pt x="47541" y="24861"/>
                  </a:cubicBezTo>
                  <a:cubicBezTo>
                    <a:pt x="47181" y="37827"/>
                    <a:pt x="36378" y="47552"/>
                    <a:pt x="23415" y="47552"/>
                  </a:cubicBezTo>
                  <a:cubicBezTo>
                    <a:pt x="9732" y="47552"/>
                    <a:pt x="-351" y="36747"/>
                    <a:pt x="9" y="23060"/>
                  </a:cubicBezTo>
                  <a:cubicBezTo>
                    <a:pt x="730" y="10094"/>
                    <a:pt x="11532" y="-351"/>
                    <a:pt x="24135" y="9"/>
                  </a:cubicBezTo>
                  <a:close/>
                </a:path>
              </a:pathLst>
            </a:custGeom>
            <a:grpFill/>
            <a:ln w="35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72B45E-6C65-FD3D-81B6-BCD0FB8F1152}"/>
                </a:ext>
              </a:extLst>
            </p:cNvPr>
            <p:cNvSpPr/>
            <p:nvPr/>
          </p:nvSpPr>
          <p:spPr>
            <a:xfrm>
              <a:off x="10258548" y="3023332"/>
              <a:ext cx="47891" cy="47561"/>
            </a:xfrm>
            <a:custGeom>
              <a:avLst/>
              <a:gdLst>
                <a:gd name="connsiteX0" fmla="*/ 47892 w 47891"/>
                <a:gd name="connsiteY0" fmla="*/ 24141 h 47561"/>
                <a:gd name="connsiteX1" fmla="*/ 23046 w 47891"/>
                <a:gd name="connsiteY1" fmla="*/ 47552 h 47561"/>
                <a:gd name="connsiteX2" fmla="*/ 0 w 47891"/>
                <a:gd name="connsiteY2" fmla="*/ 23420 h 47561"/>
                <a:gd name="connsiteX3" fmla="*/ 25206 w 47891"/>
                <a:gd name="connsiteY3" fmla="*/ 9 h 47561"/>
                <a:gd name="connsiteX4" fmla="*/ 47892 w 47891"/>
                <a:gd name="connsiteY4" fmla="*/ 2414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561">
                  <a:moveTo>
                    <a:pt x="47892" y="24141"/>
                  </a:moveTo>
                  <a:cubicBezTo>
                    <a:pt x="47532" y="37827"/>
                    <a:pt x="36729" y="47912"/>
                    <a:pt x="23046" y="47552"/>
                  </a:cubicBezTo>
                  <a:cubicBezTo>
                    <a:pt x="10083" y="47192"/>
                    <a:pt x="0" y="36387"/>
                    <a:pt x="0" y="23420"/>
                  </a:cubicBezTo>
                  <a:cubicBezTo>
                    <a:pt x="360" y="10094"/>
                    <a:pt x="11523" y="-351"/>
                    <a:pt x="25206" y="9"/>
                  </a:cubicBezTo>
                  <a:cubicBezTo>
                    <a:pt x="38170" y="729"/>
                    <a:pt x="47892" y="11174"/>
                    <a:pt x="47892" y="24141"/>
                  </a:cubicBezTo>
                  <a:close/>
                </a:path>
              </a:pathLst>
            </a:custGeom>
            <a:grpFill/>
            <a:ln w="359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C4352C-0FD2-431F-66E8-1B06D55CEFA0}"/>
                </a:ext>
              </a:extLst>
            </p:cNvPr>
            <p:cNvSpPr/>
            <p:nvPr/>
          </p:nvSpPr>
          <p:spPr>
            <a:xfrm>
              <a:off x="11069470" y="2708902"/>
              <a:ext cx="47181" cy="47945"/>
            </a:xfrm>
            <a:custGeom>
              <a:avLst/>
              <a:gdLst>
                <a:gd name="connsiteX0" fmla="*/ 23406 w 47181"/>
                <a:gd name="connsiteY0" fmla="*/ 9 h 47945"/>
                <a:gd name="connsiteX1" fmla="*/ 47172 w 47181"/>
                <a:gd name="connsiteY1" fmla="*/ 23420 h 47945"/>
                <a:gd name="connsiteX2" fmla="*/ 24846 w 47181"/>
                <a:gd name="connsiteY2" fmla="*/ 47912 h 47945"/>
                <a:gd name="connsiteX3" fmla="*/ 0 w 47181"/>
                <a:gd name="connsiteY3" fmla="*/ 24140 h 47945"/>
                <a:gd name="connsiteX4" fmla="*/ 23406 w 47181"/>
                <a:gd name="connsiteY4" fmla="*/ 9 h 4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945">
                  <a:moveTo>
                    <a:pt x="23406" y="9"/>
                  </a:moveTo>
                  <a:cubicBezTo>
                    <a:pt x="35649" y="-351"/>
                    <a:pt x="47172" y="10454"/>
                    <a:pt x="47172" y="23420"/>
                  </a:cubicBezTo>
                  <a:cubicBezTo>
                    <a:pt x="47532" y="36386"/>
                    <a:pt x="37809" y="47191"/>
                    <a:pt x="24846" y="47912"/>
                  </a:cubicBezTo>
                  <a:cubicBezTo>
                    <a:pt x="11523" y="48632"/>
                    <a:pt x="0" y="37827"/>
                    <a:pt x="0" y="24140"/>
                  </a:cubicBezTo>
                  <a:cubicBezTo>
                    <a:pt x="0" y="11534"/>
                    <a:pt x="10803" y="369"/>
                    <a:pt x="23406" y="9"/>
                  </a:cubicBezTo>
                  <a:close/>
                </a:path>
              </a:pathLst>
            </a:custGeom>
            <a:grpFill/>
            <a:ln w="35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69EBAD-591A-CDBE-B88C-0F85FA78733E}"/>
                </a:ext>
              </a:extLst>
            </p:cNvPr>
            <p:cNvSpPr/>
            <p:nvPr/>
          </p:nvSpPr>
          <p:spPr>
            <a:xfrm>
              <a:off x="10752221" y="2285338"/>
              <a:ext cx="47190" cy="47920"/>
            </a:xfrm>
            <a:custGeom>
              <a:avLst/>
              <a:gdLst>
                <a:gd name="connsiteX0" fmla="*/ 47181 w 47190"/>
                <a:gd name="connsiteY0" fmla="*/ 24500 h 47920"/>
                <a:gd name="connsiteX1" fmla="*/ 22335 w 47190"/>
                <a:gd name="connsiteY1" fmla="*/ 47911 h 47920"/>
                <a:gd name="connsiteX2" fmla="*/ 10 w 47190"/>
                <a:gd name="connsiteY2" fmla="*/ 23420 h 47920"/>
                <a:gd name="connsiteX3" fmla="*/ 23415 w 47190"/>
                <a:gd name="connsiteY3" fmla="*/ 8 h 47920"/>
                <a:gd name="connsiteX4" fmla="*/ 47181 w 47190"/>
                <a:gd name="connsiteY4" fmla="*/ 24500 h 4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0" h="47920">
                  <a:moveTo>
                    <a:pt x="47181" y="24500"/>
                  </a:moveTo>
                  <a:cubicBezTo>
                    <a:pt x="46821" y="38187"/>
                    <a:pt x="35659" y="48272"/>
                    <a:pt x="22335" y="47911"/>
                  </a:cubicBezTo>
                  <a:cubicBezTo>
                    <a:pt x="9372" y="47191"/>
                    <a:pt x="-350" y="36746"/>
                    <a:pt x="10" y="23420"/>
                  </a:cubicBezTo>
                  <a:cubicBezTo>
                    <a:pt x="370" y="10454"/>
                    <a:pt x="10812" y="8"/>
                    <a:pt x="23415" y="8"/>
                  </a:cubicBezTo>
                  <a:cubicBezTo>
                    <a:pt x="36739" y="-352"/>
                    <a:pt x="47542" y="10814"/>
                    <a:pt x="47181" y="24500"/>
                  </a:cubicBezTo>
                  <a:close/>
                </a:path>
              </a:pathLst>
            </a:custGeom>
            <a:grpFill/>
            <a:ln w="359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35E2E80-2373-2CDC-C4FA-F4EA10D2F6A0}"/>
                </a:ext>
              </a:extLst>
            </p:cNvPr>
            <p:cNvSpPr/>
            <p:nvPr/>
          </p:nvSpPr>
          <p:spPr>
            <a:xfrm>
              <a:off x="10905269" y="2483802"/>
              <a:ext cx="47171" cy="48271"/>
            </a:xfrm>
            <a:custGeom>
              <a:avLst/>
              <a:gdLst>
                <a:gd name="connsiteX0" fmla="*/ 47172 w 47171"/>
                <a:gd name="connsiteY0" fmla="*/ 24132 h 48271"/>
                <a:gd name="connsiteX1" fmla="*/ 24486 w 47171"/>
                <a:gd name="connsiteY1" fmla="*/ 48263 h 48271"/>
                <a:gd name="connsiteX2" fmla="*/ 0 w 47171"/>
                <a:gd name="connsiteY2" fmla="*/ 24132 h 48271"/>
                <a:gd name="connsiteX3" fmla="*/ 24486 w 47171"/>
                <a:gd name="connsiteY3" fmla="*/ 0 h 48271"/>
                <a:gd name="connsiteX4" fmla="*/ 47172 w 47171"/>
                <a:gd name="connsiteY4" fmla="*/ 24132 h 4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1" h="48271">
                  <a:moveTo>
                    <a:pt x="47172" y="24132"/>
                  </a:moveTo>
                  <a:cubicBezTo>
                    <a:pt x="47172" y="37458"/>
                    <a:pt x="37089" y="47903"/>
                    <a:pt x="24486" y="48263"/>
                  </a:cubicBezTo>
                  <a:cubicBezTo>
                    <a:pt x="11163" y="48623"/>
                    <a:pt x="0" y="37818"/>
                    <a:pt x="0" y="24132"/>
                  </a:cubicBezTo>
                  <a:cubicBezTo>
                    <a:pt x="0" y="10805"/>
                    <a:pt x="10803" y="0"/>
                    <a:pt x="24486" y="0"/>
                  </a:cubicBezTo>
                  <a:cubicBezTo>
                    <a:pt x="37089" y="360"/>
                    <a:pt x="47172" y="10805"/>
                    <a:pt x="47172" y="24132"/>
                  </a:cubicBezTo>
                  <a:close/>
                </a:path>
              </a:pathLst>
            </a:custGeom>
            <a:grpFill/>
            <a:ln w="359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30F3F2-46EC-5A64-DB66-BFB995064BFF}"/>
                </a:ext>
              </a:extLst>
            </p:cNvPr>
            <p:cNvSpPr/>
            <p:nvPr/>
          </p:nvSpPr>
          <p:spPr>
            <a:xfrm>
              <a:off x="11132485" y="2352330"/>
              <a:ext cx="47181" cy="47561"/>
            </a:xfrm>
            <a:custGeom>
              <a:avLst/>
              <a:gdLst>
                <a:gd name="connsiteX0" fmla="*/ 47172 w 47181"/>
                <a:gd name="connsiteY0" fmla="*/ 24501 h 47561"/>
                <a:gd name="connsiteX1" fmla="*/ 23406 w 47181"/>
                <a:gd name="connsiteY1" fmla="*/ 47552 h 47561"/>
                <a:gd name="connsiteX2" fmla="*/ 0 w 47181"/>
                <a:gd name="connsiteY2" fmla="*/ 23781 h 47561"/>
                <a:gd name="connsiteX3" fmla="*/ 24486 w 47181"/>
                <a:gd name="connsiteY3" fmla="*/ 9 h 47561"/>
                <a:gd name="connsiteX4" fmla="*/ 47172 w 47181"/>
                <a:gd name="connsiteY4" fmla="*/ 2450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561">
                  <a:moveTo>
                    <a:pt x="47172" y="24501"/>
                  </a:moveTo>
                  <a:cubicBezTo>
                    <a:pt x="46812" y="37467"/>
                    <a:pt x="36369" y="47912"/>
                    <a:pt x="23406" y="47552"/>
                  </a:cubicBezTo>
                  <a:cubicBezTo>
                    <a:pt x="10443" y="47552"/>
                    <a:pt x="360" y="37107"/>
                    <a:pt x="0" y="23781"/>
                  </a:cubicBezTo>
                  <a:cubicBezTo>
                    <a:pt x="0" y="9734"/>
                    <a:pt x="10443" y="-351"/>
                    <a:pt x="24486" y="9"/>
                  </a:cubicBezTo>
                  <a:cubicBezTo>
                    <a:pt x="37809" y="730"/>
                    <a:pt x="47532" y="11175"/>
                    <a:pt x="47172" y="24501"/>
                  </a:cubicBezTo>
                  <a:close/>
                </a:path>
              </a:pathLst>
            </a:custGeom>
            <a:grpFill/>
            <a:ln w="3597" cap="flat">
              <a:noFill/>
              <a:prstDash val="solid"/>
              <a:miter/>
            </a:ln>
          </p:spPr>
          <p:txBody>
            <a:bodyPr rtlCol="0" anchor="ctr"/>
            <a:lstStyle/>
            <a:p>
              <a:endParaRPr lang="en-US"/>
            </a:p>
          </p:txBody>
        </p:sp>
      </p:gr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6792315" y="1884067"/>
            <a:ext cx="3737574" cy="441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b="1" dirty="0">
                <a:highlight>
                  <a:srgbClr val="F16924"/>
                </a:highlight>
              </a:rPr>
              <a:t> ΥΠ</a:t>
            </a:r>
            <a:r>
              <a:rPr lang="el-GR" b="1" dirty="0">
                <a:highlight>
                  <a:srgbClr val="F16924"/>
                </a:highlight>
              </a:rPr>
              <a:t>Α</a:t>
            </a:r>
            <a:r>
              <a:rPr lang="en-US" b="1" dirty="0">
                <a:highlight>
                  <a:srgbClr val="F16924"/>
                </a:highlight>
              </a:rPr>
              <a:t>ΡΧΟΥΝ ΤΡΊΑ Ε</a:t>
            </a:r>
            <a:r>
              <a:rPr lang="el-GR" b="1" dirty="0">
                <a:highlight>
                  <a:srgbClr val="F16924"/>
                </a:highlight>
              </a:rPr>
              <a:t>Ι</a:t>
            </a:r>
            <a:r>
              <a:rPr lang="en-US" b="1" dirty="0">
                <a:highlight>
                  <a:srgbClr val="F16924"/>
                </a:highlight>
              </a:rPr>
              <a:t>ΔΗ </a:t>
            </a:r>
            <a:r>
              <a:rPr lang="en-US" b="1" dirty="0">
                <a:solidFill>
                  <a:srgbClr val="F16924"/>
                </a:solidFill>
                <a:highlight>
                  <a:srgbClr val="F16924"/>
                </a:highlight>
              </a:rPr>
              <a:t>. </a:t>
            </a:r>
            <a:r>
              <a:rPr lang="en-US" b="1" dirty="0">
                <a:highlight>
                  <a:srgbClr val="F16924"/>
                </a:highlight>
              </a:rPr>
              <a:t>ΦΑΙΝΟΜ</a:t>
            </a:r>
            <a:r>
              <a:rPr lang="el-GR" b="1" dirty="0">
                <a:highlight>
                  <a:srgbClr val="F16924"/>
                </a:highlight>
              </a:rPr>
              <a:t>Ε</a:t>
            </a:r>
            <a:r>
              <a:rPr lang="en-US" b="1" dirty="0">
                <a:highlight>
                  <a:srgbClr val="F16924"/>
                </a:highlight>
              </a:rPr>
              <a:t>ΝΩΝ ΝΤ</a:t>
            </a:r>
            <a:r>
              <a:rPr lang="el-GR" b="1" dirty="0">
                <a:highlight>
                  <a:srgbClr val="F16924"/>
                </a:highlight>
              </a:rPr>
              <a:t>Ο</a:t>
            </a:r>
            <a:r>
              <a:rPr lang="en-US" b="1" dirty="0">
                <a:highlight>
                  <a:srgbClr val="F16924"/>
                </a:highlight>
              </a:rPr>
              <a:t>ΜΙΝΟ, </a:t>
            </a:r>
          </a:p>
          <a:p>
            <a:pPr marL="12700" indent="-12700"/>
            <a:endParaRPr lang="en-US" sz="1000" b="1" dirty="0"/>
          </a:p>
          <a:p>
            <a:pPr marL="407988" indent="0">
              <a:lnSpc>
                <a:spcPct val="200000"/>
              </a:lnSpc>
            </a:pPr>
            <a:r>
              <a:rPr lang="en-US" sz="2000" dirty="0" err="1"/>
              <a:t>Κοινωνικο</a:t>
            </a:r>
            <a:r>
              <a:rPr lang="en-US" sz="2000" dirty="0"/>
              <a:t>πολιτικ</a:t>
            </a:r>
            <a:r>
              <a:rPr lang="el-GR" sz="2000" dirty="0"/>
              <a:t>ό</a:t>
            </a:r>
            <a:endParaRPr lang="en-US" sz="2000" dirty="0"/>
          </a:p>
          <a:p>
            <a:pPr marL="407988" indent="0">
              <a:lnSpc>
                <a:spcPct val="200000"/>
              </a:lnSpc>
            </a:pPr>
            <a:r>
              <a:rPr lang="en-US" sz="2000" dirty="0" err="1"/>
              <a:t>Οικονομικ</a:t>
            </a:r>
            <a:r>
              <a:rPr lang="el-GR" sz="2000" dirty="0"/>
              <a:t>ό</a:t>
            </a:r>
            <a:endParaRPr lang="en-US" sz="2000" dirty="0"/>
          </a:p>
          <a:p>
            <a:pPr marL="407988" indent="0">
              <a:lnSpc>
                <a:spcPct val="200000"/>
              </a:lnSpc>
            </a:pPr>
            <a:r>
              <a:rPr lang="el-GR" sz="2000" dirty="0" err="1"/>
              <a:t>Χρηματο</a:t>
            </a:r>
            <a:r>
              <a:rPr lang="el-GR" sz="2000" dirty="0"/>
              <a:t>-οι</a:t>
            </a:r>
            <a:r>
              <a:rPr lang="en-US" sz="2000" dirty="0" err="1"/>
              <a:t>ικονομικ</a:t>
            </a:r>
            <a:r>
              <a:rPr lang="el-GR" sz="2000" dirty="0"/>
              <a:t>ό</a:t>
            </a:r>
            <a:endParaRPr lang="en-US" sz="2000" dirty="0"/>
          </a:p>
          <a:p>
            <a:pPr marL="12700" indent="-12700"/>
            <a:endParaRPr lang="en-US" dirty="0"/>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6857546" y="242888"/>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6466332" y="3094180"/>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01</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6466332" y="3946491"/>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02</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6466332" y="4804523"/>
            <a:ext cx="680542" cy="662508"/>
            <a:chOff x="6466332" y="2766492"/>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03</a:t>
              </a:r>
            </a:p>
          </p:txBody>
        </p:sp>
      </p:grpSp>
    </p:spTree>
    <p:extLst>
      <p:ext uri="{BB962C8B-B14F-4D97-AF65-F5344CB8AC3E}">
        <p14:creationId xmlns:p14="http://schemas.microsoft.com/office/powerpoint/2010/main" val="112665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29760" y="244550"/>
            <a:ext cx="11538193" cy="844708"/>
          </a:xfrm>
        </p:spPr>
        <p:txBody>
          <a:bodyPr>
            <a:normAutofit fontScale="92500" lnSpcReduction="20000"/>
          </a:bodyPr>
          <a:lstStyle/>
          <a:p>
            <a:r>
              <a:rPr lang="en-US" dirty="0"/>
              <a:t>Παραδείγματα του φαινομένου ντόμινο στην οικονομία που επηρέασε τις επιχειρήσεις</a:t>
            </a:r>
          </a:p>
          <a:p>
            <a:endParaRPr lang="en-US" dirty="0"/>
          </a:p>
        </p:txBody>
      </p:sp>
      <p:sp>
        <p:nvSpPr>
          <p:cNvPr id="7" name="Text Placeholder 6">
            <a:extLst>
              <a:ext uri="{FF2B5EF4-FFF2-40B4-BE49-F238E27FC236}">
                <a16:creationId xmlns:a16="http://schemas.microsoft.com/office/drawing/2014/main" id="{70B34618-970C-56CF-0E84-2B95570E5227}"/>
              </a:ext>
            </a:extLst>
          </p:cNvPr>
          <p:cNvSpPr>
            <a:spLocks noGrp="1"/>
          </p:cNvSpPr>
          <p:nvPr>
            <p:ph type="body" sz="quarter" idx="18"/>
          </p:nvPr>
        </p:nvSpPr>
        <p:spPr>
          <a:xfrm>
            <a:off x="93825" y="1539693"/>
            <a:ext cx="12098175" cy="5073758"/>
          </a:xfrm>
        </p:spPr>
        <p:txBody>
          <a:bodyPr numCol="2" spcCol="180000">
            <a:normAutofit/>
          </a:bodyPr>
          <a:lstStyle/>
          <a:p>
            <a:pPr marL="342900" indent="-342900">
              <a:buClr>
                <a:srgbClr val="EDA13E"/>
              </a:buClr>
              <a:buFont typeface="Arial" panose="020B0604020202020204" pitchFamily="34" charset="0"/>
              <a:buChar char="•"/>
            </a:pPr>
            <a:r>
              <a:rPr lang="en-US" sz="1800" b="1" dirty="0">
                <a:solidFill>
                  <a:srgbClr val="B41F7A"/>
                </a:solidFill>
              </a:rPr>
              <a:t>Υποτίμηση </a:t>
            </a:r>
            <a:r>
              <a:rPr lang="en-US" sz="1800" dirty="0"/>
              <a:t>- 1997. Η πτώση ενός νομίσματος στη Ν.Α. Ασία προκάλεσε την απώλεια εμπιστοσύνης των διεθνών επενδυτών και την πώληση παρόμοιων νομισμάτων σε άλλες ασιατικές οικονομίες.</a:t>
            </a:r>
          </a:p>
          <a:p>
            <a:pPr marL="0" indent="0">
              <a:buClr>
                <a:srgbClr val="EDA13E"/>
              </a:buClr>
            </a:pPr>
            <a:endParaRPr lang="en-US" sz="1800" dirty="0"/>
          </a:p>
          <a:p>
            <a:pPr marL="342900" indent="-342900">
              <a:buClr>
                <a:srgbClr val="EDA13E"/>
              </a:buClr>
              <a:buFont typeface="Arial" panose="020B0604020202020204" pitchFamily="34" charset="0"/>
              <a:buChar char="•"/>
            </a:pPr>
            <a:r>
              <a:rPr lang="en-GB" sz="1800" b="1" i="0" dirty="0">
                <a:solidFill>
                  <a:srgbClr val="B41F7A"/>
                </a:solidFill>
                <a:effectLst/>
                <a:latin typeface="-apple-system"/>
              </a:rPr>
              <a:t>Η χρηματοπιστωτική κρίση του 2007-08 - </a:t>
            </a:r>
            <a:r>
              <a:rPr lang="en-GB" sz="1800" b="0" i="0" dirty="0">
                <a:solidFill>
                  <a:srgbClr val="616161"/>
                </a:solidFill>
                <a:effectLst/>
              </a:rPr>
              <a:t>Αυτό προκάλεσε τη Μεγάλη Ύφεση, την πιο σοβαρή χρηματοπιστωτική κρίση μετά τη Μεγάλη Ύφεση, και προκάλεσε χάος στις χρηματοπιστωτικές αγορές σε όλο τον κόσμο. Με αφορμή την κατάρρευση της φούσκας των ακινήτων στις ΗΠΑ, η κρίση οδήγησε στην κατάρρευση της Lehman Brothers (μιας από τις μεγαλύτερες επενδυτικές τράπεζες στον κόσμο), έφερε πολλά βασικά χρηματοπιστωτικά ιδρύματα και επιχειρήσεις στα πρόθυρα της κατάρρευσης και απαίτησε κυβερνητικές διασώσεις πρωτοφανών διαστάσεων. Χρειάστηκε σχεδόν μια δεκαετία για να επανέλθουν τα πράγματα στην κανονικότητα, σβήνοντας στην πορεία εκατομμύρια θέσεις εργασίας και δισεκατομμύρια ευρώ εισοδήματος.</a:t>
            </a:r>
          </a:p>
          <a:p>
            <a:pPr marL="0" indent="0">
              <a:buClr>
                <a:srgbClr val="EDA13E"/>
              </a:buClr>
            </a:pPr>
            <a:endParaRPr lang="en-GB" sz="1800" b="0" i="0" dirty="0">
              <a:solidFill>
                <a:srgbClr val="616161"/>
              </a:solidFill>
              <a:effectLst/>
            </a:endParaRPr>
          </a:p>
          <a:p>
            <a:pPr marL="342900" indent="-342900">
              <a:buClr>
                <a:srgbClr val="EDA13E"/>
              </a:buClr>
              <a:buFont typeface="Arial" panose="020B0604020202020204" pitchFamily="34" charset="0"/>
              <a:buChar char="•"/>
            </a:pPr>
            <a:r>
              <a:rPr lang="en-US" sz="1800" b="1" dirty="0">
                <a:solidFill>
                  <a:srgbClr val="B41F7A"/>
                </a:solidFill>
              </a:rPr>
              <a:t>Κρίση χρέους </a:t>
            </a:r>
            <a:r>
              <a:rPr lang="en-US" sz="1800" b="1" dirty="0"/>
              <a:t>- </a:t>
            </a:r>
            <a:r>
              <a:rPr lang="en-US" sz="1800" dirty="0"/>
              <a:t>2012-13 Αύξηση των αποδόσεων των ομολόγων στην Ελλάδα, προκαλεί αύξηση των αποδόσεων των ομολόγων στις άλλες οικονομίες της Ευρωζώνης. </a:t>
            </a:r>
            <a:r>
              <a:rPr lang="en-GB" sz="1800" dirty="0">
                <a:hlinkClick r:id="rId2"/>
              </a:rPr>
              <a:t>Το φαινόμενο ντόμινο - Οικονομική βοήθεια</a:t>
            </a:r>
            <a:endParaRPr lang="en-US" sz="1800" dirty="0"/>
          </a:p>
          <a:p>
            <a:pPr>
              <a:buClr>
                <a:srgbClr val="EDA13E"/>
              </a:buClr>
            </a:pPr>
            <a:endParaRPr lang="en-US" dirty="0"/>
          </a:p>
        </p:txBody>
      </p:sp>
      <p:pic>
        <p:nvPicPr>
          <p:cNvPr id="3" name="Picture 2" descr="Dominoes falling in a row">
            <a:extLst>
              <a:ext uri="{FF2B5EF4-FFF2-40B4-BE49-F238E27FC236}">
                <a16:creationId xmlns:a16="http://schemas.microsoft.com/office/drawing/2014/main" id="{E05724C4-99AE-7C44-37A6-3C9B6BCC4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7728" y="4102117"/>
            <a:ext cx="3241391" cy="2432379"/>
          </a:xfrm>
          <a:prstGeom prst="rect">
            <a:avLst/>
          </a:prstGeom>
        </p:spPr>
      </p:pic>
    </p:spTree>
    <p:extLst>
      <p:ext uri="{BB962C8B-B14F-4D97-AF65-F5344CB8AC3E}">
        <p14:creationId xmlns:p14="http://schemas.microsoft.com/office/powerpoint/2010/main" val="22467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74108" y="407311"/>
            <a:ext cx="11073661" cy="582221"/>
          </a:xfrm>
        </p:spPr>
        <p:txBody>
          <a:bodyPr>
            <a:normAutofit/>
          </a:bodyPr>
          <a:lstStyle/>
          <a:p>
            <a:r>
              <a:rPr lang="en-GB" sz="2800" b="0" i="0" dirty="0">
                <a:solidFill>
                  <a:schemeClr val="bg2"/>
                </a:solidFill>
                <a:effectLst/>
              </a:rPr>
              <a:t>Μερικές από τις αιτίες της χρηματοπιστωτικής κρίσης:</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144499" y="1424765"/>
            <a:ext cx="9052663" cy="6092454"/>
          </a:xfrm>
        </p:spPr>
        <p:txBody>
          <a:bodyPr>
            <a:normAutofit/>
          </a:bodyPr>
          <a:lstStyle/>
          <a:p>
            <a:pPr marL="0" indent="0" algn="l"/>
            <a:endParaRPr lang="en-GB" sz="2400" b="0" i="0" dirty="0">
              <a:solidFill>
                <a:srgbClr val="F16924"/>
              </a:solidFill>
              <a:effectLst/>
            </a:endParaRPr>
          </a:p>
          <a:p>
            <a:pPr marL="457200" indent="-457200" algn="l">
              <a:buAutoNum type="arabicPeriod"/>
            </a:pPr>
            <a:r>
              <a:rPr lang="en-GB" sz="2000" b="1" i="0" dirty="0">
                <a:solidFill>
                  <a:srgbClr val="F16924"/>
                </a:solidFill>
                <a:effectLst/>
              </a:rPr>
              <a:t>Υπερπληθωρισμός </a:t>
            </a:r>
            <a:r>
              <a:rPr lang="en-GB" sz="2000" b="1" i="0" dirty="0">
                <a:solidFill>
                  <a:srgbClr val="132E57"/>
                </a:solidFill>
                <a:effectLst/>
              </a:rPr>
              <a:t>- Ο </a:t>
            </a:r>
            <a:r>
              <a:rPr lang="en-GB" sz="2000" b="0" i="0" dirty="0">
                <a:solidFill>
                  <a:srgbClr val="616161"/>
                </a:solidFill>
                <a:effectLst/>
              </a:rPr>
              <a:t>υπερπληθωρισμός εμφανίζεται όταν η κυβέρνηση επιτρέπει τη δημιουργία πληθωριστικών πιέσεων στην οικονομία με την εκτύπωση υπερβολικού χρήματος, γεγονός που οδηγεί σε σταδιακή αύξηση των τιμών των εμπορευμάτων και των υπηρεσιών. Οι κυβερνήσεις καταφεύγουν στη δημιουργία υπερβολικού χρήματος και πιστώσεων με στόχο τη διαχείριση μιας οικονομικής επιβράδυνσης. Ο υπερπληθωρισμός εμφανίζεται όταν η κυβέρνηση χάνει τον έλεγχο των αυξήσεων των τιμών και αυξάνει τα επιτόκια ως μέσο διαχείρισης του επιταχυνόμενου </a:t>
            </a:r>
            <a:r>
              <a:rPr lang="en-GB" sz="2000" b="0" i="0" u="none" strike="noStrike" dirty="0">
                <a:solidFill>
                  <a:srgbClr val="3271D2"/>
                </a:solidFill>
                <a:effectLst/>
                <a:hlinkClick r:id="rId2"/>
              </a:rPr>
              <a:t>πληθωρισμού</a:t>
            </a:r>
            <a:r>
              <a:rPr lang="en-GB" sz="2000" b="0" i="0" dirty="0">
                <a:solidFill>
                  <a:srgbClr val="57595D"/>
                </a:solidFill>
                <a:effectLst/>
              </a:rPr>
              <a:t>.</a:t>
            </a:r>
          </a:p>
          <a:p>
            <a:pPr marL="0" indent="0" algn="l"/>
            <a:endParaRPr lang="en-GB" sz="2000" b="0" i="0" dirty="0">
              <a:solidFill>
                <a:srgbClr val="57595D"/>
              </a:solidFill>
              <a:effectLst/>
            </a:endParaRPr>
          </a:p>
          <a:p>
            <a:pPr marL="446088" indent="-446088" algn="l"/>
            <a:r>
              <a:rPr lang="en-GB" sz="2000" b="1" i="0" dirty="0">
                <a:solidFill>
                  <a:srgbClr val="F16924"/>
                </a:solidFill>
                <a:effectLst/>
              </a:rPr>
              <a:t>2.   Στασιμοπληθωρισμός </a:t>
            </a:r>
            <a:r>
              <a:rPr lang="en-GB" sz="2000" b="1" i="0" dirty="0">
                <a:solidFill>
                  <a:srgbClr val="132E57"/>
                </a:solidFill>
                <a:effectLst/>
              </a:rPr>
              <a:t>- </a:t>
            </a:r>
            <a:r>
              <a:rPr lang="en-GB" sz="2000" b="0" i="0" u="none" strike="noStrike" dirty="0">
                <a:solidFill>
                  <a:srgbClr val="3271D2"/>
                </a:solidFill>
                <a:effectLst/>
                <a:hlinkClick r:id="rId3"/>
              </a:rPr>
              <a:t>Ο στασιμοπληθωρισμός </a:t>
            </a:r>
            <a:r>
              <a:rPr lang="en-GB" sz="2000" b="0" i="0" dirty="0">
                <a:solidFill>
                  <a:srgbClr val="616161"/>
                </a:solidFill>
                <a:effectLst/>
              </a:rPr>
              <a:t>αναφέρεται σε μια κατάσταση κατά την οποία η οικονομία αναπτύσσεται με αργούς ρυθμούς, ενώ ταυτόχρονα παρουσιάζει υψηλούς ρυθμούς πληθωρισμού. Μια τέτοια οικονομική κατάσταση προκαλεί δίλημμα στους υπεύθυνους χάραξης πολιτικής, καθώς τα μέτρα που εφαρμόζονται για τη μείωση της αύξησης του πληθωρισμού ενδέχεται να αυξήσουν τα επίπεδα ανεργίας σε ασυνήθιστα υψηλά επίπεδα. Ο στασιμοπληθωρισμός και οι επιπτώσεις του στην οικονομία μπορεί να διαρκέσουν αρκετά χρόνια ή δεκαετίες.</a:t>
            </a:r>
          </a:p>
          <a:p>
            <a:pPr algn="l"/>
            <a:endParaRPr lang="en-GB" sz="1100" b="0" i="0" dirty="0">
              <a:solidFill>
                <a:srgbClr val="2E2E2E"/>
              </a:solidFill>
              <a:effectLst/>
              <a:latin typeface="NexusSerif"/>
            </a:endParaRPr>
          </a:p>
        </p:txBody>
      </p:sp>
      <p:pic>
        <p:nvPicPr>
          <p:cNvPr id="13" name="Picture 12" descr="Colorful bouncing balls">
            <a:extLst>
              <a:ext uri="{FF2B5EF4-FFF2-40B4-BE49-F238E27FC236}">
                <a16:creationId xmlns:a16="http://schemas.microsoft.com/office/drawing/2014/main" id="{398C42A3-9AF0-731C-092D-BEF49640A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4485" r="25630"/>
          <a:stretch/>
        </p:blipFill>
        <p:spPr>
          <a:xfrm>
            <a:off x="9197162" y="0"/>
            <a:ext cx="3072810" cy="6858000"/>
          </a:xfrm>
          <a:prstGeom prst="rect">
            <a:avLst/>
          </a:prstGeom>
        </p:spPr>
      </p:pic>
    </p:spTree>
    <p:extLst>
      <p:ext uri="{BB962C8B-B14F-4D97-AF65-F5344CB8AC3E}">
        <p14:creationId xmlns:p14="http://schemas.microsoft.com/office/powerpoint/2010/main" val="260119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sz="3600" b="0" i="0" dirty="0">
                <a:solidFill>
                  <a:schemeClr val="bg2"/>
                </a:solidFill>
                <a:effectLst/>
              </a:rPr>
              <a:t>Μερικές από τις αιτίες της χρηματοπιστωτικής κρίσης:</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529759" y="1924494"/>
            <a:ext cx="6721646" cy="6092454"/>
          </a:xfrm>
        </p:spPr>
        <p:txBody>
          <a:bodyPr>
            <a:normAutofit/>
          </a:bodyPr>
          <a:lstStyle/>
          <a:p>
            <a:pPr algn="l"/>
            <a:r>
              <a:rPr lang="en-GB" sz="2000" b="1" dirty="0">
                <a:solidFill>
                  <a:srgbClr val="F16924"/>
                </a:solidFill>
              </a:rPr>
              <a:t>3. </a:t>
            </a:r>
            <a:r>
              <a:rPr lang="en-GB" sz="2000" b="1" i="0" dirty="0">
                <a:solidFill>
                  <a:srgbClr val="F16924"/>
                </a:solidFill>
                <a:effectLst/>
              </a:rPr>
              <a:t>Κραχ στο χρηματιστήριο </a:t>
            </a:r>
            <a:r>
              <a:rPr lang="en-GB" sz="2000" b="1" i="0" dirty="0">
                <a:solidFill>
                  <a:srgbClr val="132E57"/>
                </a:solidFill>
                <a:effectLst/>
              </a:rPr>
              <a:t>- </a:t>
            </a:r>
            <a:r>
              <a:rPr lang="en-GB" sz="2000" b="0" i="0" dirty="0">
                <a:solidFill>
                  <a:srgbClr val="57595D"/>
                </a:solidFill>
                <a:effectLst/>
              </a:rPr>
              <a:t>Ένα </a:t>
            </a:r>
            <a:r>
              <a:rPr lang="en-GB" sz="2000" b="0" i="0" u="none" strike="noStrike" dirty="0">
                <a:solidFill>
                  <a:srgbClr val="3271D2"/>
                </a:solidFill>
                <a:effectLst/>
                <a:hlinkClick r:id="rId2"/>
              </a:rPr>
              <a:t>κραχ στο χρηματιστήριο </a:t>
            </a:r>
            <a:r>
              <a:rPr lang="en-GB" sz="2000" b="0" i="0" dirty="0">
                <a:solidFill>
                  <a:srgbClr val="57595D"/>
                </a:solidFill>
                <a:effectLst/>
              </a:rPr>
              <a:t>συμβαίνει όταν υπάρχει απώλεια της εμπιστοσύνης των επενδυτών στην αγορά και υπάρχει δραματική πτώση των τιμών των μετοχών σε διάφορες μετοχές που διαπραγματεύονται στο χρηματιστήριο. Όταν συμβαίνει ένα χρηματιστηριακό κραχ, δημιουργείται μια bear market (όταν οι τιμές πέφτουν κατά 20% ή περισσότερο από τα υψηλά τους και φτάνουν σε νέα χαμηλά επίπεδα), και αποστραγγίζει κεφάλαια από τις επιχειρήσεις.</a:t>
            </a:r>
          </a:p>
          <a:p>
            <a:pPr algn="l"/>
            <a:endParaRPr lang="en-GB" sz="2000" dirty="0">
              <a:solidFill>
                <a:srgbClr val="57595D"/>
              </a:solidFill>
            </a:endParaRPr>
          </a:p>
          <a:p>
            <a:pPr algn="l"/>
            <a:r>
              <a:rPr lang="en-GB" sz="2000" b="0" i="0" dirty="0">
                <a:solidFill>
                  <a:srgbClr val="57595D"/>
                </a:solidFill>
                <a:effectLst/>
              </a:rPr>
              <a:t>    Οι καταρρεύσεις συμβαίνουν όταν υπάρχει παρατεταμένη περίοδος ανόδου των τιμών των μετοχών, οι δείκτες κέρδους τιμής υπερβαίνουν τους μακροπρόθεσμους μέσους όρους και υπάρχει υπερβολική χρήση χρέους περιθωρίου από τους συμμετέχοντες στην αγορά.</a:t>
            </a:r>
          </a:p>
          <a:p>
            <a:endParaRPr lang="en-GB" sz="1100" b="0" i="0" dirty="0">
              <a:solidFill>
                <a:srgbClr val="2E2E2E"/>
              </a:solidFill>
              <a:effectLst/>
              <a:latin typeface="NexusSerif"/>
            </a:endParaRPr>
          </a:p>
        </p:txBody>
      </p:sp>
      <p:pic>
        <p:nvPicPr>
          <p:cNvPr id="3" name="Picture 2" descr="Close up photo of colorful graph data">
            <a:extLst>
              <a:ext uri="{FF2B5EF4-FFF2-40B4-BE49-F238E27FC236}">
                <a16:creationId xmlns:a16="http://schemas.microsoft.com/office/drawing/2014/main" id="{275AC11B-D407-7E07-C253-8DE035C04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2282" y="2360427"/>
            <a:ext cx="4495826" cy="2998381"/>
          </a:xfrm>
          <a:prstGeom prst="rect">
            <a:avLst/>
          </a:prstGeom>
        </p:spPr>
      </p:pic>
    </p:spTree>
    <p:extLst>
      <p:ext uri="{BB962C8B-B14F-4D97-AF65-F5344CB8AC3E}">
        <p14:creationId xmlns:p14="http://schemas.microsoft.com/office/powerpoint/2010/main" val="297335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dirty="0"/>
              <a:t>Σενάρια που ορίζουν μια οικονομική κατάρρευση</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360969"/>
            <a:ext cx="11325545" cy="6092454"/>
          </a:xfrm>
        </p:spPr>
        <p:txBody>
          <a:bodyPr>
            <a:normAutofit fontScale="92500" lnSpcReduction="10000"/>
          </a:bodyPr>
          <a:lstStyle/>
          <a:p>
            <a:pPr algn="l">
              <a:lnSpc>
                <a:spcPct val="100000"/>
              </a:lnSpc>
            </a:pPr>
            <a:r>
              <a:rPr lang="en-GB" b="1" i="0" dirty="0">
                <a:solidFill>
                  <a:srgbClr val="F16924"/>
                </a:solidFill>
                <a:effectLst/>
              </a:rPr>
              <a:t>Αύξηση των επιτοκίων</a:t>
            </a:r>
          </a:p>
          <a:p>
            <a:pPr marL="0" indent="0" algn="l">
              <a:lnSpc>
                <a:spcPct val="100000"/>
              </a:lnSpc>
              <a:tabLst>
                <a:tab pos="0" algn="l"/>
              </a:tabLst>
            </a:pPr>
            <a:r>
              <a:rPr lang="en-GB" b="0" i="0" dirty="0">
                <a:solidFill>
                  <a:srgbClr val="57595D"/>
                </a:solidFill>
                <a:effectLst/>
              </a:rPr>
              <a:t>Σε περιόδους οικονομικής κατάρρευσης, τα </a:t>
            </a:r>
            <a:r>
              <a:rPr lang="en-GB" b="0" i="0" u="none" strike="noStrike" dirty="0">
                <a:solidFill>
                  <a:srgbClr val="3271D2"/>
                </a:solidFill>
                <a:effectLst/>
                <a:hlinkClick r:id="rId2"/>
              </a:rPr>
              <a:t>επιτόκια </a:t>
            </a:r>
            <a:r>
              <a:rPr lang="en-GB" b="0" i="0" dirty="0">
                <a:solidFill>
                  <a:srgbClr val="57595D"/>
                </a:solidFill>
                <a:effectLst/>
              </a:rPr>
              <a:t>κορυφώνονται σε ασυνήθιστα υψηλά επίπεδα και αυτό περιορίζει το ποσό των χρημάτων που είναι διαθέσιμο στους επενδυτές για να επενδύσουν. Τα υψηλά επιτόκια εμποδίζουν την οικονομική ανάπτυξη, καθώς οι επενδυτές, οι επιχειρήσεις και η κυβέρνηση θεωρούν δαπανηρό να εξυπηρετούν τις υφιστάμενες δανειακές υποχρεώσεις και να συνάπτουν νέα δάνεια λόγω του υψηλού κόστους κεφαλαίου. Όταν μια ΜΜΕ δηλώνει αδυναμία χρηματοδότησης των δανειακών της υποχρεώσεων και καταφεύγει στη διάθεση των περιουσιακών της στοιχείων για να πληρώσει τους πιστωτές της, οι επενδυτές χάνουν την εμπιστοσύνη τους στην εταιρεία και θα διστάζουν να ανταλλάξουν τα χρήματά τους σε περιόδους οικονομικής δυσπραγίας.</a:t>
            </a:r>
          </a:p>
          <a:p>
            <a:pPr marL="0" indent="0" algn="l">
              <a:lnSpc>
                <a:spcPct val="100000"/>
              </a:lnSpc>
              <a:tabLst>
                <a:tab pos="0" algn="l"/>
              </a:tabLst>
            </a:pPr>
            <a:endParaRPr lang="en-GB" dirty="0">
              <a:solidFill>
                <a:srgbClr val="57595D"/>
              </a:solidFill>
            </a:endParaRPr>
          </a:p>
          <a:p>
            <a:pPr algn="l">
              <a:lnSpc>
                <a:spcPct val="100000"/>
              </a:lnSpc>
            </a:pPr>
            <a:r>
              <a:rPr lang="en-GB" b="1" i="0" dirty="0">
                <a:solidFill>
                  <a:srgbClr val="F16924"/>
                </a:solidFill>
                <a:effectLst/>
              </a:rPr>
              <a:t>Κρίση τοπικού νομίσματος</a:t>
            </a:r>
          </a:p>
          <a:p>
            <a:pPr marL="0" indent="36513" algn="l">
              <a:lnSpc>
                <a:spcPct val="100000"/>
              </a:lnSpc>
            </a:pPr>
            <a:r>
              <a:rPr lang="en-GB" b="0" i="0" dirty="0">
                <a:solidFill>
                  <a:srgbClr val="57595D"/>
                </a:solidFill>
                <a:effectLst/>
              </a:rPr>
              <a:t>Μια κρίση τοπικού νομίσματος συμβαίνει όταν το νόμισμα υποτιμάται λόγω απώλειας της εμπιστοσύνης των επενδυτών. Αυτό συμβαίνει όταν οι ξένοι επενδυτές που έχουν επενδύσει σε μια χώρα και έχουν χορηγήσει πιστώσεις στην κυβέρνηση χάνουν την εμπιστοσύνη τους στην ικανότητα της κυβέρνησης να εκπληρώσει τις δανειακές υποχρεώσεις ή να δημιουργήσει τις συμφωνημένες αποδόσεις. Σε τέτοιες καταστάσεις, οι ξένοι επενδυτές αποσύρουν τις επενδύσεις τους στη χώρα. Η κίνηση αυτή αυξάνει την πώληση του νομίσματος της δανειζόμενης χώρας στη διεθνή αγορά, με αποτέλεσμα την υποτίμηση του νομίσματος. Σε αντάλλαγμα, η υποτίμηση του νομίσματος αυξάνει τα διεθνή χρέη της χώρας, με αποτέλεσμα την απώλεια της αγοραστικής δύναμης της χώρας.</a:t>
            </a:r>
          </a:p>
          <a:p>
            <a:pPr algn="l">
              <a:lnSpc>
                <a:spcPct val="100000"/>
              </a:lnSpc>
            </a:pPr>
            <a:endParaRPr lang="en-GB" dirty="0">
              <a:solidFill>
                <a:srgbClr val="57595D"/>
              </a:solidFill>
            </a:endParaRPr>
          </a:p>
          <a:p>
            <a:pPr algn="l">
              <a:lnSpc>
                <a:spcPct val="100000"/>
              </a:lnSpc>
            </a:pPr>
            <a:r>
              <a:rPr lang="en-GB" b="1" i="0" dirty="0">
                <a:solidFill>
                  <a:srgbClr val="132E57"/>
                </a:solidFill>
                <a:effectLst/>
              </a:rPr>
              <a:t> </a:t>
            </a:r>
            <a:endParaRPr lang="en-GB" sz="1100" b="0" i="0" dirty="0">
              <a:solidFill>
                <a:srgbClr val="2E2E2E"/>
              </a:solidFill>
              <a:effectLst/>
              <a:latin typeface="NexusSerif"/>
            </a:endParaRPr>
          </a:p>
        </p:txBody>
      </p:sp>
    </p:spTree>
    <p:extLst>
      <p:ext uri="{BB962C8B-B14F-4D97-AF65-F5344CB8AC3E}">
        <p14:creationId xmlns:p14="http://schemas.microsoft.com/office/powerpoint/2010/main" val="345288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dirty="0"/>
              <a:t>Σενάρια που ορίζουν μια οικονομική κατάρρευση</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6432698" y="2020188"/>
            <a:ext cx="5759302" cy="6092454"/>
          </a:xfrm>
        </p:spPr>
        <p:txBody>
          <a:bodyPr>
            <a:normAutofit/>
          </a:bodyPr>
          <a:lstStyle/>
          <a:p>
            <a:pPr algn="l">
              <a:lnSpc>
                <a:spcPct val="100000"/>
              </a:lnSpc>
            </a:pPr>
            <a:r>
              <a:rPr lang="en-GB" b="1" i="0" dirty="0">
                <a:solidFill>
                  <a:srgbClr val="F16924"/>
                </a:solidFill>
                <a:effectLst/>
              </a:rPr>
              <a:t> Παγκόσμια νομισματική κρίση</a:t>
            </a:r>
          </a:p>
          <a:p>
            <a:pPr marL="0" indent="0" algn="l">
              <a:lnSpc>
                <a:spcPct val="100000"/>
              </a:lnSpc>
            </a:pPr>
            <a:r>
              <a:rPr lang="en-GB" b="0" i="0" dirty="0">
                <a:solidFill>
                  <a:srgbClr val="57595D"/>
                </a:solidFill>
                <a:effectLst/>
              </a:rPr>
              <a:t>Μια παγκόσμια νομισματική κρίση συνεπάγεται την απώλεια της αξίας ενός σημαντικού νομίσματος που χρησιμοποιείται στις διασυνοριακές εμπορικές συναλλαγές μεταξύ ιδιωτών, επιχειρήσεων και κυβερνήσεων. Για παράδειγμα, το δολάριο ΗΠΑ χρησιμοποιείται ως το παγκόσμιο αποθεματικό νόμισμα στα πλαίσια των </a:t>
            </a:r>
            <a:r>
              <a:rPr lang="en-GB" b="0" i="0" u="none" strike="noStrike" dirty="0">
                <a:solidFill>
                  <a:srgbClr val="3271D2"/>
                </a:solidFill>
                <a:effectLst/>
                <a:hlinkClick r:id="rId2"/>
              </a:rPr>
              <a:t>θεσμών του Bretton Woods</a:t>
            </a:r>
            <a:r>
              <a:rPr lang="en-GB" b="0" i="0" dirty="0">
                <a:solidFill>
                  <a:srgbClr val="57595D"/>
                </a:solidFill>
                <a:effectLst/>
              </a:rPr>
              <a:t>, πράγμα που σημαίνει ότι αν το δολάριο ΗΠΑ υποτιμηθεί σε αξία, αυτό μπορεί να προκαλέσει παγκόσμια οικονομική κρίση.</a:t>
            </a:r>
          </a:p>
          <a:p>
            <a:pPr algn="l"/>
            <a:endParaRPr lang="en-GB" sz="800" b="0" i="0" dirty="0">
              <a:solidFill>
                <a:srgbClr val="57595D"/>
              </a:solidFill>
              <a:effectLst/>
              <a:latin typeface="Open Sans" panose="020B0606030504020204" pitchFamily="34" charset="0"/>
            </a:endParaRPr>
          </a:p>
          <a:p>
            <a:pPr marL="0" indent="0" algn="l">
              <a:tabLst>
                <a:tab pos="0" algn="l"/>
              </a:tabLst>
            </a:pPr>
            <a:endParaRPr lang="en-GB" sz="1000" b="0" i="0" dirty="0">
              <a:solidFill>
                <a:srgbClr val="57595D"/>
              </a:solidFill>
              <a:effectLst/>
              <a:latin typeface="Open Sans" panose="020B0606030504020204" pitchFamily="34" charset="0"/>
            </a:endParaRPr>
          </a:p>
          <a:p>
            <a:pPr algn="l"/>
            <a:endParaRPr lang="en-GB" sz="1100" b="0" i="0" dirty="0">
              <a:solidFill>
                <a:srgbClr val="2E2E2E"/>
              </a:solidFill>
              <a:effectLst/>
              <a:latin typeface="NexusSerif"/>
            </a:endParaRPr>
          </a:p>
        </p:txBody>
      </p:sp>
      <p:pic>
        <p:nvPicPr>
          <p:cNvPr id="3" name="Picture 2" descr="World map made up of coins">
            <a:extLst>
              <a:ext uri="{FF2B5EF4-FFF2-40B4-BE49-F238E27FC236}">
                <a16:creationId xmlns:a16="http://schemas.microsoft.com/office/drawing/2014/main" id="{0BF6C8E6-9164-4115-BFB8-185C8DFCC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312" y="1594885"/>
            <a:ext cx="6121928" cy="4582633"/>
          </a:xfrm>
          <a:prstGeom prst="rect">
            <a:avLst/>
          </a:prstGeom>
        </p:spPr>
      </p:pic>
    </p:spTree>
    <p:extLst>
      <p:ext uri="{BB962C8B-B14F-4D97-AF65-F5344CB8AC3E}">
        <p14:creationId xmlns:p14="http://schemas.microsoft.com/office/powerpoint/2010/main" val="2659134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70000" lnSpcReduction="20000"/>
          </a:bodyPr>
          <a:lstStyle/>
          <a:p>
            <a:r>
              <a:rPr lang="en-GB" dirty="0"/>
              <a:t>Πώς μπορεί μια ΜΜΕ να αντιμετωπίσει τις εξωτερικές οικονομικές κρίσεις;</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7" cy="6092454"/>
          </a:xfrm>
        </p:spPr>
        <p:txBody>
          <a:bodyPr>
            <a:normAutofit/>
          </a:bodyPr>
          <a:lstStyle/>
          <a:p>
            <a:pPr marL="0" indent="0" algn="l">
              <a:lnSpc>
                <a:spcPct val="100000"/>
              </a:lnSpc>
            </a:pPr>
            <a:r>
              <a:rPr lang="en-GB" sz="1800" b="0" i="0" dirty="0" err="1">
                <a:solidFill>
                  <a:srgbClr val="494949"/>
                </a:solidFill>
                <a:effectLst/>
              </a:rPr>
              <a:t>Ότ</a:t>
            </a:r>
            <a:r>
              <a:rPr lang="en-GB" sz="1800" b="0" i="0" dirty="0">
                <a:solidFill>
                  <a:srgbClr val="494949"/>
                </a:solidFill>
                <a:effectLst/>
              </a:rPr>
              <a:t>αν μια εξωτερική κρίση θέτει σε κίνδυνο τις αγορές, οι ΜΜΕ πλήττονται με μεγάλη δύναμη. Οι </a:t>
            </a:r>
            <a:r>
              <a:rPr lang="en-GB" sz="1800" b="0" i="0" dirty="0">
                <a:solidFill>
                  <a:srgbClr val="57595D"/>
                </a:solidFill>
                <a:effectLst/>
              </a:rPr>
              <a:t>ΜΜΕ αντιμετωπίζουν την </a:t>
            </a:r>
            <a:r>
              <a:rPr lang="en-GB" sz="1800" b="1" i="0" dirty="0">
                <a:solidFill>
                  <a:srgbClr val="B41F7A"/>
                </a:solidFill>
                <a:effectLst/>
              </a:rPr>
              <a:t>ευθύνη της μικρότητας </a:t>
            </a:r>
            <a:r>
              <a:rPr lang="en-GB" sz="1100" b="0" i="0" dirty="0">
                <a:solidFill>
                  <a:srgbClr val="57595D"/>
                </a:solidFill>
                <a:effectLst/>
              </a:rPr>
              <a:t>(Freeman, Carroll, &amp; Hannan, 1983). </a:t>
            </a:r>
            <a:r>
              <a:rPr lang="en-GB" sz="1800" b="0" i="0" dirty="0">
                <a:solidFill>
                  <a:srgbClr val="57595D"/>
                </a:solidFill>
                <a:effectLst/>
              </a:rPr>
              <a:t>Αυτό σημαίνει ότι όσο μικρότερη είναι η επιχείρηση τόσο λιγότερους πόρους ελέγχει συνήθως, γεγονός που την καθιστά πιο ευάλωτη σε εξωτερικά γεγονότα, όπως μια κρίση που πλήττει την παγκόσμια οικονομία. Η ευθύνη της μικρότητας συχνά συμπίπτει με την </a:t>
            </a:r>
            <a:r>
              <a:rPr lang="en-GB" sz="1800" b="1" i="0" dirty="0">
                <a:solidFill>
                  <a:srgbClr val="57595D"/>
                </a:solidFill>
                <a:effectLst/>
              </a:rPr>
              <a:t>ευθύνη της καινοτομίας </a:t>
            </a:r>
            <a:r>
              <a:rPr lang="en-GB" sz="1800" b="0" i="0" dirty="0">
                <a:solidFill>
                  <a:srgbClr val="57595D"/>
                </a:solidFill>
                <a:effectLst/>
              </a:rPr>
              <a:t>(</a:t>
            </a:r>
            <a:r>
              <a:rPr lang="en-GB" sz="1100" b="0" i="0" dirty="0">
                <a:solidFill>
                  <a:srgbClr val="57595D"/>
                </a:solidFill>
                <a:effectLst/>
              </a:rPr>
              <a:t>Freeman et al., 1983).</a:t>
            </a:r>
            <a:r>
              <a:rPr lang="en-GB" sz="1800" b="0" i="0" dirty="0">
                <a:solidFill>
                  <a:srgbClr val="57595D"/>
                </a:solidFill>
                <a:effectLst/>
              </a:rPr>
              <a:t>  </a:t>
            </a:r>
          </a:p>
          <a:p>
            <a:pPr marL="0" indent="0" algn="l">
              <a:lnSpc>
                <a:spcPct val="100000"/>
              </a:lnSpc>
            </a:pPr>
            <a:endParaRPr lang="en-GB" sz="1800" dirty="0">
              <a:solidFill>
                <a:srgbClr val="57595D"/>
              </a:solidFill>
            </a:endParaRPr>
          </a:p>
          <a:p>
            <a:pPr marL="0" indent="0" algn="l">
              <a:lnSpc>
                <a:spcPct val="100000"/>
              </a:lnSpc>
            </a:pPr>
            <a:r>
              <a:rPr lang="en-GB" sz="1800" b="0" i="0" dirty="0">
                <a:solidFill>
                  <a:srgbClr val="57595D"/>
                </a:solidFill>
                <a:effectLst/>
              </a:rPr>
              <a:t>Οι νέοι οργανισμοί αντιμετωπίζουν μεγαλύτερο κίνδυνο αποτυχίας από ό,τι οι παλαιότεροι οργανισμοί, επειδή δεν έχουν καθιερωμένα επιχειρηματικά μοντέλα, εξαρτώνται από τη συνεργασία αγνώστων και έχουν χαμηλά επίπεδα νομιμοποίησης. Η ευθύνη της νεότητας υποδεικνύει τις </a:t>
            </a:r>
            <a:r>
              <a:rPr lang="en-GB" sz="1800" b="0" i="0" dirty="0" err="1">
                <a:solidFill>
                  <a:srgbClr val="57595D"/>
                </a:solidFill>
                <a:effectLst/>
              </a:rPr>
              <a:t>νεοφυείς </a:t>
            </a:r>
            <a:r>
              <a:rPr lang="en-GB" sz="1800" b="0" i="0" dirty="0">
                <a:solidFill>
                  <a:srgbClr val="57595D"/>
                </a:solidFill>
                <a:effectLst/>
              </a:rPr>
              <a:t>επιχειρήσεις ως μια ειδική μορφή ΜΜΕ.</a:t>
            </a:r>
          </a:p>
          <a:p>
            <a:pPr algn="l">
              <a:lnSpc>
                <a:spcPct val="100000"/>
              </a:lnSpc>
            </a:pPr>
            <a:endParaRPr lang="en-GB" sz="1800" b="0" i="0" dirty="0">
              <a:solidFill>
                <a:srgbClr val="57595D"/>
              </a:solidFill>
              <a:effectLst/>
            </a:endParaRPr>
          </a:p>
          <a:p>
            <a:pPr marL="0" indent="0" algn="l">
              <a:lnSpc>
                <a:spcPct val="100000"/>
              </a:lnSpc>
            </a:pPr>
            <a:r>
              <a:rPr lang="en-GB" sz="1800" b="0" i="0" dirty="0">
                <a:solidFill>
                  <a:srgbClr val="57595D"/>
                </a:solidFill>
                <a:effectLst/>
              </a:rPr>
              <a:t>Παρά τις υποχρεώσεις αυτές, οι ΜΜΕ έχουν επίσης ορισμένα χαρακτηριστικά που θα μπορούσαν να τις βοηθήσουν σε περιόδους κρίσης. Δεδομένου του μικρότερου μεγέθους τους, τείνουν να είναι μάλλον ευέλικτες όταν προκύπτουν ευκαιρίες ή απειλές στο περιβάλλον τους. Περαιτέρω, όσο μικρότερος είναι ο οργανισμός, τόσο πιο κοντά βρίσκονται οι υπεύθυνοι λήψης αποφάσεων στους πελάτες τους και σε άλλα ενδιαφερόμενα μέρη </a:t>
            </a:r>
            <a:r>
              <a:rPr lang="en-GB" sz="1100" b="0" i="0" dirty="0">
                <a:solidFill>
                  <a:srgbClr val="57595D"/>
                </a:solidFill>
                <a:effectLst/>
              </a:rPr>
              <a:t>(Eggers, Hansen, &amp; Davis, 2012)</a:t>
            </a:r>
            <a:r>
              <a:rPr lang="en-GB" sz="1800" b="0" i="0" dirty="0">
                <a:solidFill>
                  <a:srgbClr val="57595D"/>
                </a:solidFill>
                <a:effectLst/>
              </a:rPr>
              <a:t>. Αυτό με τη σειρά του μπορεί να τους παρέχει πολύτιμες πληροφορίες για την αγορά, οι οποίες μπορεί να είναι χρήσιμες κατά την αντίδραση σε κρίσεις.</a:t>
            </a:r>
          </a:p>
          <a:p>
            <a:pPr marL="0" indent="0" algn="l">
              <a:lnSpc>
                <a:spcPct val="100000"/>
              </a:lnSpc>
            </a:pPr>
            <a:endParaRPr lang="en-GB" sz="900" dirty="0">
              <a:solidFill>
                <a:srgbClr val="57595D"/>
              </a:solidFill>
            </a:endParaRPr>
          </a:p>
          <a:p>
            <a:pPr marL="0" indent="0" algn="r">
              <a:lnSpc>
                <a:spcPct val="100000"/>
              </a:lnSpc>
            </a:pPr>
            <a:r>
              <a:rPr lang="en-GB" sz="1400" b="1" i="0" dirty="0">
                <a:solidFill>
                  <a:srgbClr val="57595D"/>
                </a:solidFill>
                <a:effectLst/>
              </a:rPr>
              <a:t>Πηγή:  </a:t>
            </a:r>
            <a:r>
              <a:rPr lang="en-GB" sz="1400" b="1" dirty="0">
                <a:hlinkClick r:id="rId2"/>
              </a:rPr>
              <a:t>Δάσκαλοι των καταστροφών; Προκλήσεις και ευκαιρίες για τις ΜΜΕ σε περιόδους κρίσης. - Περίληψη - Europe PMC</a:t>
            </a:r>
            <a:endParaRPr lang="en-GB" sz="1400" b="1" i="0" dirty="0">
              <a:solidFill>
                <a:srgbClr val="57595D"/>
              </a:solidFill>
              <a:effectLst/>
            </a:endParaRPr>
          </a:p>
          <a:p>
            <a:pPr algn="l"/>
            <a:endParaRPr lang="en-GB" sz="1100" b="0" i="0" dirty="0">
              <a:solidFill>
                <a:srgbClr val="2E2E2E"/>
              </a:solidFill>
              <a:effectLst/>
              <a:latin typeface="NexusSerif"/>
            </a:endParaRPr>
          </a:p>
        </p:txBody>
      </p:sp>
    </p:spTree>
    <p:extLst>
      <p:ext uri="{BB962C8B-B14F-4D97-AF65-F5344CB8AC3E}">
        <p14:creationId xmlns:p14="http://schemas.microsoft.com/office/powerpoint/2010/main" val="2258320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25000" lnSpcReduction="20000"/>
          </a:bodyPr>
          <a:lstStyle/>
          <a:p>
            <a:r>
              <a:rPr lang="en-GB" sz="12800" dirty="0"/>
              <a:t>Πώς μπορεί μια ΜΜΕ να αντιμετωπίσει τις εξωτερικές οικονομικές κρίσεις;</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6862357" cy="6092454"/>
          </a:xfrm>
        </p:spPr>
        <p:txBody>
          <a:bodyPr>
            <a:normAutofit/>
          </a:bodyPr>
          <a:lstStyle/>
          <a:p>
            <a:pPr algn="ctr">
              <a:lnSpc>
                <a:spcPct val="100000"/>
              </a:lnSpc>
              <a:spcBef>
                <a:spcPts val="2000"/>
              </a:spcBef>
              <a:spcAft>
                <a:spcPts val="2000"/>
              </a:spcAft>
            </a:pPr>
            <a:r>
              <a:rPr lang="en-GB" sz="4400" i="0" dirty="0">
                <a:solidFill>
                  <a:srgbClr val="616161"/>
                </a:solidFill>
                <a:effectLst/>
              </a:rPr>
              <a:t> "</a:t>
            </a:r>
            <a:r>
              <a:rPr lang="en-GB" sz="3200" b="0" i="1" dirty="0">
                <a:solidFill>
                  <a:srgbClr val="616161"/>
                </a:solidFill>
                <a:effectLst/>
              </a:rPr>
              <a:t>Αυτή τη στιγμή το ζητούμενο είναι να αντιδράσουμε σε μια αλληλουχία γεγονότων που δεν ήταν ποτέ τόσο ταχεία. Είναι κάπως σαν το σκι σλάλομ, όπου κάποιος μετακινεί συνεχώς τις πύλες [από τις οποίες πρέπει να περάσουμε]"</a:t>
            </a:r>
          </a:p>
          <a:p>
            <a:pPr algn="ctr">
              <a:lnSpc>
                <a:spcPct val="100000"/>
              </a:lnSpc>
              <a:spcBef>
                <a:spcPts val="2000"/>
              </a:spcBef>
              <a:spcAft>
                <a:spcPts val="2000"/>
              </a:spcAft>
            </a:pPr>
            <a:r>
              <a:rPr lang="en-GB" sz="2400" b="0" i="0" dirty="0">
                <a:solidFill>
                  <a:srgbClr val="F16924"/>
                </a:solidFill>
                <a:effectLst/>
              </a:rPr>
              <a:t>Stefan </a:t>
            </a:r>
            <a:r>
              <a:rPr lang="en-GB" sz="2400" b="0" i="0" dirty="0" err="1">
                <a:solidFill>
                  <a:srgbClr val="F16924"/>
                </a:solidFill>
                <a:effectLst/>
              </a:rPr>
              <a:t>Ingves</a:t>
            </a:r>
            <a:r>
              <a:rPr lang="en-GB" sz="2400" b="0" i="0" dirty="0">
                <a:solidFill>
                  <a:srgbClr val="F16924"/>
                </a:solidFill>
                <a:effectLst/>
              </a:rPr>
              <a:t>, Διοικητής της Σουηδικής Κεντρικής Τράπεζας, σε συνέντευξη που δημοσιεύθηκε στην </a:t>
            </a:r>
            <a:r>
              <a:rPr lang="en-GB" sz="2400" b="0" i="1" dirty="0" err="1">
                <a:solidFill>
                  <a:srgbClr val="F16924"/>
                </a:solidFill>
                <a:effectLst/>
              </a:rPr>
              <a:t>Dagens Nyheter</a:t>
            </a:r>
            <a:r>
              <a:rPr lang="en-GB" sz="2400" b="0" i="1" dirty="0">
                <a:solidFill>
                  <a:srgbClr val="F16924"/>
                </a:solidFill>
                <a:effectLst/>
              </a:rPr>
              <a:t>, </a:t>
            </a:r>
            <a:r>
              <a:rPr lang="en-GB" sz="2400" b="0" i="0" dirty="0">
                <a:solidFill>
                  <a:srgbClr val="F16924"/>
                </a:solidFill>
                <a:effectLst/>
              </a:rPr>
              <a:t>Απρίλιος 2020.</a:t>
            </a:r>
          </a:p>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pic>
        <p:nvPicPr>
          <p:cNvPr id="8" name="Picture 7" descr="A skier going down a slope">
            <a:extLst>
              <a:ext uri="{FF2B5EF4-FFF2-40B4-BE49-F238E27FC236}">
                <a16:creationId xmlns:a16="http://schemas.microsoft.com/office/drawing/2014/main" id="{6F69AA9C-2A95-407E-FDC6-1F92DE02203C}"/>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3498" r="11820"/>
          <a:stretch/>
        </p:blipFill>
        <p:spPr>
          <a:xfrm>
            <a:off x="6703558" y="2009554"/>
            <a:ext cx="5488442" cy="3636335"/>
          </a:xfrm>
          <a:prstGeom prst="rect">
            <a:avLst/>
          </a:prstGeom>
        </p:spPr>
      </p:pic>
    </p:spTree>
    <p:extLst>
      <p:ext uri="{BB962C8B-B14F-4D97-AF65-F5344CB8AC3E}">
        <p14:creationId xmlns:p14="http://schemas.microsoft.com/office/powerpoint/2010/main" val="35970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291125"/>
            <a:ext cx="11161121" cy="1002837"/>
          </a:xfrm>
        </p:spPr>
        <p:txBody>
          <a:bodyPr>
            <a:normAutofit fontScale="47500" lnSpcReduction="20000"/>
          </a:bodyPr>
          <a:lstStyle/>
          <a:p>
            <a:r>
              <a:rPr lang="en-GB" sz="8000" dirty="0"/>
              <a:t>Πώς μπορεί μια ΜΜΕ να αντιμετωπίσει τις εξωτερικές οικονομικές κρίσεις;</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graphicFrame>
        <p:nvGraphicFramePr>
          <p:cNvPr id="3" name="Table 2">
            <a:extLst>
              <a:ext uri="{FF2B5EF4-FFF2-40B4-BE49-F238E27FC236}">
                <a16:creationId xmlns:a16="http://schemas.microsoft.com/office/drawing/2014/main" id="{363FB20B-4F73-7594-C389-8420B6340DBF}"/>
              </a:ext>
            </a:extLst>
          </p:cNvPr>
          <p:cNvGraphicFramePr>
            <a:graphicFrameLocks noGrp="1"/>
          </p:cNvGraphicFramePr>
          <p:nvPr>
            <p:extLst>
              <p:ext uri="{D42A27DB-BD31-4B8C-83A1-F6EECF244321}">
                <p14:modId xmlns:p14="http://schemas.microsoft.com/office/powerpoint/2010/main" val="13620535"/>
              </p:ext>
            </p:extLst>
          </p:nvPr>
        </p:nvGraphicFramePr>
        <p:xfrm>
          <a:off x="4965259" y="1657135"/>
          <a:ext cx="6880224" cy="4909740"/>
        </p:xfrm>
        <a:graphic>
          <a:graphicData uri="http://schemas.openxmlformats.org/drawingml/2006/table">
            <a:tbl>
              <a:tblPr/>
              <a:tblGrid>
                <a:gridCol w="6880224">
                  <a:extLst>
                    <a:ext uri="{9D8B030D-6E8A-4147-A177-3AD203B41FA5}">
                      <a16:colId xmlns:a16="http://schemas.microsoft.com/office/drawing/2014/main" val="3036733125"/>
                    </a:ext>
                  </a:extLst>
                </a:gridCol>
              </a:tblGrid>
              <a:tr h="410125">
                <a:tc>
                  <a:txBody>
                    <a:bodyPr/>
                    <a:lstStyle/>
                    <a:p>
                      <a:pPr algn="l" fontAlgn="auto"/>
                      <a:r>
                        <a:rPr lang="en-IE" sz="2400" b="0" dirty="0">
                          <a:solidFill>
                            <a:srgbClr val="000000"/>
                          </a:solidFill>
                          <a:effectLst/>
                        </a:rPr>
                        <a:t>1. Αναβαλλόμενες επενδύσεις (51%)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340847943"/>
                  </a:ext>
                </a:extLst>
              </a:tr>
              <a:tr h="410125">
                <a:tc>
                  <a:txBody>
                    <a:bodyPr/>
                    <a:lstStyle/>
                    <a:p>
                      <a:pPr algn="l" fontAlgn="auto"/>
                      <a:r>
                        <a:rPr lang="en-GB" sz="2400" b="0" dirty="0">
                          <a:solidFill>
                            <a:srgbClr val="000000"/>
                          </a:solidFill>
                          <a:effectLst/>
                        </a:rPr>
                        <a:t>2. Απολύσεις/κυβερνητικό επίδομα εργασίας (27%)</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72234003"/>
                  </a:ext>
                </a:extLst>
              </a:tr>
              <a:tr h="410125">
                <a:tc>
                  <a:txBody>
                    <a:bodyPr/>
                    <a:lstStyle/>
                    <a:p>
                      <a:pPr algn="l" fontAlgn="auto"/>
                      <a:r>
                        <a:rPr lang="en-GB" sz="2400" b="0" dirty="0">
                          <a:solidFill>
                            <a:srgbClr val="000000"/>
                          </a:solidFill>
                          <a:effectLst/>
                        </a:rPr>
                        <a:t>3. Μειωμένο κόστος εργασίας (16%)</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83666199"/>
                  </a:ext>
                </a:extLst>
              </a:tr>
              <a:tr h="410125">
                <a:tc>
                  <a:txBody>
                    <a:bodyPr/>
                    <a:lstStyle/>
                    <a:p>
                      <a:pPr algn="l" fontAlgn="auto"/>
                      <a:r>
                        <a:rPr lang="en-IE" sz="2400" b="0" dirty="0">
                          <a:solidFill>
                            <a:srgbClr val="000000"/>
                          </a:solidFill>
                          <a:effectLst/>
                        </a:rPr>
                        <a:t>4. Μειωμένα έξοδα (12%)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3761832"/>
                  </a:ext>
                </a:extLst>
              </a:tr>
              <a:tr h="410125">
                <a:tc>
                  <a:txBody>
                    <a:bodyPr/>
                    <a:lstStyle/>
                    <a:p>
                      <a:pPr algn="l" fontAlgn="auto"/>
                      <a:r>
                        <a:rPr lang="en-GB" sz="2400" b="0" dirty="0">
                          <a:solidFill>
                            <a:srgbClr val="000000"/>
                          </a:solidFill>
                          <a:effectLst/>
                        </a:rPr>
                        <a:t>5. Διαπραγματεύσεις συμβάσεων και όρων (8%)</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638251564"/>
                  </a:ext>
                </a:extLst>
              </a:tr>
              <a:tr h="410125">
                <a:tc>
                  <a:txBody>
                    <a:bodyPr/>
                    <a:lstStyle/>
                    <a:p>
                      <a:pPr algn="l" fontAlgn="auto"/>
                      <a:r>
                        <a:rPr lang="en-IE" sz="2400" b="0" dirty="0">
                          <a:solidFill>
                            <a:srgbClr val="000000"/>
                          </a:solidFill>
                          <a:effectLst/>
                        </a:rPr>
                        <a:t>6. Μειωμένο απόθεμα (5%)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291060028"/>
                  </a:ext>
                </a:extLst>
              </a:tr>
              <a:tr h="410125">
                <a:tc>
                  <a:txBody>
                    <a:bodyPr/>
                    <a:lstStyle/>
                    <a:p>
                      <a:pPr algn="l" fontAlgn="auto"/>
                      <a:r>
                        <a:rPr lang="en-GB" sz="2400" b="0" dirty="0">
                          <a:solidFill>
                            <a:srgbClr val="000000"/>
                          </a:solidFill>
                          <a:effectLst/>
                        </a:rPr>
                        <a:t>7. Δραστηριότητες με επίκεντρο τα έσοδα (3%)</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494138523"/>
                  </a:ext>
                </a:extLst>
              </a:tr>
              <a:tr h="410125">
                <a:tc>
                  <a:txBody>
                    <a:bodyPr/>
                    <a:lstStyle/>
                    <a:p>
                      <a:pPr algn="l" fontAlgn="auto"/>
                      <a:r>
                        <a:rPr lang="en-GB" sz="2400" b="0" dirty="0">
                          <a:solidFill>
                            <a:srgbClr val="000000"/>
                          </a:solidFill>
                          <a:effectLst/>
                        </a:rPr>
                        <a:t>8. Δραστηριότητες με επίκεντρο την καινοτομία (2%)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672225032"/>
                  </a:ext>
                </a:extLst>
              </a:tr>
              <a:tr h="410125">
                <a:tc>
                  <a:txBody>
                    <a:bodyPr/>
                    <a:lstStyle/>
                    <a:p>
                      <a:pPr algn="l" fontAlgn="auto"/>
                      <a:r>
                        <a:rPr lang="pt-BR" sz="2400" b="0" dirty="0">
                          <a:solidFill>
                            <a:srgbClr val="000000"/>
                          </a:solidFill>
                          <a:effectLst/>
                        </a:rPr>
                        <a:t>9. Μειωμένη Ε&amp;Α (1%)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938054673"/>
                  </a:ext>
                </a:extLst>
              </a:tr>
              <a:tr h="410125">
                <a:tc>
                  <a:txBody>
                    <a:bodyPr/>
                    <a:lstStyle/>
                    <a:p>
                      <a:pPr algn="l" fontAlgn="auto"/>
                      <a:r>
                        <a:rPr lang="en-IE" sz="2400" b="0" dirty="0">
                          <a:solidFill>
                            <a:srgbClr val="000000"/>
                          </a:solidFill>
                          <a:effectLst/>
                        </a:rPr>
                        <a:t>10. Δάνεια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3605086358"/>
                  </a:ext>
                </a:extLst>
              </a:tr>
              <a:tr h="410125">
                <a:tc>
                  <a:txBody>
                    <a:bodyPr/>
                    <a:lstStyle/>
                    <a:p>
                      <a:pPr algn="l" fontAlgn="auto"/>
                      <a:r>
                        <a:rPr lang="en-IE" sz="2400" b="0" dirty="0">
                          <a:solidFill>
                            <a:srgbClr val="000000"/>
                          </a:solidFill>
                          <a:effectLst/>
                        </a:rPr>
                        <a:t>11. Έξοδος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066899411"/>
                  </a:ext>
                </a:extLst>
              </a:tr>
            </a:tbl>
          </a:graphicData>
        </a:graphic>
      </p:graphicFrame>
      <p:sp>
        <p:nvSpPr>
          <p:cNvPr id="7" name="TextBox 6">
            <a:extLst>
              <a:ext uri="{FF2B5EF4-FFF2-40B4-BE49-F238E27FC236}">
                <a16:creationId xmlns:a16="http://schemas.microsoft.com/office/drawing/2014/main" id="{C218340C-3DD4-2BE0-E56C-82F86AE15805}"/>
              </a:ext>
            </a:extLst>
          </p:cNvPr>
          <p:cNvSpPr txBox="1"/>
          <p:nvPr/>
        </p:nvSpPr>
        <p:spPr>
          <a:xfrm>
            <a:off x="528969" y="1771449"/>
            <a:ext cx="4106825" cy="4893647"/>
          </a:xfrm>
          <a:prstGeom prst="rect">
            <a:avLst/>
          </a:prstGeom>
          <a:noFill/>
        </p:spPr>
        <p:txBody>
          <a:bodyPr wrap="square">
            <a:spAutoFit/>
          </a:bodyPr>
          <a:lstStyle/>
          <a:p>
            <a:r>
              <a:rPr lang="en-GB" sz="2400" dirty="0">
                <a:solidFill>
                  <a:srgbClr val="616161"/>
                </a:solidFill>
              </a:rPr>
              <a:t>Μια μελέτη 456 ΜΜΕ στην περιοχή </a:t>
            </a:r>
            <a:r>
              <a:rPr lang="en-GB" sz="2400" dirty="0" err="1">
                <a:solidFill>
                  <a:srgbClr val="616161"/>
                </a:solidFill>
              </a:rPr>
              <a:t>Norrbotten </a:t>
            </a:r>
            <a:r>
              <a:rPr lang="en-GB" sz="2400" dirty="0">
                <a:solidFill>
                  <a:srgbClr val="616161"/>
                </a:solidFill>
              </a:rPr>
              <a:t>της Σουηδίας δίνει πληροφορίες για τις </a:t>
            </a:r>
            <a:r>
              <a:rPr lang="en-GB" sz="2400" i="0" dirty="0">
                <a:solidFill>
                  <a:srgbClr val="616161"/>
                </a:solidFill>
                <a:effectLst/>
              </a:rPr>
              <a:t>άμεσες ενέργειες που λαμβάνουν οι ΜΜΕ ως απάντηση σε εξωτερικό σοκ.</a:t>
            </a:r>
          </a:p>
          <a:p>
            <a:endParaRPr lang="en-GB" sz="2400" dirty="0">
              <a:solidFill>
                <a:srgbClr val="333333"/>
              </a:solidFill>
            </a:endParaRPr>
          </a:p>
          <a:p>
            <a:r>
              <a:rPr lang="en-GB" sz="2400" b="1" dirty="0">
                <a:solidFill>
                  <a:schemeClr val="bg2"/>
                </a:solidFill>
                <a:highlight>
                  <a:srgbClr val="F16924"/>
                </a:highlight>
                <a:hlinkClick r:id="rId2">
                  <a:extLst>
                    <a:ext uri="{A12FA001-AC4F-418D-AE19-62706E023703}">
                      <ahyp:hlinkClr xmlns:ahyp="http://schemas.microsoft.com/office/drawing/2018/hyperlinkcolor" val="tx"/>
                    </a:ext>
                  </a:extLst>
                </a:hlinkClick>
              </a:rPr>
              <a:t>ΔΙΑΒΑΣΤΕ ΠΕΡΙΣΣΟΤΕΡΑ </a:t>
            </a:r>
            <a:r>
              <a:rPr lang="en-GB" sz="2400" dirty="0">
                <a:solidFill>
                  <a:srgbClr val="87A66E"/>
                </a:solidFill>
                <a:hlinkClick r:id="rId2">
                  <a:extLst>
                    <a:ext uri="{A12FA001-AC4F-418D-AE19-62706E023703}">
                      <ahyp:hlinkClr xmlns:ahyp="http://schemas.microsoft.com/office/drawing/2018/hyperlinkcolor" val="tx"/>
                    </a:ext>
                  </a:extLst>
                </a:hlinkClick>
              </a:rPr>
              <a:t>- </a:t>
            </a:r>
            <a:r>
              <a:rPr lang="en-GB" sz="2000" dirty="0">
                <a:solidFill>
                  <a:srgbClr val="87A66E"/>
                </a:solidFill>
                <a:hlinkClick r:id="rId2">
                  <a:extLst>
                    <a:ext uri="{A12FA001-AC4F-418D-AE19-62706E023703}">
                      <ahyp:hlinkClr xmlns:ahyp="http://schemas.microsoft.com/office/drawing/2018/hyperlinkcolor" val="tx"/>
                    </a:ext>
                  </a:extLst>
                </a:hlinkClick>
              </a:rPr>
              <a:t>Παραμένοντας ζωντανοί κατά τη διάρκεια μιας εξελισσόμενης κρίσης: Πώς οι ΜΜΕ αποτρέπουν την επικείμενη καταστροφή - PMC (nih.gov)</a:t>
            </a:r>
            <a:endParaRPr lang="en-GB" sz="2000" i="0" dirty="0">
              <a:solidFill>
                <a:srgbClr val="333333"/>
              </a:solidFill>
              <a:effectLst/>
            </a:endParaRPr>
          </a:p>
          <a:p>
            <a:r>
              <a:rPr lang="en-GB" sz="2000" b="1" dirty="0">
                <a:solidFill>
                  <a:srgbClr val="333333"/>
                </a:solidFill>
              </a:rPr>
              <a:t> </a:t>
            </a:r>
            <a:endParaRPr lang="en-IE" sz="2400" b="1" dirty="0"/>
          </a:p>
        </p:txBody>
      </p:sp>
    </p:spTree>
    <p:extLst>
      <p:ext uri="{BB962C8B-B14F-4D97-AF65-F5344CB8AC3E}">
        <p14:creationId xmlns:p14="http://schemas.microsoft.com/office/powerpoint/2010/main" val="144993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5A2D4-16A7-9947-75D7-5DDB56B170FE}"/>
              </a:ext>
            </a:extLst>
          </p:cNvPr>
          <p:cNvSpPr>
            <a:spLocks noGrp="1"/>
          </p:cNvSpPr>
          <p:nvPr>
            <p:ph type="body" sz="quarter" idx="16"/>
          </p:nvPr>
        </p:nvSpPr>
        <p:spPr/>
        <p:txBody>
          <a:bodyPr/>
          <a:lstStyle/>
          <a:p>
            <a:r>
              <a:rPr lang="en-US" dirty="0"/>
              <a:t>Αβεβαιότητες που απορρέουν από το περιβάλλον της αγοράς</a:t>
            </a:r>
          </a:p>
          <a:p>
            <a:endParaRPr lang="en-US" dirty="0"/>
          </a:p>
          <a:p>
            <a:endParaRPr lang="en-US" dirty="0"/>
          </a:p>
        </p:txBody>
      </p:sp>
      <p:sp>
        <p:nvSpPr>
          <p:cNvPr id="7" name="Text Placeholder 6">
            <a:extLst>
              <a:ext uri="{FF2B5EF4-FFF2-40B4-BE49-F238E27FC236}">
                <a16:creationId xmlns:a16="http://schemas.microsoft.com/office/drawing/2014/main" id="{D6ABBC91-363D-19BD-62F9-B64CF3807478}"/>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328559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215719"/>
            <a:ext cx="5688824" cy="957060"/>
          </a:xfrm>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Ποιοι είναι οι τύποι κρίσεων που μπορεί να προκύψουν από εξωτερικούς παράγοντες;</a:t>
            </a:r>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234858"/>
            <a:ext cx="4754535" cy="630000"/>
          </a:xfrm>
        </p:spPr>
        <p:txBody>
          <a:bodyPr/>
          <a:lstStyle/>
          <a:p>
            <a:r>
              <a:rPr lang="el-GR" sz="2400" dirty="0">
                <a:latin typeface="Calibri" panose="020F0502020204030204" pitchFamily="34" charset="0"/>
                <a:ea typeface="Calibri" panose="020F0502020204030204" pitchFamily="34" charset="0"/>
                <a:cs typeface="Calibri" panose="020F0502020204030204" pitchFamily="34" charset="0"/>
              </a:rPr>
              <a:t>Φυσικές καταστροφές</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7CDBC330-3592-B462-617E-F5DF418A2BE6}"/>
              </a:ext>
            </a:extLst>
          </p:cNvPr>
          <p:cNvSpPr>
            <a:spLocks noGrp="1"/>
          </p:cNvSpPr>
          <p:nvPr>
            <p:ph type="body" sz="quarter" idx="24"/>
          </p:nvPr>
        </p:nvSpPr>
        <p:spPr>
          <a:xfrm>
            <a:off x="6926393" y="2611199"/>
            <a:ext cx="4768390" cy="822373"/>
          </a:xfrm>
        </p:spPr>
        <p:txBody>
          <a:bodyPr/>
          <a:lstStyle/>
          <a:p>
            <a:r>
              <a:rPr lang="en-US" sz="2400" dirty="0"/>
              <a:t>Οι αβεβαιότητες που προκύπτουν από το περιβάλλον της αγοράς</a:t>
            </a:r>
          </a:p>
        </p:txBody>
      </p:sp>
      <p:sp>
        <p:nvSpPr>
          <p:cNvPr id="18" name="Text Placeholder 17">
            <a:extLst>
              <a:ext uri="{FF2B5EF4-FFF2-40B4-BE49-F238E27FC236}">
                <a16:creationId xmlns:a16="http://schemas.microsoft.com/office/drawing/2014/main" id="{4746FADA-D744-DE61-A10B-1F5E6137454D}"/>
              </a:ext>
            </a:extLst>
          </p:cNvPr>
          <p:cNvSpPr>
            <a:spLocks noGrp="1"/>
          </p:cNvSpPr>
          <p:nvPr>
            <p:ph type="body" sz="quarter" idx="26"/>
          </p:nvPr>
        </p:nvSpPr>
        <p:spPr>
          <a:xfrm>
            <a:off x="6957925" y="3516023"/>
            <a:ext cx="4754535" cy="630000"/>
          </a:xfrm>
        </p:spPr>
        <p:txBody>
          <a:bodyPr/>
          <a:lstStyle/>
          <a:p>
            <a:r>
              <a:rPr lang="en-US" sz="2400" dirty="0"/>
              <a:t>Τεχνολογική κρίση</a:t>
            </a:r>
          </a:p>
        </p:txBody>
      </p:sp>
      <p:sp>
        <p:nvSpPr>
          <p:cNvPr id="2" name="Text Placeholder 1">
            <a:extLst>
              <a:ext uri="{FF2B5EF4-FFF2-40B4-BE49-F238E27FC236}">
                <a16:creationId xmlns:a16="http://schemas.microsoft.com/office/drawing/2014/main" id="{9ED4EE6E-0627-C435-C4F4-BE21D3EF5D2D}"/>
              </a:ext>
            </a:extLst>
          </p:cNvPr>
          <p:cNvSpPr>
            <a:spLocks noGrp="1"/>
          </p:cNvSpPr>
          <p:nvPr>
            <p:ph type="body" sz="quarter" idx="15"/>
          </p:nvPr>
        </p:nvSpPr>
        <p:spPr>
          <a:xfrm>
            <a:off x="6078323" y="407600"/>
            <a:ext cx="830393" cy="635000"/>
          </a:xfrm>
        </p:spPr>
        <p:txBody>
          <a:bodyPr/>
          <a:lstStyle/>
          <a:p>
            <a:r>
              <a:rPr lang="en-US" sz="3600" b="1" dirty="0"/>
              <a:t>01</a:t>
            </a:r>
          </a:p>
        </p:txBody>
      </p:sp>
      <p:sp>
        <p:nvSpPr>
          <p:cNvPr id="4" name="Text Placeholder 3">
            <a:extLst>
              <a:ext uri="{FF2B5EF4-FFF2-40B4-BE49-F238E27FC236}">
                <a16:creationId xmlns:a16="http://schemas.microsoft.com/office/drawing/2014/main" id="{21CA9178-1D21-572B-8CFC-76B5694AA2D4}"/>
              </a:ext>
            </a:extLst>
          </p:cNvPr>
          <p:cNvSpPr>
            <a:spLocks noGrp="1"/>
          </p:cNvSpPr>
          <p:nvPr>
            <p:ph type="body" sz="quarter" idx="19"/>
          </p:nvPr>
        </p:nvSpPr>
        <p:spPr>
          <a:xfrm>
            <a:off x="6078323" y="1239335"/>
            <a:ext cx="830393" cy="630000"/>
          </a:xfrm>
        </p:spPr>
        <p:txBody>
          <a:bodyPr/>
          <a:lstStyle/>
          <a:p>
            <a:r>
              <a:rPr lang="en-US" sz="3600" b="1" dirty="0"/>
              <a:t>02</a:t>
            </a:r>
          </a:p>
        </p:txBody>
      </p:sp>
      <p:sp>
        <p:nvSpPr>
          <p:cNvPr id="8" name="Text Placeholder 7">
            <a:extLst>
              <a:ext uri="{FF2B5EF4-FFF2-40B4-BE49-F238E27FC236}">
                <a16:creationId xmlns:a16="http://schemas.microsoft.com/office/drawing/2014/main" id="{2F9D1749-E12B-1EB4-7C5F-1FA1B1D4847F}"/>
              </a:ext>
            </a:extLst>
          </p:cNvPr>
          <p:cNvSpPr>
            <a:spLocks noGrp="1"/>
          </p:cNvSpPr>
          <p:nvPr>
            <p:ph type="body" sz="quarter" idx="23"/>
          </p:nvPr>
        </p:nvSpPr>
        <p:spPr>
          <a:xfrm>
            <a:off x="6064468" y="2668394"/>
            <a:ext cx="830393" cy="635000"/>
          </a:xfrm>
        </p:spPr>
        <p:txBody>
          <a:bodyPr/>
          <a:lstStyle/>
          <a:p>
            <a:r>
              <a:rPr lang="en-US" sz="3600" b="1" dirty="0"/>
              <a:t>04</a:t>
            </a:r>
          </a:p>
        </p:txBody>
      </p:sp>
      <p:sp>
        <p:nvSpPr>
          <p:cNvPr id="15" name="Text Placeholder 14">
            <a:extLst>
              <a:ext uri="{FF2B5EF4-FFF2-40B4-BE49-F238E27FC236}">
                <a16:creationId xmlns:a16="http://schemas.microsoft.com/office/drawing/2014/main" id="{EB139003-DA25-81F2-6B14-01DD1DACEE69}"/>
              </a:ext>
            </a:extLst>
          </p:cNvPr>
          <p:cNvSpPr>
            <a:spLocks noGrp="1"/>
          </p:cNvSpPr>
          <p:nvPr>
            <p:ph type="body" sz="quarter" idx="25"/>
          </p:nvPr>
        </p:nvSpPr>
        <p:spPr>
          <a:xfrm>
            <a:off x="6096000" y="3516067"/>
            <a:ext cx="830393" cy="635000"/>
          </a:xfrm>
        </p:spPr>
        <p:txBody>
          <a:bodyPr/>
          <a:lstStyle/>
          <a:p>
            <a:r>
              <a:rPr lang="en-US" sz="3600" b="1" dirty="0"/>
              <a:t>05</a:t>
            </a:r>
          </a:p>
        </p:txBody>
      </p:sp>
      <p:sp>
        <p:nvSpPr>
          <p:cNvPr id="22" name="Text Placeholder 21">
            <a:extLst>
              <a:ext uri="{FF2B5EF4-FFF2-40B4-BE49-F238E27FC236}">
                <a16:creationId xmlns:a16="http://schemas.microsoft.com/office/drawing/2014/main" id="{57539EDE-FD43-231A-4B65-BE71D87D4A71}"/>
              </a:ext>
            </a:extLst>
          </p:cNvPr>
          <p:cNvSpPr>
            <a:spLocks noGrp="1"/>
          </p:cNvSpPr>
          <p:nvPr>
            <p:ph type="body" sz="quarter" idx="16"/>
          </p:nvPr>
        </p:nvSpPr>
        <p:spPr>
          <a:xfrm>
            <a:off x="1068491" y="601535"/>
            <a:ext cx="4378451" cy="2019396"/>
          </a:xfrm>
        </p:spPr>
        <p:txBody>
          <a:bodyPr>
            <a:normAutofit fontScale="92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Μια κρίση </a:t>
            </a:r>
            <a:r>
              <a:rPr lang="el-GR" b="1" dirty="0">
                <a:latin typeface="Calibri" panose="020F0502020204030204" pitchFamily="34" charset="0"/>
                <a:ea typeface="Calibri" panose="020F0502020204030204" pitchFamily="34" charset="0"/>
                <a:cs typeface="Calibri" panose="020F0502020204030204" pitchFamily="34" charset="0"/>
              </a:rPr>
              <a:t>προερχόμενη </a:t>
            </a:r>
            <a:r>
              <a:rPr lang="en-US" b="1" dirty="0">
                <a:latin typeface="Calibri" panose="020F0502020204030204" pitchFamily="34" charset="0"/>
                <a:ea typeface="Calibri" panose="020F0502020204030204" pitchFamily="34" charset="0"/>
                <a:cs typeface="Calibri" panose="020F0502020204030204" pitchFamily="34" charset="0"/>
              </a:rPr>
              <a:t>από εξωτερικούς αναπόφευκτους παράγοντες</a:t>
            </a:r>
            <a:endParaRPr lang="en-IE"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37CD072B-C565-E1B1-3658-B1F1A8079FF3}"/>
              </a:ext>
            </a:extLst>
          </p:cNvPr>
          <p:cNvSpPr/>
          <p:nvPr/>
        </p:nvSpPr>
        <p:spPr>
          <a:xfrm>
            <a:off x="948404" y="2502279"/>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25" name="Text Placeholder 24">
            <a:extLst>
              <a:ext uri="{FF2B5EF4-FFF2-40B4-BE49-F238E27FC236}">
                <a16:creationId xmlns:a16="http://schemas.microsoft.com/office/drawing/2014/main" id="{BC269653-15BF-D403-3FF4-14368E38C74D}"/>
              </a:ext>
            </a:extLst>
          </p:cNvPr>
          <p:cNvSpPr>
            <a:spLocks noGrp="1"/>
          </p:cNvSpPr>
          <p:nvPr>
            <p:ph type="body" sz="quarter" idx="18"/>
          </p:nvPr>
        </p:nvSpPr>
        <p:spPr>
          <a:xfrm>
            <a:off x="927681" y="2692434"/>
            <a:ext cx="4306395" cy="2769154"/>
          </a:xfrm>
        </p:spPr>
        <p:txBody>
          <a:bodyPr>
            <a:noAutofit/>
          </a:bodyPr>
          <a:lstStyle/>
          <a:p>
            <a:pPr marL="0" indent="0">
              <a:lnSpc>
                <a:spcPts val="2280"/>
              </a:lnSpc>
              <a:spcBef>
                <a:spcPts val="0"/>
              </a:spcBef>
            </a:pPr>
            <a:r>
              <a:rPr lang="en-US" sz="2000" dirty="0">
                <a:ea typeface="Calibri" panose="020F0502020204030204" pitchFamily="34" charset="0"/>
                <a:cs typeface="Times New Roman" panose="02020603050405020304" pitchFamily="18" charset="0"/>
              </a:rPr>
              <a:t>Η επιτυχία στις επιχειρήσεις αποδίδεται συχνά στις προληπτικές αποφάσεις που λαμβάνονται σε επίπεδο διοίκησης, αλλά αυτό δεν είναι όλη η ιστορία. Εξίσου συχνά, η επιτυχία ή η αποτυχία καθορίζεται από τον τρόπο με τον οποίο οι ιδιοκτήτες και οι διευθυντές των επιχειρήσεων χειρίζονται καταστάσεις που βρίσκονται εκτός του ελέγχου τους. Ο τρόπος με τον οποίο οι επιχειρήσεις αντιμετωπίζουν τις εξωτερικές κρίσεις μπορεί να έχει ισχυρό αντίκτυπο στην επιβίωσή τους.</a:t>
            </a:r>
            <a:endParaRPr lang="en-US" sz="2000" dirty="0"/>
          </a:p>
        </p:txBody>
      </p:sp>
      <p:sp>
        <p:nvSpPr>
          <p:cNvPr id="26" name="Text Placeholder 4">
            <a:extLst>
              <a:ext uri="{FF2B5EF4-FFF2-40B4-BE49-F238E27FC236}">
                <a16:creationId xmlns:a16="http://schemas.microsoft.com/office/drawing/2014/main" id="{73435531-E56A-B9BB-B9F5-7AE9CE06AF63}"/>
              </a:ext>
            </a:extLst>
          </p:cNvPr>
          <p:cNvSpPr txBox="1">
            <a:spLocks/>
          </p:cNvSpPr>
          <p:nvPr/>
        </p:nvSpPr>
        <p:spPr>
          <a:xfrm rot="16200000">
            <a:off x="-813333" y="1297832"/>
            <a:ext cx="2503379" cy="646781"/>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l-GR" sz="2800" dirty="0">
                <a:solidFill>
                  <a:schemeClr val="bg1"/>
                </a:solidFill>
                <a:latin typeface="Calibri" panose="020F0502020204030204" pitchFamily="34" charset="0"/>
                <a:cs typeface="Calibri" panose="020F0502020204030204" pitchFamily="34" charset="0"/>
              </a:rPr>
              <a:t>ΕΝΟΤΗΤ</a:t>
            </a:r>
            <a:r>
              <a:rPr lang="en-IE" sz="2800" dirty="0">
                <a:solidFill>
                  <a:schemeClr val="bg1"/>
                </a:solidFill>
                <a:latin typeface="Calibri" panose="020F0502020204030204" pitchFamily="34" charset="0"/>
                <a:cs typeface="Calibri" panose="020F0502020204030204" pitchFamily="34" charset="0"/>
              </a:rPr>
              <a:t>Α 02</a:t>
            </a:r>
            <a:endParaRPr lang="en-US" sz="2800" dirty="0">
              <a:solidFill>
                <a:schemeClr val="bg1"/>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79D7256D-408C-036D-DE51-70E036A44190}"/>
              </a:ext>
            </a:extLst>
          </p:cNvPr>
          <p:cNvCxnSpPr/>
          <p:nvPr/>
        </p:nvCxnSpPr>
        <p:spPr>
          <a:xfrm>
            <a:off x="5753686" y="1229930"/>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FA2F40-4413-6420-4A76-DFCB2052FA73}"/>
              </a:ext>
            </a:extLst>
          </p:cNvPr>
          <p:cNvCxnSpPr/>
          <p:nvPr/>
        </p:nvCxnSpPr>
        <p:spPr>
          <a:xfrm>
            <a:off x="5753686" y="1876648"/>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5E9ADA-D0D4-4679-4A85-2A6F87C3EE8D}"/>
              </a:ext>
            </a:extLst>
          </p:cNvPr>
          <p:cNvCxnSpPr/>
          <p:nvPr/>
        </p:nvCxnSpPr>
        <p:spPr>
          <a:xfrm>
            <a:off x="5767974" y="350003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ADC83B-DC97-7C1F-5925-23681AF59E3B}"/>
              </a:ext>
            </a:extLst>
          </p:cNvPr>
          <p:cNvCxnSpPr/>
          <p:nvPr/>
        </p:nvCxnSpPr>
        <p:spPr>
          <a:xfrm>
            <a:off x="5753686" y="2506269"/>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8">
            <a:extLst>
              <a:ext uri="{FF2B5EF4-FFF2-40B4-BE49-F238E27FC236}">
                <a16:creationId xmlns:a16="http://schemas.microsoft.com/office/drawing/2014/main" id="{65583306-BD43-4A82-6019-8E1696635607}"/>
              </a:ext>
            </a:extLst>
          </p:cNvPr>
          <p:cNvSpPr txBox="1">
            <a:spLocks/>
          </p:cNvSpPr>
          <p:nvPr/>
        </p:nvSpPr>
        <p:spPr>
          <a:xfrm>
            <a:off x="6943637" y="1876269"/>
            <a:ext cx="4754535" cy="63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rPr>
              <a:t>Οικονομική κρίση</a:t>
            </a:r>
          </a:p>
        </p:txBody>
      </p:sp>
      <p:sp>
        <p:nvSpPr>
          <p:cNvPr id="7" name="Text Placeholder 3">
            <a:extLst>
              <a:ext uri="{FF2B5EF4-FFF2-40B4-BE49-F238E27FC236}">
                <a16:creationId xmlns:a16="http://schemas.microsoft.com/office/drawing/2014/main" id="{A03655BB-20C3-73ED-EB59-A4E325ACD1A2}"/>
              </a:ext>
            </a:extLst>
          </p:cNvPr>
          <p:cNvSpPr txBox="1">
            <a:spLocks/>
          </p:cNvSpPr>
          <p:nvPr/>
        </p:nvSpPr>
        <p:spPr>
          <a:xfrm>
            <a:off x="6081712" y="1880746"/>
            <a:ext cx="830393" cy="630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cxnSp>
        <p:nvCxnSpPr>
          <p:cNvPr id="16" name="Straight Connector 15">
            <a:extLst>
              <a:ext uri="{FF2B5EF4-FFF2-40B4-BE49-F238E27FC236}">
                <a16:creationId xmlns:a16="http://schemas.microsoft.com/office/drawing/2014/main" id="{44447BB1-C56E-3A4D-0157-18B9CDDD7291}"/>
              </a:ext>
            </a:extLst>
          </p:cNvPr>
          <p:cNvCxnSpPr/>
          <p:nvPr/>
        </p:nvCxnSpPr>
        <p:spPr>
          <a:xfrm>
            <a:off x="5767974" y="4166821"/>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13">
            <a:extLst>
              <a:ext uri="{FF2B5EF4-FFF2-40B4-BE49-F238E27FC236}">
                <a16:creationId xmlns:a16="http://schemas.microsoft.com/office/drawing/2014/main" id="{4B29F8B9-793F-7A33-AEAF-99C0E90400CF}"/>
              </a:ext>
            </a:extLst>
          </p:cNvPr>
          <p:cNvSpPr txBox="1">
            <a:spLocks/>
          </p:cNvSpPr>
          <p:nvPr/>
        </p:nvSpPr>
        <p:spPr>
          <a:xfrm>
            <a:off x="6908716" y="4489319"/>
            <a:ext cx="4768390"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a:t>
            </a:r>
          </a:p>
        </p:txBody>
      </p:sp>
      <p:sp>
        <p:nvSpPr>
          <p:cNvPr id="37" name="Text Placeholder 7">
            <a:extLst>
              <a:ext uri="{FF2B5EF4-FFF2-40B4-BE49-F238E27FC236}">
                <a16:creationId xmlns:a16="http://schemas.microsoft.com/office/drawing/2014/main" id="{BEEA633B-5AB8-7A10-5A29-7BE547D23382}"/>
              </a:ext>
            </a:extLst>
          </p:cNvPr>
          <p:cNvSpPr txBox="1">
            <a:spLocks/>
          </p:cNvSpPr>
          <p:nvPr/>
        </p:nvSpPr>
        <p:spPr>
          <a:xfrm>
            <a:off x="6046791" y="5295386"/>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07</a:t>
            </a:r>
          </a:p>
        </p:txBody>
      </p:sp>
      <p:cxnSp>
        <p:nvCxnSpPr>
          <p:cNvPr id="39" name="Straight Connector 38">
            <a:extLst>
              <a:ext uri="{FF2B5EF4-FFF2-40B4-BE49-F238E27FC236}">
                <a16:creationId xmlns:a16="http://schemas.microsoft.com/office/drawing/2014/main" id="{745CBE83-078F-FE81-341C-4ECC931A95BB}"/>
              </a:ext>
            </a:extLst>
          </p:cNvPr>
          <p:cNvCxnSpPr/>
          <p:nvPr/>
        </p:nvCxnSpPr>
        <p:spPr>
          <a:xfrm>
            <a:off x="5750297" y="513326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2BA802-6DE1-C711-7C8F-72E019C6F681}"/>
              </a:ext>
            </a:extLst>
          </p:cNvPr>
          <p:cNvSpPr txBox="1"/>
          <p:nvPr/>
        </p:nvSpPr>
        <p:spPr>
          <a:xfrm>
            <a:off x="6894861" y="5387832"/>
            <a:ext cx="6113720" cy="461665"/>
          </a:xfrm>
          <a:prstGeom prst="rect">
            <a:avLst/>
          </a:prstGeom>
          <a:noFill/>
        </p:spPr>
        <p:txBody>
          <a:bodyPr wrap="square">
            <a:spAutoFit/>
          </a:bodyPr>
          <a:lstStyle/>
          <a:p>
            <a:r>
              <a:rPr lang="en-IE" sz="2400" dirty="0">
                <a:solidFill>
                  <a:srgbClr val="616161"/>
                </a:solidFill>
              </a:rPr>
              <a:t>Προσεγγίσεις υποστήριξης κρίσεων</a:t>
            </a:r>
          </a:p>
        </p:txBody>
      </p:sp>
      <p:sp>
        <p:nvSpPr>
          <p:cNvPr id="5" name="TextBox 4">
            <a:extLst>
              <a:ext uri="{FF2B5EF4-FFF2-40B4-BE49-F238E27FC236}">
                <a16:creationId xmlns:a16="http://schemas.microsoft.com/office/drawing/2014/main" id="{69EDE8D1-6503-00BD-1E52-A7AF7C9CF08B}"/>
              </a:ext>
            </a:extLst>
          </p:cNvPr>
          <p:cNvSpPr txBox="1"/>
          <p:nvPr/>
        </p:nvSpPr>
        <p:spPr>
          <a:xfrm>
            <a:off x="6877184" y="4360129"/>
            <a:ext cx="6113720" cy="461665"/>
          </a:xfrm>
          <a:prstGeom prst="rect">
            <a:avLst/>
          </a:prstGeom>
          <a:noFill/>
        </p:spPr>
        <p:txBody>
          <a:bodyPr wrap="square">
            <a:spAutoFit/>
          </a:bodyPr>
          <a:lstStyle/>
          <a:p>
            <a:r>
              <a:rPr lang="en-IE" sz="2400" dirty="0">
                <a:solidFill>
                  <a:srgbClr val="616161"/>
                </a:solidFill>
              </a:rPr>
              <a:t>Κρίση καυσίμων</a:t>
            </a:r>
          </a:p>
        </p:txBody>
      </p:sp>
      <p:sp>
        <p:nvSpPr>
          <p:cNvPr id="10" name="Text Placeholder 7">
            <a:extLst>
              <a:ext uri="{FF2B5EF4-FFF2-40B4-BE49-F238E27FC236}">
                <a16:creationId xmlns:a16="http://schemas.microsoft.com/office/drawing/2014/main" id="{FB049A16-5C80-9365-52C5-6ACAFCEC8743}"/>
              </a:ext>
            </a:extLst>
          </p:cNvPr>
          <p:cNvSpPr txBox="1">
            <a:spLocks/>
          </p:cNvSpPr>
          <p:nvPr/>
        </p:nvSpPr>
        <p:spPr>
          <a:xfrm>
            <a:off x="6081712" y="4320835"/>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06</a:t>
            </a:r>
          </a:p>
        </p:txBody>
      </p:sp>
    </p:spTree>
    <p:extLst>
      <p:ext uri="{BB962C8B-B14F-4D97-AF65-F5344CB8AC3E}">
        <p14:creationId xmlns:p14="http://schemas.microsoft.com/office/powerpoint/2010/main" val="370170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E309F-8271-7977-D817-ECE6F95AA0FD}"/>
              </a:ext>
            </a:extLst>
          </p:cNvPr>
          <p:cNvSpPr>
            <a:spLocks noGrp="1"/>
          </p:cNvSpPr>
          <p:nvPr>
            <p:ph type="body" sz="quarter" idx="18"/>
          </p:nvPr>
        </p:nvSpPr>
        <p:spPr>
          <a:xfrm>
            <a:off x="529759" y="1757010"/>
            <a:ext cx="7689208" cy="4593953"/>
          </a:xfrm>
        </p:spPr>
        <p:txBody>
          <a:bodyPr/>
          <a:lstStyle/>
          <a:p>
            <a:pPr marL="12700" indent="-12700"/>
            <a:r>
              <a:rPr lang="en-US" dirty="0"/>
              <a:t>Το περιβάλλον της αγοράς είναι ο συνδυασμός εξωτερικών και εσωτερικών παραγόντων και δυνάμεων που επηρεάζουν την ικανότητα της επιχείρησης να δημιουργεί σχέσεις και να εξυπηρετεί τους πελάτες της.</a:t>
            </a:r>
          </a:p>
          <a:p>
            <a:pPr marL="12700" indent="-12700"/>
            <a:endParaRPr lang="en-US" dirty="0"/>
          </a:p>
          <a:p>
            <a:pPr marL="12700" indent="-12700"/>
            <a:r>
              <a:rPr lang="en-US" dirty="0"/>
              <a:t>Ενώ ορισμένοι από τους παράγοντες είναι υπό τον έλεγχο της επιχείρησης, οι περισσότεροι από αυτούς δεν είναι και η επιχείρηση πρέπει να προσαρμοστεί για να αποφύγει να επηρεαστεί από τις μεταβολές αυτών των παραγόντων. Αυτοί οι εξωτερικοί και εσωτερικοί παράγοντες ομαδοποιούνται και αποτελούν το περιβάλλον στο οποίο λειτουργεί η επιχείρηση.</a:t>
            </a:r>
          </a:p>
          <a:p>
            <a:pPr marL="12700" indent="-12700"/>
            <a:endParaRPr lang="en-US" dirty="0"/>
          </a:p>
          <a:p>
            <a:pPr marL="12700" indent="-12700"/>
            <a:endParaRPr lang="en-US" dirty="0"/>
          </a:p>
          <a:p>
            <a:pPr marL="12700" indent="-12700"/>
            <a:endParaRPr lang="en-US" dirty="0"/>
          </a:p>
        </p:txBody>
      </p:sp>
      <p:sp>
        <p:nvSpPr>
          <p:cNvPr id="7" name="Text Placeholder 6">
            <a:extLst>
              <a:ext uri="{FF2B5EF4-FFF2-40B4-BE49-F238E27FC236}">
                <a16:creationId xmlns:a16="http://schemas.microsoft.com/office/drawing/2014/main" id="{AC589AEC-AA2C-109E-B495-A6F962C53158}"/>
              </a:ext>
            </a:extLst>
          </p:cNvPr>
          <p:cNvSpPr>
            <a:spLocks noGrp="1"/>
          </p:cNvSpPr>
          <p:nvPr>
            <p:ph type="body" sz="quarter" idx="16"/>
          </p:nvPr>
        </p:nvSpPr>
        <p:spPr/>
        <p:txBody>
          <a:bodyPr>
            <a:normAutofit lnSpcReduction="10000"/>
          </a:bodyPr>
          <a:lstStyle/>
          <a:p>
            <a:r>
              <a:rPr lang="en-US" dirty="0"/>
              <a:t>Περιβάλλον της αγοράς</a:t>
            </a:r>
          </a:p>
          <a:p>
            <a:endParaRPr lang="en-US" dirty="0"/>
          </a:p>
        </p:txBody>
      </p:sp>
      <p:grpSp>
        <p:nvGrpSpPr>
          <p:cNvPr id="8" name="Group 7">
            <a:extLst>
              <a:ext uri="{FF2B5EF4-FFF2-40B4-BE49-F238E27FC236}">
                <a16:creationId xmlns:a16="http://schemas.microsoft.com/office/drawing/2014/main" id="{8E9BA730-EF3D-4836-D363-93620F975F5F}"/>
              </a:ext>
            </a:extLst>
          </p:cNvPr>
          <p:cNvGrpSpPr/>
          <p:nvPr/>
        </p:nvGrpSpPr>
        <p:grpSpPr>
          <a:xfrm>
            <a:off x="9027043" y="2820697"/>
            <a:ext cx="2060700" cy="2187237"/>
            <a:chOff x="10376768" y="2334933"/>
            <a:chExt cx="920484" cy="919581"/>
          </a:xfrm>
          <a:solidFill>
            <a:srgbClr val="616161"/>
          </a:solidFill>
        </p:grpSpPr>
        <p:sp>
          <p:nvSpPr>
            <p:cNvPr id="9" name="Freeform 8">
              <a:extLst>
                <a:ext uri="{FF2B5EF4-FFF2-40B4-BE49-F238E27FC236}">
                  <a16:creationId xmlns:a16="http://schemas.microsoft.com/office/drawing/2014/main" id="{CF959366-D5FC-D30B-86B2-5B936B528DF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9A60E91-1188-DB27-5A25-C98B95D6AE48}"/>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2713B3ED-63E1-7842-A3A6-D5587EAF718C}"/>
                </a:ext>
              </a:extLst>
            </p:cNvPr>
            <p:cNvGrpSpPr/>
            <p:nvPr/>
          </p:nvGrpSpPr>
          <p:grpSpPr>
            <a:xfrm>
              <a:off x="10376768" y="2334933"/>
              <a:ext cx="920484" cy="919581"/>
              <a:chOff x="10376768" y="2334933"/>
              <a:chExt cx="920484" cy="919581"/>
            </a:xfrm>
            <a:grpFill/>
          </p:grpSpPr>
          <p:sp>
            <p:nvSpPr>
              <p:cNvPr id="12" name="Freeform 11">
                <a:extLst>
                  <a:ext uri="{FF2B5EF4-FFF2-40B4-BE49-F238E27FC236}">
                    <a16:creationId xmlns:a16="http://schemas.microsoft.com/office/drawing/2014/main" id="{39BD9E3F-CA7D-D612-EF61-3957ABB5AF4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4F8712A1-848D-9FE9-A30C-94AD19A5C5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941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C52E3F7-6401-EB5C-4428-4E479852C828}"/>
              </a:ext>
            </a:extLst>
          </p:cNvPr>
          <p:cNvSpPr/>
          <p:nvPr/>
        </p:nvSpPr>
        <p:spPr>
          <a:xfrm>
            <a:off x="0" y="0"/>
            <a:ext cx="3708420"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249887" y="179642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3506561" y="1786870"/>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2508363" y="176054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7" name="CuadroTexto 547">
            <a:extLst>
              <a:ext uri="{FF2B5EF4-FFF2-40B4-BE49-F238E27FC236}">
                <a16:creationId xmlns:a16="http://schemas.microsoft.com/office/drawing/2014/main" id="{2C5D1E36-9E72-B5FD-A2A4-1E9FDB784C4F}"/>
              </a:ext>
            </a:extLst>
          </p:cNvPr>
          <p:cNvSpPr txBox="1"/>
          <p:nvPr/>
        </p:nvSpPr>
        <p:spPr>
          <a:xfrm>
            <a:off x="4730752" y="1949851"/>
            <a:ext cx="6339261" cy="138499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 ΜΑΚΡΟΟΙΚΟΝΟΜΙΚ</a:t>
            </a:r>
            <a:r>
              <a:rPr lang="el-GR" sz="2400" b="1" dirty="0">
                <a:solidFill>
                  <a:schemeClr val="bg1"/>
                </a:solidFill>
                <a:latin typeface="Calibri" panose="020F0502020204030204" pitchFamily="34" charset="0"/>
                <a:ea typeface="Lato" charset="0"/>
                <a:cs typeface="Calibri" panose="020F0502020204030204" pitchFamily="34" charset="0"/>
              </a:rPr>
              <a:t>Ο</a:t>
            </a:r>
            <a:r>
              <a:rPr lang="en-US" sz="2400" b="1" dirty="0">
                <a:solidFill>
                  <a:schemeClr val="bg1"/>
                </a:solidFill>
                <a:latin typeface="Calibri" panose="020F0502020204030204" pitchFamily="34" charset="0"/>
                <a:ea typeface="Lato" charset="0"/>
                <a:cs typeface="Calibri" panose="020F0502020204030204" pitchFamily="34" charset="0"/>
              </a:rPr>
              <a:t> ΠΕΡΙΒ</a:t>
            </a:r>
            <a:r>
              <a:rPr lang="el-GR" sz="2400" b="1" dirty="0">
                <a:solidFill>
                  <a:schemeClr val="bg1"/>
                </a:solidFill>
                <a:latin typeface="Calibri" panose="020F0502020204030204" pitchFamily="34" charset="0"/>
                <a:ea typeface="Lato" charset="0"/>
                <a:cs typeface="Calibri" panose="020F0502020204030204" pitchFamily="34" charset="0"/>
              </a:rPr>
              <a:t>Α</a:t>
            </a:r>
            <a:r>
              <a:rPr lang="en-US" sz="2400" b="1" dirty="0">
                <a:solidFill>
                  <a:schemeClr val="bg1"/>
                </a:solidFill>
                <a:latin typeface="Calibri" panose="020F0502020204030204" pitchFamily="34" charset="0"/>
                <a:ea typeface="Lato" charset="0"/>
                <a:cs typeface="Calibri" panose="020F0502020204030204" pitchFamily="34" charset="0"/>
              </a:rPr>
              <a:t>ΛΛΟΝ ΤΗΣ ΑΓΟΡ</a:t>
            </a:r>
            <a:r>
              <a:rPr lang="el-GR" sz="2400" b="1" dirty="0">
                <a:solidFill>
                  <a:schemeClr val="bg1"/>
                </a:solidFill>
                <a:latin typeface="Calibri" panose="020F0502020204030204" pitchFamily="34" charset="0"/>
                <a:ea typeface="Lato" charset="0"/>
                <a:cs typeface="Calibri" panose="020F0502020204030204" pitchFamily="34" charset="0"/>
              </a:rPr>
              <a:t>Α</a:t>
            </a:r>
            <a:r>
              <a:rPr lang="en-US" sz="2400" b="1" dirty="0">
                <a:solidFill>
                  <a:schemeClr val="bg1"/>
                </a:solidFill>
                <a:latin typeface="Calibri" panose="020F0502020204030204" pitchFamily="34" charset="0"/>
                <a:ea typeface="Lato" charset="0"/>
                <a:cs typeface="Calibri" panose="020F0502020204030204" pitchFamily="34" charset="0"/>
              </a:rPr>
              <a:t>Σ</a:t>
            </a:r>
          </a:p>
          <a:p>
            <a:pPr marL="85725" indent="-85725"/>
            <a:r>
              <a:rPr lang="en-US" dirty="0">
                <a:solidFill>
                  <a:schemeClr val="bg1"/>
                </a:solidFill>
              </a:rPr>
              <a:t>  Το </a:t>
            </a:r>
            <a:r>
              <a:rPr lang="en-GB" dirty="0">
                <a:solidFill>
                  <a:schemeClr val="bg1"/>
                </a:solidFill>
              </a:rPr>
              <a:t>ευρύτερο επιχειρηματικό περιβάλλον σε όλες τις αγορές και τους κλάδους</a:t>
            </a:r>
            <a:r>
              <a:rPr lang="en-US" b="1" dirty="0">
                <a:solidFill>
                  <a:schemeClr val="bg1"/>
                </a:solidFill>
                <a:latin typeface="Calibri" panose="020F0502020204030204" pitchFamily="34" charset="0"/>
                <a:ea typeface="Lato" charset="0"/>
                <a:cs typeface="Calibri" panose="020F0502020204030204" pitchFamily="34" charset="0"/>
              </a:rPr>
              <a:t>. </a:t>
            </a:r>
          </a:p>
        </p:txBody>
      </p:sp>
      <p:grpSp>
        <p:nvGrpSpPr>
          <p:cNvPr id="38" name="Group 37">
            <a:extLst>
              <a:ext uri="{FF2B5EF4-FFF2-40B4-BE49-F238E27FC236}">
                <a16:creationId xmlns:a16="http://schemas.microsoft.com/office/drawing/2014/main" id="{AD5B5750-1A00-2B68-BCF8-14B71CA08790}"/>
              </a:ext>
            </a:extLst>
          </p:cNvPr>
          <p:cNvGrpSpPr/>
          <p:nvPr/>
        </p:nvGrpSpPr>
        <p:grpSpPr>
          <a:xfrm>
            <a:off x="3030616" y="2191834"/>
            <a:ext cx="1079256" cy="1055743"/>
            <a:chOff x="7365223" y="2411725"/>
            <a:chExt cx="1079256" cy="1055743"/>
          </a:xfrm>
          <a:solidFill>
            <a:schemeClr val="bg1"/>
          </a:solidFill>
        </p:grpSpPr>
        <p:sp>
          <p:nvSpPr>
            <p:cNvPr id="39" name="Freeform 38">
              <a:extLst>
                <a:ext uri="{FF2B5EF4-FFF2-40B4-BE49-F238E27FC236}">
                  <a16:creationId xmlns:a16="http://schemas.microsoft.com/office/drawing/2014/main" id="{97E600F5-1C9F-734A-80B6-16DB6E95EE62}"/>
                </a:ext>
              </a:extLst>
            </p:cNvPr>
            <p:cNvSpPr/>
            <p:nvPr/>
          </p:nvSpPr>
          <p:spPr>
            <a:xfrm>
              <a:off x="7365223" y="2412313"/>
              <a:ext cx="1053970" cy="1055155"/>
            </a:xfrm>
            <a:custGeom>
              <a:avLst/>
              <a:gdLst>
                <a:gd name="connsiteX0" fmla="*/ 87393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5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2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7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938 w 1053970"/>
                <a:gd name="connsiteY38" fmla="*/ 1055156 h 1055155"/>
                <a:gd name="connsiteX39" fmla="*/ 183442 w 1053970"/>
                <a:gd name="connsiteY39" fmla="*/ 1037748 h 1055155"/>
                <a:gd name="connsiteX40" fmla="*/ 871116 w 1053970"/>
                <a:gd name="connsiteY40" fmla="*/ 1037748 h 1055155"/>
                <a:gd name="connsiteX41" fmla="*/ 871587 w 1053970"/>
                <a:gd name="connsiteY41" fmla="*/ 1037748 h 1055155"/>
                <a:gd name="connsiteX42" fmla="*/ 877701 w 1053970"/>
                <a:gd name="connsiteY42" fmla="*/ 1035866 h 1055155"/>
                <a:gd name="connsiteX43" fmla="*/ 1032452 w 1053970"/>
                <a:gd name="connsiteY43" fmla="*/ 890960 h 1055155"/>
                <a:gd name="connsiteX44" fmla="*/ 1037155 w 1053970"/>
                <a:gd name="connsiteY44" fmla="*/ 815214 h 1055155"/>
                <a:gd name="connsiteX45" fmla="*/ 1037155 w 1053970"/>
                <a:gd name="connsiteY45" fmla="*/ 799218 h 1055155"/>
                <a:gd name="connsiteX46" fmla="*/ 1037155 w 1053970"/>
                <a:gd name="connsiteY46" fmla="*/ 591739 h 1055155"/>
                <a:gd name="connsiteX47" fmla="*/ 990119 w 1053970"/>
                <a:gd name="connsiteY47" fmla="*/ 536693 h 1055155"/>
                <a:gd name="connsiteX48" fmla="*/ 944023 w 1053970"/>
                <a:gd name="connsiteY48" fmla="*/ 549396 h 1055155"/>
                <a:gd name="connsiteX49" fmla="*/ 924268 w 1053970"/>
                <a:gd name="connsiteY49" fmla="*/ 595032 h 1055155"/>
                <a:gd name="connsiteX50" fmla="*/ 924268 w 1053970"/>
                <a:gd name="connsiteY50" fmla="*/ 750289 h 1055155"/>
                <a:gd name="connsiteX51" fmla="*/ 924268 w 1053970"/>
                <a:gd name="connsiteY51" fmla="*/ 845795 h 1055155"/>
                <a:gd name="connsiteX52" fmla="*/ 844776 w 1053970"/>
                <a:gd name="connsiteY52" fmla="*/ 924834 h 1055155"/>
                <a:gd name="connsiteX53" fmla="*/ 208842 w 1053970"/>
                <a:gd name="connsiteY53" fmla="*/ 924834 h 1055155"/>
                <a:gd name="connsiteX54" fmla="*/ 129350 w 1053970"/>
                <a:gd name="connsiteY54" fmla="*/ 845324 h 1055155"/>
                <a:gd name="connsiteX55" fmla="*/ 129350 w 1053970"/>
                <a:gd name="connsiteY55" fmla="*/ 672660 h 1055155"/>
                <a:gd name="connsiteX56" fmla="*/ 128880 w 1053970"/>
                <a:gd name="connsiteY56" fmla="*/ 209243 h 1055155"/>
                <a:gd name="connsiteX57" fmla="*/ 152398 w 1053970"/>
                <a:gd name="connsiteY57" fmla="*/ 151375 h 1055155"/>
                <a:gd name="connsiteX58" fmla="*/ 209783 w 1053970"/>
                <a:gd name="connsiteY58" fmla="*/ 129263 h 1055155"/>
                <a:gd name="connsiteX59" fmla="*/ 420036 w 1053970"/>
                <a:gd name="connsiteY59" fmla="*/ 129733 h 1055155"/>
                <a:gd name="connsiteX60" fmla="*/ 460487 w 1053970"/>
                <a:gd name="connsiteY60" fmla="*/ 129733 h 1055155"/>
                <a:gd name="connsiteX61" fmla="*/ 518342 w 1053970"/>
                <a:gd name="connsiteY61" fmla="*/ 73276 h 1055155"/>
                <a:gd name="connsiteX62" fmla="*/ 460017 w 1053970"/>
                <a:gd name="connsiteY62" fmla="*/ 17290 h 1055155"/>
                <a:gd name="connsiteX63" fmla="*/ 434617 w 1053970"/>
                <a:gd name="connsiteY63" fmla="*/ 17290 h 1055155"/>
                <a:gd name="connsiteX64" fmla="*/ 200376 w 1053970"/>
                <a:gd name="connsiteY64" fmla="*/ 17290 h 1055155"/>
                <a:gd name="connsiteX65" fmla="*/ 22107 w 1053970"/>
                <a:gd name="connsiteY65" fmla="*/ 159844 h 1055155"/>
                <a:gd name="connsiteX66" fmla="*/ 18344 w 1053970"/>
                <a:gd name="connsiteY66" fmla="*/ 176310 h 1055155"/>
                <a:gd name="connsiteX67" fmla="*/ 16933 w 1053970"/>
                <a:gd name="connsiteY67" fmla="*/ 183367 h 1055155"/>
                <a:gd name="connsiteX68" fmla="*/ 16933 w 1053970"/>
                <a:gd name="connsiteY68" fmla="*/ 872612 h 1055155"/>
                <a:gd name="connsiteX69" fmla="*/ 18815 w 1053970"/>
                <a:gd name="connsiteY69" fmla="*/ 880610 h 1055155"/>
                <a:gd name="connsiteX70" fmla="*/ 23048 w 1053970"/>
                <a:gd name="connsiteY70" fmla="*/ 898958 h 1055155"/>
                <a:gd name="connsiteX71" fmla="*/ 176387 w 1053970"/>
                <a:gd name="connsiteY71" fmla="*/ 1036337 h 1055155"/>
                <a:gd name="connsiteX72" fmla="*/ 183442 w 1053970"/>
                <a:gd name="connsiteY72" fmla="*/ 1037748 h 1055155"/>
                <a:gd name="connsiteX73" fmla="*/ 18344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938" y="1055156"/>
                  </a:moveTo>
                  <a:lnTo>
                    <a:pt x="180150" y="1055156"/>
                  </a:lnTo>
                  <a:lnTo>
                    <a:pt x="178739" y="1054685"/>
                  </a:lnTo>
                  <a:cubicBezTo>
                    <a:pt x="177798" y="1054215"/>
                    <a:pt x="177328" y="1054215"/>
                    <a:pt x="176387" y="1053745"/>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0"/>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2"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7"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2" y="515992"/>
                    <a:pt x="992000" y="519286"/>
                  </a:cubicBezTo>
                  <a:cubicBezTo>
                    <a:pt x="1026807" y="524461"/>
                    <a:pt x="1053618" y="555512"/>
                    <a:pt x="1053618" y="591268"/>
                  </a:cubicBezTo>
                  <a:cubicBezTo>
                    <a:pt x="1054088" y="655253"/>
                    <a:pt x="1054088" y="728176"/>
                    <a:pt x="1053618" y="798747"/>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49" y="1052804"/>
                    <a:pt x="874409" y="1053274"/>
                  </a:cubicBezTo>
                  <a:lnTo>
                    <a:pt x="873938" y="1055156"/>
                  </a:lnTo>
                  <a:close/>
                  <a:moveTo>
                    <a:pt x="183442" y="1037748"/>
                  </a:moveTo>
                  <a:lnTo>
                    <a:pt x="871116" y="1037748"/>
                  </a:lnTo>
                  <a:cubicBezTo>
                    <a:pt x="871116" y="1037748"/>
                    <a:pt x="871587" y="1037748"/>
                    <a:pt x="871587" y="1037748"/>
                  </a:cubicBezTo>
                  <a:cubicBezTo>
                    <a:pt x="873468" y="1037278"/>
                    <a:pt x="875349" y="1036337"/>
                    <a:pt x="877701" y="1035866"/>
                  </a:cubicBezTo>
                  <a:cubicBezTo>
                    <a:pt x="956252" y="1024575"/>
                    <a:pt x="1018341" y="966707"/>
                    <a:pt x="1032452" y="890960"/>
                  </a:cubicBezTo>
                  <a:cubicBezTo>
                    <a:pt x="1037155" y="866496"/>
                    <a:pt x="1037155" y="840620"/>
                    <a:pt x="1037155" y="815214"/>
                  </a:cubicBezTo>
                  <a:cubicBezTo>
                    <a:pt x="1037155" y="810039"/>
                    <a:pt x="1037155" y="804864"/>
                    <a:pt x="1037155" y="799218"/>
                  </a:cubicBezTo>
                  <a:cubicBezTo>
                    <a:pt x="1037625" y="728647"/>
                    <a:pt x="1037625" y="655723"/>
                    <a:pt x="1037155" y="591739"/>
                  </a:cubicBezTo>
                  <a:cubicBezTo>
                    <a:pt x="1037155" y="563981"/>
                    <a:pt x="1016929" y="540457"/>
                    <a:pt x="990119" y="536693"/>
                  </a:cubicBezTo>
                  <a:cubicBezTo>
                    <a:pt x="972715" y="534341"/>
                    <a:pt x="956252" y="538575"/>
                    <a:pt x="944023" y="549396"/>
                  </a:cubicBezTo>
                  <a:cubicBezTo>
                    <a:pt x="931323" y="560217"/>
                    <a:pt x="924268" y="576684"/>
                    <a:pt x="924268" y="595032"/>
                  </a:cubicBezTo>
                  <a:cubicBezTo>
                    <a:pt x="924268" y="646784"/>
                    <a:pt x="924268" y="699477"/>
                    <a:pt x="924268" y="750289"/>
                  </a:cubicBezTo>
                  <a:cubicBezTo>
                    <a:pt x="924268" y="782281"/>
                    <a:pt x="924268" y="814273"/>
                    <a:pt x="924268" y="845795"/>
                  </a:cubicBezTo>
                  <a:cubicBezTo>
                    <a:pt x="924268" y="895195"/>
                    <a:pt x="894634" y="924834"/>
                    <a:pt x="844776" y="924834"/>
                  </a:cubicBezTo>
                  <a:cubicBezTo>
                    <a:pt x="632641" y="924834"/>
                    <a:pt x="420977" y="924834"/>
                    <a:pt x="208842" y="924834"/>
                  </a:cubicBezTo>
                  <a:cubicBezTo>
                    <a:pt x="159924" y="924834"/>
                    <a:pt x="129350" y="894254"/>
                    <a:pt x="129350" y="845324"/>
                  </a:cubicBezTo>
                  <a:cubicBezTo>
                    <a:pt x="129350" y="787927"/>
                    <a:pt x="129350" y="730058"/>
                    <a:pt x="129350" y="672660"/>
                  </a:cubicBezTo>
                  <a:cubicBezTo>
                    <a:pt x="129350" y="520697"/>
                    <a:pt x="129350" y="363559"/>
                    <a:pt x="128880" y="209243"/>
                  </a:cubicBezTo>
                  <a:cubicBezTo>
                    <a:pt x="128880" y="186661"/>
                    <a:pt x="136876" y="165960"/>
                    <a:pt x="152398" y="151375"/>
                  </a:cubicBezTo>
                  <a:cubicBezTo>
                    <a:pt x="167450" y="136790"/>
                    <a:pt x="187676" y="128792"/>
                    <a:pt x="209783" y="129263"/>
                  </a:cubicBezTo>
                  <a:cubicBezTo>
                    <a:pt x="279867" y="130674"/>
                    <a:pt x="350892" y="130204"/>
                    <a:pt x="420036" y="129733"/>
                  </a:cubicBezTo>
                  <a:cubicBezTo>
                    <a:pt x="433677" y="129733"/>
                    <a:pt x="446847" y="129733"/>
                    <a:pt x="460487" y="129733"/>
                  </a:cubicBezTo>
                  <a:cubicBezTo>
                    <a:pt x="493413" y="129733"/>
                    <a:pt x="518342" y="105269"/>
                    <a:pt x="518342" y="73276"/>
                  </a:cubicBezTo>
                  <a:cubicBezTo>
                    <a:pt x="518342" y="41284"/>
                    <a:pt x="493413" y="17290"/>
                    <a:pt x="460017" y="17290"/>
                  </a:cubicBezTo>
                  <a:lnTo>
                    <a:pt x="434617" y="17290"/>
                  </a:lnTo>
                  <a:cubicBezTo>
                    <a:pt x="357948" y="17290"/>
                    <a:pt x="278456" y="16819"/>
                    <a:pt x="200376" y="17290"/>
                  </a:cubicBezTo>
                  <a:cubicBezTo>
                    <a:pt x="115239" y="17760"/>
                    <a:pt x="41862" y="76570"/>
                    <a:pt x="22107" y="159844"/>
                  </a:cubicBezTo>
                  <a:cubicBezTo>
                    <a:pt x="20696" y="165019"/>
                    <a:pt x="19755" y="170665"/>
                    <a:pt x="18344" y="176310"/>
                  </a:cubicBezTo>
                  <a:cubicBezTo>
                    <a:pt x="17874" y="178663"/>
                    <a:pt x="17404" y="181015"/>
                    <a:pt x="16933" y="183367"/>
                  </a:cubicBezTo>
                  <a:lnTo>
                    <a:pt x="16933" y="872612"/>
                  </a:lnTo>
                  <a:cubicBezTo>
                    <a:pt x="17404" y="875435"/>
                    <a:pt x="17874" y="877787"/>
                    <a:pt x="18815" y="880610"/>
                  </a:cubicBezTo>
                  <a:cubicBezTo>
                    <a:pt x="20226" y="886726"/>
                    <a:pt x="21637" y="892842"/>
                    <a:pt x="23048" y="898958"/>
                  </a:cubicBezTo>
                  <a:cubicBezTo>
                    <a:pt x="41862" y="971882"/>
                    <a:pt x="102069" y="1025516"/>
                    <a:pt x="176387" y="1036337"/>
                  </a:cubicBezTo>
                  <a:cubicBezTo>
                    <a:pt x="179209" y="1036337"/>
                    <a:pt x="181091" y="1036807"/>
                    <a:pt x="183442" y="1037748"/>
                  </a:cubicBezTo>
                  <a:cubicBezTo>
                    <a:pt x="182972" y="1037748"/>
                    <a:pt x="182972" y="1037748"/>
                    <a:pt x="183442" y="1037748"/>
                  </a:cubicBezTo>
                  <a:close/>
                </a:path>
              </a:pathLst>
            </a:custGeom>
            <a:grpFill/>
            <a:ln w="4695" cap="flat">
              <a:solidFill>
                <a:schemeClr val="bg1"/>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1497622-8AFC-A71B-0BC5-247240F25A23}"/>
                </a:ext>
              </a:extLst>
            </p:cNvPr>
            <p:cNvSpPr/>
            <p:nvPr/>
          </p:nvSpPr>
          <p:spPr>
            <a:xfrm>
              <a:off x="7666512" y="2467820"/>
              <a:ext cx="777967" cy="778154"/>
            </a:xfrm>
            <a:custGeom>
              <a:avLst/>
              <a:gdLst>
                <a:gd name="connsiteX0" fmla="*/ 225658 w 777967"/>
                <a:gd name="connsiteY0" fmla="*/ 648304 h 778154"/>
                <a:gd name="connsiteX1" fmla="*/ 237887 w 777967"/>
                <a:gd name="connsiteY1" fmla="*/ 648304 h 778154"/>
                <a:gd name="connsiteX2" fmla="*/ 453314 w 777967"/>
                <a:gd name="connsiteY2" fmla="*/ 648304 h 778154"/>
                <a:gd name="connsiteX3" fmla="*/ 515873 w 777967"/>
                <a:gd name="connsiteY3" fmla="*/ 734871 h 778154"/>
                <a:gd name="connsiteX4" fmla="*/ 452374 w 777967"/>
                <a:gd name="connsiteY4" fmla="*/ 778155 h 778154"/>
                <a:gd name="connsiteX5" fmla="*/ 124059 w 777967"/>
                <a:gd name="connsiteY5" fmla="*/ 778155 h 778154"/>
                <a:gd name="connsiteX6" fmla="*/ 65734 w 777967"/>
                <a:gd name="connsiteY6" fmla="*/ 778155 h 778154"/>
                <a:gd name="connsiteX7" fmla="*/ 353 w 777967"/>
                <a:gd name="connsiteY7" fmla="*/ 713230 h 778154"/>
                <a:gd name="connsiteX8" fmla="*/ 353 w 777967"/>
                <a:gd name="connsiteY8" fmla="*/ 324618 h 778154"/>
                <a:gd name="connsiteX9" fmla="*/ 65263 w 777967"/>
                <a:gd name="connsiteY9" fmla="*/ 259222 h 778154"/>
                <a:gd name="connsiteX10" fmla="*/ 129703 w 777967"/>
                <a:gd name="connsiteY10" fmla="*/ 325088 h 778154"/>
                <a:gd name="connsiteX11" fmla="*/ 129703 w 777967"/>
                <a:gd name="connsiteY11" fmla="*/ 540565 h 778154"/>
                <a:gd name="connsiteX12" fmla="*/ 129703 w 777967"/>
                <a:gd name="connsiteY12" fmla="*/ 556091 h 778154"/>
                <a:gd name="connsiteX13" fmla="*/ 141462 w 777967"/>
                <a:gd name="connsiteY13" fmla="*/ 544800 h 778154"/>
                <a:gd name="connsiteX14" fmla="*/ 662627 w 777967"/>
                <a:gd name="connsiteY14" fmla="*/ 23514 h 778154"/>
                <a:gd name="connsiteX15" fmla="*/ 729419 w 777967"/>
                <a:gd name="connsiteY15" fmla="*/ 2343 h 778154"/>
                <a:gd name="connsiteX16" fmla="*/ 762344 w 777967"/>
                <a:gd name="connsiteY16" fmla="*/ 106788 h 778154"/>
                <a:gd name="connsiteX17" fmla="*/ 751526 w 777967"/>
                <a:gd name="connsiteY17" fmla="*/ 118080 h 778154"/>
                <a:gd name="connsiteX18" fmla="*/ 233184 w 777967"/>
                <a:gd name="connsiteY18" fmla="*/ 636072 h 778154"/>
                <a:gd name="connsiteX19" fmla="*/ 222365 w 777967"/>
                <a:gd name="connsiteY19" fmla="*/ 644540 h 778154"/>
                <a:gd name="connsiteX20" fmla="*/ 225658 w 777967"/>
                <a:gd name="connsiteY20" fmla="*/ 648304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225658" y="648304"/>
                  </a:moveTo>
                  <a:cubicBezTo>
                    <a:pt x="229891" y="648304"/>
                    <a:pt x="233654" y="648304"/>
                    <a:pt x="237887" y="648304"/>
                  </a:cubicBezTo>
                  <a:cubicBezTo>
                    <a:pt x="309853" y="648304"/>
                    <a:pt x="381349" y="648304"/>
                    <a:pt x="453314" y="648304"/>
                  </a:cubicBezTo>
                  <a:cubicBezTo>
                    <a:pt x="499881" y="648304"/>
                    <a:pt x="530925" y="692058"/>
                    <a:pt x="515873" y="734871"/>
                  </a:cubicBezTo>
                  <a:cubicBezTo>
                    <a:pt x="506466" y="761218"/>
                    <a:pt x="482477" y="778155"/>
                    <a:pt x="452374" y="778155"/>
                  </a:cubicBezTo>
                  <a:cubicBezTo>
                    <a:pt x="342779" y="778155"/>
                    <a:pt x="233654" y="778155"/>
                    <a:pt x="124059" y="778155"/>
                  </a:cubicBezTo>
                  <a:cubicBezTo>
                    <a:pt x="104774" y="778155"/>
                    <a:pt x="85489" y="778155"/>
                    <a:pt x="65734" y="778155"/>
                  </a:cubicBezTo>
                  <a:cubicBezTo>
                    <a:pt x="28575" y="777684"/>
                    <a:pt x="353" y="750397"/>
                    <a:pt x="353" y="713230"/>
                  </a:cubicBezTo>
                  <a:cubicBezTo>
                    <a:pt x="-118" y="583849"/>
                    <a:pt x="-118" y="453998"/>
                    <a:pt x="353" y="324618"/>
                  </a:cubicBezTo>
                  <a:cubicBezTo>
                    <a:pt x="353" y="287921"/>
                    <a:pt x="29515" y="259222"/>
                    <a:pt x="65263" y="259222"/>
                  </a:cubicBezTo>
                  <a:cubicBezTo>
                    <a:pt x="101011" y="259222"/>
                    <a:pt x="129703" y="287921"/>
                    <a:pt x="129703" y="325088"/>
                  </a:cubicBezTo>
                  <a:cubicBezTo>
                    <a:pt x="130173" y="397071"/>
                    <a:pt x="129703" y="468583"/>
                    <a:pt x="129703" y="540565"/>
                  </a:cubicBezTo>
                  <a:cubicBezTo>
                    <a:pt x="129703" y="544800"/>
                    <a:pt x="129703" y="549034"/>
                    <a:pt x="129703" y="556091"/>
                  </a:cubicBezTo>
                  <a:cubicBezTo>
                    <a:pt x="134877" y="551386"/>
                    <a:pt x="138170" y="548093"/>
                    <a:pt x="141462" y="544800"/>
                  </a:cubicBezTo>
                  <a:cubicBezTo>
                    <a:pt x="315027" y="371195"/>
                    <a:pt x="489062" y="197119"/>
                    <a:pt x="662627" y="23514"/>
                  </a:cubicBezTo>
                  <a:cubicBezTo>
                    <a:pt x="681441" y="4695"/>
                    <a:pt x="703078" y="-4714"/>
                    <a:pt x="729419" y="2343"/>
                  </a:cubicBezTo>
                  <a:cubicBezTo>
                    <a:pt x="775985" y="14575"/>
                    <a:pt x="793388" y="70091"/>
                    <a:pt x="762344" y="106788"/>
                  </a:cubicBezTo>
                  <a:cubicBezTo>
                    <a:pt x="759052" y="111023"/>
                    <a:pt x="755289" y="114316"/>
                    <a:pt x="751526" y="118080"/>
                  </a:cubicBezTo>
                  <a:cubicBezTo>
                    <a:pt x="578902" y="290744"/>
                    <a:pt x="406278" y="463408"/>
                    <a:pt x="233184" y="636072"/>
                  </a:cubicBezTo>
                  <a:cubicBezTo>
                    <a:pt x="229891" y="639365"/>
                    <a:pt x="226128" y="641717"/>
                    <a:pt x="222365" y="644540"/>
                  </a:cubicBezTo>
                  <a:cubicBezTo>
                    <a:pt x="224246" y="645952"/>
                    <a:pt x="225187" y="646893"/>
                    <a:pt x="225658" y="648304"/>
                  </a:cubicBezTo>
                  <a:close/>
                </a:path>
              </a:pathLst>
            </a:custGeom>
            <a:solidFill>
              <a:srgbClr val="EDA13E"/>
            </a:solidFill>
            <a:ln w="4695" cap="flat">
              <a:solidFill>
                <a:schemeClr val="bg1"/>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D6FF616-085F-B5E0-6B16-111358497E3F}"/>
                </a:ext>
              </a:extLst>
            </p:cNvPr>
            <p:cNvSpPr/>
            <p:nvPr/>
          </p:nvSpPr>
          <p:spPr>
            <a:xfrm>
              <a:off x="7645678" y="2411725"/>
              <a:ext cx="796300" cy="795571"/>
            </a:xfrm>
            <a:custGeom>
              <a:avLst/>
              <a:gdLst>
                <a:gd name="connsiteX0" fmla="*/ 722363 w 796300"/>
                <a:gd name="connsiteY0" fmla="*/ 0 h 795571"/>
                <a:gd name="connsiteX1" fmla="*/ 741178 w 796300"/>
                <a:gd name="connsiteY1" fmla="*/ 2352 h 795571"/>
                <a:gd name="connsiteX2" fmla="*/ 792918 w 796300"/>
                <a:gd name="connsiteY2" fmla="*/ 50811 h 795571"/>
                <a:gd name="connsiteX3" fmla="*/ 778807 w 796300"/>
                <a:gd name="connsiteY3" fmla="*/ 120912 h 795571"/>
                <a:gd name="connsiteX4" fmla="*/ 768929 w 796300"/>
                <a:gd name="connsiteY4" fmla="*/ 131262 h 795571"/>
                <a:gd name="connsiteX5" fmla="*/ 767048 w 796300"/>
                <a:gd name="connsiteY5" fmla="*/ 133144 h 795571"/>
                <a:gd name="connsiteX6" fmla="*/ 251528 w 796300"/>
                <a:gd name="connsiteY6" fmla="*/ 648784 h 795571"/>
                <a:gd name="connsiteX7" fmla="*/ 310323 w 796300"/>
                <a:gd name="connsiteY7" fmla="*/ 648784 h 795571"/>
                <a:gd name="connsiteX8" fmla="*/ 461781 w 796300"/>
                <a:gd name="connsiteY8" fmla="*/ 648784 h 795571"/>
                <a:gd name="connsiteX9" fmla="*/ 523399 w 796300"/>
                <a:gd name="connsiteY9" fmla="*/ 680306 h 795571"/>
                <a:gd name="connsiteX10" fmla="*/ 532336 w 796300"/>
                <a:gd name="connsiteY10" fmla="*/ 746642 h 795571"/>
                <a:gd name="connsiteX11" fmla="*/ 460840 w 796300"/>
                <a:gd name="connsiteY11" fmla="*/ 795572 h 795571"/>
                <a:gd name="connsiteX12" fmla="*/ 220954 w 796300"/>
                <a:gd name="connsiteY12" fmla="*/ 795572 h 795571"/>
                <a:gd name="connsiteX13" fmla="*/ 132525 w 796300"/>
                <a:gd name="connsiteY13" fmla="*/ 795572 h 795571"/>
                <a:gd name="connsiteX14" fmla="*/ 114652 w 796300"/>
                <a:gd name="connsiteY14" fmla="*/ 795572 h 795571"/>
                <a:gd name="connsiteX15" fmla="*/ 74200 w 796300"/>
                <a:gd name="connsiteY15" fmla="*/ 795572 h 795571"/>
                <a:gd name="connsiteX16" fmla="*/ 353 w 796300"/>
                <a:gd name="connsiteY16" fmla="*/ 722178 h 795571"/>
                <a:gd name="connsiteX17" fmla="*/ 353 w 796300"/>
                <a:gd name="connsiteY17" fmla="*/ 333566 h 795571"/>
                <a:gd name="connsiteX18" fmla="*/ 21990 w 796300"/>
                <a:gd name="connsiteY18" fmla="*/ 280873 h 795571"/>
                <a:gd name="connsiteX19" fmla="*/ 73730 w 796300"/>
                <a:gd name="connsiteY19" fmla="*/ 259702 h 795571"/>
                <a:gd name="connsiteX20" fmla="*/ 147107 w 796300"/>
                <a:gd name="connsiteY20" fmla="*/ 334037 h 795571"/>
                <a:gd name="connsiteX21" fmla="*/ 147107 w 796300"/>
                <a:gd name="connsiteY21" fmla="*/ 486000 h 795571"/>
                <a:gd name="connsiteX22" fmla="*/ 147107 w 796300"/>
                <a:gd name="connsiteY22" fmla="*/ 544809 h 795571"/>
                <a:gd name="connsiteX23" fmla="*/ 246824 w 796300"/>
                <a:gd name="connsiteY23" fmla="*/ 445069 h 795571"/>
                <a:gd name="connsiteX24" fmla="*/ 665449 w 796300"/>
                <a:gd name="connsiteY24" fmla="*/ 26347 h 795571"/>
                <a:gd name="connsiteX25" fmla="*/ 722363 w 796300"/>
                <a:gd name="connsiteY25" fmla="*/ 0 h 795571"/>
                <a:gd name="connsiteX26" fmla="*/ 234595 w 796300"/>
                <a:gd name="connsiteY26" fmla="*/ 665721 h 795571"/>
                <a:gd name="connsiteX27" fmla="*/ 229891 w 796300"/>
                <a:gd name="connsiteY27" fmla="*/ 665721 h 795571"/>
                <a:gd name="connsiteX28" fmla="*/ 221424 w 796300"/>
                <a:gd name="connsiteY28" fmla="*/ 651607 h 795571"/>
                <a:gd name="connsiteX29" fmla="*/ 227539 w 796300"/>
                <a:gd name="connsiteY29" fmla="*/ 646902 h 795571"/>
                <a:gd name="connsiteX30" fmla="*/ 231302 w 796300"/>
                <a:gd name="connsiteY30" fmla="*/ 644079 h 795571"/>
                <a:gd name="connsiteX31" fmla="*/ 237417 w 796300"/>
                <a:gd name="connsiteY31" fmla="*/ 638904 h 795571"/>
                <a:gd name="connsiteX32" fmla="*/ 755759 w 796300"/>
                <a:gd name="connsiteY32" fmla="*/ 120912 h 795571"/>
                <a:gd name="connsiteX33" fmla="*/ 757640 w 796300"/>
                <a:gd name="connsiteY33" fmla="*/ 119030 h 795571"/>
                <a:gd name="connsiteX34" fmla="*/ 766107 w 796300"/>
                <a:gd name="connsiteY34" fmla="*/ 110091 h 795571"/>
                <a:gd name="connsiteX35" fmla="*/ 776926 w 796300"/>
                <a:gd name="connsiteY35" fmla="*/ 56457 h 795571"/>
                <a:gd name="connsiteX36" fmla="*/ 737415 w 796300"/>
                <a:gd name="connsiteY36" fmla="*/ 19289 h 795571"/>
                <a:gd name="connsiteX37" fmla="*/ 678619 w 796300"/>
                <a:gd name="connsiteY37" fmla="*/ 38108 h 795571"/>
                <a:gd name="connsiteX38" fmla="*/ 259994 w 796300"/>
                <a:gd name="connsiteY38" fmla="*/ 456830 h 795571"/>
                <a:gd name="connsiteX39" fmla="*/ 156984 w 796300"/>
                <a:gd name="connsiteY39" fmla="*/ 559864 h 795571"/>
                <a:gd name="connsiteX40" fmla="*/ 149929 w 796300"/>
                <a:gd name="connsiteY40" fmla="*/ 566451 h 795571"/>
                <a:gd name="connsiteX41" fmla="*/ 130644 w 796300"/>
                <a:gd name="connsiteY41" fmla="*/ 584799 h 795571"/>
                <a:gd name="connsiteX42" fmla="*/ 130644 w 796300"/>
                <a:gd name="connsiteY42" fmla="*/ 549043 h 795571"/>
                <a:gd name="connsiteX43" fmla="*/ 130644 w 796300"/>
                <a:gd name="connsiteY43" fmla="*/ 485529 h 795571"/>
                <a:gd name="connsiteX44" fmla="*/ 130644 w 796300"/>
                <a:gd name="connsiteY44" fmla="*/ 333566 h 795571"/>
                <a:gd name="connsiteX45" fmla="*/ 74671 w 796300"/>
                <a:gd name="connsiteY45" fmla="*/ 276168 h 795571"/>
                <a:gd name="connsiteX46" fmla="*/ 74200 w 796300"/>
                <a:gd name="connsiteY46" fmla="*/ 276168 h 795571"/>
                <a:gd name="connsiteX47" fmla="*/ 34690 w 796300"/>
                <a:gd name="connsiteY47" fmla="*/ 292164 h 795571"/>
                <a:gd name="connsiteX48" fmla="*/ 18227 w 796300"/>
                <a:gd name="connsiteY48" fmla="*/ 332625 h 795571"/>
                <a:gd name="connsiteX49" fmla="*/ 18227 w 796300"/>
                <a:gd name="connsiteY49" fmla="*/ 721237 h 795571"/>
                <a:gd name="connsiteX50" fmla="*/ 75141 w 796300"/>
                <a:gd name="connsiteY50" fmla="*/ 777694 h 795571"/>
                <a:gd name="connsiteX51" fmla="*/ 115122 w 796300"/>
                <a:gd name="connsiteY51" fmla="*/ 777694 h 795571"/>
                <a:gd name="connsiteX52" fmla="*/ 132996 w 796300"/>
                <a:gd name="connsiteY52" fmla="*/ 777694 h 795571"/>
                <a:gd name="connsiteX53" fmla="*/ 221424 w 796300"/>
                <a:gd name="connsiteY53" fmla="*/ 777694 h 795571"/>
                <a:gd name="connsiteX54" fmla="*/ 461310 w 796300"/>
                <a:gd name="connsiteY54" fmla="*/ 777694 h 795571"/>
                <a:gd name="connsiteX55" fmla="*/ 516343 w 796300"/>
                <a:gd name="connsiteY55" fmla="*/ 740056 h 795571"/>
                <a:gd name="connsiteX56" fmla="*/ 509758 w 796300"/>
                <a:gd name="connsiteY56" fmla="*/ 689245 h 795571"/>
                <a:gd name="connsiteX57" fmla="*/ 461781 w 796300"/>
                <a:gd name="connsiteY57" fmla="*/ 665250 h 795571"/>
                <a:gd name="connsiteX58" fmla="*/ 310323 w 796300"/>
                <a:gd name="connsiteY58" fmla="*/ 665250 h 795571"/>
                <a:gd name="connsiteX59" fmla="*/ 246354 w 796300"/>
                <a:gd name="connsiteY59" fmla="*/ 665250 h 795571"/>
                <a:gd name="connsiteX60" fmla="*/ 234595 w 796300"/>
                <a:gd name="connsiteY60" fmla="*/ 665250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22363" y="0"/>
                  </a:moveTo>
                  <a:cubicBezTo>
                    <a:pt x="728478" y="0"/>
                    <a:pt x="735063" y="941"/>
                    <a:pt x="741178" y="2352"/>
                  </a:cubicBezTo>
                  <a:cubicBezTo>
                    <a:pt x="765637" y="8939"/>
                    <a:pt x="784922" y="26817"/>
                    <a:pt x="792918" y="50811"/>
                  </a:cubicBezTo>
                  <a:cubicBezTo>
                    <a:pt x="800444" y="74805"/>
                    <a:pt x="795270" y="101152"/>
                    <a:pt x="778807" y="120912"/>
                  </a:cubicBezTo>
                  <a:cubicBezTo>
                    <a:pt x="775515" y="124676"/>
                    <a:pt x="772222" y="127969"/>
                    <a:pt x="768929" y="131262"/>
                  </a:cubicBezTo>
                  <a:lnTo>
                    <a:pt x="767048" y="133144"/>
                  </a:lnTo>
                  <a:cubicBezTo>
                    <a:pt x="595365" y="304867"/>
                    <a:pt x="423681" y="476590"/>
                    <a:pt x="251528" y="648784"/>
                  </a:cubicBezTo>
                  <a:cubicBezTo>
                    <a:pt x="271283" y="648784"/>
                    <a:pt x="290568" y="648784"/>
                    <a:pt x="310323" y="648784"/>
                  </a:cubicBezTo>
                  <a:cubicBezTo>
                    <a:pt x="360182" y="648784"/>
                    <a:pt x="411452" y="648784"/>
                    <a:pt x="461781" y="648784"/>
                  </a:cubicBezTo>
                  <a:cubicBezTo>
                    <a:pt x="487181" y="648784"/>
                    <a:pt x="509758" y="660546"/>
                    <a:pt x="523399" y="680306"/>
                  </a:cubicBezTo>
                  <a:cubicBezTo>
                    <a:pt x="537039" y="699595"/>
                    <a:pt x="540332" y="724060"/>
                    <a:pt x="532336" y="746642"/>
                  </a:cubicBezTo>
                  <a:cubicBezTo>
                    <a:pt x="521517" y="776753"/>
                    <a:pt x="494236" y="795572"/>
                    <a:pt x="460840" y="795572"/>
                  </a:cubicBezTo>
                  <a:cubicBezTo>
                    <a:pt x="380878" y="795572"/>
                    <a:pt x="300916" y="795572"/>
                    <a:pt x="220954" y="795572"/>
                  </a:cubicBezTo>
                  <a:lnTo>
                    <a:pt x="132525" y="795572"/>
                  </a:lnTo>
                  <a:cubicBezTo>
                    <a:pt x="126411" y="795572"/>
                    <a:pt x="120766" y="795572"/>
                    <a:pt x="114652" y="795572"/>
                  </a:cubicBezTo>
                  <a:cubicBezTo>
                    <a:pt x="101481" y="795572"/>
                    <a:pt x="87841" y="795572"/>
                    <a:pt x="74200" y="795572"/>
                  </a:cubicBezTo>
                  <a:cubicBezTo>
                    <a:pt x="32338" y="795101"/>
                    <a:pt x="353" y="763579"/>
                    <a:pt x="353" y="722178"/>
                  </a:cubicBezTo>
                  <a:cubicBezTo>
                    <a:pt x="-118" y="599855"/>
                    <a:pt x="-118" y="472356"/>
                    <a:pt x="353" y="333566"/>
                  </a:cubicBezTo>
                  <a:cubicBezTo>
                    <a:pt x="353" y="313336"/>
                    <a:pt x="8349" y="294517"/>
                    <a:pt x="21990" y="280873"/>
                  </a:cubicBezTo>
                  <a:cubicBezTo>
                    <a:pt x="35630" y="267229"/>
                    <a:pt x="54445" y="259702"/>
                    <a:pt x="73730" y="259702"/>
                  </a:cubicBezTo>
                  <a:cubicBezTo>
                    <a:pt x="114652" y="260172"/>
                    <a:pt x="146636" y="292635"/>
                    <a:pt x="147107" y="334037"/>
                  </a:cubicBezTo>
                  <a:cubicBezTo>
                    <a:pt x="147107" y="384848"/>
                    <a:pt x="147107" y="436129"/>
                    <a:pt x="147107" y="486000"/>
                  </a:cubicBezTo>
                  <a:cubicBezTo>
                    <a:pt x="147107" y="505760"/>
                    <a:pt x="147107" y="525049"/>
                    <a:pt x="147107" y="544809"/>
                  </a:cubicBezTo>
                  <a:lnTo>
                    <a:pt x="246824" y="445069"/>
                  </a:lnTo>
                  <a:cubicBezTo>
                    <a:pt x="384171" y="307690"/>
                    <a:pt x="525751" y="166077"/>
                    <a:pt x="665449" y="26347"/>
                  </a:cubicBezTo>
                  <a:cubicBezTo>
                    <a:pt x="683793" y="8939"/>
                    <a:pt x="702608" y="0"/>
                    <a:pt x="722363" y="0"/>
                  </a:cubicBezTo>
                  <a:close/>
                  <a:moveTo>
                    <a:pt x="234595" y="665721"/>
                  </a:moveTo>
                  <a:lnTo>
                    <a:pt x="229891" y="665721"/>
                  </a:lnTo>
                  <a:lnTo>
                    <a:pt x="221424" y="651607"/>
                  </a:lnTo>
                  <a:lnTo>
                    <a:pt x="227539" y="646902"/>
                  </a:lnTo>
                  <a:cubicBezTo>
                    <a:pt x="228950" y="645961"/>
                    <a:pt x="229891" y="645020"/>
                    <a:pt x="231302" y="644079"/>
                  </a:cubicBezTo>
                  <a:cubicBezTo>
                    <a:pt x="233654" y="642197"/>
                    <a:pt x="236006" y="640786"/>
                    <a:pt x="237417" y="638904"/>
                  </a:cubicBezTo>
                  <a:cubicBezTo>
                    <a:pt x="410041" y="466240"/>
                    <a:pt x="582665" y="293576"/>
                    <a:pt x="755759" y="120912"/>
                  </a:cubicBezTo>
                  <a:lnTo>
                    <a:pt x="757640" y="119030"/>
                  </a:lnTo>
                  <a:cubicBezTo>
                    <a:pt x="760933" y="115737"/>
                    <a:pt x="763755" y="112914"/>
                    <a:pt x="766107" y="110091"/>
                  </a:cubicBezTo>
                  <a:cubicBezTo>
                    <a:pt x="778807" y="95036"/>
                    <a:pt x="783040" y="75276"/>
                    <a:pt x="776926" y="56457"/>
                  </a:cubicBezTo>
                  <a:cubicBezTo>
                    <a:pt x="771281" y="38108"/>
                    <a:pt x="756229" y="24465"/>
                    <a:pt x="737415" y="19289"/>
                  </a:cubicBezTo>
                  <a:cubicBezTo>
                    <a:pt x="715778" y="13644"/>
                    <a:pt x="696964" y="19760"/>
                    <a:pt x="678619" y="38108"/>
                  </a:cubicBezTo>
                  <a:cubicBezTo>
                    <a:pt x="539391" y="177839"/>
                    <a:pt x="397341" y="319452"/>
                    <a:pt x="259994" y="456830"/>
                  </a:cubicBezTo>
                  <a:lnTo>
                    <a:pt x="156984" y="559864"/>
                  </a:lnTo>
                  <a:cubicBezTo>
                    <a:pt x="154633" y="562217"/>
                    <a:pt x="152751" y="564098"/>
                    <a:pt x="149929" y="566451"/>
                  </a:cubicBezTo>
                  <a:lnTo>
                    <a:pt x="130644" y="584799"/>
                  </a:lnTo>
                  <a:lnTo>
                    <a:pt x="130644" y="549043"/>
                  </a:lnTo>
                  <a:cubicBezTo>
                    <a:pt x="130644" y="527872"/>
                    <a:pt x="130644" y="506701"/>
                    <a:pt x="130644" y="485529"/>
                  </a:cubicBezTo>
                  <a:cubicBezTo>
                    <a:pt x="130644" y="435659"/>
                    <a:pt x="130644" y="384377"/>
                    <a:pt x="130644" y="333566"/>
                  </a:cubicBezTo>
                  <a:cubicBezTo>
                    <a:pt x="130644" y="301574"/>
                    <a:pt x="105715" y="276639"/>
                    <a:pt x="74671" y="276168"/>
                  </a:cubicBezTo>
                  <a:cubicBezTo>
                    <a:pt x="74671" y="276168"/>
                    <a:pt x="74671" y="276168"/>
                    <a:pt x="74200" y="276168"/>
                  </a:cubicBezTo>
                  <a:cubicBezTo>
                    <a:pt x="59148" y="276168"/>
                    <a:pt x="45508" y="281814"/>
                    <a:pt x="34690" y="292164"/>
                  </a:cubicBezTo>
                  <a:cubicBezTo>
                    <a:pt x="23871" y="302985"/>
                    <a:pt x="18227" y="317100"/>
                    <a:pt x="18227" y="332625"/>
                  </a:cubicBezTo>
                  <a:cubicBezTo>
                    <a:pt x="17756" y="471885"/>
                    <a:pt x="18227" y="598914"/>
                    <a:pt x="18227" y="721237"/>
                  </a:cubicBezTo>
                  <a:cubicBezTo>
                    <a:pt x="18227" y="752759"/>
                    <a:pt x="42686" y="777223"/>
                    <a:pt x="75141" y="777694"/>
                  </a:cubicBezTo>
                  <a:cubicBezTo>
                    <a:pt x="88311" y="777694"/>
                    <a:pt x="101952" y="777694"/>
                    <a:pt x="115122" y="777694"/>
                  </a:cubicBezTo>
                  <a:cubicBezTo>
                    <a:pt x="121237" y="777694"/>
                    <a:pt x="126881" y="777694"/>
                    <a:pt x="132996" y="777694"/>
                  </a:cubicBezTo>
                  <a:lnTo>
                    <a:pt x="221424" y="777694"/>
                  </a:lnTo>
                  <a:cubicBezTo>
                    <a:pt x="301386" y="777694"/>
                    <a:pt x="381348" y="777694"/>
                    <a:pt x="461310" y="777694"/>
                  </a:cubicBezTo>
                  <a:cubicBezTo>
                    <a:pt x="487181" y="777694"/>
                    <a:pt x="508347" y="763109"/>
                    <a:pt x="516343" y="740056"/>
                  </a:cubicBezTo>
                  <a:cubicBezTo>
                    <a:pt x="522458" y="722648"/>
                    <a:pt x="520106" y="704300"/>
                    <a:pt x="509758" y="689245"/>
                  </a:cubicBezTo>
                  <a:cubicBezTo>
                    <a:pt x="498940" y="673719"/>
                    <a:pt x="481536" y="665250"/>
                    <a:pt x="461781" y="665250"/>
                  </a:cubicBezTo>
                  <a:cubicBezTo>
                    <a:pt x="411452" y="665250"/>
                    <a:pt x="360182" y="665250"/>
                    <a:pt x="310323" y="665250"/>
                  </a:cubicBezTo>
                  <a:cubicBezTo>
                    <a:pt x="289157" y="665250"/>
                    <a:pt x="267520" y="665250"/>
                    <a:pt x="246354" y="665250"/>
                  </a:cubicBezTo>
                  <a:lnTo>
                    <a:pt x="234595" y="665250"/>
                  </a:lnTo>
                  <a:close/>
                </a:path>
              </a:pathLst>
            </a:custGeom>
            <a:grpFill/>
            <a:ln w="4695" cap="flat">
              <a:solidFill>
                <a:schemeClr val="bg1"/>
              </a:solidFill>
              <a:prstDash val="solid"/>
              <a:miter/>
            </a:ln>
          </p:spPr>
          <p:txBody>
            <a:bodyPr rtlCol="0" anchor="ctr"/>
            <a:lstStyle/>
            <a:p>
              <a:endParaRPr lang="en-US"/>
            </a:p>
          </p:txBody>
        </p:sp>
      </p:grpSp>
      <p:sp>
        <p:nvSpPr>
          <p:cNvPr id="42" name="Freeform 1">
            <a:extLst>
              <a:ext uri="{FF2B5EF4-FFF2-40B4-BE49-F238E27FC236}">
                <a16:creationId xmlns:a16="http://schemas.microsoft.com/office/drawing/2014/main" id="{30505E09-CE06-C6E2-5CCD-F36788DA4BDD}"/>
              </a:ext>
            </a:extLst>
          </p:cNvPr>
          <p:cNvSpPr>
            <a:spLocks noChangeArrowheads="1"/>
          </p:cNvSpPr>
          <p:nvPr/>
        </p:nvSpPr>
        <p:spPr bwMode="auto">
          <a:xfrm>
            <a:off x="7249887" y="419787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3" name="Freeform 1">
            <a:extLst>
              <a:ext uri="{FF2B5EF4-FFF2-40B4-BE49-F238E27FC236}">
                <a16:creationId xmlns:a16="http://schemas.microsoft.com/office/drawing/2014/main" id="{EB26BD8F-CDB6-D456-FD1C-9156A7BAD225}"/>
              </a:ext>
            </a:extLst>
          </p:cNvPr>
          <p:cNvSpPr>
            <a:spLocks noChangeArrowheads="1"/>
          </p:cNvSpPr>
          <p:nvPr/>
        </p:nvSpPr>
        <p:spPr bwMode="auto">
          <a:xfrm>
            <a:off x="3506561" y="4197875"/>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4" name="Freeform 243">
            <a:extLst>
              <a:ext uri="{FF2B5EF4-FFF2-40B4-BE49-F238E27FC236}">
                <a16:creationId xmlns:a16="http://schemas.microsoft.com/office/drawing/2014/main" id="{CA1FF3BC-98DF-412D-CCAA-49321A8052F7}"/>
              </a:ext>
            </a:extLst>
          </p:cNvPr>
          <p:cNvSpPr>
            <a:spLocks noChangeArrowheads="1"/>
          </p:cNvSpPr>
          <p:nvPr/>
        </p:nvSpPr>
        <p:spPr bwMode="auto">
          <a:xfrm>
            <a:off x="2508363" y="416199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45" name="CuadroTexto 547">
            <a:extLst>
              <a:ext uri="{FF2B5EF4-FFF2-40B4-BE49-F238E27FC236}">
                <a16:creationId xmlns:a16="http://schemas.microsoft.com/office/drawing/2014/main" id="{C9EA3C1A-3E93-76D7-C98D-733279CABBD1}"/>
              </a:ext>
            </a:extLst>
          </p:cNvPr>
          <p:cNvSpPr txBox="1"/>
          <p:nvPr/>
        </p:nvSpPr>
        <p:spPr>
          <a:xfrm>
            <a:off x="4801120" y="4530007"/>
            <a:ext cx="5182852"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ΠΕΡΙΒ</a:t>
            </a:r>
            <a:r>
              <a:rPr lang="el-GR" sz="2400" b="1" dirty="0">
                <a:solidFill>
                  <a:schemeClr val="bg1"/>
                </a:solidFill>
                <a:latin typeface="Calibri" panose="020F0502020204030204" pitchFamily="34" charset="0"/>
                <a:ea typeface="Lato" charset="0"/>
                <a:cs typeface="Calibri" panose="020F0502020204030204" pitchFamily="34" charset="0"/>
              </a:rPr>
              <a:t>Α</a:t>
            </a:r>
            <a:r>
              <a:rPr lang="en-US" sz="2400" b="1" dirty="0">
                <a:solidFill>
                  <a:schemeClr val="bg1"/>
                </a:solidFill>
                <a:latin typeface="Calibri" panose="020F0502020204030204" pitchFamily="34" charset="0"/>
                <a:ea typeface="Lato" charset="0"/>
                <a:cs typeface="Calibri" panose="020F0502020204030204" pitchFamily="34" charset="0"/>
              </a:rPr>
              <a:t>ΛΛΟΝ ΜΙΚΡΟΑΓΟΡ</a:t>
            </a:r>
            <a:r>
              <a:rPr lang="el-GR" sz="2400" b="1" dirty="0">
                <a:solidFill>
                  <a:schemeClr val="bg1"/>
                </a:solidFill>
                <a:latin typeface="Calibri" panose="020F0502020204030204" pitchFamily="34" charset="0"/>
                <a:ea typeface="Lato" charset="0"/>
                <a:cs typeface="Calibri" panose="020F0502020204030204" pitchFamily="34" charset="0"/>
              </a:rPr>
              <a:t>Α</a:t>
            </a:r>
            <a:r>
              <a:rPr lang="en-US" sz="2400" b="1" dirty="0">
                <a:solidFill>
                  <a:schemeClr val="bg1"/>
                </a:solidFill>
                <a:latin typeface="Calibri" panose="020F0502020204030204" pitchFamily="34" charset="0"/>
                <a:ea typeface="Lato" charset="0"/>
                <a:cs typeface="Calibri" panose="020F0502020204030204" pitchFamily="34" charset="0"/>
              </a:rPr>
              <a:t>Σ </a:t>
            </a:r>
          </a:p>
        </p:txBody>
      </p:sp>
      <p:sp>
        <p:nvSpPr>
          <p:cNvPr id="46" name="Rectángulo 548">
            <a:extLst>
              <a:ext uri="{FF2B5EF4-FFF2-40B4-BE49-F238E27FC236}">
                <a16:creationId xmlns:a16="http://schemas.microsoft.com/office/drawing/2014/main" id="{9AFD6254-B902-0A19-13FC-902EAFFC313D}"/>
              </a:ext>
            </a:extLst>
          </p:cNvPr>
          <p:cNvSpPr/>
          <p:nvPr/>
        </p:nvSpPr>
        <p:spPr>
          <a:xfrm>
            <a:off x="4788970" y="4932112"/>
            <a:ext cx="6068022" cy="1169551"/>
          </a:xfrm>
          <a:prstGeom prst="rect">
            <a:avLst/>
          </a:prstGeom>
        </p:spPr>
        <p:txBody>
          <a:bodyPr wrap="square">
            <a:spAutoFit/>
          </a:bodyPr>
          <a:lstStyle/>
          <a:p>
            <a:r>
              <a:rPr lang="en-US" sz="1600" dirty="0">
                <a:solidFill>
                  <a:schemeClr val="bg1"/>
                </a:solidFill>
              </a:rPr>
              <a:t>Εξωτερικές δυνάμεις και παράγοντες που σχετίζονται άμεσα με την επιχείρηση. Σε αυτούς περιλαμβάνονται οι προμηθευτές, οι μεσάζοντες της αγοράς, οι πελάτες, οι συνεργάτες, οι ανταγωνιστές και το κοινό.</a:t>
            </a:r>
          </a:p>
          <a:p>
            <a:endParaRPr lang="en-US" sz="2200" b="1" dirty="0">
              <a:solidFill>
                <a:schemeClr val="bg1"/>
              </a:solidFill>
              <a:latin typeface="Calibri" panose="020F0502020204030204" pitchFamily="34" charset="0"/>
              <a:ea typeface="Lato" charset="0"/>
              <a:cs typeface="Calibri" panose="020F0502020204030204" pitchFamily="34" charset="0"/>
            </a:endParaRPr>
          </a:p>
        </p:txBody>
      </p:sp>
      <p:grpSp>
        <p:nvGrpSpPr>
          <p:cNvPr id="51" name="Group 50">
            <a:extLst>
              <a:ext uri="{FF2B5EF4-FFF2-40B4-BE49-F238E27FC236}">
                <a16:creationId xmlns:a16="http://schemas.microsoft.com/office/drawing/2014/main" id="{86B32C9E-9CC8-3126-1024-1368B8D0C799}"/>
              </a:ext>
            </a:extLst>
          </p:cNvPr>
          <p:cNvGrpSpPr/>
          <p:nvPr/>
        </p:nvGrpSpPr>
        <p:grpSpPr>
          <a:xfrm>
            <a:off x="2992537" y="4483416"/>
            <a:ext cx="1186862" cy="1184653"/>
            <a:chOff x="5828070" y="2293165"/>
            <a:chExt cx="1186862" cy="1184653"/>
          </a:xfrm>
          <a:solidFill>
            <a:schemeClr val="bg1"/>
          </a:solidFill>
        </p:grpSpPr>
        <p:sp>
          <p:nvSpPr>
            <p:cNvPr id="52" name="Freeform 51">
              <a:extLst>
                <a:ext uri="{FF2B5EF4-FFF2-40B4-BE49-F238E27FC236}">
                  <a16:creationId xmlns:a16="http://schemas.microsoft.com/office/drawing/2014/main" id="{CE725238-88E7-C545-AC4E-2103D4248058}"/>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C38F96F-16CD-5285-BE97-FC269F4C1AE2}"/>
                </a:ext>
              </a:extLst>
            </p:cNvPr>
            <p:cNvSpPr/>
            <p:nvPr/>
          </p:nvSpPr>
          <p:spPr>
            <a:xfrm>
              <a:off x="6236965" y="2345237"/>
              <a:ext cx="777967" cy="778154"/>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EDA13E"/>
            </a:solidFill>
            <a:ln w="46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AB72217-1B99-697C-BABD-47666983C423}"/>
                </a:ext>
              </a:extLst>
            </p:cNvPr>
            <p:cNvSpPr/>
            <p:nvPr/>
          </p:nvSpPr>
          <p:spPr>
            <a:xfrm>
              <a:off x="6216972" y="2293165"/>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
        <p:nvSpPr>
          <p:cNvPr id="55" name="Text Placeholder 54">
            <a:extLst>
              <a:ext uri="{FF2B5EF4-FFF2-40B4-BE49-F238E27FC236}">
                <a16:creationId xmlns:a16="http://schemas.microsoft.com/office/drawing/2014/main" id="{58624AC6-88E3-F62A-CD7D-70BD488A1D12}"/>
              </a:ext>
            </a:extLst>
          </p:cNvPr>
          <p:cNvSpPr>
            <a:spLocks noGrp="1"/>
          </p:cNvSpPr>
          <p:nvPr>
            <p:ph type="body" sz="quarter" idx="16"/>
          </p:nvPr>
        </p:nvSpPr>
        <p:spPr>
          <a:xfrm>
            <a:off x="286600" y="442144"/>
            <a:ext cx="3656479" cy="2290728"/>
          </a:xfrm>
        </p:spPr>
        <p:txBody>
          <a:bodyPr>
            <a:normAutofit/>
          </a:bodyPr>
          <a:lstStyle/>
          <a:p>
            <a:r>
              <a:rPr lang="en-US" dirty="0">
                <a:solidFill>
                  <a:schemeClr val="bg1"/>
                </a:solidFill>
              </a:rPr>
              <a:t>ΠΕΡΙΒ</a:t>
            </a:r>
            <a:r>
              <a:rPr lang="el-GR" dirty="0">
                <a:solidFill>
                  <a:schemeClr val="bg1"/>
                </a:solidFill>
              </a:rPr>
              <a:t>Α</a:t>
            </a:r>
            <a:r>
              <a:rPr lang="en-US" dirty="0">
                <a:solidFill>
                  <a:schemeClr val="bg1"/>
                </a:solidFill>
              </a:rPr>
              <a:t>ΛΛΟΝ </a:t>
            </a:r>
            <a:endParaRPr lang="el-GR" dirty="0">
              <a:solidFill>
                <a:schemeClr val="bg1"/>
              </a:solidFill>
            </a:endParaRPr>
          </a:p>
          <a:p>
            <a:r>
              <a:rPr lang="en-US" dirty="0">
                <a:solidFill>
                  <a:schemeClr val="bg1"/>
                </a:solidFill>
              </a:rPr>
              <a:t>ΤΗΣ ΑΓΟΡ</a:t>
            </a:r>
            <a:r>
              <a:rPr lang="el-GR" dirty="0">
                <a:solidFill>
                  <a:schemeClr val="bg1"/>
                </a:solidFill>
              </a:rPr>
              <a:t>Α</a:t>
            </a:r>
            <a:r>
              <a:rPr lang="en-US" dirty="0">
                <a:solidFill>
                  <a:schemeClr val="bg1"/>
                </a:solidFill>
              </a:rPr>
              <a:t>Σ</a:t>
            </a:r>
          </a:p>
        </p:txBody>
      </p:sp>
    </p:spTree>
    <p:extLst>
      <p:ext uri="{BB962C8B-B14F-4D97-AF65-F5344CB8AC3E}">
        <p14:creationId xmlns:p14="http://schemas.microsoft.com/office/powerpoint/2010/main" val="273764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7059042" y="682112"/>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200" b="1" i="0" dirty="0">
                <a:solidFill>
                  <a:srgbClr val="B41F7A"/>
                </a:solidFill>
                <a:effectLst/>
              </a:rPr>
              <a:t>Ακαθάριστο εγχώριο προϊόν</a:t>
            </a:r>
          </a:p>
          <a:p>
            <a:pPr marL="0" indent="0" algn="l"/>
            <a:r>
              <a:rPr lang="en-GB" sz="2000" b="0" i="0" dirty="0">
                <a:solidFill>
                  <a:srgbClr val="666666"/>
                </a:solidFill>
                <a:effectLst/>
              </a:rPr>
              <a:t>Το ακαθάριστο εγχώριο προϊόν, το οποίο αναφέρεται ως ΑΕΠ, είναι ένα μέτρο της συνολικής χρηματικής αξίας των αγαθών που πωλούνται ή των υπηρεσιών που παρέχονται εντός ενός συγκεκριμένου τριμήνου ή έτους. Το ΑΕΠ μετράται συνήθως σε εθνική βάση και δίνει μια εικόνα της ισχύος της τοπικής οικονομίας όσον αφορά την αξία που ανταλλάσσεται. </a:t>
            </a:r>
          </a:p>
          <a:p>
            <a:pPr marL="0" indent="0" algn="l"/>
            <a:r>
              <a:rPr lang="en-GB" sz="2000" b="0" i="0" dirty="0">
                <a:solidFill>
                  <a:srgbClr val="666666"/>
                </a:solidFill>
                <a:effectLst/>
              </a:rPr>
              <a:t>Ένα υψηλό ακαθάριστο εγχώριο προϊόν σηματοδοτεί μια υγιή οικονομία (και ένα ισχυρό επιχειρηματικό περιβάλλον), ενώ ένα χαμηλό ακαθάριστο εγχώριο προϊόν σηματοδοτεί μια αδύναμη οικονομία (και ένα κακό επιχειρηματικό περιβάλλον). Οι τάσεις του ΑΕΠ μπορεί να εξηγήσουν την αύξηση ή τη μείωση των επιδόσεων της ΜΜΕ σας.</a:t>
            </a:r>
          </a:p>
          <a:p>
            <a:pPr marL="0" indent="0" algn="l"/>
            <a:endParaRPr lang="en-GB" sz="1400" dirty="0">
              <a:solidFill>
                <a:srgbClr val="666666"/>
              </a:solidFill>
              <a:latin typeface="Raleway" pitchFamily="2" charset="0"/>
            </a:endParaRPr>
          </a:p>
          <a:p>
            <a:pPr marL="0" indent="0" algn="l"/>
            <a:endParaRPr lang="en-GB" sz="1600" b="0" i="0" dirty="0">
              <a:solidFill>
                <a:srgbClr val="666666"/>
              </a:solidFill>
              <a:effectLst/>
              <a:latin typeface="Raleway" pitchFamily="2" charset="0"/>
            </a:endParaRPr>
          </a:p>
          <a:p>
            <a:pPr algn="just">
              <a:lnSpc>
                <a:spcPts val="2240"/>
              </a:lnSpc>
              <a:spcBef>
                <a:spcPts val="600"/>
              </a:spcBef>
              <a:buClr>
                <a:srgbClr val="F16924"/>
              </a:buClr>
            </a:pPr>
            <a:endParaRPr lang="en-US" sz="22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280283"/>
            <a:ext cx="5335550" cy="1561026"/>
          </a:xfrm>
        </p:spPr>
        <p:txBody>
          <a:bodyPr>
            <a:normAutofit/>
          </a:bodyPr>
          <a:lstStyle/>
          <a:p>
            <a:r>
              <a:rPr lang="en-US" dirty="0"/>
              <a:t>Μακροοικονομικό περιβάλλον της αγοράς</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fontScale="92500"/>
          </a:bodyPr>
          <a:lstStyle/>
          <a:p>
            <a:pPr marL="12700" indent="-12700" algn="just">
              <a:lnSpc>
                <a:spcPts val="2280"/>
              </a:lnSpc>
              <a:spcBef>
                <a:spcPts val="0"/>
              </a:spcBef>
            </a:pPr>
            <a:r>
              <a:rPr lang="en-US" sz="2200" dirty="0"/>
              <a:t>Η μακρο-συνιστώσα του εξωτερικού περιβάλλοντος είναι το </a:t>
            </a:r>
            <a:r>
              <a:rPr lang="en-GB" sz="2200" dirty="0"/>
              <a:t>ευρύτερο επιχειρηματικό περιβάλλον σε όλες τις αγορές και τους κλάδους. Λαμβάνει υπόψη το μέγεθος και τη φύση ολόκληρων εθνικών (ή και διεθνών) οικονομιών και κοινωνιών. Ενώ μπορεί να περιλαμβάνει πολιτικούς, τεχνολογικούς και άλλους παράγοντες, οι πιο σημαντικοί είναι όλοι οι οικονομικοί. </a:t>
            </a:r>
          </a:p>
          <a:p>
            <a:pPr marL="12700" indent="-12700" algn="just">
              <a:lnSpc>
                <a:spcPts val="2280"/>
              </a:lnSpc>
              <a:spcBef>
                <a:spcPts val="0"/>
              </a:spcBef>
            </a:pPr>
            <a:endParaRPr lang="en-GB" sz="2200" dirty="0"/>
          </a:p>
          <a:p>
            <a:pPr marL="12700" indent="-12700" algn="ctr">
              <a:lnSpc>
                <a:spcPts val="2280"/>
              </a:lnSpc>
              <a:spcBef>
                <a:spcPts val="0"/>
              </a:spcBef>
            </a:pPr>
            <a:r>
              <a:rPr lang="en-GB" sz="2200" b="1" dirty="0"/>
              <a:t>Ενώ πολλοί από </a:t>
            </a:r>
            <a:r>
              <a:rPr lang="en-GB" sz="2200" b="1" dirty="0" err="1"/>
              <a:t>εμάς</a:t>
            </a:r>
            <a:r>
              <a:rPr lang="en-GB" sz="2200" b="1" dirty="0"/>
              <a:t> </a:t>
            </a:r>
            <a:r>
              <a:rPr lang="en-GB" sz="2200" b="1" dirty="0" err="1"/>
              <a:t>εί</a:t>
            </a:r>
            <a:r>
              <a:rPr lang="el-GR" sz="2200" b="1" dirty="0" err="1"/>
              <a:t>μαστε</a:t>
            </a:r>
            <a:r>
              <a:rPr lang="en-GB" sz="2200" b="1" dirty="0"/>
              <a:t> κάπως εξοικειωμένοι με αυτούς τους όρους, είναι σημαντικό να κατανοήσουμε την ορολογία - </a:t>
            </a:r>
            <a:r>
              <a:rPr lang="en-GB" sz="2200" b="1" u="sng" dirty="0"/>
              <a:t>Η ΓΝΩΣΗ ΕΙΝΑΙ ΔΥΝΑΜΗ</a:t>
            </a:r>
            <a:r>
              <a:rPr lang="en-GB" sz="2200" dirty="0"/>
              <a:t>!</a:t>
            </a:r>
          </a:p>
          <a:p>
            <a:pPr marL="12700" indent="-12700" algn="ctr">
              <a:lnSpc>
                <a:spcPts val="2280"/>
              </a:lnSpc>
              <a:spcBef>
                <a:spcPts val="0"/>
              </a:spcBef>
            </a:pPr>
            <a:endParaRPr lang="en-GB" sz="2200" dirty="0"/>
          </a:p>
          <a:p>
            <a:pPr marL="12700" indent="-12700" algn="ctr">
              <a:lnSpc>
                <a:spcPts val="2280"/>
              </a:lnSpc>
              <a:spcBef>
                <a:spcPts val="0"/>
              </a:spcBef>
            </a:pPr>
            <a:r>
              <a:rPr lang="en-GB" sz="2200" b="1" dirty="0">
                <a:hlinkClick r:id="rId2">
                  <a:extLst>
                    <a:ext uri="{A12FA001-AC4F-418D-AE19-62706E023703}">
                      <ahyp:hlinkClr xmlns:ahyp="http://schemas.microsoft.com/office/drawing/2018/hyperlinkcolor" val="tx"/>
                    </a:ext>
                  </a:extLst>
                </a:hlinkClick>
              </a:rPr>
              <a:t>Πηγή:  </a:t>
            </a:r>
            <a:r>
              <a:rPr lang="en-GB" sz="2200" b="1" dirty="0"/>
              <a:t>Πηγή: Pestleanalysis.com</a:t>
            </a:r>
            <a:endParaRPr lang="en-US" sz="2200" b="1"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03737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l-GR" dirty="0"/>
              <a:t>Το μ</a:t>
            </a:r>
            <a:r>
              <a:rPr lang="en-US" dirty="0"/>
              <a:t>α</a:t>
            </a:r>
            <a:r>
              <a:rPr lang="en-US" dirty="0" err="1"/>
              <a:t>κροοικονομικό</a:t>
            </a:r>
            <a:r>
              <a:rPr lang="en-US" dirty="0"/>
              <a:t> περιβάλλον της αγοράς ενσωματώνει</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96683"/>
          </a:xfrm>
        </p:spPr>
        <p:txBody>
          <a:bodyPr>
            <a:normAutofit fontScale="55000" lnSpcReduction="20000"/>
          </a:bodyPr>
          <a:lstStyle/>
          <a:p>
            <a:pPr algn="l"/>
            <a:r>
              <a:rPr lang="en-GB" sz="3100" b="1" i="0" dirty="0">
                <a:solidFill>
                  <a:srgbClr val="F16924"/>
                </a:solidFill>
                <a:effectLst/>
              </a:rPr>
              <a:t>Δημογραφία</a:t>
            </a:r>
          </a:p>
          <a:p>
            <a:pPr marL="0" indent="0" algn="l"/>
            <a:r>
              <a:rPr lang="en-GB" sz="3100" b="0" i="0" dirty="0">
                <a:solidFill>
                  <a:srgbClr val="666666"/>
                </a:solidFill>
                <a:effectLst/>
              </a:rPr>
              <a:t>Η λέξη </a:t>
            </a:r>
            <a:r>
              <a:rPr lang="en-GB" sz="3100" b="0" i="1" dirty="0">
                <a:solidFill>
                  <a:srgbClr val="666666"/>
                </a:solidFill>
                <a:effectLst/>
              </a:rPr>
              <a:t>δημογραφία </a:t>
            </a:r>
            <a:r>
              <a:rPr lang="en-GB" sz="3100" b="0" i="0" dirty="0">
                <a:solidFill>
                  <a:srgbClr val="666666"/>
                </a:solidFill>
                <a:effectLst/>
              </a:rPr>
              <a:t>αναφέρεται στη στατιστική κατανομή ενός πληθυσμού. Ως μεμονωμένος αριθμός, ο πληθυσμός από μόνος του - δηλαδή ο αριθμός των ανθρώπων που ζουν σε μια δεδομένη περιοχή - δεν σας λέει πολλά. Ωστόσο, η ευρύτερη έννοια της δημογραφίας, η οποία λαμβάνει επίσης υπόψη, για παράδειγμα, την κατανομή ενός πληθυσμού κατά ηλικία ή φύλο, μπορεί να σας πει πολλά για το μακροπεριβάλλον. Ας δούμε ένα παράδειγμα. Εάν το προϊόν σας απευθύνεται σε άτομα άνω των 60 ετών, θα χαρείτε να μάθετε ότι υπάρχει μια τάση γήρανσης του πληθυσμού σε όλο τον κόσμο, πράγμα που σημαίνει ότι οι άνθρωποι ζουν περισσότερο.</a:t>
            </a:r>
          </a:p>
          <a:p>
            <a:endParaRPr lang="en-IE" sz="3100" dirty="0"/>
          </a:p>
          <a:p>
            <a:pPr algn="l"/>
            <a:r>
              <a:rPr lang="en-GB" sz="3100" b="1" i="0" dirty="0">
                <a:solidFill>
                  <a:srgbClr val="F16924"/>
                </a:solidFill>
                <a:effectLst/>
              </a:rPr>
              <a:t>Απασχόληση</a:t>
            </a:r>
          </a:p>
          <a:p>
            <a:pPr marL="0" indent="0" algn="l"/>
            <a:r>
              <a:rPr lang="en-GB" sz="3100" b="0" i="0" dirty="0">
                <a:solidFill>
                  <a:srgbClr val="666666"/>
                </a:solidFill>
                <a:effectLst/>
              </a:rPr>
              <a:t>Το κλάσμα του τοπικού ή παγκόσμιου πληθυσμού που απασχολείται ή δεν απασχολείται. Το ποσοστό απασχόλησης είναι ένας άλλος παράγοντας που δίνει ισχυρή εικόνα για την κατάσταση μιας οικονομίας. Και πάλι, για τις περισσότερες περιπτώσεις: όσο υψηλότερη είναι η απασχόληση, τόσο το καλύτερο.</a:t>
            </a:r>
          </a:p>
          <a:p>
            <a:pPr marL="0" indent="0" algn="l"/>
            <a:endParaRPr lang="en-GB" sz="3100" dirty="0">
              <a:solidFill>
                <a:srgbClr val="666666"/>
              </a:solidFill>
            </a:endParaRPr>
          </a:p>
          <a:p>
            <a:pPr algn="l"/>
            <a:r>
              <a:rPr lang="en-GB" sz="3100" b="1" i="0" dirty="0">
                <a:solidFill>
                  <a:srgbClr val="F16924"/>
                </a:solidFill>
                <a:effectLst/>
              </a:rPr>
              <a:t>Φόροι</a:t>
            </a:r>
          </a:p>
          <a:p>
            <a:pPr marL="0" indent="0" algn="l"/>
            <a:r>
              <a:rPr lang="en-GB" sz="3100" b="0" i="0" dirty="0">
                <a:solidFill>
                  <a:srgbClr val="666666"/>
                </a:solidFill>
                <a:effectLst/>
              </a:rPr>
              <a:t>Οι φόροι καθορίζονται συνήθως σε εθνική βάση. Φυσικά, οι φόροι δεν χρειάζονται εξηγήσεις - είναι το μερίδιο των εσόδων της επιχείρησής σας που αφαιρείται από την κυβέρνηση. Το μέγεθος των φόρων μπορεί να σας βοηθήσει να κατανοήσετε τη νομισματική πολιτική της δικαιοδοσίας σας και πώς αυτή σχετίζεται με την οικονομία στο σύνολό της.</a:t>
            </a:r>
          </a:p>
          <a:p>
            <a:pPr marL="0" indent="0" algn="l"/>
            <a:endParaRPr lang="en-GB" sz="2400" b="0" i="0" dirty="0">
              <a:solidFill>
                <a:srgbClr val="666666"/>
              </a:solidFill>
              <a:effectLst/>
            </a:endParaRPr>
          </a:p>
          <a:p>
            <a:endParaRPr lang="en-IE" dirty="0"/>
          </a:p>
        </p:txBody>
      </p:sp>
    </p:spTree>
    <p:extLst>
      <p:ext uri="{BB962C8B-B14F-4D97-AF65-F5344CB8AC3E}">
        <p14:creationId xmlns:p14="http://schemas.microsoft.com/office/powerpoint/2010/main" val="2724167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l-GR" dirty="0"/>
              <a:t>Το μ</a:t>
            </a:r>
            <a:r>
              <a:rPr lang="en-US" dirty="0"/>
              <a:t>α</a:t>
            </a:r>
            <a:r>
              <a:rPr lang="en-US" dirty="0" err="1"/>
              <a:t>κροοικονομικό</a:t>
            </a:r>
            <a:r>
              <a:rPr lang="en-US" dirty="0"/>
              <a:t> περιβάλλον της αγοράς ενσωματώνει</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153189" y="1587258"/>
            <a:ext cx="9018279" cy="5143519"/>
          </a:xfrm>
        </p:spPr>
        <p:txBody>
          <a:bodyPr>
            <a:noAutofit/>
          </a:bodyPr>
          <a:lstStyle/>
          <a:p>
            <a:pPr algn="l"/>
            <a:r>
              <a:rPr lang="en-GB" sz="2000" b="1" i="0" dirty="0">
                <a:solidFill>
                  <a:srgbClr val="F16924"/>
                </a:solidFill>
                <a:effectLst/>
              </a:rPr>
              <a:t>Καταναλωτικές δαπάνες</a:t>
            </a:r>
          </a:p>
          <a:p>
            <a:pPr marL="0" indent="0" algn="l"/>
            <a:r>
              <a:rPr lang="en-GB" sz="2000" b="0" i="0" dirty="0">
                <a:solidFill>
                  <a:srgbClr val="666666"/>
                </a:solidFill>
                <a:effectLst/>
              </a:rPr>
              <a:t>Η ποσότητα αγαθών και υπηρεσιών που αγοράζουν οι τελικοί καταναλωτές κάθε χρόνο. Ενώ είναι επίσης ένας οικονομικός παράγοντας, οι καταναλωτικές δαπάνες είναι εν μέρει ένας κοινωνικοπολιτιστικός παράγοντας όσον αφορά το μακροπεριβάλλον. Αυτό οφείλεται στο γεγονός ότι ορισμένες κουλτούρες είναι απλώς περισσότερο ή λιγότερο επιρρεπείς στην αγορά καταναλωτικών προϊόντων, και μπορεί επίσης να σχετίζεται με τις αλλαγές στις κουλτούρες διαχρονικά.</a:t>
            </a:r>
          </a:p>
          <a:p>
            <a:pPr marL="0" indent="0" algn="l"/>
            <a:endParaRPr lang="en-GB" sz="2000" dirty="0">
              <a:solidFill>
                <a:srgbClr val="666666"/>
              </a:solidFill>
            </a:endParaRPr>
          </a:p>
          <a:p>
            <a:pPr algn="l"/>
            <a:r>
              <a:rPr lang="en-GB" sz="2000" b="1" i="0" dirty="0">
                <a:solidFill>
                  <a:srgbClr val="F16924"/>
                </a:solidFill>
                <a:effectLst/>
              </a:rPr>
              <a:t>Πολιτική</a:t>
            </a:r>
          </a:p>
          <a:p>
            <a:pPr marL="0" indent="0" algn="l"/>
            <a:r>
              <a:rPr lang="en-GB" sz="2000" b="0" i="0" u="none" strike="noStrike" dirty="0">
                <a:solidFill>
                  <a:srgbClr val="F76028"/>
                </a:solidFill>
                <a:effectLst/>
                <a:hlinkClick r:id="rId2"/>
              </a:rPr>
              <a:t>Η πολιτική μπορεί επίσης να αποτελέσει σημαντικό παράγοντα στο </a:t>
            </a:r>
            <a:r>
              <a:rPr lang="en-GB" sz="2000" b="0" i="0" dirty="0">
                <a:solidFill>
                  <a:srgbClr val="666666"/>
                </a:solidFill>
                <a:effectLst/>
              </a:rPr>
              <a:t>μακροοικονομικό περιβάλλον, ιδίως όσον αφορά τις διεθνείς εμπορικές πολιτικές. Για παράδειγμα, εάν μια επιλεγμένη γεωγραφική αγορά δεν έχει εμπορικές συμφωνίες με την πατρίδα σας, τότε τα προϊόντα σας ενδέχεται να υπόκεινται σε φόρους εισαγωγής, γεγονός που θα μπορούσε να επηρεάσει τη </a:t>
            </a:r>
            <a:r>
              <a:rPr lang="en-GB" sz="2000" b="0" i="0" u="none" strike="noStrike" dirty="0">
                <a:solidFill>
                  <a:srgbClr val="F76028"/>
                </a:solidFill>
                <a:effectLst/>
                <a:hlinkClick r:id="rId3"/>
              </a:rPr>
              <a:t>βιωσιμότητα του επιχειρηματικού σας μοντέλου.</a:t>
            </a:r>
            <a:r>
              <a:rPr lang="en-GB" sz="2000" b="0" i="0" dirty="0">
                <a:solidFill>
                  <a:srgbClr val="666666"/>
                </a:solidFill>
                <a:effectLst/>
              </a:rPr>
              <a:t> Σε ορισμένες περιπτώσεις, το πολιτικό περιβάλλον μπορεί ακόμη και να καταστήσει αδύνατη τη δραστηριοποίησή σας σε μια συγκεκριμένη χώρα.</a:t>
            </a:r>
          </a:p>
          <a:p>
            <a:pPr marL="0" indent="0" algn="l"/>
            <a:endParaRPr lang="en-GB" b="0" i="0" dirty="0">
              <a:solidFill>
                <a:srgbClr val="666666"/>
              </a:solidFill>
              <a:effectLst/>
            </a:endParaRPr>
          </a:p>
        </p:txBody>
      </p:sp>
      <p:pic>
        <p:nvPicPr>
          <p:cNvPr id="4" name="Picture 3" descr="A picture containing text, table, indoor&#10;&#10;Description automatically generated">
            <a:extLst>
              <a:ext uri="{FF2B5EF4-FFF2-40B4-BE49-F238E27FC236}">
                <a16:creationId xmlns:a16="http://schemas.microsoft.com/office/drawing/2014/main" id="{8CAA4EF7-5A2E-3E26-9D19-E51B358C8FBA}"/>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32361"/>
          <a:stretch/>
        </p:blipFill>
        <p:spPr>
          <a:xfrm>
            <a:off x="9171468" y="2275367"/>
            <a:ext cx="3020532" cy="2977116"/>
          </a:xfrm>
          <a:prstGeom prst="rect">
            <a:avLst/>
          </a:prstGeom>
        </p:spPr>
      </p:pic>
      <p:sp>
        <p:nvSpPr>
          <p:cNvPr id="5" name="TextBox 4">
            <a:extLst>
              <a:ext uri="{FF2B5EF4-FFF2-40B4-BE49-F238E27FC236}">
                <a16:creationId xmlns:a16="http://schemas.microsoft.com/office/drawing/2014/main" id="{32BCAD39-574F-00A3-5E2B-288C55643D34}"/>
              </a:ext>
            </a:extLst>
          </p:cNvPr>
          <p:cNvSpPr txBox="1"/>
          <p:nvPr/>
        </p:nvSpPr>
        <p:spPr>
          <a:xfrm>
            <a:off x="9824484" y="6858000"/>
            <a:ext cx="1415016" cy="507831"/>
          </a:xfrm>
          <a:prstGeom prst="rect">
            <a:avLst/>
          </a:prstGeom>
          <a:noFill/>
        </p:spPr>
        <p:txBody>
          <a:bodyPr wrap="square" rtlCol="0">
            <a:spAutoFit/>
          </a:bodyPr>
          <a:lstStyle/>
          <a:p>
            <a:r>
              <a:rPr lang="en-IE" sz="900">
                <a:hlinkClick r:id="rId5" tooltip="https://www.picpedia.org/post-it-note/s/spending-power.html"/>
              </a:rPr>
              <a:t>Αυτή η φωτογραφία </a:t>
            </a:r>
            <a:r>
              <a:rPr lang="en-IE" sz="900"/>
              <a:t>από Άγνωστος Συγγραφέας έχει άδεια χρήσης </a:t>
            </a:r>
            <a:r>
              <a:rPr lang="en-IE" sz="900">
                <a:hlinkClick r:id="rId6" tooltip="https://creativecommons.org/licenses/by-sa/3.0/"/>
              </a:rPr>
              <a:t>CC BY-SA</a:t>
            </a:r>
            <a:endParaRPr lang="en-IE" sz="900"/>
          </a:p>
        </p:txBody>
      </p:sp>
    </p:spTree>
    <p:extLst>
      <p:ext uri="{BB962C8B-B14F-4D97-AF65-F5344CB8AC3E}">
        <p14:creationId xmlns:p14="http://schemas.microsoft.com/office/powerpoint/2010/main" val="247999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l-GR" dirty="0"/>
              <a:t>Το μ</a:t>
            </a:r>
            <a:r>
              <a:rPr lang="en-US" dirty="0"/>
              <a:t>α</a:t>
            </a:r>
            <a:r>
              <a:rPr lang="en-US" dirty="0" err="1"/>
              <a:t>κροοικονομικό</a:t>
            </a:r>
            <a:r>
              <a:rPr lang="en-US" dirty="0"/>
              <a:t> περιβάλλον της αγοράς ενσωματώνει</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43519"/>
          </a:xfrm>
        </p:spPr>
        <p:txBody>
          <a:bodyPr>
            <a:noAutofit/>
          </a:bodyPr>
          <a:lstStyle/>
          <a:p>
            <a:pPr algn="l"/>
            <a:r>
              <a:rPr lang="en-GB" sz="1600" b="1" i="0" dirty="0">
                <a:solidFill>
                  <a:srgbClr val="F16924"/>
                </a:solidFill>
                <a:effectLst/>
              </a:rPr>
              <a:t>Τεχνολογία</a:t>
            </a:r>
          </a:p>
          <a:p>
            <a:pPr marL="0" indent="0" algn="l"/>
            <a:r>
              <a:rPr lang="en-GB" sz="1600" b="0" i="0" dirty="0">
                <a:solidFill>
                  <a:srgbClr val="666666"/>
                </a:solidFill>
                <a:effectLst/>
              </a:rPr>
              <a:t>Περιττό να πούμε ότι η </a:t>
            </a:r>
            <a:r>
              <a:rPr lang="en-GB" sz="1600" b="0" i="0" u="none" strike="noStrike" dirty="0">
                <a:solidFill>
                  <a:srgbClr val="F76028"/>
                </a:solidFill>
                <a:effectLst/>
                <a:hlinkClick r:id="rId2"/>
              </a:rPr>
              <a:t>τεχνολογία αποτελεί κρίσιμο παράγοντα στο σημερινό </a:t>
            </a:r>
            <a:r>
              <a:rPr lang="en-GB" sz="1600" b="0" i="0" dirty="0">
                <a:solidFill>
                  <a:srgbClr val="666666"/>
                </a:solidFill>
                <a:effectLst/>
              </a:rPr>
              <a:t>μακροοικονομικό περιβάλλον. Συγκεκριμένα, η τεχνολογική υποδομή ενός έθνους μπορεί να αποτελέσει σημαντικό στοιχείο του μακροπεριβάλλοντος. Αυτό μπορεί να αναφέρεται στις τεχνολογικές προτιμήσεις του έθνους, στην </a:t>
            </a:r>
            <a:r>
              <a:rPr lang="en-GB" sz="1600" b="0" i="0" dirty="0" err="1">
                <a:solidFill>
                  <a:srgbClr val="666666"/>
                </a:solidFill>
                <a:effectLst/>
              </a:rPr>
              <a:t>ευρεία διάδοση </a:t>
            </a:r>
            <a:r>
              <a:rPr lang="en-GB" sz="1600" b="0" i="0" dirty="0">
                <a:solidFill>
                  <a:srgbClr val="666666"/>
                </a:solidFill>
                <a:effectLst/>
              </a:rPr>
              <a:t>ορισμένων τεχνολογιών ή σε άλλους τέτοιους παράγοντες.</a:t>
            </a:r>
          </a:p>
          <a:p>
            <a:pPr marL="0" indent="0" algn="l"/>
            <a:endParaRPr lang="en-GB" sz="1600" dirty="0">
              <a:solidFill>
                <a:srgbClr val="666666"/>
              </a:solidFill>
            </a:endParaRPr>
          </a:p>
          <a:p>
            <a:pPr algn="l"/>
            <a:r>
              <a:rPr lang="en-GB" sz="1600" b="1" i="0" dirty="0">
                <a:solidFill>
                  <a:srgbClr val="F16924"/>
                </a:solidFill>
                <a:effectLst/>
              </a:rPr>
              <a:t>Οικολογία</a:t>
            </a:r>
          </a:p>
          <a:p>
            <a:pPr marL="0" indent="0" algn="l"/>
            <a:r>
              <a:rPr lang="en-GB" sz="1600" b="0" i="0" dirty="0">
                <a:solidFill>
                  <a:srgbClr val="666666"/>
                </a:solidFill>
                <a:effectLst/>
              </a:rPr>
              <a:t>Μπαίνουμε σε μια εποχή όπου το περιβάλλον είναι πιο πολύτιμο από ποτέ, με εξαντλούμενες ποσότητες φυσικών πόρων και αυξανόμενη ρύπανση. Όσον αφορά την ανάλυση του μακροπεριβάλλοντος, η οικολογία είναι η κατηγορία των πολύ σημαντικών παραγόντων που ευθύνονται γι' αυτό. Άλλα παραδείγματα </a:t>
            </a:r>
            <a:r>
              <a:rPr lang="en-GB" sz="1600" b="0" i="0" u="none" strike="noStrike" dirty="0">
                <a:solidFill>
                  <a:srgbClr val="F76028"/>
                </a:solidFill>
                <a:effectLst/>
                <a:hlinkClick r:id="rId3"/>
              </a:rPr>
              <a:t>επιμέρους οικολογικών παραγόντων </a:t>
            </a:r>
            <a:r>
              <a:rPr lang="en-GB" sz="1600" b="0" i="0" dirty="0">
                <a:solidFill>
                  <a:srgbClr val="666666"/>
                </a:solidFill>
                <a:effectLst/>
              </a:rPr>
              <a:t>περιλαμβάνουν τον καιρό, την επιπεδότητα του εδάφους, τη γονιμότητα του εδάφους και την υπερθέρμανση του πλανήτη.</a:t>
            </a:r>
          </a:p>
          <a:p>
            <a:pPr marL="0" indent="0" algn="l"/>
            <a:endParaRPr lang="en-GB" sz="1600" dirty="0">
              <a:solidFill>
                <a:srgbClr val="666666"/>
              </a:solidFill>
            </a:endParaRPr>
          </a:p>
          <a:p>
            <a:pPr algn="l"/>
            <a:r>
              <a:rPr lang="en-GB" sz="1600" b="1" i="0" dirty="0">
                <a:solidFill>
                  <a:srgbClr val="F16924"/>
                </a:solidFill>
                <a:effectLst/>
              </a:rPr>
              <a:t>Δίκαιο/Ρύθμιση</a:t>
            </a:r>
          </a:p>
          <a:p>
            <a:pPr marL="0" indent="0" algn="l"/>
            <a:r>
              <a:rPr lang="en-GB" sz="1600" b="0" i="0" dirty="0">
                <a:solidFill>
                  <a:srgbClr val="666666"/>
                </a:solidFill>
                <a:effectLst/>
              </a:rPr>
              <a:t>Υπάρχει μια μεγάλη ανομοιογένεια στη ρύθμιση σε όλο τον κόσμο, </a:t>
            </a:r>
            <a:r>
              <a:rPr lang="en-GB" sz="1600" b="0" i="0" u="none" strike="noStrike" dirty="0">
                <a:solidFill>
                  <a:srgbClr val="F76028"/>
                </a:solidFill>
                <a:effectLst/>
                <a:hlinkClick r:id="rId4"/>
              </a:rPr>
              <a:t>Πάρτε την αναδυόμενη αγορά των κρυπτονομισμάτων</a:t>
            </a:r>
            <a:r>
              <a:rPr lang="en-GB" sz="1600" b="0" i="0" dirty="0">
                <a:solidFill>
                  <a:srgbClr val="666666"/>
                </a:solidFill>
                <a:effectLst/>
              </a:rPr>
              <a:t>. Τα κρυπτονομίσματα είναι μια νέα κατηγορία χρηματοοικονομικών περιουσιακών στοιχείων, για την οποία δεν έχουν ακόμη θεσπιστεί συγκεκριμένοι κανόνες και κανονισμοί στις περισσότερες χώρες. Ωστόσο, μερικές επιλεγμένες χώρες, όπως η Μάλτα ή η Ελβετία, έχουν σπεύσει να ρυθμίσουν τον χώρο. </a:t>
            </a:r>
          </a:p>
        </p:txBody>
      </p:sp>
    </p:spTree>
    <p:extLst>
      <p:ext uri="{BB962C8B-B14F-4D97-AF65-F5344CB8AC3E}">
        <p14:creationId xmlns:p14="http://schemas.microsoft.com/office/powerpoint/2010/main" val="256485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6899553" y="1030503"/>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Συνεργάτες </a:t>
            </a:r>
            <a:r>
              <a:rPr lang="en-US" sz="2200" dirty="0">
                <a:solidFill>
                  <a:srgbClr val="616161"/>
                </a:solidFill>
              </a:rPr>
              <a:t>είναι όλες οι ξεχωριστές οντότητες, όπως τραπεζικές και ασφαλιστικές εταιρείες, εταιρείες μεταφορών, μεσίτες, πρακτορεία μάρκετινγκ κ.λπ. που συναλλάσσονται με τη ΜΜΕ.</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Οι πελάτες αποτελούν την </a:t>
            </a:r>
            <a:r>
              <a:rPr lang="en-US" sz="2200" dirty="0">
                <a:solidFill>
                  <a:srgbClr val="616161"/>
                </a:solidFill>
              </a:rPr>
              <a:t>ομάδα-στόχο της ΜΜΕ.</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Ανταγωνιστές </a:t>
            </a:r>
            <a:r>
              <a:rPr lang="en-US" sz="2200" dirty="0">
                <a:solidFill>
                  <a:srgbClr val="616161"/>
                </a:solidFill>
              </a:rPr>
              <a:t>είναι οι παίκτες της ίδιας αγοράς που στοχεύουν σε πελάτες παρόμοιους με εκείνους της ΜΜΕ.</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Το κοινό αποτελείται </a:t>
            </a:r>
            <a:r>
              <a:rPr lang="en-US" sz="2200" dirty="0">
                <a:solidFill>
                  <a:srgbClr val="616161"/>
                </a:solidFill>
              </a:rPr>
              <a:t>από κάθε άλλη ομάδα που έχει πραγματικό ή δυνητικό συμφέρον ή επηρεάζει την ικανότητα της εταιρείας να εξυπηρετεί τους πελάτες της.</a:t>
            </a:r>
          </a:p>
          <a:p>
            <a:pPr algn="just">
              <a:lnSpc>
                <a:spcPts val="2240"/>
              </a:lnSpc>
              <a:spcBef>
                <a:spcPts val="600"/>
              </a:spcBef>
              <a:buClr>
                <a:srgbClr val="F16924"/>
              </a:buClr>
            </a:pPr>
            <a:endParaRPr lang="en-US" sz="22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n-US" dirty="0"/>
              <a:t>Περιβάλλον μικροαγοράς</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n-US" sz="2200" dirty="0"/>
              <a:t>Η μικρο-συνιστώσα του εξωτερικού περιβάλλοντος είναι επίσης γνωστή ως περιβάλλον εργασίας. Περιλαμβάνει εξωτερικές δυνάμεις και παράγοντες που σχετίζονται άμεσα με την επιχείρηση. Σε αυτούς περιλαμβάνονται οι προμηθευτές, οι μεσάζοντες της αγοράς, οι πελάτες, οι συνεργάτες, οι ανταγωνιστές και το κοινό.</a:t>
            </a:r>
          </a:p>
          <a:p>
            <a:pPr marL="12700" indent="-12700" algn="just">
              <a:lnSpc>
                <a:spcPts val="2280"/>
              </a:lnSpc>
              <a:spcBef>
                <a:spcPts val="0"/>
              </a:spcBef>
            </a:pPr>
            <a:endParaRPr lang="en-US" sz="2200" dirty="0"/>
          </a:p>
          <a:p>
            <a:pPr marL="12700" indent="-12700" algn="just">
              <a:lnSpc>
                <a:spcPts val="2280"/>
              </a:lnSpc>
              <a:spcBef>
                <a:spcPts val="0"/>
              </a:spcBef>
            </a:pPr>
            <a:r>
              <a:rPr lang="en-US" sz="2200" dirty="0"/>
              <a:t>Οι προμηθευτές περιλαμβάνουν όλα τα μέρη που παρέχουν τους πόρους που χρειάζεται η ΜΜΕ. </a:t>
            </a:r>
          </a:p>
          <a:p>
            <a:pPr marL="12700" indent="-12700" algn="just">
              <a:lnSpc>
                <a:spcPts val="2280"/>
              </a:lnSpc>
              <a:spcBef>
                <a:spcPts val="0"/>
              </a:spcBef>
            </a:pPr>
            <a:r>
              <a:rPr lang="en-US" sz="2200" dirty="0">
                <a:solidFill>
                  <a:schemeClr val="bg2"/>
                </a:solidFill>
              </a:rPr>
              <a:t>Οι μεσάζοντες της αγοράς </a:t>
            </a:r>
            <a:r>
              <a:rPr lang="en-US" sz="2200" dirty="0"/>
              <a:t>περιλαμβάνουν τα μέρη που εμπλέκονται στη διανομή του προϊόντος ή της υπηρεσίας του οργανισμού.</a:t>
            </a:r>
          </a:p>
          <a:p>
            <a:pPr marL="12700" indent="-12700" algn="just">
              <a:lnSpc>
                <a:spcPts val="2280"/>
              </a:lnSpc>
              <a:spcBef>
                <a:spcPts val="0"/>
              </a:spcBef>
            </a:pPr>
            <a:endParaRPr lang="en-US" sz="2200" dirty="0"/>
          </a:p>
          <a:p>
            <a:pPr marL="12700" indent="-12700" algn="just">
              <a:lnSpc>
                <a:spcPts val="2280"/>
              </a:lnSpc>
              <a:spcBef>
                <a:spcPts val="0"/>
              </a:spcBef>
            </a:pPr>
            <a:endParaRPr lang="en-US" sz="2200" dirty="0"/>
          </a:p>
          <a:p>
            <a:pPr marL="12700" indent="-12700">
              <a:lnSpc>
                <a:spcPts val="2280"/>
              </a:lnSpc>
              <a:spcBef>
                <a:spcPts val="0"/>
              </a:spcBef>
            </a:pP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62781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85000" lnSpcReduction="10000"/>
          </a:bodyPr>
          <a:lstStyle/>
          <a:p>
            <a:r>
              <a:rPr lang="el-GR" dirty="0"/>
              <a:t>ΠΕΡΙΠΤΩΣΙΟΛΟΓΙΚΗ </a:t>
            </a:r>
            <a:r>
              <a:rPr lang="en-GB" dirty="0"/>
              <a:t>ΜΕΛ</a:t>
            </a:r>
            <a:r>
              <a:rPr lang="el-GR" dirty="0"/>
              <a:t>Ε</a:t>
            </a:r>
            <a:r>
              <a:rPr lang="en-GB" dirty="0"/>
              <a:t>ΤΗ  - NAKED WINES, ΗΝΩΜ</a:t>
            </a:r>
            <a:r>
              <a:rPr lang="el-GR" dirty="0"/>
              <a:t>Ε</a:t>
            </a:r>
            <a:r>
              <a:rPr lang="en-GB" dirty="0"/>
              <a:t>ΝΟ ΒΑΣ</a:t>
            </a:r>
            <a:r>
              <a:rPr lang="el-GR" dirty="0"/>
              <a:t>Ι</a:t>
            </a:r>
            <a:r>
              <a:rPr lang="en-GB" dirty="0"/>
              <a:t>ΛΕΙΟ</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137117" y="1418268"/>
            <a:ext cx="9868119" cy="5324535"/>
          </a:xfrm>
          <a:prstGeom prst="rect">
            <a:avLst/>
          </a:prstGeom>
          <a:noFill/>
        </p:spPr>
        <p:txBody>
          <a:bodyPr wrap="square">
            <a:spAutoFit/>
          </a:bodyPr>
          <a:lstStyle/>
          <a:p>
            <a:r>
              <a:rPr lang="en-GB" sz="2000" dirty="0">
                <a:hlinkClick r:id="rId2"/>
              </a:rPr>
              <a:t>Η Naked Wines </a:t>
            </a:r>
            <a:r>
              <a:rPr lang="en-GB" sz="2000" dirty="0"/>
              <a:t>είναι μια διαδικτυακή εταιρεία λιανικής πώλησης κρασιού που ιδρύθηκε από τον Rowan Gormley τον Δεκέμβριο του 2008. Το 2015, η εταιρεία εξαγοράστηκε από τη Majestic Wine, έναν βρετανικό λιανοπωλητή τούβλων και κονιαμάτων. Οι πελάτες της Naked Wines (που ονομάζονται Angels) χρηματοδοτούν ανεξάρτητους οινοπαραγωγούς από όλο τον κόσμο, με αντάλλαγμα κρασιά σε αυτοπροσδιοριζόμενες "τιμές χονδρικής". Ωστόσο, οι Financial Times σημειώνουν ότι τα περισσότερα κρασιά που πωλούνται από τη Naked Wines δεν είναι διαθέσιμα στη λιανική αγορά, "καθιστώντας τις άμεσες συγκρίσεις τιμών σχεδόν αδύνατες", και τα περισσότερα κρασιά τιμολογούνται "κοντά στη συνήθη τιμή λιανικής πώλησης". Προς το παρόν αποστέλλουν κρασί σε όλο το Ηνωμένο Βασίλειο, τις Ηνωμένες Πολιτείες και την Αυστραλία. </a:t>
            </a:r>
          </a:p>
          <a:p>
            <a:endParaRPr lang="en-GB" sz="2000" dirty="0"/>
          </a:p>
          <a:p>
            <a:r>
              <a:rPr lang="en-GB" sz="2000" b="1" dirty="0">
                <a:solidFill>
                  <a:srgbClr val="F16924"/>
                </a:solidFill>
              </a:rPr>
              <a:t>ΑΝΤΑΠΌΚΡΙΣΗ ΣΤΗΝ ΠΡΌΚΛΗΣΗ</a:t>
            </a:r>
          </a:p>
          <a:p>
            <a:r>
              <a:rPr lang="en-GB" sz="2000" dirty="0"/>
              <a:t>Η επιχείρηση Naked ανταποκρίθηκε στις δύσκολες συνθήκες και σημείωσε καλές επιδόσεις κατά τη διάρκεια του οικονομικού έτους 2020, βελτιούμενη κατά την πρόοδο του έτους. η πιο φιλόδοξη προσέλκυση νέων πελατών και η ισχυρή πρόταση οδήγησαν σε αύξηση των εσόδων του ομίλου κατά 13,7% και αύξηση της συνεισφοράς των επαναλαμβανόμενων πελατών κατά 14,7%. </a:t>
            </a:r>
            <a:endParaRPr lang="en-IE" sz="20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3"/>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353710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85000" lnSpcReduction="10000"/>
          </a:bodyPr>
          <a:lstStyle/>
          <a:p>
            <a:r>
              <a:rPr lang="el-GR" dirty="0"/>
              <a:t>ΠΕΡΙΠΤΩΣΙΟΛΟΓΙΚΗ </a:t>
            </a:r>
            <a:r>
              <a:rPr lang="en-GB" dirty="0"/>
              <a:t>ΜΕΛ</a:t>
            </a:r>
            <a:r>
              <a:rPr lang="el-GR" dirty="0"/>
              <a:t>Ε</a:t>
            </a:r>
            <a:r>
              <a:rPr lang="en-GB" dirty="0"/>
              <a:t>ΤΗ - NAKED WINES, ΗΝΩΜ</a:t>
            </a:r>
            <a:r>
              <a:rPr lang="el-GR" dirty="0"/>
              <a:t>Ε</a:t>
            </a:r>
            <a:r>
              <a:rPr lang="en-GB" dirty="0"/>
              <a:t>ΝΟ ΒΑΣ</a:t>
            </a:r>
            <a:r>
              <a:rPr lang="el-GR" dirty="0"/>
              <a:t>Ι</a:t>
            </a:r>
            <a:r>
              <a:rPr lang="en-GB" dirty="0"/>
              <a:t>ΛΕΙΟ</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6" y="1520458"/>
            <a:ext cx="9903269" cy="5170646"/>
          </a:xfrm>
          <a:prstGeom prst="rect">
            <a:avLst/>
          </a:prstGeom>
          <a:noFill/>
        </p:spPr>
        <p:txBody>
          <a:bodyPr wrap="square">
            <a:spAutoFit/>
          </a:bodyPr>
          <a:lstStyle/>
          <a:p>
            <a:r>
              <a:rPr lang="en-GB" dirty="0"/>
              <a:t>Η κρίση απέδειξε την ανθεκτικότητα και την επεκτασιμότητα της βασικής υποδομής της επιχείρησης, με τις ομάδες τους να αντιδρούν γρήγορα για να διατηρήσουν μια υψηλής ποιότητας εμπειρία των πελατών, τροποποιώντας παράλληλα τις λειτουργίες και την αλυσίδα εφοδιασμού για να διασφαλίσουν την ευημερία των ανθρώπων τους.</a:t>
            </a:r>
          </a:p>
          <a:p>
            <a:endParaRPr lang="en-GB" sz="600" b="1" dirty="0"/>
          </a:p>
          <a:p>
            <a:r>
              <a:rPr lang="en-GB" b="1" dirty="0">
                <a:solidFill>
                  <a:srgbClr val="F16924"/>
                </a:solidFill>
              </a:rPr>
              <a:t>ΠΑΡΈΜΒΑΣΗ - ΕΞΑΣΦΆΛΙΣΗ ΙΣΧΥΡΉΣ ΑΛΥΣΊΔΑΣ ΕΦΟΔΙΑΣΜΟΎ </a:t>
            </a:r>
          </a:p>
          <a:p>
            <a:r>
              <a:rPr lang="en-GB" dirty="0"/>
              <a:t>Σε καθεμία από τις αγορές στις οποίες δραστηριοποιείται η Naked Wines (Ηνωμένο Βασίλειο, ΗΠΑ και Αυστραλία) το προσωπικό των γραφείων άρχισε να εργάζεται εξ αποστάσεως, διασφαλίζοντας ότι οι εταίροι της εφοδιαστικής αλυσίδας λαμβάνουν τα κατάλληλα μέτρα για την προστασία του προσωπικού τους. Οι αλυσίδες εφοδιασμού λειτουργούσαν αποτελεσματικά, εργαζόμενες εντός αυτών των πρόσθετων περιορισμών υγείας και ασφάλειας. Καθώς οι οινοποιοί θεωρούνται γεωργικοί, οι διαδικασίες συγκομιδής σταφυλιών και παραγωγής κρασιού από τις οποίες εξαρτώνται σε όλο τον κόσμο μπόρεσαν να συνεχιστούν σε μεγάλο βαθμό ανεπηρέαστες. </a:t>
            </a:r>
          </a:p>
          <a:p>
            <a:endParaRPr lang="en-GB" dirty="0"/>
          </a:p>
          <a:p>
            <a:r>
              <a:rPr lang="en-GB" b="1" dirty="0">
                <a:solidFill>
                  <a:srgbClr val="F16924"/>
                </a:solidFill>
              </a:rPr>
              <a:t>ΑΠΟΤΕΛΕΣΜΑΤΑ</a:t>
            </a:r>
          </a:p>
          <a:p>
            <a:r>
              <a:rPr lang="en-GB" dirty="0"/>
              <a:t>Καθώς η πλειονότητα του προσωπικού εργάζεται στα σπίτια τους, έχουν μειωθεί τόσο οι σταθερές όσο και οι μεταβλητές δαπάνες. </a:t>
            </a:r>
          </a:p>
          <a:p>
            <a:pPr marL="342900" indent="-342900">
              <a:buFontTx/>
              <a:buChar char="-"/>
            </a:pPr>
            <a:r>
              <a:rPr lang="en-GB" dirty="0"/>
              <a:t>Το σταθερό κόστος πέφτει στο 5,6% των πωλήσεων στις ΒΔ ΗΠΑ (FY20 8,2%) -</a:t>
            </a:r>
          </a:p>
          <a:p>
            <a:pPr marL="342900" indent="-342900">
              <a:buFontTx/>
              <a:buChar char="-"/>
            </a:pPr>
            <a:r>
              <a:rPr lang="en-GB" dirty="0"/>
              <a:t> Το μεταβλητό κόστος ανά παραγγελία μειώθηκε κατά 18% σε σύγκριση με το FY20</a:t>
            </a:r>
            <a:endParaRPr lang="en-IE"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85251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85000" lnSpcReduction="10000"/>
          </a:bodyPr>
          <a:lstStyle/>
          <a:p>
            <a:r>
              <a:rPr lang="el-GR" dirty="0"/>
              <a:t>ΠΕΡΙΠΤΩΣΙΟΛΟΓΙΚΗ </a:t>
            </a:r>
            <a:r>
              <a:rPr lang="en-GB" dirty="0"/>
              <a:t>ΜΕΛ</a:t>
            </a:r>
            <a:r>
              <a:rPr lang="el-GR" dirty="0"/>
              <a:t>Ε</a:t>
            </a:r>
            <a:r>
              <a:rPr lang="en-GB" dirty="0"/>
              <a:t>ΤΗ  - NAKED WINES, ΗΝΩΜ</a:t>
            </a:r>
            <a:r>
              <a:rPr lang="el-GR" dirty="0"/>
              <a:t>Ε</a:t>
            </a:r>
            <a:r>
              <a:rPr lang="en-GB" dirty="0"/>
              <a:t>ΝΟ ΒΑΣ</a:t>
            </a:r>
            <a:r>
              <a:rPr lang="el-GR" dirty="0"/>
              <a:t>Ι</a:t>
            </a:r>
            <a:r>
              <a:rPr lang="en-GB" dirty="0"/>
              <a:t>ΛΕΙΟ</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7" y="1529850"/>
            <a:ext cx="9233418" cy="4247317"/>
          </a:xfrm>
          <a:prstGeom prst="rect">
            <a:avLst/>
          </a:prstGeom>
          <a:noFill/>
        </p:spPr>
        <p:txBody>
          <a:bodyPr wrap="square">
            <a:spAutoFit/>
          </a:bodyPr>
          <a:lstStyle/>
          <a:p>
            <a:r>
              <a:rPr lang="en-GB" b="1" dirty="0">
                <a:solidFill>
                  <a:srgbClr val="F16924"/>
                </a:solidFill>
              </a:rPr>
              <a:t>ΠΑΡΕΜΒΑΣΗ</a:t>
            </a:r>
            <a:endParaRPr lang="en-GB" dirty="0"/>
          </a:p>
          <a:p>
            <a:r>
              <a:rPr lang="en-GB" dirty="0"/>
              <a:t>Η Naked Wines πιστεύει ότι πρέπει να σχεδιάζει για το χειρότερο και να στοχεύει στο καλύτερο και πιστεύει ότι οι τρέχουσες συνθήκες, ιδίως το επίπεδο αβεβαιότητας των καταναλωτών μεσοπρόθεσμα, την υποχρεώνουν να είναι συνετή όσον αφορά το κεφάλαιο που διατηρεί για την αντιμετώπιση απρόβλεπτων περιστάσεων ή ευκαιριακών επενδύσεων. </a:t>
            </a:r>
          </a:p>
          <a:p>
            <a:endParaRPr lang="en-GB" dirty="0"/>
          </a:p>
          <a:p>
            <a:r>
              <a:rPr lang="en-GB" dirty="0"/>
              <a:t>Έχουν δοκιμάσει τα σχέδια επιτάχυνσης της ανάπτυξης και τις επενδύσεις σε αποθέματα σε σχέση με το χειρότερο σενάριο για μειωμένες δαπάνες των πελατών στο μέλλον και είναι ικανοποιημένοι ότι η επιχείρηση διαθέτει επαρκείς πόρους σε περίπτωση που δεν είναι σε θέση να πωλήσει τα αποθέματα στο προγραμματισμένο χρονοδιάγραμμα. </a:t>
            </a:r>
          </a:p>
          <a:p>
            <a:endParaRPr lang="en-GB" dirty="0"/>
          </a:p>
          <a:p>
            <a:r>
              <a:rPr lang="en-GB" dirty="0"/>
              <a:t>Δεδομένης της εγγενούς αβεβαιότητας στις προοπτικές προς τα πάνω και προς τα κάτω, δεν πιστεύουν ότι η επιχείρηση έχει πλεονάζον κεφάλαιο για να επιστρέψει στους μετόχους αυτή τη στιγμή, είτε μέσω επαναγοράς είτε μέσω μερίσματος, και συνεχίζουν να δίνουν προτεραιότητα στο κεφάλαιο προς την ανάπτυξη και τη διατήρηση ενός ισχυρού ισολογισμού.</a:t>
            </a:r>
            <a:endParaRPr lang="en-IE"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258100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Ποιοι είναι οι τύποι κρίσεων που προκύπτουν από εξωτερικούς παράγοντες;</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94551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AEA6AA-845B-0D2B-F724-772607113D9C}"/>
              </a:ext>
            </a:extLst>
          </p:cNvPr>
          <p:cNvSpPr>
            <a:spLocks noGrp="1"/>
          </p:cNvSpPr>
          <p:nvPr>
            <p:ph type="body" sz="quarter" idx="18"/>
          </p:nvPr>
        </p:nvSpPr>
        <p:spPr>
          <a:xfrm>
            <a:off x="529759" y="1757010"/>
            <a:ext cx="8028454" cy="4472339"/>
          </a:xfrm>
        </p:spPr>
        <p:txBody>
          <a:bodyPr>
            <a:normAutofit fontScale="92500"/>
          </a:bodyPr>
          <a:lstStyle/>
          <a:p>
            <a:pPr marL="12700" indent="-12700"/>
            <a:r>
              <a:rPr lang="en-US" dirty="0"/>
              <a:t>Το 2022, ο πληθωρισμός και άλλες διαταραχές συνέχισαν να αποτελούν πρόκληση για τις αλυσίδες εφοδιασμού και η ανάλυση δείχνει ότι υπάρχει ακόμη ισχυρότερη συσχέτιση μεταξύ των διαταραχών της αλυσίδας εφοδιασμού και του πληθωρισμού από ό,τι πριν από την πανδημία. Είναι σημαντικό να κατανοήσουμε τον κύκλο πληθωρισμού-διακοπών για να βοηθήσουμε στον μετριασμό αυτών των επιπτώσεων με μια ανθεκτική αλυσίδα εφοδιασμού που βασίζεται σε ευέλικτες τεχνολογίες cloud.</a:t>
            </a:r>
            <a:br>
              <a:rPr lang="en-US" dirty="0"/>
            </a:br>
            <a:endParaRPr lang="en-US" dirty="0"/>
          </a:p>
          <a:p>
            <a:pPr marL="12700" indent="-12700"/>
            <a:endParaRPr lang="en-US" dirty="0"/>
          </a:p>
          <a:p>
            <a:pPr marL="12700" indent="-12700"/>
            <a:r>
              <a:rPr lang="en-US" b="1" dirty="0">
                <a:solidFill>
                  <a:srgbClr val="F16924"/>
                </a:solidFill>
              </a:rPr>
              <a:t>Η αλυσίδα εφοδιασμού οδηγεί τον πληθωρισμό... ο πληθωρισμός οδηγεί την αλλαγή στην αλυσίδα εφοδιασμού</a:t>
            </a:r>
            <a:endParaRPr lang="en-US" dirty="0">
              <a:solidFill>
                <a:srgbClr val="F16924"/>
              </a:solidFill>
            </a:endParaRPr>
          </a:p>
          <a:p>
            <a:pPr marL="12700" indent="-12700"/>
            <a:r>
              <a:rPr lang="en-US" dirty="0"/>
              <a:t>Η Ευρώπη παρουσιάζει χαμηλό πληθωρισμό εδώ και δεκαετίες. Το σημερινό νέο πληθωριστικό περιβάλλον επηρεάζει το οικονομικό, κοινωνικό και πολιτικό τοπίο.</a:t>
            </a:r>
          </a:p>
          <a:p>
            <a:pPr algn="just"/>
            <a:endParaRPr lang="en-US" dirty="0"/>
          </a:p>
          <a:p>
            <a:pPr algn="just"/>
            <a:endParaRPr lang="en-US" dirty="0"/>
          </a:p>
          <a:p>
            <a:pPr algn="just"/>
            <a:endParaRPr lang="en-US" dirty="0"/>
          </a:p>
          <a:p>
            <a:endParaRPr lang="en-US" dirty="0"/>
          </a:p>
        </p:txBody>
      </p:sp>
      <p:sp>
        <p:nvSpPr>
          <p:cNvPr id="6" name="Text Placeholder 5">
            <a:extLst>
              <a:ext uri="{FF2B5EF4-FFF2-40B4-BE49-F238E27FC236}">
                <a16:creationId xmlns:a16="http://schemas.microsoft.com/office/drawing/2014/main" id="{E5A26F0C-B466-5913-9081-C2BB95D39A57}"/>
              </a:ext>
            </a:extLst>
          </p:cNvPr>
          <p:cNvSpPr>
            <a:spLocks noGrp="1"/>
          </p:cNvSpPr>
          <p:nvPr>
            <p:ph type="body" sz="quarter" idx="16"/>
          </p:nvPr>
        </p:nvSpPr>
        <p:spPr/>
        <p:txBody>
          <a:bodyPr>
            <a:normAutofit lnSpcReduction="10000"/>
          </a:bodyPr>
          <a:lstStyle/>
          <a:p>
            <a:r>
              <a:rPr lang="en-US" dirty="0"/>
              <a:t>Πληθωρισμός, διαταραχές και αλυσίδες εφοδιασμού</a:t>
            </a:r>
          </a:p>
          <a:p>
            <a:endParaRPr lang="en-US" dirty="0"/>
          </a:p>
        </p:txBody>
      </p:sp>
      <p:grpSp>
        <p:nvGrpSpPr>
          <p:cNvPr id="7" name="Graphic 3">
            <a:extLst>
              <a:ext uri="{FF2B5EF4-FFF2-40B4-BE49-F238E27FC236}">
                <a16:creationId xmlns:a16="http://schemas.microsoft.com/office/drawing/2014/main" id="{CCADF73D-D2F9-F8E1-A523-87370D5CA648}"/>
              </a:ext>
            </a:extLst>
          </p:cNvPr>
          <p:cNvGrpSpPr/>
          <p:nvPr/>
        </p:nvGrpSpPr>
        <p:grpSpPr>
          <a:xfrm>
            <a:off x="9472615" y="3726918"/>
            <a:ext cx="1800223" cy="1972044"/>
            <a:chOff x="662657" y="410457"/>
            <a:chExt cx="888845" cy="973680"/>
          </a:xfrm>
          <a:solidFill>
            <a:srgbClr val="616161"/>
          </a:solidFill>
        </p:grpSpPr>
        <p:sp>
          <p:nvSpPr>
            <p:cNvPr id="8" name="Freeform 7">
              <a:extLst>
                <a:ext uri="{FF2B5EF4-FFF2-40B4-BE49-F238E27FC236}">
                  <a16:creationId xmlns:a16="http://schemas.microsoft.com/office/drawing/2014/main" id="{69B6AE03-95CD-84C4-AA18-4EC6845C0483}"/>
                </a:ext>
              </a:extLst>
            </p:cNvPr>
            <p:cNvSpPr/>
            <p:nvPr/>
          </p:nvSpPr>
          <p:spPr>
            <a:xfrm>
              <a:off x="857393" y="410457"/>
              <a:ext cx="486688" cy="485468"/>
            </a:xfrm>
            <a:custGeom>
              <a:avLst/>
              <a:gdLst>
                <a:gd name="connsiteX0" fmla="*/ 485470 w 486688"/>
                <a:gd name="connsiteY0" fmla="*/ 104225 h 485468"/>
                <a:gd name="connsiteX1" fmla="*/ 419644 w 486688"/>
                <a:gd name="connsiteY1" fmla="*/ 8228 h 485468"/>
                <a:gd name="connsiteX2" fmla="*/ 405930 w 486688"/>
                <a:gd name="connsiteY2" fmla="*/ 0 h 485468"/>
                <a:gd name="connsiteX3" fmla="*/ 82283 w 486688"/>
                <a:gd name="connsiteY3" fmla="*/ 0 h 485468"/>
                <a:gd name="connsiteX4" fmla="*/ 68569 w 486688"/>
                <a:gd name="connsiteY4" fmla="*/ 8228 h 485468"/>
                <a:gd name="connsiteX5" fmla="*/ 2743 w 486688"/>
                <a:gd name="connsiteY5" fmla="*/ 104225 h 485468"/>
                <a:gd name="connsiteX6" fmla="*/ 0 w 486688"/>
                <a:gd name="connsiteY6" fmla="*/ 112453 h 485468"/>
                <a:gd name="connsiteX7" fmla="*/ 0 w 486688"/>
                <a:gd name="connsiteY7" fmla="*/ 436099 h 485468"/>
                <a:gd name="connsiteX8" fmla="*/ 49370 w 486688"/>
                <a:gd name="connsiteY8" fmla="*/ 485469 h 485468"/>
                <a:gd name="connsiteX9" fmla="*/ 436100 w 486688"/>
                <a:gd name="connsiteY9" fmla="*/ 485469 h 485468"/>
                <a:gd name="connsiteX10" fmla="*/ 485470 w 486688"/>
                <a:gd name="connsiteY10" fmla="*/ 436099 h 485468"/>
                <a:gd name="connsiteX11" fmla="*/ 485470 w 486688"/>
                <a:gd name="connsiteY11" fmla="*/ 112453 h 485468"/>
                <a:gd name="connsiteX12" fmla="*/ 485470 w 486688"/>
                <a:gd name="connsiteY12" fmla="*/ 104225 h 485468"/>
                <a:gd name="connsiteX13" fmla="*/ 485470 w 486688"/>
                <a:gd name="connsiteY13" fmla="*/ 104225 h 485468"/>
                <a:gd name="connsiteX14" fmla="*/ 93254 w 486688"/>
                <a:gd name="connsiteY14" fmla="*/ 32913 h 485468"/>
                <a:gd name="connsiteX15" fmla="*/ 397701 w 486688"/>
                <a:gd name="connsiteY15" fmla="*/ 32913 h 485468"/>
                <a:gd name="connsiteX16" fmla="*/ 441586 w 486688"/>
                <a:gd name="connsiteY16" fmla="*/ 98739 h 485468"/>
                <a:gd name="connsiteX17" fmla="*/ 49370 w 486688"/>
                <a:gd name="connsiteY17" fmla="*/ 98739 h 485468"/>
                <a:gd name="connsiteX18" fmla="*/ 93254 w 486688"/>
                <a:gd name="connsiteY18" fmla="*/ 32913 h 485468"/>
                <a:gd name="connsiteX19" fmla="*/ 277020 w 486688"/>
                <a:gd name="connsiteY19" fmla="*/ 128910 h 485468"/>
                <a:gd name="connsiteX20" fmla="*/ 277020 w 486688"/>
                <a:gd name="connsiteY20" fmla="*/ 244106 h 485468"/>
                <a:gd name="connsiteX21" fmla="*/ 252335 w 486688"/>
                <a:gd name="connsiteY21" fmla="*/ 227649 h 485468"/>
                <a:gd name="connsiteX22" fmla="*/ 235878 w 486688"/>
                <a:gd name="connsiteY22" fmla="*/ 227649 h 485468"/>
                <a:gd name="connsiteX23" fmla="*/ 211193 w 486688"/>
                <a:gd name="connsiteY23" fmla="*/ 244106 h 485468"/>
                <a:gd name="connsiteX24" fmla="*/ 211193 w 486688"/>
                <a:gd name="connsiteY24" fmla="*/ 128910 h 485468"/>
                <a:gd name="connsiteX25" fmla="*/ 277020 w 486688"/>
                <a:gd name="connsiteY25" fmla="*/ 128910 h 485468"/>
                <a:gd name="connsiteX26" fmla="*/ 35656 w 486688"/>
                <a:gd name="connsiteY26" fmla="*/ 128910 h 485468"/>
                <a:gd name="connsiteX27" fmla="*/ 181023 w 486688"/>
                <a:gd name="connsiteY27" fmla="*/ 128910 h 485468"/>
                <a:gd name="connsiteX28" fmla="*/ 181023 w 486688"/>
                <a:gd name="connsiteY28" fmla="*/ 194736 h 485468"/>
                <a:gd name="connsiteX29" fmla="*/ 35656 w 486688"/>
                <a:gd name="connsiteY29" fmla="*/ 194736 h 485468"/>
                <a:gd name="connsiteX30" fmla="*/ 35656 w 486688"/>
                <a:gd name="connsiteY30" fmla="*/ 128910 h 485468"/>
                <a:gd name="connsiteX31" fmla="*/ 455300 w 486688"/>
                <a:gd name="connsiteY31" fmla="*/ 436099 h 485468"/>
                <a:gd name="connsiteX32" fmla="*/ 438843 w 486688"/>
                <a:gd name="connsiteY32" fmla="*/ 452556 h 485468"/>
                <a:gd name="connsiteX33" fmla="*/ 52113 w 486688"/>
                <a:gd name="connsiteY33" fmla="*/ 452556 h 485468"/>
                <a:gd name="connsiteX34" fmla="*/ 35656 w 486688"/>
                <a:gd name="connsiteY34" fmla="*/ 436099 h 485468"/>
                <a:gd name="connsiteX35" fmla="*/ 35656 w 486688"/>
                <a:gd name="connsiteY35" fmla="*/ 224906 h 485468"/>
                <a:gd name="connsiteX36" fmla="*/ 181023 w 486688"/>
                <a:gd name="connsiteY36" fmla="*/ 224906 h 485468"/>
                <a:gd name="connsiteX37" fmla="*/ 181023 w 486688"/>
                <a:gd name="connsiteY37" fmla="*/ 274276 h 485468"/>
                <a:gd name="connsiteX38" fmla="*/ 189251 w 486688"/>
                <a:gd name="connsiteY38" fmla="*/ 287990 h 485468"/>
                <a:gd name="connsiteX39" fmla="*/ 205708 w 486688"/>
                <a:gd name="connsiteY39" fmla="*/ 287990 h 485468"/>
                <a:gd name="connsiteX40" fmla="*/ 244106 w 486688"/>
                <a:gd name="connsiteY40" fmla="*/ 260562 h 485468"/>
                <a:gd name="connsiteX41" fmla="*/ 282505 w 486688"/>
                <a:gd name="connsiteY41" fmla="*/ 287990 h 485468"/>
                <a:gd name="connsiteX42" fmla="*/ 298962 w 486688"/>
                <a:gd name="connsiteY42" fmla="*/ 287990 h 485468"/>
                <a:gd name="connsiteX43" fmla="*/ 307190 w 486688"/>
                <a:gd name="connsiteY43" fmla="*/ 274276 h 485468"/>
                <a:gd name="connsiteX44" fmla="*/ 307190 w 486688"/>
                <a:gd name="connsiteY44" fmla="*/ 224906 h 485468"/>
                <a:gd name="connsiteX45" fmla="*/ 452557 w 486688"/>
                <a:gd name="connsiteY45" fmla="*/ 224906 h 485468"/>
                <a:gd name="connsiteX46" fmla="*/ 452557 w 486688"/>
                <a:gd name="connsiteY46" fmla="*/ 436099 h 485468"/>
                <a:gd name="connsiteX47" fmla="*/ 455300 w 486688"/>
                <a:gd name="connsiteY47" fmla="*/ 194736 h 485468"/>
                <a:gd name="connsiteX48" fmla="*/ 309933 w 486688"/>
                <a:gd name="connsiteY48" fmla="*/ 194736 h 485468"/>
                <a:gd name="connsiteX49" fmla="*/ 309933 w 486688"/>
                <a:gd name="connsiteY49" fmla="*/ 128910 h 485468"/>
                <a:gd name="connsiteX50" fmla="*/ 455300 w 486688"/>
                <a:gd name="connsiteY50" fmla="*/ 128910 h 485468"/>
                <a:gd name="connsiteX51" fmla="*/ 455300 w 486688"/>
                <a:gd name="connsiteY51" fmla="*/ 194736 h 48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688" h="485468">
                  <a:moveTo>
                    <a:pt x="485470" y="104225"/>
                  </a:moveTo>
                  <a:lnTo>
                    <a:pt x="419644" y="8228"/>
                  </a:lnTo>
                  <a:cubicBezTo>
                    <a:pt x="416901" y="2743"/>
                    <a:pt x="411415" y="0"/>
                    <a:pt x="405930" y="0"/>
                  </a:cubicBezTo>
                  <a:lnTo>
                    <a:pt x="82283" y="0"/>
                  </a:lnTo>
                  <a:cubicBezTo>
                    <a:pt x="76798" y="0"/>
                    <a:pt x="71312" y="2743"/>
                    <a:pt x="68569" y="8228"/>
                  </a:cubicBezTo>
                  <a:lnTo>
                    <a:pt x="2743" y="104225"/>
                  </a:lnTo>
                  <a:cubicBezTo>
                    <a:pt x="0" y="106968"/>
                    <a:pt x="0" y="109710"/>
                    <a:pt x="0" y="112453"/>
                  </a:cubicBezTo>
                  <a:lnTo>
                    <a:pt x="0" y="436099"/>
                  </a:lnTo>
                  <a:cubicBezTo>
                    <a:pt x="0" y="463527"/>
                    <a:pt x="21942" y="485469"/>
                    <a:pt x="49370" y="485469"/>
                  </a:cubicBezTo>
                  <a:lnTo>
                    <a:pt x="436100" y="485469"/>
                  </a:lnTo>
                  <a:cubicBezTo>
                    <a:pt x="463528" y="485469"/>
                    <a:pt x="485470" y="463527"/>
                    <a:pt x="485470" y="436099"/>
                  </a:cubicBezTo>
                  <a:lnTo>
                    <a:pt x="485470" y="112453"/>
                  </a:lnTo>
                  <a:cubicBezTo>
                    <a:pt x="488213" y="109710"/>
                    <a:pt x="485470" y="106968"/>
                    <a:pt x="485470" y="104225"/>
                  </a:cubicBezTo>
                  <a:lnTo>
                    <a:pt x="485470" y="104225"/>
                  </a:lnTo>
                  <a:close/>
                  <a:moveTo>
                    <a:pt x="93254" y="32913"/>
                  </a:moveTo>
                  <a:lnTo>
                    <a:pt x="397701" y="32913"/>
                  </a:lnTo>
                  <a:lnTo>
                    <a:pt x="441586" y="98739"/>
                  </a:lnTo>
                  <a:lnTo>
                    <a:pt x="49370" y="98739"/>
                  </a:lnTo>
                  <a:lnTo>
                    <a:pt x="93254" y="32913"/>
                  </a:lnTo>
                  <a:close/>
                  <a:moveTo>
                    <a:pt x="277020" y="128910"/>
                  </a:moveTo>
                  <a:lnTo>
                    <a:pt x="277020" y="244106"/>
                  </a:lnTo>
                  <a:lnTo>
                    <a:pt x="252335" y="227649"/>
                  </a:lnTo>
                  <a:cubicBezTo>
                    <a:pt x="246849" y="224906"/>
                    <a:pt x="238621" y="224906"/>
                    <a:pt x="235878" y="227649"/>
                  </a:cubicBezTo>
                  <a:lnTo>
                    <a:pt x="211193" y="244106"/>
                  </a:lnTo>
                  <a:lnTo>
                    <a:pt x="211193" y="128910"/>
                  </a:lnTo>
                  <a:lnTo>
                    <a:pt x="277020" y="128910"/>
                  </a:lnTo>
                  <a:close/>
                  <a:moveTo>
                    <a:pt x="35656" y="128910"/>
                  </a:moveTo>
                  <a:lnTo>
                    <a:pt x="181023" y="128910"/>
                  </a:lnTo>
                  <a:lnTo>
                    <a:pt x="181023" y="194736"/>
                  </a:lnTo>
                  <a:lnTo>
                    <a:pt x="35656" y="194736"/>
                  </a:lnTo>
                  <a:lnTo>
                    <a:pt x="35656" y="128910"/>
                  </a:lnTo>
                  <a:close/>
                  <a:moveTo>
                    <a:pt x="455300" y="436099"/>
                  </a:moveTo>
                  <a:cubicBezTo>
                    <a:pt x="455300" y="444327"/>
                    <a:pt x="447071" y="452556"/>
                    <a:pt x="438843" y="452556"/>
                  </a:cubicBezTo>
                  <a:lnTo>
                    <a:pt x="52113" y="452556"/>
                  </a:lnTo>
                  <a:cubicBezTo>
                    <a:pt x="43884" y="452556"/>
                    <a:pt x="35656" y="444327"/>
                    <a:pt x="35656" y="436099"/>
                  </a:cubicBezTo>
                  <a:lnTo>
                    <a:pt x="35656" y="224906"/>
                  </a:lnTo>
                  <a:lnTo>
                    <a:pt x="181023" y="224906"/>
                  </a:lnTo>
                  <a:lnTo>
                    <a:pt x="181023" y="274276"/>
                  </a:lnTo>
                  <a:cubicBezTo>
                    <a:pt x="181023" y="279762"/>
                    <a:pt x="183766" y="285247"/>
                    <a:pt x="189251" y="287990"/>
                  </a:cubicBezTo>
                  <a:cubicBezTo>
                    <a:pt x="194737" y="290733"/>
                    <a:pt x="200222" y="290733"/>
                    <a:pt x="205708" y="287990"/>
                  </a:cubicBezTo>
                  <a:lnTo>
                    <a:pt x="244106" y="260562"/>
                  </a:lnTo>
                  <a:lnTo>
                    <a:pt x="282505" y="287990"/>
                  </a:lnTo>
                  <a:cubicBezTo>
                    <a:pt x="287991" y="290733"/>
                    <a:pt x="293476" y="290733"/>
                    <a:pt x="298962" y="287990"/>
                  </a:cubicBezTo>
                  <a:cubicBezTo>
                    <a:pt x="304447" y="285247"/>
                    <a:pt x="307190" y="279762"/>
                    <a:pt x="307190" y="274276"/>
                  </a:cubicBezTo>
                  <a:lnTo>
                    <a:pt x="307190" y="224906"/>
                  </a:lnTo>
                  <a:lnTo>
                    <a:pt x="452557" y="224906"/>
                  </a:lnTo>
                  <a:lnTo>
                    <a:pt x="452557" y="436099"/>
                  </a:lnTo>
                  <a:close/>
                  <a:moveTo>
                    <a:pt x="455300" y="194736"/>
                  </a:moveTo>
                  <a:lnTo>
                    <a:pt x="309933" y="194736"/>
                  </a:lnTo>
                  <a:lnTo>
                    <a:pt x="309933" y="128910"/>
                  </a:lnTo>
                  <a:lnTo>
                    <a:pt x="455300" y="128910"/>
                  </a:lnTo>
                  <a:lnTo>
                    <a:pt x="455300" y="194736"/>
                  </a:lnTo>
                  <a:close/>
                </a:path>
              </a:pathLst>
            </a:custGeom>
            <a:solidFill>
              <a:srgbClr val="F16924"/>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031FD0C3-E49C-3110-D297-BDBE06050CEC}"/>
                </a:ext>
              </a:extLst>
            </p:cNvPr>
            <p:cNvGrpSpPr/>
            <p:nvPr/>
          </p:nvGrpSpPr>
          <p:grpSpPr>
            <a:xfrm>
              <a:off x="662657" y="443370"/>
              <a:ext cx="888845" cy="940767"/>
              <a:chOff x="662657" y="443370"/>
              <a:chExt cx="888845" cy="940767"/>
            </a:xfrm>
            <a:grpFill/>
          </p:grpSpPr>
          <p:sp>
            <p:nvSpPr>
              <p:cNvPr id="10" name="Freeform 9">
                <a:extLst>
                  <a:ext uri="{FF2B5EF4-FFF2-40B4-BE49-F238E27FC236}">
                    <a16:creationId xmlns:a16="http://schemas.microsoft.com/office/drawing/2014/main" id="{4DEF1398-931D-6796-BF1D-4112F3155DE0}"/>
                  </a:ext>
                </a:extLst>
              </p:cNvPr>
              <p:cNvSpPr/>
              <p:nvPr/>
            </p:nvSpPr>
            <p:spPr>
              <a:xfrm>
                <a:off x="989988" y="960381"/>
                <a:ext cx="227844" cy="305817"/>
              </a:xfrm>
              <a:custGeom>
                <a:avLst/>
                <a:gdLst>
                  <a:gd name="connsiteX0" fmla="*/ 122483 w 227844"/>
                  <a:gd name="connsiteY0" fmla="*/ 4114 h 305817"/>
                  <a:gd name="connsiteX1" fmla="*/ 100541 w 227844"/>
                  <a:gd name="connsiteY1" fmla="*/ 4114 h 305817"/>
                  <a:gd name="connsiteX2" fmla="*/ 4544 w 227844"/>
                  <a:gd name="connsiteY2" fmla="*/ 100111 h 305817"/>
                  <a:gd name="connsiteX3" fmla="*/ 1802 w 227844"/>
                  <a:gd name="connsiteY3" fmla="*/ 116568 h 305817"/>
                  <a:gd name="connsiteX4" fmla="*/ 15515 w 227844"/>
                  <a:gd name="connsiteY4" fmla="*/ 127538 h 305817"/>
                  <a:gd name="connsiteX5" fmla="*/ 48429 w 227844"/>
                  <a:gd name="connsiteY5" fmla="*/ 127538 h 305817"/>
                  <a:gd name="connsiteX6" fmla="*/ 48429 w 227844"/>
                  <a:gd name="connsiteY6" fmla="*/ 239992 h 305817"/>
                  <a:gd name="connsiteX7" fmla="*/ 81342 w 227844"/>
                  <a:gd name="connsiteY7" fmla="*/ 239992 h 305817"/>
                  <a:gd name="connsiteX8" fmla="*/ 81342 w 227844"/>
                  <a:gd name="connsiteY8" fmla="*/ 111082 h 305817"/>
                  <a:gd name="connsiteX9" fmla="*/ 64885 w 227844"/>
                  <a:gd name="connsiteY9" fmla="*/ 94625 h 305817"/>
                  <a:gd name="connsiteX10" fmla="*/ 56657 w 227844"/>
                  <a:gd name="connsiteY10" fmla="*/ 94625 h 305817"/>
                  <a:gd name="connsiteX11" fmla="*/ 114255 w 227844"/>
                  <a:gd name="connsiteY11" fmla="*/ 37027 h 305817"/>
                  <a:gd name="connsiteX12" fmla="*/ 171853 w 227844"/>
                  <a:gd name="connsiteY12" fmla="*/ 94625 h 305817"/>
                  <a:gd name="connsiteX13" fmla="*/ 163625 w 227844"/>
                  <a:gd name="connsiteY13" fmla="*/ 94625 h 305817"/>
                  <a:gd name="connsiteX14" fmla="*/ 147168 w 227844"/>
                  <a:gd name="connsiteY14" fmla="*/ 111082 h 305817"/>
                  <a:gd name="connsiteX15" fmla="*/ 147168 w 227844"/>
                  <a:gd name="connsiteY15" fmla="*/ 305818 h 305817"/>
                  <a:gd name="connsiteX16" fmla="*/ 180081 w 227844"/>
                  <a:gd name="connsiteY16" fmla="*/ 305818 h 305817"/>
                  <a:gd name="connsiteX17" fmla="*/ 180081 w 227844"/>
                  <a:gd name="connsiteY17" fmla="*/ 127538 h 305817"/>
                  <a:gd name="connsiteX18" fmla="*/ 212995 w 227844"/>
                  <a:gd name="connsiteY18" fmla="*/ 127538 h 305817"/>
                  <a:gd name="connsiteX19" fmla="*/ 226709 w 227844"/>
                  <a:gd name="connsiteY19" fmla="*/ 116568 h 305817"/>
                  <a:gd name="connsiteX20" fmla="*/ 223966 w 227844"/>
                  <a:gd name="connsiteY20" fmla="*/ 100111 h 305817"/>
                  <a:gd name="connsiteX21" fmla="*/ 122483 w 227844"/>
                  <a:gd name="connsiteY21" fmla="*/ 4114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844" h="305817">
                    <a:moveTo>
                      <a:pt x="122483" y="4114"/>
                    </a:moveTo>
                    <a:cubicBezTo>
                      <a:pt x="116998" y="-1371"/>
                      <a:pt x="106027" y="-1371"/>
                      <a:pt x="100541" y="4114"/>
                    </a:cubicBezTo>
                    <a:lnTo>
                      <a:pt x="4544" y="100111"/>
                    </a:lnTo>
                    <a:cubicBezTo>
                      <a:pt x="-941" y="105596"/>
                      <a:pt x="-941" y="111082"/>
                      <a:pt x="1802" y="116568"/>
                    </a:cubicBezTo>
                    <a:cubicBezTo>
                      <a:pt x="4544" y="122053"/>
                      <a:pt x="10030" y="127538"/>
                      <a:pt x="15515" y="127538"/>
                    </a:cubicBezTo>
                    <a:lnTo>
                      <a:pt x="48429" y="127538"/>
                    </a:lnTo>
                    <a:lnTo>
                      <a:pt x="48429" y="239992"/>
                    </a:lnTo>
                    <a:lnTo>
                      <a:pt x="81342" y="239992"/>
                    </a:lnTo>
                    <a:lnTo>
                      <a:pt x="81342" y="111082"/>
                    </a:lnTo>
                    <a:cubicBezTo>
                      <a:pt x="81342" y="102854"/>
                      <a:pt x="73113" y="94625"/>
                      <a:pt x="64885" y="94625"/>
                    </a:cubicBezTo>
                    <a:lnTo>
                      <a:pt x="56657" y="94625"/>
                    </a:lnTo>
                    <a:lnTo>
                      <a:pt x="114255" y="37027"/>
                    </a:lnTo>
                    <a:lnTo>
                      <a:pt x="171853" y="94625"/>
                    </a:lnTo>
                    <a:lnTo>
                      <a:pt x="163625" y="94625"/>
                    </a:lnTo>
                    <a:cubicBezTo>
                      <a:pt x="155397" y="94625"/>
                      <a:pt x="147168" y="102854"/>
                      <a:pt x="147168" y="111082"/>
                    </a:cubicBezTo>
                    <a:lnTo>
                      <a:pt x="147168" y="305818"/>
                    </a:lnTo>
                    <a:lnTo>
                      <a:pt x="180081" y="305818"/>
                    </a:lnTo>
                    <a:lnTo>
                      <a:pt x="180081" y="127538"/>
                    </a:lnTo>
                    <a:lnTo>
                      <a:pt x="212995" y="127538"/>
                    </a:lnTo>
                    <a:cubicBezTo>
                      <a:pt x="218480" y="127538"/>
                      <a:pt x="226709" y="124796"/>
                      <a:pt x="226709" y="116568"/>
                    </a:cubicBezTo>
                    <a:cubicBezTo>
                      <a:pt x="229451" y="111082"/>
                      <a:pt x="226709" y="102854"/>
                      <a:pt x="223966" y="100111"/>
                    </a:cubicBezTo>
                    <a:lnTo>
                      <a:pt x="122483" y="4114"/>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41814F-F30E-A050-BABB-1B769730D00A}"/>
                  </a:ext>
                </a:extLst>
              </p:cNvPr>
              <p:cNvSpPr/>
              <p:nvPr/>
            </p:nvSpPr>
            <p:spPr>
              <a:xfrm>
                <a:off x="1408690"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05AEB84-B3FE-E947-6682-3447C27E4F85}"/>
                  </a:ext>
                </a:extLst>
              </p:cNvPr>
              <p:cNvSpPr/>
              <p:nvPr/>
            </p:nvSpPr>
            <p:spPr>
              <a:xfrm>
                <a:off x="1408690"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9971461-745F-DB0A-D9AA-893BDFB0A7BB}"/>
                  </a:ext>
                </a:extLst>
              </p:cNvPr>
              <p:cNvSpPr/>
              <p:nvPr/>
            </p:nvSpPr>
            <p:spPr>
              <a:xfrm>
                <a:off x="1507429"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98814-0833-EA38-2C98-44341A860510}"/>
                  </a:ext>
                </a:extLst>
              </p:cNvPr>
              <p:cNvSpPr/>
              <p:nvPr/>
            </p:nvSpPr>
            <p:spPr>
              <a:xfrm>
                <a:off x="1507429"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50899FF-FE1F-D804-E159-537F3B3EA42F}"/>
                  </a:ext>
                </a:extLst>
              </p:cNvPr>
              <p:cNvSpPr/>
              <p:nvPr/>
            </p:nvSpPr>
            <p:spPr>
              <a:xfrm>
                <a:off x="764139"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3A5F3A-3688-2F48-A53A-E7C6F80F7A08}"/>
                  </a:ext>
                </a:extLst>
              </p:cNvPr>
              <p:cNvSpPr/>
              <p:nvPr/>
            </p:nvSpPr>
            <p:spPr>
              <a:xfrm>
                <a:off x="764139"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CBAD74E-BD6F-F862-DF43-882ACF260EB4}"/>
                  </a:ext>
                </a:extLst>
              </p:cNvPr>
              <p:cNvSpPr/>
              <p:nvPr/>
            </p:nvSpPr>
            <p:spPr>
              <a:xfrm>
                <a:off x="665400"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A305B3F-D836-6AE2-0039-C89494D5899F}"/>
                  </a:ext>
                </a:extLst>
              </p:cNvPr>
              <p:cNvSpPr/>
              <p:nvPr/>
            </p:nvSpPr>
            <p:spPr>
              <a:xfrm>
                <a:off x="665400"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C8493191-3DA7-1670-55A9-06D576EA870F}"/>
                  </a:ext>
                </a:extLst>
              </p:cNvPr>
              <p:cNvGrpSpPr/>
              <p:nvPr/>
            </p:nvGrpSpPr>
            <p:grpSpPr>
              <a:xfrm>
                <a:off x="662657" y="668277"/>
                <a:ext cx="888845" cy="715860"/>
                <a:chOff x="662657" y="668277"/>
                <a:chExt cx="888845" cy="715860"/>
              </a:xfrm>
              <a:grpFill/>
            </p:grpSpPr>
            <p:sp>
              <p:nvSpPr>
                <p:cNvPr id="21" name="Freeform 20">
                  <a:extLst>
                    <a:ext uri="{FF2B5EF4-FFF2-40B4-BE49-F238E27FC236}">
                      <a16:creationId xmlns:a16="http://schemas.microsoft.com/office/drawing/2014/main" id="{3DDC5B4A-2D19-EF54-A0BB-85AF2E79CE14}"/>
                    </a:ext>
                  </a:extLst>
                </p:cNvPr>
                <p:cNvSpPr/>
                <p:nvPr/>
              </p:nvSpPr>
              <p:spPr>
                <a:xfrm>
                  <a:off x="1296236"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48887A-921D-F94B-0203-ACEE2A651065}"/>
                    </a:ext>
                  </a:extLst>
                </p:cNvPr>
                <p:cNvSpPr/>
                <p:nvPr/>
              </p:nvSpPr>
              <p:spPr>
                <a:xfrm>
                  <a:off x="1230410" y="668277"/>
                  <a:ext cx="321092" cy="710375"/>
                </a:xfrm>
                <a:custGeom>
                  <a:avLst/>
                  <a:gdLst>
                    <a:gd name="connsiteX0" fmla="*/ 260563 w 321092"/>
                    <a:gd name="connsiteY0" fmla="*/ 0 h 710375"/>
                    <a:gd name="connsiteX1" fmla="*/ 194736 w 321092"/>
                    <a:gd name="connsiteY1" fmla="*/ 65826 h 710375"/>
                    <a:gd name="connsiteX2" fmla="*/ 194736 w 321092"/>
                    <a:gd name="connsiteY2" fmla="*/ 202964 h 710375"/>
                    <a:gd name="connsiteX3" fmla="*/ 186508 w 321092"/>
                    <a:gd name="connsiteY3" fmla="*/ 202964 h 710375"/>
                    <a:gd name="connsiteX4" fmla="*/ 148109 w 321092"/>
                    <a:gd name="connsiteY4" fmla="*/ 233135 h 710375"/>
                    <a:gd name="connsiteX5" fmla="*/ 35656 w 321092"/>
                    <a:gd name="connsiteY5" fmla="*/ 427871 h 710375"/>
                    <a:gd name="connsiteX6" fmla="*/ 32913 w 321092"/>
                    <a:gd name="connsiteY6" fmla="*/ 436099 h 710375"/>
                    <a:gd name="connsiteX7" fmla="*/ 32913 w 321092"/>
                    <a:gd name="connsiteY7" fmla="*/ 548552 h 710375"/>
                    <a:gd name="connsiteX8" fmla="*/ 16457 w 321092"/>
                    <a:gd name="connsiteY8" fmla="*/ 548552 h 710375"/>
                    <a:gd name="connsiteX9" fmla="*/ 0 w 321092"/>
                    <a:gd name="connsiteY9" fmla="*/ 565009 h 710375"/>
                    <a:gd name="connsiteX10" fmla="*/ 0 w 321092"/>
                    <a:gd name="connsiteY10" fmla="*/ 693919 h 710375"/>
                    <a:gd name="connsiteX11" fmla="*/ 16457 w 321092"/>
                    <a:gd name="connsiteY11" fmla="*/ 710375 h 710375"/>
                    <a:gd name="connsiteX12" fmla="*/ 274277 w 321092"/>
                    <a:gd name="connsiteY12" fmla="*/ 710375 h 710375"/>
                    <a:gd name="connsiteX13" fmla="*/ 290733 w 321092"/>
                    <a:gd name="connsiteY13" fmla="*/ 693919 h 710375"/>
                    <a:gd name="connsiteX14" fmla="*/ 290733 w 321092"/>
                    <a:gd name="connsiteY14" fmla="*/ 565009 h 710375"/>
                    <a:gd name="connsiteX15" fmla="*/ 274277 w 321092"/>
                    <a:gd name="connsiteY15" fmla="*/ 548552 h 710375"/>
                    <a:gd name="connsiteX16" fmla="*/ 257820 w 321092"/>
                    <a:gd name="connsiteY16" fmla="*/ 548552 h 710375"/>
                    <a:gd name="connsiteX17" fmla="*/ 257820 w 321092"/>
                    <a:gd name="connsiteY17" fmla="*/ 537581 h 710375"/>
                    <a:gd name="connsiteX18" fmla="*/ 318161 w 321092"/>
                    <a:gd name="connsiteY18" fmla="*/ 460784 h 710375"/>
                    <a:gd name="connsiteX19" fmla="*/ 320904 w 321092"/>
                    <a:gd name="connsiteY19" fmla="*/ 449813 h 710375"/>
                    <a:gd name="connsiteX20" fmla="*/ 320904 w 321092"/>
                    <a:gd name="connsiteY20" fmla="*/ 65826 h 710375"/>
                    <a:gd name="connsiteX21" fmla="*/ 260563 w 321092"/>
                    <a:gd name="connsiteY21" fmla="*/ 0 h 710375"/>
                    <a:gd name="connsiteX22" fmla="*/ 260563 w 321092"/>
                    <a:gd name="connsiteY22" fmla="*/ 0 h 710375"/>
                    <a:gd name="connsiteX23" fmla="*/ 260563 w 321092"/>
                    <a:gd name="connsiteY23" fmla="*/ 680205 h 710375"/>
                    <a:gd name="connsiteX24" fmla="*/ 35656 w 321092"/>
                    <a:gd name="connsiteY24" fmla="*/ 680205 h 710375"/>
                    <a:gd name="connsiteX25" fmla="*/ 35656 w 321092"/>
                    <a:gd name="connsiteY25" fmla="*/ 584208 h 710375"/>
                    <a:gd name="connsiteX26" fmla="*/ 260563 w 321092"/>
                    <a:gd name="connsiteY26" fmla="*/ 584208 h 710375"/>
                    <a:gd name="connsiteX27" fmla="*/ 260563 w 321092"/>
                    <a:gd name="connsiteY27" fmla="*/ 680205 h 710375"/>
                    <a:gd name="connsiteX28" fmla="*/ 290733 w 321092"/>
                    <a:gd name="connsiteY28" fmla="*/ 447070 h 710375"/>
                    <a:gd name="connsiteX29" fmla="*/ 230392 w 321092"/>
                    <a:gd name="connsiteY29" fmla="*/ 523868 h 710375"/>
                    <a:gd name="connsiteX30" fmla="*/ 227650 w 321092"/>
                    <a:gd name="connsiteY30" fmla="*/ 534839 h 710375"/>
                    <a:gd name="connsiteX31" fmla="*/ 227650 w 321092"/>
                    <a:gd name="connsiteY31" fmla="*/ 551295 h 710375"/>
                    <a:gd name="connsiteX32" fmla="*/ 65826 w 321092"/>
                    <a:gd name="connsiteY32" fmla="*/ 551295 h 710375"/>
                    <a:gd name="connsiteX33" fmla="*/ 65826 w 321092"/>
                    <a:gd name="connsiteY33" fmla="*/ 441585 h 710375"/>
                    <a:gd name="connsiteX34" fmla="*/ 175537 w 321092"/>
                    <a:gd name="connsiteY34" fmla="*/ 249591 h 710375"/>
                    <a:gd name="connsiteX35" fmla="*/ 194736 w 321092"/>
                    <a:gd name="connsiteY35" fmla="*/ 233135 h 710375"/>
                    <a:gd name="connsiteX36" fmla="*/ 219421 w 321092"/>
                    <a:gd name="connsiteY36" fmla="*/ 235878 h 710375"/>
                    <a:gd name="connsiteX37" fmla="*/ 235878 w 321092"/>
                    <a:gd name="connsiteY37" fmla="*/ 255077 h 710375"/>
                    <a:gd name="connsiteX38" fmla="*/ 230392 w 321092"/>
                    <a:gd name="connsiteY38" fmla="*/ 279762 h 710375"/>
                    <a:gd name="connsiteX39" fmla="*/ 150852 w 321092"/>
                    <a:gd name="connsiteY39" fmla="*/ 419643 h 710375"/>
                    <a:gd name="connsiteX40" fmla="*/ 178280 w 321092"/>
                    <a:gd name="connsiteY40" fmla="*/ 436099 h 710375"/>
                    <a:gd name="connsiteX41" fmla="*/ 257820 w 321092"/>
                    <a:gd name="connsiteY41" fmla="*/ 296218 h 710375"/>
                    <a:gd name="connsiteX42" fmla="*/ 233135 w 321092"/>
                    <a:gd name="connsiteY42" fmla="*/ 208450 h 710375"/>
                    <a:gd name="connsiteX43" fmla="*/ 222164 w 321092"/>
                    <a:gd name="connsiteY43" fmla="*/ 202964 h 710375"/>
                    <a:gd name="connsiteX44" fmla="*/ 222164 w 321092"/>
                    <a:gd name="connsiteY44" fmla="*/ 63083 h 710375"/>
                    <a:gd name="connsiteX45" fmla="*/ 255077 w 321092"/>
                    <a:gd name="connsiteY45" fmla="*/ 30170 h 710375"/>
                    <a:gd name="connsiteX46" fmla="*/ 287991 w 321092"/>
                    <a:gd name="connsiteY46" fmla="*/ 63083 h 710375"/>
                    <a:gd name="connsiteX47" fmla="*/ 287991 w 321092"/>
                    <a:gd name="connsiteY47" fmla="*/ 447070 h 71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092" h="710375">
                      <a:moveTo>
                        <a:pt x="260563" y="0"/>
                      </a:moveTo>
                      <a:cubicBezTo>
                        <a:pt x="224907" y="0"/>
                        <a:pt x="194736" y="30170"/>
                        <a:pt x="194736" y="65826"/>
                      </a:cubicBezTo>
                      <a:lnTo>
                        <a:pt x="194736" y="202964"/>
                      </a:lnTo>
                      <a:cubicBezTo>
                        <a:pt x="191994" y="202964"/>
                        <a:pt x="189251" y="202964"/>
                        <a:pt x="186508" y="202964"/>
                      </a:cubicBezTo>
                      <a:cubicBezTo>
                        <a:pt x="170051" y="208450"/>
                        <a:pt x="156338" y="219421"/>
                        <a:pt x="148109" y="233135"/>
                      </a:cubicBezTo>
                      <a:lnTo>
                        <a:pt x="35656" y="427871"/>
                      </a:lnTo>
                      <a:cubicBezTo>
                        <a:pt x="35656" y="430614"/>
                        <a:pt x="32913" y="433356"/>
                        <a:pt x="32913" y="436099"/>
                      </a:cubicBezTo>
                      <a:lnTo>
                        <a:pt x="32913" y="548552"/>
                      </a:lnTo>
                      <a:lnTo>
                        <a:pt x="16457" y="548552"/>
                      </a:lnTo>
                      <a:cubicBezTo>
                        <a:pt x="8228" y="548552"/>
                        <a:pt x="0" y="556781"/>
                        <a:pt x="0" y="565009"/>
                      </a:cubicBezTo>
                      <a:lnTo>
                        <a:pt x="0" y="693919"/>
                      </a:lnTo>
                      <a:cubicBezTo>
                        <a:pt x="0" y="702147"/>
                        <a:pt x="8228" y="710375"/>
                        <a:pt x="16457" y="710375"/>
                      </a:cubicBezTo>
                      <a:lnTo>
                        <a:pt x="274277" y="710375"/>
                      </a:lnTo>
                      <a:cubicBezTo>
                        <a:pt x="282505" y="710375"/>
                        <a:pt x="290733" y="702147"/>
                        <a:pt x="290733" y="693919"/>
                      </a:cubicBezTo>
                      <a:lnTo>
                        <a:pt x="290733" y="565009"/>
                      </a:lnTo>
                      <a:cubicBezTo>
                        <a:pt x="290733" y="556781"/>
                        <a:pt x="282505" y="548552"/>
                        <a:pt x="274277" y="548552"/>
                      </a:cubicBezTo>
                      <a:lnTo>
                        <a:pt x="257820" y="548552"/>
                      </a:lnTo>
                      <a:lnTo>
                        <a:pt x="257820" y="537581"/>
                      </a:lnTo>
                      <a:lnTo>
                        <a:pt x="318161" y="460784"/>
                      </a:lnTo>
                      <a:cubicBezTo>
                        <a:pt x="320904" y="458041"/>
                        <a:pt x="320904" y="455298"/>
                        <a:pt x="320904" y="449813"/>
                      </a:cubicBezTo>
                      <a:lnTo>
                        <a:pt x="320904" y="65826"/>
                      </a:lnTo>
                      <a:cubicBezTo>
                        <a:pt x="323647" y="30170"/>
                        <a:pt x="296219" y="0"/>
                        <a:pt x="260563" y="0"/>
                      </a:cubicBezTo>
                      <a:lnTo>
                        <a:pt x="260563" y="0"/>
                      </a:lnTo>
                      <a:close/>
                      <a:moveTo>
                        <a:pt x="260563" y="680205"/>
                      </a:moveTo>
                      <a:lnTo>
                        <a:pt x="35656" y="680205"/>
                      </a:lnTo>
                      <a:lnTo>
                        <a:pt x="35656" y="584208"/>
                      </a:lnTo>
                      <a:lnTo>
                        <a:pt x="260563" y="584208"/>
                      </a:lnTo>
                      <a:lnTo>
                        <a:pt x="260563" y="680205"/>
                      </a:lnTo>
                      <a:close/>
                      <a:moveTo>
                        <a:pt x="290733" y="447070"/>
                      </a:moveTo>
                      <a:lnTo>
                        <a:pt x="230392" y="523868"/>
                      </a:lnTo>
                      <a:cubicBezTo>
                        <a:pt x="227650" y="526610"/>
                        <a:pt x="227650" y="529353"/>
                        <a:pt x="227650" y="534839"/>
                      </a:cubicBezTo>
                      <a:lnTo>
                        <a:pt x="227650" y="551295"/>
                      </a:lnTo>
                      <a:lnTo>
                        <a:pt x="65826" y="551295"/>
                      </a:lnTo>
                      <a:lnTo>
                        <a:pt x="65826" y="441585"/>
                      </a:lnTo>
                      <a:lnTo>
                        <a:pt x="175537" y="249591"/>
                      </a:lnTo>
                      <a:cubicBezTo>
                        <a:pt x="178280" y="241363"/>
                        <a:pt x="186508" y="235878"/>
                        <a:pt x="194736" y="233135"/>
                      </a:cubicBezTo>
                      <a:cubicBezTo>
                        <a:pt x="202965" y="230392"/>
                        <a:pt x="211193" y="233135"/>
                        <a:pt x="219421" y="235878"/>
                      </a:cubicBezTo>
                      <a:cubicBezTo>
                        <a:pt x="227650" y="241363"/>
                        <a:pt x="233135" y="246849"/>
                        <a:pt x="235878" y="255077"/>
                      </a:cubicBezTo>
                      <a:cubicBezTo>
                        <a:pt x="238621" y="263305"/>
                        <a:pt x="235878" y="271534"/>
                        <a:pt x="230392" y="279762"/>
                      </a:cubicBezTo>
                      <a:lnTo>
                        <a:pt x="150852" y="419643"/>
                      </a:lnTo>
                      <a:lnTo>
                        <a:pt x="178280" y="436099"/>
                      </a:lnTo>
                      <a:lnTo>
                        <a:pt x="257820" y="296218"/>
                      </a:lnTo>
                      <a:cubicBezTo>
                        <a:pt x="277019" y="266048"/>
                        <a:pt x="266048" y="224906"/>
                        <a:pt x="233135" y="208450"/>
                      </a:cubicBezTo>
                      <a:cubicBezTo>
                        <a:pt x="230392" y="205707"/>
                        <a:pt x="227650" y="205707"/>
                        <a:pt x="222164" y="202964"/>
                      </a:cubicBezTo>
                      <a:lnTo>
                        <a:pt x="222164" y="63083"/>
                      </a:lnTo>
                      <a:cubicBezTo>
                        <a:pt x="222164" y="43884"/>
                        <a:pt x="235878" y="30170"/>
                        <a:pt x="255077" y="30170"/>
                      </a:cubicBezTo>
                      <a:cubicBezTo>
                        <a:pt x="274277" y="30170"/>
                        <a:pt x="287991" y="43884"/>
                        <a:pt x="287991" y="63083"/>
                      </a:cubicBezTo>
                      <a:lnTo>
                        <a:pt x="287991" y="447070"/>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1C31A2-23A4-982F-E318-1185A863E6E2}"/>
                    </a:ext>
                  </a:extLst>
                </p:cNvPr>
                <p:cNvSpPr/>
                <p:nvPr/>
              </p:nvSpPr>
              <p:spPr>
                <a:xfrm>
                  <a:off x="662657" y="671020"/>
                  <a:ext cx="322680" cy="713118"/>
                </a:xfrm>
                <a:custGeom>
                  <a:avLst/>
                  <a:gdLst>
                    <a:gd name="connsiteX0" fmla="*/ 309933 w 322680"/>
                    <a:gd name="connsiteY0" fmla="*/ 548552 h 713118"/>
                    <a:gd name="connsiteX1" fmla="*/ 293476 w 322680"/>
                    <a:gd name="connsiteY1" fmla="*/ 548552 h 713118"/>
                    <a:gd name="connsiteX2" fmla="*/ 293476 w 322680"/>
                    <a:gd name="connsiteY2" fmla="*/ 436099 h 713118"/>
                    <a:gd name="connsiteX3" fmla="*/ 290733 w 322680"/>
                    <a:gd name="connsiteY3" fmla="*/ 427871 h 713118"/>
                    <a:gd name="connsiteX4" fmla="*/ 178280 w 322680"/>
                    <a:gd name="connsiteY4" fmla="*/ 233135 h 713118"/>
                    <a:gd name="connsiteX5" fmla="*/ 131653 w 322680"/>
                    <a:gd name="connsiteY5" fmla="*/ 202964 h 713118"/>
                    <a:gd name="connsiteX6" fmla="*/ 131653 w 322680"/>
                    <a:gd name="connsiteY6" fmla="*/ 65826 h 713118"/>
                    <a:gd name="connsiteX7" fmla="*/ 65826 w 322680"/>
                    <a:gd name="connsiteY7" fmla="*/ 0 h 713118"/>
                    <a:gd name="connsiteX8" fmla="*/ 0 w 322680"/>
                    <a:gd name="connsiteY8" fmla="*/ 65826 h 713118"/>
                    <a:gd name="connsiteX9" fmla="*/ 0 w 322680"/>
                    <a:gd name="connsiteY9" fmla="*/ 452556 h 713118"/>
                    <a:gd name="connsiteX10" fmla="*/ 2743 w 322680"/>
                    <a:gd name="connsiteY10" fmla="*/ 463527 h 713118"/>
                    <a:gd name="connsiteX11" fmla="*/ 63084 w 322680"/>
                    <a:gd name="connsiteY11" fmla="*/ 540324 h 713118"/>
                    <a:gd name="connsiteX12" fmla="*/ 63084 w 322680"/>
                    <a:gd name="connsiteY12" fmla="*/ 551295 h 713118"/>
                    <a:gd name="connsiteX13" fmla="*/ 46627 w 322680"/>
                    <a:gd name="connsiteY13" fmla="*/ 551295 h 713118"/>
                    <a:gd name="connsiteX14" fmla="*/ 30170 w 322680"/>
                    <a:gd name="connsiteY14" fmla="*/ 567752 h 713118"/>
                    <a:gd name="connsiteX15" fmla="*/ 30170 w 322680"/>
                    <a:gd name="connsiteY15" fmla="*/ 696662 h 713118"/>
                    <a:gd name="connsiteX16" fmla="*/ 46627 w 322680"/>
                    <a:gd name="connsiteY16" fmla="*/ 713118 h 713118"/>
                    <a:gd name="connsiteX17" fmla="*/ 304447 w 322680"/>
                    <a:gd name="connsiteY17" fmla="*/ 713118 h 713118"/>
                    <a:gd name="connsiteX18" fmla="*/ 320904 w 322680"/>
                    <a:gd name="connsiteY18" fmla="*/ 696662 h 713118"/>
                    <a:gd name="connsiteX19" fmla="*/ 320904 w 322680"/>
                    <a:gd name="connsiteY19" fmla="*/ 567752 h 713118"/>
                    <a:gd name="connsiteX20" fmla="*/ 309933 w 322680"/>
                    <a:gd name="connsiteY20" fmla="*/ 548552 h 713118"/>
                    <a:gd name="connsiteX21" fmla="*/ 309933 w 322680"/>
                    <a:gd name="connsiteY21" fmla="*/ 548552 h 713118"/>
                    <a:gd name="connsiteX22" fmla="*/ 35656 w 322680"/>
                    <a:gd name="connsiteY22" fmla="*/ 444327 h 713118"/>
                    <a:gd name="connsiteX23" fmla="*/ 35656 w 322680"/>
                    <a:gd name="connsiteY23" fmla="*/ 63084 h 713118"/>
                    <a:gd name="connsiteX24" fmla="*/ 68569 w 322680"/>
                    <a:gd name="connsiteY24" fmla="*/ 30170 h 713118"/>
                    <a:gd name="connsiteX25" fmla="*/ 101483 w 322680"/>
                    <a:gd name="connsiteY25" fmla="*/ 63084 h 713118"/>
                    <a:gd name="connsiteX26" fmla="*/ 101483 w 322680"/>
                    <a:gd name="connsiteY26" fmla="*/ 202964 h 713118"/>
                    <a:gd name="connsiteX27" fmla="*/ 90511 w 322680"/>
                    <a:gd name="connsiteY27" fmla="*/ 208450 h 713118"/>
                    <a:gd name="connsiteX28" fmla="*/ 60341 w 322680"/>
                    <a:gd name="connsiteY28" fmla="*/ 246849 h 713118"/>
                    <a:gd name="connsiteX29" fmla="*/ 65826 w 322680"/>
                    <a:gd name="connsiteY29" fmla="*/ 296218 h 713118"/>
                    <a:gd name="connsiteX30" fmla="*/ 145367 w 322680"/>
                    <a:gd name="connsiteY30" fmla="*/ 436099 h 713118"/>
                    <a:gd name="connsiteX31" fmla="*/ 172794 w 322680"/>
                    <a:gd name="connsiteY31" fmla="*/ 419643 h 713118"/>
                    <a:gd name="connsiteX32" fmla="*/ 93254 w 322680"/>
                    <a:gd name="connsiteY32" fmla="*/ 279762 h 713118"/>
                    <a:gd name="connsiteX33" fmla="*/ 87769 w 322680"/>
                    <a:gd name="connsiteY33" fmla="*/ 255077 h 713118"/>
                    <a:gd name="connsiteX34" fmla="*/ 104225 w 322680"/>
                    <a:gd name="connsiteY34" fmla="*/ 235878 h 713118"/>
                    <a:gd name="connsiteX35" fmla="*/ 128910 w 322680"/>
                    <a:gd name="connsiteY35" fmla="*/ 233135 h 713118"/>
                    <a:gd name="connsiteX36" fmla="*/ 148109 w 322680"/>
                    <a:gd name="connsiteY36" fmla="*/ 249591 h 713118"/>
                    <a:gd name="connsiteX37" fmla="*/ 257820 w 322680"/>
                    <a:gd name="connsiteY37" fmla="*/ 441585 h 713118"/>
                    <a:gd name="connsiteX38" fmla="*/ 257820 w 322680"/>
                    <a:gd name="connsiteY38" fmla="*/ 551295 h 713118"/>
                    <a:gd name="connsiteX39" fmla="*/ 95997 w 322680"/>
                    <a:gd name="connsiteY39" fmla="*/ 551295 h 713118"/>
                    <a:gd name="connsiteX40" fmla="*/ 95997 w 322680"/>
                    <a:gd name="connsiteY40" fmla="*/ 534839 h 713118"/>
                    <a:gd name="connsiteX41" fmla="*/ 93254 w 322680"/>
                    <a:gd name="connsiteY41" fmla="*/ 523868 h 713118"/>
                    <a:gd name="connsiteX42" fmla="*/ 35656 w 322680"/>
                    <a:gd name="connsiteY42" fmla="*/ 444327 h 713118"/>
                    <a:gd name="connsiteX43" fmla="*/ 293476 w 322680"/>
                    <a:gd name="connsiteY43" fmla="*/ 677462 h 713118"/>
                    <a:gd name="connsiteX44" fmla="*/ 68569 w 322680"/>
                    <a:gd name="connsiteY44" fmla="*/ 677462 h 713118"/>
                    <a:gd name="connsiteX45" fmla="*/ 68569 w 322680"/>
                    <a:gd name="connsiteY45" fmla="*/ 581466 h 713118"/>
                    <a:gd name="connsiteX46" fmla="*/ 293476 w 322680"/>
                    <a:gd name="connsiteY46" fmla="*/ 581466 h 713118"/>
                    <a:gd name="connsiteX47" fmla="*/ 293476 w 322680"/>
                    <a:gd name="connsiteY47" fmla="*/ 677462 h 7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2680" h="713118">
                      <a:moveTo>
                        <a:pt x="309933" y="548552"/>
                      </a:moveTo>
                      <a:lnTo>
                        <a:pt x="293476" y="548552"/>
                      </a:lnTo>
                      <a:lnTo>
                        <a:pt x="293476" y="436099"/>
                      </a:lnTo>
                      <a:cubicBezTo>
                        <a:pt x="293476" y="433357"/>
                        <a:pt x="293476" y="430614"/>
                        <a:pt x="290733" y="427871"/>
                      </a:cubicBezTo>
                      <a:lnTo>
                        <a:pt x="178280" y="233135"/>
                      </a:lnTo>
                      <a:cubicBezTo>
                        <a:pt x="167309" y="216678"/>
                        <a:pt x="150852" y="205707"/>
                        <a:pt x="131653" y="202964"/>
                      </a:cubicBezTo>
                      <a:lnTo>
                        <a:pt x="131653" y="65826"/>
                      </a:lnTo>
                      <a:cubicBezTo>
                        <a:pt x="131653" y="30170"/>
                        <a:pt x="101483" y="0"/>
                        <a:pt x="65826" y="0"/>
                      </a:cubicBezTo>
                      <a:cubicBezTo>
                        <a:pt x="30170" y="0"/>
                        <a:pt x="0" y="30170"/>
                        <a:pt x="0" y="65826"/>
                      </a:cubicBezTo>
                      <a:lnTo>
                        <a:pt x="0" y="452556"/>
                      </a:lnTo>
                      <a:cubicBezTo>
                        <a:pt x="0" y="455298"/>
                        <a:pt x="0" y="460784"/>
                        <a:pt x="2743" y="463527"/>
                      </a:cubicBezTo>
                      <a:lnTo>
                        <a:pt x="63084" y="540324"/>
                      </a:lnTo>
                      <a:lnTo>
                        <a:pt x="63084" y="551295"/>
                      </a:lnTo>
                      <a:lnTo>
                        <a:pt x="46627" y="551295"/>
                      </a:lnTo>
                      <a:cubicBezTo>
                        <a:pt x="38399" y="551295"/>
                        <a:pt x="30170" y="559524"/>
                        <a:pt x="30170" y="567752"/>
                      </a:cubicBezTo>
                      <a:lnTo>
                        <a:pt x="30170" y="696662"/>
                      </a:lnTo>
                      <a:cubicBezTo>
                        <a:pt x="30170" y="704890"/>
                        <a:pt x="38399" y="713118"/>
                        <a:pt x="46627" y="713118"/>
                      </a:cubicBezTo>
                      <a:lnTo>
                        <a:pt x="304447" y="713118"/>
                      </a:lnTo>
                      <a:cubicBezTo>
                        <a:pt x="312676" y="713118"/>
                        <a:pt x="320904" y="704890"/>
                        <a:pt x="320904" y="696662"/>
                      </a:cubicBezTo>
                      <a:lnTo>
                        <a:pt x="320904" y="567752"/>
                      </a:lnTo>
                      <a:cubicBezTo>
                        <a:pt x="326389" y="554038"/>
                        <a:pt x="318161" y="548552"/>
                        <a:pt x="309933" y="548552"/>
                      </a:cubicBezTo>
                      <a:lnTo>
                        <a:pt x="309933" y="548552"/>
                      </a:lnTo>
                      <a:close/>
                      <a:moveTo>
                        <a:pt x="35656" y="444327"/>
                      </a:moveTo>
                      <a:lnTo>
                        <a:pt x="35656" y="63084"/>
                      </a:lnTo>
                      <a:cubicBezTo>
                        <a:pt x="35656" y="43884"/>
                        <a:pt x="49370" y="30170"/>
                        <a:pt x="68569" y="30170"/>
                      </a:cubicBezTo>
                      <a:cubicBezTo>
                        <a:pt x="87769" y="30170"/>
                        <a:pt x="101483" y="43884"/>
                        <a:pt x="101483" y="63084"/>
                      </a:cubicBezTo>
                      <a:lnTo>
                        <a:pt x="101483" y="202964"/>
                      </a:lnTo>
                      <a:cubicBezTo>
                        <a:pt x="98740" y="202964"/>
                        <a:pt x="95997" y="205707"/>
                        <a:pt x="90511" y="208450"/>
                      </a:cubicBezTo>
                      <a:cubicBezTo>
                        <a:pt x="76798" y="216678"/>
                        <a:pt x="65826" y="230392"/>
                        <a:pt x="60341" y="246849"/>
                      </a:cubicBezTo>
                      <a:cubicBezTo>
                        <a:pt x="54855" y="263305"/>
                        <a:pt x="57598" y="279762"/>
                        <a:pt x="65826" y="296218"/>
                      </a:cubicBezTo>
                      <a:lnTo>
                        <a:pt x="145367" y="436099"/>
                      </a:lnTo>
                      <a:lnTo>
                        <a:pt x="172794" y="419643"/>
                      </a:lnTo>
                      <a:lnTo>
                        <a:pt x="93254" y="279762"/>
                      </a:lnTo>
                      <a:cubicBezTo>
                        <a:pt x="87769" y="271534"/>
                        <a:pt x="87769" y="263305"/>
                        <a:pt x="87769" y="255077"/>
                      </a:cubicBezTo>
                      <a:cubicBezTo>
                        <a:pt x="90511" y="246849"/>
                        <a:pt x="95997" y="238620"/>
                        <a:pt x="104225" y="235878"/>
                      </a:cubicBezTo>
                      <a:cubicBezTo>
                        <a:pt x="112453" y="233135"/>
                        <a:pt x="120682" y="230392"/>
                        <a:pt x="128910" y="233135"/>
                      </a:cubicBezTo>
                      <a:cubicBezTo>
                        <a:pt x="137138" y="235878"/>
                        <a:pt x="145367" y="241363"/>
                        <a:pt x="148109" y="249591"/>
                      </a:cubicBezTo>
                      <a:lnTo>
                        <a:pt x="257820" y="441585"/>
                      </a:lnTo>
                      <a:lnTo>
                        <a:pt x="257820" y="551295"/>
                      </a:lnTo>
                      <a:lnTo>
                        <a:pt x="95997" y="551295"/>
                      </a:lnTo>
                      <a:lnTo>
                        <a:pt x="95997" y="534839"/>
                      </a:lnTo>
                      <a:cubicBezTo>
                        <a:pt x="95997" y="532096"/>
                        <a:pt x="95997" y="526610"/>
                        <a:pt x="93254" y="523868"/>
                      </a:cubicBezTo>
                      <a:lnTo>
                        <a:pt x="35656" y="444327"/>
                      </a:lnTo>
                      <a:close/>
                      <a:moveTo>
                        <a:pt x="293476" y="677462"/>
                      </a:moveTo>
                      <a:lnTo>
                        <a:pt x="68569" y="677462"/>
                      </a:lnTo>
                      <a:lnTo>
                        <a:pt x="68569" y="581466"/>
                      </a:lnTo>
                      <a:lnTo>
                        <a:pt x="293476" y="581466"/>
                      </a:lnTo>
                      <a:lnTo>
                        <a:pt x="293476" y="677462"/>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6D91C9E-E1DC-98B5-91E4-3AB676745C75}"/>
                  </a:ext>
                </a:extLst>
              </p:cNvPr>
              <p:cNvSpPr/>
              <p:nvPr/>
            </p:nvSpPr>
            <p:spPr>
              <a:xfrm>
                <a:off x="893050"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7694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Πώς συσχετίζεται η αλυσίδα εφοδιασμού με τον πληθωρισμό;</a:t>
            </a:r>
          </a:p>
          <a:p>
            <a:endParaRPr lang="en-US" dirty="0">
              <a:solidFill>
                <a:schemeClr val="bg1"/>
              </a:solidFill>
            </a:endParaRPr>
          </a:p>
          <a:p>
            <a:endParaRPr lang="en-US" dirty="0">
              <a:solidFill>
                <a:schemeClr val="bg1"/>
              </a:solidFill>
            </a:endParaRPr>
          </a:p>
          <a:p>
            <a:r>
              <a:rPr lang="en-US" sz="2400" dirty="0">
                <a:solidFill>
                  <a:schemeClr val="bg1"/>
                </a:solidFill>
              </a:rPr>
              <a:t>Η συσχέτιση μεταξύ των αλυσίδων εφοδιασμού και του πληθωρισμού είναι </a:t>
            </a:r>
            <a:r>
              <a:rPr lang="en-US" sz="2400" b="1" dirty="0">
                <a:solidFill>
                  <a:schemeClr val="bg1"/>
                </a:solidFill>
              </a:rPr>
              <a:t>τριπλή</a:t>
            </a:r>
            <a:r>
              <a:rPr lang="en-US" sz="2400" dirty="0">
                <a:solidFill>
                  <a:schemeClr val="bg1"/>
                </a:solidFill>
              </a:rPr>
              <a:t>:</a:t>
            </a:r>
          </a:p>
          <a:p>
            <a:r>
              <a:rPr lang="en-US" dirty="0">
                <a:solidFill>
                  <a:schemeClr val="bg1"/>
                </a:solidFill>
              </a:rPr>
              <a:t> </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Αύξηση του κόστους</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2948318"/>
            <a:ext cx="3519699" cy="1157102"/>
          </a:xfrm>
        </p:spPr>
        <p:txBody>
          <a:bodyPr>
            <a:noAutofit/>
          </a:bodyPr>
          <a:lstStyle/>
          <a:p>
            <a:pPr algn="l">
              <a:lnSpc>
                <a:spcPts val="3000"/>
              </a:lnSpc>
              <a:spcBef>
                <a:spcPts val="0"/>
              </a:spcBef>
            </a:pPr>
            <a:r>
              <a:rPr lang="en-US" sz="3000" dirty="0">
                <a:solidFill>
                  <a:srgbClr val="616161"/>
                </a:solidFill>
              </a:rPr>
              <a:t>Έλλειψη υλικών και υπηρεσιών</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err="1">
                <a:solidFill>
                  <a:srgbClr val="616161"/>
                </a:solidFill>
              </a:rPr>
              <a:t>Πράσινος πληθωρισμός</a:t>
            </a:r>
            <a:endParaRPr lang="en-US" sz="3000" dirty="0">
              <a:solidFill>
                <a:srgbClr val="616161"/>
              </a:solidFill>
            </a:endParaRPr>
          </a:p>
        </p:txBody>
      </p:sp>
      <p:grpSp>
        <p:nvGrpSpPr>
          <p:cNvPr id="267" name="Group 266">
            <a:extLst>
              <a:ext uri="{FF2B5EF4-FFF2-40B4-BE49-F238E27FC236}">
                <a16:creationId xmlns:a16="http://schemas.microsoft.com/office/drawing/2014/main" id="{5701116A-9965-FE42-C27F-BFAD8F0259BF}"/>
              </a:ext>
            </a:extLst>
          </p:cNvPr>
          <p:cNvGrpSpPr/>
          <p:nvPr/>
        </p:nvGrpSpPr>
        <p:grpSpPr>
          <a:xfrm>
            <a:off x="5816507" y="5136480"/>
            <a:ext cx="780135" cy="780149"/>
            <a:chOff x="8736336" y="773976"/>
            <a:chExt cx="925001" cy="925018"/>
          </a:xfrm>
          <a:solidFill>
            <a:srgbClr val="616161"/>
          </a:solidFill>
        </p:grpSpPr>
        <p:grpSp>
          <p:nvGrpSpPr>
            <p:cNvPr id="268" name="Graphic 2">
              <a:extLst>
                <a:ext uri="{FF2B5EF4-FFF2-40B4-BE49-F238E27FC236}">
                  <a16:creationId xmlns:a16="http://schemas.microsoft.com/office/drawing/2014/main" id="{16730F0F-4043-D0C3-3269-3E22EC767322}"/>
                </a:ext>
              </a:extLst>
            </p:cNvPr>
            <p:cNvGrpSpPr/>
            <p:nvPr/>
          </p:nvGrpSpPr>
          <p:grpSpPr>
            <a:xfrm>
              <a:off x="8736336" y="773976"/>
              <a:ext cx="925001" cy="925018"/>
              <a:chOff x="8736336" y="773976"/>
              <a:chExt cx="925001" cy="925018"/>
            </a:xfrm>
            <a:grpFill/>
          </p:grpSpPr>
          <p:sp>
            <p:nvSpPr>
              <p:cNvPr id="271" name="Freeform 270">
                <a:extLst>
                  <a:ext uri="{FF2B5EF4-FFF2-40B4-BE49-F238E27FC236}">
                    <a16:creationId xmlns:a16="http://schemas.microsoft.com/office/drawing/2014/main" id="{3A7B6D44-1254-0A0B-97EC-1EBF5FA6B01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81401B00-5B38-735E-6D83-BA16944A6CDD}"/>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190D5A93-E923-8EB5-CD86-3B7548DD5AE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0757A638-9E7E-4AB9-9FA9-8377965728F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DA3844A7-F451-7CF5-6F8D-2747F1E1DA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D5FE120F-9BC6-6E97-69AF-3E6E3DD9F66B}"/>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A4B153C8-9E1B-EAB4-3B2C-850A6AC96B8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9" name="Freeform 268">
              <a:extLst>
                <a:ext uri="{FF2B5EF4-FFF2-40B4-BE49-F238E27FC236}">
                  <a16:creationId xmlns:a16="http://schemas.microsoft.com/office/drawing/2014/main" id="{61A50487-00E9-2468-C3C8-AA704C3BF8D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D5FA5642-9CCC-75BD-B689-6D4BFA05B10B}"/>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8" name="Group 277">
            <a:extLst>
              <a:ext uri="{FF2B5EF4-FFF2-40B4-BE49-F238E27FC236}">
                <a16:creationId xmlns:a16="http://schemas.microsoft.com/office/drawing/2014/main" id="{7E091859-4308-BD43-CD56-BFE712327EDF}"/>
              </a:ext>
            </a:extLst>
          </p:cNvPr>
          <p:cNvGrpSpPr/>
          <p:nvPr/>
        </p:nvGrpSpPr>
        <p:grpSpPr>
          <a:xfrm>
            <a:off x="5710590" y="878358"/>
            <a:ext cx="733094" cy="632040"/>
            <a:chOff x="4417506" y="446113"/>
            <a:chExt cx="1094363" cy="943510"/>
          </a:xfrm>
          <a:solidFill>
            <a:srgbClr val="616161"/>
          </a:solidFill>
        </p:grpSpPr>
        <p:sp>
          <p:nvSpPr>
            <p:cNvPr id="279" name="Freeform 278">
              <a:extLst>
                <a:ext uri="{FF2B5EF4-FFF2-40B4-BE49-F238E27FC236}">
                  <a16:creationId xmlns:a16="http://schemas.microsoft.com/office/drawing/2014/main" id="{9E697DB5-33EE-26E2-FDCB-36A1E557892F}"/>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80" name="Graphic 3">
              <a:extLst>
                <a:ext uri="{FF2B5EF4-FFF2-40B4-BE49-F238E27FC236}">
                  <a16:creationId xmlns:a16="http://schemas.microsoft.com/office/drawing/2014/main" id="{2DE60CBD-F9EF-E2CE-9669-E50CBE0E1ED9}"/>
                </a:ext>
              </a:extLst>
            </p:cNvPr>
            <p:cNvGrpSpPr/>
            <p:nvPr/>
          </p:nvGrpSpPr>
          <p:grpSpPr>
            <a:xfrm>
              <a:off x="4417506" y="446113"/>
              <a:ext cx="1023051" cy="943510"/>
              <a:chOff x="4417506" y="446113"/>
              <a:chExt cx="1023051" cy="943510"/>
            </a:xfrm>
            <a:grpFill/>
          </p:grpSpPr>
          <p:sp>
            <p:nvSpPr>
              <p:cNvPr id="282" name="Freeform 281">
                <a:extLst>
                  <a:ext uri="{FF2B5EF4-FFF2-40B4-BE49-F238E27FC236}">
                    <a16:creationId xmlns:a16="http://schemas.microsoft.com/office/drawing/2014/main" id="{0A50E8B3-19C8-283C-F91A-37330CC337E7}"/>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ECD56555-B204-8F34-9F3C-5EBBDAA2C4F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81" name="Freeform 280">
              <a:extLst>
                <a:ext uri="{FF2B5EF4-FFF2-40B4-BE49-F238E27FC236}">
                  <a16:creationId xmlns:a16="http://schemas.microsoft.com/office/drawing/2014/main" id="{F3303B09-55AB-7718-B9E1-D3C0247D87BB}"/>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grpSp>
        <p:nvGrpSpPr>
          <p:cNvPr id="291" name="Graphic 3">
            <a:extLst>
              <a:ext uri="{FF2B5EF4-FFF2-40B4-BE49-F238E27FC236}">
                <a16:creationId xmlns:a16="http://schemas.microsoft.com/office/drawing/2014/main" id="{3B60430A-F91C-4B0E-E589-E52CD9579207}"/>
              </a:ext>
            </a:extLst>
          </p:cNvPr>
          <p:cNvGrpSpPr/>
          <p:nvPr/>
        </p:nvGrpSpPr>
        <p:grpSpPr>
          <a:xfrm>
            <a:off x="6888215" y="3032628"/>
            <a:ext cx="756980" cy="764327"/>
            <a:chOff x="8626076" y="3737866"/>
            <a:chExt cx="1130020" cy="1140988"/>
          </a:xfrm>
          <a:solidFill>
            <a:srgbClr val="616161"/>
          </a:solidFill>
        </p:grpSpPr>
        <p:grpSp>
          <p:nvGrpSpPr>
            <p:cNvPr id="292" name="Graphic 3">
              <a:extLst>
                <a:ext uri="{FF2B5EF4-FFF2-40B4-BE49-F238E27FC236}">
                  <a16:creationId xmlns:a16="http://schemas.microsoft.com/office/drawing/2014/main" id="{75658338-79EA-775F-20AF-F37032EE9800}"/>
                </a:ext>
              </a:extLst>
            </p:cNvPr>
            <p:cNvGrpSpPr/>
            <p:nvPr/>
          </p:nvGrpSpPr>
          <p:grpSpPr>
            <a:xfrm>
              <a:off x="8626076" y="4097168"/>
              <a:ext cx="907855" cy="521124"/>
              <a:chOff x="8626076" y="4097168"/>
              <a:chExt cx="907855" cy="521124"/>
            </a:xfrm>
            <a:grpFill/>
          </p:grpSpPr>
          <p:sp>
            <p:nvSpPr>
              <p:cNvPr id="301" name="Freeform 300">
                <a:extLst>
                  <a:ext uri="{FF2B5EF4-FFF2-40B4-BE49-F238E27FC236}">
                    <a16:creationId xmlns:a16="http://schemas.microsoft.com/office/drawing/2014/main" id="{63B46A6E-C30D-584F-7DCD-5BBBEB31B7DF}"/>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0078DEFF-9680-8030-5FD5-88A6292E3118}"/>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293" name="Freeform 292">
              <a:extLst>
                <a:ext uri="{FF2B5EF4-FFF2-40B4-BE49-F238E27FC236}">
                  <a16:creationId xmlns:a16="http://schemas.microsoft.com/office/drawing/2014/main" id="{185472D8-0D19-3550-9CDA-321D6A4D0213}"/>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FB7927-46D1-81E0-44A3-E41D6C570977}"/>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12A143E5-3F3E-AD68-613A-031D444227C0}"/>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C3B4C63-EB53-D6DD-0DEA-68AE928CBCBC}"/>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2F65D77-14D0-4892-DA2E-0D445BB1CC57}"/>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456A7C8-CFF9-8932-AE7E-E2DD654D5073}"/>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82A9F35E-7750-9C64-1219-4A9DAE4437A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0B8EEECB-9709-CEC3-D4C3-845BE50781E0}"/>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821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lnSpcReduction="10000"/>
          </a:bodyPr>
          <a:lstStyle/>
          <a:p>
            <a:r>
              <a:rPr lang="en-US" dirty="0">
                <a:solidFill>
                  <a:srgbClr val="7F1C58"/>
                </a:solidFill>
              </a:rPr>
              <a:t>Αύξηση του κόστους</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normAutofit fontScale="85000" lnSpcReduction="10000"/>
          </a:bodyPr>
          <a:lstStyle/>
          <a:p>
            <a:pPr marL="15875" indent="-15875"/>
            <a:r>
              <a:rPr lang="en-US" dirty="0"/>
              <a:t> Οι υψηλότερες τιμές ενέργειας μεταφέρουν αξία στην οικονομία από τους "καταναλωτές ενέργειας" στους "παραγωγούς ενέργειας". Η Yara, μια νορβηγική εταιρεία </a:t>
            </a:r>
            <a:r>
              <a:rPr lang="en-US" dirty="0" err="1"/>
              <a:t>λιπασμάτων </a:t>
            </a:r>
            <a:r>
              <a:rPr lang="en-US" dirty="0"/>
              <a:t>και ηγέτης του κλάδου, περιόρισε τις εργασίες σε δύο από τις εγκαταστάσεις της λόγω της τιμής του φυσικού αερίου. Πολλές εταιρείες τροφίμων και ποτών αντιμετωπίζουν τεράστιες αυξήσεις στο κόστος των πωλούμενων προϊόντων τους. </a:t>
            </a:r>
          </a:p>
          <a:p>
            <a:pPr marL="15875" indent="-15875"/>
            <a:endParaRPr lang="en-US" dirty="0"/>
          </a:p>
          <a:p>
            <a:pPr marL="15875" indent="-15875"/>
            <a:r>
              <a:rPr lang="en-US" dirty="0"/>
              <a:t>Αυτά είναι αποτέλεσμα των διψήφιων αυξήσεων των τιμών των γεωργικών προϊόντων. Ο Δείκτης Τιμών Τροφίμων του FAO έφθασε σε ιστορικό υψηλό 159,3 μονάδων τον Μάρτιο. Ο Δείκτης παρακολουθεί τις μηνιαίες μεταβολές των διεθνών τιμών ενός καλαθιού κοινά εμπορεύσιμων ειδών διατροφής. Ο δείκτης μειώθηκε ελαφρώς τον Απρίλιο, αλλά παρέμεινε 29,8% υψηλότερος από ό,τι τον Απρίλιο του 2021. </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9" name="Graphic 8">
            <a:extLst>
              <a:ext uri="{FF2B5EF4-FFF2-40B4-BE49-F238E27FC236}">
                <a16:creationId xmlns:a16="http://schemas.microsoft.com/office/drawing/2014/main" id="{F0603195-36C1-995D-7B21-23C737946567}"/>
              </a:ext>
            </a:extLst>
          </p:cNvPr>
          <p:cNvGrpSpPr/>
          <p:nvPr/>
        </p:nvGrpSpPr>
        <p:grpSpPr>
          <a:xfrm>
            <a:off x="588581" y="399655"/>
            <a:ext cx="1446392" cy="1445841"/>
            <a:chOff x="4817897" y="694433"/>
            <a:chExt cx="1446392" cy="1445841"/>
          </a:xfrm>
        </p:grpSpPr>
        <p:sp>
          <p:nvSpPr>
            <p:cNvPr id="10" name="Freeform 9">
              <a:extLst>
                <a:ext uri="{FF2B5EF4-FFF2-40B4-BE49-F238E27FC236}">
                  <a16:creationId xmlns:a16="http://schemas.microsoft.com/office/drawing/2014/main" id="{B77CF882-58AD-47A1-4FA3-2A6C34D5EC87}"/>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11754472-83C1-8E95-1D86-4491BDAEE57E}"/>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85E27DFF-EC98-51E6-217A-D027F8E1DA2A}"/>
              </a:ext>
            </a:extLst>
          </p:cNvPr>
          <p:cNvGrpSpPr/>
          <p:nvPr/>
        </p:nvGrpSpPr>
        <p:grpSpPr>
          <a:xfrm>
            <a:off x="966576" y="789332"/>
            <a:ext cx="733094" cy="632040"/>
            <a:chOff x="4417506" y="446113"/>
            <a:chExt cx="1094363" cy="943510"/>
          </a:xfrm>
          <a:solidFill>
            <a:srgbClr val="616161"/>
          </a:solidFill>
        </p:grpSpPr>
        <p:sp>
          <p:nvSpPr>
            <p:cNvPr id="14" name="Freeform 13">
              <a:extLst>
                <a:ext uri="{FF2B5EF4-FFF2-40B4-BE49-F238E27FC236}">
                  <a16:creationId xmlns:a16="http://schemas.microsoft.com/office/drawing/2014/main" id="{4823E95A-4084-174D-9EF7-D94E90784453}"/>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FDCA6A8-F115-9039-4D72-4C317C030F54}"/>
                </a:ext>
              </a:extLst>
            </p:cNvPr>
            <p:cNvGrpSpPr/>
            <p:nvPr/>
          </p:nvGrpSpPr>
          <p:grpSpPr>
            <a:xfrm>
              <a:off x="4417506" y="446113"/>
              <a:ext cx="1023051" cy="943510"/>
              <a:chOff x="4417506" y="446113"/>
              <a:chExt cx="1023051" cy="943510"/>
            </a:xfrm>
            <a:grpFill/>
          </p:grpSpPr>
          <p:sp>
            <p:nvSpPr>
              <p:cNvPr id="17" name="Freeform 16">
                <a:extLst>
                  <a:ext uri="{FF2B5EF4-FFF2-40B4-BE49-F238E27FC236}">
                    <a16:creationId xmlns:a16="http://schemas.microsoft.com/office/drawing/2014/main" id="{D0F1903B-BD48-D585-C93B-269DC05F81E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008C24F-EE9D-8FB3-F3A0-F66C814F945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3BA1B0BE-E24E-9F1A-20CE-F4CF67B53002}"/>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9715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err="1">
                <a:solidFill>
                  <a:srgbClr val="B41F7A"/>
                </a:solidFill>
              </a:rPr>
              <a:t>Πράσινος πληθωρισμός</a:t>
            </a:r>
            <a:endParaRPr lang="en-US" dirty="0">
              <a:solidFill>
                <a:srgbClr val="B41F7A"/>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lstStyle/>
          <a:p>
            <a:pPr marL="15875" indent="-15875"/>
            <a:r>
              <a:rPr lang="en-US" dirty="0"/>
              <a:t> Καθώς ο κόσμος προχωρά στην ηλεκτροκίνηση των πάντων - από τη θέρμανση μέχρι την οδήγηση - τα αγαθά που απαιτούνται για την τροφοδοσία της πράσινης μετάβασης έχουν μεγαλύτερη ζήτηση και, ως εκ τούτου, γίνονται όλο και πιο ακριβά. Πάρτε το λίθιο, ένα κρίσιμο στοιχείο των μπαταριών των ηλεκτρικών αυτοκινήτων: η τιμή του έχει αυξηθεί περισσότερο από 1000% από τον Ιανουάριο του 2020. Το ίδιο ισχύει και για τον χαλκό, ο οποίος είναι απαραίτητος σε κάθε κομμάτι ηλεκτρικού καλωδίου. Μέχρι να μπορέσουν να τεθούν σε λειτουργία νέες πηγές εφοδιασμού, </a:t>
            </a:r>
            <a:r>
              <a:rPr lang="en-US" dirty="0" err="1"/>
              <a:t>ο πράσινος πληθωρισμός </a:t>
            </a:r>
            <a:r>
              <a:rPr lang="en-US" dirty="0"/>
              <a:t>θα αποτελέσει βραχυπρόθεσμα και μεσοπρόθεσμα διαρθρωτικό περιορισμό</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20" name="Graphic 8">
            <a:extLst>
              <a:ext uri="{FF2B5EF4-FFF2-40B4-BE49-F238E27FC236}">
                <a16:creationId xmlns:a16="http://schemas.microsoft.com/office/drawing/2014/main" id="{D57D2017-9345-7C63-5D3B-D5004FDDACD0}"/>
              </a:ext>
            </a:extLst>
          </p:cNvPr>
          <p:cNvGrpSpPr/>
          <p:nvPr/>
        </p:nvGrpSpPr>
        <p:grpSpPr>
          <a:xfrm>
            <a:off x="588581" y="407580"/>
            <a:ext cx="1446392" cy="1445841"/>
            <a:chOff x="4817897" y="694433"/>
            <a:chExt cx="1446392" cy="1445841"/>
          </a:xfrm>
        </p:grpSpPr>
        <p:sp>
          <p:nvSpPr>
            <p:cNvPr id="21" name="Freeform 20">
              <a:extLst>
                <a:ext uri="{FF2B5EF4-FFF2-40B4-BE49-F238E27FC236}">
                  <a16:creationId xmlns:a16="http://schemas.microsoft.com/office/drawing/2014/main" id="{B1F723DE-57BD-CC7B-B1D6-DA968052A5DA}"/>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8A0858C-7C9F-3EA0-EA0A-F8C19C98A17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81FF5B3E-EC2A-D4F9-F211-8C10633388D2}"/>
              </a:ext>
            </a:extLst>
          </p:cNvPr>
          <p:cNvGrpSpPr/>
          <p:nvPr/>
        </p:nvGrpSpPr>
        <p:grpSpPr>
          <a:xfrm>
            <a:off x="933627" y="741407"/>
            <a:ext cx="780135" cy="780149"/>
            <a:chOff x="8736336" y="773976"/>
            <a:chExt cx="925001" cy="925018"/>
          </a:xfrm>
          <a:solidFill>
            <a:srgbClr val="616161"/>
          </a:solidFill>
        </p:grpSpPr>
        <p:grpSp>
          <p:nvGrpSpPr>
            <p:cNvPr id="25" name="Graphic 2">
              <a:extLst>
                <a:ext uri="{FF2B5EF4-FFF2-40B4-BE49-F238E27FC236}">
                  <a16:creationId xmlns:a16="http://schemas.microsoft.com/office/drawing/2014/main" id="{599E2911-7514-AC1E-526F-83E16B6D9CEC}"/>
                </a:ext>
              </a:extLst>
            </p:cNvPr>
            <p:cNvGrpSpPr/>
            <p:nvPr/>
          </p:nvGrpSpPr>
          <p:grpSpPr>
            <a:xfrm>
              <a:off x="8736336" y="773976"/>
              <a:ext cx="925001" cy="925018"/>
              <a:chOff x="8736336" y="773976"/>
              <a:chExt cx="925001" cy="925018"/>
            </a:xfrm>
            <a:grpFill/>
          </p:grpSpPr>
          <p:sp>
            <p:nvSpPr>
              <p:cNvPr id="28" name="Freeform 27">
                <a:extLst>
                  <a:ext uri="{FF2B5EF4-FFF2-40B4-BE49-F238E27FC236}">
                    <a16:creationId xmlns:a16="http://schemas.microsoft.com/office/drawing/2014/main" id="{9FCABF98-F3E4-C8FA-EC9C-EA798AD7A93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A69BF48-1EE6-309E-7CD9-076DD2A6134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B48BDA2-83CC-3FB9-D511-5CD9A05EBE0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F6B4B5-79E0-29DF-8880-DB7E98FE2C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2AE9C76-9126-F6EC-372C-A6E6267CE49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4A4AF-CA92-D937-04EA-59218A079D2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965C315-AF49-4DBD-38D2-911155B0F86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25">
              <a:extLst>
                <a:ext uri="{FF2B5EF4-FFF2-40B4-BE49-F238E27FC236}">
                  <a16:creationId xmlns:a16="http://schemas.microsoft.com/office/drawing/2014/main" id="{6A44DC7F-8BB5-B404-07DB-B90704334473}"/>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CAF1F84-97FB-82E9-5B81-96FDA10616F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8547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F16924"/>
                </a:solidFill>
              </a:rPr>
              <a:t>Έλλειψη υλικών και υπηρεσιών</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09" y="1362485"/>
            <a:ext cx="6604126" cy="5740064"/>
          </a:xfrm>
        </p:spPr>
        <p:txBody>
          <a:bodyPr>
            <a:normAutofit/>
          </a:bodyPr>
          <a:lstStyle/>
          <a:p>
            <a:pPr marL="15875" indent="-15875"/>
            <a:r>
              <a:rPr lang="en-US" sz="1600" dirty="0"/>
              <a:t>Ο συνδυασμός της ανάκαμψης της οικονομικής δραστηριότητας και της συνεχιζόμενης πίεσης από τις διαταραχές της αλυσίδας εφοδιασμού αυξάνει τις ανοδικές πιέσεις στις τιμές. Εδώ και σχεδόν δύο χρόνια, περισσότερες από 150 βιομηχανίες έχουν επηρεαστεί από ελλείψεις τσιπ. </a:t>
            </a:r>
          </a:p>
          <a:p>
            <a:pPr marL="15875" indent="-15875"/>
            <a:endParaRPr lang="en-US" sz="1600" dirty="0"/>
          </a:p>
          <a:p>
            <a:pPr marL="15875" indent="-15875"/>
            <a:r>
              <a:rPr lang="en-US" sz="1600" dirty="0"/>
              <a:t>Οι ελλείψεις αυτές επηρεάζουν την παραγωγή ενός ευρέος φάσματος αγαθών και υπηρεσιών, όπως οικιακές συσκευές, smartphones, φορητούς υπολογιστές, εκτυπωτές, κονσόλες παιχνιδιών, ηλεκτρονικούς υπολογιστές, αυτοκίνητα, αεροπλάνα και ιατρικές συσκευές, μεταξύ άλλων.</a:t>
            </a:r>
          </a:p>
          <a:p>
            <a:pPr marL="15875" indent="-15875"/>
            <a:endParaRPr lang="en-US" sz="1600" dirty="0"/>
          </a:p>
          <a:p>
            <a:pPr marL="15875" indent="-15875"/>
            <a:r>
              <a:rPr lang="el-GR" sz="1600" dirty="0">
                <a:solidFill>
                  <a:schemeClr val="bg1"/>
                </a:solidFill>
                <a:highlight>
                  <a:srgbClr val="F16924"/>
                </a:highlight>
              </a:rPr>
              <a:t>ΠΕΡΙΠΤΩΣΙΟΛΟΓΙΚΗ </a:t>
            </a:r>
            <a:r>
              <a:rPr lang="en-US" sz="1600" dirty="0">
                <a:solidFill>
                  <a:schemeClr val="bg1"/>
                </a:solidFill>
                <a:highlight>
                  <a:srgbClr val="F16924"/>
                </a:highlight>
              </a:rPr>
              <a:t>ΜΕΛ</a:t>
            </a:r>
            <a:r>
              <a:rPr lang="el-GR" sz="1600" dirty="0">
                <a:solidFill>
                  <a:schemeClr val="bg1"/>
                </a:solidFill>
                <a:highlight>
                  <a:srgbClr val="F16924"/>
                </a:highlight>
              </a:rPr>
              <a:t>Ε</a:t>
            </a:r>
            <a:r>
              <a:rPr lang="en-US" sz="1600" dirty="0">
                <a:solidFill>
                  <a:schemeClr val="bg1"/>
                </a:solidFill>
                <a:highlight>
                  <a:srgbClr val="F16924"/>
                </a:highlight>
              </a:rPr>
              <a:t>ΤΗ - αλυσίδα εφοδιασμού και άλλες παρεμβάσεις                      </a:t>
            </a:r>
          </a:p>
          <a:p>
            <a:pPr marL="15875" indent="-15875"/>
            <a:endParaRPr lang="en-US" sz="1600" b="1" i="1" dirty="0">
              <a:solidFill>
                <a:schemeClr val="bg1"/>
              </a:solidFill>
              <a:effectLst/>
              <a:highlight>
                <a:srgbClr val="F16924"/>
              </a:highlight>
              <a:ea typeface="Calibri" panose="020F0502020204030204" pitchFamily="34" charset="0"/>
              <a:cs typeface="Times New Roman" panose="02020603050405020304" pitchFamily="18" charset="0"/>
            </a:endParaRPr>
          </a:p>
          <a:p>
            <a:pPr marL="15875" indent="-15875"/>
            <a:r>
              <a:rPr lang="en-US" sz="1600" b="1" i="1" dirty="0">
                <a:solidFill>
                  <a:srgbClr val="B41F7A"/>
                </a:solidFill>
                <a:effectLst/>
                <a:ea typeface="Calibri" panose="020F0502020204030204" pitchFamily="34" charset="0"/>
                <a:cs typeface="Times New Roman" panose="02020603050405020304" pitchFamily="18" charset="0"/>
              </a:rPr>
              <a:t>Πώς τα παγκόσμια προβλήματα της αλυσίδας εφοδιασμού μπορούν να επιταχύνουν τις κρίσεις</a:t>
            </a:r>
            <a:endParaRPr lang="en-IE" sz="1600" b="1" i="1" dirty="0">
              <a:solidFill>
                <a:srgbClr val="B41F7A"/>
              </a:solidFill>
              <a:effectLst/>
              <a:ea typeface="Calibri" panose="020F0502020204030204" pitchFamily="34" charset="0"/>
              <a:cs typeface="Times New Roman" panose="02020603050405020304" pitchFamily="18" charset="0"/>
            </a:endParaRPr>
          </a:p>
          <a:p>
            <a:r>
              <a:rPr lang="en-US" sz="1600" dirty="0">
                <a:solidFill>
                  <a:srgbClr val="616161"/>
                </a:solidFill>
                <a:effectLst/>
                <a:ea typeface="Calibri" panose="020F0502020204030204" pitchFamily="34" charset="0"/>
                <a:cs typeface="Times New Roman" panose="02020603050405020304" pitchFamily="18" charset="0"/>
              </a:rPr>
              <a:t>Χώρα: Γερμανία</a:t>
            </a:r>
            <a:endParaRPr lang="en-IE" sz="1600" dirty="0">
              <a:solidFill>
                <a:srgbClr val="616161"/>
              </a:solidFill>
              <a:effectLst/>
              <a:ea typeface="Calibri" panose="020F0502020204030204" pitchFamily="34" charset="0"/>
              <a:cs typeface="Times New Roman" panose="02020603050405020304" pitchFamily="18" charset="0"/>
            </a:endParaRPr>
          </a:p>
          <a:p>
            <a:r>
              <a:rPr lang="en-US" sz="1600" dirty="0">
                <a:effectLst/>
                <a:ea typeface="Calibri" panose="020F0502020204030204" pitchFamily="34" charset="0"/>
                <a:cs typeface="Times New Roman" panose="02020603050405020304" pitchFamily="18" charset="0"/>
              </a:rPr>
              <a:t>Βιομηχανία: Μηχανική ειδικών μηχανημάτων</a:t>
            </a:r>
            <a:endParaRPr lang="en-US" sz="2000"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pic>
        <p:nvPicPr>
          <p:cNvPr id="5" name="Picture 4" descr="Stack of machine gears focusing on one gear">
            <a:extLst>
              <a:ext uri="{FF2B5EF4-FFF2-40B4-BE49-F238E27FC236}">
                <a16:creationId xmlns:a16="http://schemas.microsoft.com/office/drawing/2014/main" id="{B4033A43-DDB4-58B4-C55B-8E367BFCF5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663" r="28123"/>
          <a:stretch/>
        </p:blipFill>
        <p:spPr>
          <a:xfrm>
            <a:off x="9122735" y="0"/>
            <a:ext cx="3211031" cy="6858000"/>
          </a:xfrm>
          <a:prstGeom prst="rect">
            <a:avLst/>
          </a:prstGeom>
        </p:spPr>
      </p:pic>
    </p:spTree>
    <p:extLst>
      <p:ext uri="{BB962C8B-B14F-4D97-AF65-F5344CB8AC3E}">
        <p14:creationId xmlns:p14="http://schemas.microsoft.com/office/powerpoint/2010/main" val="396380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63341"/>
            <a:ext cx="9084808" cy="582221"/>
          </a:xfrm>
        </p:spPr>
        <p:txBody>
          <a:bodyPr>
            <a:normAutofit/>
          </a:bodyPr>
          <a:lstStyle/>
          <a:p>
            <a:pPr>
              <a:lnSpc>
                <a:spcPts val="3000"/>
              </a:lnSpc>
              <a:spcBef>
                <a:spcPts val="0"/>
              </a:spcBef>
            </a:pPr>
            <a:r>
              <a:rPr lang="el-GR" sz="2800" b="1" dirty="0">
                <a:solidFill>
                  <a:srgbClr val="F16924"/>
                </a:solidFill>
              </a:rPr>
              <a:t>Συνέχεια περιπτωσιολογικής </a:t>
            </a:r>
            <a:r>
              <a:rPr lang="en-US" sz="2800" b="1" dirty="0" err="1">
                <a:solidFill>
                  <a:srgbClr val="F16924"/>
                </a:solidFill>
              </a:rPr>
              <a:t>μελέτης</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6309420"/>
          </a:xfrm>
          <a:prstGeom prst="rect">
            <a:avLst/>
          </a:prstGeom>
          <a:noFill/>
        </p:spPr>
        <p:txBody>
          <a:bodyPr wrap="square">
            <a:spAutoFit/>
          </a:bodyPr>
          <a:lstStyle/>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Η εταιρεία διοικείται από τη δεύτερη γενιά και έχει κύκλο εργασιών γύρω στα 5 εκατομμύρια ευρώ σε κανονικές περιόδους. Η πανδημία του Covid έχει ήδη θέσει την εταιρεία ενώπιον μεγάλων προκλήσεων, αλλά χάρη στη διορατική διαχείριση οι επιπτώσεις ήταν σχετικά μικρές.  </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Τα μηχανήματα της εταιρείας χρησιμοποιούν επίσης ηλεκτρονικά εξαρτήματα/στοιχεία ελέγχου που αγοράζει η ίδια. Λόγω της παγκόσμιας "κρίσης των τσιπ", τα απαραίτητα εξαρτήματα είναι δύσκολα διαθέσιμα - και αν είναι, τότε σε σημαντικά υψηλότερες τιμές από ό,τι στο παρελθόν και με σημαντικές καθυστερήσεις στην παράδοση.  </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Οι συμβάσεις με τους πελάτες δεν προβλέπουν ότι οι αυξήσεις των τιμών μπορούν να μετακυλιστούν - και επιπλέον, είναι σύνηθες σε πολλές συμβάσεις να υπάρχουν συμβατικές ποινές εάν τα μηχανήματα δεν παραδοθούν στον συμφωνημένο χρόνο.</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Στο πλαίσιο των προβλημάτων παράδοσης, ήταν γρήγορα προβλέψιμο ότι η εταιρεία θα αντιμετώπιζε σημαντικά προβλήματα ρευστότητας ή ακόμη και την απειλή της αφερεγγυότητας, εάν δεν λαμβάνονταν γρήγορα μέτρα.</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IE"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Η ΠΡΟΚΛΗΣΗ</a:t>
            </a:r>
            <a:endParaRPr lang="en-IE"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Τα αποθέματα ρευστότητας έχουν ήδη εξαντληθεί κατά τη διάρκεια της πανδημίας Covid-Pandemic</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Πολλές υπάρχουσες παραγγελίες - αλλά </a:t>
            </a:r>
            <a:r>
              <a:rPr lang="en-US"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υποαπασχόληση </a:t>
            </a: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της παραγωγής λόγω έλλειψης αγοραζόμενων εξαρτημάτων</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Επικείμενες καθυστερήσεις παράδοσης, που προκαλούν απειλή συμβατικών κυρώσεων</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Ως αποτέλεσμα:  Επικείμενη κρίση ρευστότητας και απειλή αφερεγγυότητας</a:t>
            </a:r>
            <a:endParaRPr lang="en-IE" b="1" dirty="0">
              <a:solidFill>
                <a:srgbClr val="B41F7A"/>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latin typeface="Calibri" panose="020F0502020204030204" pitchFamily="34" charset="0"/>
                <a:ea typeface="Calibri" panose="020F0502020204030204" pitchFamily="34" charset="0"/>
                <a:cs typeface="Calibri" panose="020F0502020204030204" pitchFamily="34" charset="0"/>
              </a:rPr>
              <a:t>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303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303751"/>
            <a:ext cx="9084808" cy="582221"/>
          </a:xfrm>
        </p:spPr>
        <p:txBody>
          <a:bodyPr>
            <a:normAutofit/>
          </a:bodyPr>
          <a:lstStyle/>
          <a:p>
            <a:pPr>
              <a:lnSpc>
                <a:spcPts val="3000"/>
              </a:lnSpc>
              <a:spcBef>
                <a:spcPts val="0"/>
              </a:spcBef>
            </a:pPr>
            <a:r>
              <a:rPr lang="el-GR" sz="2800" b="1" dirty="0">
                <a:solidFill>
                  <a:srgbClr val="F16924"/>
                </a:solidFill>
              </a:rPr>
              <a:t>Συνέχεια περιπτωσιολογικής </a:t>
            </a:r>
            <a:r>
              <a:rPr lang="en-US" sz="2800" b="1" dirty="0" err="1">
                <a:solidFill>
                  <a:srgbClr val="F16924"/>
                </a:solidFill>
              </a:rPr>
              <a:t>μελέτης</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324535"/>
          </a:xfrm>
          <a:prstGeom prst="rect">
            <a:avLst/>
          </a:prstGeom>
          <a:noFill/>
        </p:spPr>
        <p:txBody>
          <a:bodyPr wrap="square">
            <a:spAutoFit/>
          </a:bodyPr>
          <a:lstStyle/>
          <a:p>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Παρέμβαση - ποια λύση σχεδιάστηκε και ποιοι </a:t>
            </a:r>
            <a:r>
              <a:rPr lang="en-US" sz="2000" b="1" dirty="0">
                <a:solidFill>
                  <a:srgbClr val="B41F7A"/>
                </a:solidFill>
                <a:latin typeface="Calibri" panose="020F0502020204030204" pitchFamily="34" charset="0"/>
                <a:ea typeface="Calibri" panose="020F0502020204030204" pitchFamily="34" charset="0"/>
                <a:cs typeface="Calibri" panose="020F0502020204030204" pitchFamily="34" charset="0"/>
              </a:rPr>
              <a:t>ήταν οι </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βασικοί παράγοντες  </a:t>
            </a: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Η διοίκηση της εταιρείας αποτελείται από μηχανικούς και δεν έχει κανένα επιχειρηματικό διοικητικό υπόβαθρο. Παρόμοια κατάσταση δεν χρειάστηκε να αντιμετωπιστεί στα χρόνια από την ύπαρξή της - η αβεβαιότητα ήταν αντίστοιχα μεγάλη. Οι εργαζόμενοι της εταιρείας ήταν επίσης ιδιαίτερα ανασφαλείς λόγω των αρνητικών εμπειριών από την πανδημία Covid και επίσης αντιλήφθηκαν νωρίς ότι κάτι δεν πήγαινε καλά.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Μέσω του δικτύου τους, η διοίκηση αναζήτησε έναν έμπειρο σύμβουλο, ο οποίος τους συστήθηκε με θετικές συστάσεις. Μαζί ανέπτυξαν ένα ολιστικό σχέδιο που είχε τα ακόλουθα βασικά στοιχεία:</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Σχέδιο ρευστότητας Μαζί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με τη διοίκηση και την εταιρεία συμβούλων, καταρτίστηκε ένα λεπτομερές, ημερήσιο σχέδιο ρευστότητας για τις επόμενες 12 εβδομάδες. Το σχέδιο ρευστότητας επικαιροποιούνταν καθημερινά.</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Διαχείριση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ρευστότητας Εφαρμόστηκε διαδικασία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έγκρισης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των εντολών αγοράς. Όλες οι προγραμματισμένες παραγγελίες και δαπάνες έπρεπε να εγκριθούν από τη διοίκηση και τον σύμβουλο πριν πραγματοποιηθούν. </a:t>
            </a:r>
            <a:endParaRPr lang="en-IE" sz="16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717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47008"/>
            <a:ext cx="9084808" cy="582221"/>
          </a:xfrm>
        </p:spPr>
        <p:txBody>
          <a:bodyPr>
            <a:normAutofit/>
          </a:bodyPr>
          <a:lstStyle/>
          <a:p>
            <a:pPr>
              <a:lnSpc>
                <a:spcPts val="3000"/>
              </a:lnSpc>
              <a:spcBef>
                <a:spcPts val="0"/>
              </a:spcBef>
            </a:pPr>
            <a:r>
              <a:rPr lang="el-GR" sz="2800" b="1" dirty="0">
                <a:solidFill>
                  <a:srgbClr val="F16924"/>
                </a:solidFill>
              </a:rPr>
              <a:t>Συνέχεια περιπτωσιολογικής </a:t>
            </a:r>
            <a:r>
              <a:rPr lang="en-US" sz="2800" b="1" dirty="0" err="1">
                <a:solidFill>
                  <a:srgbClr val="F16924"/>
                </a:solidFill>
              </a:rPr>
              <a:t>μελέτης</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786199"/>
          </a:xfrm>
          <a:prstGeom prst="rect">
            <a:avLst/>
          </a:prstGeom>
          <a:noFill/>
        </p:spPr>
        <p:txBody>
          <a:bodyPr wrap="square">
            <a:spAutoFit/>
          </a:bodyPr>
          <a:lstStyle/>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Εφαρμόστηκε η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ιεράρχηση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των παραγγελιών με βάση το βαθμό ολοκλήρωσης, τις ημερομηνίες παράδοσης, τα τμήματα που λείπουν και τις πιθανές κυρώσεις.</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Επαγγελματοποίηση </a:t>
            </a:r>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των αγορών Με την πάροδο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των ετών είχαν δημιουργηθεί σταθερές σχέσεις με τους προμηθευτές, οι οποίες όμως είχαν ως αποτέλεσμα να ζητούνται πάντα οι ίδιοι προμηθευτές. Το τμήμα προμηθειών έλαβε επίσης εντολή να αναζητήσει προμηθευτές σε διεθνές επίπεδο. Ορισμένοι από τους πελάτες είναι μεγάλες εταιρείες που προμηθεύονται οι ίδιες ηλεκτρονικά εξαρτήματα σε πολύ μεγαλύτερη κλίμακα και επομένως έχουν καλύτερη πρόσβαση σε προμηθευτές. Αυτή η διαπραγματευτική δύναμη χρησιμοποιήθηκε εν μέρει από τους ίδιους τους πελάτες που προμηθεύονταν τα ηλεκτρονικά εξαρτήματα που έλειπαν και τα διέθεταν στην εταιρεία.</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Επαναδιαπραγματεύσεις με επιλεγμένους πελάτες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Αυτοί οι πελάτες εντοπίστηκαν και υπήρχαν υπόνοιες ότι είχαν ιδιαίτερα επείγουσα ανάγκη για τα μηχανήματα που παραγγέλθηκαν. Με αυτούς τους πελάτες, επαναδιαπραγματεύτηκαν ότι τα ηλεκτρονικά εξαρτήματα θα μπορούσαν να προμηθεύονται με αυξημένο κόστος και ότι το αυξημένο αυτό κόστος θα μπορούσε επίσης να μετακυλιστεί στον πελάτη.</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212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l-GR" sz="2800" b="1" dirty="0">
                <a:solidFill>
                  <a:srgbClr val="F16924"/>
                </a:solidFill>
              </a:rPr>
              <a:t>Συνέχεια περιπτωσιολογικής </a:t>
            </a:r>
            <a:r>
              <a:rPr lang="en-US" sz="2800" b="1" dirty="0" err="1">
                <a:solidFill>
                  <a:srgbClr val="F16924"/>
                </a:solidFill>
              </a:rPr>
              <a:t>μελέτης</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509200"/>
          </a:xfrm>
          <a:prstGeom prst="rect">
            <a:avLst/>
          </a:prstGeom>
          <a:noFill/>
        </p:spPr>
        <p:txBody>
          <a:bodyPr wrap="square">
            <a:spAutoFit/>
          </a:bodyPr>
          <a:lstStyle/>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Διαφάνεια προς τους εργαζομένους</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Εισήχθη μια εβδομαδιαία συνάντηση προσωπικού στην οποία όλοι οι εργαζόμενοι ενημερώνονταν με διαφάνεια για την τρέχουσα κατάσταση.</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Αναθεώρηση των ΓΟΣ και των συμβάσεων</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Όλα τα υφιστάμενα συμβατικά έγγραφα και οι Γενικοί Όροι και Προϋποθέσεις αναθεωρήθηκαν εκ βάθρων προκειμένου να είναι σε θέση να μετακυλήσουν σημαντικές αυξήσεις τιμών και τυχόν προβλήματα παράδοσης εξαρτημάτων στους πελάτες στο μέλλον ή να αποφύγουν συμβατικές κυρώσεις.</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Αναζήτηση στρατηγικού εταίρου/επενδυτή</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Ταυτόχρονα, αναζητήθηκε ένας στρατηγικός εταίρος που θα επένδυε στην εταιρεία, θα την έθετε σε ευρύτερη οικονομική βάση και θα ήταν επίσης σε θέση να αναπτύξει περαιτέρω το επιχειρηματικό μοντέλο.</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404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l-GR" sz="2800" b="1" dirty="0">
                <a:solidFill>
                  <a:srgbClr val="F16924"/>
                </a:solidFill>
              </a:rPr>
              <a:t>Συνέχεια περιπτωσιολογικής </a:t>
            </a:r>
            <a:r>
              <a:rPr lang="en-US" sz="2800" b="1" dirty="0" err="1">
                <a:solidFill>
                  <a:srgbClr val="F16924"/>
                </a:solidFill>
              </a:rPr>
              <a:t>μελέτης</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6740307"/>
          </a:xfrm>
          <a:prstGeom prst="rect">
            <a:avLst/>
          </a:prstGeom>
          <a:noFill/>
        </p:spPr>
        <p:txBody>
          <a:bodyPr wrap="square">
            <a:spAutoFit/>
          </a:bodyPr>
          <a:lstStyle/>
          <a:p>
            <a:r>
              <a:rPr lang="en-US" sz="22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ΑΠΟΤΕΛΕΣΜΑΤΑ</a:t>
            </a: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Τα περιγραφόμενα μέτρα εφαρμόστηκαν με συνέπεια. Ο δυνητικός κίνδυνος αφερεγγυότητας αποτράπηκε με τα περιγραφόμενα ad hoc μέτρα. Αυτό έδωσε αρκετό χρόνο για να βρεθεί ένας εταίρος που θα μπορούσε όχι μόνο να επενδύσει στην εταιρεία, αλλά και να την αναπτύξει στρατηγικά σε τρεις κεντρικές πτυχές: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Επέκταση των ομάδων πελατών: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Ο νέος στρατηγικός εταίρος έχει πρόσβαση σε διεθνείς πελάτες από τον κατασκευαστικό τομέα με τους οποίους η εταιρεία δεν είχε επαφές πριν.</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Εξασφάλιση μακροπρόθεσμης χρηματοδότησης</a:t>
            </a:r>
            <a:r>
              <a:rPr lang="en-U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Η επένδυση του στρατηγικού εταίρου εξασφαλίζει τη μεσοπρόθεσμη χρηματοδότηση της εταιρείας και δημιουργεί περιθώρια για σημαντικές επενδύσεις.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Περαιτέρω ανάπτυξη του επιχειρηματικού μοντέλου: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που προβλέπει την επέκταση του επιχειρηματικού μοντέλου όσον αφορά το εμπόριο ανταλλακτικών, το σέρβις και τις επισκευές. Με τον τρόπο αυτό, ο κίνδυνος της επιχείρησης του έργου μπορεί να διαφοροποιηθεί και να αναπτυχθούν νέες πηγές εσόδων.</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29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417242" y="1576134"/>
            <a:ext cx="11459325" cy="4548219"/>
          </a:xfrm>
        </p:spPr>
        <p:txBody>
          <a:bodyPr>
            <a:normAutofit fontScale="77500" lnSpcReduction="20000"/>
          </a:bodyPr>
          <a:lstStyle/>
          <a:p>
            <a:pPr marL="14288" indent="-14288" algn="just"/>
            <a:r>
              <a:rPr lang="en-US" dirty="0"/>
              <a:t>Οι εξωτερικοί </a:t>
            </a:r>
            <a:r>
              <a:rPr lang="en-GB" dirty="0"/>
              <a:t>παράγοντες είναι στοιχεία που υπάρχουν εκτός του εσωτερικού περιβάλλοντος μιας επιχείρησης και μπορούν να επηρεάσουν τις λειτουργίες της. Αυτές οι εξωτερικές δυνάμεις μπορούν να βοηθήσουν τις ΜΜΕ ή να παρουσιάσουν προκλήσεις στις τρέχουσες διαδικασίες τους. Οι ΜΜΕ πρέπει να παρακολουθούν τους παράγοντες του εξωτερικού περιβάλλοντος, ώστε να μπορούν να αναγνωρίζουν και να επιλύουν τα προβλήματα που προκαλούν οι παράγοντες και να προβαίνουν στις κατάλληλες αλλαγές. </a:t>
            </a:r>
          </a:p>
          <a:p>
            <a:pPr marL="14288" indent="-14288" algn="just"/>
            <a:endParaRPr lang="en-GB" dirty="0"/>
          </a:p>
          <a:p>
            <a:pPr marL="14288" indent="-14288" algn="just"/>
            <a:r>
              <a:rPr lang="en-GB" b="1" dirty="0">
                <a:solidFill>
                  <a:srgbClr val="F16924"/>
                </a:solidFill>
              </a:rPr>
              <a:t>Γιατί είναι σημαντικοί οι παράγοντες του εξωτερικού περιβάλλοντος;</a:t>
            </a:r>
          </a:p>
          <a:p>
            <a:pPr marL="14288" indent="-14288" algn="just"/>
            <a:r>
              <a:rPr lang="en-GB" dirty="0"/>
              <a:t>Οι παράγοντες του εξωτερικού περιβάλλοντος είναι σημαντικοί επειδή μπορούν να προκαλέσουν άμεσες και έμμεσες επιπτώσεις στις επιχειρηματικές λειτουργίες, το προσωπικό και τα έσοδα.   Το εξωτερικό περιβάλλον μιας ΜΜΕ αλλάζει συνεχώς με τρόπους που δεν είναι δυνατόν να ελέγξει η επιχείρηση, αλλά οι ιδιοκτήτες και οι διευθυντές μπορούν να παρακολουθούν αυτές τις αλλαγές και να ελαχιστοποιούν τις συνέπειές τους. Η επιλογή της παρακολούθησης της δυναμικής φύσης των παραγόντων του εξωτερικού περιβάλλοντος επιτρέπει στις επιχειρήσεις να προστατεύονται από προβλέψιμα γεγονότα και να μετριάζουν τις επιπτώσεις απροσδόκητων αλλαγών.</a:t>
            </a:r>
          </a:p>
          <a:p>
            <a:pPr marL="14288" indent="-14288" algn="just"/>
            <a:endParaRPr lang="en-GB" dirty="0"/>
          </a:p>
          <a:p>
            <a:pPr marL="14288" indent="-14288" algn="just"/>
            <a:r>
              <a:rPr lang="en-US" dirty="0">
                <a:solidFill>
                  <a:schemeClr val="tx2"/>
                </a:solidFill>
                <a:highlight>
                  <a:srgbClr val="B41F7A"/>
                </a:highlight>
              </a:rPr>
              <a:t>Σε αυτή την ενότητα, θα επικεντρωθούμε σε </a:t>
            </a:r>
            <a:r>
              <a:rPr lang="en-US" b="1" dirty="0">
                <a:solidFill>
                  <a:schemeClr val="tx2"/>
                </a:solidFill>
                <a:highlight>
                  <a:srgbClr val="B41F7A"/>
                </a:highlight>
              </a:rPr>
              <a:t>4 τύπους κρίσεων από εξωτερικές πηγές</a:t>
            </a:r>
            <a:r>
              <a:rPr lang="en-US" dirty="0">
                <a:solidFill>
                  <a:schemeClr val="tx2"/>
                </a:solidFill>
                <a:highlight>
                  <a:srgbClr val="B41F7A"/>
                </a:highlight>
              </a:rPr>
              <a:t>...</a:t>
            </a:r>
          </a:p>
          <a:p>
            <a:pPr marL="14288" indent="-14288" algn="just"/>
            <a:endParaRPr lang="en-GB" dirty="0"/>
          </a:p>
          <a:p>
            <a:pPr marL="14288" indent="-14288" algn="just"/>
            <a:endParaRPr lang="en-GB"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l-GR" dirty="0">
                <a:solidFill>
                  <a:schemeClr val="bg1"/>
                </a:solidFill>
              </a:rPr>
              <a:t>Τι</a:t>
            </a:r>
            <a:r>
              <a:rPr lang="en-US" dirty="0">
                <a:solidFill>
                  <a:schemeClr val="bg1"/>
                </a:solidFill>
              </a:rPr>
              <a:t> είναι οι εξωτερικοί παράγοντες;</a:t>
            </a:r>
            <a:endParaRPr lang="en-US" dirty="0">
              <a:solidFill>
                <a:srgbClr val="F16924"/>
              </a:solidFill>
            </a:endParaRPr>
          </a:p>
          <a:p>
            <a:endParaRPr lang="en-US" dirty="0"/>
          </a:p>
        </p:txBody>
      </p:sp>
    </p:spTree>
    <p:extLst>
      <p:ext uri="{BB962C8B-B14F-4D97-AF65-F5344CB8AC3E}">
        <p14:creationId xmlns:p14="http://schemas.microsoft.com/office/powerpoint/2010/main" val="26900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9AF70-580E-48E3-975E-BB529A9272BE}"/>
              </a:ext>
            </a:extLst>
          </p:cNvPr>
          <p:cNvSpPr>
            <a:spLocks noGrp="1"/>
          </p:cNvSpPr>
          <p:nvPr>
            <p:ph type="body" sz="quarter" idx="18"/>
          </p:nvPr>
        </p:nvSpPr>
        <p:spPr>
          <a:xfrm>
            <a:off x="529759" y="1757011"/>
            <a:ext cx="8541206" cy="4323272"/>
          </a:xfrm>
        </p:spPr>
        <p:txBody>
          <a:bodyPr>
            <a:normAutofit fontScale="85000" lnSpcReduction="10000"/>
          </a:bodyPr>
          <a:lstStyle/>
          <a:p>
            <a:pPr marL="342900" indent="-342900">
              <a:buClr>
                <a:srgbClr val="F16924"/>
              </a:buClr>
              <a:buFont typeface="Arial" panose="020B0604020202020204" pitchFamily="34" charset="0"/>
              <a:buChar char="•"/>
            </a:pPr>
            <a:r>
              <a:rPr lang="en-US" dirty="0"/>
              <a:t>Οι διευθυντές μπορούν να λάβουν γρήγορα μέτρα για να περιορίσουν τις επιπτώσεις του πληθωρισμού στην κερδοφορία των εταιρειών τους. Οι τακτικές αυτές ξεκινούν με μια λεπτομερή αξιολόγηση της συμβατικής τους έκθεσης. Για χρόνια, οι διαχειριστές ζούσαν σε ένα περιβάλλον χαμηλού πληθωρισμού, όπου η αναπροσαρμογή των τιμών δεν αποτελούσε κρίσιμο θέμα. Τώρα, πολλές εταιρείες πρέπει να αξιολογήσουν, να </a:t>
            </a:r>
            <a:r>
              <a:rPr lang="en-US" dirty="0" err="1"/>
              <a:t>αναλύσουν </a:t>
            </a:r>
            <a:r>
              <a:rPr lang="en-US" dirty="0"/>
              <a:t>και να στοχεύσουν βασικά στοιχεία των πωλήσεων ή των εξωτερικών δαπανών τους, τα οποία θα πρέπει να αναπροσαρμοστούν ή να μη αναπροσαρμοστούν.</a:t>
            </a:r>
          </a:p>
          <a:p>
            <a:pPr marL="342900" indent="-342900">
              <a:buClr>
                <a:srgbClr val="F16924"/>
              </a:buClr>
              <a:buFont typeface="Arial" panose="020B0604020202020204" pitchFamily="34" charset="0"/>
              <a:buChar char="•"/>
            </a:pPr>
            <a:endParaRPr lang="en-US" dirty="0"/>
          </a:p>
          <a:p>
            <a:pPr marL="342900" indent="-342900">
              <a:buClr>
                <a:srgbClr val="F16924"/>
              </a:buClr>
              <a:buFont typeface="Arial" panose="020B0604020202020204" pitchFamily="34" charset="0"/>
              <a:buChar char="•"/>
            </a:pPr>
            <a:r>
              <a:rPr lang="en-US" dirty="0"/>
              <a:t>Ο εντοπισμός εναλλακτικών προμηθευτών με χαμηλότερο κόστος είναι επίσης μια βασική βραχυπρόθεσμη λύση για την αντιμετώπιση του πληθωρισμού. Πέρα από αυτά τα πιο άμεσα μέτρα, </a:t>
            </a:r>
            <a:r>
              <a:rPr lang="en-US" dirty="0" err="1"/>
              <a:t>οι οργανισμοί </a:t>
            </a:r>
            <a:r>
              <a:rPr lang="en-US" dirty="0"/>
              <a:t>μπορούν να ανταποκριθούν στον υψηλότερο πληθωρισμό αυξάνοντας την ανθεκτικότητα της αλυσίδας εφοδιασμού.</a:t>
            </a:r>
          </a:p>
        </p:txBody>
      </p:sp>
      <p:sp>
        <p:nvSpPr>
          <p:cNvPr id="5" name="Text Placeholder 4">
            <a:extLst>
              <a:ext uri="{FF2B5EF4-FFF2-40B4-BE49-F238E27FC236}">
                <a16:creationId xmlns:a16="http://schemas.microsoft.com/office/drawing/2014/main" id="{972731A9-3E07-D2EB-4C2F-E0B9A95C2748}"/>
              </a:ext>
            </a:extLst>
          </p:cNvPr>
          <p:cNvSpPr>
            <a:spLocks noGrp="1"/>
          </p:cNvSpPr>
          <p:nvPr>
            <p:ph type="body" sz="quarter" idx="16"/>
          </p:nvPr>
        </p:nvSpPr>
        <p:spPr>
          <a:xfrm>
            <a:off x="529760" y="313430"/>
            <a:ext cx="10657837" cy="1056597"/>
          </a:xfrm>
        </p:spPr>
        <p:txBody>
          <a:bodyPr>
            <a:normAutofit lnSpcReduction="10000"/>
          </a:bodyPr>
          <a:lstStyle/>
          <a:p>
            <a:r>
              <a:rPr lang="en-US" dirty="0"/>
              <a:t>Επιστροφή στη μάθηση - τι μπορούν να κάνουν οι ηγέτες της αλυσίδας εφοδιασμού;</a:t>
            </a:r>
          </a:p>
          <a:p>
            <a:endParaRPr lang="en-US" dirty="0"/>
          </a:p>
        </p:txBody>
      </p:sp>
      <p:grpSp>
        <p:nvGrpSpPr>
          <p:cNvPr id="6" name="Graphic 3">
            <a:extLst>
              <a:ext uri="{FF2B5EF4-FFF2-40B4-BE49-F238E27FC236}">
                <a16:creationId xmlns:a16="http://schemas.microsoft.com/office/drawing/2014/main" id="{19270B97-0ABF-7B39-27E9-BFBE5E43CBB6}"/>
              </a:ext>
            </a:extLst>
          </p:cNvPr>
          <p:cNvGrpSpPr/>
          <p:nvPr/>
        </p:nvGrpSpPr>
        <p:grpSpPr>
          <a:xfrm>
            <a:off x="9609222" y="4074694"/>
            <a:ext cx="1739257" cy="1734906"/>
            <a:chOff x="6480067" y="1995774"/>
            <a:chExt cx="1097106" cy="1094362"/>
          </a:xfrm>
          <a:solidFill>
            <a:srgbClr val="616161"/>
          </a:solidFill>
        </p:grpSpPr>
        <p:sp>
          <p:nvSpPr>
            <p:cNvPr id="7" name="Freeform 6">
              <a:extLst>
                <a:ext uri="{FF2B5EF4-FFF2-40B4-BE49-F238E27FC236}">
                  <a16:creationId xmlns:a16="http://schemas.microsoft.com/office/drawing/2014/main" id="{E956EAA1-3E1F-1F7F-60C6-E23C549506FF}"/>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DEED4EE1-8DA0-C492-755B-43E380D24458}"/>
                </a:ext>
              </a:extLst>
            </p:cNvPr>
            <p:cNvGrpSpPr/>
            <p:nvPr/>
          </p:nvGrpSpPr>
          <p:grpSpPr>
            <a:xfrm>
              <a:off x="6480067" y="1995774"/>
              <a:ext cx="1097106" cy="943510"/>
              <a:chOff x="6480067" y="1995774"/>
              <a:chExt cx="1097106" cy="943510"/>
            </a:xfrm>
            <a:grpFill/>
          </p:grpSpPr>
          <p:sp>
            <p:nvSpPr>
              <p:cNvPr id="34" name="Freeform 33">
                <a:extLst>
                  <a:ext uri="{FF2B5EF4-FFF2-40B4-BE49-F238E27FC236}">
                    <a16:creationId xmlns:a16="http://schemas.microsoft.com/office/drawing/2014/main" id="{F6746956-B89C-F9C7-BCC6-B0305274C9C2}"/>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F16924"/>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2E3397-7894-DFC2-4CED-FC4760D2513F}"/>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F16924"/>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3B97E61-BA7A-3855-59E5-79AA23EB072E}"/>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F16924"/>
              </a:solidFill>
              <a:ln w="27426"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FD84C7C6-40B3-2A28-A6F8-2F6FA3E385A1}"/>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0EDF4AD-AF81-F4B8-FA57-274376EE88EF}"/>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6596F42-044F-A0C1-508B-39E3DB52CD28}"/>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C9B14C6-9EA5-7791-7C2F-1FC1351CB884}"/>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39EAF0-04B9-EE44-2CC2-274A1E1CAB7E}"/>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BF15280-369A-18BF-FE6E-D58F808E58A3}"/>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87A180-8897-5F9A-408C-2A96479CC683}"/>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FA5464-31B2-57A4-4554-555E419D03A1}"/>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3604813-1B36-E18E-ED5F-3CF2B819941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9F1ED8-6B78-B7F9-A83E-DB73AA1745AE}"/>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186E044-4955-86E4-82DD-ACBFCDB9CF56}"/>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CC4D17-3CF6-29F4-2B1E-6CB78DA4187E}"/>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B70E035-8A87-7F96-C1C4-E8D72D0A477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C42D04A-C896-2E58-0527-412081CFDA5C}"/>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BC0912-FDF4-222A-B244-961FF190729C}"/>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3C165FF-8068-771A-9A18-19F095A2F752}"/>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CF8CF2-2576-1E36-CDC3-2A43F4540BCC}"/>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8D4AA44-FA8C-5C4C-9F7E-DB7C59BFA9DF}"/>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DEBFC9-03E7-C210-B4CF-9E02F3E58825}"/>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5CFCC0F-7B7B-A130-F84F-DA83B25D4ADB}"/>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89AD5-9EB1-C448-054F-B1DD69AB906D}"/>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7B911-A2A6-FDC4-4A80-F1A64A8EF2F3}"/>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AE1F12-EFE4-0F04-6DE5-A1704AFD33E1}"/>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3DF562-1827-CFE3-5449-DE08ABBC0FDD}"/>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C218526-E8F9-DF52-F61F-D605CA76519B}"/>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06569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5F2205-6DF1-7EBC-8D20-B9549D27D6A6}"/>
              </a:ext>
            </a:extLst>
          </p:cNvPr>
          <p:cNvSpPr>
            <a:spLocks noGrp="1"/>
          </p:cNvSpPr>
          <p:nvPr>
            <p:ph type="body" sz="quarter" idx="16"/>
          </p:nvPr>
        </p:nvSpPr>
        <p:spPr>
          <a:xfrm>
            <a:off x="559169" y="474547"/>
            <a:ext cx="11073661" cy="582221"/>
          </a:xfrm>
        </p:spPr>
        <p:txBody>
          <a:bodyPr>
            <a:normAutofit fontScale="62500" lnSpcReduction="20000"/>
          </a:bodyPr>
          <a:lstStyle/>
          <a:p>
            <a:r>
              <a:rPr lang="en-US" b="1" dirty="0">
                <a:solidFill>
                  <a:srgbClr val="F16924"/>
                </a:solidFill>
              </a:rPr>
              <a:t>Οι ανθεκτικές αλυσίδες εφοδιασμού </a:t>
            </a:r>
            <a:r>
              <a:rPr lang="en-US" dirty="0"/>
              <a:t>παρέχουν στις επιχειρήσεις </a:t>
            </a:r>
            <a:r>
              <a:rPr lang="en-US" b="1" dirty="0">
                <a:solidFill>
                  <a:srgbClr val="F16924"/>
                </a:solidFill>
              </a:rPr>
              <a:t>τρεις κρίσιμες ικανότητες</a:t>
            </a:r>
            <a:r>
              <a:rPr lang="en-US" dirty="0"/>
              <a:t>:</a:t>
            </a:r>
          </a:p>
          <a:p>
            <a:endParaRPr lang="en-US" dirty="0"/>
          </a:p>
        </p:txBody>
      </p:sp>
      <p:grpSp>
        <p:nvGrpSpPr>
          <p:cNvPr id="63" name="Group 62">
            <a:extLst>
              <a:ext uri="{FF2B5EF4-FFF2-40B4-BE49-F238E27FC236}">
                <a16:creationId xmlns:a16="http://schemas.microsoft.com/office/drawing/2014/main" id="{8D003CE6-5C06-2BA2-9949-F9464EFB9157}"/>
              </a:ext>
            </a:extLst>
          </p:cNvPr>
          <p:cNvGrpSpPr/>
          <p:nvPr/>
        </p:nvGrpSpPr>
        <p:grpSpPr>
          <a:xfrm>
            <a:off x="448902" y="1056768"/>
            <a:ext cx="11294195" cy="1878937"/>
            <a:chOff x="417095" y="1056768"/>
            <a:chExt cx="11294195" cy="1878937"/>
          </a:xfrm>
        </p:grpSpPr>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728060" y="1092644"/>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1419745" y="1092644"/>
              <a:ext cx="9407334"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417095" y="1056768"/>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8" name="Rectángulo 548">
              <a:extLst>
                <a:ext uri="{FF2B5EF4-FFF2-40B4-BE49-F238E27FC236}">
                  <a16:creationId xmlns:a16="http://schemas.microsoft.com/office/drawing/2014/main" id="{ED24A452-5B39-4AAC-C558-C219B3BC2749}"/>
                </a:ext>
              </a:extLst>
            </p:cNvPr>
            <p:cNvSpPr/>
            <p:nvPr/>
          </p:nvSpPr>
          <p:spPr>
            <a:xfrm>
              <a:off x="2685681" y="1395989"/>
              <a:ext cx="8736519" cy="1438855"/>
            </a:xfrm>
            <a:prstGeom prst="rect">
              <a:avLst/>
            </a:prstGeom>
          </p:spPr>
          <p:txBody>
            <a:bodyPr wrap="square">
              <a:spAutoFit/>
            </a:bodyPr>
            <a:lstStyle/>
            <a:p>
              <a:pPr>
                <a:lnSpc>
                  <a:spcPts val="2140"/>
                </a:lnSpc>
              </a:pPr>
              <a:r>
                <a:rPr lang="en-US" dirty="0">
                  <a:solidFill>
                    <a:schemeClr val="bg1"/>
                  </a:solidFill>
                  <a:latin typeface="Calibri" panose="020F0502020204030204" pitchFamily="34" charset="0"/>
                  <a:ea typeface="Lato" charset="0"/>
                  <a:cs typeface="Calibri" panose="020F0502020204030204" pitchFamily="34" charset="0"/>
                </a:rPr>
                <a:t>Η δημιουργία ενός πύργου ελέγχου σας βοηθά να λαμβάνετε τις πληροφορίες που χρειάζεστε σε λίγα λεπτά αντί για ώρες και ημέρες. Ένας πύργος ελέγχου μπορεί να σας παρέχει ορατότητα από άκρη σε άκρη της αλυσίδας εφοδιασμού σας. Αυτό περιλαμβάνει τους προμηθευτές των βαθμίδων 1, 2 και 3, ώστε να μπορείτε να εντοπίζετε και να αντιμετωπίζετε τα προβλήματα εφοδιασμού πριν αυτά γίνουν ελλείψεις.</a:t>
              </a:r>
            </a:p>
          </p:txBody>
        </p:sp>
        <p:sp>
          <p:nvSpPr>
            <p:cNvPr id="8" name="CuadroTexto 547">
              <a:extLst>
                <a:ext uri="{FF2B5EF4-FFF2-40B4-BE49-F238E27FC236}">
                  <a16:creationId xmlns:a16="http://schemas.microsoft.com/office/drawing/2014/main" id="{818C6853-A3AF-6787-91FF-9CC449969972}"/>
                </a:ext>
              </a:extLst>
            </p:cNvPr>
            <p:cNvSpPr txBox="1"/>
            <p:nvPr/>
          </p:nvSpPr>
          <p:spPr>
            <a:xfrm>
              <a:off x="549149" y="1930385"/>
              <a:ext cx="1620507"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Ορατότητα </a:t>
              </a:r>
            </a:p>
          </p:txBody>
        </p:sp>
        <p:sp>
          <p:nvSpPr>
            <p:cNvPr id="10" name="CuadroTexto 547">
              <a:extLst>
                <a:ext uri="{FF2B5EF4-FFF2-40B4-BE49-F238E27FC236}">
                  <a16:creationId xmlns:a16="http://schemas.microsoft.com/office/drawing/2014/main" id="{BD4B0D87-A588-7F84-A182-10E4D9DBA06E}"/>
                </a:ext>
              </a:extLst>
            </p:cNvPr>
            <p:cNvSpPr txBox="1"/>
            <p:nvPr/>
          </p:nvSpPr>
          <p:spPr>
            <a:xfrm>
              <a:off x="549149" y="1189412"/>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01</a:t>
              </a:r>
            </a:p>
          </p:txBody>
        </p:sp>
        <p:cxnSp>
          <p:nvCxnSpPr>
            <p:cNvPr id="12" name="Straight Connector 11">
              <a:extLst>
                <a:ext uri="{FF2B5EF4-FFF2-40B4-BE49-F238E27FC236}">
                  <a16:creationId xmlns:a16="http://schemas.microsoft.com/office/drawing/2014/main" id="{0EC35E1C-CCA0-1731-3E0E-E079F9769973}"/>
                </a:ext>
              </a:extLst>
            </p:cNvPr>
            <p:cNvCxnSpPr>
              <a:cxnSpLocks/>
            </p:cNvCxnSpPr>
            <p:nvPr/>
          </p:nvCxnSpPr>
          <p:spPr>
            <a:xfrm>
              <a:off x="549149" y="1881256"/>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AF0E3E8-8879-D551-CC1E-04D107F655A2}"/>
              </a:ext>
            </a:extLst>
          </p:cNvPr>
          <p:cNvGrpSpPr/>
          <p:nvPr/>
        </p:nvGrpSpPr>
        <p:grpSpPr>
          <a:xfrm>
            <a:off x="1360452" y="2888329"/>
            <a:ext cx="10382645" cy="1878937"/>
            <a:chOff x="1328645" y="2920413"/>
            <a:chExt cx="10382645" cy="1878937"/>
          </a:xfrm>
        </p:grpSpPr>
        <p:sp>
          <p:nvSpPr>
            <p:cNvPr id="31" name="Freeform 1">
              <a:extLst>
                <a:ext uri="{FF2B5EF4-FFF2-40B4-BE49-F238E27FC236}">
                  <a16:creationId xmlns:a16="http://schemas.microsoft.com/office/drawing/2014/main" id="{AF648908-DE14-6336-C4B4-EDBC3E64A9F4}"/>
                </a:ext>
              </a:extLst>
            </p:cNvPr>
            <p:cNvSpPr>
              <a:spLocks noChangeArrowheads="1"/>
            </p:cNvSpPr>
            <p:nvPr/>
          </p:nvSpPr>
          <p:spPr bwMode="auto">
            <a:xfrm>
              <a:off x="7728060" y="2956289"/>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3" name="Freeform 1">
              <a:extLst>
                <a:ext uri="{FF2B5EF4-FFF2-40B4-BE49-F238E27FC236}">
                  <a16:creationId xmlns:a16="http://schemas.microsoft.com/office/drawing/2014/main" id="{E60FCAB4-2921-2B11-9025-1AC5774D73B1}"/>
                </a:ext>
              </a:extLst>
            </p:cNvPr>
            <p:cNvSpPr>
              <a:spLocks noChangeArrowheads="1"/>
            </p:cNvSpPr>
            <p:nvPr/>
          </p:nvSpPr>
          <p:spPr bwMode="auto">
            <a:xfrm>
              <a:off x="2635697" y="2956289"/>
              <a:ext cx="7923256"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4" name="Freeform 243">
              <a:extLst>
                <a:ext uri="{FF2B5EF4-FFF2-40B4-BE49-F238E27FC236}">
                  <a16:creationId xmlns:a16="http://schemas.microsoft.com/office/drawing/2014/main" id="{A7353E81-BB01-B32A-9C85-933E602DAE5E}"/>
                </a:ext>
              </a:extLst>
            </p:cNvPr>
            <p:cNvSpPr>
              <a:spLocks noChangeArrowheads="1"/>
            </p:cNvSpPr>
            <p:nvPr/>
          </p:nvSpPr>
          <p:spPr bwMode="auto">
            <a:xfrm>
              <a:off x="1633047" y="2920413"/>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35" name="Rectángulo 548">
              <a:extLst>
                <a:ext uri="{FF2B5EF4-FFF2-40B4-BE49-F238E27FC236}">
                  <a16:creationId xmlns:a16="http://schemas.microsoft.com/office/drawing/2014/main" id="{27058F96-1A5B-D1E3-6BA3-F38AAD332618}"/>
                </a:ext>
              </a:extLst>
            </p:cNvPr>
            <p:cNvSpPr/>
            <p:nvPr/>
          </p:nvSpPr>
          <p:spPr>
            <a:xfrm>
              <a:off x="3901633" y="3259634"/>
              <a:ext cx="7327841" cy="1438855"/>
            </a:xfrm>
            <a:prstGeom prst="rect">
              <a:avLst/>
            </a:prstGeom>
          </p:spPr>
          <p:txBody>
            <a:bodyPr wrap="square">
              <a:spAutoFit/>
            </a:bodyPr>
            <a:lstStyle/>
            <a:p>
              <a:pPr>
                <a:lnSpc>
                  <a:spcPts val="2140"/>
                </a:lnSpc>
              </a:pPr>
              <a:r>
                <a:rPr lang="en-US" dirty="0">
                  <a:solidFill>
                    <a:schemeClr val="bg1"/>
                  </a:solidFill>
                  <a:latin typeface="Calibri" panose="020F0502020204030204" pitchFamily="34" charset="0"/>
                  <a:ea typeface="Lato" charset="0"/>
                  <a:cs typeface="Calibri" panose="020F0502020204030204" pitchFamily="34" charset="0"/>
                </a:rPr>
                <a:t>Δημιουργήστε έναν ψηφιακό δίδυμο. Πρόκειται για ένα εικονικό αντίγραφο της αλυσίδας εφοδιασμού της επιχειρησιακής ραχοκοκαλιάς της εταιρείας σας. Με έναν ψηφιακό δίδυμο, μπορείτε να προσομοιώσετε την απόδοση της αλυσίδας εφοδιασμού σας σε διάφορα σενάρια πληθωρισμού και μεταβλητότητας.</a:t>
              </a:r>
            </a:p>
          </p:txBody>
        </p:sp>
        <p:sp>
          <p:nvSpPr>
            <p:cNvPr id="36" name="CuadroTexto 547">
              <a:extLst>
                <a:ext uri="{FF2B5EF4-FFF2-40B4-BE49-F238E27FC236}">
                  <a16:creationId xmlns:a16="http://schemas.microsoft.com/office/drawing/2014/main" id="{6824739B-A5AB-AF41-12C1-8F8F4247C8AD}"/>
                </a:ext>
              </a:extLst>
            </p:cNvPr>
            <p:cNvSpPr txBox="1"/>
            <p:nvPr/>
          </p:nvSpPr>
          <p:spPr>
            <a:xfrm>
              <a:off x="1328645" y="3794030"/>
              <a:ext cx="2404566" cy="369332"/>
            </a:xfrm>
            <a:prstGeom prst="rect">
              <a:avLst/>
            </a:prstGeom>
            <a:noFill/>
          </p:spPr>
          <p:txBody>
            <a:bodyPr wrap="square" rtlCol="0">
              <a:spAutoFit/>
            </a:bodyPr>
            <a:lstStyle/>
            <a:p>
              <a:pPr algn="ctr"/>
              <a:r>
                <a:rPr lang="en-GB" b="1" dirty="0">
                  <a:solidFill>
                    <a:schemeClr val="bg1"/>
                  </a:solidFill>
                  <a:ea typeface="Roboto" charset="0"/>
                  <a:cs typeface="Roboto" charset="0"/>
                </a:rPr>
                <a:t>Προβλεψιμότητα</a:t>
              </a:r>
            </a:p>
          </p:txBody>
        </p:sp>
        <p:sp>
          <p:nvSpPr>
            <p:cNvPr id="37" name="CuadroTexto 547">
              <a:extLst>
                <a:ext uri="{FF2B5EF4-FFF2-40B4-BE49-F238E27FC236}">
                  <a16:creationId xmlns:a16="http://schemas.microsoft.com/office/drawing/2014/main" id="{E8BC0FA8-8A20-8EAF-827C-5CFC219E0C13}"/>
                </a:ext>
              </a:extLst>
            </p:cNvPr>
            <p:cNvSpPr txBox="1"/>
            <p:nvPr/>
          </p:nvSpPr>
          <p:spPr>
            <a:xfrm>
              <a:off x="1765101" y="3053057"/>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02</a:t>
              </a:r>
            </a:p>
          </p:txBody>
        </p:sp>
        <p:cxnSp>
          <p:nvCxnSpPr>
            <p:cNvPr id="47" name="Straight Connector 46">
              <a:extLst>
                <a:ext uri="{FF2B5EF4-FFF2-40B4-BE49-F238E27FC236}">
                  <a16:creationId xmlns:a16="http://schemas.microsoft.com/office/drawing/2014/main" id="{9B70FE88-256D-184A-AB88-D5F77C00825F}"/>
                </a:ext>
              </a:extLst>
            </p:cNvPr>
            <p:cNvCxnSpPr>
              <a:cxnSpLocks/>
            </p:cNvCxnSpPr>
            <p:nvPr/>
          </p:nvCxnSpPr>
          <p:spPr>
            <a:xfrm>
              <a:off x="1765101" y="3744901"/>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AA297F9-9E8F-FE26-B661-60318EFD4C1E}"/>
              </a:ext>
            </a:extLst>
          </p:cNvPr>
          <p:cNvGrpSpPr/>
          <p:nvPr/>
        </p:nvGrpSpPr>
        <p:grpSpPr>
          <a:xfrm>
            <a:off x="2853468" y="4712431"/>
            <a:ext cx="8889629" cy="1878937"/>
            <a:chOff x="2821661" y="4744515"/>
            <a:chExt cx="8889629" cy="1878937"/>
          </a:xfrm>
        </p:grpSpPr>
        <p:sp>
          <p:nvSpPr>
            <p:cNvPr id="48" name="Freeform 1">
              <a:extLst>
                <a:ext uri="{FF2B5EF4-FFF2-40B4-BE49-F238E27FC236}">
                  <a16:creationId xmlns:a16="http://schemas.microsoft.com/office/drawing/2014/main" id="{C73AD11B-9A33-5FE7-0D5E-EF52F41E9C5D}"/>
                </a:ext>
              </a:extLst>
            </p:cNvPr>
            <p:cNvSpPr>
              <a:spLocks noChangeArrowheads="1"/>
            </p:cNvSpPr>
            <p:nvPr/>
          </p:nvSpPr>
          <p:spPr bwMode="auto">
            <a:xfrm>
              <a:off x="7728060" y="4780391"/>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9" name="Freeform 1">
              <a:extLst>
                <a:ext uri="{FF2B5EF4-FFF2-40B4-BE49-F238E27FC236}">
                  <a16:creationId xmlns:a16="http://schemas.microsoft.com/office/drawing/2014/main" id="{D274E057-A2B9-3F9B-4400-6D01C31A5C5D}"/>
                </a:ext>
              </a:extLst>
            </p:cNvPr>
            <p:cNvSpPr>
              <a:spLocks noChangeArrowheads="1"/>
            </p:cNvSpPr>
            <p:nvPr/>
          </p:nvSpPr>
          <p:spPr bwMode="auto">
            <a:xfrm>
              <a:off x="3888479" y="4780391"/>
              <a:ext cx="7068279"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50" name="Freeform 243">
              <a:extLst>
                <a:ext uri="{FF2B5EF4-FFF2-40B4-BE49-F238E27FC236}">
                  <a16:creationId xmlns:a16="http://schemas.microsoft.com/office/drawing/2014/main" id="{8F32A125-DFB2-7ECD-AEEB-7690B00184CC}"/>
                </a:ext>
              </a:extLst>
            </p:cNvPr>
            <p:cNvSpPr>
              <a:spLocks noChangeArrowheads="1"/>
            </p:cNvSpPr>
            <p:nvPr/>
          </p:nvSpPr>
          <p:spPr bwMode="auto">
            <a:xfrm>
              <a:off x="2885829" y="4744515"/>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56" name="Rectángulo 548">
              <a:extLst>
                <a:ext uri="{FF2B5EF4-FFF2-40B4-BE49-F238E27FC236}">
                  <a16:creationId xmlns:a16="http://schemas.microsoft.com/office/drawing/2014/main" id="{9BDE457E-B55E-DE43-0583-8B32081F64FC}"/>
                </a:ext>
              </a:extLst>
            </p:cNvPr>
            <p:cNvSpPr/>
            <p:nvPr/>
          </p:nvSpPr>
          <p:spPr>
            <a:xfrm>
              <a:off x="5154415" y="5083736"/>
              <a:ext cx="6075059" cy="1439240"/>
            </a:xfrm>
            <a:prstGeom prst="rect">
              <a:avLst/>
            </a:prstGeom>
          </p:spPr>
          <p:txBody>
            <a:bodyPr wrap="square">
              <a:spAutoFit/>
            </a:bodyPr>
            <a:lstStyle/>
            <a:p>
              <a:pPr>
                <a:lnSpc>
                  <a:spcPts val="2140"/>
                </a:lnSpc>
              </a:pPr>
              <a:r>
                <a:rPr lang="en-US" sz="2000" dirty="0">
                  <a:solidFill>
                    <a:schemeClr val="bg1"/>
                  </a:solidFill>
                  <a:latin typeface="Calibri" panose="020F0502020204030204" pitchFamily="34" charset="0"/>
                  <a:ea typeface="Lato" charset="0"/>
                  <a:cs typeface="Calibri" panose="020F0502020204030204" pitchFamily="34" charset="0"/>
                </a:rPr>
                <a:t>Ενσωματώστε την ευελιξία στην αλυσίδα εφοδιασμού σας. Για παράδειγμα, εντοπίστε διπλούς προμηθευτές, αναπτύξτε εναλλακτικά δίκτυα υλικοτεχνικής υποδομής και δημιουργήστε εναλλακτικά σχέδια για τα προϊόντα σας, ώστε να προσαρμοστείτε ταχύτερα. </a:t>
              </a:r>
            </a:p>
          </p:txBody>
        </p:sp>
        <p:sp>
          <p:nvSpPr>
            <p:cNvPr id="57" name="CuadroTexto 547">
              <a:extLst>
                <a:ext uri="{FF2B5EF4-FFF2-40B4-BE49-F238E27FC236}">
                  <a16:creationId xmlns:a16="http://schemas.microsoft.com/office/drawing/2014/main" id="{9E740083-7EC7-C49E-8152-72090802EF0D}"/>
                </a:ext>
              </a:extLst>
            </p:cNvPr>
            <p:cNvSpPr txBox="1"/>
            <p:nvPr/>
          </p:nvSpPr>
          <p:spPr>
            <a:xfrm>
              <a:off x="2821661" y="5618132"/>
              <a:ext cx="2164331" cy="461665"/>
            </a:xfrm>
            <a:prstGeom prst="rect">
              <a:avLst/>
            </a:prstGeom>
            <a:noFill/>
          </p:spPr>
          <p:txBody>
            <a:bodyPr wrap="square" rtlCol="0">
              <a:spAutoFit/>
            </a:bodyPr>
            <a:lstStyle/>
            <a:p>
              <a:pPr algn="ctr"/>
              <a:r>
                <a:rPr lang="en-GB" sz="2400" b="1" dirty="0">
                  <a:solidFill>
                    <a:schemeClr val="bg1"/>
                  </a:solidFill>
                  <a:ea typeface="Roboto" charset="0"/>
                  <a:cs typeface="Roboto" charset="0"/>
                </a:rPr>
                <a:t>Ευελιξία </a:t>
              </a:r>
            </a:p>
          </p:txBody>
        </p:sp>
        <p:sp>
          <p:nvSpPr>
            <p:cNvPr id="58" name="CuadroTexto 547">
              <a:extLst>
                <a:ext uri="{FF2B5EF4-FFF2-40B4-BE49-F238E27FC236}">
                  <a16:creationId xmlns:a16="http://schemas.microsoft.com/office/drawing/2014/main" id="{9CDD4E70-EE03-5268-47BB-99A26AA84F6F}"/>
                </a:ext>
              </a:extLst>
            </p:cNvPr>
            <p:cNvSpPr txBox="1"/>
            <p:nvPr/>
          </p:nvSpPr>
          <p:spPr>
            <a:xfrm>
              <a:off x="3017883" y="4877159"/>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03</a:t>
              </a:r>
            </a:p>
          </p:txBody>
        </p:sp>
        <p:cxnSp>
          <p:nvCxnSpPr>
            <p:cNvPr id="59" name="Straight Connector 58">
              <a:extLst>
                <a:ext uri="{FF2B5EF4-FFF2-40B4-BE49-F238E27FC236}">
                  <a16:creationId xmlns:a16="http://schemas.microsoft.com/office/drawing/2014/main" id="{CBC4A7A7-ADBA-FB1D-5DA1-F4CAB3BD747C}"/>
                </a:ext>
              </a:extLst>
            </p:cNvPr>
            <p:cNvCxnSpPr>
              <a:cxnSpLocks/>
            </p:cNvCxnSpPr>
            <p:nvPr/>
          </p:nvCxnSpPr>
          <p:spPr>
            <a:xfrm>
              <a:off x="3017883" y="5569003"/>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3880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07906-B691-4A93-B9D0-D2C36B6B3D06}"/>
              </a:ext>
            </a:extLst>
          </p:cNvPr>
          <p:cNvSpPr>
            <a:spLocks noGrp="1"/>
          </p:cNvSpPr>
          <p:nvPr>
            <p:ph type="body" sz="quarter" idx="18"/>
          </p:nvPr>
        </p:nvSpPr>
        <p:spPr>
          <a:xfrm>
            <a:off x="734714" y="1757011"/>
            <a:ext cx="5184823" cy="3867704"/>
          </a:xfrm>
        </p:spPr>
        <p:txBody>
          <a:bodyPr>
            <a:normAutofit fontScale="92500" lnSpcReduction="10000"/>
          </a:bodyPr>
          <a:lstStyle/>
          <a:p>
            <a:pPr marL="15875" indent="-15875"/>
            <a:r>
              <a:rPr lang="en-US" dirty="0"/>
              <a:t>Η σύζευξη πληθωρισμού και αναστάτωσης οδηγεί σε μαζικές αλλαγές στην αλυσίδα εφοδιασμού. Ο κύκλος του αυξανόμενου πληθωρισμού απαιτεί μια απάντηση που συνδυάζει τις νέες τεχνολογίες και την επανεκπαίδευση των ανθρώπων. Αυτός ο συνδυασμός ανθρώπινης εφευρετικότητας και τεχνολογίας στηρίζει μια πιο ανθεκτική αλυσίδα εφοδιασμού. Δεν βοηθάει απλώς τις εταιρείες να διαχειριστούν τον πληθωρισμό, αλλά μπορεί να ελαστικοποιηθεί για να υποστηρίξει καινοτομίες που οδηγούν σε νέες πηγές ανάπτυξης. </a:t>
            </a:r>
          </a:p>
          <a:p>
            <a:pPr marL="15875" indent="-15875"/>
            <a:endParaRPr lang="en-US" dirty="0"/>
          </a:p>
          <a:p>
            <a:pPr marL="15875" indent="-15875"/>
            <a:endParaRPr lang="en-US" dirty="0"/>
          </a:p>
          <a:p>
            <a:pPr marL="15875" indent="-15875"/>
            <a:endParaRPr lang="en-US" dirty="0"/>
          </a:p>
        </p:txBody>
      </p:sp>
      <p:sp>
        <p:nvSpPr>
          <p:cNvPr id="3" name="Text Placeholder 2">
            <a:extLst>
              <a:ext uri="{FF2B5EF4-FFF2-40B4-BE49-F238E27FC236}">
                <a16:creationId xmlns:a16="http://schemas.microsoft.com/office/drawing/2014/main" id="{90EF7F31-3645-D94D-BF50-FB7219574B4B}"/>
              </a:ext>
            </a:extLst>
          </p:cNvPr>
          <p:cNvSpPr>
            <a:spLocks noGrp="1"/>
          </p:cNvSpPr>
          <p:nvPr>
            <p:ph type="body" sz="quarter" idx="16"/>
          </p:nvPr>
        </p:nvSpPr>
        <p:spPr/>
        <p:txBody>
          <a:bodyPr>
            <a:normAutofit/>
          </a:bodyPr>
          <a:lstStyle/>
          <a:p>
            <a:r>
              <a:rPr lang="en-US" sz="3200" dirty="0"/>
              <a:t>Πληθωρισμός και </a:t>
            </a:r>
            <a:r>
              <a:rPr lang="el-GR" sz="3200" dirty="0" err="1"/>
              <a:t>ανα</a:t>
            </a:r>
            <a:r>
              <a:rPr lang="en-US" sz="3200" dirty="0"/>
              <a:t>ταρα</a:t>
            </a:r>
            <a:r>
              <a:rPr lang="en-US" sz="3200" dirty="0" err="1"/>
              <a:t>χή</a:t>
            </a:r>
            <a:endParaRPr lang="en-US" sz="3200" dirty="0"/>
          </a:p>
        </p:txBody>
      </p:sp>
      <p:pic>
        <p:nvPicPr>
          <p:cNvPr id="6" name="Picture 5">
            <a:extLst>
              <a:ext uri="{FF2B5EF4-FFF2-40B4-BE49-F238E27FC236}">
                <a16:creationId xmlns:a16="http://schemas.microsoft.com/office/drawing/2014/main" id="{B113A6DF-AE10-68FC-3760-2A5D28182498}"/>
              </a:ext>
            </a:extLst>
          </p:cNvPr>
          <p:cNvPicPr>
            <a:picLocks noChangeAspect="1"/>
          </p:cNvPicPr>
          <p:nvPr/>
        </p:nvPicPr>
        <p:blipFill rotWithShape="1">
          <a:blip r:embed="rId2"/>
          <a:srcRect l="9867" r="47711"/>
          <a:stretch/>
        </p:blipFill>
        <p:spPr>
          <a:xfrm>
            <a:off x="6026513" y="1"/>
            <a:ext cx="5430773" cy="6857999"/>
          </a:xfrm>
          <a:prstGeom prst="rect">
            <a:avLst/>
          </a:prstGeom>
        </p:spPr>
      </p:pic>
    </p:spTree>
    <p:extLst>
      <p:ext uri="{BB962C8B-B14F-4D97-AF65-F5344CB8AC3E}">
        <p14:creationId xmlns:p14="http://schemas.microsoft.com/office/powerpoint/2010/main" val="3056116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EF7E6-54EF-D685-B751-C1B17E57D6C8}"/>
              </a:ext>
            </a:extLst>
          </p:cNvPr>
          <p:cNvSpPr>
            <a:spLocks noGrp="1"/>
          </p:cNvSpPr>
          <p:nvPr>
            <p:ph type="body" sz="quarter" idx="17"/>
          </p:nvPr>
        </p:nvSpPr>
        <p:spPr/>
        <p:txBody>
          <a:bodyPr/>
          <a:lstStyle/>
          <a:p>
            <a:r>
              <a:rPr lang="en-US" dirty="0"/>
              <a:t>05</a:t>
            </a:r>
          </a:p>
        </p:txBody>
      </p:sp>
      <p:sp>
        <p:nvSpPr>
          <p:cNvPr id="5" name="Text Placeholder 4">
            <a:extLst>
              <a:ext uri="{FF2B5EF4-FFF2-40B4-BE49-F238E27FC236}">
                <a16:creationId xmlns:a16="http://schemas.microsoft.com/office/drawing/2014/main" id="{DED3C2CC-7449-ED06-E5B2-591DF20698A0}"/>
              </a:ext>
            </a:extLst>
          </p:cNvPr>
          <p:cNvSpPr>
            <a:spLocks noGrp="1"/>
          </p:cNvSpPr>
          <p:nvPr>
            <p:ph type="body" sz="quarter" idx="16"/>
          </p:nvPr>
        </p:nvSpPr>
        <p:spPr/>
        <p:txBody>
          <a:bodyPr/>
          <a:lstStyle/>
          <a:p>
            <a:r>
              <a:rPr lang="en-US" dirty="0"/>
              <a:t>Τεχνολογική κρίση</a:t>
            </a:r>
          </a:p>
          <a:p>
            <a:endParaRPr lang="en-US" dirty="0"/>
          </a:p>
        </p:txBody>
      </p:sp>
    </p:spTree>
    <p:extLst>
      <p:ext uri="{BB962C8B-B14F-4D97-AF65-F5344CB8AC3E}">
        <p14:creationId xmlns:p14="http://schemas.microsoft.com/office/powerpoint/2010/main" val="3860951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094297"/>
            <a:ext cx="5105121" cy="4998157"/>
          </a:xfrm>
        </p:spPr>
        <p:txBody>
          <a:bodyPr>
            <a:normAutofit fontScale="77500" lnSpcReduction="20000"/>
          </a:bodyPr>
          <a:lstStyle/>
          <a:p>
            <a:pPr marL="12700" indent="-12700" algn="just">
              <a:lnSpc>
                <a:spcPts val="2280"/>
              </a:lnSpc>
              <a:spcBef>
                <a:spcPts val="0"/>
              </a:spcBef>
            </a:pPr>
            <a:r>
              <a:rPr lang="en-GB" sz="2200" dirty="0"/>
              <a:t>Στη </a:t>
            </a:r>
            <a:r>
              <a:rPr lang="en-GB" sz="2200" b="0" i="0" dirty="0">
                <a:effectLst/>
              </a:rPr>
              <a:t>σημερινή εποχή της τεχνολογίας, οι επιχειρήσεις βασίζονται σε μεγάλο βαθμό στην τεχνολογία για την εκτέλεση καθημερινών λειτουργιών. Έτσι, όταν αυτή η τεχνολογία καταρρέει, αυτό μπορεί να είναι καταστροφικό. </a:t>
            </a:r>
          </a:p>
          <a:p>
            <a:pPr marL="12700" indent="-12700" algn="just">
              <a:lnSpc>
                <a:spcPts val="2280"/>
              </a:lnSpc>
              <a:spcBef>
                <a:spcPts val="0"/>
              </a:spcBef>
            </a:pPr>
            <a:endParaRPr lang="en-GB" sz="2200" u="none" strike="noStrike" dirty="0">
              <a:hlinkClick r:id="rId2">
                <a:extLst>
                  <a:ext uri="{A12FA001-AC4F-418D-AE19-62706E023703}">
                    <ahyp:hlinkClr xmlns:ahyp="http://schemas.microsoft.com/office/drawing/2018/hyperlinkcolor" val="tx"/>
                  </a:ext>
                </a:extLst>
              </a:hlinkClick>
            </a:endParaRPr>
          </a:p>
          <a:p>
            <a:pPr marL="12700" indent="-12700" algn="just">
              <a:lnSpc>
                <a:spcPts val="2280"/>
              </a:lnSpc>
              <a:spcBef>
                <a:spcPts val="0"/>
              </a:spcBef>
            </a:pPr>
            <a:r>
              <a:rPr lang="en-GB" sz="2200" b="0" i="0" dirty="0">
                <a:effectLst/>
              </a:rPr>
              <a:t>Οι ιστότοποι </a:t>
            </a:r>
            <a:r>
              <a:rPr lang="en-GB" sz="2200" b="0" i="0" u="none" strike="noStrike" dirty="0">
                <a:effectLst/>
                <a:hlinkClick r:id="rId2">
                  <a:extLst>
                    <a:ext uri="{A12FA001-AC4F-418D-AE19-62706E023703}">
                      <ahyp:hlinkClr xmlns:ahyp="http://schemas.microsoft.com/office/drawing/2018/hyperlinkcolor" val="tx"/>
                    </a:ext>
                  </a:extLst>
                </a:hlinkClick>
              </a:rPr>
              <a:t>ηλεκτρονικού εμπορίου </a:t>
            </a:r>
            <a:r>
              <a:rPr lang="en-GB" sz="2200" b="0" i="0" dirty="0">
                <a:effectLst/>
              </a:rPr>
              <a:t>και οι εταιρείες λογισμικού μπορούν να χάσουν εκατομμύρια δυνητικούς πελάτες αν οι διακομιστές τους χαλάσουν ξαφνικά. Αυτό δεν είναι μόνο μια τεράστια απώλεια δυνητικών εσόδων, αλλά και ένα σημαντικό πλήγμα στη φήμη του προϊόντος ή της υπηρεσίας. Πόσες εταιρείες όμως προετοιμάζονται πλήρως για παραβιάσεις στον κυβερνοχώρο, αποτυχίες συστημάτων ή επιθέσεις στα μέσα κοινωνικής δικτύωσης;</a:t>
            </a: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TextBox 2">
            <a:extLst>
              <a:ext uri="{FF2B5EF4-FFF2-40B4-BE49-F238E27FC236}">
                <a16:creationId xmlns:a16="http://schemas.microsoft.com/office/drawing/2014/main" id="{2126062C-6F0D-9C45-20B2-7BBBC828B1AD}"/>
              </a:ext>
            </a:extLst>
          </p:cNvPr>
          <p:cNvSpPr txBox="1"/>
          <p:nvPr/>
        </p:nvSpPr>
        <p:spPr>
          <a:xfrm>
            <a:off x="7176976" y="170420"/>
            <a:ext cx="4710224" cy="5047536"/>
          </a:xfrm>
          <a:prstGeom prst="rect">
            <a:avLst/>
          </a:prstGeom>
          <a:noFill/>
        </p:spPr>
        <p:txBody>
          <a:bodyPr wrap="square">
            <a:spAutoFit/>
          </a:bodyPr>
          <a:lstStyle/>
          <a:p>
            <a:endParaRPr lang="en-GB" i="1" dirty="0">
              <a:solidFill>
                <a:srgbClr val="333333"/>
              </a:solidFill>
            </a:endParaRPr>
          </a:p>
          <a:p>
            <a:r>
              <a:rPr lang="en-GB" sz="2200" b="0" dirty="0">
                <a:solidFill>
                  <a:srgbClr val="333333"/>
                </a:solidFill>
                <a:effectLst/>
                <a:hlinkClick r:id="rId3"/>
              </a:rPr>
              <a:t>Η Freshfields Bruckhaus Deringer </a:t>
            </a:r>
            <a:r>
              <a:rPr lang="en-GB" sz="2200" b="0" dirty="0">
                <a:solidFill>
                  <a:srgbClr val="333333"/>
                </a:solidFill>
                <a:effectLst/>
              </a:rPr>
              <a:t>πήρε συνέντευξη από 102 ειδικούς σε θέματα επικοινωνίας κρίσεων, οι οποίοι είχαν εργαστεί σε 2.000 σημαντικά περιστατικά κινδύνου φήμης σε 80 χώρες. Τα ευρήματα είναι τρανταχτά:</a:t>
            </a:r>
          </a:p>
          <a:p>
            <a:endParaRPr lang="en-GB" sz="2200" i="1" dirty="0">
              <a:solidFill>
                <a:srgbClr val="333333"/>
              </a:solidFill>
            </a:endParaRPr>
          </a:p>
          <a:p>
            <a:pPr marL="285750" indent="-285750">
              <a:buFont typeface="Arial" panose="020B0604020202020204" pitchFamily="34" charset="0"/>
              <a:buChar char="•"/>
            </a:pPr>
            <a:r>
              <a:rPr lang="en-GB" sz="2200" b="1" dirty="0">
                <a:solidFill>
                  <a:srgbClr val="333333"/>
                </a:solidFill>
                <a:effectLst/>
              </a:rPr>
              <a:t>Μόνο μία στις πέντε εταιρείες είχε ποτέ προσομοιώσει πώς θα μπορούσε να μοιάζει μια κρίση</a:t>
            </a:r>
          </a:p>
          <a:p>
            <a:pPr marL="285750" indent="-285750">
              <a:buFont typeface="Arial" panose="020B0604020202020204" pitchFamily="34" charset="0"/>
              <a:buChar char="•"/>
            </a:pPr>
            <a:r>
              <a:rPr lang="en-GB" sz="2200" b="1" dirty="0">
                <a:solidFill>
                  <a:srgbClr val="333333"/>
                </a:solidFill>
                <a:effectLst/>
              </a:rPr>
              <a:t>Τέσσερις στους 10 δεν είχαν κανένα σχέδιο</a:t>
            </a:r>
          </a:p>
          <a:p>
            <a:pPr marL="285750" indent="-285750">
              <a:buFont typeface="Arial" panose="020B0604020202020204" pitchFamily="34" charset="0"/>
              <a:buChar char="•"/>
            </a:pPr>
            <a:r>
              <a:rPr lang="en-GB" sz="2200" b="1" dirty="0">
                <a:solidFill>
                  <a:srgbClr val="333333"/>
                </a:solidFill>
                <a:effectLst/>
              </a:rPr>
              <a:t>Το 53% των εταιρειών που επλήγησαν από την κρίση δεν ανέκτησαν την προηγούμενη τιμή της μετοχής τους</a:t>
            </a:r>
            <a:r>
              <a:rPr lang="en-GB" sz="2200" b="1" dirty="0">
                <a:solidFill>
                  <a:srgbClr val="333333"/>
                </a:solidFill>
                <a:effectLst/>
                <a:latin typeface="Georgia" panose="02040502050405020303" pitchFamily="18" charset="0"/>
              </a:rPr>
              <a:t>.</a:t>
            </a:r>
          </a:p>
          <a:p>
            <a:endParaRPr lang="en-IE" dirty="0"/>
          </a:p>
        </p:txBody>
      </p:sp>
    </p:spTree>
    <p:extLst>
      <p:ext uri="{BB962C8B-B14F-4D97-AF65-F5344CB8AC3E}">
        <p14:creationId xmlns:p14="http://schemas.microsoft.com/office/powerpoint/2010/main" val="49277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a:bodyPr>
          <a:lstStyle/>
          <a:p>
            <a:r>
              <a:rPr lang="en-GB" dirty="0"/>
              <a:t>Προετοιμασία για τεχνολογική κρίση</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539347"/>
            <a:ext cx="11359715" cy="4401205"/>
          </a:xfrm>
          <a:prstGeom prst="rect">
            <a:avLst/>
          </a:prstGeom>
          <a:noFill/>
        </p:spPr>
        <p:txBody>
          <a:bodyPr wrap="square">
            <a:spAutoFit/>
          </a:bodyPr>
          <a:lstStyle/>
          <a:p>
            <a:r>
              <a:rPr lang="en-GB" sz="2000" b="0" i="0" u="none" strike="noStrike" dirty="0">
                <a:solidFill>
                  <a:srgbClr val="000000"/>
                </a:solidFill>
                <a:effectLst/>
              </a:rPr>
              <a:t>Οι μικρότερες επιχειρήσεις είναι αναμφισβήτητα οι πιο ευάλωτες σε καταστάσεις έκτακτης ανάγκης. Στην πραγματικότητα, πάνω από το 40 τοις εκατό των μικρών επιχειρήσεων δεν επαναλειτουργούν ποτέ μετά από μια καταστροφή. </a:t>
            </a:r>
          </a:p>
          <a:p>
            <a:endParaRPr lang="en-GB" sz="2000" dirty="0">
              <a:solidFill>
                <a:srgbClr val="003891"/>
              </a:solidFill>
            </a:endParaRPr>
          </a:p>
          <a:p>
            <a:r>
              <a:rPr lang="en-GB" sz="2000" b="1" i="0" u="none" strike="noStrike" dirty="0">
                <a:solidFill>
                  <a:srgbClr val="F16924"/>
                </a:solidFill>
                <a:effectLst/>
              </a:rPr>
              <a:t>Η προετοιμασία για τεχνολογικές κρίσεις απαιτεί διάφορα βήματα</a:t>
            </a:r>
            <a:r>
              <a:rPr lang="en-GB" sz="2000" b="1" i="0" dirty="0">
                <a:solidFill>
                  <a:srgbClr val="F16924"/>
                </a:solidFill>
                <a:effectLst/>
              </a:rPr>
              <a:t>.  </a:t>
            </a:r>
            <a:r>
              <a:rPr lang="en-GB" sz="2000" b="0" i="0" dirty="0">
                <a:solidFill>
                  <a:srgbClr val="333333"/>
                </a:solidFill>
                <a:effectLst/>
              </a:rPr>
              <a:t>Καλά χρηματοδοτούμενα μοντέλα, προσομοιώσεις, εκπαίδευση και κυρίως εφεδρική τεχνολογία επικοινωνιών πρέπει να υπάρχουν πριν από την εκδήλωση κρίσεων.  </a:t>
            </a:r>
          </a:p>
          <a:p>
            <a:pPr marL="342900" indent="-342900">
              <a:buFont typeface="Arial" panose="020B0604020202020204" pitchFamily="34" charset="0"/>
              <a:buChar char="•"/>
            </a:pPr>
            <a:r>
              <a:rPr lang="en-GB" sz="2000" b="0" i="0" dirty="0">
                <a:solidFill>
                  <a:srgbClr val="333333"/>
                </a:solidFill>
                <a:effectLst/>
              </a:rPr>
              <a:t>Θα πρέπει να προ-καθοριστούν οι ρυθμίσεις για το εύρος ζώνης, το υλικό και τις εφαρμογές με τους παρόχους.  </a:t>
            </a:r>
          </a:p>
          <a:p>
            <a:pPr marL="342900" indent="-342900">
              <a:buFont typeface="Arial" panose="020B0604020202020204" pitchFamily="34" charset="0"/>
              <a:buChar char="•"/>
            </a:pPr>
            <a:r>
              <a:rPr lang="en-GB" sz="2000" b="0" i="0" dirty="0">
                <a:solidFill>
                  <a:srgbClr val="333333"/>
                </a:solidFill>
                <a:effectLst/>
              </a:rPr>
              <a:t>Οι αλυσίδες εφοδιασμού πρέπει να σκληρυνθούν και τα σχέδια κυβερνοασφάλειας πρέπει να επεκταθούν σε απομακρυσμένα σημεία πρόσβασης.  Τα σπίτια των στελεχών και των διευθυντών θα πρέπει να "σκληρυνθούν" ηλεκτρονικά με VPN, μεταξύ άλλου υλικού και λογισμικού.</a:t>
            </a:r>
          </a:p>
          <a:p>
            <a:endParaRPr lang="en-GB" sz="2000" dirty="0">
              <a:solidFill>
                <a:srgbClr val="333333"/>
              </a:solidFill>
            </a:endParaRPr>
          </a:p>
          <a:p>
            <a:r>
              <a:rPr lang="en-GB" sz="2000" b="0" i="0" dirty="0">
                <a:solidFill>
                  <a:srgbClr val="333333"/>
                </a:solidFill>
                <a:effectLst/>
              </a:rPr>
              <a:t>Πόσες εταιρείες έχουν πραγματοποιήσει αυτές τις επενδύσεις; </a:t>
            </a:r>
            <a:endParaRPr lang="en-GB" sz="2000" b="0" i="0" dirty="0">
              <a:solidFill>
                <a:srgbClr val="191919"/>
              </a:solidFill>
              <a:effectLst/>
              <a:latin typeface="star-font"/>
            </a:endParaRPr>
          </a:p>
        </p:txBody>
      </p:sp>
    </p:spTree>
    <p:extLst>
      <p:ext uri="{BB962C8B-B14F-4D97-AF65-F5344CB8AC3E}">
        <p14:creationId xmlns:p14="http://schemas.microsoft.com/office/powerpoint/2010/main" val="1124234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AA783D-0FAB-184B-A303-16752059DB7E}"/>
              </a:ext>
            </a:extLst>
          </p:cNvPr>
          <p:cNvSpPr>
            <a:spLocks noGrp="1"/>
          </p:cNvSpPr>
          <p:nvPr>
            <p:ph type="body" sz="quarter" idx="18"/>
          </p:nvPr>
        </p:nvSpPr>
        <p:spPr>
          <a:xfrm>
            <a:off x="529760" y="1623459"/>
            <a:ext cx="6256052" cy="4980674"/>
          </a:xfrm>
        </p:spPr>
        <p:txBody>
          <a:bodyPr>
            <a:noAutofit/>
          </a:bodyPr>
          <a:lstStyle/>
          <a:p>
            <a:pPr marL="15875" indent="-15875"/>
            <a:r>
              <a:rPr lang="en-US" sz="1600" dirty="0">
                <a:solidFill>
                  <a:srgbClr val="616161"/>
                </a:solidFill>
              </a:rPr>
              <a:t>Οι διακοπές ρεύματος μπορούν να οδηγήσουν σε διακοπή της λειτουργίας των επιχειρήσεων και να χτυπήσουν ανά πάσα στιγμή. Οι δοκιμές υποδομών και τα πρωτόκολλα έκτακτης ανάγκης μπορούν να βοηθήσουν στη συνέχιση της επιχείρησης όταν τα φώτα σβήνουν. Η ηλεκτρική ενέργεια είναι ένας από τους σημαντικότερους πόρους που πρέπει να προστατεύονται όταν πρόκειται για κρίσιμες υποδομές. Η απώλεια ρεύματος είναι κάτι που σχεδόν κάθε επιχείρηση μπορεί να αντιμετωπίσει κάποια στιγμή και τα αποτελέσματα μπορεί να είναι καταστροφικά. </a:t>
            </a:r>
          </a:p>
          <a:p>
            <a:pPr marL="15875" indent="-15875"/>
            <a:endParaRPr lang="en-US" sz="1600" dirty="0">
              <a:solidFill>
                <a:srgbClr val="616161"/>
              </a:solidFill>
            </a:endParaRPr>
          </a:p>
          <a:p>
            <a:pPr marL="15875" indent="-15875"/>
            <a:r>
              <a:rPr lang="en-US" sz="1600" dirty="0">
                <a:solidFill>
                  <a:srgbClr val="616161"/>
                </a:solidFill>
              </a:rPr>
              <a:t>Το σχέδιο επιχειρησιακής συνέχειας για τη διακοπή της ηλεκτροδότησης πρέπει να περιλαμβάνεται στα πρωτόκολλα αντιμετώπισης συμβάντων ενός </a:t>
            </a:r>
            <a:r>
              <a:rPr lang="en-US" sz="1600" dirty="0" err="1">
                <a:solidFill>
                  <a:srgbClr val="616161"/>
                </a:solidFill>
              </a:rPr>
              <a:t>οργανισμού. Οι οργανισμοί </a:t>
            </a:r>
            <a:r>
              <a:rPr lang="en-US" sz="1600" dirty="0">
                <a:solidFill>
                  <a:srgbClr val="616161"/>
                </a:solidFill>
              </a:rPr>
              <a:t>μπορούν επίσης να λάβουν διάφορα μέτρα για να </a:t>
            </a:r>
            <a:r>
              <a:rPr lang="en-US" sz="1600" dirty="0" err="1">
                <a:solidFill>
                  <a:srgbClr val="616161"/>
                </a:solidFill>
              </a:rPr>
              <a:t>ελαχιστοποιήσουν </a:t>
            </a:r>
            <a:r>
              <a:rPr lang="en-US" sz="1600" dirty="0">
                <a:solidFill>
                  <a:srgbClr val="616161"/>
                </a:solidFill>
              </a:rPr>
              <a:t>την πιθανότητα διακοπών ρεύματος, όπως δοκιμές υποδομών και εξασφάλιση επαρκούς πρόσβασης σε εφεδρική παροχή ρεύματος.</a:t>
            </a:r>
          </a:p>
        </p:txBody>
      </p:sp>
      <p:pic>
        <p:nvPicPr>
          <p:cNvPr id="4" name="Picture 3">
            <a:extLst>
              <a:ext uri="{FF2B5EF4-FFF2-40B4-BE49-F238E27FC236}">
                <a16:creationId xmlns:a16="http://schemas.microsoft.com/office/drawing/2014/main" id="{707C17FA-5953-40E9-A600-2DDD855C1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746" r="25746"/>
          <a:stretch/>
        </p:blipFill>
        <p:spPr>
          <a:xfrm>
            <a:off x="7182132" y="-27166"/>
            <a:ext cx="5009868" cy="6885166"/>
          </a:xfrm>
          <a:prstGeom prst="rect">
            <a:avLst/>
          </a:prstGeom>
        </p:spPr>
      </p:pic>
      <p:sp>
        <p:nvSpPr>
          <p:cNvPr id="6" name="Text Placeholder 5">
            <a:extLst>
              <a:ext uri="{FF2B5EF4-FFF2-40B4-BE49-F238E27FC236}">
                <a16:creationId xmlns:a16="http://schemas.microsoft.com/office/drawing/2014/main" id="{BA20163E-1FDA-EE53-7C8A-452BE66C8E49}"/>
              </a:ext>
            </a:extLst>
          </p:cNvPr>
          <p:cNvSpPr>
            <a:spLocks noGrp="1"/>
          </p:cNvSpPr>
          <p:nvPr>
            <p:ph type="body" sz="quarter" idx="16"/>
          </p:nvPr>
        </p:nvSpPr>
        <p:spPr/>
        <p:txBody>
          <a:bodyPr>
            <a:normAutofit lnSpcReduction="10000"/>
          </a:bodyPr>
          <a:lstStyle/>
          <a:p>
            <a:r>
              <a:rPr lang="en-US" dirty="0"/>
              <a:t>Διακοπή ρεύματος</a:t>
            </a:r>
          </a:p>
          <a:p>
            <a:endParaRPr lang="en-US" dirty="0"/>
          </a:p>
        </p:txBody>
      </p:sp>
    </p:spTree>
    <p:extLst>
      <p:ext uri="{BB962C8B-B14F-4D97-AF65-F5344CB8AC3E}">
        <p14:creationId xmlns:p14="http://schemas.microsoft.com/office/powerpoint/2010/main" val="4005883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B9DF7D-174E-49D7-A50C-9283B3F47708}"/>
              </a:ext>
            </a:extLst>
          </p:cNvPr>
          <p:cNvSpPr>
            <a:spLocks noGrp="1"/>
          </p:cNvSpPr>
          <p:nvPr>
            <p:ph type="body" sz="quarter" idx="18"/>
          </p:nvPr>
        </p:nvSpPr>
        <p:spPr/>
        <p:txBody>
          <a:bodyPr>
            <a:noAutofit/>
          </a:bodyPr>
          <a:lstStyle/>
          <a:p>
            <a:pPr marL="15875" indent="-15875" algn="just"/>
            <a:r>
              <a:rPr lang="en-US" sz="2000" dirty="0"/>
              <a:t>Τα σχέδια επιχειρησιακής συνέχειας και αποκατάστασης από καταστροφές (BCDR) και </a:t>
            </a:r>
            <a:r>
              <a:rPr lang="en-US" sz="2000" dirty="0" err="1"/>
              <a:t>οργανωτικής </a:t>
            </a:r>
            <a:r>
              <a:rPr lang="en-US" sz="2000" dirty="0"/>
              <a:t>ανθεκτικότητας περιλαμβάνουν συνήθως στρατηγικές για την αντιμετώπιση των διακοπών ρεύματος και τους απαραίτητους πόρους. Αυτοί περιλαμβάνουν τοπικά εφεδρικά συστήματα τροφοδοσίας, εφεδρικά τροφοδοτικά για ράφια εξοπλισμού και συσκευές, εφεδρικά καλώδια τροφοδοσίας, συνδέσμους τροφοδοσίας και εφεδρικές πρίζες τροφοδοσίας.</a:t>
            </a:r>
          </a:p>
          <a:p>
            <a:pPr marL="15875" indent="-15875" algn="just"/>
            <a:endParaRPr lang="en-US" sz="2000" dirty="0"/>
          </a:p>
          <a:p>
            <a:pPr marL="15875" indent="-15875" algn="just"/>
            <a:r>
              <a:rPr lang="en-US" sz="2000" b="1" dirty="0">
                <a:solidFill>
                  <a:srgbClr val="B41F7A"/>
                </a:solidFill>
              </a:rPr>
              <a:t>Η κτιριακή υποδομή θα πρέπει να επιθεωρείται περιοδικά </a:t>
            </a:r>
          </a:p>
          <a:p>
            <a:pPr marL="15875" indent="-15875" algn="just"/>
            <a:r>
              <a:rPr lang="en-US" sz="2000" b="1" dirty="0">
                <a:solidFill>
                  <a:srgbClr val="B41F7A"/>
                </a:solidFill>
              </a:rPr>
              <a:t>για τον εξοπλισμό προστασίας ισχύος, συμπεριλαμβανομένων των εξής:</a:t>
            </a:r>
          </a:p>
          <a:p>
            <a:pPr marL="15875" indent="-15875" algn="just"/>
            <a:endParaRPr lang="en-US" sz="2000" dirty="0"/>
          </a:p>
          <a:p>
            <a:pPr marL="317500" indent="-317500" algn="just">
              <a:buClr>
                <a:srgbClr val="F16924"/>
              </a:buClr>
              <a:buFont typeface="Arial" panose="020B0604020202020204" pitchFamily="34" charset="0"/>
              <a:buChar char="•"/>
            </a:pPr>
            <a:r>
              <a:rPr lang="en-US" sz="2000" dirty="0"/>
              <a:t>αλεξικέραυνα,</a:t>
            </a:r>
          </a:p>
          <a:p>
            <a:pPr marL="317500" indent="-317500" algn="just">
              <a:buClr>
                <a:srgbClr val="F16924"/>
              </a:buClr>
              <a:buFont typeface="Arial" panose="020B0604020202020204" pitchFamily="34" charset="0"/>
              <a:buChar char="•"/>
            </a:pPr>
            <a:r>
              <a:rPr lang="en-US" sz="2000" dirty="0"/>
              <a:t>κλιματιστικά ισχύος,</a:t>
            </a:r>
          </a:p>
          <a:p>
            <a:pPr marL="317500" indent="-317500" algn="just">
              <a:buClr>
                <a:srgbClr val="F16924"/>
              </a:buClr>
              <a:buFont typeface="Arial" panose="020B0604020202020204" pitchFamily="34" charset="0"/>
              <a:buChar char="•"/>
            </a:pPr>
            <a:r>
              <a:rPr lang="en-US" sz="2000" dirty="0"/>
              <a:t>καταστολείς υπερτάσεων,</a:t>
            </a:r>
          </a:p>
          <a:p>
            <a:pPr marL="317500" indent="-317500" algn="just">
              <a:buClr>
                <a:srgbClr val="F16924"/>
              </a:buClr>
              <a:buFont typeface="Arial" panose="020B0604020202020204" pitchFamily="34" charset="0"/>
              <a:buChar char="•"/>
            </a:pPr>
            <a:r>
              <a:rPr lang="en-US" sz="2000" dirty="0"/>
              <a:t>ποικίλη δρομολόγηση καλωδίων σε κάθετες και οριζόντιες διαδρομές και μονοπάτια καλωδίων,</a:t>
            </a:r>
          </a:p>
          <a:p>
            <a:pPr marL="317500" indent="-317500" algn="just">
              <a:buClr>
                <a:srgbClr val="F16924"/>
              </a:buClr>
              <a:buFont typeface="Arial" panose="020B0604020202020204" pitchFamily="34" charset="0"/>
              <a:buChar char="•"/>
            </a:pPr>
            <a:r>
              <a:rPr lang="en-US" sz="2000" dirty="0"/>
              <a:t>ποικίλη όδευση καλωδίων τροφοδοσίας στο κτίριο- και</a:t>
            </a:r>
          </a:p>
          <a:p>
            <a:pPr marL="317500" indent="-317500" algn="just">
              <a:buClr>
                <a:srgbClr val="F16924"/>
              </a:buClr>
              <a:buFont typeface="Arial" panose="020B0604020202020204" pitchFamily="34" charset="0"/>
              <a:buChar char="•"/>
            </a:pPr>
            <a:r>
              <a:rPr lang="en-US" sz="2000" dirty="0"/>
              <a:t>υπηρεσία από δύο διαφορετικούς υποσταθμούς κοινής ωφέλειας.</a:t>
            </a:r>
          </a:p>
        </p:txBody>
      </p:sp>
      <p:sp>
        <p:nvSpPr>
          <p:cNvPr id="5" name="Text Placeholder 4">
            <a:extLst>
              <a:ext uri="{FF2B5EF4-FFF2-40B4-BE49-F238E27FC236}">
                <a16:creationId xmlns:a16="http://schemas.microsoft.com/office/drawing/2014/main" id="{34DCC540-5E25-69C8-0CD7-92F4DB5F9AE4}"/>
              </a:ext>
            </a:extLst>
          </p:cNvPr>
          <p:cNvSpPr>
            <a:spLocks noGrp="1"/>
          </p:cNvSpPr>
          <p:nvPr>
            <p:ph type="body" sz="quarter" idx="16"/>
          </p:nvPr>
        </p:nvSpPr>
        <p:spPr>
          <a:xfrm>
            <a:off x="529760" y="507036"/>
            <a:ext cx="11288429" cy="805010"/>
          </a:xfrm>
        </p:spPr>
        <p:txBody>
          <a:bodyPr>
            <a:normAutofit fontScale="85000" lnSpcReduction="20000"/>
          </a:bodyPr>
          <a:lstStyle/>
          <a:p>
            <a:r>
              <a:rPr lang="en-US" dirty="0" err="1"/>
              <a:t>Ελαχιστοποίηση της </a:t>
            </a:r>
            <a:r>
              <a:rPr lang="en-US" dirty="0"/>
              <a:t>διακοπής της λειτουργίας των επιχειρήσεων από διακοπές ρεύματος</a:t>
            </a:r>
          </a:p>
          <a:p>
            <a:endParaRPr lang="en-US" dirty="0"/>
          </a:p>
        </p:txBody>
      </p:sp>
      <p:grpSp>
        <p:nvGrpSpPr>
          <p:cNvPr id="6" name="Group 5">
            <a:extLst>
              <a:ext uri="{FF2B5EF4-FFF2-40B4-BE49-F238E27FC236}">
                <a16:creationId xmlns:a16="http://schemas.microsoft.com/office/drawing/2014/main" id="{36407E10-1BC2-CDDA-8D3D-1BC6D99C361B}"/>
              </a:ext>
            </a:extLst>
          </p:cNvPr>
          <p:cNvGrpSpPr/>
          <p:nvPr/>
        </p:nvGrpSpPr>
        <p:grpSpPr>
          <a:xfrm>
            <a:off x="10018181" y="3582803"/>
            <a:ext cx="1585288" cy="1585703"/>
            <a:chOff x="10376768" y="3823816"/>
            <a:chExt cx="923646" cy="923888"/>
          </a:xfrm>
          <a:solidFill>
            <a:srgbClr val="616161"/>
          </a:solidFill>
        </p:grpSpPr>
        <p:sp>
          <p:nvSpPr>
            <p:cNvPr id="7" name="Freeform 6">
              <a:extLst>
                <a:ext uri="{FF2B5EF4-FFF2-40B4-BE49-F238E27FC236}">
                  <a16:creationId xmlns:a16="http://schemas.microsoft.com/office/drawing/2014/main" id="{B8D43867-2570-7597-A086-3FA9F2948EE2}"/>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aphic 2">
              <a:extLst>
                <a:ext uri="{FF2B5EF4-FFF2-40B4-BE49-F238E27FC236}">
                  <a16:creationId xmlns:a16="http://schemas.microsoft.com/office/drawing/2014/main" id="{A5743004-203A-2EB9-CD06-C0EEFB543B7E}"/>
                </a:ext>
              </a:extLst>
            </p:cNvPr>
            <p:cNvGrpSpPr/>
            <p:nvPr/>
          </p:nvGrpSpPr>
          <p:grpSpPr>
            <a:xfrm>
              <a:off x="10376768" y="3823816"/>
              <a:ext cx="923646" cy="923888"/>
              <a:chOff x="10376768" y="3823816"/>
              <a:chExt cx="923646" cy="923888"/>
            </a:xfrm>
            <a:grpFill/>
          </p:grpSpPr>
          <p:sp>
            <p:nvSpPr>
              <p:cNvPr id="9" name="Freeform 8">
                <a:extLst>
                  <a:ext uri="{FF2B5EF4-FFF2-40B4-BE49-F238E27FC236}">
                    <a16:creationId xmlns:a16="http://schemas.microsoft.com/office/drawing/2014/main" id="{A8DCBAA7-9921-692C-A114-08877887FBC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99ADB1FF-8FCB-A668-2C27-ECA10026A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BF9769C7-2EA7-67B3-6F75-6097BD98387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45341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941218" cy="3867704"/>
          </a:xfrm>
        </p:spPr>
        <p:txBody>
          <a:bodyPr>
            <a:normAutofit lnSpcReduction="10000"/>
          </a:bodyPr>
          <a:lstStyle/>
          <a:p>
            <a:r>
              <a:rPr lang="en-US" b="1" dirty="0"/>
              <a:t>Επιπτώσεις της επίθεσης </a:t>
            </a:r>
            <a:r>
              <a:rPr lang="en-US" b="1" dirty="0" err="1"/>
              <a:t>στον</a:t>
            </a:r>
            <a:r>
              <a:rPr lang="en-US" b="1" dirty="0"/>
              <a:t> </a:t>
            </a:r>
            <a:r>
              <a:rPr lang="en-US" b="1" dirty="0" err="1"/>
              <a:t>κυ</a:t>
            </a:r>
            <a:r>
              <a:rPr lang="en-US" b="1" dirty="0"/>
              <a:t>βερνοχώρο</a:t>
            </a:r>
            <a:r>
              <a:rPr lang="el-GR" b="1" dirty="0"/>
              <a:t> </a:t>
            </a:r>
            <a:r>
              <a:rPr lang="en-US" b="1" dirty="0" err="1"/>
              <a:t>σε</a:t>
            </a:r>
            <a:r>
              <a:rPr lang="en-US" b="1" dirty="0"/>
              <a:t> μια επιχείρηση</a:t>
            </a:r>
          </a:p>
          <a:p>
            <a:endParaRPr lang="en-US" dirty="0"/>
          </a:p>
          <a:p>
            <a:pPr marL="15875" indent="-15875"/>
            <a:r>
              <a:rPr lang="en-US" dirty="0"/>
              <a:t>Μια επιτυχημένη επίθεση στον κυβερνοχώρο μπορεί να προκαλέσει μεγάλη ζημιά στην επιχείρηση. Μπορεί να επηρεάσει το τελικό αποτέλεσμα, καθώς και το κύρος της επιχείρησης και την εμπιστοσύνη των καταναλωτών. Ο αντίκτυπος μιας παραβίασης της ασφάλειας μπορεί να χωριστεί σε γενικές γραμμές σε τρεις κατηγορίες: οικονομικές, φήμης και νομικές.</a:t>
            </a:r>
          </a:p>
          <a:p>
            <a:endParaRPr lang="en-US" dirty="0"/>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p:txBody>
          <a:bodyPr>
            <a:normAutofit lnSpcReduction="10000"/>
          </a:bodyPr>
          <a:lstStyle/>
          <a:p>
            <a:r>
              <a:rPr lang="en-US" dirty="0"/>
              <a:t>Ασφάλεια στον κυβερνοχώρο</a:t>
            </a:r>
          </a:p>
          <a:p>
            <a:endParaRPr lang="en-US" dirty="0"/>
          </a:p>
        </p:txBody>
      </p:sp>
      <p:pic>
        <p:nvPicPr>
          <p:cNvPr id="12" name="Picture 11">
            <a:extLst>
              <a:ext uri="{FF2B5EF4-FFF2-40B4-BE49-F238E27FC236}">
                <a16:creationId xmlns:a16="http://schemas.microsoft.com/office/drawing/2014/main" id="{B500EF14-8346-95DD-FF1C-D6F7EADA3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962" r="5200"/>
          <a:stretch/>
        </p:blipFill>
        <p:spPr>
          <a:xfrm>
            <a:off x="6675932" y="0"/>
            <a:ext cx="4781354" cy="6858000"/>
          </a:xfrm>
          <a:prstGeom prst="rect">
            <a:avLst/>
          </a:prstGeom>
        </p:spPr>
      </p:pic>
    </p:spTree>
    <p:extLst>
      <p:ext uri="{BB962C8B-B14F-4D97-AF65-F5344CB8AC3E}">
        <p14:creationId xmlns:p14="http://schemas.microsoft.com/office/powerpoint/2010/main" val="257876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lnSpcReduction="10000"/>
          </a:bodyPr>
          <a:lstStyle/>
          <a:p>
            <a:r>
              <a:rPr lang="en-GB" sz="3000" dirty="0"/>
              <a:t>Το έγκλημα στον κυβερνοχώρο βρίσκεται στην κορυφή της λίστας των εξωτερικών απειλών απάτης που αντιμετωπίζουν οι επιχειρήσεις παγκοσμίως - PwC</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539347"/>
            <a:ext cx="11359715" cy="4924425"/>
          </a:xfrm>
          <a:prstGeom prst="rect">
            <a:avLst/>
          </a:prstGeom>
          <a:noFill/>
        </p:spPr>
        <p:txBody>
          <a:bodyPr wrap="square">
            <a:spAutoFit/>
          </a:bodyPr>
          <a:lstStyle/>
          <a:p>
            <a:r>
              <a:rPr lang="en-GB" b="0" i="0" dirty="0">
                <a:solidFill>
                  <a:srgbClr val="191919"/>
                </a:solidFill>
                <a:effectLst/>
                <a:latin typeface="Noto Serif JP"/>
              </a:rPr>
              <a:t>Η παγκόσμια έρευνα της PwC για το οικονομικό έγκλημα και την απάτη </a:t>
            </a:r>
            <a:r>
              <a:rPr lang="en-GB" dirty="0">
                <a:solidFill>
                  <a:srgbClr val="191919"/>
                </a:solidFill>
                <a:latin typeface="Noto Serif JP"/>
              </a:rPr>
              <a:t>αφορά </a:t>
            </a:r>
            <a:r>
              <a:rPr lang="en-GB" b="0" i="0" dirty="0">
                <a:solidFill>
                  <a:srgbClr val="191919"/>
                </a:solidFill>
                <a:effectLst/>
                <a:latin typeface="Noto Serif JP"/>
              </a:rPr>
              <a:t>1.296 στελέχη από 53 χώρες και εξετάζει την απειλή της απάτης, το κόστος της απάτης και τι πρέπει να κάνουν οι εταιρείες για να αναπτύξουν ισχυρότερες αντιδράσεις. Διαπίστωσε ότι </a:t>
            </a:r>
          </a:p>
          <a:p>
            <a:pPr marL="342900" indent="-342900">
              <a:buFont typeface="Arial" panose="020B0604020202020204" pitchFamily="34" charset="0"/>
              <a:buChar char="•"/>
            </a:pPr>
            <a:r>
              <a:rPr lang="en-GB" b="0" i="0" dirty="0">
                <a:solidFill>
                  <a:srgbClr val="191919"/>
                </a:solidFill>
                <a:effectLst/>
                <a:latin typeface="star-font"/>
              </a:rPr>
              <a:t>οι μισές επιχειρήσεις έχουν υποστεί απάτη ή οικονομικό έγκλημα τα τελευταία δύο χρόνια</a:t>
            </a:r>
          </a:p>
          <a:p>
            <a:pPr marL="342900" indent="-342900">
              <a:buFont typeface="Arial" panose="020B0604020202020204" pitchFamily="34" charset="0"/>
              <a:buChar char="•"/>
            </a:pPr>
            <a:r>
              <a:rPr lang="en-GB" b="0" i="0" dirty="0">
                <a:solidFill>
                  <a:srgbClr val="191919"/>
                </a:solidFill>
                <a:effectLst/>
                <a:latin typeface="Noto Serif JP"/>
              </a:rPr>
              <a:t>από τις εταιρείες που αντιμετώπισαν απάτη, το 70% δήλωσε ότι υπήρξαν νέα περιστατικά απάτης ως αποτέλεσμα των διαταραχών που προκάλεσε το Covid-19. </a:t>
            </a:r>
            <a:endParaRPr lang="en-GB" dirty="0">
              <a:solidFill>
                <a:srgbClr val="191919"/>
              </a:solidFill>
              <a:latin typeface="Noto Serif JP"/>
            </a:endParaRPr>
          </a:p>
          <a:p>
            <a:pPr marL="342900" indent="-342900">
              <a:buFont typeface="Arial" panose="020B0604020202020204" pitchFamily="34" charset="0"/>
              <a:buChar char="•"/>
            </a:pPr>
            <a:r>
              <a:rPr lang="en-GB" b="0" i="0" dirty="0">
                <a:solidFill>
                  <a:srgbClr val="191919"/>
                </a:solidFill>
                <a:effectLst/>
                <a:latin typeface="Noto Serif JP"/>
              </a:rPr>
              <a:t>καθώς οι επιθέσεις γίνονται όλο και πιο εξελιγμένες και συχνές, οι εξωτερικοί απατεώνες αποτελούν μεγαλύτερο κίνδυνο για τους οργανισμούς από ό,τι στο παρελθόν. </a:t>
            </a:r>
          </a:p>
          <a:p>
            <a:endParaRPr lang="en-GB" sz="800" dirty="0">
              <a:solidFill>
                <a:srgbClr val="191919"/>
              </a:solidFill>
              <a:latin typeface="Noto Serif JP"/>
            </a:endParaRPr>
          </a:p>
          <a:p>
            <a:pPr algn="l"/>
            <a:r>
              <a:rPr lang="en-GB" b="1" i="0" dirty="0">
                <a:solidFill>
                  <a:srgbClr val="F16924"/>
                </a:solidFill>
                <a:effectLst/>
                <a:latin typeface="Noto Serif JP"/>
              </a:rPr>
              <a:t>Ταχεία μετατόπιση</a:t>
            </a:r>
          </a:p>
          <a:p>
            <a:pPr algn="l"/>
            <a:r>
              <a:rPr lang="en-GB" b="0" i="0" dirty="0">
                <a:solidFill>
                  <a:srgbClr val="191919"/>
                </a:solidFill>
                <a:effectLst/>
                <a:latin typeface="Noto Serif JP"/>
              </a:rPr>
              <a:t>Το έγκλημα στον κυβερνοχώρο ξεπέρασε την απάτη με πελάτες στη φετινή έρευνα ως ο πιο συνηθισμένος τύπος απάτης από εξωτερικό δράστη που αντιμετωπίζουν οι οργανισμοί, ενώ η ταχεία στροφή προς την ψηφιακή τεχνολογία τα τελευταία δύο χρόνια ανοίγει επίσης τις εταιρείες σε περισσότερους κινδύνους. Η μεγαλύτερη συχνότητα κυβερνοεπιθέσεων σημειώθηκε στις επιχειρήσεις τεχνολογίας, μέσων ενημέρωσης και τηλεπικοινωνιών, με τα δύο τρίτα των ερωτηθέντων από αυτόν τον τομέα να δηλώνουν ότι είχαν βιώσει κάποια μορφή απάτης. Οι επιχειρήσεις είδαν αύξηση των επιθέσεων ransomware και phishing. </a:t>
            </a:r>
          </a:p>
          <a:p>
            <a:pPr algn="l"/>
            <a:r>
              <a:rPr lang="en-GB" dirty="0">
                <a:hlinkClick r:id="rId2"/>
              </a:rPr>
              <a:t>Το έγκλημα στον κυβερνοχώρο βρίσκεται στην κορυφή της λίστας των εξωτερικών απειλών απάτης που αντιμετωπίζουν οι επιχειρήσεις παγκοσμίως - PwC - The Irish Times</a:t>
            </a:r>
            <a:endParaRPr lang="en-GB" b="0" i="0" dirty="0">
              <a:solidFill>
                <a:srgbClr val="191919"/>
              </a:solidFill>
              <a:effectLst/>
              <a:latin typeface="star-font"/>
            </a:endParaRPr>
          </a:p>
        </p:txBody>
      </p:sp>
    </p:spTree>
    <p:extLst>
      <p:ext uri="{BB962C8B-B14F-4D97-AF65-F5344CB8AC3E}">
        <p14:creationId xmlns:p14="http://schemas.microsoft.com/office/powerpoint/2010/main" val="245808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4D6A2-7712-A54D-8449-3677F1929D09}"/>
              </a:ext>
            </a:extLst>
          </p:cNvPr>
          <p:cNvSpPr>
            <a:spLocks noGrp="1"/>
          </p:cNvSpPr>
          <p:nvPr>
            <p:ph type="body" sz="quarter" idx="18"/>
          </p:nvPr>
        </p:nvSpPr>
        <p:spPr>
          <a:xfrm>
            <a:off x="734714" y="2116774"/>
            <a:ext cx="4983180" cy="3867704"/>
          </a:xfrm>
        </p:spPr>
        <p:txBody>
          <a:bodyPr>
            <a:normAutofit fontScale="85000" lnSpcReduction="10000"/>
          </a:bodyPr>
          <a:lstStyle/>
          <a:p>
            <a:pPr marL="342900" lvl="0" indent="-342900">
              <a:buClr>
                <a:srgbClr val="EDA13E"/>
              </a:buClr>
              <a:buFont typeface="Arial" panose="020B0604020202020204" pitchFamily="34" charset="0"/>
              <a:buChar char="•"/>
            </a:pPr>
            <a:r>
              <a:rPr lang="en-US" b="1" dirty="0" err="1"/>
              <a:t>Φυσικές</a:t>
            </a:r>
            <a:r>
              <a:rPr lang="en-US" b="1" dirty="0"/>
              <a:t> </a:t>
            </a:r>
            <a:r>
              <a:rPr lang="el-GR" b="1" dirty="0"/>
              <a:t>καταστροφές</a:t>
            </a:r>
            <a:r>
              <a:rPr lang="en-US" b="1" dirty="0"/>
              <a:t> </a:t>
            </a:r>
            <a:r>
              <a:rPr lang="en-US" dirty="0"/>
              <a:t>- όλο και πιο συχνές λόγω της κλιματικής αλλαγής, π.χ. ακραία καιρικά φαινόμενα, βιολογικοί κίνδυνοι, π.χ. COVID-19</a:t>
            </a:r>
          </a:p>
          <a:p>
            <a:pPr marL="342900" lvl="0" indent="-342900">
              <a:buClr>
                <a:srgbClr val="EDA13E"/>
              </a:buClr>
              <a:buFont typeface="Arial" panose="020B0604020202020204" pitchFamily="34" charset="0"/>
              <a:buChar char="•"/>
            </a:pPr>
            <a:r>
              <a:rPr lang="en-US" b="1" dirty="0"/>
              <a:t>Οικονομική κρίση </a:t>
            </a:r>
            <a:r>
              <a:rPr lang="en-US" dirty="0"/>
              <a:t>- Αποδυνάμωση της οικονομίας και συμφορές</a:t>
            </a:r>
          </a:p>
          <a:p>
            <a:pPr marL="342900" lvl="0" indent="-342900">
              <a:buClr>
                <a:srgbClr val="EDA13E"/>
              </a:buClr>
              <a:buFont typeface="Arial" panose="020B0604020202020204" pitchFamily="34" charset="0"/>
              <a:buChar char="•"/>
            </a:pPr>
            <a:r>
              <a:rPr lang="en-US" dirty="0"/>
              <a:t>Οι αβεβαιότητες που προκύπτουν από το </a:t>
            </a:r>
            <a:r>
              <a:rPr lang="en-US" b="1" dirty="0"/>
              <a:t>περιβάλλον της αγοράς, π.χ. αλυσίδες εφοδιασμού </a:t>
            </a:r>
          </a:p>
          <a:p>
            <a:pPr marL="342900" lvl="0" indent="-342900">
              <a:buClr>
                <a:srgbClr val="EDA13E"/>
              </a:buClr>
              <a:buFont typeface="Arial" panose="020B0604020202020204" pitchFamily="34" charset="0"/>
              <a:buChar char="•"/>
            </a:pPr>
            <a:r>
              <a:rPr lang="en-US" b="1" dirty="0"/>
              <a:t>Τεχνολογική κρίση </a:t>
            </a:r>
            <a:r>
              <a:rPr lang="en-US" dirty="0"/>
              <a:t>- Ζητήματα που σχετίζονται με την τεχνολογία, όπως διακοπή ρεύματος ή επιθέσεις στον κυβερνοχώρο</a:t>
            </a:r>
          </a:p>
        </p:txBody>
      </p:sp>
      <p:pic>
        <p:nvPicPr>
          <p:cNvPr id="7" name="Picture Placeholder 6">
            <a:extLst>
              <a:ext uri="{FF2B5EF4-FFF2-40B4-BE49-F238E27FC236}">
                <a16:creationId xmlns:a16="http://schemas.microsoft.com/office/drawing/2014/main" id="{69F5BD3E-92D6-DD41-A9D9-9E857A326465}"/>
              </a:ext>
            </a:extLst>
          </p:cNvPr>
          <p:cNvPicPr>
            <a:picLocks noGrp="1" noChangeAspect="1"/>
          </p:cNvPicPr>
          <p:nvPr>
            <p:ph type="pic" sz="quarter" idx="10"/>
          </p:nvPr>
        </p:nvPicPr>
        <p:blipFill>
          <a:blip r:embed="rId2"/>
          <a:srcRect t="4034" b="4034"/>
          <a:stretch>
            <a:fillRect/>
          </a:stretch>
        </p:blipFill>
        <p:spPr/>
      </p:pic>
      <p:sp>
        <p:nvSpPr>
          <p:cNvPr id="9" name="Text Placeholder 8">
            <a:extLst>
              <a:ext uri="{FF2B5EF4-FFF2-40B4-BE49-F238E27FC236}">
                <a16:creationId xmlns:a16="http://schemas.microsoft.com/office/drawing/2014/main" id="{E6740F16-F2AF-3904-A21A-993164935F1A}"/>
              </a:ext>
            </a:extLst>
          </p:cNvPr>
          <p:cNvSpPr>
            <a:spLocks noGrp="1"/>
          </p:cNvSpPr>
          <p:nvPr>
            <p:ph type="body" sz="quarter" idx="16"/>
          </p:nvPr>
        </p:nvSpPr>
        <p:spPr>
          <a:xfrm>
            <a:off x="683724" y="323996"/>
            <a:ext cx="5085159" cy="1260779"/>
          </a:xfrm>
        </p:spPr>
        <p:txBody>
          <a:bodyPr>
            <a:normAutofit/>
          </a:bodyPr>
          <a:lstStyle/>
          <a:p>
            <a:r>
              <a:rPr lang="en-US" dirty="0"/>
              <a:t>4 </a:t>
            </a:r>
            <a:r>
              <a:rPr lang="el-GR" dirty="0"/>
              <a:t>είδη</a:t>
            </a:r>
            <a:r>
              <a:rPr lang="en-US" dirty="0"/>
              <a:t> κρίσεων από εξωτερικές πηγές...</a:t>
            </a:r>
          </a:p>
          <a:p>
            <a:endParaRPr lang="en-US" dirty="0"/>
          </a:p>
        </p:txBody>
      </p:sp>
      <p:sp>
        <p:nvSpPr>
          <p:cNvPr id="10" name="Rectangle 9">
            <a:extLst>
              <a:ext uri="{FF2B5EF4-FFF2-40B4-BE49-F238E27FC236}">
                <a16:creationId xmlns:a16="http://schemas.microsoft.com/office/drawing/2014/main" id="{ECB35FD4-9FBD-BF83-3C04-78E790CC27EB}"/>
              </a:ext>
            </a:extLst>
          </p:cNvPr>
          <p:cNvSpPr/>
          <p:nvPr/>
        </p:nvSpPr>
        <p:spPr>
          <a:xfrm>
            <a:off x="676972" y="1898839"/>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379412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890675" cy="3867704"/>
          </a:xfrm>
        </p:spPr>
        <p:txBody>
          <a:bodyPr>
            <a:normAutofit fontScale="85000" lnSpcReduction="20000"/>
          </a:bodyPr>
          <a:lstStyle/>
          <a:p>
            <a:pPr>
              <a:spcBef>
                <a:spcPts val="300"/>
              </a:spcBef>
            </a:pPr>
            <a:r>
              <a:rPr lang="en-US" b="1" dirty="0"/>
              <a:t>Οι επιθέσεις στον κυβερνοχώρο συχνά οδηγούν σε σημαντικές οικονομικές απώλειες που προκύπτουν από:</a:t>
            </a:r>
          </a:p>
          <a:p>
            <a:pPr>
              <a:spcBef>
                <a:spcPts val="300"/>
              </a:spcBef>
            </a:pPr>
            <a:endParaRPr lang="en-US" b="1" dirty="0"/>
          </a:p>
          <a:p>
            <a:pPr marL="342900" indent="-342900">
              <a:spcBef>
                <a:spcPts val="300"/>
              </a:spcBef>
              <a:buClr>
                <a:srgbClr val="F16924"/>
              </a:buClr>
              <a:buFont typeface="Arial" panose="020B0604020202020204" pitchFamily="34" charset="0"/>
              <a:buChar char="•"/>
            </a:pPr>
            <a:r>
              <a:rPr lang="en-US" dirty="0"/>
              <a:t>κλοπή εταιρικών πληροφοριών</a:t>
            </a:r>
          </a:p>
          <a:p>
            <a:pPr marL="342900" indent="-342900">
              <a:spcBef>
                <a:spcPts val="300"/>
              </a:spcBef>
              <a:buClr>
                <a:srgbClr val="F16924"/>
              </a:buClr>
              <a:buFont typeface="Arial" panose="020B0604020202020204" pitchFamily="34" charset="0"/>
              <a:buChar char="•"/>
            </a:pPr>
            <a:r>
              <a:rPr lang="en-US" dirty="0"/>
              <a:t>κλοπή οικονομικών πληροφοριών (π.χ. τραπεζικά στοιχεία ή στοιχεία καρτών πληρωμής)</a:t>
            </a:r>
          </a:p>
          <a:p>
            <a:pPr marL="342900" indent="-342900">
              <a:spcBef>
                <a:spcPts val="300"/>
              </a:spcBef>
              <a:buClr>
                <a:srgbClr val="F16924"/>
              </a:buClr>
              <a:buFont typeface="Arial" panose="020B0604020202020204" pitchFamily="34" charset="0"/>
              <a:buChar char="•"/>
            </a:pPr>
            <a:r>
              <a:rPr lang="en-US" dirty="0"/>
              <a:t>κλοπή χρημάτων</a:t>
            </a:r>
          </a:p>
          <a:p>
            <a:pPr marL="342900" indent="-342900">
              <a:spcBef>
                <a:spcPts val="300"/>
              </a:spcBef>
              <a:buClr>
                <a:srgbClr val="F16924"/>
              </a:buClr>
              <a:buFont typeface="Arial" panose="020B0604020202020204" pitchFamily="34" charset="0"/>
              <a:buChar char="•"/>
            </a:pPr>
            <a:r>
              <a:rPr lang="en-US" dirty="0"/>
              <a:t>διαταραχή των συναλλαγών (π.χ. αδυναμία διενέργειας συναλλαγών μέσω διαδικτύου)</a:t>
            </a:r>
          </a:p>
          <a:p>
            <a:pPr marL="342900" indent="-342900">
              <a:spcBef>
                <a:spcPts val="300"/>
              </a:spcBef>
              <a:buClr>
                <a:srgbClr val="F16924"/>
              </a:buClr>
              <a:buFont typeface="Arial" panose="020B0604020202020204" pitchFamily="34" charset="0"/>
              <a:buChar char="•"/>
            </a:pPr>
            <a:r>
              <a:rPr lang="en-US" dirty="0"/>
              <a:t>απώλεια επιχείρησης ή σύμβασης</a:t>
            </a:r>
          </a:p>
          <a:p>
            <a:pPr marL="342900" indent="-342900">
              <a:spcBef>
                <a:spcPts val="300"/>
              </a:spcBef>
              <a:buClr>
                <a:srgbClr val="F16924"/>
              </a:buClr>
              <a:buFont typeface="Arial" panose="020B0604020202020204" pitchFamily="34" charset="0"/>
              <a:buChar char="•"/>
            </a:pPr>
            <a:r>
              <a:rPr lang="en-US" dirty="0"/>
              <a:t>Κατά την αντιμετώπιση της παραβίασης, οι επιχειρήσεις θα επιβαρυνθούν επίσης γενικά με δαπάνες που σχετίζονται με την επισκευή των </a:t>
            </a:r>
            <a:r>
              <a:rPr lang="en-US" b="1" dirty="0"/>
              <a:t>επηρεαζόμενων συστημάτων, δικτύων και συσκευών.</a:t>
            </a:r>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a:xfrm>
            <a:off x="734713" y="332421"/>
            <a:ext cx="12135897" cy="1272092"/>
          </a:xfrm>
        </p:spPr>
        <p:txBody>
          <a:bodyPr>
            <a:normAutofit/>
          </a:bodyPr>
          <a:lstStyle/>
          <a:p>
            <a:r>
              <a:rPr lang="en-US" sz="2800" dirty="0"/>
              <a:t>Οικονομικό κόστος της επ</a:t>
            </a:r>
            <a:r>
              <a:rPr lang="en-US" sz="2800" dirty="0" err="1"/>
              <a:t>ίθεσης</a:t>
            </a:r>
            <a:r>
              <a:rPr lang="en-US" sz="2800" dirty="0"/>
              <a:t> </a:t>
            </a:r>
            <a:endParaRPr lang="el-GR" sz="2800" dirty="0"/>
          </a:p>
          <a:p>
            <a:r>
              <a:rPr lang="en-US" sz="2800" dirty="0" err="1"/>
              <a:t>στον</a:t>
            </a:r>
            <a:r>
              <a:rPr lang="en-US" sz="2800" dirty="0"/>
              <a:t> κυβερνοχώρο</a:t>
            </a:r>
          </a:p>
          <a:p>
            <a:endParaRPr lang="en-US" dirty="0"/>
          </a:p>
        </p:txBody>
      </p:sp>
      <p:pic>
        <p:nvPicPr>
          <p:cNvPr id="4" name="Picture 3">
            <a:extLst>
              <a:ext uri="{FF2B5EF4-FFF2-40B4-BE49-F238E27FC236}">
                <a16:creationId xmlns:a16="http://schemas.microsoft.com/office/drawing/2014/main" id="{A7AE08C2-FFCE-E728-E87F-E4869C5EB8A8}"/>
              </a:ext>
            </a:extLst>
          </p:cNvPr>
          <p:cNvPicPr>
            <a:picLocks noChangeAspect="1"/>
          </p:cNvPicPr>
          <p:nvPr/>
        </p:nvPicPr>
        <p:blipFill rotWithShape="1">
          <a:blip r:embed="rId2"/>
          <a:srcRect l="13687" r="40065"/>
          <a:stretch/>
        </p:blipFill>
        <p:spPr>
          <a:xfrm>
            <a:off x="6884480" y="0"/>
            <a:ext cx="4781354" cy="6858000"/>
          </a:xfrm>
          <a:prstGeom prst="rect">
            <a:avLst/>
          </a:prstGeom>
        </p:spPr>
      </p:pic>
    </p:spTree>
    <p:extLst>
      <p:ext uri="{BB962C8B-B14F-4D97-AF65-F5344CB8AC3E}">
        <p14:creationId xmlns:p14="http://schemas.microsoft.com/office/powerpoint/2010/main" val="3611819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63959-6669-F18F-98B5-1007A5B331CB}"/>
              </a:ext>
            </a:extLst>
          </p:cNvPr>
          <p:cNvSpPr/>
          <p:nvPr/>
        </p:nvSpPr>
        <p:spPr>
          <a:xfrm>
            <a:off x="0" y="0"/>
            <a:ext cx="4606286"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3C535F-7CD6-107C-8282-0291112AD9C0}"/>
              </a:ext>
            </a:extLst>
          </p:cNvPr>
          <p:cNvGrpSpPr/>
          <p:nvPr/>
        </p:nvGrpSpPr>
        <p:grpSpPr>
          <a:xfrm>
            <a:off x="4029075" y="724696"/>
            <a:ext cx="6483678" cy="1087029"/>
            <a:chOff x="3451864" y="922506"/>
            <a:chExt cx="6483678" cy="1087029"/>
          </a:xfrm>
        </p:grpSpPr>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4776920" y="1152377"/>
              <a:ext cx="5158622" cy="857158"/>
            </a:xfrm>
            <a:prstGeom prst="rect">
              <a:avLst/>
            </a:prstGeom>
            <a:noFill/>
          </p:spPr>
          <p:txBody>
            <a:bodyPr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Εκπαιδεύστε τους εργαζόμενους</a:t>
              </a:r>
            </a:p>
          </p:txBody>
        </p:sp>
        <p:sp>
          <p:nvSpPr>
            <p:cNvPr id="11" name="Oval 10">
              <a:extLst>
                <a:ext uri="{FF2B5EF4-FFF2-40B4-BE49-F238E27FC236}">
                  <a16:creationId xmlns:a16="http://schemas.microsoft.com/office/drawing/2014/main" id="{0BF0C4B1-0830-9770-4B4B-0CEF4B299065}"/>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01</a:t>
              </a:r>
            </a:p>
          </p:txBody>
        </p:sp>
      </p:gr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4606286" y="1797010"/>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8622E297-3F2D-DCCC-D481-7920C7309D0B}"/>
              </a:ext>
            </a:extLst>
          </p:cNvPr>
          <p:cNvSpPr>
            <a:spLocks noGrp="1"/>
          </p:cNvSpPr>
          <p:nvPr>
            <p:ph type="body" sz="quarter" idx="16"/>
          </p:nvPr>
        </p:nvSpPr>
        <p:spPr>
          <a:xfrm>
            <a:off x="285129" y="724695"/>
            <a:ext cx="3824156" cy="4541873"/>
          </a:xfrm>
        </p:spPr>
        <p:txBody>
          <a:bodyPr>
            <a:noAutofit/>
          </a:bodyPr>
          <a:lstStyle/>
          <a:p>
            <a:r>
              <a:rPr lang="en-US" dirty="0">
                <a:solidFill>
                  <a:schemeClr val="bg1"/>
                </a:solidFill>
              </a:rPr>
              <a:t>Βέλτιστες πρακτικές για τη βελτίωση της κυβερνοασφάλειας των μικρών επιχειρήσεων</a:t>
            </a:r>
          </a:p>
        </p:txBody>
      </p:sp>
      <p:grpSp>
        <p:nvGrpSpPr>
          <p:cNvPr id="30" name="Group 29">
            <a:extLst>
              <a:ext uri="{FF2B5EF4-FFF2-40B4-BE49-F238E27FC236}">
                <a16:creationId xmlns:a16="http://schemas.microsoft.com/office/drawing/2014/main" id="{3467146A-84FA-6CFC-3BEB-892E1AC6B5A6}"/>
              </a:ext>
            </a:extLst>
          </p:cNvPr>
          <p:cNvGrpSpPr/>
          <p:nvPr/>
        </p:nvGrpSpPr>
        <p:grpSpPr>
          <a:xfrm>
            <a:off x="4029075" y="1898159"/>
            <a:ext cx="7665620" cy="1087029"/>
            <a:chOff x="3451864" y="922506"/>
            <a:chExt cx="7665620" cy="1087029"/>
          </a:xfrm>
        </p:grpSpPr>
        <p:sp>
          <p:nvSpPr>
            <p:cNvPr id="31" name="Text Placeholder 23">
              <a:extLst>
                <a:ext uri="{FF2B5EF4-FFF2-40B4-BE49-F238E27FC236}">
                  <a16:creationId xmlns:a16="http://schemas.microsoft.com/office/drawing/2014/main" id="{B308F835-9FD0-A3CE-3CEF-B68CE870D1D1}"/>
                </a:ext>
              </a:extLst>
            </p:cNvPr>
            <p:cNvSpPr txBox="1">
              <a:spLocks/>
            </p:cNvSpPr>
            <p:nvPr/>
          </p:nvSpPr>
          <p:spPr>
            <a:xfrm>
              <a:off x="4776920" y="1152377"/>
              <a:ext cx="6340564" cy="857158"/>
            </a:xfrm>
            <a:prstGeom prst="rect">
              <a:avLst/>
            </a:prstGeom>
            <a:noFill/>
          </p:spPr>
          <p:txBody>
            <a:bodyPr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Εφαρμογή πρακτικών ασφαλούς κωδικού πρόσβασης</a:t>
              </a:r>
            </a:p>
          </p:txBody>
        </p:sp>
        <p:sp>
          <p:nvSpPr>
            <p:cNvPr id="32" name="Oval 31">
              <a:extLst>
                <a:ext uri="{FF2B5EF4-FFF2-40B4-BE49-F238E27FC236}">
                  <a16:creationId xmlns:a16="http://schemas.microsoft.com/office/drawing/2014/main" id="{A59D68F4-A31E-6B57-F69C-C4260FB5FEE9}"/>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 Placeholder 23">
              <a:extLst>
                <a:ext uri="{FF2B5EF4-FFF2-40B4-BE49-F238E27FC236}">
                  <a16:creationId xmlns:a16="http://schemas.microsoft.com/office/drawing/2014/main" id="{38CB2BBC-F87F-9BF5-69A0-9F2DBF322C6B}"/>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02</a:t>
              </a:r>
            </a:p>
          </p:txBody>
        </p:sp>
      </p:grpSp>
      <p:grpSp>
        <p:nvGrpSpPr>
          <p:cNvPr id="34" name="Group 33">
            <a:extLst>
              <a:ext uri="{FF2B5EF4-FFF2-40B4-BE49-F238E27FC236}">
                <a16:creationId xmlns:a16="http://schemas.microsoft.com/office/drawing/2014/main" id="{F7000AD3-CEC4-F421-E9B4-C713224C33BF}"/>
              </a:ext>
            </a:extLst>
          </p:cNvPr>
          <p:cNvGrpSpPr/>
          <p:nvPr/>
        </p:nvGrpSpPr>
        <p:grpSpPr>
          <a:xfrm>
            <a:off x="4029075" y="5418549"/>
            <a:ext cx="6483678" cy="1087029"/>
            <a:chOff x="3451864" y="922506"/>
            <a:chExt cx="6483678" cy="1087029"/>
          </a:xfrm>
        </p:grpSpPr>
        <p:sp>
          <p:nvSpPr>
            <p:cNvPr id="35" name="Text Placeholder 23">
              <a:extLst>
                <a:ext uri="{FF2B5EF4-FFF2-40B4-BE49-F238E27FC236}">
                  <a16:creationId xmlns:a16="http://schemas.microsoft.com/office/drawing/2014/main" id="{895E000F-9D53-A319-BE0B-E40DEBA3CAB8}"/>
                </a:ext>
              </a:extLst>
            </p:cNvPr>
            <p:cNvSpPr txBox="1">
              <a:spLocks/>
            </p:cNvSpPr>
            <p:nvPr/>
          </p:nvSpPr>
          <p:spPr>
            <a:xfrm>
              <a:off x="4776920" y="1152377"/>
              <a:ext cx="5158622" cy="857158"/>
            </a:xfrm>
            <a:prstGeom prst="rect">
              <a:avLst/>
            </a:prstGeom>
            <a:noFill/>
          </p:spPr>
          <p:txBody>
            <a:bodyPr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Να δημιουργείτε τακτικά αντίγραφα ασφαλείας όλων των δεδομένων</a:t>
              </a:r>
            </a:p>
          </p:txBody>
        </p:sp>
        <p:sp>
          <p:nvSpPr>
            <p:cNvPr id="36" name="Oval 35">
              <a:extLst>
                <a:ext uri="{FF2B5EF4-FFF2-40B4-BE49-F238E27FC236}">
                  <a16:creationId xmlns:a16="http://schemas.microsoft.com/office/drawing/2014/main" id="{7078C1F3-731C-E817-DBC7-B0E9F307D067}"/>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ext Placeholder 23">
              <a:extLst>
                <a:ext uri="{FF2B5EF4-FFF2-40B4-BE49-F238E27FC236}">
                  <a16:creationId xmlns:a16="http://schemas.microsoft.com/office/drawing/2014/main" id="{D0EEC7EA-24D7-20BB-0A17-480396453102}"/>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05</a:t>
              </a:r>
            </a:p>
          </p:txBody>
        </p:sp>
      </p:grpSp>
      <p:grpSp>
        <p:nvGrpSpPr>
          <p:cNvPr id="39" name="Group 38">
            <a:extLst>
              <a:ext uri="{FF2B5EF4-FFF2-40B4-BE49-F238E27FC236}">
                <a16:creationId xmlns:a16="http://schemas.microsoft.com/office/drawing/2014/main" id="{AFAE3F7F-A4EF-29C5-9B8C-A3D0D194F963}"/>
              </a:ext>
            </a:extLst>
          </p:cNvPr>
          <p:cNvGrpSpPr/>
          <p:nvPr/>
        </p:nvGrpSpPr>
        <p:grpSpPr>
          <a:xfrm>
            <a:off x="4029075" y="3071622"/>
            <a:ext cx="7264566" cy="1087029"/>
            <a:chOff x="3451864" y="922506"/>
            <a:chExt cx="7264566" cy="1087029"/>
          </a:xfrm>
        </p:grpSpPr>
        <p:sp>
          <p:nvSpPr>
            <p:cNvPr id="40" name="Text Placeholder 23">
              <a:extLst>
                <a:ext uri="{FF2B5EF4-FFF2-40B4-BE49-F238E27FC236}">
                  <a16:creationId xmlns:a16="http://schemas.microsoft.com/office/drawing/2014/main" id="{2E46DFF1-A250-49F7-8EA0-90880C4A93B1}"/>
                </a:ext>
              </a:extLst>
            </p:cNvPr>
            <p:cNvSpPr txBox="1">
              <a:spLocks/>
            </p:cNvSpPr>
            <p:nvPr/>
          </p:nvSpPr>
          <p:spPr>
            <a:xfrm>
              <a:off x="4776919" y="1111978"/>
              <a:ext cx="5939511" cy="897557"/>
            </a:xfrm>
            <a:prstGeom prst="rect">
              <a:avLst/>
            </a:prstGeom>
            <a:noFill/>
          </p:spPr>
          <p:txBody>
            <a:bodyPr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Βεβαιωθείτε ότι έχετε τους σωστούς συνεργάτες και πλατφόρμες</a:t>
              </a:r>
            </a:p>
          </p:txBody>
        </p:sp>
        <p:sp>
          <p:nvSpPr>
            <p:cNvPr id="41" name="Oval 40">
              <a:extLst>
                <a:ext uri="{FF2B5EF4-FFF2-40B4-BE49-F238E27FC236}">
                  <a16:creationId xmlns:a16="http://schemas.microsoft.com/office/drawing/2014/main" id="{320247DE-25FC-35CD-273A-A60AC22BF633}"/>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Text Placeholder 23">
              <a:extLst>
                <a:ext uri="{FF2B5EF4-FFF2-40B4-BE49-F238E27FC236}">
                  <a16:creationId xmlns:a16="http://schemas.microsoft.com/office/drawing/2014/main" id="{622DF82C-AA88-FC1A-E742-32939383920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03</a:t>
              </a:r>
            </a:p>
          </p:txBody>
        </p:sp>
      </p:grpSp>
      <p:grpSp>
        <p:nvGrpSpPr>
          <p:cNvPr id="43" name="Group 42">
            <a:extLst>
              <a:ext uri="{FF2B5EF4-FFF2-40B4-BE49-F238E27FC236}">
                <a16:creationId xmlns:a16="http://schemas.microsoft.com/office/drawing/2014/main" id="{DAECA306-BE1B-1F5A-25BB-290E215CD811}"/>
              </a:ext>
            </a:extLst>
          </p:cNvPr>
          <p:cNvGrpSpPr/>
          <p:nvPr/>
        </p:nvGrpSpPr>
        <p:grpSpPr>
          <a:xfrm>
            <a:off x="4029075" y="4245085"/>
            <a:ext cx="6483678" cy="1087029"/>
            <a:chOff x="3451864" y="922506"/>
            <a:chExt cx="6483678" cy="1087029"/>
          </a:xfrm>
        </p:grpSpPr>
        <p:sp>
          <p:nvSpPr>
            <p:cNvPr id="44" name="Text Placeholder 23">
              <a:extLst>
                <a:ext uri="{FF2B5EF4-FFF2-40B4-BE49-F238E27FC236}">
                  <a16:creationId xmlns:a16="http://schemas.microsoft.com/office/drawing/2014/main" id="{A12D4036-AD60-2EA4-02AA-8B401511F1F4}"/>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Ασφαλίστε το υλικό σας</a:t>
              </a:r>
            </a:p>
          </p:txBody>
        </p:sp>
        <p:sp>
          <p:nvSpPr>
            <p:cNvPr id="45" name="Oval 44">
              <a:extLst>
                <a:ext uri="{FF2B5EF4-FFF2-40B4-BE49-F238E27FC236}">
                  <a16:creationId xmlns:a16="http://schemas.microsoft.com/office/drawing/2014/main" id="{85A66234-0CDD-6298-B87E-925676D4947D}"/>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Text Placeholder 23">
              <a:extLst>
                <a:ext uri="{FF2B5EF4-FFF2-40B4-BE49-F238E27FC236}">
                  <a16:creationId xmlns:a16="http://schemas.microsoft.com/office/drawing/2014/main" id="{FFE79816-9B2F-5B94-A531-B4D6E684A24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04</a:t>
              </a:r>
            </a:p>
          </p:txBody>
        </p:sp>
      </p:grpSp>
      <p:cxnSp>
        <p:nvCxnSpPr>
          <p:cNvPr id="48" name="Straight Connector 47">
            <a:extLst>
              <a:ext uri="{FF2B5EF4-FFF2-40B4-BE49-F238E27FC236}">
                <a16:creationId xmlns:a16="http://schemas.microsoft.com/office/drawing/2014/main" id="{63AE4E1E-9A75-D226-2538-F5993123746D}"/>
              </a:ext>
            </a:extLst>
          </p:cNvPr>
          <p:cNvCxnSpPr>
            <a:cxnSpLocks/>
          </p:cNvCxnSpPr>
          <p:nvPr/>
        </p:nvCxnSpPr>
        <p:spPr>
          <a:xfrm>
            <a:off x="4621379" y="299350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4FCC89-80DF-CD3B-AA7C-3B65BAC98D31}"/>
              </a:ext>
            </a:extLst>
          </p:cNvPr>
          <p:cNvCxnSpPr>
            <a:cxnSpLocks/>
          </p:cNvCxnSpPr>
          <p:nvPr/>
        </p:nvCxnSpPr>
        <p:spPr>
          <a:xfrm>
            <a:off x="4606286" y="4158651"/>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83AA05-1315-35F5-349F-7C7500003F79}"/>
              </a:ext>
            </a:extLst>
          </p:cNvPr>
          <p:cNvCxnSpPr>
            <a:cxnSpLocks/>
          </p:cNvCxnSpPr>
          <p:nvPr/>
        </p:nvCxnSpPr>
        <p:spPr>
          <a:xfrm>
            <a:off x="4606286" y="537251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87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938336" cy="4614864"/>
          </a:xfrm>
        </p:spPr>
        <p:txBody>
          <a:bodyPr>
            <a:normAutofit fontScale="77500" lnSpcReduction="20000"/>
          </a:bodyPr>
          <a:lstStyle/>
          <a:p>
            <a:pPr marL="12700" indent="-12700"/>
            <a:r>
              <a:rPr lang="en-US" dirty="0"/>
              <a:t>Καθώς οι εγκληματίες του κυβερνοχώρου εξελίσσονται και γίνονται πιο έξυπνοι, είναι σημαντικό να ενημερώνετε τακτικά τους υπαλλήλους σας σχετικά με τα νέα πρωτόκολλα. Όσο περισσότερα γνωρίζουν οι υπάλληλοί σας σχετικά με τις επιθέσεις στον κυβερνοχώρο και τον τρόπο προστασίας των δεδομένων σας, τόσο πιο ασφαλής θα είναι η επιχείρησή σας. </a:t>
            </a:r>
          </a:p>
          <a:p>
            <a:pPr marL="12700" indent="-12700"/>
            <a:endParaRPr lang="en-US" dirty="0"/>
          </a:p>
          <a:p>
            <a:pPr marL="12700" indent="-12700"/>
            <a:r>
              <a:rPr lang="en-US" dirty="0"/>
              <a:t>Στείλτε τακτικές υπενθυμίσεις για να μην ανοίγουν συνημμένα αρχεία ή να μην κάνουν κλικ σε συνδέσμους σε μηνύματα ηλεκτρονικού ταχυδρομείου από άτομα που δεν γνωρίζουν ή δεν περιμένουν- περιγράψτε τις διαδικασίες για την κρυπτογράφηση προσωπικών ή ευαίσθητων πληροφοριών- και εκπαιδεύστε τους υπαλλήλους να κάνουν διπλό έλεγχο εάν λαμβάνουν αιτήματα για την έκδοση απροσδόκητων πληρωμών - μια κοινή απάτη.</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85825"/>
            <a:ext cx="6300789" cy="771525"/>
          </a:xfrm>
        </p:spPr>
        <p:txBody>
          <a:bodyPr>
            <a:normAutofit/>
          </a:bodyPr>
          <a:lstStyle/>
          <a:p>
            <a:r>
              <a:rPr lang="en-US" dirty="0"/>
              <a:t>Εκπαίδευση των εργαζομένων</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01</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2" descr="Woman looking at laptop">
            <a:extLst>
              <a:ext uri="{FF2B5EF4-FFF2-40B4-BE49-F238E27FC236}">
                <a16:creationId xmlns:a16="http://schemas.microsoft.com/office/drawing/2014/main" id="{1CEC3A46-E0DD-D911-F0DA-08566A15375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35" r="36435"/>
          <a:stretch>
            <a:fillRect/>
          </a:stretch>
        </p:blipFill>
        <p:spPr/>
      </p:pic>
    </p:spTree>
    <p:extLst>
      <p:ext uri="{BB962C8B-B14F-4D97-AF65-F5344CB8AC3E}">
        <p14:creationId xmlns:p14="http://schemas.microsoft.com/office/powerpoint/2010/main" val="2701670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665620" cy="4614864"/>
          </a:xfrm>
        </p:spPr>
        <p:txBody>
          <a:bodyPr>
            <a:normAutofit/>
          </a:bodyPr>
          <a:lstStyle/>
          <a:p>
            <a:pPr marL="12700" indent="-12700"/>
            <a:r>
              <a:rPr lang="en-US" dirty="0"/>
              <a:t>Πολλές παραβιάσεις δεδομένων οφείλονται σε αδύναμους, κλεμμένους ή χαμένους κωδικούς πρόσβασης. Στον σημερινό κόσμο της εργασίας από τις δικές σας συσκευές, είναι ζωτικής σημασίας όλες οι συσκευές των εργαζομένων που έχουν πρόσβαση στο δίκτυο της εταιρείας να προστατεύονται με κωδικό πρόσβασης. Βάλτε τους υπαλλήλους να αλλάζουν τακτικά τους κωδικούς πρόσβασης, ζητώντας τους αυτόματα να αλλάζουν τους κωδικούς πρόσβασης κάθε 60 έως 90 ημέρες.</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50" y="679883"/>
            <a:ext cx="6080544" cy="1148918"/>
          </a:xfrm>
        </p:spPr>
        <p:txBody>
          <a:bodyPr>
            <a:normAutofit/>
          </a:bodyPr>
          <a:lstStyle/>
          <a:p>
            <a:pPr>
              <a:lnSpc>
                <a:spcPts val="3620"/>
              </a:lnSpc>
              <a:spcBef>
                <a:spcPts val="0"/>
              </a:spcBef>
            </a:pPr>
            <a:r>
              <a:rPr lang="en-US" dirty="0"/>
              <a:t>Εφαρμογή πρακτικών ασφαλούς κωδικού πρόσβασης</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02</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Picture Placeholder 15">
            <a:extLst>
              <a:ext uri="{FF2B5EF4-FFF2-40B4-BE49-F238E27FC236}">
                <a16:creationId xmlns:a16="http://schemas.microsoft.com/office/drawing/2014/main" id="{A7F316DA-27C8-9F1B-0D15-2D1885037156}"/>
              </a:ext>
            </a:extLst>
          </p:cNvPr>
          <p:cNvSpPr>
            <a:spLocks noGrp="1"/>
          </p:cNvSpPr>
          <p:nvPr>
            <p:ph type="pic" sz="quarter" idx="10"/>
          </p:nvPr>
        </p:nvSpPr>
        <p:spPr/>
      </p:sp>
      <p:pic>
        <p:nvPicPr>
          <p:cNvPr id="17" name="Picture 16">
            <a:extLst>
              <a:ext uri="{FF2B5EF4-FFF2-40B4-BE49-F238E27FC236}">
                <a16:creationId xmlns:a16="http://schemas.microsoft.com/office/drawing/2014/main" id="{C17C80E3-F4DF-B104-E4DB-2CC8C3BD26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630" r="28630"/>
          <a:stretch/>
        </p:blipFill>
        <p:spPr>
          <a:xfrm>
            <a:off x="8525524" y="0"/>
            <a:ext cx="3739360" cy="6858000"/>
          </a:xfrm>
          <a:prstGeom prst="rect">
            <a:avLst/>
          </a:prstGeom>
        </p:spPr>
      </p:pic>
    </p:spTree>
    <p:extLst>
      <p:ext uri="{BB962C8B-B14F-4D97-AF65-F5344CB8AC3E}">
        <p14:creationId xmlns:p14="http://schemas.microsoft.com/office/powerpoint/2010/main" val="1289519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6815138" cy="4614864"/>
          </a:xfrm>
        </p:spPr>
        <p:txBody>
          <a:bodyPr>
            <a:normAutofit fontScale="62500" lnSpcReduction="20000"/>
          </a:bodyPr>
          <a:lstStyle/>
          <a:p>
            <a:pPr marL="12700" indent="-12700"/>
            <a:r>
              <a:rPr lang="en-US" b="1" dirty="0"/>
              <a:t>Η ασφάλεια στον κυβερνοχώρο είναι τόσο καλή όσο και η ασφάλεια των πλατφορμών και των συνεργατών από τους οποίους εξαρτάται η επιχείρησή σας. Ελέγξτε τα ακόλουθα:</a:t>
            </a:r>
          </a:p>
          <a:p>
            <a:pPr marL="342900" indent="-342900">
              <a:buClr>
                <a:srgbClr val="F16924"/>
              </a:buClr>
              <a:buFont typeface="Arial" panose="020B0604020202020204" pitchFamily="34" charset="0"/>
              <a:buChar char="•"/>
            </a:pPr>
            <a:r>
              <a:rPr lang="en-US" dirty="0"/>
              <a:t>Διαθέτετε ένα WAF (τείχος προστασίας εφαρμογών ιστού) για την προστασία του ιστότοπού σας;</a:t>
            </a:r>
          </a:p>
          <a:p>
            <a:pPr marL="342900" indent="-342900">
              <a:buClr>
                <a:srgbClr val="F16924"/>
              </a:buClr>
              <a:buFont typeface="Arial" panose="020B0604020202020204" pitchFamily="34" charset="0"/>
              <a:buChar char="•"/>
            </a:pPr>
            <a:r>
              <a:rPr lang="en-US" dirty="0"/>
              <a:t>Είναι η πλατφόρμα ηλεκτρονικού εμπορίου σας συμβατή με το επίπεδο 1 του PCI-DSS (πρότυπα ασφάλειας δεδομένων της βιομηχανίας καρτών πληρωμών); Αυτό θα σας προστατεύσει από παραβιάσεις της ασφάλειας ψηφιακών δεδομένων σε ολόκληρο το δίκτυο πληρωμών σας, όχι μόνο σε μία κάρτα.</a:t>
            </a:r>
          </a:p>
          <a:p>
            <a:pPr marL="342900" indent="-342900">
              <a:buClr>
                <a:srgbClr val="F16924"/>
              </a:buClr>
              <a:buFont typeface="Arial" panose="020B0604020202020204" pitchFamily="34" charset="0"/>
              <a:buChar char="•"/>
            </a:pPr>
            <a:r>
              <a:rPr lang="en-US" dirty="0"/>
              <a:t>Διαθέτει η εταιρεία φιλοξενίας του ιστότοπού σας προσωπικό που επιδιορθώνει τακτικά τα τρωτά σημεία ασφαλείας - για να μειώσει την πιθανότητα επιθέσεων;</a:t>
            </a:r>
          </a:p>
          <a:p>
            <a:pPr marL="342900" indent="-342900">
              <a:buClr>
                <a:srgbClr val="F16924"/>
              </a:buClr>
              <a:buFont typeface="Arial" panose="020B0604020202020204" pitchFamily="34" charset="0"/>
              <a:buChar char="•"/>
            </a:pPr>
            <a:r>
              <a:rPr lang="en-US" dirty="0"/>
              <a:t>Βεβαιωθείτε ότι σε κάθε υπολογιστή της εταιρείας έχει εγκατασταθεί λογισμικό προστασίας από ιούς. Ακόμα και μετά την εκπαίδευση των υπαλλήλων σχετικά με τον τρόπο αναγνώρισης ενός ηλεκτρονικού μηνύματος ηλεκτρονικού "ψαρέματος", ενδέχεται να είναι ευάλωτοι.</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679882"/>
            <a:ext cx="7243763" cy="1128394"/>
          </a:xfrm>
        </p:spPr>
        <p:txBody>
          <a:bodyPr>
            <a:normAutofit/>
          </a:bodyPr>
          <a:lstStyle/>
          <a:p>
            <a:pPr>
              <a:lnSpc>
                <a:spcPts val="3820"/>
              </a:lnSpc>
              <a:spcBef>
                <a:spcPts val="0"/>
              </a:spcBef>
            </a:pPr>
            <a:r>
              <a:rPr lang="en-US" dirty="0"/>
              <a:t>Βεβαιωθείτε ότι έχετε τους σωστούς συνεργάτες και πλατφόρμες</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03</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9A02FB94-C9E5-5262-610E-2CE637B63DD2}"/>
              </a:ext>
            </a:extLst>
          </p:cNvPr>
          <p:cNvSpPr>
            <a:spLocks noGrp="1"/>
          </p:cNvSpPr>
          <p:nvPr>
            <p:ph type="pic" sz="quarter" idx="10"/>
          </p:nvPr>
        </p:nvSpPr>
        <p:spPr/>
      </p:sp>
      <p:pic>
        <p:nvPicPr>
          <p:cNvPr id="7" name="Picture 6">
            <a:extLst>
              <a:ext uri="{FF2B5EF4-FFF2-40B4-BE49-F238E27FC236}">
                <a16:creationId xmlns:a16="http://schemas.microsoft.com/office/drawing/2014/main" id="{A9AD10D2-25A9-5357-7279-EA4DDAB91D85}"/>
              </a:ext>
            </a:extLst>
          </p:cNvPr>
          <p:cNvPicPr>
            <a:picLocks noChangeAspect="1"/>
          </p:cNvPicPr>
          <p:nvPr/>
        </p:nvPicPr>
        <p:blipFill rotWithShape="1">
          <a:blip r:embed="rId2"/>
          <a:srcRect l="20450" r="25638"/>
          <a:stretch/>
        </p:blipFill>
        <p:spPr>
          <a:xfrm>
            <a:off x="9103996" y="-1"/>
            <a:ext cx="3088004" cy="6857999"/>
          </a:xfrm>
          <a:prstGeom prst="rect">
            <a:avLst/>
          </a:prstGeom>
        </p:spPr>
      </p:pic>
    </p:spTree>
    <p:extLst>
      <p:ext uri="{BB962C8B-B14F-4D97-AF65-F5344CB8AC3E}">
        <p14:creationId xmlns:p14="http://schemas.microsoft.com/office/powerpoint/2010/main" val="2746749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890209" cy="4614864"/>
          </a:xfrm>
        </p:spPr>
        <p:txBody>
          <a:bodyPr>
            <a:normAutofit fontScale="92500"/>
          </a:bodyPr>
          <a:lstStyle/>
          <a:p>
            <a:pPr marL="12700" indent="-12700"/>
            <a:r>
              <a:rPr lang="en-US" dirty="0"/>
              <a:t>Οι παραβιάσεις δεδομένων μπορούν να προκληθούν και από κλοπή φυσικών αγαθών. Εάν οι διακομιστές, οι φορητοί υπολογιστές, τα κινητά τηλέφωνα ή άλλα ηλεκτρονικά σας δεν είναι ασφαλισμένα και είναι εύκολο να κλαπούν, αναλαμβάνετε μεγάλο κίνδυνο. </a:t>
            </a:r>
          </a:p>
          <a:p>
            <a:pPr marL="12700" indent="-12700"/>
            <a:endParaRPr lang="en-US" dirty="0"/>
          </a:p>
          <a:p>
            <a:pPr marL="12700" indent="-12700"/>
            <a:r>
              <a:rPr lang="en-US" dirty="0"/>
              <a:t>Οι κάμερες ασφαλείας και οι συναγερμοί θα βοηθήσουν, αλλά το φυσικό κλείδωμα των υπολογιστών και των διακομιστών θα βοηθήσει ακόμη περισσότερο. Είτε οι υπάλληλοί σας εργάζονται από το σπίτι, είτε από έναν χώρο συνεργασίας, είτε από ένα παραδοσιακό γραφείο, βεβαιωθείτε ότι κατανοούν πώς να διατηρούν τον εξοπλισμό της εταιρείας τους προστατευμένο.</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n-US" dirty="0"/>
              <a:t>Ασφαλίστε το υλικό σας</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04</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Picture Placeholder 6">
            <a:extLst>
              <a:ext uri="{FF2B5EF4-FFF2-40B4-BE49-F238E27FC236}">
                <a16:creationId xmlns:a16="http://schemas.microsoft.com/office/drawing/2014/main" id="{36D84B03-33F0-348D-F0FC-EE75461197E3}"/>
              </a:ext>
            </a:extLst>
          </p:cNvPr>
          <p:cNvPicPr>
            <a:picLocks noGrp="1" noChangeAspect="1"/>
          </p:cNvPicPr>
          <p:nvPr>
            <p:ph type="pic" sz="quarter" idx="10"/>
          </p:nvPr>
        </p:nvPicPr>
        <p:blipFill rotWithShape="1">
          <a:blip r:embed="rId2"/>
          <a:srcRect l="31838" r="31838"/>
          <a:stretch/>
        </p:blipFill>
        <p:spPr>
          <a:xfrm>
            <a:off x="8452640" y="0"/>
            <a:ext cx="3739360" cy="6858000"/>
          </a:xfrm>
        </p:spPr>
      </p:pic>
    </p:spTree>
    <p:extLst>
      <p:ext uri="{BB962C8B-B14F-4D97-AF65-F5344CB8AC3E}">
        <p14:creationId xmlns:p14="http://schemas.microsoft.com/office/powerpoint/2010/main" val="1636539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85999" y="2014219"/>
            <a:ext cx="6900862" cy="4743451"/>
          </a:xfrm>
        </p:spPr>
        <p:txBody>
          <a:bodyPr>
            <a:normAutofit fontScale="55000" lnSpcReduction="20000"/>
          </a:bodyPr>
          <a:lstStyle/>
          <a:p>
            <a:pPr marL="12700" indent="-12700"/>
            <a:r>
              <a:rPr lang="en-US" dirty="0"/>
              <a:t>Ανεξάρτητα από το πόσο προσεκτικοί είστε με τις στρατηγικές σας για την ασφάλεια στον κυβερνοχώρο, οι παραβιάσεις δεδομένων μπορούν να συμβούν</a:t>
            </a:r>
            <a:r>
              <a:rPr lang="en-US" b="1" dirty="0"/>
              <a:t>. </a:t>
            </a:r>
          </a:p>
          <a:p>
            <a:pPr marL="12700" indent="-12700">
              <a:lnSpc>
                <a:spcPts val="1680"/>
              </a:lnSpc>
            </a:pPr>
            <a:endParaRPr lang="en-US" sz="1000" b="1" dirty="0"/>
          </a:p>
          <a:p>
            <a:pPr marL="12700" indent="-12700"/>
            <a:r>
              <a:rPr lang="en-US" b="1" dirty="0"/>
              <a:t>Οι πιο σημαντικές πληροφορίες που πρέπει να δημιουργηθούν με τη δημιουργία αντιγράφων ασφαλείας είναι:</a:t>
            </a:r>
          </a:p>
          <a:p>
            <a:pPr marL="342900" indent="-342900">
              <a:buClr>
                <a:srgbClr val="F16924"/>
              </a:buClr>
              <a:buFont typeface="Arial" panose="020B0604020202020204" pitchFamily="34" charset="0"/>
              <a:buChar char="•"/>
            </a:pPr>
            <a:r>
              <a:rPr lang="en-US" dirty="0"/>
              <a:t>Βάσεις δεδομένων</a:t>
            </a:r>
          </a:p>
          <a:p>
            <a:pPr marL="342900" indent="-342900">
              <a:buClr>
                <a:srgbClr val="F16924"/>
              </a:buClr>
              <a:buFont typeface="Arial" panose="020B0604020202020204" pitchFamily="34" charset="0"/>
              <a:buChar char="•"/>
            </a:pPr>
            <a:r>
              <a:rPr lang="en-US" dirty="0"/>
              <a:t>Οικονομικοί φάκελοι</a:t>
            </a:r>
          </a:p>
          <a:p>
            <a:pPr marL="342900" indent="-342900">
              <a:buClr>
                <a:srgbClr val="F16924"/>
              </a:buClr>
              <a:buFont typeface="Arial" panose="020B0604020202020204" pitchFamily="34" charset="0"/>
              <a:buChar char="•"/>
            </a:pPr>
            <a:r>
              <a:rPr lang="en-US" dirty="0"/>
              <a:t>Φάκελοι ανθρώπινου δυναμικού</a:t>
            </a:r>
          </a:p>
          <a:p>
            <a:pPr marL="342900" indent="-342900">
              <a:buClr>
                <a:srgbClr val="F16924"/>
              </a:buClr>
              <a:buFont typeface="Arial" panose="020B0604020202020204" pitchFamily="34" charset="0"/>
              <a:buChar char="•"/>
            </a:pPr>
            <a:r>
              <a:rPr lang="en-US" dirty="0"/>
              <a:t>Αρχεία εισπρακτέων/πληρωτέων λογαριασμών</a:t>
            </a:r>
          </a:p>
          <a:p>
            <a:pPr marL="12700" indent="-12700">
              <a:lnSpc>
                <a:spcPts val="1680"/>
              </a:lnSpc>
            </a:pPr>
            <a:endParaRPr lang="en-US" sz="900" b="1" dirty="0"/>
          </a:p>
          <a:p>
            <a:pPr marL="12700" indent="-12700"/>
            <a:r>
              <a:rPr lang="en-US" dirty="0"/>
              <a:t>Φροντίστε επίσης να δημιουργείτε αντίγραφα ασφαλείας όλων των δεδομένων που είναι αποθηκευμένα σε έναν διαδικτυακό δίσκο και να ελέγχετε τακτικά το αντίγραφο ασφαλείας σας για να βεβαιωθείτε ότι λειτουργεί σωστά.  Η ασφαλιστική σας εταιρεία μπορεί επίσης να παρέχει συμβουλευτικές υπηρεσίες και υπηρεσίες διαχείρισης κινδύνων στον κυβερνοχώρο, οπότε συμβουλευτείτε τον πράκτορα ή τον μεσίτη σας όταν επιλέγετε την ασφαλιστική σας κάλυψη στον κυβερνοχώρο. Μπορείτε επίσης να προσλάβετε έναν εξωτερικό εμπειρογνώμονα για να αξιολογήσει τους κινδύνους!</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489374"/>
            <a:ext cx="7633300" cy="1218656"/>
          </a:xfrm>
        </p:spPr>
        <p:txBody>
          <a:bodyPr>
            <a:normAutofit/>
          </a:bodyPr>
          <a:lstStyle/>
          <a:p>
            <a:pPr>
              <a:lnSpc>
                <a:spcPts val="3820"/>
              </a:lnSpc>
              <a:spcBef>
                <a:spcPts val="0"/>
              </a:spcBef>
            </a:pPr>
            <a:r>
              <a:rPr lang="en-US" dirty="0"/>
              <a:t>Να δημιουργείτε τακτικά αντίγραφα ασφαλείας όλων των δεδομένων</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05</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C5389D27-0428-3CA5-8AD6-DF5AE4957B8C}"/>
              </a:ext>
            </a:extLst>
          </p:cNvPr>
          <p:cNvSpPr>
            <a:spLocks noGrp="1"/>
          </p:cNvSpPr>
          <p:nvPr>
            <p:ph type="pic" sz="quarter" idx="10"/>
          </p:nvPr>
        </p:nvSpPr>
        <p:spPr/>
      </p:sp>
      <p:pic>
        <p:nvPicPr>
          <p:cNvPr id="7" name="Picture 6">
            <a:extLst>
              <a:ext uri="{FF2B5EF4-FFF2-40B4-BE49-F238E27FC236}">
                <a16:creationId xmlns:a16="http://schemas.microsoft.com/office/drawing/2014/main" id="{93F0B6F4-573B-577E-0CF5-16E93D5DBF07}"/>
              </a:ext>
            </a:extLst>
          </p:cNvPr>
          <p:cNvPicPr>
            <a:picLocks noChangeAspect="1"/>
          </p:cNvPicPr>
          <p:nvPr/>
        </p:nvPicPr>
        <p:blipFill rotWithShape="1">
          <a:blip r:embed="rId2"/>
          <a:srcRect l="38388" r="38388"/>
          <a:stretch/>
        </p:blipFill>
        <p:spPr>
          <a:xfrm>
            <a:off x="9401174" y="0"/>
            <a:ext cx="2790826" cy="6858000"/>
          </a:xfrm>
          <a:prstGeom prst="rect">
            <a:avLst/>
          </a:prstGeom>
        </p:spPr>
      </p:pic>
    </p:spTree>
    <p:extLst>
      <p:ext uri="{BB962C8B-B14F-4D97-AF65-F5344CB8AC3E}">
        <p14:creationId xmlns:p14="http://schemas.microsoft.com/office/powerpoint/2010/main" val="1598695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Κρίση καυσίμων</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1559371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116957" y="1880663"/>
            <a:ext cx="9284217" cy="4992636"/>
          </a:xfrm>
        </p:spPr>
        <p:txBody>
          <a:bodyPr>
            <a:normAutofit fontScale="77500" lnSpcReduction="20000"/>
          </a:bodyPr>
          <a:lstStyle/>
          <a:p>
            <a:pPr marL="12700" indent="-12700"/>
            <a:r>
              <a:rPr lang="en-GB" dirty="0"/>
              <a:t>Η ΕΕ βιώνει μια από τις χειρότερες κρίσεις καυσίμων που έχει ζήσει ποτέ. </a:t>
            </a:r>
            <a:r>
              <a:rPr lang="en-GB" b="0" i="0" dirty="0">
                <a:effectLst/>
              </a:rPr>
              <a:t>Η άνοδος των τιμών της ενέργειας συνδέεται κυρίως με τα ορυκτά καύσιμα, δηλαδή το πετρέλαιο και το φυσικό αέριο. Η ΕΚΤ την αποκαλεί </a:t>
            </a:r>
            <a:r>
              <a:rPr lang="en-GB" b="1" i="1" dirty="0">
                <a:solidFill>
                  <a:srgbClr val="F16924"/>
                </a:solidFill>
                <a:effectLst/>
              </a:rPr>
              <a:t>"</a:t>
            </a:r>
            <a:r>
              <a:rPr lang="en-GB" b="1" i="1" dirty="0" err="1">
                <a:solidFill>
                  <a:srgbClr val="F16924"/>
                </a:solidFill>
                <a:effectLst/>
              </a:rPr>
              <a:t>ορυκτό πληθωρισμό</a:t>
            </a:r>
            <a:r>
              <a:rPr lang="en-GB" b="1" i="1" dirty="0">
                <a:solidFill>
                  <a:srgbClr val="F16924"/>
                </a:solidFill>
                <a:effectLst/>
              </a:rPr>
              <a:t>".  </a:t>
            </a:r>
            <a:r>
              <a:rPr lang="en-GB" dirty="0"/>
              <a:t>Οι επιχειρήσεις έχουν προειδοποιήσει ότι ελλοχεύει μια "πραγματική οικονομική κρίση" λόγω της αύξησης των τιμών των καυσίμων.  Η αδυσώπητη αύξηση των τιμών των καυσίμων επιβαρύνει σε τεράστιο βαθμό την οικονομία, θέτοντας σε κίνδυνο τις θέσεις εργασίας, την ανάπτυξη και την ευημερία. Η αύξηση των τιμών των καυσίμων θα έχει αντίκτυπο στο κόστος των μεταφορών, της θέρμανσης και των υλικών. Ένα σπιράλ μισθών-τιμών βρίσκεται ήδη σε κίνηση.</a:t>
            </a:r>
          </a:p>
          <a:p>
            <a:pPr marL="12700" indent="-12700"/>
            <a:endParaRPr lang="en-GB" dirty="0"/>
          </a:p>
          <a:p>
            <a:pPr marL="12700" indent="-12700" algn="ctr"/>
            <a:r>
              <a:rPr lang="en-GB" dirty="0">
                <a:solidFill>
                  <a:srgbClr val="F16924"/>
                </a:solidFill>
              </a:rPr>
              <a:t>"</a:t>
            </a:r>
            <a:r>
              <a:rPr lang="en-GB" i="1" dirty="0">
                <a:solidFill>
                  <a:srgbClr val="F16924"/>
                </a:solidFill>
              </a:rPr>
              <a:t>Το κλειδί είναι η ενέργεια, η ενέργεια, η ενέργεια. Υπάρχει μια ενεργειακή κρίση, ας είμαστε ειλικρινείς σε αυτό, οι τιμές του ηλεκτρικού ρεύματος είναι 10 φορές υψηλότερες από τα προ-Κοβιντιακά επίπεδα, αυτό είναι ένα σοκ για το σύστημα"  </a:t>
            </a:r>
          </a:p>
          <a:p>
            <a:pPr marL="12700" indent="-12700" algn="ctr"/>
            <a:r>
              <a:rPr lang="en-GB" dirty="0"/>
              <a:t>Thomas </a:t>
            </a:r>
            <a:r>
              <a:rPr lang="en-GB" dirty="0" err="1"/>
              <a:t>Costerg</a:t>
            </a:r>
            <a:r>
              <a:rPr lang="en-GB" dirty="0"/>
              <a:t>, ανώτερος οικονομολόγος της </a:t>
            </a:r>
            <a:r>
              <a:rPr lang="en-GB" dirty="0" err="1"/>
              <a:t>Pictet </a:t>
            </a:r>
            <a:r>
              <a:rPr lang="en-GB" dirty="0"/>
              <a:t>Wealth Management.</a:t>
            </a:r>
          </a:p>
          <a:p>
            <a:pPr marL="12700" indent="-12700"/>
            <a:endParaRPr lang="en-GB" dirty="0"/>
          </a:p>
          <a:p>
            <a:pPr marL="12700" indent="-12700"/>
            <a:r>
              <a:rPr lang="en-GB" dirty="0"/>
              <a:t>Ο πληθωρισμός οφείλεται σε συντριπτικό βαθμό στην εκτίναξη των τιμών της ενέργειας, η οποία εξηγεί περισσότερο από το 50% της αύξησης των τιμών καταναλωτή.</a:t>
            </a:r>
          </a:p>
          <a:p>
            <a:pPr marL="12700" indent="-12700"/>
            <a:endParaRPr lang="en-GB" dirty="0"/>
          </a:p>
        </p:txBody>
      </p:sp>
      <p:pic>
        <p:nvPicPr>
          <p:cNvPr id="9" name="Picture Placeholder 8" descr="Flaming barbeque grill">
            <a:extLst>
              <a:ext uri="{FF2B5EF4-FFF2-40B4-BE49-F238E27FC236}">
                <a16:creationId xmlns:a16="http://schemas.microsoft.com/office/drawing/2014/main" id="{E8DC2E45-9015-18F6-536B-CB60DA169A7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9455" r="39455"/>
          <a:stretch>
            <a:fillRect/>
          </a:stretch>
        </p:blipFill>
        <p:spPr/>
      </p:pic>
      <p:sp>
        <p:nvSpPr>
          <p:cNvPr id="5" name="TextBox 4">
            <a:extLst>
              <a:ext uri="{FF2B5EF4-FFF2-40B4-BE49-F238E27FC236}">
                <a16:creationId xmlns:a16="http://schemas.microsoft.com/office/drawing/2014/main" id="{9A3AF64B-4E9E-B1E4-6D25-2FE2DBD40ADE}"/>
              </a:ext>
            </a:extLst>
          </p:cNvPr>
          <p:cNvSpPr txBox="1"/>
          <p:nvPr/>
        </p:nvSpPr>
        <p:spPr>
          <a:xfrm>
            <a:off x="297710" y="346962"/>
            <a:ext cx="8889151" cy="1200329"/>
          </a:xfrm>
          <a:prstGeom prst="rect">
            <a:avLst/>
          </a:prstGeom>
          <a:noFill/>
        </p:spPr>
        <p:txBody>
          <a:bodyPr wrap="square">
            <a:spAutoFit/>
          </a:bodyPr>
          <a:lstStyle/>
          <a:p>
            <a:r>
              <a:rPr lang="en-GB" sz="3600">
                <a:solidFill>
                  <a:schemeClr val="bg1"/>
                </a:solidFill>
              </a:rPr>
              <a:t>Το υψηλό τίμημα της εξάρτησης της Ευρώπης από τα ορυκτά καύσιμα</a:t>
            </a:r>
            <a:endParaRPr lang="en-GB" sz="3600" dirty="0">
              <a:solidFill>
                <a:schemeClr val="bg1"/>
              </a:solidFill>
            </a:endParaRPr>
          </a:p>
        </p:txBody>
      </p:sp>
    </p:spTree>
    <p:extLst>
      <p:ext uri="{BB962C8B-B14F-4D97-AF65-F5344CB8AC3E}">
        <p14:creationId xmlns:p14="http://schemas.microsoft.com/office/powerpoint/2010/main" val="4214855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97709" y="2050783"/>
            <a:ext cx="8889151" cy="4992636"/>
          </a:xfrm>
        </p:spPr>
        <p:txBody>
          <a:bodyPr>
            <a:normAutofit fontScale="77500" lnSpcReduction="20000"/>
          </a:bodyPr>
          <a:lstStyle/>
          <a:p>
            <a:pPr marL="12700" indent="-12700"/>
            <a:r>
              <a:rPr lang="en-GB" dirty="0"/>
              <a:t>Η Ρωσία, ως ο δεύτερος μεγαλύτερος παραγωγός πετρελαίου και φυσικού αερίου στον κόσμο, προμηθεύει μεγάλο μέρος του κόσμου με την ενέργειά της. Η ΕΕ, η οποία προμηθεύεται το 40% του φυσικού της αερίου και το 25% του πετρελαίου της από τη Ρωσία, και η Ασία εξαρτώνται από τη Ρωσία για τον εφοδιασμό τους. </a:t>
            </a:r>
          </a:p>
          <a:p>
            <a:pPr marL="12700" indent="-12700"/>
            <a:endParaRPr lang="en-GB" dirty="0"/>
          </a:p>
          <a:p>
            <a:pPr marL="12700" indent="-12700"/>
            <a:r>
              <a:rPr lang="en-GB" dirty="0"/>
              <a:t>Δεδομένου αυτού του σημαντικού ρόλου που διαδραματίζει η Ρωσία στην παγκόσμια παραγωγή, οι τιμές του πετρελαίου έχουν αυξηθεί δραματικά, δεδομένης της αβεβαιότητας που προκαλεί η σύγκρουση μεταξύ Ρωσίας και Ουκρανίας. Οι τιμές του πετρελαίου βρίσκονται σε επίπεδα που δεν έχουν παρατηρηθεί εδώ και σχεδόν μια δεκαετία. Μια παρατεταμένη σύγκρουση στην Ανατολική Ευρώπη θα μπορούσε να συμβάλει περαιτέρω στην άνοδο των τιμών του αργού πετρελαίου.</a:t>
            </a:r>
          </a:p>
          <a:p>
            <a:pPr marL="12700" indent="-12700"/>
            <a:endParaRPr lang="en-GB" dirty="0"/>
          </a:p>
          <a:p>
            <a:pPr marL="12700" indent="-12700"/>
            <a:r>
              <a:rPr lang="en-GB" dirty="0"/>
              <a:t>Λόγω της σύγκρουσης μεταξύ της Ρωσίας και της Ουκρανίας, τα ρωσικά πετροχημικά προϊόντα υπόκεινται σε κυρώσεις, γεγονός που με τη σειρά του έχει οδηγήσει σε αύξηση των τιμών στην αγορά. Οι αλυσίδες εφοδιασμού θα πρέπει να αναδιαμορφωθούν γύρω από εναλλακτικά σημεία εφοδιασμού όπου η παραγωγή εξακολουθεί να είναι βιώσιμη. </a:t>
            </a:r>
          </a:p>
          <a:p>
            <a:pPr marL="12700" indent="-12700"/>
            <a:endParaRPr lang="en-GB" dirty="0"/>
          </a:p>
          <a:p>
            <a:pPr marL="12700" indent="-12700"/>
            <a:endParaRPr lang="en-GB" dirty="0"/>
          </a:p>
          <a:p>
            <a:pPr marL="12700" indent="-12700"/>
            <a:endParaRPr lang="en-GB" dirty="0"/>
          </a:p>
        </p:txBody>
      </p:sp>
      <p:sp>
        <p:nvSpPr>
          <p:cNvPr id="5" name="TextBox 4">
            <a:extLst>
              <a:ext uri="{FF2B5EF4-FFF2-40B4-BE49-F238E27FC236}">
                <a16:creationId xmlns:a16="http://schemas.microsoft.com/office/drawing/2014/main" id="{9A3AF64B-4E9E-B1E4-6D25-2FE2DBD40ADE}"/>
              </a:ext>
            </a:extLst>
          </p:cNvPr>
          <p:cNvSpPr txBox="1"/>
          <p:nvPr/>
        </p:nvSpPr>
        <p:spPr>
          <a:xfrm>
            <a:off x="297710" y="-301625"/>
            <a:ext cx="8889151" cy="1754326"/>
          </a:xfrm>
          <a:prstGeom prst="rect">
            <a:avLst/>
          </a:prstGeom>
          <a:noFill/>
        </p:spPr>
        <p:txBody>
          <a:bodyPr wrap="square">
            <a:spAutoFit/>
          </a:bodyPr>
          <a:lstStyle/>
          <a:p>
            <a:endParaRPr lang="en-GB" sz="3600" dirty="0">
              <a:solidFill>
                <a:schemeClr val="bg1"/>
              </a:solidFill>
            </a:endParaRPr>
          </a:p>
          <a:p>
            <a:pPr marL="12700" indent="-12700"/>
            <a:r>
              <a:rPr lang="en-GB" sz="3600" dirty="0">
                <a:solidFill>
                  <a:schemeClr val="bg1"/>
                </a:solidFill>
              </a:rPr>
              <a:t>Συγκρούσεις και πληθωρισμός που επηρεάζουν τις αλυσίδες εφοδιασμού</a:t>
            </a:r>
          </a:p>
        </p:txBody>
      </p:sp>
      <p:pic>
        <p:nvPicPr>
          <p:cNvPr id="6" name="Picture Placeholder 5" descr="Windmills in full swing in blowing wind">
            <a:extLst>
              <a:ext uri="{FF2B5EF4-FFF2-40B4-BE49-F238E27FC236}">
                <a16:creationId xmlns:a16="http://schemas.microsoft.com/office/drawing/2014/main" id="{86203455-49B0-CB6E-3F01-55AAD12A24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1" r="36421"/>
          <a:stretch>
            <a:fillRect/>
          </a:stretch>
        </p:blipFill>
        <p:spPr/>
      </p:pic>
    </p:spTree>
    <p:extLst>
      <p:ext uri="{BB962C8B-B14F-4D97-AF65-F5344CB8AC3E}">
        <p14:creationId xmlns:p14="http://schemas.microsoft.com/office/powerpoint/2010/main" val="13162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a:bodyPr>
          <a:lstStyle/>
          <a:p>
            <a:r>
              <a:rPr lang="en-US" dirty="0" err="1">
                <a:latin typeface="Calibri" panose="020F0502020204030204" pitchFamily="34" charset="0"/>
                <a:ea typeface="Calibri" panose="020F0502020204030204" pitchFamily="34" charset="0"/>
                <a:cs typeface="Calibri" panose="020F0502020204030204" pitchFamily="34" charset="0"/>
              </a:rPr>
              <a:t>Φυσικ</a:t>
            </a:r>
            <a:r>
              <a:rPr lang="el-GR" dirty="0">
                <a:latin typeface="Calibri" panose="020F0502020204030204" pitchFamily="34" charset="0"/>
                <a:ea typeface="Calibri" panose="020F0502020204030204" pitchFamily="34" charset="0"/>
                <a:cs typeface="Calibri" panose="020F0502020204030204" pitchFamily="34" charset="0"/>
              </a:rPr>
              <a:t>ές καταστροφές</a:t>
            </a: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21002098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3AF64B-4E9E-B1E4-6D25-2FE2DBD40ADE}"/>
              </a:ext>
            </a:extLst>
          </p:cNvPr>
          <p:cNvSpPr txBox="1"/>
          <p:nvPr/>
        </p:nvSpPr>
        <p:spPr>
          <a:xfrm>
            <a:off x="88216" y="-132480"/>
            <a:ext cx="8889151" cy="1200329"/>
          </a:xfrm>
          <a:prstGeom prst="rect">
            <a:avLst/>
          </a:prstGeom>
          <a:noFill/>
        </p:spPr>
        <p:txBody>
          <a:bodyPr wrap="square">
            <a:spAutoFit/>
          </a:bodyPr>
          <a:lstStyle/>
          <a:p>
            <a:endParaRPr lang="en-GB" sz="3600" dirty="0">
              <a:solidFill>
                <a:schemeClr val="bg1"/>
              </a:solidFill>
            </a:endParaRPr>
          </a:p>
          <a:p>
            <a:r>
              <a:rPr lang="en-GB" sz="3600" b="0" i="0" dirty="0">
                <a:solidFill>
                  <a:schemeClr val="bg1"/>
                </a:solidFill>
                <a:effectLst/>
              </a:rPr>
              <a:t>Πώς μοιάζει το σχέδιο δράσης σας;</a:t>
            </a:r>
          </a:p>
        </p:txBody>
      </p:sp>
      <p:sp>
        <p:nvSpPr>
          <p:cNvPr id="3" name="Text Placeholder 2">
            <a:extLst>
              <a:ext uri="{FF2B5EF4-FFF2-40B4-BE49-F238E27FC236}">
                <a16:creationId xmlns:a16="http://schemas.microsoft.com/office/drawing/2014/main" id="{A54BBF44-357F-AB59-4DAF-7D6A3344E3FC}"/>
              </a:ext>
            </a:extLst>
          </p:cNvPr>
          <p:cNvSpPr>
            <a:spLocks noGrp="1"/>
          </p:cNvSpPr>
          <p:nvPr>
            <p:ph type="body" sz="quarter" idx="18"/>
          </p:nvPr>
        </p:nvSpPr>
        <p:spPr>
          <a:xfrm>
            <a:off x="195195" y="1923161"/>
            <a:ext cx="8994075" cy="4403209"/>
          </a:xfrm>
        </p:spPr>
        <p:txBody>
          <a:bodyPr>
            <a:normAutofit fontScale="47500" lnSpcReduction="20000"/>
          </a:bodyPr>
          <a:lstStyle/>
          <a:p>
            <a:pPr marL="0" indent="0" algn="l"/>
            <a:r>
              <a:rPr lang="en-GB" sz="3500" b="0" i="0" dirty="0">
                <a:effectLst/>
              </a:rPr>
              <a:t>Καθώς οι παγκόσμιες διαταραχές παραμένουν διαρκώς παρούσες, η παρακολούθηση της αλυσίδας εφοδιασμού σας και η ορατότητα από άκρη σε άκρη δεν ήταν ποτέ πιο σημαντική. Η δημιουργία ενός μεσοπρόθεσμου σχεδίου και ο έγκαιρος εντοπισμός πιθανών προβλημάτων θα σας επιτρέψει να σχεδιάσετε την αλυσίδα εφοδιασμού σας και θα σας διευκολύνει να αντιδράσετε ταχύτερα και να λάβετε αποφάσεις με βάση τα δεδομένα έναντι του χρόνου.</a:t>
            </a:r>
          </a:p>
          <a:p>
            <a:pPr marL="0" indent="0" algn="l"/>
            <a:endParaRPr lang="en-GB" sz="3500" b="0" i="0" dirty="0">
              <a:effectLst/>
            </a:endParaRPr>
          </a:p>
          <a:p>
            <a:pPr marL="0" indent="0" algn="l"/>
            <a:r>
              <a:rPr lang="en-GB" sz="3500" b="0" i="0" dirty="0">
                <a:effectLst/>
              </a:rPr>
              <a:t>Καθώς ο πληθωρισμός συνεχίζει να αυξάνεται, οι εταιρείες αναγκάζονται να εγκαταλείψουν τις συνήθειές τους.  Τι μέτρα μπορεί να λάβει η επιχείρησή σας για να αντιμετωπίσει αυτές τις προκλήσεις ;</a:t>
            </a:r>
          </a:p>
          <a:p>
            <a:pPr algn="l"/>
            <a:endParaRPr lang="en-GB" sz="3500" dirty="0"/>
          </a:p>
          <a:p>
            <a:pPr marL="0" indent="0"/>
            <a:r>
              <a:rPr lang="en-GB" sz="3500" b="0" i="0" dirty="0">
                <a:effectLst/>
              </a:rPr>
              <a:t>Η επιτάχυνση της ενεργειακής μετάβασης με επενδύσεις σε μέτρα ενεργειακής απόδοσης και σε ανανεώσιμες πηγές ενέργειας είναι η πιο αποτελεσματική πολιτική λύση για την τρέχουσα έξαρση του πληθωρισμού. Αν θέλουμε σοβαρά να επιτύχουμε τους κλιματικούς στόχους του 2030 και του 2050, θα χρειαστεί μαζική κινητοποίηση των πράσινων επενδύσεων. </a:t>
            </a:r>
          </a:p>
          <a:p>
            <a:pPr algn="l"/>
            <a:endParaRPr lang="en-GB" b="0" i="0" dirty="0">
              <a:solidFill>
                <a:srgbClr val="545454"/>
              </a:solidFill>
              <a:effectLst/>
              <a:latin typeface="Maersk Text"/>
            </a:endParaRPr>
          </a:p>
          <a:p>
            <a:endParaRPr lang="en-IE" dirty="0"/>
          </a:p>
        </p:txBody>
      </p:sp>
      <p:pic>
        <p:nvPicPr>
          <p:cNvPr id="8" name="Picture Placeholder 7" descr="Light bulb on green grass">
            <a:extLst>
              <a:ext uri="{FF2B5EF4-FFF2-40B4-BE49-F238E27FC236}">
                <a16:creationId xmlns:a16="http://schemas.microsoft.com/office/drawing/2014/main" id="{DB624A97-3DEE-90AC-259D-C843E6712F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9" r="36429"/>
          <a:stretch>
            <a:fillRect/>
          </a:stretch>
        </p:blipFill>
        <p:spPr/>
      </p:pic>
    </p:spTree>
    <p:extLst>
      <p:ext uri="{BB962C8B-B14F-4D97-AF65-F5344CB8AC3E}">
        <p14:creationId xmlns:p14="http://schemas.microsoft.com/office/powerpoint/2010/main" val="1034377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Προσεγγίσεις υποστήριξης κρίσεων</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07</a:t>
            </a:r>
          </a:p>
        </p:txBody>
      </p:sp>
    </p:spTree>
    <p:extLst>
      <p:ext uri="{BB962C8B-B14F-4D97-AF65-F5344CB8AC3E}">
        <p14:creationId xmlns:p14="http://schemas.microsoft.com/office/powerpoint/2010/main" val="4217075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20"/>
              </a:lnSpc>
              <a:spcBef>
                <a:spcPts val="0"/>
              </a:spcBef>
            </a:pPr>
            <a:r>
              <a:rPr lang="en-US" sz="2000" dirty="0">
                <a:solidFill>
                  <a:schemeClr val="bg1"/>
                </a:solidFill>
              </a:rPr>
              <a:t>Κατά την αντιμετώπιση μιας εξωτερικής κρίσης, η στρατηγική που θα χρησιμοποιηθεί εξαρτάται από την εκάστοτε επιχειρηματική λειτουργία, τα περιουσιακά στοιχεία και τις ανάγκες της επιχείρησης. </a:t>
            </a:r>
          </a:p>
          <a:p>
            <a:pPr>
              <a:lnSpc>
                <a:spcPts val="2620"/>
              </a:lnSpc>
              <a:spcBef>
                <a:spcPts val="0"/>
              </a:spcBef>
            </a:pPr>
            <a:endParaRPr lang="en-US" sz="2000" dirty="0">
              <a:solidFill>
                <a:schemeClr val="bg1"/>
              </a:solidFill>
            </a:endParaRPr>
          </a:p>
          <a:p>
            <a:pPr>
              <a:lnSpc>
                <a:spcPts val="2620"/>
              </a:lnSpc>
              <a:spcBef>
                <a:spcPts val="0"/>
              </a:spcBef>
            </a:pPr>
            <a:r>
              <a:rPr lang="en-US" sz="2000" dirty="0">
                <a:solidFill>
                  <a:schemeClr val="bg1"/>
                </a:solidFill>
              </a:rPr>
              <a:t>Ωστόσο, υπάρχουν ορισμένα βασικά στάδια που κάθε επιχείρηση πρέπει να αντιμετωπίσει κατά την ανάπτυξη ενός εξωτερικού σχεδίου ετοιμότητας για την αντιμετώπιση κρίσεων.</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1157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Ανάλυση επιχειρηματικών επιπτώσεων (BIA)</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3104046"/>
            <a:ext cx="3519699" cy="1001374"/>
          </a:xfrm>
        </p:spPr>
        <p:txBody>
          <a:bodyPr>
            <a:noAutofit/>
          </a:bodyPr>
          <a:lstStyle/>
          <a:p>
            <a:pPr>
              <a:lnSpc>
                <a:spcPts val="3000"/>
              </a:lnSpc>
              <a:spcBef>
                <a:spcPts val="0"/>
              </a:spcBef>
            </a:pPr>
            <a:r>
              <a:rPr lang="en-US" sz="3000" dirty="0">
                <a:solidFill>
                  <a:srgbClr val="616161"/>
                </a:solidFill>
              </a:rPr>
              <a:t>Σχέδια έκτακτης ανάγκης</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Σχέδια συνέχειας</a:t>
            </a:r>
          </a:p>
        </p:txBody>
      </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CFABF4C1-02D7-AAD4-D118-04300114BC32}"/>
              </a:ext>
            </a:extLst>
          </p:cNvPr>
          <p:cNvGrpSpPr/>
          <p:nvPr/>
        </p:nvGrpSpPr>
        <p:grpSpPr>
          <a:xfrm>
            <a:off x="5728716" y="789611"/>
            <a:ext cx="707330" cy="798180"/>
            <a:chOff x="4643578" y="432838"/>
            <a:chExt cx="1028134" cy="1160188"/>
          </a:xfrm>
          <a:solidFill>
            <a:srgbClr val="616161"/>
          </a:solidFill>
        </p:grpSpPr>
        <p:sp>
          <p:nvSpPr>
            <p:cNvPr id="3" name="Freeform 2">
              <a:extLst>
                <a:ext uri="{FF2B5EF4-FFF2-40B4-BE49-F238E27FC236}">
                  <a16:creationId xmlns:a16="http://schemas.microsoft.com/office/drawing/2014/main" id="{A0EDD15F-CB06-0DD6-12B2-FB6B9BC81289}"/>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50BC3EEE-FA0E-68CC-1098-DE62F0DD2E15}"/>
                </a:ext>
              </a:extLst>
            </p:cNvPr>
            <p:cNvGrpSpPr/>
            <p:nvPr/>
          </p:nvGrpSpPr>
          <p:grpSpPr>
            <a:xfrm>
              <a:off x="4643578" y="432838"/>
              <a:ext cx="1028134" cy="1160188"/>
              <a:chOff x="4643578" y="432838"/>
              <a:chExt cx="1028134" cy="1160188"/>
            </a:xfrm>
            <a:grpFill/>
          </p:grpSpPr>
          <p:sp>
            <p:nvSpPr>
              <p:cNvPr id="5" name="Freeform 4">
                <a:extLst>
                  <a:ext uri="{FF2B5EF4-FFF2-40B4-BE49-F238E27FC236}">
                    <a16:creationId xmlns:a16="http://schemas.microsoft.com/office/drawing/2014/main" id="{CFC3531A-A9C5-6DBA-06FC-A56932C800B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BC0F8A60-109C-B9F8-C285-7670BD9D9A44}"/>
                  </a:ext>
                </a:extLst>
              </p:cNvPr>
              <p:cNvGrpSpPr/>
              <p:nvPr/>
            </p:nvGrpSpPr>
            <p:grpSpPr>
              <a:xfrm>
                <a:off x="4643578" y="432838"/>
                <a:ext cx="1028134" cy="1160188"/>
                <a:chOff x="4643578" y="432838"/>
                <a:chExt cx="1028134" cy="1160188"/>
              </a:xfrm>
              <a:grpFill/>
            </p:grpSpPr>
            <p:sp>
              <p:nvSpPr>
                <p:cNvPr id="7" name="Freeform 6">
                  <a:extLst>
                    <a:ext uri="{FF2B5EF4-FFF2-40B4-BE49-F238E27FC236}">
                      <a16:creationId xmlns:a16="http://schemas.microsoft.com/office/drawing/2014/main" id="{31C719EE-9E54-B6C4-4F31-049691C093E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B0B26A-7D82-6B1D-BB28-CFE898D3D8B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9" name="Graphic 3">
            <a:extLst>
              <a:ext uri="{FF2B5EF4-FFF2-40B4-BE49-F238E27FC236}">
                <a16:creationId xmlns:a16="http://schemas.microsoft.com/office/drawing/2014/main" id="{E0F29BCE-A107-77A2-A16E-D4219AD2D02B}"/>
              </a:ext>
            </a:extLst>
          </p:cNvPr>
          <p:cNvGrpSpPr/>
          <p:nvPr/>
        </p:nvGrpSpPr>
        <p:grpSpPr>
          <a:xfrm>
            <a:off x="6913393" y="2978689"/>
            <a:ext cx="690566" cy="763372"/>
            <a:chOff x="2811409" y="3683011"/>
            <a:chExt cx="858485" cy="948995"/>
          </a:xfrm>
          <a:solidFill>
            <a:srgbClr val="616161"/>
          </a:solidFill>
        </p:grpSpPr>
        <p:sp>
          <p:nvSpPr>
            <p:cNvPr id="10" name="Freeform 9">
              <a:extLst>
                <a:ext uri="{FF2B5EF4-FFF2-40B4-BE49-F238E27FC236}">
                  <a16:creationId xmlns:a16="http://schemas.microsoft.com/office/drawing/2014/main" id="{C1E5067F-2A9A-E41C-2D88-BD6F4C2D7ACC}"/>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0068B21B-8553-305D-19E6-09FED434AD10}"/>
                </a:ext>
              </a:extLst>
            </p:cNvPr>
            <p:cNvGrpSpPr/>
            <p:nvPr/>
          </p:nvGrpSpPr>
          <p:grpSpPr>
            <a:xfrm>
              <a:off x="2811409" y="3683011"/>
              <a:ext cx="858485" cy="948995"/>
              <a:chOff x="2811409" y="3683011"/>
              <a:chExt cx="858485" cy="948995"/>
            </a:xfrm>
            <a:grpFill/>
          </p:grpSpPr>
          <p:sp>
            <p:nvSpPr>
              <p:cNvPr id="12" name="Freeform 11">
                <a:extLst>
                  <a:ext uri="{FF2B5EF4-FFF2-40B4-BE49-F238E27FC236}">
                    <a16:creationId xmlns:a16="http://schemas.microsoft.com/office/drawing/2014/main" id="{B25EDB01-72A5-5F73-174B-4B3DACE44AD2}"/>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B6476CB-435C-EF69-4DDE-FEDDD13F087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A10A9F-EE73-5C71-BFE2-2482CBB1AFD8}"/>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A701316-AFFC-85B1-8404-5C6E3733497B}"/>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9371B2-5FCC-5459-F6DA-ED570A3D469E}"/>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8C0EA08-E7A8-486B-70FD-9CFC775D5AF3}"/>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2960E2-969F-103E-BBD3-D3AE8504314E}"/>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A32EBDB-F88E-46D4-580D-6D240CEF1E7F}"/>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77291C1-D522-503E-971B-019250A3D839}"/>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D25382B-E1F0-D4B3-031C-03A4D202C4D6}"/>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C18167-76C9-A005-3C13-C43786986A9D}"/>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BE637B8-19A9-9CA2-A9BF-B94A650E07A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F67963-5F9B-406A-30E9-C6EF25FB60E4}"/>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FCED7F-CECC-521A-EE95-D42CC8EDD194}"/>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grpSp>
        <p:nvGrpSpPr>
          <p:cNvPr id="26" name="Graphic 3">
            <a:extLst>
              <a:ext uri="{FF2B5EF4-FFF2-40B4-BE49-F238E27FC236}">
                <a16:creationId xmlns:a16="http://schemas.microsoft.com/office/drawing/2014/main" id="{88C0494D-4475-0624-40D1-84BA2E3E3210}"/>
              </a:ext>
            </a:extLst>
          </p:cNvPr>
          <p:cNvGrpSpPr/>
          <p:nvPr/>
        </p:nvGrpSpPr>
        <p:grpSpPr>
          <a:xfrm>
            <a:off x="5858292" y="5197833"/>
            <a:ext cx="730034" cy="730950"/>
            <a:chOff x="6601914" y="3685068"/>
            <a:chExt cx="1090935" cy="1092304"/>
          </a:xfrm>
          <a:solidFill>
            <a:srgbClr val="616161"/>
          </a:solidFill>
        </p:grpSpPr>
        <p:sp>
          <p:nvSpPr>
            <p:cNvPr id="27" name="Freeform 26">
              <a:extLst>
                <a:ext uri="{FF2B5EF4-FFF2-40B4-BE49-F238E27FC236}">
                  <a16:creationId xmlns:a16="http://schemas.microsoft.com/office/drawing/2014/main" id="{129CA087-CBA9-3572-A0CA-F014CE9549B1}"/>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5F1EA21-03FE-912F-7B2C-3724EF50C2B4}"/>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A51ABAD6-804E-EF45-0DA4-904A4B54F9DE}"/>
                </a:ext>
              </a:extLst>
            </p:cNvPr>
            <p:cNvGrpSpPr/>
            <p:nvPr/>
          </p:nvGrpSpPr>
          <p:grpSpPr>
            <a:xfrm>
              <a:off x="6601914" y="3685068"/>
              <a:ext cx="1090935" cy="1092304"/>
              <a:chOff x="6601914" y="3685068"/>
              <a:chExt cx="1090935" cy="1092304"/>
            </a:xfrm>
            <a:grpFill/>
          </p:grpSpPr>
          <p:sp>
            <p:nvSpPr>
              <p:cNvPr id="33" name="Freeform 32">
                <a:extLst>
                  <a:ext uri="{FF2B5EF4-FFF2-40B4-BE49-F238E27FC236}">
                    <a16:creationId xmlns:a16="http://schemas.microsoft.com/office/drawing/2014/main" id="{A28AD6A3-2593-E0DB-E7EB-472877CCE94E}"/>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4CD21A-CCB0-E223-97C3-1BAB6E5D63F5}"/>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41658888-F2D2-88BE-E212-7B24A98243B2}"/>
                  </a:ext>
                </a:extLst>
              </p:cNvPr>
              <p:cNvGrpSpPr/>
              <p:nvPr/>
            </p:nvGrpSpPr>
            <p:grpSpPr>
              <a:xfrm>
                <a:off x="6601914" y="3685068"/>
                <a:ext cx="1090935" cy="1092304"/>
                <a:chOff x="6601914" y="3685068"/>
                <a:chExt cx="1090935" cy="1092304"/>
              </a:xfrm>
              <a:grpFill/>
            </p:grpSpPr>
            <p:sp>
              <p:nvSpPr>
                <p:cNvPr id="59" name="Freeform 58">
                  <a:extLst>
                    <a:ext uri="{FF2B5EF4-FFF2-40B4-BE49-F238E27FC236}">
                      <a16:creationId xmlns:a16="http://schemas.microsoft.com/office/drawing/2014/main" id="{F41C7AD9-B1BB-35BF-3CD3-161F2AFCE92D}"/>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78148FB-700F-5DDB-B3C2-4AC4E67E3453}"/>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175753E9-3B23-0D34-CF5C-34824F56F7A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73887BF-0CD9-A4BD-D6D8-14D9E6E22075}"/>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63FE8-131A-0FC2-1873-69B34337E6EE}"/>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8063F5C-F041-A7C9-6AA1-6CADCA22AB00}"/>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6D1820B-8CCC-2AE6-934D-E726F02A72F8}"/>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3E494A3-2DB0-CC64-D0D4-404F707B6FAC}"/>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F84B0A0-A689-ED67-93DB-97452F3FAD90}"/>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0277743-45EF-A0D5-F5CB-C21A3EE69419}"/>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37519FB-CBAD-1089-1769-96F0E80B8EAD}"/>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6BCA25-359F-11C7-911A-570C4D5C8BDE}"/>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B2C3606-07D2-0854-586A-E311E7B066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E05FA7-0F5E-4C59-8603-3B3949B80696}"/>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D11DD2F-8070-CEC3-802E-60EAD8EFC57B}"/>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496D351-CCCC-4625-8DA6-53D478BD8633}"/>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FD92422-6FD7-984C-D3FC-C6B0E15B86C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E094241-35D9-0DCC-7649-3DDCB1D83A5F}"/>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E87CBD-6BB5-B29E-FEA8-1EB9382EC3B7}"/>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6EB514F-9F27-D57F-2C21-B9C0EB4433AA}"/>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0A51FAF-3BC3-C47F-8A3E-4CFA7621AC2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EC6526-B1C2-39A9-7D50-6C68B240B05D}"/>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595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7F1C58"/>
                </a:solidFill>
              </a:rPr>
              <a:t>Ανάλυση επιχειρηματικών επιπτώσεων (BIA)</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normAutofit fontScale="85000" lnSpcReduction="10000"/>
          </a:bodyPr>
          <a:lstStyle/>
          <a:p>
            <a:pPr marL="15875" indent="-15875"/>
            <a:r>
              <a:rPr lang="en-US" dirty="0"/>
              <a:t>Πριν ξεκινήσετε την κατάρτιση του ίδιου του σχεδίου, θα πρέπει πρώτα να διεξάγετε μια ανάλυση των επιπτώσεων στις επιχειρήσεις. Η BIA επιδιώκει να προβλέψει τις επιπτώσεις διαφόρων σεναρίων σε μια επιχείρηση, όπως η απώλεια πωλήσεων ή τα αυξημένα έξοδα σε περίπτωση φυσικής καταστροφής. Αυτό θα σας δώσει τα θεμελιώδη δεδομένα που χρειάζεστε για να οικοδομήσετε το σχέδιο ετοιμότητας για φυσικές καταστροφές. </a:t>
            </a:r>
          </a:p>
          <a:p>
            <a:pPr marL="15875" indent="-15875"/>
            <a:endParaRPr lang="en-US" dirty="0"/>
          </a:p>
          <a:p>
            <a:pPr marL="15875" indent="-15875"/>
            <a:r>
              <a:rPr lang="en-US" dirty="0"/>
              <a:t>Υπάρχουν πολλοί τρόποι για τη διενέργεια ανάλυσης επιπτώσεων στις επιχειρήσεις, αλλά ένα καλό σημείο εκκίνησης είναι ένα απλό ερωτηματολόγιο BIA. Μια BIA θα αποτελέσει φυσικά μεγαλύτερη πρόκληση για μεγαλύτερες επιχειρήσεις με πιο σύνθετες λειτουργίες, καθώς θα πρέπει να εξετάσουν περισσότερους παράγοντες και να συμβουλευτούν ένα ευρύτερο φάσμα εμπιστευτικών προσώπων για τις απαραίτητες πληροφορίες.</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37" name="Graphic 8">
            <a:extLst>
              <a:ext uri="{FF2B5EF4-FFF2-40B4-BE49-F238E27FC236}">
                <a16:creationId xmlns:a16="http://schemas.microsoft.com/office/drawing/2014/main" id="{CF346016-8C66-49DB-A24D-B9F27953A3AE}"/>
              </a:ext>
            </a:extLst>
          </p:cNvPr>
          <p:cNvGrpSpPr/>
          <p:nvPr/>
        </p:nvGrpSpPr>
        <p:grpSpPr>
          <a:xfrm>
            <a:off x="588579" y="407534"/>
            <a:ext cx="1446392" cy="1445841"/>
            <a:chOff x="4817897" y="694433"/>
            <a:chExt cx="1446392" cy="1445841"/>
          </a:xfrm>
        </p:grpSpPr>
        <p:sp>
          <p:nvSpPr>
            <p:cNvPr id="38" name="Freeform 37">
              <a:extLst>
                <a:ext uri="{FF2B5EF4-FFF2-40B4-BE49-F238E27FC236}">
                  <a16:creationId xmlns:a16="http://schemas.microsoft.com/office/drawing/2014/main" id="{35E7DFCF-8ADD-2F6F-D797-46FE54E9B55D}"/>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CB6D4785-BCE9-F128-F0FE-12CE2845064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C21ED6EC-9B2B-6FE6-1897-15A50AE20DBB}"/>
              </a:ext>
            </a:extLst>
          </p:cNvPr>
          <p:cNvGrpSpPr/>
          <p:nvPr/>
        </p:nvGrpSpPr>
        <p:grpSpPr>
          <a:xfrm>
            <a:off x="984700" y="708464"/>
            <a:ext cx="707330" cy="798180"/>
            <a:chOff x="4643578" y="432838"/>
            <a:chExt cx="1028134" cy="1160188"/>
          </a:xfrm>
          <a:solidFill>
            <a:srgbClr val="616161"/>
          </a:solidFill>
        </p:grpSpPr>
        <p:sp>
          <p:nvSpPr>
            <p:cNvPr id="42" name="Freeform 41">
              <a:extLst>
                <a:ext uri="{FF2B5EF4-FFF2-40B4-BE49-F238E27FC236}">
                  <a16:creationId xmlns:a16="http://schemas.microsoft.com/office/drawing/2014/main" id="{0A8911FB-493A-B114-B261-4448620BEF4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3" name="Graphic 3">
              <a:extLst>
                <a:ext uri="{FF2B5EF4-FFF2-40B4-BE49-F238E27FC236}">
                  <a16:creationId xmlns:a16="http://schemas.microsoft.com/office/drawing/2014/main" id="{0583D8F7-5F17-945C-DE62-6363CB0B9642}"/>
                </a:ext>
              </a:extLst>
            </p:cNvPr>
            <p:cNvGrpSpPr/>
            <p:nvPr/>
          </p:nvGrpSpPr>
          <p:grpSpPr>
            <a:xfrm>
              <a:off x="4643578" y="432838"/>
              <a:ext cx="1028134" cy="1160188"/>
              <a:chOff x="4643578" y="432838"/>
              <a:chExt cx="1028134" cy="1160188"/>
            </a:xfrm>
            <a:grpFill/>
          </p:grpSpPr>
          <p:sp>
            <p:nvSpPr>
              <p:cNvPr id="44" name="Freeform 43">
                <a:extLst>
                  <a:ext uri="{FF2B5EF4-FFF2-40B4-BE49-F238E27FC236}">
                    <a16:creationId xmlns:a16="http://schemas.microsoft.com/office/drawing/2014/main" id="{5111173D-8C7D-71CF-CE34-C3E6ECBF5F16}"/>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E1CA7A9A-8FDF-8D8E-B49E-0E1CD340C438}"/>
                  </a:ext>
                </a:extLst>
              </p:cNvPr>
              <p:cNvGrpSpPr/>
              <p:nvPr/>
            </p:nvGrpSpPr>
            <p:grpSpPr>
              <a:xfrm>
                <a:off x="4643578" y="432838"/>
                <a:ext cx="1028134" cy="1160188"/>
                <a:chOff x="4643578" y="432838"/>
                <a:chExt cx="1028134" cy="1160188"/>
              </a:xfrm>
              <a:grpFill/>
            </p:grpSpPr>
            <p:sp>
              <p:nvSpPr>
                <p:cNvPr id="50" name="Freeform 49">
                  <a:extLst>
                    <a:ext uri="{FF2B5EF4-FFF2-40B4-BE49-F238E27FC236}">
                      <a16:creationId xmlns:a16="http://schemas.microsoft.com/office/drawing/2014/main" id="{D86B6856-89D9-D050-49D1-F214C628809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8EB07F1-6A2B-2F88-47D3-F72E3986716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41493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F16924"/>
                </a:solidFill>
              </a:rPr>
              <a:t>Σχέδια έκτακτης ανάγκης</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4674758"/>
          </a:xfrm>
        </p:spPr>
        <p:txBody>
          <a:bodyPr>
            <a:normAutofit fontScale="77500" lnSpcReduction="20000"/>
          </a:bodyPr>
          <a:lstStyle/>
          <a:p>
            <a:pPr marL="15875" indent="-15875"/>
            <a:r>
              <a:rPr lang="en-US" dirty="0"/>
              <a:t>Το σχέδιο έκτακτης ανάγκης είναι ένα σχέδιο για το τι πρέπει να γίνει κατά τη διάρκεια ενός ασυνήθιστου γεγονότος, όπως μια φυσική καταστροφή. Το σχέδιο αυτό θα περιλαμβάνει τα βήματα που θα ληφθούν εάν το γεγονός συμβεί, καθώς και την κατανομή των πόρων για το ενδεχόμενο αυτό.</a:t>
            </a:r>
          </a:p>
          <a:p>
            <a:pPr marL="15875" indent="-15875"/>
            <a:endParaRPr lang="en-US" dirty="0"/>
          </a:p>
          <a:p>
            <a:pPr marL="15875" indent="-15875"/>
            <a:r>
              <a:rPr lang="en-US" b="1" dirty="0"/>
              <a:t>Παραδείγματα σχεδίων έκτακτης ανάγκης περιλαμβάνουν:</a:t>
            </a:r>
          </a:p>
          <a:p>
            <a:pPr marL="15875" indent="-15875"/>
            <a:endParaRPr lang="en-US" dirty="0"/>
          </a:p>
          <a:p>
            <a:pPr marL="342900" indent="-342900">
              <a:buClr>
                <a:srgbClr val="F16924"/>
              </a:buClr>
              <a:buFont typeface="Arial" panose="020B0604020202020204" pitchFamily="34" charset="0"/>
              <a:buChar char="•"/>
            </a:pPr>
            <a:r>
              <a:rPr lang="en-US" dirty="0"/>
              <a:t>Σχεδιασμός διαδρομών εκκένωσης,</a:t>
            </a:r>
          </a:p>
          <a:p>
            <a:pPr marL="342900" indent="-342900">
              <a:buClr>
                <a:srgbClr val="F16924"/>
              </a:buClr>
              <a:buFont typeface="Arial" panose="020B0604020202020204" pitchFamily="34" charset="0"/>
              <a:buChar char="•"/>
            </a:pPr>
            <a:r>
              <a:rPr lang="en-US" dirty="0"/>
              <a:t>Εγκατάσταση εξοπλισμού έκτακτης ανάγκης,</a:t>
            </a:r>
          </a:p>
          <a:p>
            <a:pPr marL="342900" indent="-342900">
              <a:buClr>
                <a:srgbClr val="F16924"/>
              </a:buClr>
              <a:buFont typeface="Arial" panose="020B0604020202020204" pitchFamily="34" charset="0"/>
              <a:buChar char="•"/>
            </a:pPr>
            <a:r>
              <a:rPr lang="en-US" dirty="0"/>
              <a:t>Επενδύσεις σε εφεδρικές πηγές ενέργειας,</a:t>
            </a:r>
          </a:p>
          <a:p>
            <a:pPr marL="342900" indent="-342900">
              <a:buClr>
                <a:srgbClr val="F16924"/>
              </a:buClr>
              <a:buFont typeface="Arial" panose="020B0604020202020204" pitchFamily="34" charset="0"/>
              <a:buChar char="•"/>
            </a:pPr>
            <a:r>
              <a:rPr lang="en-US" dirty="0"/>
              <a:t>Σχεδιασμός προσαρμοσμένων λειτουργιών σε περίπτωση απώλειας εργατικού δυναμικού,</a:t>
            </a:r>
          </a:p>
          <a:p>
            <a:pPr marL="342900" indent="-342900">
              <a:buClr>
                <a:srgbClr val="F16924"/>
              </a:buClr>
              <a:buFont typeface="Arial" panose="020B0604020202020204" pitchFamily="34" charset="0"/>
              <a:buChar char="•"/>
            </a:pPr>
            <a:r>
              <a:rPr lang="en-US" dirty="0"/>
              <a:t>Ασφάλιση που καλύπτει ενδεχόμενη απώλεια ή ζημιά σε αποθέματα ή περιουσιακά στοιχεία,</a:t>
            </a:r>
          </a:p>
          <a:p>
            <a:pPr marL="342900" indent="-342900">
              <a:buClr>
                <a:srgbClr val="F16924"/>
              </a:buClr>
              <a:buFont typeface="Arial" panose="020B0604020202020204" pitchFamily="34" charset="0"/>
              <a:buChar char="•"/>
            </a:pPr>
            <a:r>
              <a:rPr lang="en-US" dirty="0"/>
              <a:t>Ανάπτυξη επιλογών απομακρυσμένης εργασίας σε περίπτωση που η φυσική τοποθεσία τεθεί σε κίνδυνο.</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aphic 8">
            <a:extLst>
              <a:ext uri="{FF2B5EF4-FFF2-40B4-BE49-F238E27FC236}">
                <a16:creationId xmlns:a16="http://schemas.microsoft.com/office/drawing/2014/main" id="{A5CAA612-1A28-5537-4B11-7796C95034A1}"/>
              </a:ext>
            </a:extLst>
          </p:cNvPr>
          <p:cNvGrpSpPr/>
          <p:nvPr/>
        </p:nvGrpSpPr>
        <p:grpSpPr>
          <a:xfrm>
            <a:off x="594888" y="407815"/>
            <a:ext cx="1446392" cy="1445841"/>
            <a:chOff x="4817897" y="694433"/>
            <a:chExt cx="1446392" cy="1445841"/>
          </a:xfrm>
        </p:grpSpPr>
        <p:sp>
          <p:nvSpPr>
            <p:cNvPr id="28" name="Freeform 27">
              <a:extLst>
                <a:ext uri="{FF2B5EF4-FFF2-40B4-BE49-F238E27FC236}">
                  <a16:creationId xmlns:a16="http://schemas.microsoft.com/office/drawing/2014/main" id="{A24A5780-5D46-FBAD-B565-ECC1CBD46B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515CE05-9E9D-3984-82CA-34721A6E485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2" name="Graphic 3">
            <a:extLst>
              <a:ext uri="{FF2B5EF4-FFF2-40B4-BE49-F238E27FC236}">
                <a16:creationId xmlns:a16="http://schemas.microsoft.com/office/drawing/2014/main" id="{78ABDB60-7766-27C1-6773-83A091BC7799}"/>
              </a:ext>
            </a:extLst>
          </p:cNvPr>
          <p:cNvGrpSpPr/>
          <p:nvPr/>
        </p:nvGrpSpPr>
        <p:grpSpPr>
          <a:xfrm>
            <a:off x="983548" y="728401"/>
            <a:ext cx="690566" cy="763372"/>
            <a:chOff x="2811409" y="3683011"/>
            <a:chExt cx="858485" cy="948995"/>
          </a:xfrm>
          <a:solidFill>
            <a:srgbClr val="616161"/>
          </a:solidFill>
        </p:grpSpPr>
        <p:sp>
          <p:nvSpPr>
            <p:cNvPr id="33" name="Freeform 32">
              <a:extLst>
                <a:ext uri="{FF2B5EF4-FFF2-40B4-BE49-F238E27FC236}">
                  <a16:creationId xmlns:a16="http://schemas.microsoft.com/office/drawing/2014/main" id="{0B70D39E-66CD-24BD-10EB-F328657A2979}"/>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34" name="Graphic 3">
              <a:extLst>
                <a:ext uri="{FF2B5EF4-FFF2-40B4-BE49-F238E27FC236}">
                  <a16:creationId xmlns:a16="http://schemas.microsoft.com/office/drawing/2014/main" id="{1FE270F0-B945-0FB0-99A1-001F6CC6AC88}"/>
                </a:ext>
              </a:extLst>
            </p:cNvPr>
            <p:cNvGrpSpPr/>
            <p:nvPr/>
          </p:nvGrpSpPr>
          <p:grpSpPr>
            <a:xfrm>
              <a:off x="2811409" y="3683011"/>
              <a:ext cx="858485" cy="948995"/>
              <a:chOff x="2811409" y="3683011"/>
              <a:chExt cx="858485" cy="948995"/>
            </a:xfrm>
            <a:grpFill/>
          </p:grpSpPr>
          <p:sp>
            <p:nvSpPr>
              <p:cNvPr id="35" name="Freeform 34">
                <a:extLst>
                  <a:ext uri="{FF2B5EF4-FFF2-40B4-BE49-F238E27FC236}">
                    <a16:creationId xmlns:a16="http://schemas.microsoft.com/office/drawing/2014/main" id="{C2C9CDA3-B3E7-745B-E78F-BA4ABC182CA4}"/>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2126747-C8F2-9D93-00D3-4E8C7F56F69D}"/>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CEFA42-C575-BC02-589A-55D3E356431A}"/>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8417D70-C02C-8F5C-E904-3F9E4A5E73B5}"/>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3AB3A-47C3-A9ED-86F6-00893D526CA0}"/>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CC505D-5B60-D64D-E4E8-46F301EAA49D}"/>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6EC30BB-5D06-0DE4-F25A-675E13C50E96}"/>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D72E9F5-212C-4EE5-2756-D7122D75A730}"/>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D0E6B8D-3B0E-EA51-96B4-A653933096F0}"/>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D2A0269-ABF1-B307-7FFF-B856F74CF188}"/>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9AD624F-01F1-4425-EEDD-B453BEF2B5C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9DD47F1-B6B3-B309-A33A-1C20D824CE38}"/>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715A84-6261-9E4B-C35F-7BB9E085D3C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B7A492C-B52E-6C43-1C44-9C17BD5B1323}"/>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5107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B41F7A"/>
                </a:solidFill>
              </a:rPr>
              <a:t>Σχέδια συνέχειας</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4674758"/>
          </a:xfrm>
        </p:spPr>
        <p:txBody>
          <a:bodyPr/>
          <a:lstStyle/>
          <a:p>
            <a:pPr marL="15875" indent="-15875"/>
            <a:r>
              <a:rPr lang="en-US" dirty="0"/>
              <a:t>Το σχέδιο συνέχειας είναι ένα σχέδιο που περιλαμβάνει τις ενέργειες που πρέπει να γίνουν για να μπορέσει μια επιχείρηση να επαναλάβει τη λειτουργία της όσο το δυνατόν πιο αποτελεσματικά μετά από ένα ασυνήθιστο συμβάν. </a:t>
            </a:r>
          </a:p>
          <a:p>
            <a:pPr marL="15875" indent="-15875"/>
            <a:endParaRPr lang="en-US" dirty="0"/>
          </a:p>
          <a:p>
            <a:pPr marL="15875" indent="-15875"/>
            <a:r>
              <a:rPr lang="en-US" b="1" dirty="0"/>
              <a:t>Παραδείγματα μέτρων του σχεδίου συνέχειας περιλαμβάνουν:</a:t>
            </a:r>
          </a:p>
          <a:p>
            <a:pPr marL="15875" indent="-15875"/>
            <a:endParaRPr lang="en-US" dirty="0"/>
          </a:p>
          <a:p>
            <a:pPr marL="342900" indent="-342900">
              <a:buClr>
                <a:srgbClr val="B41F7A"/>
              </a:buClr>
              <a:buFont typeface="Arial" panose="020B0604020202020204" pitchFamily="34" charset="0"/>
              <a:buChar char="•"/>
            </a:pPr>
            <a:r>
              <a:rPr lang="en-US" dirty="0"/>
              <a:t>Διάθεση πρόσθετων κονδυλίων για πράγματα όπως έκτακτες PTO, επισκευές και αναπλήρωση αποθεμάτων,</a:t>
            </a:r>
          </a:p>
          <a:p>
            <a:pPr marL="342900" indent="-342900">
              <a:buClr>
                <a:srgbClr val="B41F7A"/>
              </a:buClr>
              <a:buFont typeface="Arial" panose="020B0604020202020204" pitchFamily="34" charset="0"/>
              <a:buChar char="•"/>
            </a:pPr>
            <a:r>
              <a:rPr lang="en-US" dirty="0"/>
              <a:t>Οικοδόμηση σχέσεων με μια ποικιλία άλλων επιχειρήσεων και προμηθευτών για την ταχύτερη ανάκαμψη του εφοδιασμού και των επιχειρηματικών λειτουργιών,</a:t>
            </a:r>
          </a:p>
          <a:p>
            <a:pPr marL="342900" indent="-342900">
              <a:buClr>
                <a:srgbClr val="B41F7A"/>
              </a:buClr>
              <a:buFont typeface="Arial" panose="020B0604020202020204" pitchFamily="34" charset="0"/>
              <a:buChar char="•"/>
            </a:pPr>
            <a:r>
              <a:rPr lang="en-US" dirty="0"/>
              <a:t>Ανάπτυξη επιλογών απομακρυσμένης εργασίας σε περίπτωση που η φυσική τοποθεσία παραμένει σε κίνδυνο,</a:t>
            </a:r>
          </a:p>
          <a:p>
            <a:pPr marL="342900" indent="-342900">
              <a:buClr>
                <a:srgbClr val="B41F7A"/>
              </a:buClr>
              <a:buFont typeface="Arial" panose="020B0604020202020204" pitchFamily="34" charset="0"/>
              <a:buChar char="•"/>
            </a:pPr>
            <a:r>
              <a:rPr lang="en-US" dirty="0"/>
              <a:t>Προετοιμασία εναλλακτικής μεταφοράς εμπορευμάτων.</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89" name="Graphic 8">
            <a:extLst>
              <a:ext uri="{FF2B5EF4-FFF2-40B4-BE49-F238E27FC236}">
                <a16:creationId xmlns:a16="http://schemas.microsoft.com/office/drawing/2014/main" id="{04122ACD-8CAA-26D3-BF93-4BF14816CE85}"/>
              </a:ext>
            </a:extLst>
          </p:cNvPr>
          <p:cNvGrpSpPr/>
          <p:nvPr/>
        </p:nvGrpSpPr>
        <p:grpSpPr>
          <a:xfrm>
            <a:off x="594888" y="399655"/>
            <a:ext cx="1446392" cy="1445841"/>
            <a:chOff x="4817897" y="694433"/>
            <a:chExt cx="1446392" cy="1445841"/>
          </a:xfrm>
        </p:grpSpPr>
        <p:sp>
          <p:nvSpPr>
            <p:cNvPr id="90" name="Freeform 89">
              <a:extLst>
                <a:ext uri="{FF2B5EF4-FFF2-40B4-BE49-F238E27FC236}">
                  <a16:creationId xmlns:a16="http://schemas.microsoft.com/office/drawing/2014/main" id="{7C3567F1-EC53-EB5C-4D38-6C5FFB0AA8A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ECFDE128-BAC4-4B7A-E9D9-F88EC5F3CD68}"/>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92" name="Graphic 3">
            <a:extLst>
              <a:ext uri="{FF2B5EF4-FFF2-40B4-BE49-F238E27FC236}">
                <a16:creationId xmlns:a16="http://schemas.microsoft.com/office/drawing/2014/main" id="{CC0D952D-26C6-C093-5801-329E88250E82}"/>
              </a:ext>
            </a:extLst>
          </p:cNvPr>
          <p:cNvGrpSpPr/>
          <p:nvPr/>
        </p:nvGrpSpPr>
        <p:grpSpPr>
          <a:xfrm>
            <a:off x="981719" y="794835"/>
            <a:ext cx="730034" cy="730950"/>
            <a:chOff x="6601914" y="3685068"/>
            <a:chExt cx="1090935" cy="1092304"/>
          </a:xfrm>
          <a:solidFill>
            <a:srgbClr val="616161"/>
          </a:solidFill>
        </p:grpSpPr>
        <p:sp>
          <p:nvSpPr>
            <p:cNvPr id="93" name="Freeform 92">
              <a:extLst>
                <a:ext uri="{FF2B5EF4-FFF2-40B4-BE49-F238E27FC236}">
                  <a16:creationId xmlns:a16="http://schemas.microsoft.com/office/drawing/2014/main" id="{6EE2ABCE-87F4-30A6-CA09-6B9EFDE4D40C}"/>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3E800962-15A0-4D64-F9A1-D5AC3164647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95" name="Graphic 3">
              <a:extLst>
                <a:ext uri="{FF2B5EF4-FFF2-40B4-BE49-F238E27FC236}">
                  <a16:creationId xmlns:a16="http://schemas.microsoft.com/office/drawing/2014/main" id="{1CB5405C-7A06-69A0-8B8C-12B7E07530A5}"/>
                </a:ext>
              </a:extLst>
            </p:cNvPr>
            <p:cNvGrpSpPr/>
            <p:nvPr/>
          </p:nvGrpSpPr>
          <p:grpSpPr>
            <a:xfrm>
              <a:off x="6601914" y="3685068"/>
              <a:ext cx="1090935" cy="1092304"/>
              <a:chOff x="6601914" y="3685068"/>
              <a:chExt cx="1090935" cy="1092304"/>
            </a:xfrm>
            <a:grpFill/>
          </p:grpSpPr>
          <p:sp>
            <p:nvSpPr>
              <p:cNvPr id="96" name="Freeform 95">
                <a:extLst>
                  <a:ext uri="{FF2B5EF4-FFF2-40B4-BE49-F238E27FC236}">
                    <a16:creationId xmlns:a16="http://schemas.microsoft.com/office/drawing/2014/main" id="{E4FA58A1-83E1-0A63-D42C-BAB638268DA8}"/>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EC805B8-DD9C-0221-8BD0-11DC2CC2DDE8}"/>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98" name="Graphic 3">
                <a:extLst>
                  <a:ext uri="{FF2B5EF4-FFF2-40B4-BE49-F238E27FC236}">
                    <a16:creationId xmlns:a16="http://schemas.microsoft.com/office/drawing/2014/main" id="{502C0A54-A541-0F57-AA86-67DB1C1003DB}"/>
                  </a:ext>
                </a:extLst>
              </p:cNvPr>
              <p:cNvGrpSpPr/>
              <p:nvPr/>
            </p:nvGrpSpPr>
            <p:grpSpPr>
              <a:xfrm>
                <a:off x="6601914" y="3685068"/>
                <a:ext cx="1090935" cy="1092304"/>
                <a:chOff x="6601914" y="3685068"/>
                <a:chExt cx="1090935" cy="1092304"/>
              </a:xfrm>
              <a:grpFill/>
            </p:grpSpPr>
            <p:sp>
              <p:nvSpPr>
                <p:cNvPr id="119" name="Freeform 118">
                  <a:extLst>
                    <a:ext uri="{FF2B5EF4-FFF2-40B4-BE49-F238E27FC236}">
                      <a16:creationId xmlns:a16="http://schemas.microsoft.com/office/drawing/2014/main" id="{29B8C1F0-1283-BFF8-15D1-2810F9FB0BCE}"/>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D7CB57D-A83B-C315-5C77-B7A66CCA778B}"/>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99" name="Freeform 98">
                <a:extLst>
                  <a:ext uri="{FF2B5EF4-FFF2-40B4-BE49-F238E27FC236}">
                    <a16:creationId xmlns:a16="http://schemas.microsoft.com/office/drawing/2014/main" id="{394F679A-799F-8C43-13F4-657B4A803800}"/>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908B0ABE-7F95-D69B-38C8-DC260171B582}"/>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90CC8F-697F-B260-57E0-664014999E05}"/>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43E7C8C-F53E-207B-882E-88B8AC5715F2}"/>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AEECAA0-9B63-E2D6-9721-5B43D61F7EAC}"/>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0995D48-56CB-E395-2CE6-686236CEBB4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8B3173-4699-81B9-D94D-7961A9E57B8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9AF0604A-DA99-92D4-45FB-E01DD2B16087}"/>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F9DBBED-2588-BCD1-B421-D32A997C1956}"/>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FE13923-F581-97A9-972A-C92A4D8A79BB}"/>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E9EC03D-B63E-2DF5-6F6E-2B5833E704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3DAFE77-8554-B094-B1A2-A36854AF1CFA}"/>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39B465D1-9105-9FDA-3763-2607C26C9B18}"/>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9C7D28F-AF90-00B5-15C6-427E645DBA41}"/>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8C2FD75-5F46-3804-63AF-1C7FE0801D2E}"/>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687757D-A40C-CD0D-C93B-A9A6ED613E18}"/>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8E24DE-9300-A4B2-EBFA-16AD0F45DE3E}"/>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6C3210BA-FC4A-AF8F-F7F0-AEC46FF29649}"/>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4699CDB-6D8B-4571-B881-296041573F8E}"/>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61FE1DB-A693-AC4B-0B3F-AA23FBCD246C}"/>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6682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p:txBody>
          <a:bodyPr>
            <a:normAutofit/>
          </a:bodyPr>
          <a:lstStyle/>
          <a:p>
            <a:pPr marL="12700" indent="-12700" algn="just">
              <a:lnSpc>
                <a:spcPts val="2240"/>
              </a:lnSpc>
              <a:spcBef>
                <a:spcPts val="0"/>
              </a:spcBef>
            </a:pPr>
            <a:r>
              <a:rPr lang="en-US" sz="2200" dirty="0"/>
              <a:t>Σε περίπτωση φυσικής καταστροφής, μια επιχείρηση θα πρέπει ιδανικά να είναι προετοιμασμένη να παρέχει πληροφορίες και ενημερώσεις στα ενδιαφερόμενα μέρη, όπως καταναλωτές, ενδιαφερόμενα μέρη, εργαζόμενους, μέλη της κοινότητας και κυβερνητικούς αξιωματούχους. </a:t>
            </a:r>
          </a:p>
          <a:p>
            <a:pPr marL="12700" indent="-12700" algn="just">
              <a:lnSpc>
                <a:spcPts val="2240"/>
              </a:lnSpc>
              <a:spcBef>
                <a:spcPts val="0"/>
              </a:spcBef>
            </a:pPr>
            <a:endParaRPr lang="en-US" sz="2200" dirty="0"/>
          </a:p>
          <a:p>
            <a:pPr marL="12700" indent="-12700" algn="just">
              <a:lnSpc>
                <a:spcPts val="2240"/>
              </a:lnSpc>
              <a:spcBef>
                <a:spcPts val="0"/>
              </a:spcBef>
            </a:pPr>
            <a:r>
              <a:rPr lang="en-US" sz="2200" dirty="0"/>
              <a:t>Οι πληροφορίες αυτές θα μπορούσαν να περιλαμβάνουν οτιδήποτε, από ένα χρονοδιάγραμμα για την αναμενόμενη επιστροφή της πρόσβασης στις υπηρεσίες έως μια απογραφή των χαμένων προϊόντων. </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Φυσική καταστροφή</a:t>
            </a:r>
          </a:p>
        </p:txBody>
      </p:sp>
      <p:sp>
        <p:nvSpPr>
          <p:cNvPr id="5" name="Text Placeholder 2">
            <a:extLst>
              <a:ext uri="{FF2B5EF4-FFF2-40B4-BE49-F238E27FC236}">
                <a16:creationId xmlns:a16="http://schemas.microsoft.com/office/drawing/2014/main" id="{444FF676-7516-47FC-A4DE-8652C0210BB5}"/>
              </a:ext>
            </a:extLst>
          </p:cNvPr>
          <p:cNvSpPr txBox="1">
            <a:spLocks/>
          </p:cNvSpPr>
          <p:nvPr/>
        </p:nvSpPr>
        <p:spPr>
          <a:xfrm>
            <a:off x="7199766" y="1859842"/>
            <a:ext cx="4431940" cy="43676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ts val="2240"/>
              </a:lnSpc>
              <a:spcBef>
                <a:spcPts val="0"/>
              </a:spcBef>
            </a:pPr>
            <a:r>
              <a:rPr lang="en-US" sz="2200" dirty="0">
                <a:solidFill>
                  <a:srgbClr val="616161"/>
                </a:solidFill>
              </a:rPr>
              <a:t>Ορισμένα μέτρα που μπορούν να συμπεριληφθούν σε ένα επικοινωνιακό σχέδιο για την αντιμετώπιση κρίσεων περιλαμβάνουν:</a:t>
            </a:r>
          </a:p>
          <a:p>
            <a:pPr marL="12700" indent="-12700">
              <a:lnSpc>
                <a:spcPts val="2240"/>
              </a:lnSpc>
              <a:spcBef>
                <a:spcPts val="0"/>
              </a:spcBef>
            </a:pP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Προσδιορισμός της ομάδας επικοινωνίας κρίσης,</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Επένδυση στην κατάρτιση εκπροσώπων για την ομάδα επικοινωνίας για την κρίση,</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Ρύθμιση ενός συστήματος ειδοποιήσεων,</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Προετοιμασία δηλώσεων εκμετάλλευσης,</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Προσφέρει εύκολη πρόσβαση στο σύστημα ειδοποιήσεων και στα στοιχεία επικοινωνίας.</a:t>
            </a:r>
          </a:p>
          <a:p>
            <a:pPr>
              <a:lnSpc>
                <a:spcPts val="2240"/>
              </a:lnSpc>
              <a:spcBef>
                <a:spcPts val="0"/>
              </a:spcBef>
            </a:pPr>
            <a:endParaRPr lang="en-US" sz="2200" dirty="0">
              <a:solidFill>
                <a:srgbClr val="616161"/>
              </a:solidFill>
            </a:endParaRP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11614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6532573" y="0"/>
            <a:ext cx="7596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4236046" cy="4597437"/>
          </a:xfrm>
        </p:spPr>
        <p:txBody>
          <a:bodyPr>
            <a:normAutofit fontScale="77500" lnSpcReduction="20000"/>
          </a:bodyPr>
          <a:lstStyle/>
          <a:p>
            <a:pPr marL="12700" indent="-12700">
              <a:lnSpc>
                <a:spcPts val="2240"/>
              </a:lnSpc>
              <a:spcBef>
                <a:spcPts val="0"/>
              </a:spcBef>
            </a:pPr>
            <a:r>
              <a:rPr lang="en-US" sz="2200" dirty="0"/>
              <a:t>Σε περίπτωση κρίσης από εξωτερικές πηγές, οι εργαζόμενοί σας θα μπορούσαν να επηρεαστούν αρνητικά με ποικίλους τρόπους, όπως απώλεια ωρών εργασίας, απώλεια προσωπικής περιουσίας και συναισθηματικό τραύμα. Φροντίζοντας τους υπαλλήλους σας κατά τη διάρκεια αυτής της κρίσης, θα τους επιτρέψετε ενδεχομένως να κάνουν καλύτερα τη δουλειά τους μακροπρόθεσμα, θα κερδίσετε την αφοσίωση των υπαλλήλων σας και θα επιδείξετε ηθικές επιχειρηματικές δραστηριότητες στο κοινό. Οι επιλογές για την υποστήριξη των υπαλλήλων σας κατά τη διάρκεια μιας εξωτερικής κρίσης περιλαμβάνουν:</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a:xfrm>
            <a:off x="1379574" y="309688"/>
            <a:ext cx="4933288" cy="1923888"/>
          </a:xfrm>
        </p:spPr>
        <p:txBody>
          <a:bodyPr>
            <a:normAutofit/>
          </a:bodyPr>
          <a:lstStyle/>
          <a:p>
            <a:r>
              <a:rPr lang="en-US" dirty="0"/>
              <a:t>Βοήθεια και υποστήριξη εργαζομένων</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527585"/>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823939" y="605686"/>
            <a:ext cx="5770627" cy="5851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a:solidFill>
                  <a:srgbClr val="616161"/>
                </a:solidFill>
              </a:rPr>
              <a:t>Παροχή μεταφοράς,</a:t>
            </a:r>
          </a:p>
          <a:p>
            <a:pPr marL="0" indent="0">
              <a:spcBef>
                <a:spcPts val="2600"/>
              </a:spcBef>
              <a:buNone/>
            </a:pPr>
            <a:r>
              <a:rPr lang="en-US" sz="2000" dirty="0">
                <a:solidFill>
                  <a:srgbClr val="616161"/>
                </a:solidFill>
              </a:rPr>
              <a:t>Παροχή άμεσης οικονομικής βοήθειας,</a:t>
            </a:r>
          </a:p>
          <a:p>
            <a:pPr marL="0" indent="0">
              <a:spcBef>
                <a:spcPts val="2600"/>
              </a:spcBef>
              <a:buNone/>
            </a:pPr>
            <a:r>
              <a:rPr lang="en-US" sz="2000" dirty="0">
                <a:solidFill>
                  <a:srgbClr val="616161"/>
                </a:solidFill>
              </a:rPr>
              <a:t>Προσφορά επιλογών απομακρυσμένης εργασίας,</a:t>
            </a:r>
          </a:p>
          <a:p>
            <a:pPr marL="0" indent="0">
              <a:spcBef>
                <a:spcPts val="2600"/>
              </a:spcBef>
              <a:buNone/>
            </a:pPr>
            <a:r>
              <a:rPr lang="en-US" sz="2000" dirty="0">
                <a:solidFill>
                  <a:srgbClr val="616161"/>
                </a:solidFill>
              </a:rPr>
              <a:t>Επέκταση της ευελιξίας των ωρών εργασίας,</a:t>
            </a:r>
          </a:p>
          <a:p>
            <a:pPr marL="0" indent="0">
              <a:spcBef>
                <a:spcPts val="2600"/>
              </a:spcBef>
              <a:buNone/>
            </a:pPr>
            <a:r>
              <a:rPr lang="en-US" sz="2000" dirty="0">
                <a:solidFill>
                  <a:srgbClr val="616161"/>
                </a:solidFill>
              </a:rPr>
              <a:t>Προσφέρει επιπλέον PTO,</a:t>
            </a:r>
          </a:p>
          <a:p>
            <a:pPr marL="0" indent="0">
              <a:spcBef>
                <a:spcPts val="2600"/>
              </a:spcBef>
              <a:buNone/>
            </a:pPr>
            <a:r>
              <a:rPr lang="en-US" sz="2000" dirty="0">
                <a:solidFill>
                  <a:srgbClr val="616161"/>
                </a:solidFill>
              </a:rPr>
              <a:t>Επέκταση της πρόσβασης στην ιατρική περίθαλψη,</a:t>
            </a:r>
          </a:p>
          <a:p>
            <a:pPr marL="0" indent="0">
              <a:spcBef>
                <a:spcPts val="2600"/>
              </a:spcBef>
              <a:buNone/>
            </a:pPr>
            <a:r>
              <a:rPr lang="en-US" sz="2000" dirty="0">
                <a:solidFill>
                  <a:srgbClr val="616161"/>
                </a:solidFill>
              </a:rPr>
              <a:t>Επέκταση της πρόσβασης στη συμβουλευτική,</a:t>
            </a:r>
          </a:p>
          <a:p>
            <a:pPr marL="0" indent="0">
              <a:spcBef>
                <a:spcPts val="2600"/>
              </a:spcBef>
              <a:buNone/>
            </a:pPr>
            <a:r>
              <a:rPr lang="en-US" sz="2000" dirty="0">
                <a:solidFill>
                  <a:srgbClr val="616161"/>
                </a:solidFill>
              </a:rPr>
              <a:t>Προσφέροντας πακέτα φροντίδας,</a:t>
            </a:r>
          </a:p>
          <a:p>
            <a:pPr marL="0" indent="0">
              <a:spcBef>
                <a:spcPts val="2600"/>
              </a:spcBef>
              <a:buNone/>
            </a:pPr>
            <a:r>
              <a:rPr lang="en-US" sz="2000" dirty="0" err="1">
                <a:solidFill>
                  <a:srgbClr val="616161"/>
                </a:solidFill>
              </a:rPr>
              <a:t>Προσφέροντ</a:t>
            </a:r>
            <a:r>
              <a:rPr lang="en-US" sz="2000" dirty="0">
                <a:solidFill>
                  <a:srgbClr val="616161"/>
                </a:solidFill>
              </a:rPr>
              <a:t>ας τις εγκαταστάσεις σας ως μια λεωφόρο για καταφύγιο στον τόπο.</a:t>
            </a:r>
          </a:p>
        </p:txBody>
      </p:sp>
      <p:grpSp>
        <p:nvGrpSpPr>
          <p:cNvPr id="18" name="Group 17">
            <a:extLst>
              <a:ext uri="{FF2B5EF4-FFF2-40B4-BE49-F238E27FC236}">
                <a16:creationId xmlns:a16="http://schemas.microsoft.com/office/drawing/2014/main" id="{F52195A5-B52C-8768-6276-7B61322518AD}"/>
              </a:ext>
            </a:extLst>
          </p:cNvPr>
          <p:cNvGrpSpPr/>
          <p:nvPr/>
        </p:nvGrpSpPr>
        <p:grpSpPr>
          <a:xfrm>
            <a:off x="6312862" y="605687"/>
            <a:ext cx="511077" cy="511077"/>
            <a:chOff x="5763230" y="626896"/>
            <a:chExt cx="511077" cy="511077"/>
          </a:xfrm>
        </p:grpSpPr>
        <p:sp>
          <p:nvSpPr>
            <p:cNvPr id="7" name="Oval 6">
              <a:extLst>
                <a:ext uri="{FF2B5EF4-FFF2-40B4-BE49-F238E27FC236}">
                  <a16:creationId xmlns:a16="http://schemas.microsoft.com/office/drawing/2014/main" id="{7991699B-34C7-0FA8-C53E-E70EC9234D9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grpSp>
      <p:grpSp>
        <p:nvGrpSpPr>
          <p:cNvPr id="19" name="Group 18">
            <a:extLst>
              <a:ext uri="{FF2B5EF4-FFF2-40B4-BE49-F238E27FC236}">
                <a16:creationId xmlns:a16="http://schemas.microsoft.com/office/drawing/2014/main" id="{28FCB2EB-0498-AE46-CD51-7C718C799D41}"/>
              </a:ext>
            </a:extLst>
          </p:cNvPr>
          <p:cNvGrpSpPr/>
          <p:nvPr/>
        </p:nvGrpSpPr>
        <p:grpSpPr>
          <a:xfrm>
            <a:off x="6312862" y="1237583"/>
            <a:ext cx="511077" cy="511077"/>
            <a:chOff x="5763230" y="626896"/>
            <a:chExt cx="511077" cy="511077"/>
          </a:xfrm>
        </p:grpSpPr>
        <p:sp>
          <p:nvSpPr>
            <p:cNvPr id="20" name="Oval 19">
              <a:extLst>
                <a:ext uri="{FF2B5EF4-FFF2-40B4-BE49-F238E27FC236}">
                  <a16:creationId xmlns:a16="http://schemas.microsoft.com/office/drawing/2014/main" id="{3272B369-3627-12FB-4C81-592CFC710C25}"/>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a:extLst>
                <a:ext uri="{FF2B5EF4-FFF2-40B4-BE49-F238E27FC236}">
                  <a16:creationId xmlns:a16="http://schemas.microsoft.com/office/drawing/2014/main" id="{969668FD-C386-D3D0-3A0B-FA319E19692F}"/>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02</a:t>
              </a:r>
            </a:p>
          </p:txBody>
        </p:sp>
      </p:grpSp>
      <p:grpSp>
        <p:nvGrpSpPr>
          <p:cNvPr id="22" name="Group 21">
            <a:extLst>
              <a:ext uri="{FF2B5EF4-FFF2-40B4-BE49-F238E27FC236}">
                <a16:creationId xmlns:a16="http://schemas.microsoft.com/office/drawing/2014/main" id="{D3222E70-CD48-CF8A-5752-DB813154388B}"/>
              </a:ext>
            </a:extLst>
          </p:cNvPr>
          <p:cNvGrpSpPr/>
          <p:nvPr/>
        </p:nvGrpSpPr>
        <p:grpSpPr>
          <a:xfrm>
            <a:off x="6312862" y="1874856"/>
            <a:ext cx="511077" cy="511077"/>
            <a:chOff x="5763230" y="626896"/>
            <a:chExt cx="511077" cy="511077"/>
          </a:xfrm>
        </p:grpSpPr>
        <p:sp>
          <p:nvSpPr>
            <p:cNvPr id="23" name="Oval 22">
              <a:extLst>
                <a:ext uri="{FF2B5EF4-FFF2-40B4-BE49-F238E27FC236}">
                  <a16:creationId xmlns:a16="http://schemas.microsoft.com/office/drawing/2014/main" id="{FD43CC0F-BFF3-3F74-F7C7-54F1411FB403}"/>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25977EF8-45F8-8E1C-A039-569E2F14239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03</a:t>
              </a:r>
            </a:p>
          </p:txBody>
        </p:sp>
      </p:grpSp>
      <p:grpSp>
        <p:nvGrpSpPr>
          <p:cNvPr id="25" name="Group 24">
            <a:extLst>
              <a:ext uri="{FF2B5EF4-FFF2-40B4-BE49-F238E27FC236}">
                <a16:creationId xmlns:a16="http://schemas.microsoft.com/office/drawing/2014/main" id="{E6A4CA42-DEB8-969A-627B-538958D8BFE2}"/>
              </a:ext>
            </a:extLst>
          </p:cNvPr>
          <p:cNvGrpSpPr/>
          <p:nvPr/>
        </p:nvGrpSpPr>
        <p:grpSpPr>
          <a:xfrm>
            <a:off x="6312862" y="5647676"/>
            <a:ext cx="511077" cy="511077"/>
            <a:chOff x="5763230" y="626896"/>
            <a:chExt cx="511077" cy="511077"/>
          </a:xfrm>
        </p:grpSpPr>
        <p:sp>
          <p:nvSpPr>
            <p:cNvPr id="26" name="Oval 25">
              <a:extLst>
                <a:ext uri="{FF2B5EF4-FFF2-40B4-BE49-F238E27FC236}">
                  <a16:creationId xmlns:a16="http://schemas.microsoft.com/office/drawing/2014/main" id="{7D3CA161-FE8D-B286-3E1D-F7D5699C2D3C}"/>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8">
              <a:extLst>
                <a:ext uri="{FF2B5EF4-FFF2-40B4-BE49-F238E27FC236}">
                  <a16:creationId xmlns:a16="http://schemas.microsoft.com/office/drawing/2014/main" id="{BDBF400F-2DA3-A171-56AB-3FA2290FEBE5}"/>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09</a:t>
              </a:r>
            </a:p>
          </p:txBody>
        </p:sp>
      </p:grpSp>
      <p:grpSp>
        <p:nvGrpSpPr>
          <p:cNvPr id="28" name="Group 27">
            <a:extLst>
              <a:ext uri="{FF2B5EF4-FFF2-40B4-BE49-F238E27FC236}">
                <a16:creationId xmlns:a16="http://schemas.microsoft.com/office/drawing/2014/main" id="{413DEB53-2F9B-F9B5-AAF8-EF8DBADEABD5}"/>
              </a:ext>
            </a:extLst>
          </p:cNvPr>
          <p:cNvGrpSpPr/>
          <p:nvPr/>
        </p:nvGrpSpPr>
        <p:grpSpPr>
          <a:xfrm>
            <a:off x="6312862" y="3176048"/>
            <a:ext cx="511077" cy="511077"/>
            <a:chOff x="5763230" y="626896"/>
            <a:chExt cx="511077" cy="511077"/>
          </a:xfrm>
        </p:grpSpPr>
        <p:sp>
          <p:nvSpPr>
            <p:cNvPr id="29" name="Oval 28">
              <a:extLst>
                <a:ext uri="{FF2B5EF4-FFF2-40B4-BE49-F238E27FC236}">
                  <a16:creationId xmlns:a16="http://schemas.microsoft.com/office/drawing/2014/main" id="{DB668044-0C98-B390-B8CC-4F9B83F6930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a:extLst>
                <a:ext uri="{FF2B5EF4-FFF2-40B4-BE49-F238E27FC236}">
                  <a16:creationId xmlns:a16="http://schemas.microsoft.com/office/drawing/2014/main" id="{6F036502-BC44-74AB-26E4-7D40017CBF12}"/>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05</a:t>
              </a:r>
            </a:p>
          </p:txBody>
        </p:sp>
      </p:grpSp>
      <p:grpSp>
        <p:nvGrpSpPr>
          <p:cNvPr id="31" name="Group 30">
            <a:extLst>
              <a:ext uri="{FF2B5EF4-FFF2-40B4-BE49-F238E27FC236}">
                <a16:creationId xmlns:a16="http://schemas.microsoft.com/office/drawing/2014/main" id="{4874BC24-26CA-9C28-ED49-E1A7D6E4FE53}"/>
              </a:ext>
            </a:extLst>
          </p:cNvPr>
          <p:cNvGrpSpPr/>
          <p:nvPr/>
        </p:nvGrpSpPr>
        <p:grpSpPr>
          <a:xfrm>
            <a:off x="6312862" y="2568826"/>
            <a:ext cx="511077" cy="511077"/>
            <a:chOff x="5763230" y="626896"/>
            <a:chExt cx="511077" cy="511077"/>
          </a:xfrm>
        </p:grpSpPr>
        <p:sp>
          <p:nvSpPr>
            <p:cNvPr id="32" name="Oval 31">
              <a:extLst>
                <a:ext uri="{FF2B5EF4-FFF2-40B4-BE49-F238E27FC236}">
                  <a16:creationId xmlns:a16="http://schemas.microsoft.com/office/drawing/2014/main" id="{5E52E151-7E01-44F8-EF83-B71750BEACFA}"/>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8">
              <a:extLst>
                <a:ext uri="{FF2B5EF4-FFF2-40B4-BE49-F238E27FC236}">
                  <a16:creationId xmlns:a16="http://schemas.microsoft.com/office/drawing/2014/main" id="{18DE5622-C94D-7635-ECD9-CDA0C6AC0E6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04</a:t>
              </a:r>
            </a:p>
          </p:txBody>
        </p:sp>
      </p:grpSp>
      <p:grpSp>
        <p:nvGrpSpPr>
          <p:cNvPr id="34" name="Group 33">
            <a:extLst>
              <a:ext uri="{FF2B5EF4-FFF2-40B4-BE49-F238E27FC236}">
                <a16:creationId xmlns:a16="http://schemas.microsoft.com/office/drawing/2014/main" id="{1AAFD453-6AFB-00EC-05F3-F5D722EB3EFA}"/>
              </a:ext>
            </a:extLst>
          </p:cNvPr>
          <p:cNvGrpSpPr/>
          <p:nvPr/>
        </p:nvGrpSpPr>
        <p:grpSpPr>
          <a:xfrm>
            <a:off x="6312862" y="3819794"/>
            <a:ext cx="511077" cy="511077"/>
            <a:chOff x="5763230" y="626896"/>
            <a:chExt cx="511077" cy="511077"/>
          </a:xfrm>
        </p:grpSpPr>
        <p:sp>
          <p:nvSpPr>
            <p:cNvPr id="35" name="Oval 34">
              <a:extLst>
                <a:ext uri="{FF2B5EF4-FFF2-40B4-BE49-F238E27FC236}">
                  <a16:creationId xmlns:a16="http://schemas.microsoft.com/office/drawing/2014/main" id="{D751D8BA-3C8F-A092-818D-F5984DD42311}"/>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8">
              <a:extLst>
                <a:ext uri="{FF2B5EF4-FFF2-40B4-BE49-F238E27FC236}">
                  <a16:creationId xmlns:a16="http://schemas.microsoft.com/office/drawing/2014/main" id="{244EA720-1032-46DE-E42B-9444565F68F1}"/>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grpSp>
      <p:grpSp>
        <p:nvGrpSpPr>
          <p:cNvPr id="37" name="Group 36">
            <a:extLst>
              <a:ext uri="{FF2B5EF4-FFF2-40B4-BE49-F238E27FC236}">
                <a16:creationId xmlns:a16="http://schemas.microsoft.com/office/drawing/2014/main" id="{BF770E43-C634-EDC9-5662-13FFF9EB9378}"/>
              </a:ext>
            </a:extLst>
          </p:cNvPr>
          <p:cNvGrpSpPr/>
          <p:nvPr/>
        </p:nvGrpSpPr>
        <p:grpSpPr>
          <a:xfrm>
            <a:off x="6312862" y="4429621"/>
            <a:ext cx="511077" cy="511077"/>
            <a:chOff x="5763230" y="626896"/>
            <a:chExt cx="511077" cy="511077"/>
          </a:xfrm>
        </p:grpSpPr>
        <p:sp>
          <p:nvSpPr>
            <p:cNvPr id="38" name="Oval 37">
              <a:extLst>
                <a:ext uri="{FF2B5EF4-FFF2-40B4-BE49-F238E27FC236}">
                  <a16:creationId xmlns:a16="http://schemas.microsoft.com/office/drawing/2014/main" id="{E6CE3B95-F318-7EBD-6623-52B0B144D944}"/>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01BE9C24-BAAC-243E-D7A9-980F75B4BCB7}"/>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07</a:t>
              </a:r>
            </a:p>
          </p:txBody>
        </p:sp>
      </p:grpSp>
      <p:grpSp>
        <p:nvGrpSpPr>
          <p:cNvPr id="40" name="Group 39">
            <a:extLst>
              <a:ext uri="{FF2B5EF4-FFF2-40B4-BE49-F238E27FC236}">
                <a16:creationId xmlns:a16="http://schemas.microsoft.com/office/drawing/2014/main" id="{AE2BF4B2-4245-7321-AD57-FDB6B36E26A9}"/>
              </a:ext>
            </a:extLst>
          </p:cNvPr>
          <p:cNvGrpSpPr/>
          <p:nvPr/>
        </p:nvGrpSpPr>
        <p:grpSpPr>
          <a:xfrm>
            <a:off x="6312862" y="5036843"/>
            <a:ext cx="511077" cy="511077"/>
            <a:chOff x="5763230" y="626896"/>
            <a:chExt cx="511077" cy="511077"/>
          </a:xfrm>
        </p:grpSpPr>
        <p:sp>
          <p:nvSpPr>
            <p:cNvPr id="41" name="Oval 40">
              <a:extLst>
                <a:ext uri="{FF2B5EF4-FFF2-40B4-BE49-F238E27FC236}">
                  <a16:creationId xmlns:a16="http://schemas.microsoft.com/office/drawing/2014/main" id="{EBD0E45B-1A46-96EE-BA61-9F2A5CE0E40E}"/>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6E8EEE23-7CF5-5D28-6BB0-06F894A80E8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08</a:t>
              </a:r>
            </a:p>
          </p:txBody>
        </p:sp>
      </p:grpSp>
    </p:spTree>
    <p:extLst>
      <p:ext uri="{BB962C8B-B14F-4D97-AF65-F5344CB8AC3E}">
        <p14:creationId xmlns:p14="http://schemas.microsoft.com/office/powerpoint/2010/main" val="3193075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5997388" y="0"/>
            <a:ext cx="1254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3350323" cy="4481791"/>
          </a:xfrm>
        </p:spPr>
        <p:txBody>
          <a:bodyPr>
            <a:normAutofit/>
          </a:bodyPr>
          <a:lstStyle/>
          <a:p>
            <a:pPr marL="12700" indent="-12700">
              <a:lnSpc>
                <a:spcPts val="2240"/>
              </a:lnSpc>
              <a:spcBef>
                <a:spcPts val="0"/>
              </a:spcBef>
            </a:pPr>
            <a:r>
              <a:rPr lang="en-US" sz="2200" dirty="0"/>
              <a:t>Ο μετριασμός των κινδύνων αναφέρεται στα μέτρα που λαμβάνονται για την εξάλειψη των κινδύνων ή τη μείωση των ζημιών που προκαλούνται από αυτούς, ιδίως σε ένα συγκεκριμένο σενάριο, όπως μια φυσική καταστροφή. Τα μέτρα μετριασμού των κινδύνων για μια επιχείρηση μπορεί να περιλαμβάνουν βήματα όπως:</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Μετριασμός κινδύνων</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 name="Oval 1">
            <a:extLst>
              <a:ext uri="{FF2B5EF4-FFF2-40B4-BE49-F238E27FC236}">
                <a16:creationId xmlns:a16="http://schemas.microsoft.com/office/drawing/2014/main" id="{80C430B1-A960-9BC1-8973-C2A5D1D17EE4}"/>
              </a:ext>
            </a:extLst>
          </p:cNvPr>
          <p:cNvSpPr/>
          <p:nvPr/>
        </p:nvSpPr>
        <p:spPr>
          <a:xfrm>
            <a:off x="5763230" y="232645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91699B-34C7-0FA8-C53E-E70EC9234D97}"/>
              </a:ext>
            </a:extLst>
          </p:cNvPr>
          <p:cNvSpPr/>
          <p:nvPr/>
        </p:nvSpPr>
        <p:spPr>
          <a:xfrm>
            <a:off x="5763230" y="164886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85DC3B-463B-E2B4-9242-710FA6D7E3CB}"/>
              </a:ext>
            </a:extLst>
          </p:cNvPr>
          <p:cNvSpPr/>
          <p:nvPr/>
        </p:nvSpPr>
        <p:spPr>
          <a:xfrm>
            <a:off x="5763230" y="482319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F148FB-7C49-64D0-F3A6-637048EA6F53}"/>
              </a:ext>
            </a:extLst>
          </p:cNvPr>
          <p:cNvSpPr/>
          <p:nvPr/>
        </p:nvSpPr>
        <p:spPr>
          <a:xfrm>
            <a:off x="5763230" y="3865979"/>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75E45E-6444-F28D-E5C6-4630E468399C}"/>
              </a:ext>
            </a:extLst>
          </p:cNvPr>
          <p:cNvSpPr/>
          <p:nvPr/>
        </p:nvSpPr>
        <p:spPr>
          <a:xfrm>
            <a:off x="5763230" y="325870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334461" y="1729571"/>
            <a:ext cx="5535191"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a:solidFill>
                  <a:srgbClr val="616161"/>
                </a:solidFill>
              </a:rPr>
              <a:t>Δομικές βελτιώσεις,</a:t>
            </a:r>
          </a:p>
          <a:p>
            <a:pPr marL="0" indent="0">
              <a:spcBef>
                <a:spcPts val="2600"/>
              </a:spcBef>
              <a:buNone/>
            </a:pPr>
            <a:r>
              <a:rPr lang="en-US" sz="2200" dirty="0">
                <a:solidFill>
                  <a:srgbClr val="616161"/>
                </a:solidFill>
              </a:rPr>
              <a:t>Προσαρμογές βάσει επαγγελματικών ελέγχων επικινδυνότητας,</a:t>
            </a:r>
          </a:p>
          <a:p>
            <a:pPr marL="0" indent="0">
              <a:spcBef>
                <a:spcPts val="2600"/>
              </a:spcBef>
              <a:buNone/>
            </a:pPr>
            <a:r>
              <a:rPr lang="en-US" sz="2200" dirty="0">
                <a:solidFill>
                  <a:srgbClr val="616161"/>
                </a:solidFill>
              </a:rPr>
              <a:t>Ενημερώσεις για την προσβασιμότητα,</a:t>
            </a:r>
          </a:p>
          <a:p>
            <a:pPr marL="0" indent="0">
              <a:spcBef>
                <a:spcPts val="2600"/>
              </a:spcBef>
              <a:buNone/>
            </a:pPr>
            <a:r>
              <a:rPr lang="en-US" sz="2200" dirty="0">
                <a:solidFill>
                  <a:srgbClr val="616161"/>
                </a:solidFill>
              </a:rPr>
              <a:t>Εκπαίδευση των εργαζομένων για την αντιμετώπιση έκτακτης ανάγκης,</a:t>
            </a:r>
          </a:p>
          <a:p>
            <a:pPr marL="0" indent="0">
              <a:spcBef>
                <a:spcPts val="2600"/>
              </a:spcBef>
              <a:buNone/>
            </a:pPr>
            <a:r>
              <a:rPr lang="en-US" sz="2200" dirty="0">
                <a:solidFill>
                  <a:srgbClr val="616161"/>
                </a:solidFill>
              </a:rPr>
              <a:t>Προσαρμογές στις εγκαταστάσεις βάσει κυβερνητικών συστάσεων για την πρόληψη κινδύνων από κρίσεις/καταστροφές.</a:t>
            </a:r>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167977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sp>
        <p:nvSpPr>
          <p:cNvPr id="13" name="Text Placeholder 8">
            <a:extLst>
              <a:ext uri="{FF2B5EF4-FFF2-40B4-BE49-F238E27FC236}">
                <a16:creationId xmlns:a16="http://schemas.microsoft.com/office/drawing/2014/main" id="{7C012C0A-7E0D-2ADC-3312-F544C0F6A286}"/>
              </a:ext>
            </a:extLst>
          </p:cNvPr>
          <p:cNvSpPr txBox="1">
            <a:spLocks/>
          </p:cNvSpPr>
          <p:nvPr/>
        </p:nvSpPr>
        <p:spPr>
          <a:xfrm>
            <a:off x="5763232" y="2374588"/>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sp>
        <p:nvSpPr>
          <p:cNvPr id="14" name="Text Placeholder 8">
            <a:extLst>
              <a:ext uri="{FF2B5EF4-FFF2-40B4-BE49-F238E27FC236}">
                <a16:creationId xmlns:a16="http://schemas.microsoft.com/office/drawing/2014/main" id="{2DF67390-74C5-EDA6-A320-DA4E2A161ACE}"/>
              </a:ext>
            </a:extLst>
          </p:cNvPr>
          <p:cNvSpPr txBox="1">
            <a:spLocks/>
          </p:cNvSpPr>
          <p:nvPr/>
        </p:nvSpPr>
        <p:spPr>
          <a:xfrm>
            <a:off x="5770571" y="328752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sp>
        <p:nvSpPr>
          <p:cNvPr id="15" name="Text Placeholder 8">
            <a:extLst>
              <a:ext uri="{FF2B5EF4-FFF2-40B4-BE49-F238E27FC236}">
                <a16:creationId xmlns:a16="http://schemas.microsoft.com/office/drawing/2014/main" id="{B9BBF08B-B44C-E9B0-2968-F947F997507A}"/>
              </a:ext>
            </a:extLst>
          </p:cNvPr>
          <p:cNvSpPr txBox="1">
            <a:spLocks/>
          </p:cNvSpPr>
          <p:nvPr/>
        </p:nvSpPr>
        <p:spPr>
          <a:xfrm>
            <a:off x="5763230" y="388145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sp>
        <p:nvSpPr>
          <p:cNvPr id="16" name="Text Placeholder 8">
            <a:extLst>
              <a:ext uri="{FF2B5EF4-FFF2-40B4-BE49-F238E27FC236}">
                <a16:creationId xmlns:a16="http://schemas.microsoft.com/office/drawing/2014/main" id="{6F975B67-0D2A-9187-643E-8B09771CB6B5}"/>
              </a:ext>
            </a:extLst>
          </p:cNvPr>
          <p:cNvSpPr txBox="1">
            <a:spLocks/>
          </p:cNvSpPr>
          <p:nvPr/>
        </p:nvSpPr>
        <p:spPr>
          <a:xfrm>
            <a:off x="5770571" y="4851953"/>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spTree>
    <p:extLst>
      <p:ext uri="{BB962C8B-B14F-4D97-AF65-F5344CB8AC3E}">
        <p14:creationId xmlns:p14="http://schemas.microsoft.com/office/powerpoint/2010/main" val="3582021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166ECC-B61B-4C66-9894-CFFAF5F90C80}"/>
              </a:ext>
            </a:extLst>
          </p:cNvPr>
          <p:cNvSpPr/>
          <p:nvPr/>
        </p:nvSpPr>
        <p:spPr>
          <a:xfrm>
            <a:off x="6721414" y="6077808"/>
            <a:ext cx="4973369" cy="44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C4036A0-2C97-4685-94C1-0E3E2018A7CE}"/>
              </a:ext>
            </a:extLst>
          </p:cNvPr>
          <p:cNvSpPr>
            <a:spLocks noGrp="1"/>
          </p:cNvSpPr>
          <p:nvPr>
            <p:ph type="body" sz="quarter" idx="18"/>
          </p:nvPr>
        </p:nvSpPr>
        <p:spPr>
          <a:xfrm>
            <a:off x="529759" y="1649680"/>
            <a:ext cx="11073662" cy="3867704"/>
          </a:xfrm>
        </p:spPr>
        <p:txBody>
          <a:bodyPr numCol="2" spcCol="252000">
            <a:noAutofit/>
          </a:bodyPr>
          <a:lstStyle/>
          <a:p>
            <a:pPr marL="12700" indent="-12700" algn="just"/>
            <a:r>
              <a:rPr lang="en-US" sz="1600" dirty="0" err="1"/>
              <a:t>Η ιεράρχηση των </a:t>
            </a:r>
            <a:r>
              <a:rPr lang="en-US" sz="1600" dirty="0"/>
              <a:t>κινδύνων είναι σημαντική, διότι σας επιτρέπει να καθορίσετε πόσο μέρος των πόρων σας θα πρέπει λογικά να αφιερωθεί σε κάθε πιθανό κίνδυνο. Για παράδειγμα, μια επιχείρηση στην </a:t>
            </a:r>
            <a:r>
              <a:rPr lang="en-GB" sz="1600" dirty="0"/>
              <a:t>Τουρκία, την Ελλάδα, την Αλβανία, την Ιταλία και τη Ρουμανία (τις χώρες με τον υψηλότερο κίνδυνο στην Ευρώπη) </a:t>
            </a:r>
            <a:r>
              <a:rPr lang="en-US" sz="1600" dirty="0"/>
              <a:t>θα ήταν συνετό να διαθέσει σημαντικό μέρος των πόρων της για την αντιμετώπιση σεισμών, αλλά πιθανότατα δεν θα επωφεληθεί ουσιαστικά από την προετοιμασία για τυφώνα. </a:t>
            </a:r>
          </a:p>
          <a:p>
            <a:pPr marL="12700" indent="-12700" algn="just"/>
            <a:endParaRPr lang="en-US" sz="1600" dirty="0"/>
          </a:p>
          <a:p>
            <a:pPr marL="12700" indent="-12700" algn="just"/>
            <a:r>
              <a:rPr lang="en-US" sz="1600" dirty="0"/>
              <a:t>Αντίθετα, μια επιχείρηση στη Δυτική Γερμανία θα πρέπει πιθανότατα να επενδύσει σε ένα σχέδιο αντιμετώπισης του </a:t>
            </a:r>
            <a:r>
              <a:rPr lang="en-US" sz="1600" dirty="0" err="1"/>
              <a:t>κρουστικού φαινομένου, </a:t>
            </a:r>
            <a:r>
              <a:rPr lang="en-US" sz="1600" dirty="0"/>
              <a:t>αλλά πιθανότατα δεν θα επωφεληθεί ουσιαστικά από την προετοιμασία για σεισμό.</a:t>
            </a:r>
          </a:p>
          <a:p>
            <a:pPr marL="12700" indent="-12700" algn="just"/>
            <a:endParaRPr lang="en-US" sz="1600" dirty="0"/>
          </a:p>
          <a:p>
            <a:pPr marL="12700" indent="-12700" algn="just"/>
            <a:endParaRPr lang="en-US" sz="1600" dirty="0"/>
          </a:p>
          <a:p>
            <a:pPr marL="12700" indent="-12700" algn="just"/>
            <a:endParaRPr lang="el-GR" sz="1600" dirty="0"/>
          </a:p>
          <a:p>
            <a:pPr marL="12700" indent="-12700" algn="just"/>
            <a:r>
              <a:rPr lang="en-US" sz="1600" dirty="0" err="1"/>
              <a:t>Ως</a:t>
            </a:r>
            <a:r>
              <a:rPr lang="en-US" sz="1600" dirty="0"/>
              <a:t> άλλο παράδειγμα, μια εταιρεία χρηματοπιστωτικών υπηρεσιών θα ήταν συνετό να επενδύσει σημαντικά σε σχέδια ανάκαμψης από καταστροφές στην πληροφορική, ενώ διαθέτει ελάχιστα φυσικά προϊόντα που θα έπρεπε να ανησυχεί για την καταστροφή τους. Εν τω μεταξύ, ένα κατάστημα επίπλων θα ήταν συνετό να λάβει μέτρα για την προστασία των φυσικών αποθεμάτων του.</a:t>
            </a:r>
          </a:p>
          <a:p>
            <a:pPr marL="12700" indent="-12700" algn="just"/>
            <a:endParaRPr lang="en-US" sz="1600" dirty="0"/>
          </a:p>
          <a:p>
            <a:pPr marL="12700" indent="-12700" algn="just"/>
            <a:r>
              <a:rPr lang="en-US" sz="1600" dirty="0"/>
              <a:t>Εν ολίγοις, ενώ είναι καλή ιδέα να καλύπτετε τις βάσεις σας, θα πρέπει να ιεραρχείτε τους κινδύνους με βάση την πιθανότητα, καθώς και τον αντίκτυπο που θα έχει στην επιχείρησή σας. Η ανάπτυξη συστημάτων ανάλυσης δεδομένων για την εξέταση των κινδύνων για το περιβάλλον, την υγεία και την ασφάλεια μπορεί να παρέχει μια δομημένη άποψη των κινδύνων και του τρόπου με τον οποίο θα πρέπει να </a:t>
            </a:r>
            <a:r>
              <a:rPr lang="en-US" sz="1600" dirty="0" err="1"/>
              <a:t>ιεραρχηθούν </a:t>
            </a:r>
            <a:r>
              <a:rPr lang="en-US" sz="1600" dirty="0"/>
              <a:t>για κάθε επιχείρηση.</a:t>
            </a:r>
          </a:p>
          <a:p>
            <a:pPr marL="12700" indent="-12700"/>
            <a:endParaRPr lang="en-US" dirty="0">
              <a:latin typeface="+mj-lt"/>
            </a:endParaRPr>
          </a:p>
        </p:txBody>
      </p:sp>
      <p:sp>
        <p:nvSpPr>
          <p:cNvPr id="4" name="Text Placeholder 3">
            <a:extLst>
              <a:ext uri="{FF2B5EF4-FFF2-40B4-BE49-F238E27FC236}">
                <a16:creationId xmlns:a16="http://schemas.microsoft.com/office/drawing/2014/main" id="{E2235A67-2EF4-498B-98A6-F18642B9FA6E}"/>
              </a:ext>
            </a:extLst>
          </p:cNvPr>
          <p:cNvSpPr>
            <a:spLocks noGrp="1"/>
          </p:cNvSpPr>
          <p:nvPr>
            <p:ph type="body" sz="quarter" idx="16"/>
          </p:nvPr>
        </p:nvSpPr>
        <p:spPr/>
        <p:txBody>
          <a:bodyPr>
            <a:normAutofit fontScale="92500" lnSpcReduction="10000"/>
          </a:bodyPr>
          <a:lstStyle/>
          <a:p>
            <a:r>
              <a:rPr lang="en-US" sz="4000" dirty="0" err="1"/>
              <a:t>Ιεράρχηση </a:t>
            </a:r>
            <a:r>
              <a:rPr lang="en-US" sz="4000" dirty="0"/>
              <a:t>κινδύνων</a:t>
            </a:r>
          </a:p>
        </p:txBody>
      </p:sp>
    </p:spTree>
    <p:extLst>
      <p:ext uri="{BB962C8B-B14F-4D97-AF65-F5344CB8AC3E}">
        <p14:creationId xmlns:p14="http://schemas.microsoft.com/office/powerpoint/2010/main" val="390789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l-GR" dirty="0">
                <a:solidFill>
                  <a:schemeClr val="bg1"/>
                </a:solidFill>
              </a:rPr>
              <a:t>Φυσικές καταστροφές</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1422227"/>
            <a:ext cx="9040989" cy="2898779"/>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n-GB" sz="1600" b="0" i="0" dirty="0">
                <a:solidFill>
                  <a:srgbClr val="616161"/>
                </a:solidFill>
                <a:effectLst/>
              </a:rPr>
              <a:t>Οι </a:t>
            </a:r>
            <a:r>
              <a:rPr lang="en-GB" sz="1600" b="0" i="0" dirty="0" err="1">
                <a:solidFill>
                  <a:srgbClr val="616161"/>
                </a:solidFill>
                <a:effectLst/>
              </a:rPr>
              <a:t>φυσικές</a:t>
            </a:r>
            <a:r>
              <a:rPr lang="en-GB" sz="1600" b="0" i="0" dirty="0">
                <a:solidFill>
                  <a:srgbClr val="616161"/>
                </a:solidFill>
                <a:effectLst/>
              </a:rPr>
              <a:t> </a:t>
            </a:r>
            <a:r>
              <a:rPr lang="el-GR" sz="1600" b="0" i="0" dirty="0">
                <a:solidFill>
                  <a:srgbClr val="616161"/>
                </a:solidFill>
                <a:effectLst/>
              </a:rPr>
              <a:t>καταστροφές</a:t>
            </a:r>
            <a:r>
              <a:rPr lang="en-GB" sz="1600" b="0" i="0" dirty="0">
                <a:solidFill>
                  <a:srgbClr val="616161"/>
                </a:solidFill>
                <a:effectLst/>
              </a:rPr>
              <a:t> συνήθως δεν είναι στα χέρια κανενός.  Μια φυσική κρίση λαμβάνει χώρα λόγω της εμφάνισης φυσικών φαινομένων όπως σεισμός, ηφαίστειο, πλημμύρες, καταιγίδες ή οποιαδήποτε άλλη πράξη της φύσης. Οι ζημίες που προκαλούνται από τέτοια φαινόμενα χαρακτηρίζονται ως φυσική κρίση. Οι φυσικές καταστροφές είναι γνωστές για τις τεράστιες οικονομικές ζημιές που μπορούν να προκαλέσουν, ιδίως όταν πλήττουν βιομηχανικές περιοχές υψηλής πυκνότητας (συμπεριλαμβανομένου του τουρισμού).</a:t>
            </a:r>
          </a:p>
          <a:p>
            <a:pPr marL="0" indent="0" algn="just"/>
            <a:endParaRPr lang="en-GB" sz="1600" dirty="0">
              <a:solidFill>
                <a:srgbClr val="616161"/>
              </a:solidFill>
            </a:endParaRPr>
          </a:p>
          <a:p>
            <a:pPr marL="0" indent="0" algn="just"/>
            <a:r>
              <a:rPr lang="en-GB" sz="1600" b="0" i="0" dirty="0">
                <a:solidFill>
                  <a:srgbClr val="616161"/>
                </a:solidFill>
                <a:effectLst/>
              </a:rPr>
              <a:t>ΠΑΡΑΔΕΙΓΜΑΤΑ- </a:t>
            </a:r>
            <a:r>
              <a:rPr lang="en-US" sz="1600" b="1" dirty="0">
                <a:solidFill>
                  <a:srgbClr val="B41F7A"/>
                </a:solidFill>
              </a:rPr>
              <a:t>ΚΑΙΡΟΣ:</a:t>
            </a:r>
            <a:r>
              <a:rPr lang="el-GR" sz="1600" b="1" dirty="0">
                <a:solidFill>
                  <a:srgbClr val="B41F7A"/>
                </a:solidFill>
              </a:rPr>
              <a:t> </a:t>
            </a:r>
            <a:r>
              <a:rPr lang="el-GR" sz="1600" dirty="0"/>
              <a:t>Το κ</a:t>
            </a:r>
            <a:r>
              <a:rPr lang="en-GB" sz="1600" dirty="0"/>
              <a:t>α</a:t>
            </a:r>
            <a:r>
              <a:rPr lang="en-GB" sz="1600" dirty="0" err="1"/>
              <a:t>λοκ</a:t>
            </a:r>
            <a:r>
              <a:rPr lang="en-GB" sz="1600" dirty="0"/>
              <a:t>αίρι του 2013 σημειώθηκαν μεγάλες πλημμύρες σε πολλές χώρες της κεντρικής Ευρώπης και ιδιαίτερα στη Γερμανία. Από υδρολογική άποψη, η πλημμύρα του Ιουνίου 2013 ήταν η πιο σοβαρή πλημμύρα στη Γερμανία από τη δεκαετία του 1950.    Αν και μπορεί να είναι σπάνιες, μπορεί να έχουν σημαντικό αντίκτυπο στις επιχειρήσεις. </a:t>
            </a:r>
          </a:p>
          <a:p>
            <a:pPr marL="0" indent="0" algn="just"/>
            <a:endParaRPr lang="en-GB" sz="1600" dirty="0"/>
          </a:p>
          <a:p>
            <a:pPr marL="0" indent="0" algn="just"/>
            <a:r>
              <a:rPr lang="en-GB" sz="1600" dirty="0"/>
              <a:t>Εάν μια ΜΜΕ βρίσκεται σε μια περιοχή που είναι εκτεθειμένη σε ακραία καιρικά φαινόμενα, πρέπει να υπάρχει προετοιμασμένη αντιμετώπιση έκτακτης ανάγκης στην ατυχή περίπτωση που η εταιρεία πληγεί. Προετοιμάστε ένα σχέδιο έκτακτης ανάγκης για την επιχειρηματική λειτουργία σε περίπτωση που οι εγκαταστάσεις δεν είναι διαθέσιμες και </a:t>
            </a:r>
            <a:r>
              <a:rPr lang="en-GB" sz="1600" b="0" i="0" dirty="0">
                <a:solidFill>
                  <a:srgbClr val="616161"/>
                </a:solidFill>
                <a:effectLst/>
              </a:rPr>
              <a:t>παρέχετε εκπαίδευση στους υπαλλήλους για το τι πρέπει να κάνουν και τι δεν πρέπει να κάνουν υπό αυτές τις συνθήκες.</a:t>
            </a:r>
            <a:endParaRPr lang="en-GB" sz="1600" dirty="0"/>
          </a:p>
          <a:p>
            <a:pPr marL="0" indent="0" algn="just"/>
            <a:endParaRPr lang="en-GB" b="0" i="0" dirty="0">
              <a:solidFill>
                <a:srgbClr val="616161"/>
              </a:solidFill>
              <a:effectLst/>
            </a:endParaRPr>
          </a:p>
          <a:p>
            <a:pPr marL="14288" indent="-14288" algn="just"/>
            <a:endParaRPr lang="en-GB" b="0" i="0" dirty="0">
              <a:solidFill>
                <a:srgbClr val="616161"/>
              </a:solidFill>
              <a:effectLst/>
            </a:endParaRPr>
          </a:p>
        </p:txBody>
      </p:sp>
      <p:pic>
        <p:nvPicPr>
          <p:cNvPr id="5" name="Picture 4" descr="Array of rubber boots">
            <a:extLst>
              <a:ext uri="{FF2B5EF4-FFF2-40B4-BE49-F238E27FC236}">
                <a16:creationId xmlns:a16="http://schemas.microsoft.com/office/drawing/2014/main" id="{C50959EC-D563-F388-6FE0-0F7D3F65C7B1}"/>
              </a:ext>
            </a:extLst>
          </p:cNvPr>
          <p:cNvPicPr>
            <a:picLocks noChangeAspect="1"/>
          </p:cNvPicPr>
          <p:nvPr/>
        </p:nvPicPr>
        <p:blipFill rotWithShape="1">
          <a:blip r:embed="rId2"/>
          <a:srcRect l="40083" r="33310"/>
          <a:stretch/>
        </p:blipFill>
        <p:spPr>
          <a:xfrm>
            <a:off x="9576390" y="0"/>
            <a:ext cx="2785731" cy="6858000"/>
          </a:xfrm>
          <a:prstGeom prst="rect">
            <a:avLst/>
          </a:prstGeom>
        </p:spPr>
      </p:pic>
    </p:spTree>
    <p:extLst>
      <p:ext uri="{BB962C8B-B14F-4D97-AF65-F5344CB8AC3E}">
        <p14:creationId xmlns:p14="http://schemas.microsoft.com/office/powerpoint/2010/main" val="2756954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p:txBody>
          <a:bodyPr>
            <a:normAutofit fontScale="92500"/>
          </a:bodyPr>
          <a:lstStyle/>
          <a:p>
            <a:pPr marL="12700" indent="-12700"/>
            <a:r>
              <a:rPr lang="en-US" dirty="0"/>
              <a:t>Ένα σχέδιο διαχείρισης κινδύνων εντοπίζει, αναλύει, </a:t>
            </a:r>
            <a:r>
              <a:rPr lang="en-US" dirty="0" err="1"/>
              <a:t>ιεραρχεί </a:t>
            </a:r>
            <a:r>
              <a:rPr lang="en-US" dirty="0"/>
              <a:t>και παρακολουθεί τους κινδύνους και θεσπίζει πρωτόκολλα για την αντιμετώπιση των κινδύνων αυτών, εάν παραστεί ανάγκη.</a:t>
            </a:r>
          </a:p>
          <a:p>
            <a:pPr marL="12700" indent="-12700"/>
            <a:endParaRPr lang="en-US" dirty="0"/>
          </a:p>
          <a:p>
            <a:pPr marL="12700" indent="-12700"/>
            <a:r>
              <a:rPr lang="en-US" dirty="0"/>
              <a:t> Ένα σχέδιο διαχείρισης κινδύνων θα πρέπει να είναι ένα ζωντανό έγγραφο που αξιολογεί εκ νέου τους κινδύνους, παρέχει δυναμική ανάλυση δεδομένων και προσαρμόζει τις προβλεπόμενες στρατηγικές σε συνεχή βάση. </a:t>
            </a:r>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p:txBody>
          <a:bodyPr>
            <a:normAutofit lnSpcReduction="10000"/>
          </a:bodyPr>
          <a:lstStyle/>
          <a:p>
            <a:r>
              <a:rPr lang="en-US" dirty="0"/>
              <a:t>Διαχείριση κινδύνων</a:t>
            </a:r>
          </a:p>
          <a:p>
            <a:endParaRPr lang="en-US" dirty="0"/>
          </a:p>
        </p:txBody>
      </p:sp>
      <p:sp>
        <p:nvSpPr>
          <p:cNvPr id="17" name="Rectangle 16">
            <a:extLst>
              <a:ext uri="{FF2B5EF4-FFF2-40B4-BE49-F238E27FC236}">
                <a16:creationId xmlns:a16="http://schemas.microsoft.com/office/drawing/2014/main" id="{1ADF73A1-4987-9406-F44B-8220032A8AFD}"/>
              </a:ext>
            </a:extLst>
          </p:cNvPr>
          <p:cNvSpPr/>
          <p:nvPr/>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9" name="Picture 28">
            <a:extLst>
              <a:ext uri="{FF2B5EF4-FFF2-40B4-BE49-F238E27FC236}">
                <a16:creationId xmlns:a16="http://schemas.microsoft.com/office/drawing/2014/main" id="{5AA0B0E0-86D5-7FEF-48B0-11D6277B7D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229" b="5229"/>
          <a:stretch/>
        </p:blipFill>
        <p:spPr>
          <a:xfrm>
            <a:off x="6372129" y="0"/>
            <a:ext cx="5085156" cy="6823238"/>
          </a:xfrm>
          <a:prstGeom prst="rect">
            <a:avLst/>
          </a:prstGeom>
        </p:spPr>
      </p:pic>
    </p:spTree>
    <p:extLst>
      <p:ext uri="{BB962C8B-B14F-4D97-AF65-F5344CB8AC3E}">
        <p14:creationId xmlns:p14="http://schemas.microsoft.com/office/powerpoint/2010/main" val="127928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C1B6C-06CE-A99D-B341-F5D6B9260E3C}"/>
              </a:ext>
            </a:extLst>
          </p:cNvPr>
          <p:cNvSpPr/>
          <p:nvPr/>
        </p:nvSpPr>
        <p:spPr>
          <a:xfrm>
            <a:off x="0" y="228723"/>
            <a:ext cx="12191999" cy="92179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8C116A0-E950-8E9A-FE1B-55FB576BC53C}"/>
              </a:ext>
            </a:extLst>
          </p:cNvPr>
          <p:cNvSpPr/>
          <p:nvPr/>
        </p:nvSpPr>
        <p:spPr>
          <a:xfrm>
            <a:off x="529758" y="2044064"/>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49814C-F68C-D6A2-750A-92419F737E28}"/>
              </a:ext>
            </a:extLst>
          </p:cNvPr>
          <p:cNvSpPr/>
          <p:nvPr/>
        </p:nvSpPr>
        <p:spPr>
          <a:xfrm>
            <a:off x="529758" y="140682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BA0D148-7A14-C4DB-1109-D4384BF51952}"/>
              </a:ext>
            </a:extLst>
          </p:cNvPr>
          <p:cNvSpPr/>
          <p:nvPr/>
        </p:nvSpPr>
        <p:spPr>
          <a:xfrm>
            <a:off x="529758" y="4285317"/>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82D98B-9D25-C1FF-425F-0522C7767348}"/>
              </a:ext>
            </a:extLst>
          </p:cNvPr>
          <p:cNvSpPr/>
          <p:nvPr/>
        </p:nvSpPr>
        <p:spPr>
          <a:xfrm>
            <a:off x="529758" y="334154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08AC330-8651-0298-A99F-50302CB4E11C}"/>
              </a:ext>
            </a:extLst>
          </p:cNvPr>
          <p:cNvSpPr/>
          <p:nvPr/>
        </p:nvSpPr>
        <p:spPr>
          <a:xfrm>
            <a:off x="529758" y="273427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a:xfrm>
            <a:off x="529758" y="435233"/>
            <a:ext cx="11073661" cy="582221"/>
          </a:xfrm>
        </p:spPr>
        <p:txBody>
          <a:bodyPr>
            <a:normAutofit/>
          </a:bodyPr>
          <a:lstStyle/>
          <a:p>
            <a:r>
              <a:rPr lang="en-US" sz="3200" dirty="0">
                <a:solidFill>
                  <a:schemeClr val="bg1"/>
                </a:solidFill>
              </a:rPr>
              <a:t>Διαχείριση κινδύνων</a:t>
            </a:r>
          </a:p>
          <a:p>
            <a:endParaRPr lang="en-US" dirty="0"/>
          </a:p>
        </p:txBody>
      </p:sp>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a:xfrm>
            <a:off x="4682359" y="344314"/>
            <a:ext cx="7101324" cy="842056"/>
          </a:xfrm>
        </p:spPr>
        <p:txBody>
          <a:bodyPr>
            <a:normAutofit fontScale="77500" lnSpcReduction="20000"/>
          </a:bodyPr>
          <a:lstStyle/>
          <a:p>
            <a:pPr marL="12700" indent="-12700"/>
            <a:r>
              <a:rPr lang="en-US" dirty="0">
                <a:solidFill>
                  <a:schemeClr val="bg1"/>
                </a:solidFill>
              </a:rPr>
              <a:t>Για να αναπτύξετε ένα αποτελεσματικό σχέδιο διαχείρισης κινδύνων για τον εξωτερικό κίνδυνο κρίσης, θα πρέπει να ακολουθήσετε τα ακόλουθα βήματα:</a:t>
            </a:r>
          </a:p>
          <a:p>
            <a:pPr marL="12700" indent="-12700"/>
            <a:endParaRPr lang="en-US" dirty="0">
              <a:solidFill>
                <a:schemeClr val="bg1"/>
              </a:solidFill>
            </a:endParaRPr>
          </a:p>
        </p:txBody>
      </p:sp>
      <p:sp>
        <p:nvSpPr>
          <p:cNvPr id="17" name="Rectangle 16">
            <a:extLst>
              <a:ext uri="{FF2B5EF4-FFF2-40B4-BE49-F238E27FC236}">
                <a16:creationId xmlns:a16="http://schemas.microsoft.com/office/drawing/2014/main" id="{1ADF73A1-4987-9406-F44B-8220032A8AFD}"/>
              </a:ext>
            </a:extLst>
          </p:cNvPr>
          <p:cNvSpPr/>
          <p:nvPr/>
        </p:nvSpPr>
        <p:spPr>
          <a:xfrm rot="5400000">
            <a:off x="4000070" y="66929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3">
            <a:extLst>
              <a:ext uri="{FF2B5EF4-FFF2-40B4-BE49-F238E27FC236}">
                <a16:creationId xmlns:a16="http://schemas.microsoft.com/office/drawing/2014/main" id="{C1E26225-7D1E-0D5C-E545-A1C784A2B72D}"/>
              </a:ext>
            </a:extLst>
          </p:cNvPr>
          <p:cNvSpPr txBox="1">
            <a:spLocks/>
          </p:cNvSpPr>
          <p:nvPr/>
        </p:nvSpPr>
        <p:spPr>
          <a:xfrm>
            <a:off x="1100990" y="1487524"/>
            <a:ext cx="4416460"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a:solidFill>
                  <a:srgbClr val="616161"/>
                </a:solidFill>
              </a:rPr>
              <a:t>Ορισμός ομάδας διαχείρισης κινδύνων,</a:t>
            </a:r>
          </a:p>
          <a:p>
            <a:pPr marL="0" indent="0">
              <a:spcBef>
                <a:spcPts val="2600"/>
              </a:spcBef>
              <a:buNone/>
            </a:pPr>
            <a:r>
              <a:rPr lang="en-US" sz="2000" dirty="0">
                <a:solidFill>
                  <a:srgbClr val="616161"/>
                </a:solidFill>
              </a:rPr>
              <a:t>Προσδιορισμός κινδύνων,</a:t>
            </a:r>
          </a:p>
          <a:p>
            <a:pPr marL="0" indent="0">
              <a:spcBef>
                <a:spcPts val="2600"/>
              </a:spcBef>
              <a:buNone/>
            </a:pPr>
            <a:r>
              <a:rPr lang="en-US" sz="2000" dirty="0" err="1">
                <a:solidFill>
                  <a:srgbClr val="616161"/>
                </a:solidFill>
              </a:rPr>
              <a:t>Ιεράρχηση των </a:t>
            </a:r>
            <a:r>
              <a:rPr lang="en-US" sz="2000" dirty="0">
                <a:solidFill>
                  <a:srgbClr val="616161"/>
                </a:solidFill>
              </a:rPr>
              <a:t>κινδύνων,</a:t>
            </a:r>
          </a:p>
          <a:p>
            <a:pPr marL="0" indent="0">
              <a:spcBef>
                <a:spcPts val="2600"/>
              </a:spcBef>
              <a:buNone/>
            </a:pPr>
            <a:r>
              <a:rPr lang="en-US" sz="2000" dirty="0">
                <a:solidFill>
                  <a:srgbClr val="616161"/>
                </a:solidFill>
              </a:rPr>
              <a:t>Καθορίστε ποιος θα επηρεαστεί από το συμβάν,</a:t>
            </a:r>
          </a:p>
          <a:p>
            <a:pPr marL="0" indent="0">
              <a:spcBef>
                <a:spcPts val="2600"/>
              </a:spcBef>
              <a:buNone/>
            </a:pPr>
            <a:r>
              <a:rPr lang="en-US" sz="2000" dirty="0">
                <a:solidFill>
                  <a:srgbClr val="616161"/>
                </a:solidFill>
              </a:rPr>
              <a:t>Απόκτηση και εγκατάσταση πληροφοριακών συστημάτων διαχείρισης κινδύνων και λογισμικού ανάλυσης κινδύνων για την επεξεργασία και διαχείριση δεδομένων σε συνεχή βάση,</a:t>
            </a:r>
          </a:p>
        </p:txBody>
      </p:sp>
      <p:sp>
        <p:nvSpPr>
          <p:cNvPr id="19" name="Text Placeholder 8">
            <a:extLst>
              <a:ext uri="{FF2B5EF4-FFF2-40B4-BE49-F238E27FC236}">
                <a16:creationId xmlns:a16="http://schemas.microsoft.com/office/drawing/2014/main" id="{B00EC4D5-D296-B1DC-7AE0-08093BB2842E}"/>
              </a:ext>
            </a:extLst>
          </p:cNvPr>
          <p:cNvSpPr txBox="1">
            <a:spLocks/>
          </p:cNvSpPr>
          <p:nvPr/>
        </p:nvSpPr>
        <p:spPr>
          <a:xfrm>
            <a:off x="529758" y="1437731"/>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sp>
        <p:nvSpPr>
          <p:cNvPr id="20" name="Text Placeholder 8">
            <a:extLst>
              <a:ext uri="{FF2B5EF4-FFF2-40B4-BE49-F238E27FC236}">
                <a16:creationId xmlns:a16="http://schemas.microsoft.com/office/drawing/2014/main" id="{56AE7253-340D-A9BA-A679-5FEF3970B913}"/>
              </a:ext>
            </a:extLst>
          </p:cNvPr>
          <p:cNvSpPr txBox="1">
            <a:spLocks/>
          </p:cNvSpPr>
          <p:nvPr/>
        </p:nvSpPr>
        <p:spPr>
          <a:xfrm>
            <a:off x="529760" y="20922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sp>
        <p:nvSpPr>
          <p:cNvPr id="21" name="Text Placeholder 8">
            <a:extLst>
              <a:ext uri="{FF2B5EF4-FFF2-40B4-BE49-F238E27FC236}">
                <a16:creationId xmlns:a16="http://schemas.microsoft.com/office/drawing/2014/main" id="{13A7CE5B-3C84-9266-FC45-7FBF765117CA}"/>
              </a:ext>
            </a:extLst>
          </p:cNvPr>
          <p:cNvSpPr txBox="1">
            <a:spLocks/>
          </p:cNvSpPr>
          <p:nvPr/>
        </p:nvSpPr>
        <p:spPr>
          <a:xfrm>
            <a:off x="537099" y="276308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sp>
        <p:nvSpPr>
          <p:cNvPr id="22" name="Text Placeholder 8">
            <a:extLst>
              <a:ext uri="{FF2B5EF4-FFF2-40B4-BE49-F238E27FC236}">
                <a16:creationId xmlns:a16="http://schemas.microsoft.com/office/drawing/2014/main" id="{1C7BE675-94BD-C0BB-D5D7-91A8F74C9ACA}"/>
              </a:ext>
            </a:extLst>
          </p:cNvPr>
          <p:cNvSpPr txBox="1">
            <a:spLocks/>
          </p:cNvSpPr>
          <p:nvPr/>
        </p:nvSpPr>
        <p:spPr>
          <a:xfrm>
            <a:off x="529758" y="335701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sp>
        <p:nvSpPr>
          <p:cNvPr id="23" name="Text Placeholder 8">
            <a:extLst>
              <a:ext uri="{FF2B5EF4-FFF2-40B4-BE49-F238E27FC236}">
                <a16:creationId xmlns:a16="http://schemas.microsoft.com/office/drawing/2014/main" id="{B9C816A0-4CA1-1400-FF16-86E9155BC77A}"/>
              </a:ext>
            </a:extLst>
          </p:cNvPr>
          <p:cNvSpPr txBox="1">
            <a:spLocks/>
          </p:cNvSpPr>
          <p:nvPr/>
        </p:nvSpPr>
        <p:spPr>
          <a:xfrm>
            <a:off x="537099" y="431407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sp>
        <p:nvSpPr>
          <p:cNvPr id="3" name="Oval 2">
            <a:extLst>
              <a:ext uri="{FF2B5EF4-FFF2-40B4-BE49-F238E27FC236}">
                <a16:creationId xmlns:a16="http://schemas.microsoft.com/office/drawing/2014/main" id="{00104E65-74DB-8AB9-D3C9-A716D965B2E0}"/>
              </a:ext>
            </a:extLst>
          </p:cNvPr>
          <p:cNvSpPr/>
          <p:nvPr/>
        </p:nvSpPr>
        <p:spPr>
          <a:xfrm>
            <a:off x="5857163" y="2619264"/>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44C311D-9A71-4AEC-B2D3-97279826EC07}"/>
              </a:ext>
            </a:extLst>
          </p:cNvPr>
          <p:cNvSpPr/>
          <p:nvPr/>
        </p:nvSpPr>
        <p:spPr>
          <a:xfrm>
            <a:off x="5857163" y="135702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D68979A-F038-1FE4-352C-9A6475C3B54A}"/>
              </a:ext>
            </a:extLst>
          </p:cNvPr>
          <p:cNvSpPr/>
          <p:nvPr/>
        </p:nvSpPr>
        <p:spPr>
          <a:xfrm>
            <a:off x="5857163" y="573457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689371-A21B-3CC3-3D75-6E5066F1C33A}"/>
              </a:ext>
            </a:extLst>
          </p:cNvPr>
          <p:cNvSpPr/>
          <p:nvPr/>
        </p:nvSpPr>
        <p:spPr>
          <a:xfrm>
            <a:off x="5857163" y="418568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38D614-3F53-30B5-9CC8-5422008CB754}"/>
              </a:ext>
            </a:extLst>
          </p:cNvPr>
          <p:cNvSpPr/>
          <p:nvPr/>
        </p:nvSpPr>
        <p:spPr>
          <a:xfrm>
            <a:off x="5857163" y="328257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14E2848-DEC4-FDB9-784D-21C7EFD52D3B}"/>
              </a:ext>
            </a:extLst>
          </p:cNvPr>
          <p:cNvSpPr txBox="1">
            <a:spLocks/>
          </p:cNvSpPr>
          <p:nvPr/>
        </p:nvSpPr>
        <p:spPr>
          <a:xfrm>
            <a:off x="6428393" y="1437731"/>
            <a:ext cx="5601681" cy="3630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err="1">
                <a:solidFill>
                  <a:srgbClr val="616161"/>
                </a:solidFill>
              </a:rPr>
              <a:t>Αναλύετε </a:t>
            </a:r>
            <a:r>
              <a:rPr lang="en-US" sz="2000" dirty="0">
                <a:solidFill>
                  <a:srgbClr val="616161"/>
                </a:solidFill>
              </a:rPr>
              <a:t>συνεχώς τα σχετικά δεδομένα για να διασφαλίζετε ότι όλες οι διαδικασίες και τα σχέδια είναι ενημερωμένα και κατάλληλα,</a:t>
            </a:r>
          </a:p>
          <a:p>
            <a:pPr marL="0" indent="0">
              <a:spcBef>
                <a:spcPts val="2600"/>
              </a:spcBef>
              <a:buNone/>
            </a:pPr>
            <a:r>
              <a:rPr lang="en-US" sz="2000" dirty="0">
                <a:solidFill>
                  <a:srgbClr val="616161"/>
                </a:solidFill>
              </a:rPr>
              <a:t>Προβλέψτε πιθανές απώλειες,</a:t>
            </a:r>
          </a:p>
          <a:p>
            <a:pPr marL="0" indent="0">
              <a:spcBef>
                <a:spcPts val="2600"/>
              </a:spcBef>
              <a:buNone/>
            </a:pPr>
            <a:r>
              <a:rPr lang="en-US" sz="2000" dirty="0">
                <a:solidFill>
                  <a:srgbClr val="616161"/>
                </a:solidFill>
              </a:rPr>
              <a:t>Δημιουργήστε ένα εύκολα προσβάσιμο έγγραφο που περιγράφει το σχέδιο,</a:t>
            </a:r>
          </a:p>
          <a:p>
            <a:pPr marL="0" indent="0">
              <a:spcBef>
                <a:spcPts val="2600"/>
              </a:spcBef>
              <a:buNone/>
            </a:pPr>
            <a:r>
              <a:rPr lang="en-US" sz="2000" dirty="0">
                <a:solidFill>
                  <a:srgbClr val="616161"/>
                </a:solidFill>
              </a:rPr>
              <a:t>Περιγράψτε με σαφήνεια κάθε κίνδυνο, τις πιθανές ζημίες που συνδέονται με κάθε κίνδυνο, τα πρωτόκολλα που αποσκοπούν στην πρόληψη του εν λόγω κινδύνου και τα πρωτόκολλα για την αντιμετώπιση του εν λόγω κινδύνου,</a:t>
            </a:r>
          </a:p>
          <a:p>
            <a:pPr marL="0" indent="0">
              <a:spcBef>
                <a:spcPts val="2600"/>
              </a:spcBef>
              <a:buNone/>
            </a:pPr>
            <a:r>
              <a:rPr lang="en-US" sz="2000" dirty="0">
                <a:solidFill>
                  <a:srgbClr val="616161"/>
                </a:solidFill>
              </a:rPr>
              <a:t>Επαναξιολογείτε και επικαιροποιείτε τακτικά το σχέδιο διαχείρισης κινδύνων.</a:t>
            </a:r>
          </a:p>
        </p:txBody>
      </p:sp>
      <p:sp>
        <p:nvSpPr>
          <p:cNvPr id="9" name="Text Placeholder 8">
            <a:extLst>
              <a:ext uri="{FF2B5EF4-FFF2-40B4-BE49-F238E27FC236}">
                <a16:creationId xmlns:a16="http://schemas.microsoft.com/office/drawing/2014/main" id="{D77AA334-E7F0-A140-ADF6-348D86B25310}"/>
              </a:ext>
            </a:extLst>
          </p:cNvPr>
          <p:cNvSpPr txBox="1">
            <a:spLocks/>
          </p:cNvSpPr>
          <p:nvPr/>
        </p:nvSpPr>
        <p:spPr>
          <a:xfrm>
            <a:off x="5857163" y="138793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sp>
        <p:nvSpPr>
          <p:cNvPr id="10" name="Text Placeholder 8">
            <a:extLst>
              <a:ext uri="{FF2B5EF4-FFF2-40B4-BE49-F238E27FC236}">
                <a16:creationId xmlns:a16="http://schemas.microsoft.com/office/drawing/2014/main" id="{EDA5C31F-8837-A6AA-5565-42915EBB916D}"/>
              </a:ext>
            </a:extLst>
          </p:cNvPr>
          <p:cNvSpPr txBox="1">
            <a:spLocks/>
          </p:cNvSpPr>
          <p:nvPr/>
        </p:nvSpPr>
        <p:spPr>
          <a:xfrm>
            <a:off x="5857165" y="26674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07</a:t>
            </a:r>
          </a:p>
        </p:txBody>
      </p:sp>
      <p:sp>
        <p:nvSpPr>
          <p:cNvPr id="11" name="Text Placeholder 8">
            <a:extLst>
              <a:ext uri="{FF2B5EF4-FFF2-40B4-BE49-F238E27FC236}">
                <a16:creationId xmlns:a16="http://schemas.microsoft.com/office/drawing/2014/main" id="{6CDB0E7C-BDEC-7C11-7704-FC4CAA1EA66A}"/>
              </a:ext>
            </a:extLst>
          </p:cNvPr>
          <p:cNvSpPr txBox="1">
            <a:spLocks/>
          </p:cNvSpPr>
          <p:nvPr/>
        </p:nvSpPr>
        <p:spPr>
          <a:xfrm>
            <a:off x="5864504" y="331139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08</a:t>
            </a:r>
          </a:p>
        </p:txBody>
      </p:sp>
      <p:sp>
        <p:nvSpPr>
          <p:cNvPr id="12" name="Text Placeholder 8">
            <a:extLst>
              <a:ext uri="{FF2B5EF4-FFF2-40B4-BE49-F238E27FC236}">
                <a16:creationId xmlns:a16="http://schemas.microsoft.com/office/drawing/2014/main" id="{6D2F8270-68CE-F625-571D-1B7B7DC84EC1}"/>
              </a:ext>
            </a:extLst>
          </p:cNvPr>
          <p:cNvSpPr txBox="1">
            <a:spLocks/>
          </p:cNvSpPr>
          <p:nvPr/>
        </p:nvSpPr>
        <p:spPr>
          <a:xfrm>
            <a:off x="5857163" y="420115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09</a:t>
            </a:r>
          </a:p>
        </p:txBody>
      </p:sp>
      <p:sp>
        <p:nvSpPr>
          <p:cNvPr id="13" name="Text Placeholder 8">
            <a:extLst>
              <a:ext uri="{FF2B5EF4-FFF2-40B4-BE49-F238E27FC236}">
                <a16:creationId xmlns:a16="http://schemas.microsoft.com/office/drawing/2014/main" id="{E4E57520-D118-5715-BFE4-FE3BF1C01E39}"/>
              </a:ext>
            </a:extLst>
          </p:cNvPr>
          <p:cNvSpPr txBox="1">
            <a:spLocks/>
          </p:cNvSpPr>
          <p:nvPr/>
        </p:nvSpPr>
        <p:spPr>
          <a:xfrm>
            <a:off x="5864504" y="5763327"/>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10</a:t>
            </a:r>
          </a:p>
        </p:txBody>
      </p:sp>
    </p:spTree>
    <p:extLst>
      <p:ext uri="{BB962C8B-B14F-4D97-AF65-F5344CB8AC3E}">
        <p14:creationId xmlns:p14="http://schemas.microsoft.com/office/powerpoint/2010/main" val="2779177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325522-A9FB-F948-8CCF-59F3F8A2C341}"/>
              </a:ext>
            </a:extLst>
          </p:cNvPr>
          <p:cNvSpPr>
            <a:spLocks noGrp="1"/>
          </p:cNvSpPr>
          <p:nvPr>
            <p:ph type="body" sz="quarter" idx="25"/>
          </p:nvPr>
        </p:nvSpPr>
        <p:spPr>
          <a:xfrm>
            <a:off x="1332038" y="3296363"/>
            <a:ext cx="3864802" cy="444219"/>
          </a:xfrm>
        </p:spPr>
        <p:txBody>
          <a:bodyPr>
            <a:normAutofit/>
          </a:bodyPr>
          <a:lstStyle/>
          <a:p>
            <a:r>
              <a:rPr lang="en-US" dirty="0" err="1">
                <a:hlinkClick r:id="rId2">
                  <a:extLst>
                    <a:ext uri="{A12FA001-AC4F-418D-AE19-62706E023703}">
                      <ahyp:hlinkClr xmlns:ahyp="http://schemas.microsoft.com/office/drawing/2018/hyperlinkcolor" val="tx"/>
                    </a:ext>
                  </a:extLst>
                </a:hlinkClick>
              </a:rPr>
              <a:t>www.facebook.com/SECure.ErasmusProject</a:t>
            </a:r>
            <a:endParaRPr lang="en-US" dirty="0"/>
          </a:p>
        </p:txBody>
      </p:sp>
      <p:sp>
        <p:nvSpPr>
          <p:cNvPr id="5" name="Text Placeholder 4">
            <a:extLst>
              <a:ext uri="{FF2B5EF4-FFF2-40B4-BE49-F238E27FC236}">
                <a16:creationId xmlns:a16="http://schemas.microsoft.com/office/drawing/2014/main" id="{9DB39A56-8A82-FC46-9BD0-F1D9CB893053}"/>
              </a:ext>
            </a:extLst>
          </p:cNvPr>
          <p:cNvSpPr>
            <a:spLocks noGrp="1"/>
          </p:cNvSpPr>
          <p:nvPr>
            <p:ph type="body" sz="quarter" idx="26"/>
          </p:nvPr>
        </p:nvSpPr>
        <p:spPr>
          <a:xfrm>
            <a:off x="1332038" y="3919323"/>
            <a:ext cx="3712402" cy="481102"/>
          </a:xfrm>
        </p:spPr>
        <p:txBody>
          <a:bodyPr>
            <a:normAutofit/>
          </a:bodyPr>
          <a:lstStyle/>
          <a:p>
            <a:r>
              <a:rPr lang="en-US" dirty="0">
                <a:hlinkClick r:id="rId3">
                  <a:extLst>
                    <a:ext uri="{A12FA001-AC4F-418D-AE19-62706E023703}">
                      <ahyp:hlinkClr xmlns:ahyp="http://schemas.microsoft.com/office/drawing/2018/hyperlinkcolor" val="tx"/>
                    </a:ext>
                  </a:extLst>
                </a:hlinkClick>
              </a:rPr>
              <a:t>www.twitter.com/SECure_Project</a:t>
            </a:r>
            <a:endParaRPr lang="en-US" dirty="0"/>
          </a:p>
        </p:txBody>
      </p:sp>
      <p:sp>
        <p:nvSpPr>
          <p:cNvPr id="6" name="Text Placeholder 5">
            <a:extLst>
              <a:ext uri="{FF2B5EF4-FFF2-40B4-BE49-F238E27FC236}">
                <a16:creationId xmlns:a16="http://schemas.microsoft.com/office/drawing/2014/main" id="{85493FFE-13D7-664E-8742-24D93C3723EA}"/>
              </a:ext>
            </a:extLst>
          </p:cNvPr>
          <p:cNvSpPr>
            <a:spLocks noGrp="1"/>
          </p:cNvSpPr>
          <p:nvPr>
            <p:ph type="body" sz="quarter" idx="27"/>
          </p:nvPr>
        </p:nvSpPr>
        <p:spPr>
          <a:xfrm>
            <a:off x="1340201" y="4562886"/>
            <a:ext cx="3466767" cy="566466"/>
          </a:xfrm>
        </p:spPr>
        <p:txBody>
          <a:bodyPr>
            <a:normAutofit/>
          </a:bodyPr>
          <a:lstStyle/>
          <a:p>
            <a:r>
              <a:rPr lang="en-US" dirty="0" err="1">
                <a:hlinkClick r:id="rId4">
                  <a:extLst>
                    <a:ext uri="{A12FA001-AC4F-418D-AE19-62706E023703}">
                      <ahyp:hlinkClr xmlns:ahyp="http://schemas.microsoft.com/office/drawing/2018/hyperlinkcolor" val="tx"/>
                    </a:ext>
                  </a:extLst>
                </a:hlinkClick>
              </a:rPr>
              <a:t>www.linkedin.com/company/secure-project/</a:t>
            </a:r>
            <a:endParaRPr lang="en-US" dirty="0"/>
          </a:p>
        </p:txBody>
      </p:sp>
      <p:sp>
        <p:nvSpPr>
          <p:cNvPr id="13" name="Text Placeholder 12">
            <a:extLst>
              <a:ext uri="{FF2B5EF4-FFF2-40B4-BE49-F238E27FC236}">
                <a16:creationId xmlns:a16="http://schemas.microsoft.com/office/drawing/2014/main" id="{CAF717B5-2512-1E47-B1D4-71C9C0DE0704}"/>
              </a:ext>
            </a:extLst>
          </p:cNvPr>
          <p:cNvSpPr>
            <a:spLocks noGrp="1"/>
          </p:cNvSpPr>
          <p:nvPr>
            <p:ph type="body" sz="quarter" idx="28"/>
          </p:nvPr>
        </p:nvSpPr>
        <p:spPr>
          <a:xfrm>
            <a:off x="567326" y="5695354"/>
            <a:ext cx="3795124" cy="731140"/>
          </a:xfrm>
        </p:spPr>
        <p:txBody>
          <a:bodyPr>
            <a:normAutofit fontScale="92500"/>
          </a:bodyPr>
          <a:lstStyle/>
          <a:p>
            <a:r>
              <a:rPr lang="en-US" dirty="0" err="1"/>
              <a:t>www. </a:t>
            </a:r>
            <a:r>
              <a:rPr lang="en-US" b="1" dirty="0" err="1"/>
              <a:t>smecrisistoolkit. </a:t>
            </a:r>
            <a:r>
              <a:rPr lang="en-US" dirty="0" err="1"/>
              <a:t>eu</a:t>
            </a:r>
            <a:endParaRPr lang="en-US" dirty="0"/>
          </a:p>
        </p:txBody>
      </p:sp>
      <p:sp>
        <p:nvSpPr>
          <p:cNvPr id="2" name="Text Placeholder 1">
            <a:extLst>
              <a:ext uri="{FF2B5EF4-FFF2-40B4-BE49-F238E27FC236}">
                <a16:creationId xmlns:a16="http://schemas.microsoft.com/office/drawing/2014/main" id="{EC96B6AC-8263-C84E-8A2F-C5E622421299}"/>
              </a:ext>
            </a:extLst>
          </p:cNvPr>
          <p:cNvSpPr>
            <a:spLocks noGrp="1"/>
          </p:cNvSpPr>
          <p:nvPr>
            <p:ph type="body" sz="quarter" idx="19"/>
          </p:nvPr>
        </p:nvSpPr>
        <p:spPr>
          <a:xfrm>
            <a:off x="1269930" y="1396872"/>
            <a:ext cx="3591630" cy="1239648"/>
          </a:xfrm>
        </p:spPr>
        <p:txBody>
          <a:bodyPr>
            <a:normAutofit fontScale="92500" lnSpcReduction="20000"/>
          </a:bodyPr>
          <a:lstStyle/>
          <a:p>
            <a:r>
              <a:rPr lang="en-US" dirty="0"/>
              <a:t>ΜΙΑ ΚΡ</a:t>
            </a:r>
            <a:r>
              <a:rPr lang="el-GR" dirty="0"/>
              <a:t>Ι</a:t>
            </a:r>
            <a:r>
              <a:rPr lang="en-US" dirty="0"/>
              <a:t>ΣΗ </a:t>
            </a:r>
            <a:r>
              <a:rPr lang="el-GR" dirty="0"/>
              <a:t>ΠΡΟΕΡΧΟΜΕΝΗ </a:t>
            </a:r>
            <a:r>
              <a:rPr lang="en-US" dirty="0"/>
              <a:t>ΑΠ</a:t>
            </a:r>
            <a:r>
              <a:rPr lang="el-GR" dirty="0"/>
              <a:t>Ο</a:t>
            </a:r>
            <a:r>
              <a:rPr lang="en-US" dirty="0"/>
              <a:t> ΕΣΩΤΕΡΙΚΟ</a:t>
            </a:r>
            <a:r>
              <a:rPr lang="el-GR" dirty="0"/>
              <a:t>Υ</a:t>
            </a:r>
            <a:r>
              <a:rPr lang="en-US" dirty="0"/>
              <a:t>Σ ΠΑΡ</a:t>
            </a:r>
            <a:r>
              <a:rPr lang="el-GR" dirty="0"/>
              <a:t>Α</a:t>
            </a:r>
            <a:r>
              <a:rPr lang="en-US" dirty="0"/>
              <a:t>ΓΟΝΤΕΣ </a:t>
            </a:r>
          </a:p>
        </p:txBody>
      </p:sp>
      <p:sp>
        <p:nvSpPr>
          <p:cNvPr id="3" name="Text Placeholder 2">
            <a:extLst>
              <a:ext uri="{FF2B5EF4-FFF2-40B4-BE49-F238E27FC236}">
                <a16:creationId xmlns:a16="http://schemas.microsoft.com/office/drawing/2014/main" id="{9927D842-1D00-FA4B-B63E-F70DCFAE79F4}"/>
              </a:ext>
            </a:extLst>
          </p:cNvPr>
          <p:cNvSpPr>
            <a:spLocks noGrp="1"/>
          </p:cNvSpPr>
          <p:nvPr>
            <p:ph type="body" sz="quarter" idx="20"/>
          </p:nvPr>
        </p:nvSpPr>
        <p:spPr>
          <a:xfrm>
            <a:off x="1269930" y="510737"/>
            <a:ext cx="3591630" cy="837258"/>
          </a:xfrm>
        </p:spPr>
        <p:txBody>
          <a:bodyPr>
            <a:normAutofit fontScale="62500" lnSpcReduction="20000"/>
          </a:bodyPr>
          <a:lstStyle/>
          <a:p>
            <a:r>
              <a:rPr lang="en-US" dirty="0">
                <a:solidFill>
                  <a:schemeClr val="bg1"/>
                </a:solidFill>
              </a:rPr>
              <a:t>Επ</a:t>
            </a:r>
            <a:r>
              <a:rPr lang="en-US" dirty="0" err="1">
                <a:solidFill>
                  <a:schemeClr val="bg1"/>
                </a:solidFill>
              </a:rPr>
              <a:t>όμενη</a:t>
            </a:r>
            <a:r>
              <a:rPr lang="en-US" dirty="0">
                <a:solidFill>
                  <a:schemeClr val="bg1"/>
                </a:solidFill>
              </a:rPr>
              <a:t> </a:t>
            </a:r>
            <a:r>
              <a:rPr lang="el-GR" dirty="0">
                <a:solidFill>
                  <a:srgbClr val="EDA13E"/>
                </a:solidFill>
              </a:rPr>
              <a:t>Ε</a:t>
            </a:r>
            <a:r>
              <a:rPr lang="en-US" dirty="0" err="1">
                <a:solidFill>
                  <a:srgbClr val="EDA13E"/>
                </a:solidFill>
              </a:rPr>
              <a:t>νότητ</a:t>
            </a:r>
            <a:r>
              <a:rPr lang="en-US" dirty="0">
                <a:solidFill>
                  <a:srgbClr val="EDA13E"/>
                </a:solidFill>
              </a:rPr>
              <a:t>α 3..</a:t>
            </a:r>
          </a:p>
        </p:txBody>
      </p:sp>
      <p:sp>
        <p:nvSpPr>
          <p:cNvPr id="12" name="Freeform 332">
            <a:extLst>
              <a:ext uri="{FF2B5EF4-FFF2-40B4-BE49-F238E27FC236}">
                <a16:creationId xmlns:a16="http://schemas.microsoft.com/office/drawing/2014/main" id="{5D49C9EB-CC3D-BA48-87AA-DC6CBB57D7F0}"/>
              </a:ext>
            </a:extLst>
          </p:cNvPr>
          <p:cNvSpPr>
            <a:spLocks noChangeAspect="1"/>
          </p:cNvSpPr>
          <p:nvPr/>
        </p:nvSpPr>
        <p:spPr>
          <a:xfrm>
            <a:off x="930376" y="3972148"/>
            <a:ext cx="310020" cy="252000"/>
          </a:xfrm>
          <a:custGeom>
            <a:avLst/>
            <a:gdLst/>
            <a:ahLst/>
            <a:cxnLst/>
            <a:rect l="l" t="t" r="r" b="b"/>
            <a:pathLst>
              <a:path w="443976" h="360589">
                <a:moveTo>
                  <a:pt x="307346" y="0"/>
                </a:moveTo>
                <a:cubicBezTo>
                  <a:pt x="333639" y="0"/>
                  <a:pt x="355800" y="9578"/>
                  <a:pt x="373830" y="28734"/>
                </a:cubicBezTo>
                <a:cubicBezTo>
                  <a:pt x="394301" y="24790"/>
                  <a:pt x="413551" y="17466"/>
                  <a:pt x="431581" y="6761"/>
                </a:cubicBezTo>
                <a:cubicBezTo>
                  <a:pt x="424632" y="28359"/>
                  <a:pt x="411298" y="45074"/>
                  <a:pt x="391578" y="56905"/>
                </a:cubicBezTo>
                <a:cubicBezTo>
                  <a:pt x="409044" y="55027"/>
                  <a:pt x="426510" y="50332"/>
                  <a:pt x="443976" y="42820"/>
                </a:cubicBezTo>
                <a:cubicBezTo>
                  <a:pt x="431392" y="61225"/>
                  <a:pt x="416180" y="76907"/>
                  <a:pt x="398339" y="89866"/>
                </a:cubicBezTo>
                <a:cubicBezTo>
                  <a:pt x="398526" y="92495"/>
                  <a:pt x="398620" y="96439"/>
                  <a:pt x="398620" y="101697"/>
                </a:cubicBezTo>
                <a:cubicBezTo>
                  <a:pt x="398620" y="126112"/>
                  <a:pt x="395052" y="150480"/>
                  <a:pt x="387915" y="174801"/>
                </a:cubicBezTo>
                <a:cubicBezTo>
                  <a:pt x="380778" y="199122"/>
                  <a:pt x="369933" y="222457"/>
                  <a:pt x="355378" y="244806"/>
                </a:cubicBezTo>
                <a:cubicBezTo>
                  <a:pt x="340823" y="267155"/>
                  <a:pt x="323497" y="286922"/>
                  <a:pt x="303402" y="304106"/>
                </a:cubicBezTo>
                <a:cubicBezTo>
                  <a:pt x="283307" y="321291"/>
                  <a:pt x="259080" y="335001"/>
                  <a:pt x="230722" y="345236"/>
                </a:cubicBezTo>
                <a:cubicBezTo>
                  <a:pt x="202362" y="355471"/>
                  <a:pt x="172032" y="360589"/>
                  <a:pt x="139728" y="360589"/>
                </a:cubicBezTo>
                <a:cubicBezTo>
                  <a:pt x="88832" y="360589"/>
                  <a:pt x="42256" y="346973"/>
                  <a:pt x="0" y="319741"/>
                </a:cubicBezTo>
                <a:cubicBezTo>
                  <a:pt x="6574" y="320492"/>
                  <a:pt x="13898" y="320868"/>
                  <a:pt x="21974" y="320868"/>
                </a:cubicBezTo>
                <a:cubicBezTo>
                  <a:pt x="64230" y="320868"/>
                  <a:pt x="101886" y="307909"/>
                  <a:pt x="134940" y="281992"/>
                </a:cubicBezTo>
                <a:cubicBezTo>
                  <a:pt x="115220" y="281616"/>
                  <a:pt x="97566" y="275560"/>
                  <a:pt x="81978" y="263822"/>
                </a:cubicBezTo>
                <a:cubicBezTo>
                  <a:pt x="66390" y="252084"/>
                  <a:pt x="55685" y="237106"/>
                  <a:pt x="49863" y="218889"/>
                </a:cubicBezTo>
                <a:cubicBezTo>
                  <a:pt x="56060" y="219828"/>
                  <a:pt x="61788" y="220297"/>
                  <a:pt x="67048" y="220297"/>
                </a:cubicBezTo>
                <a:cubicBezTo>
                  <a:pt x="75122" y="220297"/>
                  <a:pt x="83105" y="219264"/>
                  <a:pt x="90992" y="217199"/>
                </a:cubicBezTo>
                <a:cubicBezTo>
                  <a:pt x="69958" y="212879"/>
                  <a:pt x="52539" y="202409"/>
                  <a:pt x="38736" y="185788"/>
                </a:cubicBezTo>
                <a:cubicBezTo>
                  <a:pt x="24932" y="169167"/>
                  <a:pt x="18030" y="149870"/>
                  <a:pt x="18030" y="127896"/>
                </a:cubicBezTo>
                <a:lnTo>
                  <a:pt x="18030" y="126770"/>
                </a:lnTo>
                <a:cubicBezTo>
                  <a:pt x="30800" y="133906"/>
                  <a:pt x="44510" y="137756"/>
                  <a:pt x="59160" y="138320"/>
                </a:cubicBezTo>
                <a:cubicBezTo>
                  <a:pt x="46764" y="130056"/>
                  <a:pt x="36904" y="119257"/>
                  <a:pt x="29580" y="105923"/>
                </a:cubicBezTo>
                <a:cubicBezTo>
                  <a:pt x="22256" y="92589"/>
                  <a:pt x="18593" y="78128"/>
                  <a:pt x="18593" y="62540"/>
                </a:cubicBezTo>
                <a:cubicBezTo>
                  <a:pt x="18593" y="46013"/>
                  <a:pt x="22724" y="30706"/>
                  <a:pt x="30988" y="16621"/>
                </a:cubicBezTo>
                <a:cubicBezTo>
                  <a:pt x="53713" y="44604"/>
                  <a:pt x="81367" y="67000"/>
                  <a:pt x="113952" y="83809"/>
                </a:cubicBezTo>
                <a:cubicBezTo>
                  <a:pt x="146536" y="100617"/>
                  <a:pt x="181422" y="109961"/>
                  <a:pt x="218608" y="111839"/>
                </a:cubicBezTo>
                <a:cubicBezTo>
                  <a:pt x="217104" y="104702"/>
                  <a:pt x="216354" y="97753"/>
                  <a:pt x="216354" y="90992"/>
                </a:cubicBezTo>
                <a:cubicBezTo>
                  <a:pt x="216354" y="65826"/>
                  <a:pt x="225228" y="44369"/>
                  <a:pt x="242975" y="26621"/>
                </a:cubicBezTo>
                <a:cubicBezTo>
                  <a:pt x="260723" y="8874"/>
                  <a:pt x="282180" y="0"/>
                  <a:pt x="307346" y="0"/>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6">
            <a:extLst>
              <a:ext uri="{FF2B5EF4-FFF2-40B4-BE49-F238E27FC236}">
                <a16:creationId xmlns:a16="http://schemas.microsoft.com/office/drawing/2014/main" id="{689B0FD2-8671-564C-BAE3-AB204F98531A}"/>
              </a:ext>
            </a:extLst>
          </p:cNvPr>
          <p:cNvSpPr>
            <a:spLocks noChangeAspect="1"/>
          </p:cNvSpPr>
          <p:nvPr/>
        </p:nvSpPr>
        <p:spPr bwMode="auto">
          <a:xfrm>
            <a:off x="993795" y="3288213"/>
            <a:ext cx="183182" cy="32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EDA13E"/>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7" name="Group 6">
            <a:extLst>
              <a:ext uri="{FF2B5EF4-FFF2-40B4-BE49-F238E27FC236}">
                <a16:creationId xmlns:a16="http://schemas.microsoft.com/office/drawing/2014/main" id="{CEDBE632-5C17-9847-A607-F3A24354690A}"/>
              </a:ext>
            </a:extLst>
          </p:cNvPr>
          <p:cNvGrpSpPr>
            <a:grpSpLocks noChangeAspect="1"/>
          </p:cNvGrpSpPr>
          <p:nvPr/>
        </p:nvGrpSpPr>
        <p:grpSpPr>
          <a:xfrm>
            <a:off x="962500" y="4553630"/>
            <a:ext cx="245772" cy="288000"/>
            <a:chOff x="8589661" y="3431570"/>
            <a:chExt cx="510568" cy="569231"/>
          </a:xfrm>
          <a:solidFill>
            <a:srgbClr val="EDA13E"/>
          </a:solidFill>
        </p:grpSpPr>
        <p:sp>
          <p:nvSpPr>
            <p:cNvPr id="42" name="Freeform: Shape 27">
              <a:extLst>
                <a:ext uri="{FF2B5EF4-FFF2-40B4-BE49-F238E27FC236}">
                  <a16:creationId xmlns:a16="http://schemas.microsoft.com/office/drawing/2014/main" id="{A3AC1FF6-98D4-DE47-896E-AC5237EA818E}"/>
                </a:ext>
              </a:extLst>
            </p:cNvPr>
            <p:cNvSpPr/>
            <p:nvPr/>
          </p:nvSpPr>
          <p:spPr>
            <a:xfrm>
              <a:off x="8589661" y="3601798"/>
              <a:ext cx="113407" cy="399003"/>
            </a:xfrm>
            <a:custGeom>
              <a:avLst/>
              <a:gdLst>
                <a:gd name="connsiteX0" fmla="*/ 0 w 93725"/>
                <a:gd name="connsiteY0" fmla="*/ 0 h 329755"/>
                <a:gd name="connsiteX1" fmla="*/ 93726 w 93725"/>
                <a:gd name="connsiteY1" fmla="*/ 0 h 329755"/>
                <a:gd name="connsiteX2" fmla="*/ 93726 w 93725"/>
                <a:gd name="connsiteY2" fmla="*/ 329756 h 329755"/>
                <a:gd name="connsiteX3" fmla="*/ 0 w 93725"/>
                <a:gd name="connsiteY3" fmla="*/ 329756 h 329755"/>
                <a:gd name="connsiteX4" fmla="*/ 0 w 93725"/>
                <a:gd name="connsiteY4" fmla="*/ 0 h 32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329755">
                  <a:moveTo>
                    <a:pt x="0" y="0"/>
                  </a:moveTo>
                  <a:lnTo>
                    <a:pt x="93726" y="0"/>
                  </a:lnTo>
                  <a:lnTo>
                    <a:pt x="93726" y="329756"/>
                  </a:lnTo>
                  <a:lnTo>
                    <a:pt x="0" y="329756"/>
                  </a:lnTo>
                  <a:lnTo>
                    <a:pt x="0" y="0"/>
                  </a:lnTo>
                  <a:close/>
                </a:path>
              </a:pathLst>
            </a:custGeom>
            <a:grpFill/>
            <a:ln w="9525" cap="flat">
              <a:noFill/>
              <a:prstDash val="solid"/>
              <a:miter/>
            </a:ln>
          </p:spPr>
          <p:txBody>
            <a:bodyPr rtlCol="0" anchor="ctr"/>
            <a:lstStyle/>
            <a:p>
              <a:endParaRPr lang="en-ID"/>
            </a:p>
          </p:txBody>
        </p:sp>
        <p:sp>
          <p:nvSpPr>
            <p:cNvPr id="43" name="Freeform: Shape 30">
              <a:extLst>
                <a:ext uri="{FF2B5EF4-FFF2-40B4-BE49-F238E27FC236}">
                  <a16:creationId xmlns:a16="http://schemas.microsoft.com/office/drawing/2014/main" id="{23D1213C-B465-0142-894C-6D311FC65A71}"/>
                </a:ext>
              </a:extLst>
            </p:cNvPr>
            <p:cNvSpPr/>
            <p:nvPr/>
          </p:nvSpPr>
          <p:spPr>
            <a:xfrm>
              <a:off x="8760004" y="3601798"/>
              <a:ext cx="340225" cy="398888"/>
            </a:xfrm>
            <a:custGeom>
              <a:avLst/>
              <a:gdLst>
                <a:gd name="connsiteX0" fmla="*/ 281178 w 281178"/>
                <a:gd name="connsiteY0" fmla="*/ 124682 h 329660"/>
                <a:gd name="connsiteX1" fmla="*/ 281178 w 281178"/>
                <a:gd name="connsiteY1" fmla="*/ 329660 h 329660"/>
                <a:gd name="connsiteX2" fmla="*/ 187452 w 281178"/>
                <a:gd name="connsiteY2" fmla="*/ 329660 h 329660"/>
                <a:gd name="connsiteX3" fmla="*/ 187452 w 281178"/>
                <a:gd name="connsiteY3" fmla="*/ 140589 h 329660"/>
                <a:gd name="connsiteX4" fmla="*/ 140589 w 281178"/>
                <a:gd name="connsiteY4" fmla="*/ 93726 h 329660"/>
                <a:gd name="connsiteX5" fmla="*/ 93726 w 281178"/>
                <a:gd name="connsiteY5" fmla="*/ 140589 h 329660"/>
                <a:gd name="connsiteX6" fmla="*/ 93726 w 281178"/>
                <a:gd name="connsiteY6" fmla="*/ 329660 h 329660"/>
                <a:gd name="connsiteX7" fmla="*/ 0 w 281178"/>
                <a:gd name="connsiteY7" fmla="*/ 329660 h 329660"/>
                <a:gd name="connsiteX8" fmla="*/ 0 w 281178"/>
                <a:gd name="connsiteY8" fmla="*/ 0 h 329660"/>
                <a:gd name="connsiteX9" fmla="*/ 93726 w 281178"/>
                <a:gd name="connsiteY9" fmla="*/ 0 h 329660"/>
                <a:gd name="connsiteX10" fmla="*/ 93726 w 281178"/>
                <a:gd name="connsiteY10" fmla="*/ 17812 h 329660"/>
                <a:gd name="connsiteX11" fmla="*/ 164021 w 281178"/>
                <a:gd name="connsiteY11" fmla="*/ 0 h 329660"/>
                <a:gd name="connsiteX12" fmla="*/ 281178 w 281178"/>
                <a:gd name="connsiteY12" fmla="*/ 124682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78" h="329660">
                  <a:moveTo>
                    <a:pt x="281178" y="124682"/>
                  </a:moveTo>
                  <a:lnTo>
                    <a:pt x="281178" y="329660"/>
                  </a:lnTo>
                  <a:lnTo>
                    <a:pt x="187452" y="329660"/>
                  </a:lnTo>
                  <a:lnTo>
                    <a:pt x="187452" y="140589"/>
                  </a:lnTo>
                  <a:cubicBezTo>
                    <a:pt x="187452" y="114776"/>
                    <a:pt x="166402" y="93726"/>
                    <a:pt x="140589" y="93726"/>
                  </a:cubicBezTo>
                  <a:cubicBezTo>
                    <a:pt x="114776" y="93726"/>
                    <a:pt x="93726" y="114776"/>
                    <a:pt x="93726" y="140589"/>
                  </a:cubicBezTo>
                  <a:lnTo>
                    <a:pt x="93726" y="329660"/>
                  </a:lnTo>
                  <a:lnTo>
                    <a:pt x="0" y="329660"/>
                  </a:lnTo>
                  <a:lnTo>
                    <a:pt x="0" y="0"/>
                  </a:lnTo>
                  <a:lnTo>
                    <a:pt x="93726" y="0"/>
                  </a:lnTo>
                  <a:lnTo>
                    <a:pt x="93726" y="17812"/>
                  </a:lnTo>
                  <a:cubicBezTo>
                    <a:pt x="118110" y="9811"/>
                    <a:pt x="134017" y="0"/>
                    <a:pt x="164021" y="0"/>
                  </a:cubicBezTo>
                  <a:cubicBezTo>
                    <a:pt x="227743" y="0"/>
                    <a:pt x="281178" y="57150"/>
                    <a:pt x="281178" y="124682"/>
                  </a:cubicBezTo>
                  <a:close/>
                </a:path>
              </a:pathLst>
            </a:custGeom>
            <a:grpFill/>
            <a:ln w="9525" cap="flat">
              <a:noFill/>
              <a:prstDash val="solid"/>
              <a:miter/>
            </a:ln>
          </p:spPr>
          <p:txBody>
            <a:bodyPr rtlCol="0" anchor="ctr"/>
            <a:lstStyle/>
            <a:p>
              <a:endParaRPr lang="en-ID"/>
            </a:p>
          </p:txBody>
        </p:sp>
        <p:sp>
          <p:nvSpPr>
            <p:cNvPr id="44" name="Freeform: Shape 72">
              <a:extLst>
                <a:ext uri="{FF2B5EF4-FFF2-40B4-BE49-F238E27FC236}">
                  <a16:creationId xmlns:a16="http://schemas.microsoft.com/office/drawing/2014/main" id="{5010F5C6-3858-AC4C-91D2-0F26EE24EE0B}"/>
                </a:ext>
              </a:extLst>
            </p:cNvPr>
            <p:cNvSpPr/>
            <p:nvPr/>
          </p:nvSpPr>
          <p:spPr>
            <a:xfrm>
              <a:off x="8589661" y="3431570"/>
              <a:ext cx="113407" cy="113408"/>
            </a:xfrm>
            <a:custGeom>
              <a:avLst/>
              <a:gdLst>
                <a:gd name="connsiteX0" fmla="*/ 0 w 93725"/>
                <a:gd name="connsiteY0" fmla="*/ 0 h 93726"/>
                <a:gd name="connsiteX1" fmla="*/ 93726 w 93725"/>
                <a:gd name="connsiteY1" fmla="*/ 0 h 93726"/>
                <a:gd name="connsiteX2" fmla="*/ 93726 w 93725"/>
                <a:gd name="connsiteY2" fmla="*/ 93726 h 93726"/>
                <a:gd name="connsiteX3" fmla="*/ 0 w 93725"/>
                <a:gd name="connsiteY3" fmla="*/ 93726 h 93726"/>
                <a:gd name="connsiteX4" fmla="*/ 0 w 93725"/>
                <a:gd name="connsiteY4" fmla="*/ 0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93726">
                  <a:moveTo>
                    <a:pt x="0" y="0"/>
                  </a:moveTo>
                  <a:lnTo>
                    <a:pt x="93726" y="0"/>
                  </a:lnTo>
                  <a:lnTo>
                    <a:pt x="93726" y="93726"/>
                  </a:lnTo>
                  <a:lnTo>
                    <a:pt x="0" y="93726"/>
                  </a:lnTo>
                  <a:lnTo>
                    <a:pt x="0" y="0"/>
                  </a:lnTo>
                  <a:close/>
                </a:path>
              </a:pathLst>
            </a:custGeom>
            <a:grpFill/>
            <a:ln w="28575" cap="rnd">
              <a:noFill/>
              <a:prstDash val="solid"/>
              <a:round/>
            </a:ln>
          </p:spPr>
          <p:txBody>
            <a:bodyPr rtlCol="0" anchor="ctr"/>
            <a:lstStyle/>
            <a:p>
              <a:endParaRPr lang="en-ID"/>
            </a:p>
          </p:txBody>
        </p:sp>
      </p:grpSp>
    </p:spTree>
    <p:extLst>
      <p:ext uri="{BB962C8B-B14F-4D97-AF65-F5344CB8AC3E}">
        <p14:creationId xmlns:p14="http://schemas.microsoft.com/office/powerpoint/2010/main" val="88160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4172</TotalTime>
  <Words>12129</Words>
  <Application>Microsoft Office PowerPoint</Application>
  <PresentationFormat>Widescreen</PresentationFormat>
  <Paragraphs>699</Paragraphs>
  <Slides>92</Slides>
  <Notes>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92</vt:i4>
      </vt:variant>
    </vt:vector>
  </HeadingPairs>
  <TitlesOfParts>
    <vt:vector size="114" baseType="lpstr">
      <vt:lpstr>-apple-system</vt:lpstr>
      <vt:lpstr>Arial</vt:lpstr>
      <vt:lpstr>AvenirNext</vt:lpstr>
      <vt:lpstr>Calibri</vt:lpstr>
      <vt:lpstr>Calibri Light</vt:lpstr>
      <vt:lpstr>Cambria</vt:lpstr>
      <vt:lpstr>Georgia</vt:lpstr>
      <vt:lpstr>Lato Regular</vt:lpstr>
      <vt:lpstr>Lyon</vt:lpstr>
      <vt:lpstr>Maersk Text</vt:lpstr>
      <vt:lpstr>Montserrat</vt:lpstr>
      <vt:lpstr>Montserrat Light</vt:lpstr>
      <vt:lpstr>Montserrat Medium</vt:lpstr>
      <vt:lpstr>NexusSerif</vt:lpstr>
      <vt:lpstr>Noto Serif JP</vt:lpstr>
      <vt:lpstr>Open Sans</vt:lpstr>
      <vt:lpstr>Quattrocento Sans</vt:lpstr>
      <vt:lpstr>Raleway</vt:lpstr>
      <vt:lpstr>star-font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docId:BD4EE6A8CC02AB0C8C35C21318D7D995</cp:keywords>
  <cp:lastModifiedBy>canice euei</cp:lastModifiedBy>
  <cp:revision>356</cp:revision>
  <cp:lastPrinted>2022-09-17T11:06:27Z</cp:lastPrinted>
  <dcterms:created xsi:type="dcterms:W3CDTF">2020-10-14T13:32:04Z</dcterms:created>
  <dcterms:modified xsi:type="dcterms:W3CDTF">2022-12-12T14:46:24Z</dcterms:modified>
</cp:coreProperties>
</file>