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5"/>
  </p:notesMasterIdLst>
  <p:handoutMasterIdLst>
    <p:handoutMasterId r:id="rId56"/>
  </p:handoutMasterIdLst>
  <p:sldIdLst>
    <p:sldId id="4289" r:id="rId2"/>
    <p:sldId id="4273" r:id="rId3"/>
    <p:sldId id="4457" r:id="rId4"/>
    <p:sldId id="4270" r:id="rId5"/>
    <p:sldId id="4293" r:id="rId6"/>
    <p:sldId id="4312" r:id="rId7"/>
    <p:sldId id="4313" r:id="rId8"/>
    <p:sldId id="4456" r:id="rId9"/>
    <p:sldId id="4300" r:id="rId10"/>
    <p:sldId id="4315" r:id="rId11"/>
    <p:sldId id="4304" r:id="rId12"/>
    <p:sldId id="4305" r:id="rId13"/>
    <p:sldId id="4458" r:id="rId14"/>
    <p:sldId id="4459" r:id="rId15"/>
    <p:sldId id="4335" r:id="rId16"/>
    <p:sldId id="4460" r:id="rId17"/>
    <p:sldId id="4463" r:id="rId18"/>
    <p:sldId id="4461" r:id="rId19"/>
    <p:sldId id="4462" r:id="rId20"/>
    <p:sldId id="4478" r:id="rId21"/>
    <p:sldId id="4486" r:id="rId22"/>
    <p:sldId id="4487" r:id="rId23"/>
    <p:sldId id="4489" r:id="rId24"/>
    <p:sldId id="4490" r:id="rId25"/>
    <p:sldId id="4317" r:id="rId26"/>
    <p:sldId id="4336" r:id="rId27"/>
    <p:sldId id="656" r:id="rId28"/>
    <p:sldId id="3416" r:id="rId29"/>
    <p:sldId id="4453" r:id="rId30"/>
    <p:sldId id="4454" r:id="rId31"/>
    <p:sldId id="4479" r:id="rId32"/>
    <p:sldId id="4477" r:id="rId33"/>
    <p:sldId id="4323" r:id="rId34"/>
    <p:sldId id="4455" r:id="rId35"/>
    <p:sldId id="4464" r:id="rId36"/>
    <p:sldId id="4488" r:id="rId37"/>
    <p:sldId id="4466" r:id="rId38"/>
    <p:sldId id="4465" r:id="rId39"/>
    <p:sldId id="4480" r:id="rId40"/>
    <p:sldId id="4467" r:id="rId41"/>
    <p:sldId id="4468" r:id="rId42"/>
    <p:sldId id="4330" r:id="rId43"/>
    <p:sldId id="4470" r:id="rId44"/>
    <p:sldId id="4471" r:id="rId45"/>
    <p:sldId id="4483" r:id="rId46"/>
    <p:sldId id="4482" r:id="rId47"/>
    <p:sldId id="4472" r:id="rId48"/>
    <p:sldId id="4473" r:id="rId49"/>
    <p:sldId id="4474" r:id="rId50"/>
    <p:sldId id="4484" r:id="rId51"/>
    <p:sldId id="4485" r:id="rId52"/>
    <p:sldId id="4475" r:id="rId53"/>
    <p:sldId id="4298" r:id="rId5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F7A"/>
    <a:srgbClr val="595959"/>
    <a:srgbClr val="F16924"/>
    <a:srgbClr val="EDA13E"/>
    <a:srgbClr val="245473"/>
    <a:srgbClr val="D66A35"/>
    <a:srgbClr val="7F1C58"/>
    <a:srgbClr val="DC6C36"/>
    <a:srgbClr val="18425B"/>
    <a:srgbClr val="DE9B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6" autoAdjust="0"/>
    <p:restoredTop sz="94663"/>
  </p:normalViewPr>
  <p:slideViewPr>
    <p:cSldViewPr snapToGrid="0" snapToObjects="1">
      <p:cViewPr varScale="1">
        <p:scale>
          <a:sx n="80" d="100"/>
          <a:sy n="80" d="100"/>
        </p:scale>
        <p:origin x="-24" y="52"/>
      </p:cViewPr>
      <p:guideLst/>
    </p:cSldViewPr>
  </p:slideViewPr>
  <p:notesTextViewPr>
    <p:cViewPr>
      <p:scale>
        <a:sx n="1" d="1"/>
        <a:sy n="1" d="1"/>
      </p:scale>
      <p:origin x="0" y="0"/>
    </p:cViewPr>
  </p:notesTextViewPr>
  <p:sorterViewPr>
    <p:cViewPr>
      <p:scale>
        <a:sx n="58" d="100"/>
        <a:sy n="58" d="100"/>
      </p:scale>
      <p:origin x="0" y="-6568"/>
    </p:cViewPr>
  </p:sorterViewPr>
  <p:notesViewPr>
    <p:cSldViewPr snapToGrid="0" snapToObjects="1">
      <p:cViewPr varScale="1">
        <p:scale>
          <a:sx n="42" d="100"/>
          <a:sy n="42" d="100"/>
        </p:scale>
        <p:origin x="282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B41F7A"/>
                </a:solidFill>
                <a:latin typeface="+mn-lt"/>
                <a:ea typeface="+mn-ea"/>
                <a:cs typeface="+mn-cs"/>
              </a:defRPr>
            </a:pPr>
            <a:r>
              <a:rPr lang="en-US" sz="1800" b="1" dirty="0">
                <a:solidFill>
                  <a:srgbClr val="F16924"/>
                </a:solidFill>
              </a:rPr>
              <a:t>Προσδιορισιμότητα των κρίσεων</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B41F7A"/>
              </a:solidFill>
              <a:latin typeface="+mn-lt"/>
              <a:ea typeface="+mn-ea"/>
              <a:cs typeface="+mn-cs"/>
            </a:defRPr>
          </a:pPr>
          <a:endParaRPr lang="en-US"/>
        </a:p>
      </c:txPr>
    </c:title>
    <c:autoTitleDeleted val="0"/>
    <c:plotArea>
      <c:layout/>
      <c:barChart>
        <c:barDir val="col"/>
        <c:grouping val="clustered"/>
        <c:varyColors val="0"/>
        <c:ser>
          <c:idx val="0"/>
          <c:order val="0"/>
          <c:tx>
            <c:strRef>
              <c:f>Tabelle1!$B$1</c:f>
              <c:strCache>
                <c:ptCount val="1"/>
                <c:pt idx="0">
                  <c:v>Κύκλος εργασιών σε εκατ. ευρώ</c:v>
                </c:pt>
              </c:strCache>
            </c:strRef>
          </c:tx>
          <c:spPr>
            <a:solidFill>
              <a:srgbClr val="EDA13E"/>
            </a:solidFill>
            <a:ln>
              <a:noFill/>
            </a:ln>
            <a:effectLst/>
          </c:spPr>
          <c:invertIfNegative val="0"/>
          <c:cat>
            <c:strRef>
              <c:f>Tabelle1!$A$2:$A$8</c:f>
              <c:strCache>
                <c:ptCount val="6"/>
                <c:pt idx="0">
                  <c:v>5+ Years</c:v>
                </c:pt>
                <c:pt idx="1">
                  <c:v>4 Years</c:v>
                </c:pt>
                <c:pt idx="2">
                  <c:v>3 Years</c:v>
                </c:pt>
                <c:pt idx="3">
                  <c:v>2 Years</c:v>
                </c:pt>
                <c:pt idx="4">
                  <c:v>1 Year</c:v>
                </c:pt>
                <c:pt idx="5">
                  <c:v>0</c:v>
                </c:pt>
              </c:strCache>
            </c:strRef>
          </c:cat>
          <c:val>
            <c:numRef>
              <c:f>Tabelle1!$B$2:$B$8</c:f>
              <c:numCache>
                <c:formatCode>General</c:formatCode>
                <c:ptCount val="7"/>
                <c:pt idx="0">
                  <c:v>28</c:v>
                </c:pt>
                <c:pt idx="1">
                  <c:v>43</c:v>
                </c:pt>
                <c:pt idx="2">
                  <c:v>63</c:v>
                </c:pt>
                <c:pt idx="3">
                  <c:v>91</c:v>
                </c:pt>
                <c:pt idx="4">
                  <c:v>100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8B-49BA-B6AC-299F11451F5A}"/>
            </c:ext>
          </c:extLst>
        </c:ser>
        <c:dLbls>
          <c:showLegendKey val="0"/>
          <c:showVal val="0"/>
          <c:showCatName val="0"/>
          <c:showSerName val="0"/>
          <c:showPercent val="0"/>
          <c:showBubbleSize val="0"/>
        </c:dLbls>
        <c:gapWidth val="219"/>
        <c:overlap val="-27"/>
        <c:axId val="153392256"/>
        <c:axId val="153393792"/>
      </c:barChart>
      <c:catAx>
        <c:axId val="15339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B41F7A"/>
                </a:solidFill>
                <a:latin typeface="+mn-lt"/>
                <a:ea typeface="+mn-ea"/>
                <a:cs typeface="+mn-cs"/>
              </a:defRPr>
            </a:pPr>
            <a:endParaRPr lang="en-US"/>
          </a:p>
        </c:txPr>
        <c:crossAx val="153393792"/>
        <c:crosses val="autoZero"/>
        <c:auto val="1"/>
        <c:lblAlgn val="ctr"/>
        <c:lblOffset val="100"/>
        <c:noMultiLvlLbl val="0"/>
      </c:catAx>
      <c:valAx>
        <c:axId val="153393792"/>
        <c:scaling>
          <c:orientation val="minMax"/>
          <c:max val="100"/>
        </c:scaling>
        <c:delete val="0"/>
        <c:axPos val="l"/>
        <c:majorGridlines>
          <c:spPr>
            <a:ln w="9525" cap="flat" cmpd="sng" algn="ctr">
              <a:solidFill>
                <a:srgbClr val="59595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B41F7A"/>
                </a:solidFill>
                <a:latin typeface="+mn-lt"/>
                <a:ea typeface="+mn-ea"/>
                <a:cs typeface="+mn-cs"/>
              </a:defRPr>
            </a:pPr>
            <a:endParaRPr lang="en-US"/>
          </a:p>
        </c:txPr>
        <c:crossAx val="15339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B41F7A"/>
              </a:solidFill>
              <a:latin typeface="+mn-lt"/>
              <a:ea typeface="+mn-ea"/>
              <a:cs typeface="+mn-cs"/>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70893E-3828-2BA2-4577-59D4CA1509D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77DF93-C69E-7084-0691-17C06CB2ECF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E2C5459-34B8-694F-A4E3-446C77C70A48}" type="datetimeFigureOut">
              <a:rPr lang="en-US" smtClean="0"/>
              <a:t>11/22/2022</a:t>
            </a:fld>
            <a:endParaRPr lang="en-US"/>
          </a:p>
        </p:txBody>
      </p:sp>
      <p:sp>
        <p:nvSpPr>
          <p:cNvPr id="4" name="Footer Placeholder 3">
            <a:extLst>
              <a:ext uri="{FF2B5EF4-FFF2-40B4-BE49-F238E27FC236}">
                <a16:creationId xmlns:a16="http://schemas.microsoft.com/office/drawing/2014/main" id="{D72AA7EA-62A6-CE2D-4A17-96D3FB239F9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EDDE1A-B977-B06E-809E-D25A247A097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BA80781-81C0-994E-B058-93A347A8B71C}" type="slidenum">
              <a:rPr lang="en-US" smtClean="0"/>
              <a:t>‹#›</a:t>
            </a:fld>
            <a:endParaRPr lang="en-US"/>
          </a:p>
        </p:txBody>
      </p:sp>
    </p:spTree>
    <p:extLst>
      <p:ext uri="{BB962C8B-B14F-4D97-AF65-F5344CB8AC3E}">
        <p14:creationId xmlns:p14="http://schemas.microsoft.com/office/powerpoint/2010/main" val="685514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2859788-52C2-4B8F-BBBD-8B962046C54E}" type="datetimeFigureOut">
              <a:rPr lang="en-IE" smtClean="0"/>
              <a:t>22/11/2022</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ECA971F-9F71-45AC-B80A-D85269BAA52C}" type="slidenum">
              <a:rPr lang="en-IE" smtClean="0"/>
              <a:t>‹#›</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131218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06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278005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34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81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27</a:t>
            </a:fld>
            <a:endParaRPr lang="en-GB" dirty="0"/>
          </a:p>
        </p:txBody>
      </p:sp>
    </p:spTree>
    <p:extLst>
      <p:ext uri="{BB962C8B-B14F-4D97-AF65-F5344CB8AC3E}">
        <p14:creationId xmlns:p14="http://schemas.microsoft.com/office/powerpoint/2010/main" val="189046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28</a:t>
            </a:fld>
            <a:endParaRPr lang="en-GB" dirty="0"/>
          </a:p>
        </p:txBody>
      </p:sp>
    </p:spTree>
    <p:extLst>
      <p:ext uri="{BB962C8B-B14F-4D97-AF65-F5344CB8AC3E}">
        <p14:creationId xmlns:p14="http://schemas.microsoft.com/office/powerpoint/2010/main" val="327917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29</a:t>
            </a:fld>
            <a:endParaRPr lang="en-GB" dirty="0"/>
          </a:p>
        </p:txBody>
      </p:sp>
    </p:spTree>
    <p:extLst>
      <p:ext uri="{BB962C8B-B14F-4D97-AF65-F5344CB8AC3E}">
        <p14:creationId xmlns:p14="http://schemas.microsoft.com/office/powerpoint/2010/main" val="310881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68312D77-9186-46F9-9D74-D9FF47C81047}" type="slidenum">
              <a:rPr lang="en-GB" smtClean="0"/>
              <a:t>30</a:t>
            </a:fld>
            <a:endParaRPr lang="en-GB" dirty="0"/>
          </a:p>
        </p:txBody>
      </p:sp>
    </p:spTree>
    <p:extLst>
      <p:ext uri="{BB962C8B-B14F-4D97-AF65-F5344CB8AC3E}">
        <p14:creationId xmlns:p14="http://schemas.microsoft.com/office/powerpoint/2010/main" val="273927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89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7" name="Rectangle 16">
            <a:extLst>
              <a:ext uri="{FF2B5EF4-FFF2-40B4-BE49-F238E27FC236}">
                <a16:creationId xmlns:a16="http://schemas.microsoft.com/office/drawing/2014/main" id="{EB068B24-AAD2-EC46-9C66-7437E5F1B308}"/>
              </a:ext>
            </a:extLst>
          </p:cNvPr>
          <p:cNvSpPr/>
          <p:nvPr userDrawn="1"/>
        </p:nvSpPr>
        <p:spPr>
          <a:xfrm>
            <a:off x="676972" y="141915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B8D17229-747C-F44E-BD6D-9DEA1E784AC8}"/>
              </a:ext>
            </a:extLst>
          </p:cNvPr>
          <p:cNvSpPr/>
          <p:nvPr userDrawn="1"/>
        </p:nvSpPr>
        <p:spPr>
          <a:xfrm>
            <a:off x="831350" y="1502804"/>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screen">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9" name="Rectangle 48">
            <a:extLst>
              <a:ext uri="{FF2B5EF4-FFF2-40B4-BE49-F238E27FC236}">
                <a16:creationId xmlns:a16="http://schemas.microsoft.com/office/drawing/2014/main" id="{818B98B7-0B2D-7049-BE12-5F81F550DCFB}"/>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2425353"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a:extLst>
              <a:ext uri="{28A0092B-C50C-407E-A947-70E740481C1C}">
                <a14:useLocalDpi xmlns:a14="http://schemas.microsoft.com/office/drawing/2010/main"/>
              </a:ext>
            </a:extLst>
          </a:blip>
          <a:srcRect l="-5634" t="8478" r="38806" b="9640"/>
          <a:stretch/>
        </p:blipFill>
        <p:spPr>
          <a:xfrm>
            <a:off x="2766729" y="68820"/>
            <a:ext cx="6056868"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595959"/>
                </a:solidFill>
                <a:effectLst/>
                <a:latin typeface="+mn-lt"/>
                <a:ea typeface="Times New Roman" panose="02020603050405020304" pitchFamily="18" charset="0"/>
                <a:cs typeface="Poppins" pitchFamily="2" charset="77"/>
              </a:rPr>
              <a:t>This </a:t>
            </a:r>
            <a:r>
              <a:rPr lang="en-US" sz="850" dirty="0" err="1">
                <a:solidFill>
                  <a:srgbClr val="595959"/>
                </a:solidFill>
                <a:effectLst/>
                <a:latin typeface="+mn-lt"/>
                <a:ea typeface="Times New Roman" panose="02020603050405020304" pitchFamily="18" charset="0"/>
                <a:cs typeface="Poppins" pitchFamily="2" charset="77"/>
              </a:rPr>
              <a:t>programme</a:t>
            </a:r>
            <a:r>
              <a:rPr lang="en-US" sz="850" dirty="0">
                <a:solidFill>
                  <a:srgbClr val="595959"/>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595959"/>
                </a:solidFill>
                <a:effectLst/>
                <a:latin typeface="+mn-lt"/>
                <a:ea typeface="Calibri" panose="020F0502020204030204" pitchFamily="34" charset="0"/>
                <a:cs typeface="Poppins" pitchFamily="2" charset="77"/>
              </a:rPr>
              <a:t>  </a:t>
            </a:r>
            <a:r>
              <a:rPr lang="en-US" sz="850" dirty="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Rectangle 20">
            <a:extLst>
              <a:ext uri="{FF2B5EF4-FFF2-40B4-BE49-F238E27FC236}">
                <a16:creationId xmlns:a16="http://schemas.microsoft.com/office/drawing/2014/main" id="{F846D437-A8B0-7F48-B709-560A8DE58A6A}"/>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Icon&#10;&#10;Description automatically generated">
            <a:extLst>
              <a:ext uri="{FF2B5EF4-FFF2-40B4-BE49-F238E27FC236}">
                <a16:creationId xmlns:a16="http://schemas.microsoft.com/office/drawing/2014/main" id="{2B00F7C6-7124-174D-BBD2-6E777596E854}"/>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5866785" y="863793"/>
            <a:ext cx="6035215" cy="4808588"/>
          </a:xfrm>
          <a:prstGeom prst="rect">
            <a:avLst/>
          </a:prstGeom>
        </p:spPr>
      </p:pic>
      <p:pic>
        <p:nvPicPr>
          <p:cNvPr id="14" name="Picture 13" descr="Logo&#10;&#10;Description automatically generated">
            <a:extLst>
              <a:ext uri="{FF2B5EF4-FFF2-40B4-BE49-F238E27FC236}">
                <a16:creationId xmlns:a16="http://schemas.microsoft.com/office/drawing/2014/main" id="{8382540D-A0C4-894D-9851-E0E36268305F}"/>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5866785" y="863793"/>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11/22/2022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33" r:id="rId20"/>
    <p:sldLayoutId id="2147483847" r:id="rId21"/>
    <p:sldLayoutId id="2147483871" r:id="rId22"/>
    <p:sldLayoutId id="2147483875" r:id="rId23"/>
    <p:sldLayoutId id="2147483837" r:id="rId24"/>
    <p:sldLayoutId id="2147483838" r:id="rId25"/>
    <p:sldLayoutId id="2147483844" r:id="rId26"/>
    <p:sldLayoutId id="2147483848" r:id="rId27"/>
    <p:sldLayoutId id="2147483849" r:id="rId28"/>
    <p:sldLayoutId id="2147483851" r:id="rId29"/>
    <p:sldLayoutId id="2147483854" r:id="rId30"/>
    <p:sldLayoutId id="2147483855" r:id="rId31"/>
    <p:sldLayoutId id="2147483856" r:id="rId32"/>
    <p:sldLayoutId id="2147483857" r:id="rId33"/>
    <p:sldLayoutId id="2147483864" r:id="rId34"/>
    <p:sldLayoutId id="2147483852" r:id="rId35"/>
    <p:sldLayoutId id="2147483858" r:id="rId36"/>
    <p:sldLayoutId id="2147483859" r:id="rId37"/>
    <p:sldLayoutId id="2147483860" r:id="rId38"/>
    <p:sldLayoutId id="2147483874"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Death_of_a_Salesman" TargetMode="External"/><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webfx.com/blog/marketing/how-5-big-brands-came-back-from-the-brink-of-failure/"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www.businessfinland.fi/en/whats-new/news/2021/sustainable-is-resilient--how-to-prepare--for-crisis-and-grow-sustainably" TargetMode="External"/><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rathmullanrestaurants.com/" TargetMode="External"/><Relationship Id="rId1" Type="http://schemas.openxmlformats.org/officeDocument/2006/relationships/slideLayout" Target="../slideLayouts/slideLayout19.xml"/><Relationship Id="rId5" Type="http://schemas.openxmlformats.org/officeDocument/2006/relationships/image" Target="../media/image15.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hyperlink" Target="https://turnaround.org/about/tma-awards" TargetMode="External"/><Relationship Id="rId2" Type="http://schemas.openxmlformats.org/officeDocument/2006/relationships/hyperlink" Target="https://www.nuevapescanova.com/" TargetMode="Externa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hyperlink" Target="https://en.wikipedia.org/wiki/Pescanov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mazon.co.uk/Antifragile-Things-that-Gain-Disorder/dp/0141038225" TargetMode="External"/><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3" Type="http://schemas.openxmlformats.org/officeDocument/2006/relationships/hyperlink" Target="https://www.sciencedirect.com/science/article/pii/S2352673421000603" TargetMode="External"/><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9.xml"/><Relationship Id="rId1" Type="http://schemas.openxmlformats.org/officeDocument/2006/relationships/video" Target="https://www.youtube.com/embed/0m1hyBI6Q3c?feature=oembe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22.svg"/></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s://blog.bcm-institute.org/crisis-management/crisis-stages-pre-crisis" TargetMode="External"/><Relationship Id="rId2" Type="http://schemas.openxmlformats.org/officeDocument/2006/relationships/hyperlink" Target="https://en.wikipedia.org/wiki/Heuristic" TargetMode="Externa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hyperlink" Target="https://blog.bcm-institute.org/crisis-management/crisis-stages-pre-crisis" TargetMode="Externa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www.skylarkstairs.com/" TargetMode="External"/><Relationship Id="rId2" Type="http://schemas.openxmlformats.org/officeDocument/2006/relationships/hyperlink" Target="https://www.independent.ie/storyplus/overcoming-brexit-how-this-small-business-turned-a-crisis-into-an-opportunity-37597464.html" TargetMode="Externa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hyperlink" Target="https://www.leanbusinessireland.ie/funding-supports-overview/are-you-a-local-enterprise-office-client/lean-for-micro/#:~:text=The%20LEO%20Lean%20for%20Micro%20business%20programme%20helps,and%20improvements%20in%20capability%20and%20capacity%20to%20deliver" TargetMode="External"/><Relationship Id="rId4" Type="http://schemas.openxmlformats.org/officeDocument/2006/relationships/hyperlink" Target="https://www.localenterprise.ie/Galway/"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independent.ie/storyplus/overcoming-brexit-how-this-small-business-turned-a-crisis-into-an-opportunity-37597464.html" TargetMode="Externa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39.xml"/><Relationship Id="rId4" Type="http://schemas.openxmlformats.org/officeDocument/2006/relationships/hyperlink" Target="https://www.linkedin.com/company/secure-projec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mohurley.blogspot.com/2017/04/ferryland-iceberg.html" TargetMode="External"/><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35749" y="2786223"/>
            <a:ext cx="6026832" cy="2403642"/>
          </a:xfrm>
        </p:spPr>
        <p:txBody>
          <a:bodyPr anchor="t">
            <a:normAutofit/>
          </a:bodyPr>
          <a:lstStyle/>
          <a:p>
            <a:r>
              <a:rPr lang="el-GR" sz="4000" b="1" dirty="0"/>
              <a:t>ΕΝΟΤΗΤΑ</a:t>
            </a:r>
            <a:r>
              <a:rPr lang="en-US" sz="4000" b="1" dirty="0"/>
              <a:t> 1</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10;&#10;Description automatically generated">
            <a:extLst>
              <a:ext uri="{FF2B5EF4-FFF2-40B4-BE49-F238E27FC236}">
                <a16:creationId xmlns:a16="http://schemas.microsoft.com/office/drawing/2014/main" id="{34DF4380-9FA9-C942-95CE-8E68EE0BAE52}"/>
              </a:ext>
            </a:extLst>
          </p:cNvPr>
          <p:cNvPicPr/>
          <p:nvPr/>
        </p:nvPicPr>
        <p:blipFill rotWithShape="1">
          <a:blip r:embed="rId2" cstate="screen">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pic>
        <p:nvPicPr>
          <p:cNvPr id="7" name="Picture Placeholder 6" descr="Stopwatch">
            <a:extLst>
              <a:ext uri="{FF2B5EF4-FFF2-40B4-BE49-F238E27FC236}">
                <a16:creationId xmlns:a16="http://schemas.microsoft.com/office/drawing/2014/main" id="{B153D999-4808-4695-B1F8-A7087627975A}"/>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25926" r="25926"/>
          <a:stretch>
            <a:fillRect/>
          </a:stretch>
        </p:blipFill>
        <p:spPr/>
      </p:pic>
      <p:sp>
        <p:nvSpPr>
          <p:cNvPr id="9" name="TextBox 8">
            <a:extLst>
              <a:ext uri="{FF2B5EF4-FFF2-40B4-BE49-F238E27FC236}">
                <a16:creationId xmlns:a16="http://schemas.microsoft.com/office/drawing/2014/main" id="{E47E8D49-C9B4-9A47-D4E3-45D5EB4A7C46}"/>
              </a:ext>
            </a:extLst>
          </p:cNvPr>
          <p:cNvSpPr txBox="1"/>
          <p:nvPr/>
        </p:nvSpPr>
        <p:spPr>
          <a:xfrm>
            <a:off x="6571280" y="0"/>
            <a:ext cx="5741222" cy="1815882"/>
          </a:xfrm>
          <a:prstGeom prst="rect">
            <a:avLst/>
          </a:prstGeom>
          <a:noFill/>
        </p:spPr>
        <p:txBody>
          <a:bodyPr wrap="square">
            <a:spAutoFit/>
          </a:bodyPr>
          <a:lstStyle/>
          <a:p>
            <a:r>
              <a:rPr lang="en-GB" sz="2800" dirty="0">
                <a:solidFill>
                  <a:schemeClr val="bg1"/>
                </a:solidFill>
                <a:highlight>
                  <a:srgbClr val="F16924"/>
                </a:highlight>
              </a:rPr>
              <a:t>ΠΑΚΕΤΟ ΠΡΟΓΡΑΜΜΑΤΟΣ </a:t>
            </a:r>
            <a:r>
              <a:rPr lang="el-GR" sz="2800" dirty="0">
                <a:solidFill>
                  <a:schemeClr val="bg1"/>
                </a:solidFill>
                <a:highlight>
                  <a:srgbClr val="F16924"/>
                </a:highlight>
              </a:rPr>
              <a:t>ΜΑΘΗΜΑΤΩΝ </a:t>
            </a:r>
            <a:r>
              <a:rPr lang="en-GB" sz="2800" dirty="0">
                <a:solidFill>
                  <a:schemeClr val="bg1"/>
                </a:solidFill>
                <a:highlight>
                  <a:srgbClr val="F16924"/>
                </a:highlight>
              </a:rPr>
              <a:t>ΚΑΙ </a:t>
            </a:r>
            <a:r>
              <a:rPr lang="el-GR" sz="2800" dirty="0">
                <a:solidFill>
                  <a:schemeClr val="bg1"/>
                </a:solidFill>
                <a:highlight>
                  <a:srgbClr val="F16924"/>
                </a:highlight>
              </a:rPr>
              <a:t>ΕΠΑΓΓΕΛΜΑΤΙΚΗΣ ΕΚΠΑΙΔΕΥΣΗΣ ΚΑΙ ΚΑΤΑΡΤΙΣΗΣ ΤΟΥ ΕΡΓΟΥ </a:t>
            </a:r>
            <a:r>
              <a:rPr lang="en-GB" sz="2800" dirty="0">
                <a:solidFill>
                  <a:schemeClr val="bg1"/>
                </a:solidFill>
                <a:highlight>
                  <a:srgbClr val="F16924"/>
                </a:highlight>
              </a:rPr>
              <a:t>SECURE </a:t>
            </a:r>
          </a:p>
        </p:txBody>
      </p:sp>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735749" y="3807303"/>
            <a:ext cx="4884972" cy="1315888"/>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Calibri" panose="020F0502020204030204" pitchFamily="34" charset="0"/>
                <a:ea typeface="Calibri" panose="020F0502020204030204" pitchFamily="34" charset="0"/>
                <a:cs typeface="Calibri" panose="020F0502020204030204" pitchFamily="34" charset="0"/>
              </a:rPr>
              <a:t>Τα θεμελιώδη στοιχεία της πρώιμης κρίσης των ΜΜΕ </a:t>
            </a:r>
          </a:p>
        </p:txBody>
      </p:sp>
    </p:spTree>
    <p:extLst>
      <p:ext uri="{BB962C8B-B14F-4D97-AF65-F5344CB8AC3E}">
        <p14:creationId xmlns:p14="http://schemas.microsoft.com/office/powerpoint/2010/main" val="1495015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2195933" y="1225201"/>
            <a:ext cx="4474068" cy="3423588"/>
          </a:xfrm>
        </p:spPr>
        <p:txBody>
          <a:bodyPr>
            <a:normAutofit fontScale="92500" lnSpcReduction="10000"/>
          </a:bodyPr>
          <a:lstStyle/>
          <a:p>
            <a:r>
              <a:rPr lang="en-US" sz="4000" dirty="0"/>
              <a:t>Η </a:t>
            </a:r>
            <a:r>
              <a:rPr lang="el-GR" sz="4000" dirty="0"/>
              <a:t>ΣΗΜΑΝΤΙΚΗ </a:t>
            </a:r>
            <a:r>
              <a:rPr lang="en-US" sz="4000" dirty="0"/>
              <a:t>ΔΙΑΔΙΚΑΣ</a:t>
            </a:r>
            <a:r>
              <a:rPr lang="el-GR" sz="4000" dirty="0"/>
              <a:t>Ι</a:t>
            </a:r>
            <a:r>
              <a:rPr lang="en-US" sz="4000" dirty="0"/>
              <a:t>Α </a:t>
            </a:r>
            <a:endParaRPr lang="el-GR" sz="4000" dirty="0"/>
          </a:p>
          <a:p>
            <a:r>
              <a:rPr lang="en-US" sz="4000" dirty="0"/>
              <a:t>ΤΗΣ ΑΝΑΓΝ</a:t>
            </a:r>
            <a:r>
              <a:rPr lang="el-GR" sz="4000" dirty="0"/>
              <a:t>Ω</a:t>
            </a:r>
            <a:r>
              <a:rPr lang="en-US" sz="4000" dirty="0"/>
              <a:t>ΡΙΣΗΣ</a:t>
            </a:r>
          </a:p>
          <a:p>
            <a:endParaRPr lang="en-US" sz="4000" b="1" dirty="0"/>
          </a:p>
          <a:p>
            <a:r>
              <a:rPr lang="en-US" sz="2800" dirty="0"/>
              <a:t>Καθορισμός των 5 σαφών σταδίων για την </a:t>
            </a:r>
            <a:r>
              <a:rPr lang="en-US" sz="2800" dirty="0" err="1"/>
              <a:t>αναγνώριση </a:t>
            </a:r>
            <a:r>
              <a:rPr lang="en-US" sz="2800" dirty="0"/>
              <a:t>μιας κρίσης</a:t>
            </a:r>
          </a:p>
        </p:txBody>
      </p:sp>
      <p:sp>
        <p:nvSpPr>
          <p:cNvPr id="7" name="Text Placeholder 6">
            <a:extLst>
              <a:ext uri="{FF2B5EF4-FFF2-40B4-BE49-F238E27FC236}">
                <a16:creationId xmlns:a16="http://schemas.microsoft.com/office/drawing/2014/main" id="{9655EF32-77B1-5309-9EFB-00CB3D384D88}"/>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107531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6A4AFB-C570-C170-E84C-84C8021C024E}"/>
              </a:ext>
            </a:extLst>
          </p:cNvPr>
          <p:cNvSpPr/>
          <p:nvPr/>
        </p:nvSpPr>
        <p:spPr>
          <a:xfrm>
            <a:off x="1" y="0"/>
            <a:ext cx="367753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8204">
            <a:extLst>
              <a:ext uri="{FF2B5EF4-FFF2-40B4-BE49-F238E27FC236}">
                <a16:creationId xmlns:a16="http://schemas.microsoft.com/office/drawing/2014/main" id="{FF8C09B4-1A13-4F3B-924F-463BA83AA442}"/>
              </a:ext>
            </a:extLst>
          </p:cNvPr>
          <p:cNvGrpSpPr/>
          <p:nvPr/>
        </p:nvGrpSpPr>
        <p:grpSpPr>
          <a:xfrm>
            <a:off x="4071394" y="3046833"/>
            <a:ext cx="1415796" cy="1577513"/>
            <a:chOff x="0" y="0"/>
            <a:chExt cx="1905957" cy="2123662"/>
          </a:xfrm>
        </p:grpSpPr>
        <p:sp>
          <p:nvSpPr>
            <p:cNvPr id="42" name="Shape 18202">
              <a:extLst>
                <a:ext uri="{FF2B5EF4-FFF2-40B4-BE49-F238E27FC236}">
                  <a16:creationId xmlns:a16="http://schemas.microsoft.com/office/drawing/2014/main" id="{402A1EEB-AAC1-4829-9E23-90384FBB8B71}"/>
                </a:ext>
              </a:extLst>
            </p:cNvPr>
            <p:cNvSpPr/>
            <p:nvPr/>
          </p:nvSpPr>
          <p:spPr>
            <a:xfrm>
              <a:off x="328241" y="0"/>
              <a:ext cx="1577716" cy="17796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chemeClr val="accent1"/>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43" name="Shape 18203">
              <a:extLst>
                <a:ext uri="{FF2B5EF4-FFF2-40B4-BE49-F238E27FC236}">
                  <a16:creationId xmlns:a16="http://schemas.microsoft.com/office/drawing/2014/main" id="{9808AE67-3948-4593-93BB-E282CED72ED9}"/>
                </a:ext>
              </a:extLst>
            </p:cNvPr>
            <p:cNvSpPr/>
            <p:nvPr/>
          </p:nvSpPr>
          <p:spPr>
            <a:xfrm>
              <a:off x="0" y="306927"/>
              <a:ext cx="1375861" cy="1816735"/>
            </a:xfrm>
            <a:custGeom>
              <a:avLst/>
              <a:gdLst/>
              <a:ahLst/>
              <a:cxnLst>
                <a:cxn ang="0">
                  <a:pos x="wd2" y="hd2"/>
                </a:cxn>
                <a:cxn ang="5400000">
                  <a:pos x="wd2" y="hd2"/>
                </a:cxn>
                <a:cxn ang="10800000">
                  <a:pos x="wd2" y="hd2"/>
                </a:cxn>
                <a:cxn ang="16200000">
                  <a:pos x="wd2" y="hd2"/>
                </a:cxn>
              </a:cxnLst>
              <a:rect l="0" t="0"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chemeClr val="accent1">
                <a:lumMod val="75000"/>
              </a:scheme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44" name="Group 18207">
            <a:extLst>
              <a:ext uri="{FF2B5EF4-FFF2-40B4-BE49-F238E27FC236}">
                <a16:creationId xmlns:a16="http://schemas.microsoft.com/office/drawing/2014/main" id="{E92CBC1A-290B-45BD-96C1-D085186966BB}"/>
              </a:ext>
            </a:extLst>
          </p:cNvPr>
          <p:cNvGrpSpPr/>
          <p:nvPr/>
        </p:nvGrpSpPr>
        <p:grpSpPr>
          <a:xfrm>
            <a:off x="7997950" y="2248854"/>
            <a:ext cx="1733782" cy="2063284"/>
            <a:chOff x="0" y="0"/>
            <a:chExt cx="2334032" cy="2777611"/>
          </a:xfrm>
        </p:grpSpPr>
        <p:sp>
          <p:nvSpPr>
            <p:cNvPr id="45" name="Shape 18205">
              <a:extLst>
                <a:ext uri="{FF2B5EF4-FFF2-40B4-BE49-F238E27FC236}">
                  <a16:creationId xmlns:a16="http://schemas.microsoft.com/office/drawing/2014/main" id="{D22808D3-81CA-4112-9421-DACD48318E5A}"/>
                </a:ext>
              </a:extLst>
            </p:cNvPr>
            <p:cNvSpPr/>
            <p:nvPr/>
          </p:nvSpPr>
          <p:spPr>
            <a:xfrm>
              <a:off x="848419" y="4076"/>
              <a:ext cx="1485613" cy="2773535"/>
            </a:xfrm>
            <a:custGeom>
              <a:avLst/>
              <a:gdLst/>
              <a:ahLst/>
              <a:cxnLst>
                <a:cxn ang="0">
                  <a:pos x="wd2" y="hd2"/>
                </a:cxn>
                <a:cxn ang="5400000">
                  <a:pos x="wd2" y="hd2"/>
                </a:cxn>
                <a:cxn ang="10800000">
                  <a:pos x="wd2" y="hd2"/>
                </a:cxn>
                <a:cxn ang="16200000">
                  <a:pos x="wd2" y="hd2"/>
                </a:cxn>
              </a:cxnLst>
              <a:rect l="0" t="0"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rgbClr val="B41F7A"/>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46" name="Shape 18206">
              <a:extLst>
                <a:ext uri="{FF2B5EF4-FFF2-40B4-BE49-F238E27FC236}">
                  <a16:creationId xmlns:a16="http://schemas.microsoft.com/office/drawing/2014/main" id="{03CFE8EF-C66A-4C29-BBC5-B1C6C574B6E8}"/>
                </a:ext>
              </a:extLst>
            </p:cNvPr>
            <p:cNvSpPr/>
            <p:nvPr/>
          </p:nvSpPr>
          <p:spPr>
            <a:xfrm>
              <a:off x="0" y="0"/>
              <a:ext cx="2131456" cy="258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rgbClr val="B41F7A">
                <a:alpha val="86275"/>
              </a:srgb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47" name="Group 18211">
            <a:extLst>
              <a:ext uri="{FF2B5EF4-FFF2-40B4-BE49-F238E27FC236}">
                <a16:creationId xmlns:a16="http://schemas.microsoft.com/office/drawing/2014/main" id="{B5E4A9CE-CB94-45DF-BBBB-E4A466F65EC0}"/>
              </a:ext>
            </a:extLst>
          </p:cNvPr>
          <p:cNvGrpSpPr/>
          <p:nvPr/>
        </p:nvGrpSpPr>
        <p:grpSpPr>
          <a:xfrm>
            <a:off x="5008700" y="3939807"/>
            <a:ext cx="1347128" cy="1161728"/>
            <a:chOff x="0" y="0"/>
            <a:chExt cx="1813514" cy="1563927"/>
          </a:xfrm>
        </p:grpSpPr>
        <p:sp>
          <p:nvSpPr>
            <p:cNvPr id="48" name="Shape 18208">
              <a:extLst>
                <a:ext uri="{FF2B5EF4-FFF2-40B4-BE49-F238E27FC236}">
                  <a16:creationId xmlns:a16="http://schemas.microsoft.com/office/drawing/2014/main" id="{62A206F8-1A21-4ACB-9720-35E3E0FD9F51}"/>
                </a:ext>
              </a:extLst>
            </p:cNvPr>
            <p:cNvSpPr/>
            <p:nvPr/>
          </p:nvSpPr>
          <p:spPr>
            <a:xfrm>
              <a:off x="0" y="2198"/>
              <a:ext cx="819939" cy="1027088"/>
            </a:xfrm>
            <a:custGeom>
              <a:avLst/>
              <a:gdLst/>
              <a:ahLst/>
              <a:cxnLst>
                <a:cxn ang="0">
                  <a:pos x="wd2" y="hd2"/>
                </a:cxn>
                <a:cxn ang="5400000">
                  <a:pos x="wd2" y="hd2"/>
                </a:cxn>
                <a:cxn ang="10800000">
                  <a:pos x="wd2" y="hd2"/>
                </a:cxn>
                <a:cxn ang="16200000">
                  <a:pos x="wd2" y="hd2"/>
                </a:cxn>
              </a:cxnLst>
              <a:rect l="0" t="0" r="r" b="b"/>
              <a:pathLst>
                <a:path w="21600" h="21600" extrusionOk="0">
                  <a:moveTo>
                    <a:pt x="9050" y="14869"/>
                  </a:moveTo>
                  <a:lnTo>
                    <a:pt x="21600" y="0"/>
                  </a:lnTo>
                  <a:lnTo>
                    <a:pt x="17299" y="1941"/>
                  </a:lnTo>
                  <a:lnTo>
                    <a:pt x="0" y="21600"/>
                  </a:lnTo>
                  <a:lnTo>
                    <a:pt x="9047" y="14893"/>
                  </a:lnTo>
                  <a:lnTo>
                    <a:pt x="9050" y="14869"/>
                  </a:lnTo>
                  <a:close/>
                </a:path>
              </a:pathLst>
            </a:custGeom>
            <a:solidFill>
              <a:srgbClr val="651A47"/>
            </a:solidFill>
            <a:ln w="12700" cap="flat">
              <a:noFill/>
              <a:miter lim="400000"/>
            </a:ln>
            <a:effectLst/>
          </p:spPr>
          <p:txBody>
            <a:bodyPr wrap="square" lIns="20097" tIns="20097" rIns="20097" bIns="20097"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GB" sz="1583" dirty="0">
                <a:latin typeface="+mj-lt"/>
                <a:ea typeface="Lato Light" panose="020F0502020204030203" pitchFamily="34" charset="0"/>
                <a:cs typeface="Lato Light" panose="020F0502020204030203" pitchFamily="34" charset="0"/>
              </a:endParaRPr>
            </a:p>
          </p:txBody>
        </p:sp>
        <p:sp>
          <p:nvSpPr>
            <p:cNvPr id="49" name="Shape 18209">
              <a:extLst>
                <a:ext uri="{FF2B5EF4-FFF2-40B4-BE49-F238E27FC236}">
                  <a16:creationId xmlns:a16="http://schemas.microsoft.com/office/drawing/2014/main" id="{DA5853D9-2CCA-4CF1-875A-BDDEB01DAAD3}"/>
                </a:ext>
              </a:extLst>
            </p:cNvPr>
            <p:cNvSpPr/>
            <p:nvPr/>
          </p:nvSpPr>
          <p:spPr>
            <a:xfrm>
              <a:off x="0" y="707637"/>
              <a:ext cx="1804795" cy="856290"/>
            </a:xfrm>
            <a:custGeom>
              <a:avLst/>
              <a:gdLst/>
              <a:ahLst/>
              <a:cxnLst>
                <a:cxn ang="0">
                  <a:pos x="wd2" y="hd2"/>
                </a:cxn>
                <a:cxn ang="5400000">
                  <a:pos x="wd2" y="hd2"/>
                </a:cxn>
                <a:cxn ang="10800000">
                  <a:pos x="wd2" y="hd2"/>
                </a:cxn>
                <a:cxn ang="16200000">
                  <a:pos x="wd2" y="hd2"/>
                </a:cxn>
              </a:cxnLst>
              <a:rect l="0" t="0"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rgbClr val="651A47"/>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0" name="Shape 18210">
              <a:extLst>
                <a:ext uri="{FF2B5EF4-FFF2-40B4-BE49-F238E27FC236}">
                  <a16:creationId xmlns:a16="http://schemas.microsoft.com/office/drawing/2014/main" id="{BA9287BC-F11B-44FE-AD57-09F0D7EE1F3B}"/>
                </a:ext>
              </a:extLst>
            </p:cNvPr>
            <p:cNvSpPr/>
            <p:nvPr/>
          </p:nvSpPr>
          <p:spPr>
            <a:xfrm>
              <a:off x="333603" y="0"/>
              <a:ext cx="1479911" cy="1194805"/>
            </a:xfrm>
            <a:custGeom>
              <a:avLst/>
              <a:gdLst/>
              <a:ahLst/>
              <a:cxnLst>
                <a:cxn ang="0">
                  <a:pos x="wd2" y="hd2"/>
                </a:cxn>
                <a:cxn ang="5400000">
                  <a:pos x="wd2" y="hd2"/>
                </a:cxn>
                <a:cxn ang="10800000">
                  <a:pos x="wd2" y="hd2"/>
                </a:cxn>
                <a:cxn ang="16200000">
                  <a:pos x="wd2" y="hd2"/>
                </a:cxn>
              </a:cxnLst>
              <a:rect l="0" t="0"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rgbClr val="7F1C58"/>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51" name="Group 18215">
            <a:extLst>
              <a:ext uri="{FF2B5EF4-FFF2-40B4-BE49-F238E27FC236}">
                <a16:creationId xmlns:a16="http://schemas.microsoft.com/office/drawing/2014/main" id="{83E31CA5-2ECD-47A5-8B8D-D56690592A2D}"/>
              </a:ext>
            </a:extLst>
          </p:cNvPr>
          <p:cNvGrpSpPr/>
          <p:nvPr/>
        </p:nvGrpSpPr>
        <p:grpSpPr>
          <a:xfrm>
            <a:off x="6414661" y="4224799"/>
            <a:ext cx="1172470" cy="898958"/>
            <a:chOff x="0" y="0"/>
            <a:chExt cx="1578389" cy="1210186"/>
          </a:xfrm>
        </p:grpSpPr>
        <p:sp>
          <p:nvSpPr>
            <p:cNvPr id="52" name="Shape 18212">
              <a:extLst>
                <a:ext uri="{FF2B5EF4-FFF2-40B4-BE49-F238E27FC236}">
                  <a16:creationId xmlns:a16="http://schemas.microsoft.com/office/drawing/2014/main" id="{79FBC787-3BCC-41BD-B30F-EAFE540A65C3}"/>
                </a:ext>
              </a:extLst>
            </p:cNvPr>
            <p:cNvSpPr/>
            <p:nvPr/>
          </p:nvSpPr>
          <p:spPr>
            <a:xfrm>
              <a:off x="0" y="85257"/>
              <a:ext cx="140225" cy="1120956"/>
            </a:xfrm>
            <a:custGeom>
              <a:avLst/>
              <a:gdLst/>
              <a:ahLst/>
              <a:cxnLst>
                <a:cxn ang="0">
                  <a:pos x="wd2" y="hd2"/>
                </a:cxn>
                <a:cxn ang="5400000">
                  <a:pos x="wd2" y="hd2"/>
                </a:cxn>
                <a:cxn ang="10800000">
                  <a:pos x="wd2" y="hd2"/>
                </a:cxn>
                <a:cxn ang="16200000">
                  <a:pos x="wd2" y="hd2"/>
                </a:cxn>
              </a:cxnLst>
              <a:rect l="0" t="0" r="r" b="b"/>
              <a:pathLst>
                <a:path w="21600" h="21600" extrusionOk="0">
                  <a:moveTo>
                    <a:pt x="13312" y="0"/>
                  </a:moveTo>
                  <a:lnTo>
                    <a:pt x="0" y="3782"/>
                  </a:lnTo>
                  <a:lnTo>
                    <a:pt x="599" y="21600"/>
                  </a:lnTo>
                  <a:lnTo>
                    <a:pt x="21600" y="14378"/>
                  </a:lnTo>
                  <a:lnTo>
                    <a:pt x="13312" y="0"/>
                  </a:lnTo>
                  <a:close/>
                </a:path>
              </a:pathLst>
            </a:custGeom>
            <a:solidFill>
              <a:srgbClr val="CD9040"/>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3" name="Shape 18213">
              <a:extLst>
                <a:ext uri="{FF2B5EF4-FFF2-40B4-BE49-F238E27FC236}">
                  <a16:creationId xmlns:a16="http://schemas.microsoft.com/office/drawing/2014/main" id="{8ABA226C-74CB-4BD8-96AB-9EB298167F71}"/>
                </a:ext>
              </a:extLst>
            </p:cNvPr>
            <p:cNvSpPr/>
            <p:nvPr/>
          </p:nvSpPr>
          <p:spPr>
            <a:xfrm>
              <a:off x="85257" y="0"/>
              <a:ext cx="1411513" cy="847631"/>
            </a:xfrm>
            <a:custGeom>
              <a:avLst/>
              <a:gdLst/>
              <a:ahLst/>
              <a:cxnLst>
                <a:cxn ang="0">
                  <a:pos x="wd2" y="hd2"/>
                </a:cxn>
                <a:cxn ang="5400000">
                  <a:pos x="wd2" y="hd2"/>
                </a:cxn>
                <a:cxn ang="10800000">
                  <a:pos x="wd2" y="hd2"/>
                </a:cxn>
                <a:cxn ang="16200000">
                  <a:pos x="wd2" y="hd2"/>
                </a:cxn>
              </a:cxnLst>
              <a:rect l="0" t="0"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rgbClr val="EDA13E"/>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4" name="Shape 18214">
              <a:extLst>
                <a:ext uri="{FF2B5EF4-FFF2-40B4-BE49-F238E27FC236}">
                  <a16:creationId xmlns:a16="http://schemas.microsoft.com/office/drawing/2014/main" id="{B027AFCB-B75E-4161-A13D-1E8DE951E5B9}"/>
                </a:ext>
              </a:extLst>
            </p:cNvPr>
            <p:cNvSpPr/>
            <p:nvPr/>
          </p:nvSpPr>
          <p:spPr>
            <a:xfrm>
              <a:off x="0" y="699111"/>
              <a:ext cx="1578389" cy="511075"/>
            </a:xfrm>
            <a:custGeom>
              <a:avLst/>
              <a:gdLst/>
              <a:ahLst/>
              <a:cxnLst>
                <a:cxn ang="0">
                  <a:pos x="wd2" y="hd2"/>
                </a:cxn>
                <a:cxn ang="5400000">
                  <a:pos x="wd2" y="hd2"/>
                </a:cxn>
                <a:cxn ang="10800000">
                  <a:pos x="wd2" y="hd2"/>
                </a:cxn>
                <a:cxn ang="16200000">
                  <a:pos x="wd2" y="hd2"/>
                </a:cxn>
              </a:cxnLst>
              <a:rect l="0" t="0"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rgbClr val="CD9040"/>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grpSp>
        <p:nvGrpSpPr>
          <p:cNvPr id="55" name="Group 18219">
            <a:extLst>
              <a:ext uri="{FF2B5EF4-FFF2-40B4-BE49-F238E27FC236}">
                <a16:creationId xmlns:a16="http://schemas.microsoft.com/office/drawing/2014/main" id="{15B03CFD-C40B-41E2-88A5-D93BD04DA399}"/>
              </a:ext>
            </a:extLst>
          </p:cNvPr>
          <p:cNvGrpSpPr/>
          <p:nvPr/>
        </p:nvGrpSpPr>
        <p:grpSpPr>
          <a:xfrm>
            <a:off x="7339303" y="3844811"/>
            <a:ext cx="1394113" cy="1126387"/>
            <a:chOff x="0" y="0"/>
            <a:chExt cx="1876767" cy="1516352"/>
          </a:xfrm>
        </p:grpSpPr>
        <p:sp>
          <p:nvSpPr>
            <p:cNvPr id="56" name="Shape 18216">
              <a:extLst>
                <a:ext uri="{FF2B5EF4-FFF2-40B4-BE49-F238E27FC236}">
                  <a16:creationId xmlns:a16="http://schemas.microsoft.com/office/drawing/2014/main" id="{C10E1314-BB52-4754-8FD5-BFC6FAC5BF8F}"/>
                </a:ext>
              </a:extLst>
            </p:cNvPr>
            <p:cNvSpPr/>
            <p:nvPr/>
          </p:nvSpPr>
          <p:spPr>
            <a:xfrm>
              <a:off x="0" y="460390"/>
              <a:ext cx="546547" cy="1055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 y="3354"/>
                  </a:lnTo>
                  <a:lnTo>
                    <a:pt x="21600" y="21600"/>
                  </a:lnTo>
                  <a:lnTo>
                    <a:pt x="18943" y="14232"/>
                  </a:lnTo>
                  <a:lnTo>
                    <a:pt x="0" y="0"/>
                  </a:lnTo>
                  <a:close/>
                </a:path>
              </a:pathLst>
            </a:custGeom>
            <a:solidFill>
              <a:srgbClr val="CB6534"/>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7" name="Shape 18217">
              <a:extLst>
                <a:ext uri="{FF2B5EF4-FFF2-40B4-BE49-F238E27FC236}">
                  <a16:creationId xmlns:a16="http://schemas.microsoft.com/office/drawing/2014/main" id="{750D54E2-1EC6-4E45-A51D-4151B56DB2C4}"/>
                </a:ext>
              </a:extLst>
            </p:cNvPr>
            <p:cNvSpPr/>
            <p:nvPr/>
          </p:nvSpPr>
          <p:spPr>
            <a:xfrm>
              <a:off x="477442" y="549911"/>
              <a:ext cx="1399325" cy="961663"/>
            </a:xfrm>
            <a:custGeom>
              <a:avLst/>
              <a:gdLst/>
              <a:ahLst/>
              <a:cxnLst>
                <a:cxn ang="0">
                  <a:pos x="wd2" y="hd2"/>
                </a:cxn>
                <a:cxn ang="5400000">
                  <a:pos x="wd2" y="hd2"/>
                </a:cxn>
                <a:cxn ang="10800000">
                  <a:pos x="wd2" y="hd2"/>
                </a:cxn>
                <a:cxn ang="16200000">
                  <a:pos x="wd2" y="hd2"/>
                </a:cxn>
              </a:cxnLst>
              <a:rect l="0" t="0"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rgbClr val="F16924"/>
            </a:solidFill>
            <a:ln w="12700" cap="flat">
              <a:noFill/>
              <a:miter lim="400000"/>
            </a:ln>
            <a:effectLst/>
          </p:spPr>
          <p:txBody>
            <a:bodyPr wrap="square" lIns="20097" tIns="20097" rIns="20097" bIns="20097" numCol="1" anchor="ctr">
              <a:noAutofit/>
            </a:bodyPr>
            <a:lstStyle/>
            <a:p>
              <a:endParaRPr lang="en-GB" sz="1899" dirty="0">
                <a:latin typeface="+mj-lt"/>
              </a:endParaRPr>
            </a:p>
          </p:txBody>
        </p:sp>
        <p:sp>
          <p:nvSpPr>
            <p:cNvPr id="58" name="Shape 18218">
              <a:extLst>
                <a:ext uri="{FF2B5EF4-FFF2-40B4-BE49-F238E27FC236}">
                  <a16:creationId xmlns:a16="http://schemas.microsoft.com/office/drawing/2014/main" id="{4B9D9E84-54A6-4A37-B1EE-509B78760D4C}"/>
                </a:ext>
              </a:extLst>
            </p:cNvPr>
            <p:cNvSpPr/>
            <p:nvPr/>
          </p:nvSpPr>
          <p:spPr>
            <a:xfrm>
              <a:off x="0" y="0"/>
              <a:ext cx="1616530" cy="1154991"/>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rgbClr val="F16924">
                <a:alpha val="86275"/>
              </a:srgbClr>
            </a:solidFill>
            <a:ln w="12700" cap="flat">
              <a:noFill/>
              <a:miter lim="400000"/>
            </a:ln>
            <a:effectLst/>
          </p:spPr>
          <p:txBody>
            <a:bodyPr wrap="square" lIns="20097" tIns="20097" rIns="20097" bIns="20097" numCol="1" anchor="ctr">
              <a:noAutofit/>
            </a:bodyPr>
            <a:lstStyle/>
            <a:p>
              <a:endParaRPr lang="en-GB" sz="1899" dirty="0">
                <a:latin typeface="+mj-lt"/>
              </a:endParaRPr>
            </a:p>
          </p:txBody>
        </p:sp>
      </p:grpSp>
      <p:sp>
        <p:nvSpPr>
          <p:cNvPr id="59" name="Shape 18237">
            <a:extLst>
              <a:ext uri="{FF2B5EF4-FFF2-40B4-BE49-F238E27FC236}">
                <a16:creationId xmlns:a16="http://schemas.microsoft.com/office/drawing/2014/main" id="{ABDBC586-6C74-47C1-B319-C5A633FE9027}"/>
              </a:ext>
            </a:extLst>
          </p:cNvPr>
          <p:cNvSpPr/>
          <p:nvPr/>
        </p:nvSpPr>
        <p:spPr>
          <a:xfrm>
            <a:off x="7328602" y="1938332"/>
            <a:ext cx="512690" cy="22530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074"/>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0" name="Shape 18238">
            <a:extLst>
              <a:ext uri="{FF2B5EF4-FFF2-40B4-BE49-F238E27FC236}">
                <a16:creationId xmlns:a16="http://schemas.microsoft.com/office/drawing/2014/main" id="{3E848FBE-6B3E-4375-AA5E-4742D2C9BD07}"/>
              </a:ext>
            </a:extLst>
          </p:cNvPr>
          <p:cNvSpPr/>
          <p:nvPr/>
        </p:nvSpPr>
        <p:spPr>
          <a:xfrm>
            <a:off x="5692997" y="2920431"/>
            <a:ext cx="261733" cy="12215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252"/>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1" name="Shape 18239">
            <a:extLst>
              <a:ext uri="{FF2B5EF4-FFF2-40B4-BE49-F238E27FC236}">
                <a16:creationId xmlns:a16="http://schemas.microsoft.com/office/drawing/2014/main" id="{CC099A26-59BE-4095-8AF0-CF6AA60C7769}"/>
              </a:ext>
            </a:extLst>
          </p:cNvPr>
          <p:cNvSpPr/>
          <p:nvPr/>
        </p:nvSpPr>
        <p:spPr>
          <a:xfrm>
            <a:off x="7131664" y="4812522"/>
            <a:ext cx="760859" cy="3681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44" y="2160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2" name="Shape 18240">
            <a:extLst>
              <a:ext uri="{FF2B5EF4-FFF2-40B4-BE49-F238E27FC236}">
                <a16:creationId xmlns:a16="http://schemas.microsoft.com/office/drawing/2014/main" id="{A4285FE1-44ED-4EC3-AD33-3BA7BE064FFC}"/>
              </a:ext>
            </a:extLst>
          </p:cNvPr>
          <p:cNvSpPr/>
          <p:nvPr/>
        </p:nvSpPr>
        <p:spPr>
          <a:xfrm rot="5400000">
            <a:off x="9455287" y="2705211"/>
            <a:ext cx="200056" cy="5423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06"/>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3" name="Shape 18241">
            <a:extLst>
              <a:ext uri="{FF2B5EF4-FFF2-40B4-BE49-F238E27FC236}">
                <a16:creationId xmlns:a16="http://schemas.microsoft.com/office/drawing/2014/main" id="{A3CBD44B-52F2-425F-9D77-20C67D23C2B1}"/>
              </a:ext>
            </a:extLst>
          </p:cNvPr>
          <p:cNvSpPr/>
          <p:nvPr/>
        </p:nvSpPr>
        <p:spPr>
          <a:xfrm>
            <a:off x="4253696" y="4034697"/>
            <a:ext cx="270821" cy="11247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201"/>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endParaRPr lang="en-GB" sz="1899" dirty="0">
              <a:latin typeface="+mj-lt"/>
            </a:endParaRPr>
          </a:p>
        </p:txBody>
      </p:sp>
      <p:sp>
        <p:nvSpPr>
          <p:cNvPr id="64" name="TextBox 45">
            <a:extLst>
              <a:ext uri="{FF2B5EF4-FFF2-40B4-BE49-F238E27FC236}">
                <a16:creationId xmlns:a16="http://schemas.microsoft.com/office/drawing/2014/main" id="{BA7C80ED-39FD-4047-B6FD-0228E4A7E34C}"/>
              </a:ext>
            </a:extLst>
          </p:cNvPr>
          <p:cNvSpPr txBox="1"/>
          <p:nvPr/>
        </p:nvSpPr>
        <p:spPr>
          <a:xfrm>
            <a:off x="4043824" y="5593175"/>
            <a:ext cx="2751260" cy="505588"/>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Τα πρώτα σημάδια της κρίσης δεν γίνονται αντιληπτά ή δεν γίνονται αντιληπτά. </a:t>
            </a:r>
          </a:p>
        </p:txBody>
      </p:sp>
      <p:sp>
        <p:nvSpPr>
          <p:cNvPr id="65" name="TextBox 46">
            <a:extLst>
              <a:ext uri="{FF2B5EF4-FFF2-40B4-BE49-F238E27FC236}">
                <a16:creationId xmlns:a16="http://schemas.microsoft.com/office/drawing/2014/main" id="{2749A74C-C935-48E6-AE75-AC3262CC931E}"/>
              </a:ext>
            </a:extLst>
          </p:cNvPr>
          <p:cNvSpPr txBox="1"/>
          <p:nvPr/>
        </p:nvSpPr>
        <p:spPr>
          <a:xfrm>
            <a:off x="4026150" y="5222807"/>
            <a:ext cx="1630959" cy="400110"/>
          </a:xfrm>
          <a:prstGeom prst="rect">
            <a:avLst/>
          </a:prstGeom>
          <a:noFill/>
        </p:spPr>
        <p:txBody>
          <a:bodyPr wrap="none" rtlCol="0" anchor="t">
            <a:spAutoFit/>
          </a:bodyPr>
          <a:lstStyle/>
          <a:p>
            <a:r>
              <a:rPr lang="en-GB" sz="2000" b="1" dirty="0">
                <a:solidFill>
                  <a:schemeClr val="accent1"/>
                </a:solidFill>
                <a:latin typeface="Calibri" panose="020F0502020204030204" pitchFamily="34" charset="0"/>
                <a:ea typeface="Lato Light" panose="020F0502020204030203" pitchFamily="34" charset="0"/>
                <a:cs typeface="Calibri" panose="020F0502020204030204" pitchFamily="34" charset="0"/>
              </a:rPr>
              <a:t>01. Πρώτα σημάδια</a:t>
            </a:r>
          </a:p>
        </p:txBody>
      </p:sp>
      <p:sp>
        <p:nvSpPr>
          <p:cNvPr id="66" name="TextBox 49">
            <a:extLst>
              <a:ext uri="{FF2B5EF4-FFF2-40B4-BE49-F238E27FC236}">
                <a16:creationId xmlns:a16="http://schemas.microsoft.com/office/drawing/2014/main" id="{9A525032-471B-49A2-BBB0-295E6E782011}"/>
              </a:ext>
            </a:extLst>
          </p:cNvPr>
          <p:cNvSpPr txBox="1"/>
          <p:nvPr/>
        </p:nvSpPr>
        <p:spPr>
          <a:xfrm>
            <a:off x="4281620" y="2202918"/>
            <a:ext cx="2365406" cy="710772"/>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Η κρίση είναι ορατή, αλλά η διοίκηση επικεντρώνεται στην ελπίδα και όχι στη δράση.</a:t>
            </a:r>
          </a:p>
        </p:txBody>
      </p:sp>
      <p:sp>
        <p:nvSpPr>
          <p:cNvPr id="67" name="TextBox 50">
            <a:extLst>
              <a:ext uri="{FF2B5EF4-FFF2-40B4-BE49-F238E27FC236}">
                <a16:creationId xmlns:a16="http://schemas.microsoft.com/office/drawing/2014/main" id="{47B242CE-1D8C-4F10-9918-D4A5D3D8A4F7}"/>
              </a:ext>
            </a:extLst>
          </p:cNvPr>
          <p:cNvSpPr txBox="1"/>
          <p:nvPr/>
        </p:nvSpPr>
        <p:spPr>
          <a:xfrm>
            <a:off x="4190745" y="1803466"/>
            <a:ext cx="2576346" cy="400110"/>
          </a:xfrm>
          <a:prstGeom prst="rect">
            <a:avLst/>
          </a:prstGeom>
          <a:noFill/>
        </p:spPr>
        <p:txBody>
          <a:bodyPr wrap="none" rtlCol="0" anchor="t">
            <a:spAutoFit/>
          </a:bodyPr>
          <a:lstStyle/>
          <a:p>
            <a:r>
              <a:rPr lang="en-GB" sz="2000" b="1" dirty="0">
                <a:solidFill>
                  <a:srgbClr val="7F1C58"/>
                </a:solidFill>
                <a:latin typeface="Calibri" panose="020F0502020204030204" pitchFamily="34" charset="0"/>
                <a:ea typeface="Lato Light" panose="020F0502020204030203" pitchFamily="34" charset="0"/>
                <a:cs typeface="Calibri" panose="020F0502020204030204" pitchFamily="34" charset="0"/>
              </a:rPr>
              <a:t>02. Η αρχή της ελπίδας</a:t>
            </a:r>
          </a:p>
        </p:txBody>
      </p:sp>
      <p:sp>
        <p:nvSpPr>
          <p:cNvPr id="68" name="TextBox 52">
            <a:extLst>
              <a:ext uri="{FF2B5EF4-FFF2-40B4-BE49-F238E27FC236}">
                <a16:creationId xmlns:a16="http://schemas.microsoft.com/office/drawing/2014/main" id="{C830AAB0-F506-44AE-8094-9BF72F2E72DA}"/>
              </a:ext>
            </a:extLst>
          </p:cNvPr>
          <p:cNvSpPr txBox="1"/>
          <p:nvPr/>
        </p:nvSpPr>
        <p:spPr>
          <a:xfrm>
            <a:off x="7197988" y="632327"/>
            <a:ext cx="3107579" cy="1326325"/>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Εάν τα μέτρα που εφαρμόζονται είναι επιτυχή, τα πρώτα σημάδια χαλάρωσης αρχίζουν τώρα να εμφανίζονται. Ωστόσο, η αναδιάρθρωση πρέπει να συνεχίσει να εφαρμόζεται με συνέπεια.</a:t>
            </a:r>
          </a:p>
        </p:txBody>
      </p:sp>
      <p:sp>
        <p:nvSpPr>
          <p:cNvPr id="69" name="TextBox 53">
            <a:extLst>
              <a:ext uri="{FF2B5EF4-FFF2-40B4-BE49-F238E27FC236}">
                <a16:creationId xmlns:a16="http://schemas.microsoft.com/office/drawing/2014/main" id="{4002A5F3-B137-41F0-83F8-0223E2499480}"/>
              </a:ext>
            </a:extLst>
          </p:cNvPr>
          <p:cNvSpPr txBox="1"/>
          <p:nvPr/>
        </p:nvSpPr>
        <p:spPr>
          <a:xfrm>
            <a:off x="7156732" y="259397"/>
            <a:ext cx="2575000" cy="400110"/>
          </a:xfrm>
          <a:prstGeom prst="rect">
            <a:avLst/>
          </a:prstGeom>
          <a:noFill/>
        </p:spPr>
        <p:txBody>
          <a:bodyPr wrap="none" rtlCol="0" anchor="t">
            <a:spAutoFit/>
          </a:bodyPr>
          <a:lstStyle/>
          <a:p>
            <a:r>
              <a:rPr lang="en-GB" sz="2000" b="1" dirty="0">
                <a:solidFill>
                  <a:srgbClr val="F16924"/>
                </a:solidFill>
                <a:latin typeface="Calibri" panose="020F0502020204030204" pitchFamily="34" charset="0"/>
                <a:ea typeface="Lato Light" panose="020F0502020204030203" pitchFamily="34" charset="0"/>
                <a:cs typeface="Calibri" panose="020F0502020204030204" pitchFamily="34" charset="0"/>
              </a:rPr>
              <a:t>04. Σημάδια χαλάρωσης</a:t>
            </a:r>
          </a:p>
        </p:txBody>
      </p:sp>
      <p:sp>
        <p:nvSpPr>
          <p:cNvPr id="70" name="TextBox 55">
            <a:extLst>
              <a:ext uri="{FF2B5EF4-FFF2-40B4-BE49-F238E27FC236}">
                <a16:creationId xmlns:a16="http://schemas.microsoft.com/office/drawing/2014/main" id="{F3DF9B81-F896-4092-9719-93DF345475D4}"/>
              </a:ext>
            </a:extLst>
          </p:cNvPr>
          <p:cNvSpPr txBox="1"/>
          <p:nvPr/>
        </p:nvSpPr>
        <p:spPr>
          <a:xfrm>
            <a:off x="8039843" y="5347297"/>
            <a:ext cx="2573628" cy="1121141"/>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Η κρίση δεν μπορεί πλέον να αμφισβητηθεί. Τα μέτρα εφαρμόζονται υπό μεγάλη πίεση χρόνου. Αυτή είναι η πιο κρίσιμη φάση.</a:t>
            </a:r>
          </a:p>
        </p:txBody>
      </p:sp>
      <p:sp>
        <p:nvSpPr>
          <p:cNvPr id="71" name="TextBox 56">
            <a:extLst>
              <a:ext uri="{FF2B5EF4-FFF2-40B4-BE49-F238E27FC236}">
                <a16:creationId xmlns:a16="http://schemas.microsoft.com/office/drawing/2014/main" id="{539E5806-05BF-491C-BA0B-524CF021E7D6}"/>
              </a:ext>
            </a:extLst>
          </p:cNvPr>
          <p:cNvSpPr txBox="1"/>
          <p:nvPr/>
        </p:nvSpPr>
        <p:spPr>
          <a:xfrm>
            <a:off x="7837733" y="4989153"/>
            <a:ext cx="2199513" cy="400110"/>
          </a:xfrm>
          <a:prstGeom prst="rect">
            <a:avLst/>
          </a:prstGeom>
          <a:noFill/>
        </p:spPr>
        <p:txBody>
          <a:bodyPr wrap="none" rtlCol="0" anchor="t">
            <a:spAutoFit/>
          </a:bodyPr>
          <a:lstStyle/>
          <a:p>
            <a:r>
              <a:rPr lang="en-GB" sz="2000" b="1" dirty="0">
                <a:solidFill>
                  <a:srgbClr val="EDA13E"/>
                </a:solidFill>
                <a:latin typeface="Calibri" panose="020F0502020204030204" pitchFamily="34" charset="0"/>
                <a:ea typeface="Lato Light" panose="020F0502020204030203" pitchFamily="34" charset="0"/>
                <a:cs typeface="Calibri" panose="020F0502020204030204" pitchFamily="34" charset="0"/>
              </a:rPr>
              <a:t>03. Η αφύπνιση</a:t>
            </a:r>
          </a:p>
        </p:txBody>
      </p:sp>
      <p:sp>
        <p:nvSpPr>
          <p:cNvPr id="72" name="TextBox 58">
            <a:extLst>
              <a:ext uri="{FF2B5EF4-FFF2-40B4-BE49-F238E27FC236}">
                <a16:creationId xmlns:a16="http://schemas.microsoft.com/office/drawing/2014/main" id="{610355AA-909C-422D-A943-DF1F7CA205EE}"/>
              </a:ext>
            </a:extLst>
          </p:cNvPr>
          <p:cNvSpPr txBox="1"/>
          <p:nvPr/>
        </p:nvSpPr>
        <p:spPr>
          <a:xfrm>
            <a:off x="9783928" y="3285311"/>
            <a:ext cx="2341810" cy="1531510"/>
          </a:xfrm>
          <a:prstGeom prst="rect">
            <a:avLst/>
          </a:prstGeom>
          <a:noFill/>
        </p:spPr>
        <p:txBody>
          <a:bodyPr wrap="square" rtlCol="0" anchor="t">
            <a:spAutoFit/>
          </a:bodyPr>
          <a:lstStyle/>
          <a:p>
            <a:pPr>
              <a:lnSpc>
                <a:spcPts val="1620"/>
              </a:lnSpc>
            </a:pPr>
            <a:r>
              <a:rPr lang="en-GB" sz="1600" b="1" dirty="0">
                <a:solidFill>
                  <a:srgbClr val="595959"/>
                </a:solidFill>
                <a:latin typeface="Calibri" panose="020F0502020204030204" pitchFamily="34" charset="0"/>
                <a:ea typeface="Lato Light" panose="020F0502020204030203" pitchFamily="34" charset="0"/>
                <a:cs typeface="Calibri" panose="020F0502020204030204" pitchFamily="34" charset="0"/>
              </a:rPr>
              <a:t>Εάν η κρίση ξεπεραστεί με επιτυχία, πρέπει να εξαχθούν τα σωστά συμπεράσματα. Εάν αυτό είναι επιτυχές, μπορεί να οδηγήσει σε βιώσιμη ανθεκτικότητα στην κρίση.</a:t>
            </a:r>
          </a:p>
        </p:txBody>
      </p:sp>
      <p:sp>
        <p:nvSpPr>
          <p:cNvPr id="73" name="TextBox 59">
            <a:extLst>
              <a:ext uri="{FF2B5EF4-FFF2-40B4-BE49-F238E27FC236}">
                <a16:creationId xmlns:a16="http://schemas.microsoft.com/office/drawing/2014/main" id="{4AF87715-6E8C-4277-A3C8-F9DC36BCAA90}"/>
              </a:ext>
            </a:extLst>
          </p:cNvPr>
          <p:cNvSpPr txBox="1"/>
          <p:nvPr/>
        </p:nvSpPr>
        <p:spPr>
          <a:xfrm>
            <a:off x="9819806" y="2600157"/>
            <a:ext cx="2139339" cy="735098"/>
          </a:xfrm>
          <a:prstGeom prst="rect">
            <a:avLst/>
          </a:prstGeom>
          <a:noFill/>
        </p:spPr>
        <p:txBody>
          <a:bodyPr wrap="square" rtlCol="0" anchor="t">
            <a:spAutoFit/>
          </a:bodyPr>
          <a:lstStyle/>
          <a:p>
            <a:r>
              <a:rPr lang="en-GB" sz="2000" b="1" dirty="0">
                <a:solidFill>
                  <a:srgbClr val="B41F7A"/>
                </a:solidFill>
                <a:latin typeface="Calibri" panose="020F0502020204030204" pitchFamily="34" charset="0"/>
                <a:ea typeface="Lato Light" panose="020F0502020204030203" pitchFamily="34" charset="0"/>
                <a:cs typeface="Calibri" panose="020F0502020204030204" pitchFamily="34" charset="0"/>
              </a:rPr>
              <a:t>05. Μάθηση + Ανθεκτικότητα</a:t>
            </a:r>
          </a:p>
        </p:txBody>
      </p:sp>
      <p:sp>
        <p:nvSpPr>
          <p:cNvPr id="8" name="Text Placeholder 1">
            <a:extLst>
              <a:ext uri="{FF2B5EF4-FFF2-40B4-BE49-F238E27FC236}">
                <a16:creationId xmlns:a16="http://schemas.microsoft.com/office/drawing/2014/main" id="{8AB623EC-F956-F48C-23E6-6CC931892D8B}"/>
              </a:ext>
            </a:extLst>
          </p:cNvPr>
          <p:cNvSpPr txBox="1">
            <a:spLocks/>
          </p:cNvSpPr>
          <p:nvPr/>
        </p:nvSpPr>
        <p:spPr>
          <a:xfrm>
            <a:off x="273886" y="472559"/>
            <a:ext cx="3425917" cy="30970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chemeClr val="bg1"/>
                </a:solidFill>
              </a:rPr>
              <a:t>Η </a:t>
            </a:r>
            <a:r>
              <a:rPr lang="en-IE" dirty="0" err="1">
                <a:solidFill>
                  <a:schemeClr val="bg1"/>
                </a:solidFill>
              </a:rPr>
              <a:t>δι</a:t>
            </a:r>
            <a:r>
              <a:rPr lang="en-IE" dirty="0">
                <a:solidFill>
                  <a:schemeClr val="bg1"/>
                </a:solidFill>
              </a:rPr>
              <a:t>αδικασία</a:t>
            </a:r>
            <a:r>
              <a:rPr lang="el-GR" dirty="0">
                <a:solidFill>
                  <a:schemeClr val="bg1"/>
                </a:solidFill>
              </a:rPr>
              <a:t> της</a:t>
            </a:r>
            <a:r>
              <a:rPr lang="en-IE" dirty="0">
                <a:solidFill>
                  <a:schemeClr val="bg1"/>
                </a:solidFill>
              </a:rPr>
              <a:t> αναγνώρισης</a:t>
            </a:r>
          </a:p>
        </p:txBody>
      </p:sp>
      <p:sp>
        <p:nvSpPr>
          <p:cNvPr id="9" name="Subtitle 2">
            <a:extLst>
              <a:ext uri="{FF2B5EF4-FFF2-40B4-BE49-F238E27FC236}">
                <a16:creationId xmlns:a16="http://schemas.microsoft.com/office/drawing/2014/main" id="{07D6984A-B61C-803C-A473-CC2EF7D50567}"/>
              </a:ext>
            </a:extLst>
          </p:cNvPr>
          <p:cNvSpPr txBox="1">
            <a:spLocks/>
          </p:cNvSpPr>
          <p:nvPr/>
        </p:nvSpPr>
        <p:spPr>
          <a:xfrm>
            <a:off x="285940" y="2038904"/>
            <a:ext cx="3076307" cy="375402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sz="2200" dirty="0">
                <a:solidFill>
                  <a:schemeClr val="bg1"/>
                </a:solidFill>
                <a:latin typeface="+mn-lt"/>
                <a:ea typeface="Open Sans Light" panose="020B0306030504020204" pitchFamily="34" charset="0"/>
                <a:cs typeface="Open Sans Light" panose="020B0306030504020204" pitchFamily="34" charset="0"/>
              </a:rPr>
              <a:t>Η επιτυχής διαχείριση κρίσεων εξαρτάται σε μεγάλο βαθμό από την ανοιχτότητα των εμπλεκομένων. Τα προειδοποιητικά σήματα πρέπει να αναγνωρίζονται και οι νέες προκλήσεις πρέπει να αντιμετωπίζονται ξανά και ξανά σε όλες τις φάσεις της κρίσης.</a:t>
            </a:r>
          </a:p>
          <a:p>
            <a:pPr algn="l">
              <a:lnSpc>
                <a:spcPts val="2240"/>
              </a:lnSpc>
              <a:spcBef>
                <a:spcPts val="0"/>
              </a:spcBef>
            </a:pPr>
            <a:endParaRPr lang="en-GB" sz="2200"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pPr>
            <a:r>
              <a:rPr lang="en-GB" sz="2200" dirty="0">
                <a:solidFill>
                  <a:schemeClr val="bg1"/>
                </a:solidFill>
                <a:latin typeface="+mn-lt"/>
                <a:ea typeface="Open Sans Light" panose="020B0306030504020204" pitchFamily="34" charset="0"/>
                <a:cs typeface="Open Sans Light" panose="020B0306030504020204" pitchFamily="34" charset="0"/>
              </a:rPr>
              <a:t>Αυτό απαιτεί υψηλό βαθμό μεταβλητότητας και προσοχής.</a:t>
            </a:r>
          </a:p>
        </p:txBody>
      </p:sp>
      <p:sp>
        <p:nvSpPr>
          <p:cNvPr id="13" name="Rectangle 12">
            <a:extLst>
              <a:ext uri="{FF2B5EF4-FFF2-40B4-BE49-F238E27FC236}">
                <a16:creationId xmlns:a16="http://schemas.microsoft.com/office/drawing/2014/main" id="{BBACEB36-80C6-B2F5-FC73-38BE4375F090}"/>
              </a:ext>
            </a:extLst>
          </p:cNvPr>
          <p:cNvSpPr/>
          <p:nvPr/>
        </p:nvSpPr>
        <p:spPr>
          <a:xfrm>
            <a:off x="360441" y="1777829"/>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880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01</a:t>
            </a:r>
            <a:r>
              <a:rPr lang="el-GR" sz="4000" dirty="0">
                <a:solidFill>
                  <a:schemeClr val="bg1"/>
                </a:solidFill>
              </a:rPr>
              <a:t>    </a:t>
            </a:r>
            <a:r>
              <a:rPr lang="en-US" sz="4000" dirty="0">
                <a:solidFill>
                  <a:schemeClr val="bg1"/>
                </a:solidFill>
              </a:rPr>
              <a:t> </a:t>
            </a:r>
            <a:r>
              <a:rPr lang="en-US" dirty="0">
                <a:solidFill>
                  <a:schemeClr val="bg1"/>
                </a:solidFill>
              </a:rPr>
              <a:t>Πρώτα σημάδια επιχειρηματικής κρίσης</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307878" y="2060185"/>
            <a:ext cx="9160221" cy="4578740"/>
          </a:xfrm>
        </p:spPr>
        <p:txBody>
          <a:bodyPr>
            <a:normAutofit fontScale="92500" lnSpcReduction="20000"/>
          </a:bodyPr>
          <a:lstStyle/>
          <a:p>
            <a:pPr marL="12700" indent="-12700"/>
            <a:r>
              <a:rPr lang="en-US" dirty="0"/>
              <a:t>Μια επιχειρηματική κρίση μπορεί να υφίσταται εδώ και πολύ καιρό προτού </a:t>
            </a:r>
            <a:r>
              <a:rPr lang="en-US" dirty="0" err="1"/>
              <a:t>αναγνωριστεί </a:t>
            </a:r>
            <a:r>
              <a:rPr lang="en-US" dirty="0"/>
              <a:t>ή αναγνωριστεί από τη διοίκηση. Σε πολλές περιπτώσεις, η αντιμετώπιση του προβλήματος είναι συχνά μια εξαιρετικά αγχωτική εμπειρία για όσους πρέπει να το αντιμετωπίσουν, οι οποίοι μπορεί να προσπαθούν να εξηγήσουν τα αναδυόμενα σημάδια της κρίσης. Ορισμένα από τα πρώιμα σημάδια είναι τα εξής:</a:t>
            </a:r>
          </a:p>
          <a:p>
            <a:pPr marL="342900" indent="-342900">
              <a:buClr>
                <a:srgbClr val="F16924"/>
              </a:buClr>
              <a:buFont typeface="Arial" panose="020B0604020202020204" pitchFamily="34" charset="0"/>
              <a:buChar char="•"/>
            </a:pPr>
            <a:r>
              <a:rPr lang="en-US" dirty="0"/>
              <a:t>Εξάρτηση από </a:t>
            </a:r>
            <a:r>
              <a:rPr lang="en-US" dirty="0" err="1"/>
              <a:t>το</a:t>
            </a:r>
            <a:r>
              <a:rPr lang="en-US" dirty="0"/>
              <a:t> χρέος</a:t>
            </a:r>
          </a:p>
          <a:p>
            <a:pPr marL="342900" indent="-342900">
              <a:buClr>
                <a:srgbClr val="F16924"/>
              </a:buClr>
              <a:buFont typeface="Arial" panose="020B0604020202020204" pitchFamily="34" charset="0"/>
              <a:buChar char="•"/>
            </a:pPr>
            <a:r>
              <a:rPr lang="en-US" dirty="0"/>
              <a:t>Πτώση των πωλήσεων ή των μετατροπών</a:t>
            </a:r>
          </a:p>
          <a:p>
            <a:pPr marL="342900" indent="-342900">
              <a:buClr>
                <a:srgbClr val="F16924"/>
              </a:buClr>
              <a:buFont typeface="Arial" panose="020B0604020202020204" pitchFamily="34" charset="0"/>
              <a:buChar char="•"/>
            </a:pPr>
            <a:r>
              <a:rPr lang="en-US" dirty="0"/>
              <a:t>Αρνητικοί αριθμοί στις λειτουργικές ταμειακές ροές</a:t>
            </a:r>
          </a:p>
          <a:p>
            <a:pPr marL="342900" indent="-342900">
              <a:buClr>
                <a:srgbClr val="F16924"/>
              </a:buClr>
              <a:buFont typeface="Arial" panose="020B0604020202020204" pitchFamily="34" charset="0"/>
              <a:buChar char="•"/>
            </a:pPr>
            <a:r>
              <a:rPr lang="en-US" dirty="0"/>
              <a:t>Ανεπαρκή λειτουργικά έσοδα για την πληρωμή των λειτουργικών δαπανών</a:t>
            </a:r>
          </a:p>
          <a:p>
            <a:pPr marL="12700" indent="-12700"/>
            <a:r>
              <a:rPr lang="en-US" dirty="0"/>
              <a:t>Το να αγνοείτε απλώς τα προειδοποιητικά σημάδια και να βάζετε το κεφάλι σας πιο βαθιά στην άμμο δεν πρόκειται να βοηθήσει καθόλου τα πράγματα. Στην πραγματικότητα, αυτό είναι μάλλον μια γρήγορη πορεία προς την αποτυχία! Επομένως, βεβαιωθείτε ότι εντοπίζετε τα προειδοποιητικά σημάδια όταν εμφανίζονται και ότι είστε σε θέση να δράσετε γρήγορα στις απαραίτητες λύσεις.</a:t>
            </a:r>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14" name="Group 13">
            <a:extLst>
              <a:ext uri="{FF2B5EF4-FFF2-40B4-BE49-F238E27FC236}">
                <a16:creationId xmlns:a16="http://schemas.microsoft.com/office/drawing/2014/main" id="{53D2578A-4FC9-B232-C6C1-A04988D60F5B}"/>
              </a:ext>
            </a:extLst>
          </p:cNvPr>
          <p:cNvGrpSpPr/>
          <p:nvPr/>
        </p:nvGrpSpPr>
        <p:grpSpPr>
          <a:xfrm>
            <a:off x="382118" y="2060185"/>
            <a:ext cx="1254125" cy="1256547"/>
            <a:chOff x="7284496" y="2127428"/>
            <a:chExt cx="2245645" cy="2249982"/>
          </a:xfrm>
          <a:solidFill>
            <a:srgbClr val="595959"/>
          </a:solidFill>
        </p:grpSpPr>
        <p:grpSp>
          <p:nvGrpSpPr>
            <p:cNvPr id="15" name="Graphic 3">
              <a:extLst>
                <a:ext uri="{FF2B5EF4-FFF2-40B4-BE49-F238E27FC236}">
                  <a16:creationId xmlns:a16="http://schemas.microsoft.com/office/drawing/2014/main" id="{88E756BF-3768-DEBA-1980-5AACA06A9A09}"/>
                </a:ext>
              </a:extLst>
            </p:cNvPr>
            <p:cNvGrpSpPr/>
            <p:nvPr/>
          </p:nvGrpSpPr>
          <p:grpSpPr>
            <a:xfrm>
              <a:off x="7284496" y="2127428"/>
              <a:ext cx="2245645" cy="2249982"/>
              <a:chOff x="5098317" y="2100784"/>
              <a:chExt cx="2245645" cy="2249982"/>
            </a:xfrm>
            <a:grpFill/>
          </p:grpSpPr>
          <p:sp>
            <p:nvSpPr>
              <p:cNvPr id="19" name="Freeform 18">
                <a:extLst>
                  <a:ext uri="{FF2B5EF4-FFF2-40B4-BE49-F238E27FC236}">
                    <a16:creationId xmlns:a16="http://schemas.microsoft.com/office/drawing/2014/main" id="{1258D1E7-CF83-968B-F69D-BB8335EFC834}"/>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FD97700-2BCB-3D3C-3F38-FAC58BB794B7}"/>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0712443-ECD1-1C71-E78D-01555880F88A}"/>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25D4299-A105-762A-8428-B4A9ECDFBA53}"/>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703767C-F893-9891-0FAF-A381BFD3B7BB}"/>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24DF0FD-4DBE-0A40-4F92-F989A4B4049D}"/>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solidFill>
                <a:srgbClr val="F16924"/>
              </a:solidFill>
              <a:ln w="6040" cap="flat">
                <a:noFill/>
                <a:prstDash val="solid"/>
                <a:miter/>
              </a:ln>
            </p:spPr>
            <p:txBody>
              <a:bodyPr rtlCol="0" anchor="ctr"/>
              <a:lstStyle/>
              <a:p>
                <a:endParaRPr lang="en-US"/>
              </a:p>
            </p:txBody>
          </p:sp>
        </p:grpSp>
        <p:grpSp>
          <p:nvGrpSpPr>
            <p:cNvPr id="16" name="Graphic 3">
              <a:extLst>
                <a:ext uri="{FF2B5EF4-FFF2-40B4-BE49-F238E27FC236}">
                  <a16:creationId xmlns:a16="http://schemas.microsoft.com/office/drawing/2014/main" id="{3E993061-B25E-DBAB-77EE-C6C7A43FCF80}"/>
                </a:ext>
              </a:extLst>
            </p:cNvPr>
            <p:cNvGrpSpPr/>
            <p:nvPr/>
          </p:nvGrpSpPr>
          <p:grpSpPr>
            <a:xfrm>
              <a:off x="8878245" y="2200268"/>
              <a:ext cx="144167" cy="725714"/>
              <a:chOff x="6692066" y="2173624"/>
              <a:chExt cx="144167" cy="725714"/>
            </a:xfrm>
            <a:grpFill/>
          </p:grpSpPr>
          <p:sp>
            <p:nvSpPr>
              <p:cNvPr id="17" name="Freeform 16">
                <a:extLst>
                  <a:ext uri="{FF2B5EF4-FFF2-40B4-BE49-F238E27FC236}">
                    <a16:creationId xmlns:a16="http://schemas.microsoft.com/office/drawing/2014/main" id="{DE99F963-208C-4E08-F0CE-C9FB5D90186F}"/>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98F091C-6565-FA1B-4A61-9C94CF645565}"/>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19590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02 </a:t>
            </a:r>
            <a:r>
              <a:rPr lang="el-GR" sz="4000" dirty="0">
                <a:solidFill>
                  <a:schemeClr val="bg1"/>
                </a:solidFill>
              </a:rPr>
              <a:t>     </a:t>
            </a:r>
            <a:r>
              <a:rPr lang="en-US" dirty="0">
                <a:solidFill>
                  <a:schemeClr val="bg1"/>
                </a:solidFill>
              </a:rPr>
              <a:t>Η Αρχή της Ελπίδας</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9586108" cy="4255886"/>
          </a:xfrm>
        </p:spPr>
        <p:txBody>
          <a:bodyPr>
            <a:normAutofit/>
          </a:bodyPr>
          <a:lstStyle/>
          <a:p>
            <a:pPr marL="12700" indent="-12700" algn="just"/>
            <a:r>
              <a:rPr lang="en-US" dirty="0"/>
              <a:t>Οι διευθύνοντες σύμβουλοι και οι επιχειρηματίες είναι συνήθως γεμάτοι δημιουργικές ιδέες και πάθος, αλλά αυτό μπορεί δυστυχώς να οδηγήσει σε λανθασμένες υποθέσεις και νοοτροπίες. Η υπερβολική αυτοπεποίθηση γεννά ψεύτικες ελπίδες, οι οποίες γεννούν διογκωμένες προσδοκίες επιτυχίας. Συχνά οι επιχειρήσεις νανουρίζονται σε μια ψευδή αίσθηση ασφάλειας, η οποία έχει καταστροφικές συνέπειες την ώρα της κρίσης. Πρέπει να λαμβάνετε σοβαρά υπόψη τα προειδοποιητικά σημάδια μιας επιχείρησης που αποτυγχάνει, αντί να επιμένετε στην ελπίδα.</a:t>
            </a:r>
          </a:p>
        </p:txBody>
      </p:sp>
      <p:sp>
        <p:nvSpPr>
          <p:cNvPr id="2" name="TextBox 1">
            <a:extLst>
              <a:ext uri="{FF2B5EF4-FFF2-40B4-BE49-F238E27FC236}">
                <a16:creationId xmlns:a16="http://schemas.microsoft.com/office/drawing/2014/main" id="{81033F59-DF70-5AA2-D909-2AC1AAB63FA9}"/>
              </a:ext>
            </a:extLst>
          </p:cNvPr>
          <p:cNvSpPr txBox="1"/>
          <p:nvPr/>
        </p:nvSpPr>
        <p:spPr>
          <a:xfrm>
            <a:off x="2321371" y="4958543"/>
            <a:ext cx="8957141" cy="1415772"/>
          </a:xfrm>
          <a:prstGeom prst="rect">
            <a:avLst/>
          </a:prstGeom>
          <a:solidFill>
            <a:srgbClr val="F16924"/>
          </a:solidFill>
        </p:spPr>
        <p:txBody>
          <a:bodyPr wrap="square" anchor="ctr">
            <a:spAutoFit/>
          </a:bodyPr>
          <a:lstStyle/>
          <a:p>
            <a:pPr algn="ctr"/>
            <a:endParaRPr lang="en-GB" sz="1000" b="0" i="1" dirty="0">
              <a:solidFill>
                <a:schemeClr val="bg1"/>
              </a:solidFill>
              <a:effectLst/>
              <a:latin typeface="Calibri" panose="020F0502020204030204" pitchFamily="34" charset="0"/>
              <a:cs typeface="Calibri" panose="020F0502020204030204" pitchFamily="34" charset="0"/>
            </a:endParaRPr>
          </a:p>
          <a:p>
            <a:pPr algn="ctr"/>
            <a:r>
              <a:rPr lang="en-GB" sz="2000" b="0" i="1" dirty="0">
                <a:solidFill>
                  <a:schemeClr val="bg1"/>
                </a:solidFill>
                <a:effectLst/>
                <a:latin typeface="Calibri" panose="020F0502020204030204" pitchFamily="34" charset="0"/>
                <a:cs typeface="Calibri" panose="020F0502020204030204" pitchFamily="34" charset="0"/>
              </a:rPr>
              <a:t>"Θα με αφήσετε να φύγω για χάρη του Χριστού;                                                                                        Θα πάρεις αυτό το ψεύτικο όνειρο και θα το κάψεις πριν συμβεί κάτι;"</a:t>
            </a:r>
          </a:p>
          <a:p>
            <a:pPr algn="ctr"/>
            <a:r>
              <a:rPr lang="en-GB" b="1" i="0" dirty="0">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Άρθουρ Μίλερ, </a:t>
            </a:r>
            <a:r>
              <a:rPr lang="en-GB" b="1" i="0" u="none" strike="noStrike" dirty="0">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Ο </a:t>
            </a:r>
            <a:r>
              <a:rPr lang="en-GB" b="1" i="0" u="none" strike="noStrike" dirty="0" err="1">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θάν</a:t>
            </a:r>
            <a:r>
              <a:rPr lang="en-GB" b="1" i="0" u="none" strike="noStrike" dirty="0">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ατος </a:t>
            </a:r>
            <a:r>
              <a:rPr lang="el-GR" b="1" i="0" u="sng" strike="noStrike" dirty="0">
                <a:solidFill>
                  <a:schemeClr val="bg1"/>
                </a:solidFill>
                <a:effectLst/>
                <a:latin typeface="Calibri" panose="020F0502020204030204" pitchFamily="34" charset="0"/>
                <a:cs typeface="Calibri" panose="020F0502020204030204" pitchFamily="34" charset="0"/>
              </a:rPr>
              <a:t>του εμποράκου</a:t>
            </a:r>
            <a:endParaRPr lang="en-GB" b="1" i="0" u="sng" strike="noStrike" dirty="0">
              <a:solidFill>
                <a:schemeClr val="bg1"/>
              </a:solidFill>
              <a:effectLst/>
              <a:latin typeface="Calibri" panose="020F0502020204030204" pitchFamily="34" charset="0"/>
              <a:cs typeface="Calibri" panose="020F0502020204030204" pitchFamily="34" charset="0"/>
            </a:endParaRPr>
          </a:p>
          <a:p>
            <a:pPr algn="ctr"/>
            <a:endParaRPr lang="en-IE" dirty="0">
              <a:solidFill>
                <a:schemeClr val="bg1"/>
              </a:solidFill>
              <a:latin typeface="Calibri" panose="020F0502020204030204" pitchFamily="34" charset="0"/>
              <a:cs typeface="Calibri" panose="020F0502020204030204" pitchFamily="34" charset="0"/>
            </a:endParaRPr>
          </a:p>
        </p:txBody>
      </p:sp>
      <p:grpSp>
        <p:nvGrpSpPr>
          <p:cNvPr id="3" name="Graphic 3">
            <a:extLst>
              <a:ext uri="{FF2B5EF4-FFF2-40B4-BE49-F238E27FC236}">
                <a16:creationId xmlns:a16="http://schemas.microsoft.com/office/drawing/2014/main" id="{F3F0F0E0-32F8-DDCC-7C99-47B711DAEDF6}"/>
              </a:ext>
            </a:extLst>
          </p:cNvPr>
          <p:cNvGrpSpPr/>
          <p:nvPr/>
        </p:nvGrpSpPr>
        <p:grpSpPr>
          <a:xfrm>
            <a:off x="845321" y="1918123"/>
            <a:ext cx="1086136" cy="1037162"/>
            <a:chOff x="10407709" y="5371716"/>
            <a:chExt cx="1086136" cy="1037162"/>
          </a:xfrm>
          <a:solidFill>
            <a:srgbClr val="595959"/>
          </a:solidFill>
        </p:grpSpPr>
        <p:sp>
          <p:nvSpPr>
            <p:cNvPr id="5" name="Freeform 4">
              <a:extLst>
                <a:ext uri="{FF2B5EF4-FFF2-40B4-BE49-F238E27FC236}">
                  <a16:creationId xmlns:a16="http://schemas.microsoft.com/office/drawing/2014/main" id="{42D0A66A-2965-C7DA-7D9A-20708BAB2ACB}"/>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16924"/>
            </a:solid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6EFD660-B8DD-51FC-34C3-72CC5509D2B3}"/>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16924"/>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1E566430-D83F-9D9E-3C22-31C9F4C4607C}"/>
                </a:ext>
              </a:extLst>
            </p:cNvPr>
            <p:cNvGrpSpPr/>
            <p:nvPr/>
          </p:nvGrpSpPr>
          <p:grpSpPr>
            <a:xfrm>
              <a:off x="10407709" y="5371716"/>
              <a:ext cx="1086136" cy="1037162"/>
              <a:chOff x="10407709" y="5371716"/>
              <a:chExt cx="1086136" cy="1037162"/>
            </a:xfrm>
            <a:grpFill/>
          </p:grpSpPr>
          <p:grpSp>
            <p:nvGrpSpPr>
              <p:cNvPr id="12" name="Graphic 3">
                <a:extLst>
                  <a:ext uri="{FF2B5EF4-FFF2-40B4-BE49-F238E27FC236}">
                    <a16:creationId xmlns:a16="http://schemas.microsoft.com/office/drawing/2014/main" id="{A6D36FE6-CCEF-5B6B-8234-0082CC940F65}"/>
                  </a:ext>
                </a:extLst>
              </p:cNvPr>
              <p:cNvGrpSpPr/>
              <p:nvPr/>
            </p:nvGrpSpPr>
            <p:grpSpPr>
              <a:xfrm>
                <a:off x="10407709" y="5371716"/>
                <a:ext cx="1086136" cy="1037162"/>
                <a:chOff x="10407709" y="5371716"/>
                <a:chExt cx="1086136" cy="1037162"/>
              </a:xfrm>
              <a:grpFill/>
            </p:grpSpPr>
            <p:sp>
              <p:nvSpPr>
                <p:cNvPr id="26" name="Freeform 25">
                  <a:extLst>
                    <a:ext uri="{FF2B5EF4-FFF2-40B4-BE49-F238E27FC236}">
                      <a16:creationId xmlns:a16="http://schemas.microsoft.com/office/drawing/2014/main" id="{187CBDE6-2BD1-D5B5-B9E8-8E024F934B30}"/>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0A410CA-C542-B442-9AB2-027BE45F8D68}"/>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998A847-48A1-F443-EB7D-EE67E59994D4}"/>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25" name="Freeform 24">
                <a:extLst>
                  <a:ext uri="{FF2B5EF4-FFF2-40B4-BE49-F238E27FC236}">
                    <a16:creationId xmlns:a16="http://schemas.microsoft.com/office/drawing/2014/main" id="{32A28D2E-A3A3-AAC3-DA80-298540B0DCFC}"/>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80532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03 </a:t>
            </a:r>
            <a:r>
              <a:rPr lang="el-GR" sz="4000" dirty="0">
                <a:solidFill>
                  <a:schemeClr val="bg1"/>
                </a:solidFill>
              </a:rPr>
              <a:t>    </a:t>
            </a:r>
            <a:r>
              <a:rPr lang="en-US" dirty="0">
                <a:solidFill>
                  <a:schemeClr val="bg1"/>
                </a:solidFill>
              </a:rPr>
              <a:t>Το ξύπνημα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8957141" cy="4255886"/>
          </a:xfrm>
        </p:spPr>
        <p:txBody>
          <a:bodyPr>
            <a:normAutofit fontScale="92500" lnSpcReduction="10000"/>
          </a:bodyPr>
          <a:lstStyle/>
          <a:p>
            <a:pPr marL="12700" indent="-12700"/>
            <a:r>
              <a:rPr lang="en-US" dirty="0"/>
              <a:t>Η κρίση δεν μπορεί πλέον να αμφισβητηθεί. Τα μέτρα εφαρμόζονται υπό μεγάλη πίεση χρόνου. Αυτή είναι η πιο κρίσιμη φάση.  Χρειάζεται εστίαση στη λεπτομέρεια και κρυστάλλινος σχεδιασμός. Πολλές επιχειρήσεις βρίσκουν </a:t>
            </a:r>
            <a:r>
              <a:rPr lang="en-US" dirty="0" err="1"/>
              <a:t>το</a:t>
            </a:r>
            <a:r>
              <a:rPr lang="en-US" dirty="0"/>
              <a:t> δρόμο της επιστροφής από την κρίση. Για να το κάνετε αυτό, θα πρέπει να πάρετε κάποιες δύσκολες αποφάσεις και θα πρέπει να αναλάβετε αποφασιστική δράση για να σώσετε την επιχείρησή σας.</a:t>
            </a:r>
          </a:p>
          <a:p>
            <a:pPr marL="12700" indent="-12700"/>
            <a:r>
              <a:rPr lang="en-US" dirty="0"/>
              <a:t>Να γνωρίζετε όλους τους ανθρώπους, τα μέρη, τα ενδιαφερόμενα μέρη, τους πελάτες, τους εργαζόμενους και τους προμηθευτές κ.λπ. που θα επηρεαστούν και πώς. Λάβετε τα μέτρα που πρέπει να λάβετε. Αυτές οι καταστάσεις τις περισσότερες φορές δεν διορθώνονται μόνες τους και υπάρχει ένα σημείο χωρίς επιστροφή. </a:t>
            </a:r>
          </a:p>
          <a:p>
            <a:pPr marL="12700" indent="-12700"/>
            <a:endParaRPr lang="en-US" dirty="0"/>
          </a:p>
          <a:p>
            <a:pPr marL="12700" indent="-12700"/>
            <a:r>
              <a:rPr lang="en-US" b="1" dirty="0">
                <a:solidFill>
                  <a:schemeClr val="bg2"/>
                </a:solidFill>
                <a:highlight>
                  <a:srgbClr val="F16924"/>
                </a:highlight>
              </a:rPr>
              <a:t>ΔΕΊΤΕ ΤΗΝ ΑΞΊΑ ΤΗΣ ΕΞΩΤΕΡΙΚΉΣ ΥΠΟΣΤΉΡΙΞΗΣ ΣΤΗ ΣΥΝΈΧΕΙΑ ΑΥΤΉΣ ΤΗΣ ΕΝΌΤΗΤΑΣ</a:t>
            </a:r>
          </a:p>
        </p:txBody>
      </p:sp>
      <p:grpSp>
        <p:nvGrpSpPr>
          <p:cNvPr id="14" name="Group 13">
            <a:extLst>
              <a:ext uri="{FF2B5EF4-FFF2-40B4-BE49-F238E27FC236}">
                <a16:creationId xmlns:a16="http://schemas.microsoft.com/office/drawing/2014/main" id="{BD421ED6-85B8-736E-1A47-5826FE0DF382}"/>
              </a:ext>
            </a:extLst>
          </p:cNvPr>
          <p:cNvGrpSpPr/>
          <p:nvPr/>
        </p:nvGrpSpPr>
        <p:grpSpPr>
          <a:xfrm>
            <a:off x="444799" y="1912466"/>
            <a:ext cx="1205405" cy="1199810"/>
            <a:chOff x="3917171" y="3851610"/>
            <a:chExt cx="870324" cy="866284"/>
          </a:xfrm>
          <a:solidFill>
            <a:srgbClr val="595959"/>
          </a:solidFill>
        </p:grpSpPr>
        <p:sp>
          <p:nvSpPr>
            <p:cNvPr id="15" name="Freeform 14">
              <a:extLst>
                <a:ext uri="{FF2B5EF4-FFF2-40B4-BE49-F238E27FC236}">
                  <a16:creationId xmlns:a16="http://schemas.microsoft.com/office/drawing/2014/main" id="{006DE1C0-21F7-59F2-AFF3-0D48B6B28A9B}"/>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 name="Graphic 2">
              <a:extLst>
                <a:ext uri="{FF2B5EF4-FFF2-40B4-BE49-F238E27FC236}">
                  <a16:creationId xmlns:a16="http://schemas.microsoft.com/office/drawing/2014/main" id="{A6884616-87B8-AB37-05F6-630FDF213F53}"/>
                </a:ext>
              </a:extLst>
            </p:cNvPr>
            <p:cNvGrpSpPr/>
            <p:nvPr/>
          </p:nvGrpSpPr>
          <p:grpSpPr>
            <a:xfrm>
              <a:off x="3917171" y="3851610"/>
              <a:ext cx="870324" cy="866284"/>
              <a:chOff x="3917171" y="3851610"/>
              <a:chExt cx="870324" cy="866284"/>
            </a:xfrm>
            <a:grpFill/>
          </p:grpSpPr>
          <p:sp>
            <p:nvSpPr>
              <p:cNvPr id="17" name="Freeform 16">
                <a:extLst>
                  <a:ext uri="{FF2B5EF4-FFF2-40B4-BE49-F238E27FC236}">
                    <a16:creationId xmlns:a16="http://schemas.microsoft.com/office/drawing/2014/main" id="{25E0CC55-87CF-9AAC-29DD-9BECDD1C1FAE}"/>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84FC622A-148C-96F4-C19E-641032889D6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D09B4478-2C48-55ED-B170-5E43B9E66402}"/>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3A59EE3-E24A-8818-8FEF-E342B56A1EB8}"/>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B59D4274-3590-1583-83E6-95B45C806D23}"/>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B2A22498-AD73-AE46-D43A-CDA19F726ED6}"/>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738F6CC6-8B27-E691-F9A2-D5989A4C09B2}"/>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88530A9B-75DC-55F4-924F-B8C7550B9960}"/>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695EB752-7DEA-E92A-55F6-AFDDC40BF347}"/>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a16="http://schemas.microsoft.com/office/drawing/2014/main" id="{C01959B8-6614-0EB5-566F-5ABA996940C5}"/>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3BE1C44B-F02F-F8D0-37F2-50766C8295E5}"/>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0C4F5F74-0B26-6BB6-3BE0-B7E7AA365A0F}"/>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a16="http://schemas.microsoft.com/office/drawing/2014/main" id="{E07264BE-D76D-0B45-35AD-889033F992E9}"/>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EE107353-6778-6423-9AE8-CE8E111ADE87}"/>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45C9F13C-FAC1-2BF7-FAC7-DBA7266A8C26}"/>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6233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33FB1A-88BC-51CB-23A3-197749DAD006}"/>
              </a:ext>
            </a:extLst>
          </p:cNvPr>
          <p:cNvSpPr/>
          <p:nvPr/>
        </p:nvSpPr>
        <p:spPr>
          <a:xfrm>
            <a:off x="0" y="0"/>
            <a:ext cx="12191999" cy="250681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7945C2B-E733-85D4-147B-D61F510FAFE2}"/>
              </a:ext>
            </a:extLst>
          </p:cNvPr>
          <p:cNvSpPr>
            <a:spLocks noGrp="1"/>
          </p:cNvSpPr>
          <p:nvPr>
            <p:ph type="body" sz="quarter" idx="18"/>
          </p:nvPr>
        </p:nvSpPr>
        <p:spPr>
          <a:xfrm>
            <a:off x="3976576" y="229133"/>
            <a:ext cx="7899737" cy="3275230"/>
          </a:xfrm>
        </p:spPr>
        <p:txBody>
          <a:bodyPr>
            <a:normAutofit/>
          </a:bodyPr>
          <a:lstStyle/>
          <a:p>
            <a:pPr marL="0" lvl="0" indent="0" algn="just" defTabSz="1087636">
              <a:lnSpc>
                <a:spcPts val="2240"/>
              </a:lnSpc>
              <a:spcBef>
                <a:spcPts val="0"/>
              </a:spcBef>
              <a:defRPr/>
            </a:pPr>
            <a:r>
              <a:rPr lang="en-GB" sz="2000" dirty="0">
                <a:solidFill>
                  <a:schemeClr val="bg1"/>
                </a:solidFill>
                <a:ea typeface="Open Sans Light" panose="020B0306030504020204" pitchFamily="34" charset="0"/>
                <a:cs typeface="Open Sans Light" panose="020B0306030504020204" pitchFamily="34" charset="0"/>
              </a:rPr>
              <a:t>Εάν κάποιος ρωτήσει τη διοίκηση της ΜΜΕ σχετικά με τα αίτια της κρίσης, οι υπεύθυνοι συνήθως καταλήγουν σε τελείως διαφορετικές αποδόσεις των αιτιών από ό,τι οι εξωτερικοί ενδιαφερόμενοι. Ενώ η διοίκηση τείνει φυσικά να αποδίδει την κρίση σε εξωτερικούς παράγοντες και βλέπει λίγα λάθη εσωτερικά, η εξωτερική άποψη των συμβούλων είναι συχνά αντιφατική.  Μια αντικειμενική άποψη από έξω είναι ιδιαίτερα χρήσιμη σε μια κρίση.</a:t>
            </a:r>
            <a:endParaRPr lang="en-GB" sz="2000" dirty="0">
              <a:solidFill>
                <a:prstClr val="black"/>
              </a:solidFill>
              <a:ea typeface="Open Sans Light" panose="020B0306030504020204" pitchFamily="34" charset="0"/>
              <a:cs typeface="Open Sans Light" panose="020B0306030504020204" pitchFamily="34" charset="0"/>
            </a:endParaRPr>
          </a:p>
          <a:p>
            <a:endParaRPr lang="en-US" dirty="0"/>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a:xfrm>
            <a:off x="315685" y="154172"/>
            <a:ext cx="3660891" cy="2126512"/>
          </a:xfrm>
        </p:spPr>
        <p:txBody>
          <a:bodyPr>
            <a:noAutofit/>
          </a:bodyPr>
          <a:lstStyle/>
          <a:p>
            <a:pPr>
              <a:lnSpc>
                <a:spcPts val="3240"/>
              </a:lnSpc>
            </a:pPr>
            <a:r>
              <a:rPr lang="en-US" sz="2800" dirty="0">
                <a:solidFill>
                  <a:schemeClr val="bg1"/>
                </a:solidFill>
              </a:rPr>
              <a:t>Να κατανοήσουν την αξία και τον αντίκτυπο μιας αντικειμενικής εξωτερικής άποψης σε μια κρίση</a:t>
            </a:r>
          </a:p>
        </p:txBody>
      </p:sp>
      <p:graphicFrame>
        <p:nvGraphicFramePr>
          <p:cNvPr id="8" name="object 22">
            <a:extLst>
              <a:ext uri="{FF2B5EF4-FFF2-40B4-BE49-F238E27FC236}">
                <a16:creationId xmlns:a16="http://schemas.microsoft.com/office/drawing/2014/main" id="{C4F54718-0B00-2BDF-7E22-A8C609182361}"/>
              </a:ext>
            </a:extLst>
          </p:cNvPr>
          <p:cNvGraphicFramePr>
            <a:graphicFrameLocks noGrp="1"/>
          </p:cNvGraphicFramePr>
          <p:nvPr>
            <p:extLst>
              <p:ext uri="{D42A27DB-BD31-4B8C-83A1-F6EECF244321}">
                <p14:modId xmlns:p14="http://schemas.microsoft.com/office/powerpoint/2010/main" val="134572915"/>
              </p:ext>
            </p:extLst>
          </p:nvPr>
        </p:nvGraphicFramePr>
        <p:xfrm>
          <a:off x="315685" y="2451911"/>
          <a:ext cx="11560628" cy="4067931"/>
        </p:xfrm>
        <a:graphic>
          <a:graphicData uri="http://schemas.openxmlformats.org/drawingml/2006/table">
            <a:tbl>
              <a:tblPr firstRow="1" bandRow="1">
                <a:tableStyleId>{2D5ABB26-0587-4C30-8999-92F81FD0307C}</a:tableStyleId>
              </a:tblPr>
              <a:tblGrid>
                <a:gridCol w="4082377">
                  <a:extLst>
                    <a:ext uri="{9D8B030D-6E8A-4147-A177-3AD203B41FA5}">
                      <a16:colId xmlns:a16="http://schemas.microsoft.com/office/drawing/2014/main" val="20000"/>
                    </a:ext>
                  </a:extLst>
                </a:gridCol>
                <a:gridCol w="3024156">
                  <a:extLst>
                    <a:ext uri="{9D8B030D-6E8A-4147-A177-3AD203B41FA5}">
                      <a16:colId xmlns:a16="http://schemas.microsoft.com/office/drawing/2014/main" val="20001"/>
                    </a:ext>
                  </a:extLst>
                </a:gridCol>
                <a:gridCol w="4454095">
                  <a:extLst>
                    <a:ext uri="{9D8B030D-6E8A-4147-A177-3AD203B41FA5}">
                      <a16:colId xmlns:a16="http://schemas.microsoft.com/office/drawing/2014/main" val="20002"/>
                    </a:ext>
                  </a:extLst>
                </a:gridCol>
              </a:tblGrid>
              <a:tr h="379968">
                <a:tc>
                  <a:txBody>
                    <a:bodyPr/>
                    <a:lstStyle/>
                    <a:p>
                      <a:pPr marL="91440" algn="ctr">
                        <a:lnSpc>
                          <a:spcPct val="100000"/>
                        </a:lnSpc>
                        <a:spcBef>
                          <a:spcPts val="1145"/>
                        </a:spcBef>
                      </a:pPr>
                      <a:r>
                        <a:rPr lang="en-GB" sz="1800" b="1" dirty="0">
                          <a:solidFill>
                            <a:schemeClr val="bg1"/>
                          </a:solidFill>
                          <a:latin typeface="+mn-lt"/>
                          <a:cs typeface="Arial"/>
                        </a:rPr>
                        <a:t>ΕΞΩΤΕΡΙΚΟΊ ΠΑΡΆΓΟΝΤΕΣ</a:t>
                      </a:r>
                      <a:endParaRPr lang="en-GB" sz="1800" dirty="0">
                        <a:solidFill>
                          <a:schemeClr val="bg1"/>
                        </a:solidFill>
                        <a:latin typeface="+mn-lt"/>
                        <a:cs typeface="Arial"/>
                      </a:endParaRPr>
                    </a:p>
                  </a:txBody>
                  <a:tcPr marL="0" marR="0" marT="14541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B41F7A"/>
                      </a:solidFill>
                      <a:prstDash val="solid"/>
                      <a:round/>
                      <a:headEnd type="none" w="med" len="med"/>
                      <a:tailEnd type="none" w="med" len="med"/>
                    </a:lnB>
                    <a:solidFill>
                      <a:srgbClr val="F16924"/>
                    </a:solidFill>
                  </a:tcPr>
                </a:tc>
                <a:tc>
                  <a:txBody>
                    <a:bodyPr/>
                    <a:lstStyle/>
                    <a:p>
                      <a:pPr marL="146050" algn="ctr">
                        <a:lnSpc>
                          <a:spcPct val="100000"/>
                        </a:lnSpc>
                        <a:spcBef>
                          <a:spcPts val="840"/>
                        </a:spcBef>
                      </a:pPr>
                      <a:r>
                        <a:rPr lang="en-GB" sz="1800" b="1" spc="-10" dirty="0">
                          <a:solidFill>
                            <a:schemeClr val="bg1"/>
                          </a:solidFill>
                          <a:latin typeface="+mn-lt"/>
                          <a:cs typeface="Arial" panose="020B0604020202020204" pitchFamily="34" charset="0"/>
                        </a:rPr>
                        <a:t>ΠΕΡΙΛΗΨΕΙΣ</a:t>
                      </a:r>
                      <a:endParaRPr lang="en-GB" sz="1800" dirty="0">
                        <a:solidFill>
                          <a:schemeClr val="bg1"/>
                        </a:solidFill>
                        <a:latin typeface="+mn-lt"/>
                        <a:cs typeface="Arial" panose="020B0604020202020204" pitchFamily="34" charset="0"/>
                      </a:endParaRPr>
                    </a:p>
                  </a:txBody>
                  <a:tcPr marL="0" marR="0" marT="10668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B41F7A"/>
                      </a:solidFill>
                      <a:prstDash val="solid"/>
                      <a:round/>
                      <a:headEnd type="none" w="med" len="med"/>
                      <a:tailEnd type="none" w="med" len="med"/>
                    </a:lnB>
                    <a:solidFill>
                      <a:srgbClr val="F16924"/>
                    </a:solidFill>
                  </a:tcPr>
                </a:tc>
                <a:tc>
                  <a:txBody>
                    <a:bodyPr/>
                    <a:lstStyle/>
                    <a:p>
                      <a:pPr marL="106680" algn="ctr">
                        <a:lnSpc>
                          <a:spcPct val="100000"/>
                        </a:lnSpc>
                        <a:spcBef>
                          <a:spcPts val="1155"/>
                        </a:spcBef>
                      </a:pPr>
                      <a:r>
                        <a:rPr lang="en-GB" sz="1800" b="1" spc="-5" dirty="0">
                          <a:solidFill>
                            <a:schemeClr val="bg1"/>
                          </a:solidFill>
                          <a:latin typeface="+mn-lt"/>
                          <a:cs typeface="Arial"/>
                        </a:rPr>
                        <a:t>ΕΣΩΤΕΡΙΚΟΊ ΠΑΡΆΓΟΝΤΕΣ</a:t>
                      </a:r>
                      <a:endParaRPr lang="en-GB" sz="1800" dirty="0">
                        <a:solidFill>
                          <a:schemeClr val="bg1"/>
                        </a:solidFill>
                        <a:latin typeface="+mn-lt"/>
                        <a:cs typeface="Arial"/>
                      </a:endParaRPr>
                    </a:p>
                  </a:txBody>
                  <a:tcPr marL="0" marR="0" marT="146685"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B41F7A"/>
                      </a:solidFill>
                      <a:prstDash val="solid"/>
                      <a:round/>
                      <a:headEnd type="none" w="med" len="med"/>
                      <a:tailEnd type="none" w="med" len="med"/>
                    </a:lnB>
                    <a:solidFill>
                      <a:srgbClr val="F16924"/>
                    </a:solidFill>
                  </a:tcPr>
                </a:tc>
                <a:extLst>
                  <a:ext uri="{0D108BD9-81ED-4DB2-BD59-A6C34878D82A}">
                    <a16:rowId xmlns:a16="http://schemas.microsoft.com/office/drawing/2014/main" val="10000"/>
                  </a:ext>
                </a:extLst>
              </a:tr>
              <a:tr h="342499">
                <a:tc>
                  <a:txBody>
                    <a:bodyPr/>
                    <a:lstStyle/>
                    <a:p>
                      <a:pPr marL="91440" marR="480695" algn="ctr">
                        <a:lnSpc>
                          <a:spcPct val="100000"/>
                        </a:lnSpc>
                        <a:spcBef>
                          <a:spcPts val="414"/>
                        </a:spcBef>
                      </a:pPr>
                      <a:r>
                        <a:rPr lang="en-GB" sz="1800" dirty="0">
                          <a:solidFill>
                            <a:srgbClr val="595959"/>
                          </a:solidFill>
                          <a:latin typeface="+mn-lt"/>
                          <a:cs typeface="Arial"/>
                        </a:rPr>
                        <a:t>Συρρικνούμενες/κορεσμένες αγορές</a:t>
                      </a:r>
                    </a:p>
                  </a:txBody>
                  <a:tcPr marL="0" marR="0" marT="52704"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rowSpan="8">
                  <a:txBody>
                    <a:bodyPr/>
                    <a:lstStyle/>
                    <a:p>
                      <a:pPr algn="ctr">
                        <a:lnSpc>
                          <a:spcPct val="100000"/>
                        </a:lnSpc>
                      </a:pPr>
                      <a:endParaRPr lang="en-GB" sz="1800" baseline="2314" dirty="0">
                        <a:solidFill>
                          <a:srgbClr val="595959"/>
                        </a:solidFill>
                        <a:latin typeface="+mn-lt"/>
                        <a:cs typeface="Arial"/>
                      </a:endParaRPr>
                    </a:p>
                  </a:txBody>
                  <a:tcPr marL="0" marR="0" marT="0" marB="0">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noFill/>
                  </a:tcPr>
                </a:tc>
                <a:tc>
                  <a:txBody>
                    <a:bodyPr/>
                    <a:lstStyle/>
                    <a:p>
                      <a:pPr marL="106680" algn="ctr">
                        <a:lnSpc>
                          <a:spcPct val="100000"/>
                        </a:lnSpc>
                        <a:spcBef>
                          <a:spcPts val="835"/>
                        </a:spcBef>
                      </a:pPr>
                      <a:r>
                        <a:rPr lang="en-GB" sz="1800" spc="-5" dirty="0">
                          <a:solidFill>
                            <a:srgbClr val="595959"/>
                          </a:solidFill>
                          <a:latin typeface="+mn-lt"/>
                          <a:cs typeface="Arial"/>
                        </a:rPr>
                        <a:t>Ελλείμματα στρατηγικής</a:t>
                      </a:r>
                      <a:endParaRPr lang="en-GB" sz="1800" dirty="0">
                        <a:solidFill>
                          <a:srgbClr val="595959"/>
                        </a:solidFill>
                        <a:latin typeface="+mn-lt"/>
                        <a:cs typeface="Arial"/>
                      </a:endParaRPr>
                    </a:p>
                  </a:txBody>
                  <a:tcPr marL="0" marR="0" marT="10604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1294">
                <a:tc>
                  <a:txBody>
                    <a:bodyPr/>
                    <a:lstStyle/>
                    <a:p>
                      <a:pPr algn="ctr"/>
                      <a:r>
                        <a:rPr lang="en-GB" sz="1800" dirty="0">
                          <a:solidFill>
                            <a:srgbClr val="595959"/>
                          </a:solidFill>
                          <a:latin typeface="+mn-lt"/>
                          <a:cs typeface="Arial"/>
                        </a:rPr>
                        <a:t>  Ψηφιοποίηση</a:t>
                      </a:r>
                      <a:endParaRPr lang="en-GB" sz="1800" dirty="0">
                        <a:solidFill>
                          <a:srgbClr val="595959"/>
                        </a:solidFill>
                        <a:latin typeface="+mn-lt"/>
                      </a:endParaRPr>
                    </a:p>
                  </a:txBody>
                  <a:tcPr marL="0" marR="0" marT="11303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tcPr>
                </a:tc>
                <a:tc>
                  <a:txBody>
                    <a:bodyPr/>
                    <a:lstStyle/>
                    <a:p>
                      <a:pPr marL="15875" marR="678815" indent="0" algn="ctr">
                        <a:lnSpc>
                          <a:spcPct val="100000"/>
                        </a:lnSpc>
                        <a:spcBef>
                          <a:spcPts val="320"/>
                        </a:spcBef>
                        <a:tabLst/>
                      </a:pPr>
                      <a:r>
                        <a:rPr lang="en-GB" sz="1800" dirty="0">
                          <a:solidFill>
                            <a:srgbClr val="595959"/>
                          </a:solidFill>
                          <a:latin typeface="+mn-lt"/>
                          <a:cs typeface="Arial"/>
                        </a:rPr>
                        <a:t>Ξεπερασμένη τεχνολογία/προϊόντα</a:t>
                      </a:r>
                    </a:p>
                  </a:txBody>
                  <a:tcPr marL="0" marR="0" marT="4064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796">
                <a:tc>
                  <a:txBody>
                    <a:bodyPr/>
                    <a:lstStyle/>
                    <a:p>
                      <a:pPr algn="ctr">
                        <a:lnSpc>
                          <a:spcPct val="100000"/>
                        </a:lnSpc>
                        <a:spcBef>
                          <a:spcPts val="55"/>
                        </a:spcBef>
                      </a:pPr>
                      <a:r>
                        <a:rPr lang="en-GB" sz="1800" dirty="0">
                          <a:solidFill>
                            <a:srgbClr val="595959"/>
                          </a:solidFill>
                          <a:latin typeface="+mn-lt"/>
                          <a:cs typeface="Arial"/>
                        </a:rPr>
                        <a:t>  Αλλαγές στους κανονισμούς</a:t>
                      </a:r>
                    </a:p>
                  </a:txBody>
                  <a:tcPr marL="0" marR="0" marT="698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994"/>
                        </a:spcBef>
                      </a:pPr>
                      <a:r>
                        <a:rPr lang="en-GB" sz="1800" dirty="0">
                          <a:solidFill>
                            <a:srgbClr val="595959"/>
                          </a:solidFill>
                          <a:latin typeface="+mn-lt"/>
                          <a:cs typeface="Arial"/>
                        </a:rPr>
                        <a:t>Έλλειψη λειτουργικής αποτελεσματικότητας</a:t>
                      </a:r>
                    </a:p>
                  </a:txBody>
                  <a:tcPr marL="0" marR="0" marT="126364"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7564">
                <a:tc>
                  <a:txBody>
                    <a:bodyPr/>
                    <a:lstStyle/>
                    <a:p>
                      <a:pPr algn="ctr"/>
                      <a:r>
                        <a:rPr lang="en-GB" sz="1800" dirty="0">
                          <a:solidFill>
                            <a:srgbClr val="595959"/>
                          </a:solidFill>
                          <a:latin typeface="+mn-lt"/>
                          <a:cs typeface="Arial"/>
                        </a:rPr>
                        <a:t>  Τεχνολογικά άλματα</a:t>
                      </a:r>
                      <a:endParaRPr lang="en-GB" sz="1800" dirty="0">
                        <a:solidFill>
                          <a:srgbClr val="595959"/>
                        </a:solidFill>
                        <a:latin typeface="+mn-lt"/>
                      </a:endParaRPr>
                    </a:p>
                  </a:txBody>
                  <a:tcPr marL="0" marR="0" marT="11366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tcPr>
                </a:tc>
                <a:tc>
                  <a:txBody>
                    <a:bodyPr/>
                    <a:lstStyle/>
                    <a:p>
                      <a:pPr marL="106680" marR="103505" algn="ctr">
                        <a:lnSpc>
                          <a:spcPct val="100000"/>
                        </a:lnSpc>
                        <a:spcBef>
                          <a:spcPts val="1160"/>
                        </a:spcBef>
                      </a:pPr>
                      <a:r>
                        <a:rPr lang="en-GB" sz="1800" dirty="0">
                          <a:solidFill>
                            <a:srgbClr val="595959"/>
                          </a:solidFill>
                          <a:latin typeface="+mn-lt"/>
                          <a:cs typeface="Arial"/>
                        </a:rPr>
                        <a:t>Ανεπαρκής διαχείριση. / ποιότητα ηγεσίας</a:t>
                      </a:r>
                    </a:p>
                  </a:txBody>
                  <a:tcPr marL="0" marR="0" marT="14732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1749">
                <a:tc>
                  <a:txBody>
                    <a:bodyPr/>
                    <a:lstStyle/>
                    <a:p>
                      <a:pPr algn="ctr"/>
                      <a:r>
                        <a:rPr lang="en-GB" sz="1800" dirty="0">
                          <a:solidFill>
                            <a:srgbClr val="595959"/>
                          </a:solidFill>
                          <a:latin typeface="+mn-lt"/>
                          <a:cs typeface="Arial"/>
                        </a:rPr>
                        <a:t>  Παγκοσμιοποίηση</a:t>
                      </a:r>
                      <a:endParaRPr lang="en-GB" sz="1800" dirty="0">
                        <a:solidFill>
                          <a:srgbClr val="595959"/>
                        </a:solidFill>
                        <a:latin typeface="+mn-lt"/>
                      </a:endParaRPr>
                    </a:p>
                  </a:txBody>
                  <a:tcPr marL="0" marR="0" marT="113664"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marR="829310" algn="ctr">
                        <a:lnSpc>
                          <a:spcPct val="100000"/>
                        </a:lnSpc>
                        <a:spcBef>
                          <a:spcPts val="325"/>
                        </a:spcBef>
                      </a:pPr>
                      <a:r>
                        <a:rPr lang="en-GB" sz="1800" spc="-5" dirty="0">
                          <a:solidFill>
                            <a:srgbClr val="595959"/>
                          </a:solidFill>
                          <a:latin typeface="+mn-lt"/>
                          <a:cs typeface="Arial"/>
                        </a:rPr>
                        <a:t>Ανισόρροπη δομή χρηματοδότησης</a:t>
                      </a:r>
                    </a:p>
                  </a:txBody>
                  <a:tcPr marL="0" marR="0" marT="4127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2245">
                <a:tc>
                  <a:txBody>
                    <a:bodyPr/>
                    <a:lstStyle/>
                    <a:p>
                      <a:pPr algn="ctr"/>
                      <a:r>
                        <a:rPr lang="en-GB" sz="1800" dirty="0">
                          <a:solidFill>
                            <a:srgbClr val="595959"/>
                          </a:solidFill>
                          <a:latin typeface="+mn-lt"/>
                          <a:cs typeface="Arial"/>
                        </a:rPr>
                        <a:t>  Νέα προϊόντα / νέοι ανταγωνιστές</a:t>
                      </a:r>
                      <a:endParaRPr lang="en-GB" sz="1800" dirty="0">
                        <a:solidFill>
                          <a:srgbClr val="595959"/>
                        </a:solidFill>
                        <a:latin typeface="+mn-lt"/>
                      </a:endParaRPr>
                    </a:p>
                  </a:txBody>
                  <a:tcPr marL="0" marR="0" marT="16129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825"/>
                        </a:spcBef>
                      </a:pPr>
                      <a:r>
                        <a:rPr lang="en-GB" sz="1800" dirty="0">
                          <a:solidFill>
                            <a:srgbClr val="595959"/>
                          </a:solidFill>
                          <a:latin typeface="+mn-lt"/>
                          <a:cs typeface="Arial"/>
                        </a:rPr>
                        <a:t>Υπερτιμημένες εξαγορές</a:t>
                      </a:r>
                    </a:p>
                  </a:txBody>
                  <a:tcPr marL="0" marR="0" marT="10477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92816">
                <a:tc>
                  <a:txBody>
                    <a:bodyPr/>
                    <a:lstStyle/>
                    <a:p>
                      <a:pPr algn="ctr"/>
                      <a:r>
                        <a:rPr lang="en-GB" sz="1800" dirty="0">
                          <a:solidFill>
                            <a:srgbClr val="595959"/>
                          </a:solidFill>
                          <a:latin typeface="+mn-lt"/>
                          <a:cs typeface="Arial"/>
                        </a:rPr>
                        <a:t>  Τιμές πρώτων υλών / συναλλαγματικές ισοτιμίες</a:t>
                      </a:r>
                      <a:endParaRPr lang="en-GB" sz="1800" dirty="0">
                        <a:solidFill>
                          <a:srgbClr val="595959"/>
                        </a:solidFill>
                        <a:latin typeface="+mn-lt"/>
                      </a:endParaRPr>
                    </a:p>
                  </a:txBody>
                  <a:tcPr marL="0" marR="0" marT="16192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1165"/>
                        </a:spcBef>
                      </a:pPr>
                      <a:r>
                        <a:rPr lang="en-GB" sz="1800" spc="-5" dirty="0">
                          <a:solidFill>
                            <a:srgbClr val="595959"/>
                          </a:solidFill>
                          <a:latin typeface="+mn-lt"/>
                          <a:cs typeface="Arial"/>
                        </a:rPr>
                        <a:t>Ανεπαρκής έλεγχος</a:t>
                      </a:r>
                    </a:p>
                  </a:txBody>
                  <a:tcPr marL="0" marR="0" marT="14795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41356">
                <a:tc>
                  <a:txBody>
                    <a:bodyPr/>
                    <a:lstStyle/>
                    <a:p>
                      <a:pPr algn="ctr"/>
                      <a:r>
                        <a:rPr lang="en-GB" sz="1800" dirty="0">
                          <a:solidFill>
                            <a:srgbClr val="595959"/>
                          </a:solidFill>
                          <a:latin typeface="+mn-lt"/>
                          <a:cs typeface="Arial"/>
                        </a:rPr>
                        <a:t>  Αφερεγγυότητα πελατών/προμηθευτών</a:t>
                      </a:r>
                      <a:endParaRPr lang="en-GB" sz="1800" dirty="0">
                        <a:solidFill>
                          <a:srgbClr val="595959"/>
                        </a:solidFill>
                        <a:latin typeface="+mn-lt"/>
                      </a:endParaRPr>
                    </a:p>
                  </a:txBody>
                  <a:tcPr marL="0" marR="0" marT="69850"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noFill/>
                  </a:tcPr>
                </a:tc>
                <a:tc vMerge="1">
                  <a:txBody>
                    <a:bodyPr/>
                    <a:lstStyle/>
                    <a:p>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106680" algn="ctr">
                        <a:lnSpc>
                          <a:spcPct val="100000"/>
                        </a:lnSpc>
                        <a:spcBef>
                          <a:spcPts val="825"/>
                        </a:spcBef>
                      </a:pPr>
                      <a:r>
                        <a:rPr lang="en-GB" sz="1800" spc="-5" dirty="0">
                          <a:solidFill>
                            <a:srgbClr val="595959"/>
                          </a:solidFill>
                          <a:latin typeface="+mn-lt"/>
                          <a:cs typeface="Arial"/>
                        </a:rPr>
                        <a:t>Οργανωτικές ελλείψεις</a:t>
                      </a:r>
                    </a:p>
                  </a:txBody>
                  <a:tcPr marL="0" marR="0" marT="104775" marB="0" anchor="ctr">
                    <a:lnL w="12700" cap="flat" cmpd="sng" algn="ctr">
                      <a:solidFill>
                        <a:srgbClr val="B41F7A"/>
                      </a:solidFill>
                      <a:prstDash val="solid"/>
                      <a:round/>
                      <a:headEnd type="none" w="med" len="med"/>
                      <a:tailEnd type="none" w="med" len="med"/>
                    </a:lnL>
                    <a:lnR w="12700" cap="flat" cmpd="sng" algn="ctr">
                      <a:solidFill>
                        <a:srgbClr val="B41F7A"/>
                      </a:solidFill>
                      <a:prstDash val="solid"/>
                      <a:round/>
                      <a:headEnd type="none" w="med" len="med"/>
                      <a:tailEnd type="none" w="med" len="med"/>
                    </a:lnR>
                    <a:lnT w="12700" cap="flat" cmpd="sng" algn="ctr">
                      <a:solidFill>
                        <a:srgbClr val="B41F7A"/>
                      </a:solidFill>
                      <a:prstDash val="solid"/>
                      <a:round/>
                      <a:headEnd type="none" w="med" len="med"/>
                      <a:tailEnd type="none" w="med" len="med"/>
                    </a:lnT>
                    <a:lnB w="12700" cap="flat" cmpd="sng" algn="ctr">
                      <a:solidFill>
                        <a:srgbClr val="B41F7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15" name="Textfeld 2">
            <a:extLst>
              <a:ext uri="{FF2B5EF4-FFF2-40B4-BE49-F238E27FC236}">
                <a16:creationId xmlns:a16="http://schemas.microsoft.com/office/drawing/2014/main" id="{254B833A-9E25-1197-4DA7-146025442994}"/>
              </a:ext>
            </a:extLst>
          </p:cNvPr>
          <p:cNvSpPr txBox="1"/>
          <p:nvPr/>
        </p:nvSpPr>
        <p:spPr>
          <a:xfrm rot="20469085">
            <a:off x="4811726" y="4646855"/>
            <a:ext cx="21019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16924"/>
                </a:solidFill>
                <a:effectLst/>
                <a:uLnTx/>
                <a:uFillTx/>
                <a:latin typeface="Calibri" panose="020F0502020204030204"/>
                <a:ea typeface="+mn-ea"/>
                <a:cs typeface="+mn-cs"/>
              </a:rPr>
              <a:t>Αντίληψη των συμβούλων</a:t>
            </a:r>
          </a:p>
        </p:txBody>
      </p:sp>
      <p:sp>
        <p:nvSpPr>
          <p:cNvPr id="16" name="Textfeld 11">
            <a:extLst>
              <a:ext uri="{FF2B5EF4-FFF2-40B4-BE49-F238E27FC236}">
                <a16:creationId xmlns:a16="http://schemas.microsoft.com/office/drawing/2014/main" id="{CDAE1CEF-33A0-B10C-8774-06ADC9A127F8}"/>
              </a:ext>
            </a:extLst>
          </p:cNvPr>
          <p:cNvSpPr txBox="1"/>
          <p:nvPr/>
        </p:nvSpPr>
        <p:spPr>
          <a:xfrm rot="1159998">
            <a:off x="4779137" y="3190129"/>
            <a:ext cx="25122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16924"/>
                </a:solidFill>
                <a:effectLst/>
                <a:uLnTx/>
                <a:uFillTx/>
                <a:latin typeface="Calibri" panose="020F0502020204030204"/>
                <a:ea typeface="+mn-ea"/>
                <a:cs typeface="+mn-cs"/>
              </a:rPr>
              <a:t>Αντίληψη της διοίκησης</a:t>
            </a:r>
          </a:p>
        </p:txBody>
      </p:sp>
      <p:grpSp>
        <p:nvGrpSpPr>
          <p:cNvPr id="17" name="Group 16">
            <a:extLst>
              <a:ext uri="{FF2B5EF4-FFF2-40B4-BE49-F238E27FC236}">
                <a16:creationId xmlns:a16="http://schemas.microsoft.com/office/drawing/2014/main" id="{D9E8AD8D-894B-93A3-B0E7-B7392260710F}"/>
              </a:ext>
            </a:extLst>
          </p:cNvPr>
          <p:cNvGrpSpPr/>
          <p:nvPr/>
        </p:nvGrpSpPr>
        <p:grpSpPr>
          <a:xfrm>
            <a:off x="4711806" y="4591785"/>
            <a:ext cx="2311077" cy="1552199"/>
            <a:chOff x="-2684985" y="4847393"/>
            <a:chExt cx="2311077" cy="1552199"/>
          </a:xfrm>
        </p:grpSpPr>
        <p:sp>
          <p:nvSpPr>
            <p:cNvPr id="18" name="Gleichschenkliges Dreieck 1">
              <a:extLst>
                <a:ext uri="{FF2B5EF4-FFF2-40B4-BE49-F238E27FC236}">
                  <a16:creationId xmlns:a16="http://schemas.microsoft.com/office/drawing/2014/main" id="{A1266FCB-8F94-1F03-365C-327B43CD8AF7}"/>
                </a:ext>
              </a:extLst>
            </p:cNvPr>
            <p:cNvSpPr/>
            <p:nvPr/>
          </p:nvSpPr>
          <p:spPr>
            <a:xfrm rot="16200000">
              <a:off x="-2317543" y="4479951"/>
              <a:ext cx="1552199" cy="2287084"/>
            </a:xfrm>
            <a:prstGeom prst="triangl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feld 9">
              <a:extLst>
                <a:ext uri="{FF2B5EF4-FFF2-40B4-BE49-F238E27FC236}">
                  <a16:creationId xmlns:a16="http://schemas.microsoft.com/office/drawing/2014/main" id="{5CB0ED21-1D7C-A554-BF80-BB2C9A4B90F9}"/>
                </a:ext>
              </a:extLst>
            </p:cNvPr>
            <p:cNvSpPr txBox="1"/>
            <p:nvPr/>
          </p:nvSpPr>
          <p:spPr>
            <a:xfrm>
              <a:off x="-1183745" y="5614947"/>
              <a:ext cx="80983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ΕΣΩΤΕΡΙΚΟ</a:t>
              </a:r>
            </a:p>
          </p:txBody>
        </p:sp>
        <p:sp>
          <p:nvSpPr>
            <p:cNvPr id="20" name="Textfeld 9">
              <a:extLst>
                <a:ext uri="{FF2B5EF4-FFF2-40B4-BE49-F238E27FC236}">
                  <a16:creationId xmlns:a16="http://schemas.microsoft.com/office/drawing/2014/main" id="{085EFF05-3AAE-7A2A-48B4-47F07B15DCCD}"/>
                </a:ext>
              </a:extLst>
            </p:cNvPr>
            <p:cNvSpPr txBox="1"/>
            <p:nvPr/>
          </p:nvSpPr>
          <p:spPr>
            <a:xfrm>
              <a:off x="-1118542" y="5299343"/>
              <a:ext cx="7152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libri" panose="020F0502020204030204"/>
                  <a:ea typeface="+mn-ea"/>
                  <a:cs typeface="+mn-cs"/>
                </a:rPr>
                <a:t>90%</a:t>
              </a:r>
            </a:p>
          </p:txBody>
        </p:sp>
        <p:sp>
          <p:nvSpPr>
            <p:cNvPr id="21" name="Textfeld 9">
              <a:extLst>
                <a:ext uri="{FF2B5EF4-FFF2-40B4-BE49-F238E27FC236}">
                  <a16:creationId xmlns:a16="http://schemas.microsoft.com/office/drawing/2014/main" id="{F9860DD1-33A1-D2A7-9F7D-E136F81E8BBE}"/>
                </a:ext>
              </a:extLst>
            </p:cNvPr>
            <p:cNvSpPr txBox="1"/>
            <p:nvPr/>
          </p:nvSpPr>
          <p:spPr>
            <a:xfrm>
              <a:off x="-2050225" y="5614947"/>
              <a:ext cx="8274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alibri" panose="020F0502020204030204"/>
                </a:rPr>
                <a:t>ΕΞΩΤΕΡΙΚΟ</a:t>
              </a:r>
            </a:p>
          </p:txBody>
        </p:sp>
        <p:sp>
          <p:nvSpPr>
            <p:cNvPr id="22" name="Textfeld 9">
              <a:extLst>
                <a:ext uri="{FF2B5EF4-FFF2-40B4-BE49-F238E27FC236}">
                  <a16:creationId xmlns:a16="http://schemas.microsoft.com/office/drawing/2014/main" id="{632C2541-1B01-42AE-D802-9F91DE03EB68}"/>
                </a:ext>
              </a:extLst>
            </p:cNvPr>
            <p:cNvSpPr txBox="1"/>
            <p:nvPr/>
          </p:nvSpPr>
          <p:spPr>
            <a:xfrm>
              <a:off x="-2002114" y="5299343"/>
              <a:ext cx="7200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libri" panose="020F0502020204030204"/>
                  <a:ea typeface="+mn-ea"/>
                  <a:cs typeface="+mn-cs"/>
                </a:rPr>
                <a:t>10%</a:t>
              </a:r>
            </a:p>
          </p:txBody>
        </p:sp>
      </p:grpSp>
      <p:grpSp>
        <p:nvGrpSpPr>
          <p:cNvPr id="23" name="Group 22">
            <a:extLst>
              <a:ext uri="{FF2B5EF4-FFF2-40B4-BE49-F238E27FC236}">
                <a16:creationId xmlns:a16="http://schemas.microsoft.com/office/drawing/2014/main" id="{1EC733AA-BA67-0BF9-78EC-96DF65B55FE4}"/>
              </a:ext>
            </a:extLst>
          </p:cNvPr>
          <p:cNvGrpSpPr/>
          <p:nvPr/>
        </p:nvGrpSpPr>
        <p:grpSpPr>
          <a:xfrm>
            <a:off x="4811727" y="3107759"/>
            <a:ext cx="2287085" cy="1552199"/>
            <a:chOff x="-2050225" y="4821740"/>
            <a:chExt cx="2287085" cy="1552199"/>
          </a:xfrm>
        </p:grpSpPr>
        <p:sp>
          <p:nvSpPr>
            <p:cNvPr id="24" name="Gleichschenkliges Dreieck 1">
              <a:extLst>
                <a:ext uri="{FF2B5EF4-FFF2-40B4-BE49-F238E27FC236}">
                  <a16:creationId xmlns:a16="http://schemas.microsoft.com/office/drawing/2014/main" id="{ED8CF7FF-0A3C-E618-312D-8F94F2F1B62A}"/>
                </a:ext>
              </a:extLst>
            </p:cNvPr>
            <p:cNvSpPr/>
            <p:nvPr/>
          </p:nvSpPr>
          <p:spPr>
            <a:xfrm rot="5400000" flipH="1">
              <a:off x="-1682782" y="4454298"/>
              <a:ext cx="1552199" cy="2287084"/>
            </a:xfrm>
            <a:prstGeom prst="triangl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feld 9">
              <a:extLst>
                <a:ext uri="{FF2B5EF4-FFF2-40B4-BE49-F238E27FC236}">
                  <a16:creationId xmlns:a16="http://schemas.microsoft.com/office/drawing/2014/main" id="{E3CFA779-90C6-9951-F780-6A0DF7F63185}"/>
                </a:ext>
              </a:extLst>
            </p:cNvPr>
            <p:cNvSpPr txBox="1"/>
            <p:nvPr/>
          </p:nvSpPr>
          <p:spPr>
            <a:xfrm>
              <a:off x="-1183745" y="5614947"/>
              <a:ext cx="80983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ΕΣΩΤΕΡΙΚΟ</a:t>
              </a:r>
            </a:p>
          </p:txBody>
        </p:sp>
        <p:sp>
          <p:nvSpPr>
            <p:cNvPr id="26" name="Textfeld 9">
              <a:extLst>
                <a:ext uri="{FF2B5EF4-FFF2-40B4-BE49-F238E27FC236}">
                  <a16:creationId xmlns:a16="http://schemas.microsoft.com/office/drawing/2014/main" id="{CA28D81F-E138-3828-43BD-54D6849878B4}"/>
                </a:ext>
              </a:extLst>
            </p:cNvPr>
            <p:cNvSpPr txBox="1"/>
            <p:nvPr/>
          </p:nvSpPr>
          <p:spPr>
            <a:xfrm>
              <a:off x="-1118542" y="5299343"/>
              <a:ext cx="7200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libri" panose="020F0502020204030204"/>
                  <a:ea typeface="+mn-ea"/>
                  <a:cs typeface="+mn-cs"/>
                </a:rPr>
                <a:t>10%</a:t>
              </a:r>
            </a:p>
          </p:txBody>
        </p:sp>
        <p:sp>
          <p:nvSpPr>
            <p:cNvPr id="27" name="Textfeld 9">
              <a:extLst>
                <a:ext uri="{FF2B5EF4-FFF2-40B4-BE49-F238E27FC236}">
                  <a16:creationId xmlns:a16="http://schemas.microsoft.com/office/drawing/2014/main" id="{689E75F6-2082-D009-5C00-7215263273D3}"/>
                </a:ext>
              </a:extLst>
            </p:cNvPr>
            <p:cNvSpPr txBox="1"/>
            <p:nvPr/>
          </p:nvSpPr>
          <p:spPr>
            <a:xfrm>
              <a:off x="-2050225" y="5614947"/>
              <a:ext cx="8274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Calibri" panose="020F0502020204030204"/>
                </a:rPr>
                <a:t>ΕΞΩΤΕΡΙΚΟ</a:t>
              </a:r>
            </a:p>
          </p:txBody>
        </p:sp>
        <p:sp>
          <p:nvSpPr>
            <p:cNvPr id="28" name="Textfeld 9">
              <a:extLst>
                <a:ext uri="{FF2B5EF4-FFF2-40B4-BE49-F238E27FC236}">
                  <a16:creationId xmlns:a16="http://schemas.microsoft.com/office/drawing/2014/main" id="{7450F520-2296-26AD-1CBE-A35ABDCE66CA}"/>
                </a:ext>
              </a:extLst>
            </p:cNvPr>
            <p:cNvSpPr txBox="1"/>
            <p:nvPr/>
          </p:nvSpPr>
          <p:spPr>
            <a:xfrm>
              <a:off x="-2002114" y="5299343"/>
              <a:ext cx="7200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libri" panose="020F0502020204030204"/>
                  <a:ea typeface="+mn-ea"/>
                  <a:cs typeface="+mn-cs"/>
                </a:rPr>
                <a:t>90%</a:t>
              </a:r>
            </a:p>
          </p:txBody>
        </p:sp>
      </p:grpSp>
    </p:spTree>
    <p:extLst>
      <p:ext uri="{BB962C8B-B14F-4D97-AF65-F5344CB8AC3E}">
        <p14:creationId xmlns:p14="http://schemas.microsoft.com/office/powerpoint/2010/main" val="85309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877067-4DF6-CAD3-9D51-E733FD7068E0}"/>
              </a:ext>
            </a:extLst>
          </p:cNvPr>
          <p:cNvSpPr/>
          <p:nvPr/>
        </p:nvSpPr>
        <p:spPr>
          <a:xfrm>
            <a:off x="1" y="0"/>
            <a:ext cx="501491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0A991C1-66CD-9C4A-907D-EF168A14CA90}"/>
              </a:ext>
            </a:extLst>
          </p:cNvPr>
          <p:cNvSpPr>
            <a:spLocks noGrp="1"/>
          </p:cNvSpPr>
          <p:nvPr>
            <p:ph type="body" sz="quarter" idx="16"/>
          </p:nvPr>
        </p:nvSpPr>
        <p:spPr>
          <a:xfrm>
            <a:off x="273886" y="361641"/>
            <a:ext cx="3894451" cy="3097006"/>
          </a:xfrm>
        </p:spPr>
        <p:txBody>
          <a:bodyPr>
            <a:normAutofit/>
          </a:bodyPr>
          <a:lstStyle/>
          <a:p>
            <a:pPr>
              <a:lnSpc>
                <a:spcPts val="3620"/>
              </a:lnSpc>
            </a:pPr>
            <a:r>
              <a:rPr lang="en-IE" dirty="0">
                <a:solidFill>
                  <a:srgbClr val="EDA13E"/>
                </a:solidFill>
              </a:rPr>
              <a:t>Τρία κοινά λάθη στο επίκεντρο</a:t>
            </a:r>
          </a:p>
        </p:txBody>
      </p:sp>
      <p:sp>
        <p:nvSpPr>
          <p:cNvPr id="6" name="Subtitle 2">
            <a:extLst>
              <a:ext uri="{FF2B5EF4-FFF2-40B4-BE49-F238E27FC236}">
                <a16:creationId xmlns:a16="http://schemas.microsoft.com/office/drawing/2014/main" id="{8A4CA383-4C97-AF9C-723E-AC0CB7603B14}"/>
              </a:ext>
            </a:extLst>
          </p:cNvPr>
          <p:cNvSpPr txBox="1">
            <a:spLocks/>
          </p:cNvSpPr>
          <p:nvPr/>
        </p:nvSpPr>
        <p:spPr>
          <a:xfrm>
            <a:off x="256806" y="1398870"/>
            <a:ext cx="3998078" cy="544281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sz="2000" dirty="0">
                <a:solidFill>
                  <a:schemeClr val="bg1"/>
                </a:solidFill>
                <a:latin typeface="+mn-lt"/>
                <a:ea typeface="Open Sans Light" panose="020B0306030504020204" pitchFamily="34" charset="0"/>
                <a:cs typeface="Open Sans Light" panose="020B0306030504020204" pitchFamily="34" charset="0"/>
              </a:rPr>
              <a:t>Κατά την αντιμετώπιση της χρηματοδότησης κατά τη διάρκεια μιας κρίσης, οι επιχειρήσεις συχνά κάνουν σοβαρά λάθη.  Ένα σημαντικό λάθος είναι να επενδύει κανείς τα ιδιωτικά του περιουσιακά στοιχεία πολύ νωρίς και πολύ εκτεταμένα στην επιχείρηση. Ακόμη και αν η πρόθεση των ιδιοκτητών πίσω από αυτό είναι αξιέπαινη, συχνά οδηγεί σε ανεπανόρθωτη ζημία.  Επομένως, είναι σημαντικό να καταρτιστεί πρώτα ένα ολοκληρωμένο σχέδιο αναδιάρθρωσης και </a:t>
            </a:r>
            <a:r>
              <a:rPr lang="en-GB" sz="2000" b="1" u="sng" dirty="0">
                <a:solidFill>
                  <a:schemeClr val="bg1"/>
                </a:solidFill>
                <a:latin typeface="+mn-lt"/>
                <a:ea typeface="Open Sans Light" panose="020B0306030504020204" pitchFamily="34" charset="0"/>
                <a:cs typeface="Open Sans Light" panose="020B0306030504020204" pitchFamily="34" charset="0"/>
              </a:rPr>
              <a:t>στη συνέχεια </a:t>
            </a:r>
            <a:r>
              <a:rPr lang="en-GB" sz="2000" dirty="0">
                <a:solidFill>
                  <a:schemeClr val="bg1"/>
                </a:solidFill>
                <a:latin typeface="+mn-lt"/>
                <a:ea typeface="Open Sans Light" panose="020B0306030504020204" pitchFamily="34" charset="0"/>
                <a:cs typeface="Open Sans Light" panose="020B0306030504020204" pitchFamily="34" charset="0"/>
              </a:rPr>
              <a:t>να χρηματοδοτηθεί και να υλοποιηθεί μαζί με έναν χρηματοοικονομικό εταίρο, π.χ. τράπεζες.</a:t>
            </a:r>
          </a:p>
        </p:txBody>
      </p:sp>
      <p:sp>
        <p:nvSpPr>
          <p:cNvPr id="17" name="TextBox 57">
            <a:extLst>
              <a:ext uri="{FF2B5EF4-FFF2-40B4-BE49-F238E27FC236}">
                <a16:creationId xmlns:a16="http://schemas.microsoft.com/office/drawing/2014/main" id="{124DCD05-6E90-5B25-21BC-81AA4F0B3BB9}"/>
              </a:ext>
            </a:extLst>
          </p:cNvPr>
          <p:cNvSpPr txBox="1"/>
          <p:nvPr/>
        </p:nvSpPr>
        <p:spPr>
          <a:xfrm>
            <a:off x="6096000" y="529773"/>
            <a:ext cx="5576888" cy="6825715"/>
          </a:xfrm>
          <a:prstGeom prst="rect">
            <a:avLst/>
          </a:prstGeom>
          <a:noFill/>
        </p:spPr>
        <p:txBody>
          <a:bodyPr wrap="square" rtlCol="0" anchor="t">
            <a:spAutoFit/>
          </a:bodyPr>
          <a:lstStyle/>
          <a:p>
            <a:pPr>
              <a:lnSpc>
                <a:spcPts val="2340"/>
              </a:lnSpc>
              <a:spcBef>
                <a:spcPts val="675"/>
              </a:spcBef>
            </a:pPr>
            <a:r>
              <a:rPr lang="en-US" sz="2000" dirty="0">
                <a:solidFill>
                  <a:srgbClr val="595959"/>
                </a:solidFill>
                <a:ea typeface="Lato Light" panose="020F0502020204030203" pitchFamily="34" charset="0"/>
                <a:cs typeface="Lato Light" panose="020F0502020204030203" pitchFamily="34" charset="0"/>
              </a:rPr>
              <a:t>Ο ιδιοκτήτης επενδύει ιδιωτικά χρήματα στην κρίση επειδή θέλει να σώσει την εταιρεία του. Ελπίζουν ότι η κατάσταση θα αλλάξει και πάλι με την επόμενη μεγάλη σύμβαση.</a:t>
            </a:r>
          </a:p>
          <a:p>
            <a:pPr>
              <a:lnSpc>
                <a:spcPts val="2340"/>
              </a:lnSpc>
              <a:spcBef>
                <a:spcPts val="675"/>
              </a:spcBef>
            </a:pPr>
            <a:endParaRPr lang="en-US" sz="2000" dirty="0">
              <a:solidFill>
                <a:srgbClr val="595959"/>
              </a:solidFill>
              <a:ea typeface="Lato Light" panose="020F0502020204030203" pitchFamily="34" charset="0"/>
              <a:cs typeface="Lato Light" panose="020F0502020204030203" pitchFamily="34" charset="0"/>
            </a:endParaRPr>
          </a:p>
          <a:p>
            <a:pPr>
              <a:lnSpc>
                <a:spcPts val="2340"/>
              </a:lnSpc>
              <a:spcBef>
                <a:spcPts val="675"/>
              </a:spcBef>
            </a:pPr>
            <a:r>
              <a:rPr lang="en-US" sz="2000" dirty="0">
                <a:solidFill>
                  <a:srgbClr val="595959"/>
                </a:solidFill>
                <a:ea typeface="Lato Light" panose="020F0502020204030203" pitchFamily="34" charset="0"/>
                <a:cs typeface="Lato Light" panose="020F0502020204030203" pitchFamily="34" charset="0"/>
              </a:rPr>
              <a:t>Η κατάσταση ρευστότητας στην εταιρεία είναι αρχικά και πάλι πιο χαλαρή. Κατά κανόνα, ωστόσο, δεν εφαρμόζονται μέτρα αναδιάρθρωσης μεγάλης εμβέλειας. Η αρχή της ελπίδας συνεχίζει να επικρατεί - το πρόβλημα απλώς αναβάλλεται. </a:t>
            </a:r>
          </a:p>
          <a:p>
            <a:pPr>
              <a:lnSpc>
                <a:spcPts val="2340"/>
              </a:lnSpc>
              <a:spcBef>
                <a:spcPts val="675"/>
              </a:spcBef>
            </a:pPr>
            <a:endParaRPr lang="en-US" sz="2000" dirty="0">
              <a:solidFill>
                <a:srgbClr val="595959"/>
              </a:solidFill>
              <a:ea typeface="Lato Light" panose="020F0502020204030203" pitchFamily="34" charset="0"/>
              <a:cs typeface="Lato Light" panose="020F0502020204030203" pitchFamily="34" charset="0"/>
            </a:endParaRPr>
          </a:p>
          <a:p>
            <a:pPr>
              <a:lnSpc>
                <a:spcPts val="2340"/>
              </a:lnSpc>
              <a:spcBef>
                <a:spcPts val="675"/>
              </a:spcBef>
            </a:pPr>
            <a:r>
              <a:rPr lang="en-US" sz="2000" dirty="0" err="1">
                <a:solidFill>
                  <a:srgbClr val="595959"/>
                </a:solidFill>
                <a:ea typeface="Lato Light" panose="020F0502020204030203" pitchFamily="34" charset="0"/>
                <a:cs typeface="Lato Light" panose="020F0502020204030203" pitchFamily="34" charset="0"/>
              </a:rPr>
              <a:t>Ότ</a:t>
            </a:r>
            <a:r>
              <a:rPr lang="en-US" sz="2000" dirty="0">
                <a:solidFill>
                  <a:srgbClr val="595959"/>
                </a:solidFill>
                <a:ea typeface="Lato Light" panose="020F0502020204030203" pitchFamily="34" charset="0"/>
                <a:cs typeface="Lato Light" panose="020F0502020204030203" pitchFamily="34" charset="0"/>
              </a:rPr>
              <a:t>αν εξαντληθούν και τα τελευταία δικά τους αποθέματα, ο επιχειρηματίας αναζητά κεφάλαια από τις τράπεζες. Οι τράπεζες συνήθως απαιτούν σημαντικές προσωπικές συνεισφορές από τον ιδιοκτήτη, εάν πρόκειται να παράσχουν στήριξη κατά τη διάρκεια της κρίσης. Ωστόσο, εάν η σκόνη έχει ήδη εξαντληθεί, η επιλογή αυτή απορρίπτεται - και η χρεοκοπία είναι συχνά η λογική συνέπεια.</a:t>
            </a:r>
          </a:p>
          <a:p>
            <a:pPr>
              <a:lnSpc>
                <a:spcPts val="2340"/>
              </a:lnSpc>
              <a:spcBef>
                <a:spcPts val="675"/>
              </a:spcBef>
            </a:pPr>
            <a:endParaRPr lang="en-US" sz="2200" dirty="0">
              <a:solidFill>
                <a:srgbClr val="595959"/>
              </a:solidFill>
              <a:ea typeface="Lato Light" panose="020F0502020204030203" pitchFamily="34" charset="0"/>
              <a:cs typeface="Lato Light" panose="020F0502020204030203" pitchFamily="34" charset="0"/>
            </a:endParaRPr>
          </a:p>
          <a:p>
            <a:pPr>
              <a:lnSpc>
                <a:spcPts val="2340"/>
              </a:lnSpc>
              <a:spcBef>
                <a:spcPts val="675"/>
              </a:spcBef>
            </a:pPr>
            <a:endParaRPr lang="en-US" sz="2200" dirty="0">
              <a:solidFill>
                <a:srgbClr val="595959"/>
              </a:solidFill>
              <a:ea typeface="Lato Light" panose="020F0502020204030203" pitchFamily="34" charset="0"/>
              <a:cs typeface="Lato Light" panose="020F0502020204030203" pitchFamily="34" charset="0"/>
            </a:endParaRPr>
          </a:p>
        </p:txBody>
      </p:sp>
      <p:cxnSp>
        <p:nvCxnSpPr>
          <p:cNvPr id="79" name="Straight Connector 78">
            <a:extLst>
              <a:ext uri="{FF2B5EF4-FFF2-40B4-BE49-F238E27FC236}">
                <a16:creationId xmlns:a16="http://schemas.microsoft.com/office/drawing/2014/main" id="{63CFBF68-2771-2571-D821-F2CCC76C215B}"/>
              </a:ext>
            </a:extLst>
          </p:cNvPr>
          <p:cNvCxnSpPr>
            <a:cxnSpLocks/>
          </p:cNvCxnSpPr>
          <p:nvPr/>
        </p:nvCxnSpPr>
        <p:spPr>
          <a:xfrm>
            <a:off x="5014913" y="4105455"/>
            <a:ext cx="7177087"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4898B6D4-BCE6-0B3F-E58C-B428D7928A56}"/>
              </a:ext>
            </a:extLst>
          </p:cNvPr>
          <p:cNvGrpSpPr/>
          <p:nvPr/>
        </p:nvGrpSpPr>
        <p:grpSpPr>
          <a:xfrm>
            <a:off x="4675222" y="529773"/>
            <a:ext cx="1205556" cy="1116749"/>
            <a:chOff x="3866507" y="700090"/>
            <a:chExt cx="1205556" cy="1116749"/>
          </a:xfrm>
        </p:grpSpPr>
        <p:sp>
          <p:nvSpPr>
            <p:cNvPr id="43" name="Rectangle 42">
              <a:extLst>
                <a:ext uri="{FF2B5EF4-FFF2-40B4-BE49-F238E27FC236}">
                  <a16:creationId xmlns:a16="http://schemas.microsoft.com/office/drawing/2014/main" id="{A88D5B21-63C2-28D4-29E2-E73F7FAE5EF4}"/>
                </a:ext>
              </a:extLst>
            </p:cNvPr>
            <p:cNvSpPr/>
            <p:nvPr/>
          </p:nvSpPr>
          <p:spPr>
            <a:xfrm>
              <a:off x="3866507" y="700090"/>
              <a:ext cx="1205556" cy="111674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84">
              <a:extLst>
                <a:ext uri="{FF2B5EF4-FFF2-40B4-BE49-F238E27FC236}">
                  <a16:creationId xmlns:a16="http://schemas.microsoft.com/office/drawing/2014/main" id="{B7FDD1B4-B783-A473-D9BE-FB757E1DFE11}"/>
                </a:ext>
              </a:extLst>
            </p:cNvPr>
            <p:cNvSpPr txBox="1"/>
            <p:nvPr/>
          </p:nvSpPr>
          <p:spPr>
            <a:xfrm>
              <a:off x="3956084" y="752336"/>
              <a:ext cx="996404" cy="461665"/>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ea typeface="Roboto" charset="0"/>
                  <a:cs typeface="Calibri" panose="020F0502020204030204" pitchFamily="34" charset="0"/>
                </a:rPr>
                <a:t>ΒΗΜΑ</a:t>
              </a:r>
            </a:p>
          </p:txBody>
        </p:sp>
        <p:sp>
          <p:nvSpPr>
            <p:cNvPr id="45" name="Rectangle 85">
              <a:extLst>
                <a:ext uri="{FF2B5EF4-FFF2-40B4-BE49-F238E27FC236}">
                  <a16:creationId xmlns:a16="http://schemas.microsoft.com/office/drawing/2014/main" id="{31F65602-2A35-6F95-A683-F18CC51A8DF3}"/>
                </a:ext>
              </a:extLst>
            </p:cNvPr>
            <p:cNvSpPr>
              <a:spLocks/>
            </p:cNvSpPr>
            <p:nvPr/>
          </p:nvSpPr>
          <p:spPr bwMode="auto">
            <a:xfrm>
              <a:off x="4035912" y="1021023"/>
              <a:ext cx="851315" cy="738664"/>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square" lIns="0" tIns="0" rIns="0" bIns="0" anchor="ctr">
              <a:spAutoFit/>
            </a:bodyPr>
            <a:lstStyle/>
            <a:p>
              <a:pPr algn="ctr"/>
              <a:r>
                <a:rPr lang="en-GB" sz="4800" b="1" spc="113" dirty="0">
                  <a:solidFill>
                    <a:schemeClr val="bg1"/>
                  </a:solidFill>
                  <a:latin typeface="Calibri" panose="020F0502020204030204" pitchFamily="34" charset="0"/>
                  <a:ea typeface="Roboto" charset="0"/>
                  <a:cs typeface="Calibri" panose="020F0502020204030204" pitchFamily="34" charset="0"/>
                  <a:sym typeface="Bebas Neue" charset="0"/>
                </a:rPr>
                <a:t>01</a:t>
              </a:r>
            </a:p>
          </p:txBody>
        </p:sp>
      </p:grpSp>
      <p:cxnSp>
        <p:nvCxnSpPr>
          <p:cNvPr id="48" name="Straight Connector 47">
            <a:extLst>
              <a:ext uri="{FF2B5EF4-FFF2-40B4-BE49-F238E27FC236}">
                <a16:creationId xmlns:a16="http://schemas.microsoft.com/office/drawing/2014/main" id="{5E3AF840-F9EF-E312-501A-4279E6BB0737}"/>
              </a:ext>
            </a:extLst>
          </p:cNvPr>
          <p:cNvCxnSpPr>
            <a:cxnSpLocks/>
          </p:cNvCxnSpPr>
          <p:nvPr/>
        </p:nvCxnSpPr>
        <p:spPr>
          <a:xfrm>
            <a:off x="5014912" y="1928661"/>
            <a:ext cx="7177087"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6D1041E8-827C-288C-E17A-7D8E237F41DD}"/>
              </a:ext>
            </a:extLst>
          </p:cNvPr>
          <p:cNvGrpSpPr/>
          <p:nvPr/>
        </p:nvGrpSpPr>
        <p:grpSpPr>
          <a:xfrm>
            <a:off x="4675222" y="2200458"/>
            <a:ext cx="1205556" cy="1116749"/>
            <a:chOff x="3866507" y="700090"/>
            <a:chExt cx="1205556" cy="1116749"/>
          </a:xfrm>
        </p:grpSpPr>
        <p:sp>
          <p:nvSpPr>
            <p:cNvPr id="50" name="Rectangle 49">
              <a:extLst>
                <a:ext uri="{FF2B5EF4-FFF2-40B4-BE49-F238E27FC236}">
                  <a16:creationId xmlns:a16="http://schemas.microsoft.com/office/drawing/2014/main" id="{8E82B385-8A2F-C647-1C52-AEFB8E550AF0}"/>
                </a:ext>
              </a:extLst>
            </p:cNvPr>
            <p:cNvSpPr/>
            <p:nvPr/>
          </p:nvSpPr>
          <p:spPr>
            <a:xfrm>
              <a:off x="3866507" y="700090"/>
              <a:ext cx="1205556" cy="111674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84">
              <a:extLst>
                <a:ext uri="{FF2B5EF4-FFF2-40B4-BE49-F238E27FC236}">
                  <a16:creationId xmlns:a16="http://schemas.microsoft.com/office/drawing/2014/main" id="{6AFCE095-3444-5229-38D1-E5280FA60A8C}"/>
                </a:ext>
              </a:extLst>
            </p:cNvPr>
            <p:cNvSpPr txBox="1"/>
            <p:nvPr/>
          </p:nvSpPr>
          <p:spPr>
            <a:xfrm>
              <a:off x="3956084" y="752336"/>
              <a:ext cx="996404" cy="461665"/>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ea typeface="Roboto" charset="0"/>
                  <a:cs typeface="Calibri" panose="020F0502020204030204" pitchFamily="34" charset="0"/>
                </a:rPr>
                <a:t>ΒΗΜΑ</a:t>
              </a:r>
            </a:p>
          </p:txBody>
        </p:sp>
        <p:sp>
          <p:nvSpPr>
            <p:cNvPr id="52" name="Rectangle 85">
              <a:extLst>
                <a:ext uri="{FF2B5EF4-FFF2-40B4-BE49-F238E27FC236}">
                  <a16:creationId xmlns:a16="http://schemas.microsoft.com/office/drawing/2014/main" id="{6152F8ED-73B9-67BE-4A06-EF976C982B93}"/>
                </a:ext>
              </a:extLst>
            </p:cNvPr>
            <p:cNvSpPr>
              <a:spLocks/>
            </p:cNvSpPr>
            <p:nvPr/>
          </p:nvSpPr>
          <p:spPr bwMode="auto">
            <a:xfrm>
              <a:off x="4035912" y="1021023"/>
              <a:ext cx="851315" cy="738664"/>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square" lIns="0" tIns="0" rIns="0" bIns="0" anchor="ctr">
              <a:spAutoFit/>
            </a:bodyPr>
            <a:lstStyle/>
            <a:p>
              <a:pPr algn="ctr"/>
              <a:r>
                <a:rPr lang="en-GB" sz="4800" b="1" spc="113" dirty="0">
                  <a:solidFill>
                    <a:schemeClr val="bg1"/>
                  </a:solidFill>
                  <a:latin typeface="Calibri" panose="020F0502020204030204" pitchFamily="34" charset="0"/>
                  <a:ea typeface="Roboto" charset="0"/>
                  <a:cs typeface="Calibri" panose="020F0502020204030204" pitchFamily="34" charset="0"/>
                  <a:sym typeface="Bebas Neue" charset="0"/>
                </a:rPr>
                <a:t>02</a:t>
              </a:r>
            </a:p>
          </p:txBody>
        </p:sp>
      </p:grpSp>
      <p:grpSp>
        <p:nvGrpSpPr>
          <p:cNvPr id="53" name="Group 52">
            <a:extLst>
              <a:ext uri="{FF2B5EF4-FFF2-40B4-BE49-F238E27FC236}">
                <a16:creationId xmlns:a16="http://schemas.microsoft.com/office/drawing/2014/main" id="{C268988E-BDA8-A79F-B01F-A3CAEEDD9733}"/>
              </a:ext>
            </a:extLst>
          </p:cNvPr>
          <p:cNvGrpSpPr/>
          <p:nvPr/>
        </p:nvGrpSpPr>
        <p:grpSpPr>
          <a:xfrm>
            <a:off x="4675222" y="4105455"/>
            <a:ext cx="1205556" cy="1116749"/>
            <a:chOff x="3866507" y="700090"/>
            <a:chExt cx="1205556" cy="1116749"/>
          </a:xfrm>
        </p:grpSpPr>
        <p:sp>
          <p:nvSpPr>
            <p:cNvPr id="54" name="Rectangle 53">
              <a:extLst>
                <a:ext uri="{FF2B5EF4-FFF2-40B4-BE49-F238E27FC236}">
                  <a16:creationId xmlns:a16="http://schemas.microsoft.com/office/drawing/2014/main" id="{2F42717B-BA08-E3FC-6FF3-0605861D6D66}"/>
                </a:ext>
              </a:extLst>
            </p:cNvPr>
            <p:cNvSpPr/>
            <p:nvPr/>
          </p:nvSpPr>
          <p:spPr>
            <a:xfrm>
              <a:off x="3866507" y="700090"/>
              <a:ext cx="1205556" cy="111674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84">
              <a:extLst>
                <a:ext uri="{FF2B5EF4-FFF2-40B4-BE49-F238E27FC236}">
                  <a16:creationId xmlns:a16="http://schemas.microsoft.com/office/drawing/2014/main" id="{FA2BE469-48E3-A2CC-E448-D45C8E2D75BD}"/>
                </a:ext>
              </a:extLst>
            </p:cNvPr>
            <p:cNvSpPr txBox="1"/>
            <p:nvPr/>
          </p:nvSpPr>
          <p:spPr>
            <a:xfrm>
              <a:off x="3956084" y="752336"/>
              <a:ext cx="996404" cy="461665"/>
            </a:xfrm>
            <a:prstGeom prst="rect">
              <a:avLst/>
            </a:prstGeom>
            <a:noFill/>
          </p:spPr>
          <p:txBody>
            <a:bodyPr wrap="square" rtlCol="0">
              <a:spAutoFit/>
            </a:bodyPr>
            <a:lstStyle/>
            <a:p>
              <a:pPr algn="ctr"/>
              <a:r>
                <a:rPr lang="en-GB" sz="2400" dirty="0">
                  <a:solidFill>
                    <a:schemeClr val="bg1"/>
                  </a:solidFill>
                  <a:latin typeface="Calibri" panose="020F0502020204030204" pitchFamily="34" charset="0"/>
                  <a:ea typeface="Roboto" charset="0"/>
                  <a:cs typeface="Calibri" panose="020F0502020204030204" pitchFamily="34" charset="0"/>
                </a:rPr>
                <a:t>ΒΗΜΑ</a:t>
              </a:r>
            </a:p>
          </p:txBody>
        </p:sp>
        <p:sp>
          <p:nvSpPr>
            <p:cNvPr id="56" name="Rectangle 85">
              <a:extLst>
                <a:ext uri="{FF2B5EF4-FFF2-40B4-BE49-F238E27FC236}">
                  <a16:creationId xmlns:a16="http://schemas.microsoft.com/office/drawing/2014/main" id="{2F57E5CC-5F3C-7881-6EAB-8E8D2118CFD9}"/>
                </a:ext>
              </a:extLst>
            </p:cNvPr>
            <p:cNvSpPr>
              <a:spLocks/>
            </p:cNvSpPr>
            <p:nvPr/>
          </p:nvSpPr>
          <p:spPr bwMode="auto">
            <a:xfrm>
              <a:off x="4035912" y="1021023"/>
              <a:ext cx="851315" cy="738664"/>
            </a:xfrm>
            <a:prstGeom prst="rect">
              <a:avLst/>
            </a:prstGeom>
            <a:noFill/>
            <a:ln>
              <a:noFill/>
            </a:ln>
            <a:extLst>
              <a:ext uri="{909E8E84-426E-40dd-AFC4-6F175D3DCCD1}">
                <a14:hiddenFill xmlns:p14="http://schemas.microsoft.com/office/powerpoint/2010/main" xmlns:mc="http://schemas.openxmlformats.org/markup-compatibility/2006"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mc="http://schemas.openxmlformats.org/markup-compatibility/2006" xmlns:a14="http://schemas.microsoft.com/office/drawing/2010/main" xmlns:a16="http://schemas.microsoft.com/office/drawing/2014/main" xmlns="" w="12700">
                  <a:solidFill>
                    <a:schemeClr val="tx1"/>
                  </a:solidFill>
                  <a:miter lim="800000"/>
                  <a:headEnd/>
                  <a:tailEnd/>
                </a14:hiddenLine>
              </a:ext>
            </a:extLst>
          </p:spPr>
          <p:txBody>
            <a:bodyPr wrap="square" lIns="0" tIns="0" rIns="0" bIns="0" anchor="ctr">
              <a:spAutoFit/>
            </a:bodyPr>
            <a:lstStyle/>
            <a:p>
              <a:pPr algn="ctr"/>
              <a:r>
                <a:rPr lang="en-GB" sz="4800" b="1" spc="113" dirty="0">
                  <a:solidFill>
                    <a:schemeClr val="bg1"/>
                  </a:solidFill>
                  <a:latin typeface="Calibri" panose="020F0502020204030204" pitchFamily="34" charset="0"/>
                  <a:ea typeface="Roboto" charset="0"/>
                  <a:cs typeface="Calibri" panose="020F0502020204030204" pitchFamily="34" charset="0"/>
                  <a:sym typeface="Bebas Neue" charset="0"/>
                </a:rPr>
                <a:t>03</a:t>
              </a:r>
            </a:p>
          </p:txBody>
        </p:sp>
      </p:grpSp>
    </p:spTree>
    <p:extLst>
      <p:ext uri="{BB962C8B-B14F-4D97-AF65-F5344CB8AC3E}">
        <p14:creationId xmlns:p14="http://schemas.microsoft.com/office/powerpoint/2010/main" val="2690352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1B82FEE-1C27-6425-3E2E-73E301035009}"/>
              </a:ext>
            </a:extLst>
          </p:cNvPr>
          <p:cNvSpPr>
            <a:spLocks noGrp="1"/>
          </p:cNvSpPr>
          <p:nvPr>
            <p:ph type="body" sz="quarter" idx="18"/>
          </p:nvPr>
        </p:nvSpPr>
        <p:spPr>
          <a:xfrm>
            <a:off x="3971925" y="605588"/>
            <a:ext cx="7631496" cy="5019127"/>
          </a:xfrm>
        </p:spPr>
        <p:txBody>
          <a:bodyPr numCol="1" spcCol="72000">
            <a:normAutofit fontScale="92500" lnSpcReduction="20000"/>
          </a:bodyPr>
          <a:lstStyle/>
          <a:p>
            <a:pPr marL="12700" indent="-12700" algn="just"/>
            <a:r>
              <a:rPr lang="en-US" dirty="0"/>
              <a:t>Ορισμένες από τις πιο επιτυχημένες νεοφυείς επιχειρήσεις στον κόσμο έχουν φτάσει πολύ κοντά στην οικονομική καταστροφή για να ανασυρθούν θεαματικά από το χείλος του γκρεμού. Ένα χαρακτηριστικό παράδειγμα είναι η Evernote, η εταιρεία λογισμικού από το Σαν Φρανσίσκο. Η εταιρεία βρέθηκε με μετρητά μόλις τριών εβδομάδων το 2008, όταν ένας βασικός επενδυτής αποσύρθηκε όταν ξέσπασε η χρηματοπιστωτική κρίση. Ελήφθη η επώδυνη απόφαση να κλείσει η εταιρεία και να εξοικονομήσει χρήματα για τα νομικά έξοδα που συνεπάγεται η παύση λειτουργίας. Ωστόσο, αφού ένας φανατικός χρήστης της Evernote στη Σουηδία επένδυσε μέχρι και μισό εκατομμύριο δολάρια, η νεοφυής επιχείρηση επανήλθε σε τροχιά, συγκέντρωσε 100 εκατομμύρια χρήστες παγκοσμίως και αποτιμήθηκε πρόσφατα σε 1 δισ. δολάρια.</a:t>
            </a:r>
          </a:p>
          <a:p>
            <a:pPr marL="12700" indent="-12700"/>
            <a:endParaRPr lang="en-US" dirty="0"/>
          </a:p>
          <a:p>
            <a:pPr marL="12700" indent="-12700"/>
            <a:r>
              <a:rPr lang="en-GB" sz="2800" b="1" dirty="0">
                <a:solidFill>
                  <a:srgbClr val="B41F7A"/>
                </a:solidFill>
                <a:latin typeface="Calibri" panose="020F0502020204030204" pitchFamily="34" charset="0"/>
                <a:ea typeface="Lato Light" panose="020F0502020204030203" pitchFamily="34" charset="0"/>
                <a:cs typeface="Calibri" panose="020F0502020204030204" pitchFamily="34" charset="0"/>
              </a:rPr>
              <a:t>ΔΙΑΒΑΣΤΕ: </a:t>
            </a:r>
          </a:p>
          <a:p>
            <a:pPr marL="12700" indent="-12700"/>
            <a:r>
              <a:rPr lang="en-GB" b="1" dirty="0">
                <a:solidFill>
                  <a:srgbClr val="B41F7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Πώς 5 μεγάλες μάρκες επέστρεψαν από το χείλος της αποτυχίας</a:t>
            </a:r>
            <a:endParaRPr lang="en-GB" b="1" dirty="0">
              <a:solidFill>
                <a:srgbClr val="B41F7A"/>
              </a:solidFill>
              <a:latin typeface="Calibri" panose="020F0502020204030204" pitchFamily="34" charset="0"/>
              <a:cs typeface="Calibri" panose="020F0502020204030204" pitchFamily="34" charset="0"/>
            </a:endParaRPr>
          </a:p>
          <a:p>
            <a:pPr marL="12700" indent="-12700"/>
            <a:endParaRPr lang="en-US" dirty="0"/>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479191" y="572475"/>
            <a:ext cx="2670642" cy="3253943"/>
          </a:xfrm>
        </p:spPr>
        <p:txBody>
          <a:bodyPr>
            <a:normAutofit fontScale="92500"/>
          </a:bodyPr>
          <a:lstStyle/>
          <a:p>
            <a:r>
              <a:rPr lang="en-US" dirty="0">
                <a:solidFill>
                  <a:schemeClr val="bg1"/>
                </a:solidFill>
              </a:rPr>
              <a:t>Επιστροφή από </a:t>
            </a:r>
            <a:r>
              <a:rPr lang="en-US" dirty="0" err="1">
                <a:solidFill>
                  <a:schemeClr val="bg1"/>
                </a:solidFill>
              </a:rPr>
              <a:t>το</a:t>
            </a:r>
            <a:r>
              <a:rPr lang="en-US" dirty="0">
                <a:solidFill>
                  <a:schemeClr val="bg1"/>
                </a:solidFill>
              </a:rPr>
              <a:t> χείλος του γκρεμού;</a:t>
            </a:r>
          </a:p>
          <a:p>
            <a:endParaRPr lang="en-US" dirty="0">
              <a:solidFill>
                <a:schemeClr val="bg1"/>
              </a:solidFill>
            </a:endParaRPr>
          </a:p>
          <a:p>
            <a:r>
              <a:rPr lang="en-US" dirty="0">
                <a:solidFill>
                  <a:srgbClr val="EDA13E"/>
                </a:solidFill>
              </a:rPr>
              <a:t>Η ιστορία της Evernote</a:t>
            </a:r>
          </a:p>
          <a:p>
            <a:endParaRPr lang="en-US" dirty="0"/>
          </a:p>
          <a:p>
            <a:endParaRPr lang="en-US" dirty="0"/>
          </a:p>
        </p:txBody>
      </p:sp>
      <p:pic>
        <p:nvPicPr>
          <p:cNvPr id="5" name="Picture 4">
            <a:extLst>
              <a:ext uri="{FF2B5EF4-FFF2-40B4-BE49-F238E27FC236}">
                <a16:creationId xmlns:a16="http://schemas.microsoft.com/office/drawing/2014/main" id="{DCAF31DA-A21E-1210-BD65-1EA75D691421}"/>
              </a:ext>
            </a:extLst>
          </p:cNvPr>
          <p:cNvPicPr>
            <a:picLocks noChangeAspect="1"/>
          </p:cNvPicPr>
          <p:nvPr/>
        </p:nvPicPr>
        <p:blipFill>
          <a:blip r:embed="rId3"/>
          <a:stretch>
            <a:fillRect/>
          </a:stretch>
        </p:blipFill>
        <p:spPr>
          <a:xfrm>
            <a:off x="-28574" y="4487228"/>
            <a:ext cx="3747874" cy="1137487"/>
          </a:xfrm>
          <a:prstGeom prst="rect">
            <a:avLst/>
          </a:prstGeom>
        </p:spPr>
      </p:pic>
    </p:spTree>
    <p:extLst>
      <p:ext uri="{BB962C8B-B14F-4D97-AF65-F5344CB8AC3E}">
        <p14:creationId xmlns:p14="http://schemas.microsoft.com/office/powerpoint/2010/main" val="17721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289442"/>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04 </a:t>
            </a:r>
            <a:r>
              <a:rPr lang="el-GR" sz="4000" dirty="0">
                <a:solidFill>
                  <a:schemeClr val="bg1"/>
                </a:solidFill>
              </a:rPr>
              <a:t>    </a:t>
            </a:r>
            <a:r>
              <a:rPr lang="en-IE" dirty="0" err="1">
                <a:solidFill>
                  <a:schemeClr val="bg1"/>
                </a:solidFill>
              </a:rPr>
              <a:t>Σημάδι</a:t>
            </a:r>
            <a:r>
              <a:rPr lang="en-IE" dirty="0">
                <a:solidFill>
                  <a:schemeClr val="bg1"/>
                </a:solidFill>
              </a:rPr>
              <a:t>α χαλάρωσης</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75081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7" y="1918123"/>
            <a:ext cx="9831643" cy="4255886"/>
          </a:xfrm>
        </p:spPr>
        <p:txBody>
          <a:bodyPr>
            <a:normAutofit lnSpcReduction="10000"/>
          </a:bodyPr>
          <a:lstStyle/>
          <a:p>
            <a:pPr marL="12700" indent="-12700"/>
            <a:r>
              <a:rPr lang="en-US" dirty="0"/>
              <a:t>Εάν τα μέτρα που εφαρμόζονται είναι επιτυχή, τα πρώτα σημάδια χαλάρωσης αρχίζουν τώρα να εμφανίζονται. </a:t>
            </a:r>
          </a:p>
          <a:p>
            <a:pPr marL="12700" indent="-12700"/>
            <a:r>
              <a:rPr lang="en-US" dirty="0"/>
              <a:t>Ωστόσο, η αναδιάρθρωση πρέπει να συνεχίσει να εφαρμόζεται με συνέπεια. </a:t>
            </a:r>
          </a:p>
          <a:p>
            <a:pPr marL="12700" indent="-12700"/>
            <a:r>
              <a:rPr lang="en-US" b="1" dirty="0">
                <a:solidFill>
                  <a:srgbClr val="F16924"/>
                </a:solidFill>
              </a:rPr>
              <a:t>Μην εφησυχάζετε.</a:t>
            </a:r>
          </a:p>
          <a:p>
            <a:pPr marL="12700" indent="-12700"/>
            <a:endParaRPr lang="en-US" b="1" dirty="0">
              <a:solidFill>
                <a:srgbClr val="F16924"/>
              </a:solidFill>
            </a:endParaRPr>
          </a:p>
          <a:p>
            <a:pPr marL="12700" indent="-12700"/>
            <a:r>
              <a:rPr lang="en-US" b="1" dirty="0">
                <a:solidFill>
                  <a:schemeClr val="bg1"/>
                </a:solidFill>
                <a:highlight>
                  <a:srgbClr val="F16924"/>
                </a:highlight>
              </a:rPr>
              <a:t>ΔΙΑΒΑΣΤΕ </a:t>
            </a:r>
            <a:r>
              <a:rPr lang="en-US" dirty="0"/>
              <a:t>Πραγματικά ενδιαφέρον άρθρο στο LINKEDIN - </a:t>
            </a:r>
            <a:r>
              <a:rPr lang="en-GB" dirty="0"/>
              <a:t>Πώς ο εφησυχασμός σχεδόν σκότωσε την επιχείρησή μου - Όταν </a:t>
            </a:r>
            <a:r>
              <a:rPr lang="en-GB" b="1" dirty="0"/>
              <a:t>εφησυχάζετε, θέτετε την επιχείρησή σας σε κίνδυνο. Αυτοί οι επτά κίνδυνοι υποδηλώνουν ότι πρέπει να επανεκτιμήσετε τον τρόπο με τον οποίο διευθύνετε την επιχείρησή σας. </a:t>
            </a:r>
            <a:r>
              <a:rPr lang="en-US" b="1" dirty="0">
                <a:solidFill>
                  <a:srgbClr val="F16924"/>
                </a:solidFill>
              </a:rPr>
              <a:t>https://www.linkedin.com/pulse/how-complacency-almost-killed-my-business-hassan-younes/?articleId=6541136148297846784</a:t>
            </a:r>
          </a:p>
        </p:txBody>
      </p:sp>
      <p:grpSp>
        <p:nvGrpSpPr>
          <p:cNvPr id="2" name="Group 1">
            <a:extLst>
              <a:ext uri="{FF2B5EF4-FFF2-40B4-BE49-F238E27FC236}">
                <a16:creationId xmlns:a16="http://schemas.microsoft.com/office/drawing/2014/main" id="{6560FC22-DF33-2D88-FAD5-D0E11B378B20}"/>
              </a:ext>
            </a:extLst>
          </p:cNvPr>
          <p:cNvGrpSpPr/>
          <p:nvPr/>
        </p:nvGrpSpPr>
        <p:grpSpPr>
          <a:xfrm>
            <a:off x="466113" y="1918123"/>
            <a:ext cx="1086135" cy="968195"/>
            <a:chOff x="4422991" y="1951890"/>
            <a:chExt cx="1086135" cy="968195"/>
          </a:xfrm>
          <a:solidFill>
            <a:srgbClr val="595959"/>
          </a:solidFill>
        </p:grpSpPr>
        <p:sp>
          <p:nvSpPr>
            <p:cNvPr id="3" name="Freeform 2">
              <a:extLst>
                <a:ext uri="{FF2B5EF4-FFF2-40B4-BE49-F238E27FC236}">
                  <a16:creationId xmlns:a16="http://schemas.microsoft.com/office/drawing/2014/main" id="{A2AA5479-47BC-FB75-A2CD-308581D51E9F}"/>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0EBD1E5F-2948-155A-3B57-661A30F685A7}"/>
                </a:ext>
              </a:extLst>
            </p:cNvPr>
            <p:cNvGrpSpPr/>
            <p:nvPr/>
          </p:nvGrpSpPr>
          <p:grpSpPr>
            <a:xfrm>
              <a:off x="4738409" y="2001259"/>
              <a:ext cx="466270" cy="416900"/>
              <a:chOff x="4738409" y="2001259"/>
              <a:chExt cx="466270" cy="416900"/>
            </a:xfrm>
            <a:grpFill/>
          </p:grpSpPr>
          <p:sp>
            <p:nvSpPr>
              <p:cNvPr id="8" name="Freeform 7">
                <a:extLst>
                  <a:ext uri="{FF2B5EF4-FFF2-40B4-BE49-F238E27FC236}">
                    <a16:creationId xmlns:a16="http://schemas.microsoft.com/office/drawing/2014/main" id="{F3840086-72FE-5068-B7E9-CD5561D6C574}"/>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16924"/>
              </a:solid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70DD39B-BC97-4983-83B0-4AC23E118E67}"/>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16924"/>
              </a:solidFill>
              <a:ln w="274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08478D-C114-ECC8-CEA1-EFF47A71C070}"/>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16924"/>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60705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05 </a:t>
            </a:r>
            <a:r>
              <a:rPr lang="el-GR" sz="4000" dirty="0">
                <a:solidFill>
                  <a:schemeClr val="bg1"/>
                </a:solidFill>
              </a:rPr>
              <a:t>	</a:t>
            </a:r>
            <a:r>
              <a:rPr lang="en-IE" dirty="0" err="1">
                <a:solidFill>
                  <a:schemeClr val="bg1"/>
                </a:solidFill>
              </a:rPr>
              <a:t>Μάθηση</a:t>
            </a:r>
            <a:r>
              <a:rPr lang="en-IE" dirty="0">
                <a:solidFill>
                  <a:schemeClr val="bg1"/>
                </a:solidFill>
              </a:rPr>
              <a:t> και ανθεκτικότητα </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225678" y="1918123"/>
            <a:ext cx="9377743" cy="4255886"/>
          </a:xfrm>
        </p:spPr>
        <p:txBody>
          <a:bodyPr>
            <a:normAutofit/>
          </a:bodyPr>
          <a:lstStyle/>
          <a:p>
            <a:pPr marL="12700" indent="-12700" algn="just"/>
            <a:r>
              <a:rPr lang="en-GB" dirty="0">
                <a:latin typeface="Calibri" panose="020F0502020204030204" pitchFamily="34" charset="0"/>
                <a:ea typeface="Lato Light" panose="020F0502020204030203" pitchFamily="34" charset="0"/>
                <a:cs typeface="Calibri" panose="020F0502020204030204" pitchFamily="34" charset="0"/>
              </a:rPr>
              <a:t>Εάν η κρίση ξεπεραστεί με επιτυχία, πρέπει να </a:t>
            </a:r>
            <a:r>
              <a:rPr lang="el-GR" dirty="0">
                <a:latin typeface="Calibri" panose="020F0502020204030204" pitchFamily="34" charset="0"/>
                <a:ea typeface="Lato Light" panose="020F0502020204030203" pitchFamily="34" charset="0"/>
                <a:cs typeface="Calibri" panose="020F0502020204030204" pitchFamily="34" charset="0"/>
              </a:rPr>
              <a:t>πάρουμε το σωστό μάθημα</a:t>
            </a:r>
            <a:r>
              <a:rPr lang="en-GB" dirty="0">
                <a:latin typeface="Calibri" panose="020F0502020204030204" pitchFamily="34" charset="0"/>
                <a:ea typeface="Lato Light" panose="020F0502020204030203" pitchFamily="34" charset="0"/>
                <a:cs typeface="Calibri" panose="020F0502020204030204" pitchFamily="34" charset="0"/>
              </a:rPr>
              <a:t>. Εάν αυτό είναι επιτυχές, μπορεί να οδηγήσει σε βιώσιμη ανθεκτικότητα στην κρίση.</a:t>
            </a:r>
          </a:p>
        </p:txBody>
      </p:sp>
      <p:sp>
        <p:nvSpPr>
          <p:cNvPr id="2" name="TextBox 1">
            <a:extLst>
              <a:ext uri="{FF2B5EF4-FFF2-40B4-BE49-F238E27FC236}">
                <a16:creationId xmlns:a16="http://schemas.microsoft.com/office/drawing/2014/main" id="{5F287E9B-0697-9CFF-5766-567DB12E05B5}"/>
              </a:ext>
            </a:extLst>
          </p:cNvPr>
          <p:cNvSpPr txBox="1"/>
          <p:nvPr/>
        </p:nvSpPr>
        <p:spPr>
          <a:xfrm>
            <a:off x="2225677" y="3188929"/>
            <a:ext cx="8957141" cy="2554545"/>
          </a:xfrm>
          <a:prstGeom prst="rect">
            <a:avLst/>
          </a:prstGeom>
          <a:solidFill>
            <a:srgbClr val="F16924"/>
          </a:solidFill>
        </p:spPr>
        <p:txBody>
          <a:bodyPr wrap="square" anchor="ctr">
            <a:spAutoFit/>
          </a:bodyPr>
          <a:lstStyle/>
          <a:p>
            <a:pPr algn="ctr"/>
            <a:endParaRPr lang="en-GB" sz="2000" i="1" dirty="0">
              <a:solidFill>
                <a:schemeClr val="bg1"/>
              </a:solidFill>
              <a:latin typeface="Calibri" panose="020F0502020204030204" pitchFamily="34" charset="0"/>
              <a:cs typeface="Calibri" panose="020F0502020204030204" pitchFamily="34" charset="0"/>
            </a:endParaRPr>
          </a:p>
          <a:p>
            <a:pPr algn="ctr"/>
            <a:r>
              <a:rPr lang="en-GB" sz="2000" i="1" dirty="0">
                <a:solidFill>
                  <a:schemeClr val="bg1"/>
                </a:solidFill>
                <a:latin typeface="Calibri" panose="020F0502020204030204" pitchFamily="34" charset="0"/>
                <a:cs typeface="Calibri" panose="020F0502020204030204" pitchFamily="34" charset="0"/>
              </a:rPr>
              <a:t>"Είμαι πεπεισμένος ότι περίπου το μισό από αυτό που διαχωρίζει τους επιτυχημένους επιχειρηματίες από τους μη επιτυχημένους είναι η καθαρή επιμονή. Είναι τόσο δύσκολο και ρίχνεις τόσο πολύ από τη ζωή σου σε αυτό το πράγμα, υπάρχουν τόσο δύσκολες στιγμές στο χρόνο που οι περισσότεροι άνθρωποι τα παρατάνε. Και δεν τους κατηγορώ, είναι πραγματικά δύσκολο". </a:t>
            </a:r>
          </a:p>
          <a:p>
            <a:pPr algn="ctr"/>
            <a:endParaRPr lang="en-GB" sz="2000" i="1" dirty="0">
              <a:solidFill>
                <a:schemeClr val="bg1"/>
              </a:solidFill>
              <a:latin typeface="Calibri" panose="020F0502020204030204" pitchFamily="34" charset="0"/>
              <a:cs typeface="Calibri" panose="020F0502020204030204" pitchFamily="34" charset="0"/>
            </a:endParaRPr>
          </a:p>
          <a:p>
            <a:pPr algn="ctr"/>
            <a:r>
              <a:rPr lang="en-GB" sz="2000" b="1" dirty="0">
                <a:solidFill>
                  <a:schemeClr val="bg1"/>
                </a:solidFill>
                <a:latin typeface="Calibri" panose="020F0502020204030204" pitchFamily="34" charset="0"/>
                <a:cs typeface="Calibri" panose="020F0502020204030204" pitchFamily="34" charset="0"/>
              </a:rPr>
              <a:t>Steve Jobs, συνιδρυτής της Apple</a:t>
            </a:r>
          </a:p>
          <a:p>
            <a:pPr algn="ctr"/>
            <a:endParaRPr lang="en-GB" sz="2000" b="1" dirty="0">
              <a:solidFill>
                <a:schemeClr val="bg1"/>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A1C701F-EE2E-9A70-964F-98BE08741BDA}"/>
              </a:ext>
            </a:extLst>
          </p:cNvPr>
          <p:cNvGrpSpPr/>
          <p:nvPr/>
        </p:nvGrpSpPr>
        <p:grpSpPr>
          <a:xfrm>
            <a:off x="497532" y="1828977"/>
            <a:ext cx="912267" cy="912987"/>
            <a:chOff x="2845389" y="1612886"/>
            <a:chExt cx="3419384" cy="3422081"/>
          </a:xfrm>
          <a:solidFill>
            <a:srgbClr val="595959"/>
          </a:solidFill>
        </p:grpSpPr>
        <p:sp>
          <p:nvSpPr>
            <p:cNvPr id="5" name="Freeform 4">
              <a:extLst>
                <a:ext uri="{FF2B5EF4-FFF2-40B4-BE49-F238E27FC236}">
                  <a16:creationId xmlns:a16="http://schemas.microsoft.com/office/drawing/2014/main" id="{44D958D1-B2BC-971A-B22B-81B53760C122}"/>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16924"/>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74C2706-2496-00AF-249A-48C9C6D37500}"/>
                </a:ext>
              </a:extLst>
            </p:cNvPr>
            <p:cNvGrpSpPr/>
            <p:nvPr/>
          </p:nvGrpSpPr>
          <p:grpSpPr>
            <a:xfrm>
              <a:off x="2845389" y="1612886"/>
              <a:ext cx="3419384" cy="3422081"/>
              <a:chOff x="2845389" y="1612886"/>
              <a:chExt cx="3419384" cy="3422081"/>
            </a:xfrm>
            <a:grpFill/>
          </p:grpSpPr>
          <p:sp>
            <p:nvSpPr>
              <p:cNvPr id="10" name="Freeform 9">
                <a:extLst>
                  <a:ext uri="{FF2B5EF4-FFF2-40B4-BE49-F238E27FC236}">
                    <a16:creationId xmlns:a16="http://schemas.microsoft.com/office/drawing/2014/main" id="{FBAFFE75-D104-EA26-E548-CAD2613B199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88913B7-A655-6C44-52B7-88014961542A}"/>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65C604B-2FC3-353F-4806-2091339011CB}"/>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C2F07E9-616D-7D6A-8BC2-A42A231B642F}"/>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B8DB4F-AF3C-5AB6-1AF7-833EC2D13AF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8A87AB9-D6CA-1EC5-CEDE-4E39993895FE}"/>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1CE706A-A3D5-B576-7F91-C080DE6A2604}"/>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C4431D-8F52-C421-1886-705DF82CFC99}"/>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611157E-4979-D111-7773-06F975048CB5}"/>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421C6E3-6E7F-2D9F-6801-8A554FC72414}"/>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4854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2D945-AFAD-627A-86C7-4D5226FF17F1}"/>
              </a:ext>
            </a:extLst>
          </p:cNvPr>
          <p:cNvSpPr>
            <a:spLocks noGrp="1"/>
          </p:cNvSpPr>
          <p:nvPr>
            <p:ph type="body" sz="quarter" idx="18"/>
          </p:nvPr>
        </p:nvSpPr>
        <p:spPr>
          <a:xfrm>
            <a:off x="734715" y="2096085"/>
            <a:ext cx="5666086" cy="3528629"/>
          </a:xfrm>
        </p:spPr>
        <p:txBody>
          <a:bodyPr>
            <a:normAutofit fontScale="92500" lnSpcReduction="20000"/>
          </a:bodyPr>
          <a:lstStyle/>
          <a:p>
            <a:pPr marL="12700" indent="-12700"/>
            <a:r>
              <a:rPr lang="en-US" dirty="0">
                <a:latin typeface="Calibri" panose="020F0502020204030204" pitchFamily="34" charset="0"/>
                <a:ea typeface="Calibri" panose="020F0502020204030204" pitchFamily="34" charset="0"/>
                <a:cs typeface="Times New Roman" panose="02020603050405020304" pitchFamily="18" charset="0"/>
              </a:rPr>
              <a:t>Το </a:t>
            </a:r>
            <a:r>
              <a:rPr lang="el-GR" dirty="0">
                <a:latin typeface="Calibri" panose="020F0502020204030204" pitchFamily="34" charset="0"/>
                <a:ea typeface="Calibri" panose="020F0502020204030204" pitchFamily="34" charset="0"/>
                <a:cs typeface="Times New Roman" panose="02020603050405020304" pitchFamily="18" charset="0"/>
              </a:rPr>
              <a:t>ΠΡΟΓΡΑΜΜΑ ΜΑΘΗΜΑΤΩΝ ΚΑΙ ΤΟ ΠΑΚΕΤΟ ΕΠΑΓΓΕΛΜΑΤΙΚΗΣ ΕΚΠΑΙΔΕΥΣΗΣ ΚΑΙ ΚΑΤΑΡΤΙΣΗΣ ΤΟΥ ΕΡΓΟΥ </a:t>
            </a:r>
            <a:r>
              <a:rPr lang="en-US" dirty="0">
                <a:latin typeface="Calibri" panose="020F0502020204030204" pitchFamily="34" charset="0"/>
                <a:ea typeface="Calibri" panose="020F0502020204030204" pitchFamily="34" charset="0"/>
                <a:cs typeface="Times New Roman" panose="02020603050405020304" pitchFamily="18" charset="0"/>
              </a:rPr>
              <a:t>SECURE </a:t>
            </a:r>
            <a:r>
              <a:rPr lang="en-US" dirty="0" err="1">
                <a:latin typeface="Calibri" panose="020F0502020204030204" pitchFamily="34" charset="0"/>
                <a:ea typeface="Calibri" panose="020F0502020204030204" pitchFamily="34" charset="0"/>
                <a:cs typeface="Times New Roman" panose="02020603050405020304" pitchFamily="18" charset="0"/>
              </a:rPr>
              <a:t>είν</a:t>
            </a:r>
            <a:r>
              <a:rPr lang="en-US" dirty="0">
                <a:latin typeface="Calibri" panose="020F0502020204030204" pitchFamily="34" charset="0"/>
                <a:ea typeface="Calibri" panose="020F0502020204030204" pitchFamily="34" charset="0"/>
                <a:cs typeface="Times New Roman" panose="02020603050405020304" pitchFamily="18" charset="0"/>
              </a:rPr>
              <a:t>αι η πρώτη ολιστική προσέγγιση ΕΕΚ για την αντιμετώπιση της έγκαιρης ανίχνευσης και επίλυσης κρίσεων με βάση ένα πλαίσιο που αναπτύχθηκε ειδικά για ΜΜΕ. Αυτό </a:t>
            </a:r>
            <a:r>
              <a:rPr lang="en-US" dirty="0" err="1">
                <a:latin typeface="Calibri" panose="020F0502020204030204" pitchFamily="34" charset="0"/>
                <a:ea typeface="Calibri" panose="020F0502020204030204" pitchFamily="34" charset="0"/>
                <a:cs typeface="Times New Roman" panose="02020603050405020304" pitchFamily="18" charset="0"/>
              </a:rPr>
              <a:t>το</a:t>
            </a:r>
            <a:r>
              <a:rPr lang="en-US" dirty="0">
                <a:latin typeface="Calibri" panose="020F0502020204030204" pitchFamily="34" charset="0"/>
                <a:ea typeface="Calibri" panose="020F0502020204030204" pitchFamily="34" charset="0"/>
                <a:cs typeface="Times New Roman" panose="02020603050405020304" pitchFamily="18" charset="0"/>
              </a:rPr>
              <a:t> επιτυγχάνει συνδυάζοντας μια προσέγγιση βασισμένη σε προγράμματα σπουδών, η οποία μπορεί να υιοθετηθεί στη διδασκαλία και την κατάρτιση </a:t>
            </a:r>
            <a:r>
              <a:rPr lang="el-GR" dirty="0">
                <a:latin typeface="Calibri" panose="020F0502020204030204" pitchFamily="34" charset="0"/>
                <a:ea typeface="Calibri" panose="020F0502020204030204" pitchFamily="34" charset="0"/>
                <a:cs typeface="Times New Roman" panose="02020603050405020304" pitchFamily="18" charset="0"/>
              </a:rPr>
              <a:t>στο πλαίσιο της </a:t>
            </a:r>
            <a:r>
              <a:rPr lang="en-US" dirty="0">
                <a:latin typeface="Calibri" panose="020F0502020204030204" pitchFamily="34" charset="0"/>
                <a:ea typeface="Calibri" panose="020F0502020204030204" pitchFamily="34" charset="0"/>
                <a:cs typeface="Times New Roman" panose="02020603050405020304" pitchFamily="18" charset="0"/>
              </a:rPr>
              <a:t>ΕΕΚ, με </a:t>
            </a:r>
            <a:r>
              <a:rPr lang="en-US" dirty="0" err="1">
                <a:latin typeface="Calibri" panose="020F0502020204030204" pitchFamily="34" charset="0"/>
                <a:ea typeface="Calibri" panose="020F0502020204030204" pitchFamily="34" charset="0"/>
                <a:cs typeface="Times New Roman" panose="02020603050405020304" pitchFamily="18" charset="0"/>
              </a:rPr>
              <a:t>μι</a:t>
            </a:r>
            <a:r>
              <a:rPr lang="en-US" dirty="0">
                <a:latin typeface="Calibri" panose="020F0502020204030204" pitchFamily="34" charset="0"/>
                <a:ea typeface="Calibri" panose="020F0502020204030204" pitchFamily="34" charset="0"/>
                <a:cs typeface="Times New Roman" panose="02020603050405020304" pitchFamily="18" charset="0"/>
              </a:rPr>
              <a:t>α προσέγγιση</a:t>
            </a:r>
            <a:r>
              <a:rPr lang="el-GR" dirty="0">
                <a:latin typeface="Calibri" panose="020F0502020204030204" pitchFamily="34" charset="0"/>
                <a:ea typeface="Calibri" panose="020F0502020204030204" pitchFamily="34" charset="0"/>
                <a:cs typeface="Times New Roman" panose="02020603050405020304" pitchFamily="18" charset="0"/>
              </a:rPr>
              <a:t> που βασίζεται σε ενότητες</a:t>
            </a:r>
            <a:r>
              <a:rPr lang="en-US" dirty="0">
                <a:latin typeface="Calibri" panose="020F0502020204030204" pitchFamily="34" charset="0"/>
                <a:ea typeface="Calibri" panose="020F0502020204030204" pitchFamily="34" charset="0"/>
                <a:cs typeface="Times New Roman" panose="02020603050405020304" pitchFamily="18" charset="0"/>
              </a:rPr>
              <a:t>, η οποία είναι ιδιαίτερα χρήσιμη για τους συμβούλους </a:t>
            </a:r>
            <a:r>
              <a:rPr lang="el-GR" dirty="0">
                <a:latin typeface="Calibri" panose="020F0502020204030204" pitchFamily="34" charset="0"/>
                <a:ea typeface="Calibri" panose="020F0502020204030204" pitchFamily="34" charset="0"/>
                <a:cs typeface="Times New Roman" panose="02020603050405020304" pitchFamily="18" charset="0"/>
              </a:rPr>
              <a:t>επιχειρήσεων </a:t>
            </a:r>
            <a:r>
              <a:rPr lang="en-US" dirty="0">
                <a:latin typeface="Calibri" panose="020F0502020204030204" pitchFamily="34" charset="0"/>
                <a:ea typeface="Calibri" panose="020F0502020204030204" pitchFamily="34" charset="0"/>
                <a:cs typeface="Times New Roman" panose="02020603050405020304" pitchFamily="18" charset="0"/>
              </a:rPr>
              <a:t>και για χρήση απευθείας από ΜΜΕ και </a:t>
            </a:r>
            <a:r>
              <a:rPr lang="el-GR" dirty="0">
                <a:latin typeface="Calibri" panose="020F0502020204030204" pitchFamily="34" charset="0"/>
                <a:ea typeface="Calibri" panose="020F0502020204030204" pitchFamily="34" charset="0"/>
                <a:cs typeface="Times New Roman" panose="02020603050405020304" pitchFamily="18" charset="0"/>
              </a:rPr>
              <a:t> επιχειρηματίες</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IE"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734713" y="405228"/>
            <a:ext cx="7241669" cy="1453114"/>
          </a:xfrm>
        </p:spPr>
        <p:txBody>
          <a:bodyPr>
            <a:normAutofit fontScale="85000" lnSpcReduction="20000"/>
          </a:bodyPr>
          <a:lstStyle/>
          <a:p>
            <a:r>
              <a:rPr lang="en-US" dirty="0"/>
              <a:t>Γιατί είναι ιδιαίτερο το </a:t>
            </a:r>
            <a:r>
              <a:rPr lang="el-GR" b="1" dirty="0">
                <a:effectLst/>
                <a:latin typeface="Calibri" panose="020F0502020204030204" pitchFamily="34" charset="0"/>
                <a:ea typeface="Calibri" panose="020F0502020204030204" pitchFamily="34" charset="0"/>
                <a:cs typeface="Times New Roman" panose="02020603050405020304" pitchFamily="18" charset="0"/>
              </a:rPr>
              <a:t>ΠΡΟΓΡΑΜΜΑ ΜΑΘΗΜΑΤΩΝ</a:t>
            </a:r>
            <a:r>
              <a:rPr lang="en-US" b="1" dirty="0">
                <a:effectLst/>
                <a:latin typeface="Calibri" panose="020F0502020204030204" pitchFamily="34" charset="0"/>
                <a:ea typeface="Calibri" panose="020F0502020204030204" pitchFamily="34" charset="0"/>
                <a:cs typeface="Times New Roman" panose="02020603050405020304" pitchFamily="18" charset="0"/>
              </a:rPr>
              <a:t> και </a:t>
            </a:r>
            <a:r>
              <a:rPr lang="en-US" b="1" dirty="0" err="1">
                <a:effectLst/>
                <a:latin typeface="Calibri" panose="020F0502020204030204" pitchFamily="34" charset="0"/>
                <a:ea typeface="Calibri" panose="020F0502020204030204" pitchFamily="34" charset="0"/>
                <a:cs typeface="Times New Roman" panose="02020603050405020304" pitchFamily="18" charset="0"/>
              </a:rPr>
              <a:t>το</a:t>
            </a:r>
            <a:r>
              <a:rPr lang="en-US" b="1" dirty="0">
                <a:effectLst/>
                <a:latin typeface="Calibri" panose="020F0502020204030204" pitchFamily="34" charset="0"/>
                <a:ea typeface="Calibri" panose="020F0502020204030204" pitchFamily="34" charset="0"/>
                <a:cs typeface="Times New Roman" panose="02020603050405020304" pitchFamily="18" charset="0"/>
              </a:rPr>
              <a:t> ΠΑΚΕΤΟ </a:t>
            </a:r>
            <a:r>
              <a:rPr lang="el-GR" b="1" dirty="0">
                <a:effectLst/>
                <a:latin typeface="Calibri" panose="020F0502020204030204" pitchFamily="34" charset="0"/>
                <a:ea typeface="Calibri" panose="020F0502020204030204" pitchFamily="34" charset="0"/>
                <a:cs typeface="Times New Roman" panose="02020603050405020304" pitchFamily="18" charset="0"/>
              </a:rPr>
              <a:t>ΕΠΑΓΓΕΛΜΑΤΙΚΗΣ </a:t>
            </a:r>
            <a:r>
              <a:rPr lang="en-US" b="1" dirty="0">
                <a:effectLst/>
                <a:latin typeface="Calibri" panose="020F0502020204030204" pitchFamily="34" charset="0"/>
                <a:ea typeface="Calibri" panose="020F0502020204030204" pitchFamily="34" charset="0"/>
                <a:cs typeface="Times New Roman" panose="02020603050405020304" pitchFamily="18" charset="0"/>
              </a:rPr>
              <a:t>ΕΚΠΑΙΔΕΥΣΗΣ </a:t>
            </a:r>
            <a:r>
              <a:rPr lang="el-GR" b="1" dirty="0">
                <a:effectLst/>
                <a:latin typeface="Calibri" panose="020F0502020204030204" pitchFamily="34" charset="0"/>
                <a:ea typeface="Calibri" panose="020F0502020204030204" pitchFamily="34" charset="0"/>
                <a:cs typeface="Times New Roman" panose="02020603050405020304" pitchFamily="18" charset="0"/>
              </a:rPr>
              <a:t>ΚΑΙ ΚΑΤΑΡΤΙΣΗΣ ΤΟΥ ΕΡΓΟΥ </a:t>
            </a:r>
            <a:r>
              <a:rPr lang="en-GB" sz="3600" dirty="0">
                <a:solidFill>
                  <a:schemeClr val="bg1"/>
                </a:solidFill>
                <a:highlight>
                  <a:srgbClr val="F16924"/>
                </a:highlight>
              </a:rPr>
              <a:t>SECURE</a:t>
            </a:r>
            <a:r>
              <a:rPr lang="en-US" dirty="0"/>
              <a:t>;</a:t>
            </a:r>
          </a:p>
        </p:txBody>
      </p:sp>
      <p:pic>
        <p:nvPicPr>
          <p:cNvPr id="5" name="Picture 4" descr="Icon&#10;&#10;Description automatically generated">
            <a:extLst>
              <a:ext uri="{FF2B5EF4-FFF2-40B4-BE49-F238E27FC236}">
                <a16:creationId xmlns:a16="http://schemas.microsoft.com/office/drawing/2014/main" id="{4E8A0052-0A55-522A-2BB0-59E9948A0E76}"/>
              </a:ext>
            </a:extLst>
          </p:cNvPr>
          <p:cNvPicPr/>
          <p:nvPr/>
        </p:nvPicPr>
        <p:blipFill rotWithShape="1">
          <a:blip r:embed="rId2" cstate="screen">
            <a:extLst>
              <a:ext uri="{28A0092B-C50C-407E-A947-70E740481C1C}">
                <a14:useLocalDpi xmlns:a14="http://schemas.microsoft.com/office/drawing/2010/main"/>
              </a:ext>
            </a:extLst>
          </a:blip>
          <a:srcRect l="6291" t="4502" r="13258" b="10881"/>
          <a:stretch/>
        </p:blipFill>
        <p:spPr>
          <a:xfrm>
            <a:off x="6484950" y="211015"/>
            <a:ext cx="6035215" cy="5830859"/>
          </a:xfrm>
          <a:prstGeom prst="rect">
            <a:avLst/>
          </a:prstGeom>
        </p:spPr>
      </p:pic>
      <p:sp>
        <p:nvSpPr>
          <p:cNvPr id="6" name="Rectangle 5">
            <a:extLst>
              <a:ext uri="{FF2B5EF4-FFF2-40B4-BE49-F238E27FC236}">
                <a16:creationId xmlns:a16="http://schemas.microsoft.com/office/drawing/2014/main" id="{82F49A78-CA2B-C594-04DF-F1CD4FF555A2}"/>
              </a:ext>
            </a:extLst>
          </p:cNvPr>
          <p:cNvSpPr/>
          <p:nvPr/>
        </p:nvSpPr>
        <p:spPr>
          <a:xfrm>
            <a:off x="818862" y="183269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Box 6">
            <a:extLst>
              <a:ext uri="{FF2B5EF4-FFF2-40B4-BE49-F238E27FC236}">
                <a16:creationId xmlns:a16="http://schemas.microsoft.com/office/drawing/2014/main" id="{C9EEC6F1-F743-DD8E-CDA1-31EEF2B94173}"/>
              </a:ext>
            </a:extLst>
          </p:cNvPr>
          <p:cNvSpPr txBox="1"/>
          <p:nvPr/>
        </p:nvSpPr>
        <p:spPr>
          <a:xfrm>
            <a:off x="478544" y="5953418"/>
            <a:ext cx="11600042" cy="523220"/>
          </a:xfrm>
          <a:prstGeom prst="rect">
            <a:avLst/>
          </a:prstGeom>
          <a:noFill/>
        </p:spPr>
        <p:txBody>
          <a:bodyPr wrap="square">
            <a:spAutoFit/>
          </a:bodyPr>
          <a:lstStyle/>
          <a:p>
            <a:r>
              <a:rPr lang="en-GB" sz="1400" dirty="0">
                <a:solidFill>
                  <a:srgbClr val="595959"/>
                </a:solidFill>
              </a:rPr>
              <a:t>"Η υποστήριξη της Ευρωπαϊκής Επιτροπής για την παραγωγή της παρούσας δημοσίευσης δεν συνιστά έγκριση του περιεχομένου,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n-IE" sz="1400" dirty="0">
              <a:solidFill>
                <a:srgbClr val="595959"/>
              </a:solidFill>
            </a:endParaRPr>
          </a:p>
        </p:txBody>
      </p:sp>
      <p:pic>
        <p:nvPicPr>
          <p:cNvPr id="8" name="Picture 7">
            <a:extLst>
              <a:ext uri="{FF2B5EF4-FFF2-40B4-BE49-F238E27FC236}">
                <a16:creationId xmlns:a16="http://schemas.microsoft.com/office/drawing/2014/main" id="{EA895E61-E0A0-D3A1-E6A8-E9F53A601598}"/>
              </a:ext>
            </a:extLst>
          </p:cNvPr>
          <p:cNvPicPr>
            <a:picLocks noChangeAspect="1"/>
          </p:cNvPicPr>
          <p:nvPr/>
        </p:nvPicPr>
        <p:blipFill>
          <a:blip r:embed="rId3"/>
          <a:stretch>
            <a:fillRect/>
          </a:stretch>
        </p:blipFill>
        <p:spPr>
          <a:xfrm>
            <a:off x="7836195" y="2213491"/>
            <a:ext cx="4171507" cy="3575575"/>
          </a:xfrm>
          <a:prstGeom prst="rect">
            <a:avLst/>
          </a:prstGeom>
        </p:spPr>
      </p:pic>
    </p:spTree>
    <p:extLst>
      <p:ext uri="{BB962C8B-B14F-4D97-AF65-F5344CB8AC3E}">
        <p14:creationId xmlns:p14="http://schemas.microsoft.com/office/powerpoint/2010/main" val="25950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05 </a:t>
            </a:r>
            <a:r>
              <a:rPr lang="en-IE" dirty="0">
                <a:solidFill>
                  <a:schemeClr val="bg1"/>
                </a:solidFill>
              </a:rPr>
              <a:t>Μάθηση και ανθεκτικότητα </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316725" y="1828977"/>
            <a:ext cx="9377743" cy="4503942"/>
          </a:xfrm>
        </p:spPr>
        <p:txBody>
          <a:bodyPr>
            <a:noAutofit/>
          </a:bodyPr>
          <a:lstStyle/>
          <a:p>
            <a:pPr marL="12700" indent="-12700" algn="just">
              <a:lnSpc>
                <a:spcPct val="110000"/>
              </a:lnSpc>
            </a:pPr>
            <a:r>
              <a:rPr lang="en-GB" sz="1800" b="0" i="0" dirty="0">
                <a:effectLst/>
                <a:latin typeface="Finlandica"/>
              </a:rPr>
              <a:t>Η κρίση του COVID-19 αφύπνισε πολλούς να συνειδητοποιήσουν τη σημασία της ανθεκτικότητας στις λειτουργίες μιας εταιρείας - και σίγουρα δεν θα είναι η τελευταία κρίση που θα αντιμετωπίσουμε. Η ανθεκτικότητα είναι κάτι που πρέπει να οικοδομηθεί πριν από την κρίση - όχι κατά τη διάρκειά της. Η ανθεκτικότητα μπορεί να οριστεί ως η ικανότητα ενός συστήματος, είτε πρόκειται για έναν οργανισμό, ένα άτομο ή μια οικονομία, να αντιμετωπίζει τις αλλαγές και να συνεχίζει να αναπτύσσεται. Η ανθεκτικότητα δεν είναι εγγενές χαρακτηριστικό, αλλά πρέπει να σχεδιάζεται και να οικοδομείται συστηματικά - και να υιοθετείται στις καθημερινές δραστηριότητες των επιχειρήσεων. Ο σχεδιασμός και η προετοιμασία παίζουν καθοριστικό ρόλο: η οικοδόμηση διαφορετικών σεναρίων, η οικοδόμηση ευελιξίας και εμπιστοσύνης. Όταν η ανθεκτικότητα ενσωματώνεται σε ένα σύστημα, οι απροσδόκητες αλλαγές δεν θα προκαλέσουν τραγωδία αλλά νέες ευκαιρίες.</a:t>
            </a:r>
          </a:p>
          <a:p>
            <a:pPr marL="12700" indent="-12700" algn="just">
              <a:lnSpc>
                <a:spcPct val="110000"/>
              </a:lnSpc>
            </a:pPr>
            <a:r>
              <a:rPr lang="en-US" sz="1800" b="1" dirty="0">
                <a:solidFill>
                  <a:schemeClr val="bg1"/>
                </a:solidFill>
                <a:highlight>
                  <a:srgbClr val="F16924"/>
                </a:highlight>
              </a:rPr>
              <a:t>ΔΙΑΒΑΣΤΕ </a:t>
            </a:r>
            <a:r>
              <a:rPr lang="en-GB" sz="1800" dirty="0">
                <a:latin typeface="Finlandica"/>
              </a:rPr>
              <a:t>Προβολή της ανθεκτικότητας των φινλανδικών μεταποιητικών επιχειρήσεων Η </a:t>
            </a:r>
            <a:r>
              <a:rPr lang="en-GB" sz="1800" dirty="0">
                <a:solidFill>
                  <a:srgbClr val="B41F7A"/>
                </a:solidFill>
                <a:hlinkClick r:id="rId3">
                  <a:extLst>
                    <a:ext uri="{A12FA001-AC4F-418D-AE19-62706E023703}">
                      <ahyp:hlinkClr xmlns:ahyp="http://schemas.microsoft.com/office/drawing/2018/hyperlinkcolor" val="tx"/>
                    </a:ext>
                  </a:extLst>
                </a:hlinkClick>
              </a:rPr>
              <a:t>βιωσιμότητα είναι ανθεκτική - πώς να προετοιμαστείτε για την κρίση και να αναπτυχθείτε βιώσιμα; - Business Finland</a:t>
            </a:r>
            <a:endParaRPr lang="en-GB" sz="1800" dirty="0">
              <a:solidFill>
                <a:srgbClr val="B41F7A"/>
              </a:solidFill>
              <a:latin typeface="Calibri" panose="020F0502020204030204" pitchFamily="34" charset="0"/>
              <a:ea typeface="Lato Light" panose="020F0502020204030203"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A1C701F-EE2E-9A70-964F-98BE08741BDA}"/>
              </a:ext>
            </a:extLst>
          </p:cNvPr>
          <p:cNvGrpSpPr/>
          <p:nvPr/>
        </p:nvGrpSpPr>
        <p:grpSpPr>
          <a:xfrm>
            <a:off x="497532" y="1828977"/>
            <a:ext cx="912267" cy="912987"/>
            <a:chOff x="2845389" y="1612886"/>
            <a:chExt cx="3419384" cy="3422081"/>
          </a:xfrm>
          <a:solidFill>
            <a:srgbClr val="595959"/>
          </a:solidFill>
        </p:grpSpPr>
        <p:sp>
          <p:nvSpPr>
            <p:cNvPr id="5" name="Freeform 4">
              <a:extLst>
                <a:ext uri="{FF2B5EF4-FFF2-40B4-BE49-F238E27FC236}">
                  <a16:creationId xmlns:a16="http://schemas.microsoft.com/office/drawing/2014/main" id="{44D958D1-B2BC-971A-B22B-81B53760C122}"/>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16924"/>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74C2706-2496-00AF-249A-48C9C6D37500}"/>
                </a:ext>
              </a:extLst>
            </p:cNvPr>
            <p:cNvGrpSpPr/>
            <p:nvPr/>
          </p:nvGrpSpPr>
          <p:grpSpPr>
            <a:xfrm>
              <a:off x="2845389" y="1612886"/>
              <a:ext cx="3419384" cy="3422081"/>
              <a:chOff x="2845389" y="1612886"/>
              <a:chExt cx="3419384" cy="3422081"/>
            </a:xfrm>
            <a:grpFill/>
          </p:grpSpPr>
          <p:sp>
            <p:nvSpPr>
              <p:cNvPr id="10" name="Freeform 9">
                <a:extLst>
                  <a:ext uri="{FF2B5EF4-FFF2-40B4-BE49-F238E27FC236}">
                    <a16:creationId xmlns:a16="http://schemas.microsoft.com/office/drawing/2014/main" id="{FBAFFE75-D104-EA26-E548-CAD2613B199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88913B7-A655-6C44-52B7-88014961542A}"/>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65C604B-2FC3-353F-4806-2091339011CB}"/>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C2F07E9-616D-7D6A-8BC2-A42A231B642F}"/>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B8DB4F-AF3C-5AB6-1AF7-833EC2D13AF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8A87AB9-D6CA-1EC5-CEDE-4E39993895FE}"/>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1CE706A-A3D5-B576-7F91-C080DE6A2604}"/>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C4431D-8F52-C421-1886-705DF82CFC99}"/>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611157E-4979-D111-7773-06F975048CB5}"/>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421C6E3-6E7F-2D9F-6801-8A554FC72414}"/>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51225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572475"/>
            <a:ext cx="3291071" cy="4658741"/>
          </a:xfrm>
        </p:spPr>
        <p:txBody>
          <a:bodyPr>
            <a:normAutofit/>
          </a:bodyPr>
          <a:lstStyle/>
          <a:p>
            <a:endParaRPr lang="en-US" dirty="0"/>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5" name="Rectangle 82">
            <a:extLst>
              <a:ext uri="{FF2B5EF4-FFF2-40B4-BE49-F238E27FC236}">
                <a16:creationId xmlns:a16="http://schemas.microsoft.com/office/drawing/2014/main" id="{17A638CD-E16A-4268-90BE-49D660E063BC}"/>
              </a:ext>
            </a:extLst>
          </p:cNvPr>
          <p:cNvSpPr>
            <a:spLocks noChangeArrowheads="1"/>
          </p:cNvSpPr>
          <p:nvPr/>
        </p:nvSpPr>
        <p:spPr bwMode="auto">
          <a:xfrm>
            <a:off x="3857339" y="844841"/>
            <a:ext cx="821598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en-GB" sz="2000" dirty="0">
                <a:solidFill>
                  <a:srgbClr val="595959"/>
                </a:solidFill>
                <a:latin typeface="Nuacht Serif Text"/>
              </a:rPr>
              <a:t>Ο κλάδος της φιλοξενίας θεωρείται ένας από τους πλέον πληττόμενους από τις συνέπειες της πανδημίας COVID-19, με αισθητή την αγωνία για την ικανότητά του να ανακάμψει από αυτή τη δραματική κατάσταση. Οι επιχειρήσεις φιλοξενίας επέδειξαν χαμηλούς ή ανεπαρκείς οικονομικούς πόρους για να αντέξουν το αναγκαστικό κλείσιμο μετά το κλείσιμο. </a:t>
            </a:r>
          </a:p>
          <a:p>
            <a:pPr algn="l"/>
            <a:endParaRPr lang="en-GB" sz="2000" b="0" i="0" dirty="0">
              <a:solidFill>
                <a:srgbClr val="595959"/>
              </a:solidFill>
              <a:effectLst/>
              <a:latin typeface="Nuacht Serif Text"/>
            </a:endParaRPr>
          </a:p>
          <a:p>
            <a:pPr algn="l"/>
            <a:r>
              <a:rPr lang="en-GB" sz="2000" b="0" i="0" dirty="0">
                <a:solidFill>
                  <a:srgbClr val="595959"/>
                </a:solidFill>
                <a:effectLst/>
                <a:latin typeface="Nuacht Serif Text"/>
              </a:rPr>
              <a:t>Για την </a:t>
            </a:r>
            <a:r>
              <a:rPr lang="en-GB" sz="2000" b="1" i="0" dirty="0">
                <a:solidFill>
                  <a:srgbClr val="595959"/>
                </a:solidFill>
                <a:effectLst/>
                <a:latin typeface="Nuacht Serif Text"/>
                <a:hlinkClick r:id="rId2"/>
              </a:rPr>
              <a:t>Belle's Kitchen </a:t>
            </a:r>
            <a:r>
              <a:rPr lang="en-GB" sz="2000" b="1" i="0" dirty="0" err="1">
                <a:solidFill>
                  <a:srgbClr val="595959"/>
                </a:solidFill>
                <a:effectLst/>
                <a:latin typeface="Nuacht Serif Text"/>
                <a:hlinkClick r:id="rId2"/>
              </a:rPr>
              <a:t>Rathmullan</a:t>
            </a:r>
            <a:r>
              <a:rPr lang="en-GB" sz="2000" b="1" i="0" dirty="0">
                <a:solidFill>
                  <a:srgbClr val="595959"/>
                </a:solidFill>
                <a:effectLst/>
                <a:latin typeface="Nuacht Serif Text"/>
                <a:hlinkClick r:id="rId2"/>
              </a:rPr>
              <a:t>, Co Donegal</a:t>
            </a:r>
            <a:r>
              <a:rPr lang="en-GB" sz="2000" b="1" i="0" dirty="0">
                <a:solidFill>
                  <a:srgbClr val="595959"/>
                </a:solidFill>
                <a:effectLst/>
                <a:latin typeface="Nuacht Serif Text"/>
              </a:rPr>
              <a:t>, Ιρλανδία, η ανθεκτικότητα ήταν το κλειδί για την επιβίωση και την επανεφεύρεση της επιχείρησης. </a:t>
            </a:r>
            <a:r>
              <a:rPr lang="en-GB" sz="2000" i="0" dirty="0">
                <a:solidFill>
                  <a:srgbClr val="595959"/>
                </a:solidFill>
                <a:effectLst/>
                <a:latin typeface="Nuacht Serif Text"/>
              </a:rPr>
              <a:t>Το Belle's Kitchen άνοιξε το 2004 και είναι ένα οικογενειακό εστιατόριο που βρίσκεται σε μια αγροτική τουριστική περιοχή. Έχει </a:t>
            </a:r>
            <a:r>
              <a:rPr lang="en-GB" sz="2000" dirty="0">
                <a:solidFill>
                  <a:srgbClr val="595959"/>
                </a:solidFill>
                <a:latin typeface="Nuacht Serif Text"/>
              </a:rPr>
              <a:t>αντιμετωπίσει </a:t>
            </a:r>
            <a:r>
              <a:rPr lang="en-GB" sz="2000" i="0" dirty="0">
                <a:solidFill>
                  <a:srgbClr val="595959"/>
                </a:solidFill>
                <a:effectLst/>
                <a:latin typeface="Nuacht Serif Text"/>
              </a:rPr>
              <a:t>πολλές προκλήσεις όλα αυτά τα χρόνια, συμπεριλαμβανομένης της παγκόσμιας ύφεσης του 2008 και πιο πρόσφατα της πανδημίας COVID-19.</a:t>
            </a:r>
          </a:p>
          <a:p>
            <a:pPr algn="l"/>
            <a:endParaRPr lang="en-GB" sz="2000" i="0" dirty="0">
              <a:solidFill>
                <a:srgbClr val="595959"/>
              </a:solidFill>
              <a:effectLst/>
              <a:latin typeface="Nuacht Serif Text"/>
            </a:endParaRPr>
          </a:p>
          <a:p>
            <a:pPr algn="l"/>
            <a:r>
              <a:rPr lang="en-GB" sz="2000" i="0" dirty="0">
                <a:solidFill>
                  <a:srgbClr val="595959"/>
                </a:solidFill>
                <a:effectLst/>
                <a:latin typeface="Nuacht Serif Text"/>
              </a:rPr>
              <a:t> Πριν από την πανδημία COVID-19, η Belle's Kitchen λειτουργούσε 7 ημέρες την εβδομάδα με το προσωπικό και τη διοίκηση να εργάζονται πολλές ώρες, με υψηλά γενικά έξοδα μισθών, καυσίμων και προμηθειών. </a:t>
            </a:r>
          </a:p>
        </p:txBody>
      </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2138" name="Picture 2137" descr="Text, letter&#10;&#10;Description automatically generated">
            <a:extLst>
              <a:ext uri="{FF2B5EF4-FFF2-40B4-BE49-F238E27FC236}">
                <a16:creationId xmlns:a16="http://schemas.microsoft.com/office/drawing/2014/main" id="{39E6D030-A7B1-936F-3FDE-D3222148345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r="5468"/>
          <a:stretch/>
        </p:blipFill>
        <p:spPr bwMode="auto">
          <a:xfrm>
            <a:off x="277946" y="2616904"/>
            <a:ext cx="3094566" cy="1472635"/>
          </a:xfrm>
          <a:prstGeom prst="rect">
            <a:avLst/>
          </a:prstGeom>
          <a:ln>
            <a:noFill/>
          </a:ln>
          <a:extLst>
            <a:ext uri="{53640926-AAD7-44D8-BBD7-CCE9431645EC}">
              <a14:shadowObscured xmlns:a14="http://schemas.microsoft.com/office/drawing/2010/main"/>
            </a:ext>
          </a:extLst>
        </p:spPr>
      </p:pic>
      <p:pic>
        <p:nvPicPr>
          <p:cNvPr id="2140" name="Picture 2139" descr="Hand sanitizer and masks">
            <a:extLst>
              <a:ext uri="{FF2B5EF4-FFF2-40B4-BE49-F238E27FC236}">
                <a16:creationId xmlns:a16="http://schemas.microsoft.com/office/drawing/2014/main" id="{022AB700-463B-6876-512F-20597248C0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3650459" cy="2434850"/>
          </a:xfrm>
          <a:prstGeom prst="rect">
            <a:avLst/>
          </a:prstGeom>
        </p:spPr>
      </p:pic>
      <p:sp>
        <p:nvSpPr>
          <p:cNvPr id="2142" name="TextBox 2141">
            <a:extLst>
              <a:ext uri="{FF2B5EF4-FFF2-40B4-BE49-F238E27FC236}">
                <a16:creationId xmlns:a16="http://schemas.microsoft.com/office/drawing/2014/main" id="{89D35896-218D-8727-ABBB-3486C509BBC9}"/>
              </a:ext>
            </a:extLst>
          </p:cNvPr>
          <p:cNvSpPr txBox="1"/>
          <p:nvPr/>
        </p:nvSpPr>
        <p:spPr>
          <a:xfrm>
            <a:off x="228313" y="4584885"/>
            <a:ext cx="3291071" cy="830997"/>
          </a:xfrm>
          <a:prstGeom prst="rect">
            <a:avLst/>
          </a:prstGeom>
          <a:noFill/>
        </p:spPr>
        <p:txBody>
          <a:bodyPr wrap="square">
            <a:spAutoFit/>
          </a:bodyPr>
          <a:lstStyle/>
          <a:p>
            <a:r>
              <a:rPr lang="en-US" sz="2400" b="1" dirty="0">
                <a:solidFill>
                  <a:schemeClr val="bg1"/>
                </a:solidFill>
              </a:rPr>
              <a:t>Έτσι μοιάζει η ανθεκτικότητα .....</a:t>
            </a:r>
          </a:p>
        </p:txBody>
      </p:sp>
    </p:spTree>
    <p:extLst>
      <p:ext uri="{BB962C8B-B14F-4D97-AF65-F5344CB8AC3E}">
        <p14:creationId xmlns:p14="http://schemas.microsoft.com/office/powerpoint/2010/main" val="140647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1099629"/>
            <a:ext cx="3291071" cy="4658741"/>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sz="2600" b="1" dirty="0">
                <a:solidFill>
                  <a:schemeClr val="bg1"/>
                </a:solidFill>
              </a:rPr>
              <a:t>Έτσι μοιάζει η ανθεκτικότητα .....</a:t>
            </a:r>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2138" name="Picture 2137" descr="Text, letter&#10;&#10;Description automatically generated">
            <a:extLst>
              <a:ext uri="{FF2B5EF4-FFF2-40B4-BE49-F238E27FC236}">
                <a16:creationId xmlns:a16="http://schemas.microsoft.com/office/drawing/2014/main" id="{39E6D030-A7B1-936F-3FDE-D32221483459}"/>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r="5468"/>
          <a:stretch/>
        </p:blipFill>
        <p:spPr bwMode="auto">
          <a:xfrm>
            <a:off x="277946" y="2616904"/>
            <a:ext cx="3094566" cy="1472635"/>
          </a:xfrm>
          <a:prstGeom prst="rect">
            <a:avLst/>
          </a:prstGeom>
          <a:ln>
            <a:noFill/>
          </a:ln>
          <a:extLst>
            <a:ext uri="{53640926-AAD7-44D8-BBD7-CCE9431645EC}">
              <a14:shadowObscured xmlns:a14="http://schemas.microsoft.com/office/drawing/2010/main"/>
            </a:ext>
          </a:extLst>
        </p:spPr>
      </p:pic>
      <p:pic>
        <p:nvPicPr>
          <p:cNvPr id="2140" name="Picture 2139" descr="Hand sanitizer and masks">
            <a:extLst>
              <a:ext uri="{FF2B5EF4-FFF2-40B4-BE49-F238E27FC236}">
                <a16:creationId xmlns:a16="http://schemas.microsoft.com/office/drawing/2014/main" id="{022AB700-463B-6876-512F-20597248C0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3650459" cy="2434850"/>
          </a:xfrm>
          <a:prstGeom prst="rect">
            <a:avLst/>
          </a:prstGeom>
        </p:spPr>
      </p:pic>
      <p:sp>
        <p:nvSpPr>
          <p:cNvPr id="5" name="TextBox 4">
            <a:extLst>
              <a:ext uri="{FF2B5EF4-FFF2-40B4-BE49-F238E27FC236}">
                <a16:creationId xmlns:a16="http://schemas.microsoft.com/office/drawing/2014/main" id="{E791BC06-F5C9-F957-7DDD-52038BFE17FB}"/>
              </a:ext>
            </a:extLst>
          </p:cNvPr>
          <p:cNvSpPr txBox="1"/>
          <p:nvPr/>
        </p:nvSpPr>
        <p:spPr>
          <a:xfrm>
            <a:off x="4080243" y="452183"/>
            <a:ext cx="7626203" cy="5632311"/>
          </a:xfrm>
          <a:prstGeom prst="rect">
            <a:avLst/>
          </a:prstGeom>
          <a:noFill/>
        </p:spPr>
        <p:txBody>
          <a:bodyPr wrap="square">
            <a:spAutoFit/>
          </a:bodyPr>
          <a:lstStyle/>
          <a:p>
            <a:r>
              <a:rPr lang="en-IE" dirty="0">
                <a:solidFill>
                  <a:srgbClr val="595959"/>
                </a:solidFill>
                <a:effectLst/>
                <a:latin typeface="Calibri" panose="020F0502020204030204" pitchFamily="34" charset="0"/>
                <a:ea typeface="Calibri" panose="020F0502020204030204" pitchFamily="34" charset="0"/>
              </a:rPr>
              <a:t>Η Belle's Kitchen χρησιμοποίησε το κλείδωμα του COVID-19 ως ευκαιρία για να κάνει ένα βήμα πίσω και να επανεκτιμήσει το επιχειρηματικό της μοντέλο και τον τρόπο λειτουργίας της. Αποφασίστηκε να αναπτυχθεί ένα νέο και πιο έξυπνο επιχειρηματικό μοντέλο που θα επέτρεπε καλύτερη ισορροπία μεταξύ επαγγελματικής και προσωπικής ζωής.</a:t>
            </a:r>
          </a:p>
          <a:p>
            <a:endParaRPr lang="en-IE" dirty="0">
              <a:solidFill>
                <a:srgbClr val="595959"/>
              </a:solidFill>
              <a:latin typeface="Calibri" panose="020F0502020204030204" pitchFamily="34" charset="0"/>
            </a:endParaRPr>
          </a:p>
          <a:p>
            <a:r>
              <a:rPr lang="en-US"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Το σημαντικό είναι ότι η Belle's Kitchen έπρεπε να βρει έναν τρόπο να συνεχίσει να λειτουργεί την επιχείρησή της κατά τη διάρκεια ενός κλειδώματος. </a:t>
            </a:r>
            <a:r>
              <a:rPr lang="en-GB"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Ο Ronnie Blake, ιδιοκτήτης και επικεφαλής σεφ, εντόπισε επίσης μια νέα ευκαιρία με βάση την ανακάλυψη ότι η Co. Donegal, είναι ένας από τους μεγαλύτερους καταναλωτές γλυκών, κέικ και ζαχαρωτών στην Ιρλανδία!  Προκειμένου να εξυπηρετήσει αυτή την αγορά, ο Ronnie εκμεταλλεύτηκε την ευκαιρία που του παρείχε ο αποκλεισμός για να βελτιώσει τις δεξιότητές του στη ζαχαροπλαστική. Η Belle's Kitchen σύντομα απέκτησε φήμη για την παραγωγή υπέροχων ψωμιών και γλυκών από προζύμι, τα οποία πωλούν τώρα στο πρόσφατα ανοιχτό αρτοποιείο τους), καθώς και ως προμηθευτής αυτών των αρτοσκευασμάτων σε άλλες επιχειρήσεις στο Ντόνεγκαλ. </a:t>
            </a:r>
            <a:r>
              <a:rPr lang="en-US"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Ξεκίνησαν επίσης μια υπηρεσία takeaway, την οποία συνεχίζουν τώρα να παρέχουν παράλληλα με την υπηρεσία sit-in. </a:t>
            </a:r>
            <a:endParaRPr lang="en-IE"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4020722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1099629"/>
            <a:ext cx="3291071" cy="4658741"/>
          </a:xfrm>
        </p:spPr>
        <p:txBody>
          <a:bodyPr>
            <a:normAutofit/>
          </a:bodyPr>
          <a:lstStyle/>
          <a:p>
            <a:r>
              <a:rPr lang="en-US" sz="2600" b="1" dirty="0">
                <a:solidFill>
                  <a:schemeClr val="bg1"/>
                </a:solidFill>
              </a:rPr>
              <a:t>Η ανθεκτικότητα απαιτείται επίσης όταν η επιχείρηση είναι αφερέγγυα. Αποτελεί επιλογή η ανάκαμψη; </a:t>
            </a:r>
          </a:p>
          <a:p>
            <a:endParaRPr lang="en-US" sz="2600" b="1" dirty="0">
              <a:solidFill>
                <a:schemeClr val="bg1"/>
              </a:solidFill>
            </a:endParaRPr>
          </a:p>
          <a:p>
            <a:r>
              <a:rPr lang="en-US" sz="2600" b="1" dirty="0">
                <a:solidFill>
                  <a:schemeClr val="bg1"/>
                </a:solidFill>
              </a:rPr>
              <a:t>Για την PESCANOVA ήταν.</a:t>
            </a:r>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5" name="TextBox 4">
            <a:extLst>
              <a:ext uri="{FF2B5EF4-FFF2-40B4-BE49-F238E27FC236}">
                <a16:creationId xmlns:a16="http://schemas.microsoft.com/office/drawing/2014/main" id="{E791BC06-F5C9-F957-7DDD-52038BFE17FB}"/>
              </a:ext>
            </a:extLst>
          </p:cNvPr>
          <p:cNvSpPr txBox="1"/>
          <p:nvPr/>
        </p:nvSpPr>
        <p:spPr>
          <a:xfrm>
            <a:off x="3875403" y="16248"/>
            <a:ext cx="7626203" cy="6155531"/>
          </a:xfrm>
          <a:prstGeom prst="rect">
            <a:avLst/>
          </a:prstGeom>
          <a:noFill/>
        </p:spPr>
        <p:txBody>
          <a:bodyPr wrap="square">
            <a:spAutoFit/>
          </a:bodyPr>
          <a:lstStyle/>
          <a:p>
            <a:pPr algn="l"/>
            <a:r>
              <a:rPr lang="en-GB" sz="2200" b="1" i="0" dirty="0">
                <a:solidFill>
                  <a:srgbClr val="262626"/>
                </a:solidFill>
                <a:effectLst/>
              </a:rPr>
              <a:t>ΕΤΑΙΡΕΙΑ </a:t>
            </a:r>
            <a:r>
              <a:rPr lang="en-GB" sz="2200" b="1" i="0" dirty="0" err="1">
                <a:solidFill>
                  <a:srgbClr val="262626"/>
                </a:solidFill>
                <a:effectLst/>
              </a:rPr>
              <a:t>Pescanova</a:t>
            </a:r>
            <a:endParaRPr lang="en-GB" sz="2200" b="1" i="0" dirty="0">
              <a:solidFill>
                <a:srgbClr val="262626"/>
              </a:solidFill>
              <a:effectLst/>
            </a:endParaRPr>
          </a:p>
          <a:p>
            <a:pPr algn="l"/>
            <a:r>
              <a:rPr lang="en-GB" sz="2200" b="1" i="0" dirty="0">
                <a:solidFill>
                  <a:srgbClr val="262626"/>
                </a:solidFill>
                <a:effectLst/>
              </a:rPr>
              <a:t>Πρόκληση: Αφερεγγυότητα</a:t>
            </a:r>
          </a:p>
          <a:p>
            <a:pPr algn="l"/>
            <a:r>
              <a:rPr lang="en-GB" sz="2200" b="1" i="0" dirty="0">
                <a:solidFill>
                  <a:srgbClr val="262626"/>
                </a:solidFill>
                <a:effectLst/>
              </a:rPr>
              <a:t>Τακτική: Αναδιάρθρωση</a:t>
            </a:r>
          </a:p>
          <a:p>
            <a:pPr algn="l"/>
            <a:endParaRPr lang="en-GB" sz="2200" b="0" i="0" dirty="0">
              <a:solidFill>
                <a:srgbClr val="262626"/>
              </a:solidFill>
              <a:effectLst/>
            </a:endParaRPr>
          </a:p>
          <a:p>
            <a:pPr algn="l"/>
            <a:r>
              <a:rPr lang="en-GB" b="0" i="0" dirty="0">
                <a:solidFill>
                  <a:srgbClr val="262626"/>
                </a:solidFill>
                <a:effectLst/>
              </a:rPr>
              <a:t>Ποτέ δεν είναι αργά για να αλλάξετε στρατηγική. Η </a:t>
            </a:r>
            <a:r>
              <a:rPr lang="en-GB" b="0" i="0" dirty="0" err="1">
                <a:solidFill>
                  <a:srgbClr val="262626"/>
                </a:solidFill>
                <a:effectLst/>
              </a:rPr>
              <a:t>Pescanova</a:t>
            </a:r>
            <a:r>
              <a:rPr lang="en-GB" b="0" i="0" dirty="0">
                <a:solidFill>
                  <a:srgbClr val="262626"/>
                </a:solidFill>
                <a:effectLst/>
              </a:rPr>
              <a:t>, η μεγαλύτερη αλιευτική εταιρεία της Ευρώπης με περισσότερους από 12.000 εργαζόμενους σε 27 χώρες, ολισθαίνει προς τη λήθη όταν, το 2013, υπέβαλε αίτηση πτώχευσης. Επτά πιστωτές προσέλαβαν το δικηγορικό γραφείο Freshfields για να αποτρέψουν την εκκαθάριση. Οι νομικοί αετοί χρησιμοποίησαν την αφερεγγυότητα για να αναδιαρθρώσουν το χρέος, να δημιουργήσουν μια νέα εταιρεία, με την ονομασία </a:t>
            </a:r>
            <a:r>
              <a:rPr lang="en-GB" b="0" i="0" dirty="0">
                <a:solidFill>
                  <a:srgbClr val="262626"/>
                </a:solidFill>
                <a:effectLst/>
                <a:hlinkClick r:id="rId2"/>
              </a:rPr>
              <a:t>Nueva </a:t>
            </a:r>
            <a:r>
              <a:rPr lang="en-GB" b="0" i="0" dirty="0" err="1">
                <a:solidFill>
                  <a:srgbClr val="262626"/>
                </a:solidFill>
                <a:effectLst/>
                <a:hlinkClick r:id="rId2"/>
              </a:rPr>
              <a:t>Pescanova</a:t>
            </a:r>
            <a:r>
              <a:rPr lang="en-GB" b="0" i="0" dirty="0">
                <a:solidFill>
                  <a:srgbClr val="262626"/>
                </a:solidFill>
                <a:effectLst/>
              </a:rPr>
              <a:t>, και να αντλήσουν κεφάλαια δίνοντας στους πιστωτές ένα μεγάλο μερίδιο της νέας οντότητας. Τώρα η Nueva </a:t>
            </a:r>
            <a:r>
              <a:rPr lang="en-GB" b="0" i="0" dirty="0" err="1">
                <a:solidFill>
                  <a:srgbClr val="262626"/>
                </a:solidFill>
                <a:effectLst/>
              </a:rPr>
              <a:t>Pescanova </a:t>
            </a:r>
            <a:r>
              <a:rPr lang="en-GB" b="0" i="0" dirty="0">
                <a:solidFill>
                  <a:srgbClr val="262626"/>
                </a:solidFill>
                <a:effectLst/>
              </a:rPr>
              <a:t>είναι βιώσιμη και μια κορυφαία πολυεθνική στον τομέα της εμπορίας θαλασσινών. Είναι μία από τις λίγες εταιρείες που είναι παρούσες σε ολόκληρη την αλυσίδα αξίας: αλιεύουμε, καλλιεργούμε, μεταποιούμε και εμπορευόμαστε περισσότερα από 70 είδη ψαριών και θαλασσινών σε 80 χώρες σε όλο τον κόσμο. Το σχέδιο κέρδισε </a:t>
            </a:r>
            <a:r>
              <a:rPr lang="en-GB" b="0" i="0" dirty="0">
                <a:solidFill>
                  <a:srgbClr val="262626"/>
                </a:solidFill>
                <a:effectLst/>
                <a:hlinkClick r:id="rId3"/>
              </a:rPr>
              <a:t>το βραβείο της Turnaround Management Association </a:t>
            </a:r>
            <a:r>
              <a:rPr lang="en-GB" b="0" i="0" dirty="0">
                <a:solidFill>
                  <a:srgbClr val="262626"/>
                </a:solidFill>
                <a:effectLst/>
              </a:rPr>
              <a:t>για την εξυγίανση της χρονιάς.</a:t>
            </a:r>
          </a:p>
          <a:p>
            <a:pPr algn="l"/>
            <a:endParaRPr lang="en-GB" dirty="0">
              <a:solidFill>
                <a:srgbClr val="262626"/>
              </a:solidFill>
            </a:endParaRPr>
          </a:p>
          <a:p>
            <a:pPr algn="l"/>
            <a:r>
              <a:rPr lang="en-GB" b="0" i="0" dirty="0">
                <a:solidFill>
                  <a:schemeClr val="bg2"/>
                </a:solidFill>
                <a:effectLst/>
                <a:highlight>
                  <a:srgbClr val="F16924"/>
                </a:highlight>
              </a:rPr>
              <a:t>ΔΙΑΒΑΣΤΕ ΠΕΡΙΣΣΟΤΕΡΑ </a:t>
            </a:r>
            <a:r>
              <a:rPr lang="en-IE" dirty="0" err="1">
                <a:hlinkClick r:id="rId4"/>
              </a:rPr>
              <a:t>Pescanova </a:t>
            </a:r>
            <a:r>
              <a:rPr lang="en-IE" dirty="0">
                <a:hlinkClick r:id="rId4"/>
              </a:rPr>
              <a:t>- Wikipedia</a:t>
            </a:r>
            <a:endParaRPr lang="en-GB" b="0" i="0" dirty="0">
              <a:solidFill>
                <a:srgbClr val="262626"/>
              </a:solidFill>
              <a:effectLst/>
            </a:endParaRPr>
          </a:p>
          <a:p>
            <a:endParaRPr lang="en-IE" dirty="0"/>
          </a:p>
        </p:txBody>
      </p:sp>
      <p:pic>
        <p:nvPicPr>
          <p:cNvPr id="2129" name="Picture 2128">
            <a:extLst>
              <a:ext uri="{FF2B5EF4-FFF2-40B4-BE49-F238E27FC236}">
                <a16:creationId xmlns:a16="http://schemas.microsoft.com/office/drawing/2014/main" id="{E3B3810F-130D-C4AC-5913-89140CF90B78}"/>
              </a:ext>
            </a:extLst>
          </p:cNvPr>
          <p:cNvPicPr>
            <a:picLocks noChangeAspect="1"/>
          </p:cNvPicPr>
          <p:nvPr/>
        </p:nvPicPr>
        <p:blipFill>
          <a:blip r:embed="rId5"/>
          <a:stretch>
            <a:fillRect/>
          </a:stretch>
        </p:blipFill>
        <p:spPr>
          <a:xfrm>
            <a:off x="316900" y="4260756"/>
            <a:ext cx="2995224" cy="1356326"/>
          </a:xfrm>
          <a:prstGeom prst="rect">
            <a:avLst/>
          </a:prstGeom>
        </p:spPr>
      </p:pic>
    </p:spTree>
    <p:extLst>
      <p:ext uri="{BB962C8B-B14F-4D97-AF65-F5344CB8AC3E}">
        <p14:creationId xmlns:p14="http://schemas.microsoft.com/office/powerpoint/2010/main" val="1171954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19421" cy="111572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US" sz="4000" dirty="0">
                <a:solidFill>
                  <a:schemeClr val="bg1"/>
                </a:solidFill>
              </a:rPr>
              <a:t>05 </a:t>
            </a:r>
            <a:r>
              <a:rPr lang="el-GR" sz="4000" dirty="0">
                <a:solidFill>
                  <a:schemeClr val="bg1"/>
                </a:solidFill>
              </a:rPr>
              <a:t>   	</a:t>
            </a:r>
            <a:r>
              <a:rPr lang="en-US" dirty="0" err="1">
                <a:solidFill>
                  <a:schemeClr val="bg1"/>
                </a:solidFill>
              </a:rPr>
              <a:t>Εν</a:t>
            </a:r>
            <a:r>
              <a:rPr lang="en-US" dirty="0">
                <a:solidFill>
                  <a:schemeClr val="bg1"/>
                </a:solidFill>
              </a:rPr>
              <a:t>αλλακτική άποψη για τη </a:t>
            </a:r>
            <a:r>
              <a:rPr lang="en-IE" dirty="0">
                <a:solidFill>
                  <a:schemeClr val="bg1"/>
                </a:solidFill>
              </a:rPr>
              <a:t>μάθηση και </a:t>
            </a:r>
            <a:r>
              <a:rPr lang="en-IE" dirty="0" err="1">
                <a:solidFill>
                  <a:schemeClr val="bg1"/>
                </a:solidFill>
              </a:rPr>
              <a:t>την</a:t>
            </a:r>
            <a:r>
              <a:rPr lang="en-IE" dirty="0">
                <a:solidFill>
                  <a:schemeClr val="bg1"/>
                </a:solidFill>
              </a:rPr>
              <a:t> </a:t>
            </a:r>
            <a:r>
              <a:rPr lang="el-GR" dirty="0">
                <a:solidFill>
                  <a:schemeClr val="bg1"/>
                </a:solidFill>
              </a:rPr>
              <a:t>     	</a:t>
            </a:r>
            <a:r>
              <a:rPr lang="en-IE" dirty="0">
                <a:solidFill>
                  <a:schemeClr val="bg1"/>
                </a:solidFill>
              </a:rPr>
              <a:t>α</a:t>
            </a:r>
            <a:r>
              <a:rPr lang="en-IE" dirty="0" err="1">
                <a:solidFill>
                  <a:schemeClr val="bg1"/>
                </a:solidFill>
              </a:rPr>
              <a:t>νθεκτικότητ</a:t>
            </a:r>
            <a:r>
              <a:rPr lang="en-IE" dirty="0">
                <a:solidFill>
                  <a:schemeClr val="bg1"/>
                </a:solidFill>
              </a:rPr>
              <a:t>α </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2092932" y="1767267"/>
            <a:ext cx="6778175" cy="4503942"/>
          </a:xfrm>
        </p:spPr>
        <p:txBody>
          <a:bodyPr>
            <a:normAutofit/>
          </a:bodyPr>
          <a:lstStyle/>
          <a:p>
            <a:pPr marL="12700" indent="-12700" algn="just">
              <a:lnSpc>
                <a:spcPct val="110000"/>
              </a:lnSpc>
            </a:pPr>
            <a:r>
              <a:rPr lang="en-GB" b="0" i="0" dirty="0">
                <a:effectLst/>
              </a:rPr>
              <a:t>Ο συγγραφέας Nassim Nicholas </a:t>
            </a:r>
            <a:r>
              <a:rPr lang="en-GB" b="0" i="0" dirty="0" err="1">
                <a:effectLst/>
              </a:rPr>
              <a:t>Taleb </a:t>
            </a:r>
            <a:r>
              <a:rPr lang="en-GB" b="0" i="0" dirty="0">
                <a:effectLst/>
              </a:rPr>
              <a:t>ρίχνει ένα ενδιαφέρον φως σε αυτό το θέμα στο βιβλίο του </a:t>
            </a:r>
            <a:r>
              <a:rPr lang="en-GB" b="1" i="1" u="none" strike="noStrike" dirty="0">
                <a:solidFill>
                  <a:srgbClr val="B41F7A"/>
                </a:solidFill>
                <a:effectLst/>
                <a:hlinkClick r:id="rId3">
                  <a:extLst>
                    <a:ext uri="{A12FA001-AC4F-418D-AE19-62706E023703}">
                      <ahyp:hlinkClr xmlns:ahyp="http://schemas.microsoft.com/office/drawing/2018/hyperlinkcolor" val="tx"/>
                    </a:ext>
                  </a:extLst>
                </a:hlinkClick>
              </a:rPr>
              <a:t>Antifragile: Things that Gain from Disorder</a:t>
            </a:r>
            <a:r>
              <a:rPr lang="en-GB" b="0" i="1" dirty="0">
                <a:solidFill>
                  <a:srgbClr val="2D2D2D"/>
                </a:solidFill>
                <a:effectLst/>
              </a:rPr>
              <a:t>. </a:t>
            </a:r>
            <a:r>
              <a:rPr lang="en-GB" b="0" i="0" dirty="0">
                <a:effectLst/>
              </a:rPr>
              <a:t>Σε αυτό, προτείνει ότι οι οργανισμοί δεν θα πρέπει να στοχεύουν στην ανάπτυξη ανθεκτικότητας στις κρίσεις. Γιατί; Επειδή το να είσαι ανθεκτικός σημαίνει απλώς να επιστρέφεις εκεί που ήσουν πριν. Αντ' αυτού, οι οργανισμοί θα πρέπει να επιδιώκουν να είναι "αντιεφθαρτοί" και να βγαίνουν από την κρίση </a:t>
            </a:r>
            <a:r>
              <a:rPr lang="en-GB" b="0" i="1" dirty="0">
                <a:effectLst/>
              </a:rPr>
              <a:t>καλύτερα </a:t>
            </a:r>
            <a:r>
              <a:rPr lang="en-GB" b="0" i="0" dirty="0">
                <a:effectLst/>
              </a:rPr>
              <a:t>από ό,τι όταν μπήκαν.</a:t>
            </a:r>
            <a:endParaRPr lang="en-GB" dirty="0">
              <a:ea typeface="Lato Light" panose="020F0502020204030203"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A1C701F-EE2E-9A70-964F-98BE08741BDA}"/>
              </a:ext>
            </a:extLst>
          </p:cNvPr>
          <p:cNvGrpSpPr/>
          <p:nvPr/>
        </p:nvGrpSpPr>
        <p:grpSpPr>
          <a:xfrm>
            <a:off x="497532" y="1828977"/>
            <a:ext cx="912267" cy="912987"/>
            <a:chOff x="2845389" y="1612886"/>
            <a:chExt cx="3419384" cy="3422081"/>
          </a:xfrm>
          <a:solidFill>
            <a:srgbClr val="595959"/>
          </a:solidFill>
        </p:grpSpPr>
        <p:sp>
          <p:nvSpPr>
            <p:cNvPr id="5" name="Freeform 4">
              <a:extLst>
                <a:ext uri="{FF2B5EF4-FFF2-40B4-BE49-F238E27FC236}">
                  <a16:creationId xmlns:a16="http://schemas.microsoft.com/office/drawing/2014/main" id="{44D958D1-B2BC-971A-B22B-81B53760C122}"/>
                </a:ext>
              </a:extLst>
            </p:cNvPr>
            <p:cNvSpPr/>
            <p:nvPr/>
          </p:nvSpPr>
          <p:spPr>
            <a:xfrm>
              <a:off x="4625981" y="1744565"/>
              <a:ext cx="1591319" cy="1762089"/>
            </a:xfrm>
            <a:custGeom>
              <a:avLst/>
              <a:gdLst>
                <a:gd name="connsiteX0" fmla="*/ 1590367 w 1591319"/>
                <a:gd name="connsiteY0" fmla="*/ 1762090 h 1762089"/>
                <a:gd name="connsiteX1" fmla="*/ 453031 w 1591319"/>
                <a:gd name="connsiteY1" fmla="*/ 1762090 h 1762089"/>
                <a:gd name="connsiteX2" fmla="*/ 453031 w 1591319"/>
                <a:gd name="connsiteY2" fmla="*/ 1608823 h 1762089"/>
                <a:gd name="connsiteX3" fmla="*/ 379747 w 1591319"/>
                <a:gd name="connsiteY3" fmla="*/ 1535522 h 1762089"/>
                <a:gd name="connsiteX4" fmla="*/ 0 w 1591319"/>
                <a:gd name="connsiteY4" fmla="*/ 1535522 h 1762089"/>
                <a:gd name="connsiteX5" fmla="*/ 0 w 1591319"/>
                <a:gd name="connsiteY5" fmla="*/ 1434613 h 1762089"/>
                <a:gd name="connsiteX6" fmla="*/ 246502 w 1591319"/>
                <a:gd name="connsiteY6" fmla="*/ 1251836 h 1762089"/>
                <a:gd name="connsiteX7" fmla="*/ 536785 w 1591319"/>
                <a:gd name="connsiteY7" fmla="*/ 962438 h 1762089"/>
                <a:gd name="connsiteX8" fmla="*/ 536785 w 1591319"/>
                <a:gd name="connsiteY8" fmla="*/ 853914 h 1762089"/>
                <a:gd name="connsiteX9" fmla="*/ 420672 w 1591319"/>
                <a:gd name="connsiteY9" fmla="*/ 740630 h 1762089"/>
                <a:gd name="connsiteX10" fmla="*/ 724279 w 1591319"/>
                <a:gd name="connsiteY10" fmla="*/ 439809 h 1762089"/>
                <a:gd name="connsiteX11" fmla="*/ 638622 w 1591319"/>
                <a:gd name="connsiteY11" fmla="*/ 362699 h 1762089"/>
                <a:gd name="connsiteX12" fmla="*/ 348339 w 1591319"/>
                <a:gd name="connsiteY12" fmla="*/ 657809 h 1762089"/>
                <a:gd name="connsiteX13" fmla="*/ 217950 w 1591319"/>
                <a:gd name="connsiteY13" fmla="*/ 665425 h 1762089"/>
                <a:gd name="connsiteX14" fmla="*/ 8566 w 1591319"/>
                <a:gd name="connsiteY14" fmla="*/ 873905 h 1762089"/>
                <a:gd name="connsiteX15" fmla="*/ 0 w 1591319"/>
                <a:gd name="connsiteY15" fmla="*/ 877713 h 1762089"/>
                <a:gd name="connsiteX16" fmla="*/ 0 w 1591319"/>
                <a:gd name="connsiteY16" fmla="*/ 0 h 1762089"/>
                <a:gd name="connsiteX17" fmla="*/ 1591319 w 1591319"/>
                <a:gd name="connsiteY17" fmla="*/ 0 h 1762089"/>
                <a:gd name="connsiteX18" fmla="*/ 1590367 w 1591319"/>
                <a:gd name="connsiteY18" fmla="*/ 1762090 h 1762089"/>
                <a:gd name="connsiteX19" fmla="*/ 313125 w 1591319"/>
                <a:gd name="connsiteY19" fmla="*/ 286542 h 1762089"/>
                <a:gd name="connsiteX20" fmla="*/ 364519 w 1591319"/>
                <a:gd name="connsiteY20" fmla="*/ 388402 h 1762089"/>
                <a:gd name="connsiteX21" fmla="*/ 654801 w 1591319"/>
                <a:gd name="connsiteY21" fmla="*/ 242751 h 1762089"/>
                <a:gd name="connsiteX22" fmla="*/ 707147 w 1591319"/>
                <a:gd name="connsiteY22" fmla="*/ 242751 h 1762089"/>
                <a:gd name="connsiteX23" fmla="*/ 980298 w 1591319"/>
                <a:gd name="connsiteY23" fmla="*/ 380786 h 1762089"/>
                <a:gd name="connsiteX24" fmla="*/ 1064052 w 1591319"/>
                <a:gd name="connsiteY24" fmla="*/ 380786 h 1762089"/>
                <a:gd name="connsiteX25" fmla="*/ 1257256 w 1591319"/>
                <a:gd name="connsiteY25" fmla="*/ 283686 h 1762089"/>
                <a:gd name="connsiteX26" fmla="*/ 1389549 w 1591319"/>
                <a:gd name="connsiteY26" fmla="*/ 218000 h 1762089"/>
                <a:gd name="connsiteX27" fmla="*/ 1338155 w 1591319"/>
                <a:gd name="connsiteY27" fmla="*/ 116140 h 1762089"/>
                <a:gd name="connsiteX28" fmla="*/ 1048824 w 1591319"/>
                <a:gd name="connsiteY28" fmla="*/ 260839 h 1762089"/>
                <a:gd name="connsiteX29" fmla="*/ 996478 w 1591319"/>
                <a:gd name="connsiteY29" fmla="*/ 261791 h 1762089"/>
                <a:gd name="connsiteX30" fmla="*/ 719520 w 1591319"/>
                <a:gd name="connsiteY30" fmla="*/ 123756 h 1762089"/>
                <a:gd name="connsiteX31" fmla="*/ 659560 w 1591319"/>
                <a:gd name="connsiteY31" fmla="*/ 115188 h 1762089"/>
                <a:gd name="connsiteX32" fmla="*/ 313125 w 1591319"/>
                <a:gd name="connsiteY32" fmla="*/ 286542 h 1762089"/>
                <a:gd name="connsiteX33" fmla="*/ 1420005 w 1591319"/>
                <a:gd name="connsiteY33" fmla="*/ 739678 h 1762089"/>
                <a:gd name="connsiteX34" fmla="*/ 740458 w 1591319"/>
                <a:gd name="connsiteY34" fmla="*/ 739678 h 1762089"/>
                <a:gd name="connsiteX35" fmla="*/ 740458 w 1591319"/>
                <a:gd name="connsiteY35" fmla="*/ 849154 h 1762089"/>
                <a:gd name="connsiteX36" fmla="*/ 1420005 w 1591319"/>
                <a:gd name="connsiteY36" fmla="*/ 849154 h 1762089"/>
                <a:gd name="connsiteX37" fmla="*/ 1420005 w 1591319"/>
                <a:gd name="connsiteY37" fmla="*/ 739678 h 1762089"/>
                <a:gd name="connsiteX38" fmla="*/ 1418101 w 1591319"/>
                <a:gd name="connsiteY38" fmla="*/ 1077626 h 1762089"/>
                <a:gd name="connsiteX39" fmla="*/ 1418101 w 1591319"/>
                <a:gd name="connsiteY39" fmla="*/ 966246 h 1762089"/>
                <a:gd name="connsiteX40" fmla="*/ 739507 w 1591319"/>
                <a:gd name="connsiteY40" fmla="*/ 966246 h 1762089"/>
                <a:gd name="connsiteX41" fmla="*/ 739507 w 1591319"/>
                <a:gd name="connsiteY41" fmla="*/ 1077626 h 1762089"/>
                <a:gd name="connsiteX42" fmla="*/ 1418101 w 1591319"/>
                <a:gd name="connsiteY42" fmla="*/ 1077626 h 1762089"/>
                <a:gd name="connsiteX43" fmla="*/ 738555 w 1591319"/>
                <a:gd name="connsiteY43" fmla="*/ 1305146 h 1762089"/>
                <a:gd name="connsiteX44" fmla="*/ 1418101 w 1591319"/>
                <a:gd name="connsiteY44" fmla="*/ 1305146 h 1762089"/>
                <a:gd name="connsiteX45" fmla="*/ 1418101 w 1591319"/>
                <a:gd name="connsiteY45" fmla="*/ 1195670 h 1762089"/>
                <a:gd name="connsiteX46" fmla="*/ 738555 w 1591319"/>
                <a:gd name="connsiteY46" fmla="*/ 1195670 h 1762089"/>
                <a:gd name="connsiteX47" fmla="*/ 738555 w 1591319"/>
                <a:gd name="connsiteY47" fmla="*/ 1305146 h 1762089"/>
                <a:gd name="connsiteX48" fmla="*/ 1420005 w 1591319"/>
                <a:gd name="connsiteY48" fmla="*/ 1424142 h 1762089"/>
                <a:gd name="connsiteX49" fmla="*/ 740458 w 1591319"/>
                <a:gd name="connsiteY49" fmla="*/ 1424142 h 1762089"/>
                <a:gd name="connsiteX50" fmla="*/ 740458 w 1591319"/>
                <a:gd name="connsiteY50" fmla="*/ 1533618 h 1762089"/>
                <a:gd name="connsiteX51" fmla="*/ 1420005 w 1591319"/>
                <a:gd name="connsiteY51" fmla="*/ 1533618 h 1762089"/>
                <a:gd name="connsiteX52" fmla="*/ 1420005 w 1591319"/>
                <a:gd name="connsiteY52" fmla="*/ 142414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91319" h="1762089">
                  <a:moveTo>
                    <a:pt x="1590367" y="1762090"/>
                  </a:moveTo>
                  <a:cubicBezTo>
                    <a:pt x="1210621" y="1762090"/>
                    <a:pt x="833729" y="1762090"/>
                    <a:pt x="453031" y="1762090"/>
                  </a:cubicBezTo>
                  <a:cubicBezTo>
                    <a:pt x="453031" y="1709732"/>
                    <a:pt x="453031" y="1659278"/>
                    <a:pt x="453031" y="1608823"/>
                  </a:cubicBezTo>
                  <a:cubicBezTo>
                    <a:pt x="453031" y="1555513"/>
                    <a:pt x="433996" y="1535522"/>
                    <a:pt x="379747" y="1535522"/>
                  </a:cubicBezTo>
                  <a:cubicBezTo>
                    <a:pt x="254116" y="1535522"/>
                    <a:pt x="128486" y="1535522"/>
                    <a:pt x="0" y="1535522"/>
                  </a:cubicBezTo>
                  <a:cubicBezTo>
                    <a:pt x="0" y="1503155"/>
                    <a:pt x="0" y="1471740"/>
                    <a:pt x="0" y="1434613"/>
                  </a:cubicBezTo>
                  <a:cubicBezTo>
                    <a:pt x="109451" y="1414622"/>
                    <a:pt x="172266" y="1325137"/>
                    <a:pt x="246502" y="1251836"/>
                  </a:cubicBezTo>
                  <a:cubicBezTo>
                    <a:pt x="344532" y="1156639"/>
                    <a:pt x="439707" y="1058587"/>
                    <a:pt x="536785" y="962438"/>
                  </a:cubicBezTo>
                  <a:cubicBezTo>
                    <a:pt x="578662" y="920552"/>
                    <a:pt x="578662" y="895800"/>
                    <a:pt x="536785" y="853914"/>
                  </a:cubicBezTo>
                  <a:cubicBezTo>
                    <a:pt x="498715" y="815835"/>
                    <a:pt x="460645" y="779661"/>
                    <a:pt x="420672" y="740630"/>
                  </a:cubicBezTo>
                  <a:cubicBezTo>
                    <a:pt x="523460" y="638769"/>
                    <a:pt x="622442" y="539765"/>
                    <a:pt x="724279" y="439809"/>
                  </a:cubicBezTo>
                  <a:cubicBezTo>
                    <a:pt x="691919" y="411250"/>
                    <a:pt x="666222" y="387450"/>
                    <a:pt x="638622" y="362699"/>
                  </a:cubicBezTo>
                  <a:cubicBezTo>
                    <a:pt x="543447" y="458848"/>
                    <a:pt x="445417" y="558804"/>
                    <a:pt x="348339" y="657809"/>
                  </a:cubicBezTo>
                  <a:cubicBezTo>
                    <a:pt x="280765" y="612114"/>
                    <a:pt x="270296" y="613066"/>
                    <a:pt x="217950" y="665425"/>
                  </a:cubicBezTo>
                  <a:cubicBezTo>
                    <a:pt x="148472" y="734918"/>
                    <a:pt x="78043" y="804412"/>
                    <a:pt x="8566" y="873905"/>
                  </a:cubicBezTo>
                  <a:cubicBezTo>
                    <a:pt x="7614" y="874857"/>
                    <a:pt x="4759" y="875809"/>
                    <a:pt x="0" y="877713"/>
                  </a:cubicBezTo>
                  <a:cubicBezTo>
                    <a:pt x="0" y="585459"/>
                    <a:pt x="0" y="294158"/>
                    <a:pt x="0" y="0"/>
                  </a:cubicBezTo>
                  <a:cubicBezTo>
                    <a:pt x="529171" y="0"/>
                    <a:pt x="1059293" y="0"/>
                    <a:pt x="1591319" y="0"/>
                  </a:cubicBezTo>
                  <a:cubicBezTo>
                    <a:pt x="1590367" y="584507"/>
                    <a:pt x="1590367" y="1171871"/>
                    <a:pt x="1590367" y="1762090"/>
                  </a:cubicBezTo>
                  <a:close/>
                  <a:moveTo>
                    <a:pt x="313125" y="286542"/>
                  </a:moveTo>
                  <a:cubicBezTo>
                    <a:pt x="331208" y="323669"/>
                    <a:pt x="347387" y="355083"/>
                    <a:pt x="364519" y="388402"/>
                  </a:cubicBezTo>
                  <a:cubicBezTo>
                    <a:pt x="462549" y="339852"/>
                    <a:pt x="559627" y="292254"/>
                    <a:pt x="654801" y="242751"/>
                  </a:cubicBezTo>
                  <a:cubicBezTo>
                    <a:pt x="673836" y="233232"/>
                    <a:pt x="688112" y="233232"/>
                    <a:pt x="707147" y="242751"/>
                  </a:cubicBezTo>
                  <a:cubicBezTo>
                    <a:pt x="797563" y="289398"/>
                    <a:pt x="889882" y="333188"/>
                    <a:pt x="980298" y="380786"/>
                  </a:cubicBezTo>
                  <a:cubicBezTo>
                    <a:pt x="1009802" y="396018"/>
                    <a:pt x="1034548" y="396970"/>
                    <a:pt x="1064052" y="380786"/>
                  </a:cubicBezTo>
                  <a:cubicBezTo>
                    <a:pt x="1127819" y="347468"/>
                    <a:pt x="1193490" y="316053"/>
                    <a:pt x="1257256" y="283686"/>
                  </a:cubicBezTo>
                  <a:cubicBezTo>
                    <a:pt x="1300085" y="261791"/>
                    <a:pt x="1343865" y="240847"/>
                    <a:pt x="1389549" y="218000"/>
                  </a:cubicBezTo>
                  <a:cubicBezTo>
                    <a:pt x="1371466" y="181826"/>
                    <a:pt x="1355286" y="150411"/>
                    <a:pt x="1338155" y="116140"/>
                  </a:cubicBezTo>
                  <a:cubicBezTo>
                    <a:pt x="1239173" y="165642"/>
                    <a:pt x="1143999" y="212288"/>
                    <a:pt x="1048824" y="260839"/>
                  </a:cubicBezTo>
                  <a:cubicBezTo>
                    <a:pt x="1029789" y="270358"/>
                    <a:pt x="1015513" y="271310"/>
                    <a:pt x="996478" y="261791"/>
                  </a:cubicBezTo>
                  <a:cubicBezTo>
                    <a:pt x="905110" y="214192"/>
                    <a:pt x="812791" y="168498"/>
                    <a:pt x="719520" y="123756"/>
                  </a:cubicBezTo>
                  <a:cubicBezTo>
                    <a:pt x="701437" y="115188"/>
                    <a:pt x="674788" y="108524"/>
                    <a:pt x="659560" y="115188"/>
                  </a:cubicBezTo>
                  <a:cubicBezTo>
                    <a:pt x="544399" y="170402"/>
                    <a:pt x="431141" y="228472"/>
                    <a:pt x="313125" y="286542"/>
                  </a:cubicBezTo>
                  <a:close/>
                  <a:moveTo>
                    <a:pt x="1420005" y="739678"/>
                  </a:moveTo>
                  <a:cubicBezTo>
                    <a:pt x="1191586" y="739678"/>
                    <a:pt x="965071" y="739678"/>
                    <a:pt x="740458" y="739678"/>
                  </a:cubicBezTo>
                  <a:cubicBezTo>
                    <a:pt x="740458" y="777757"/>
                    <a:pt x="740458" y="813931"/>
                    <a:pt x="740458" y="849154"/>
                  </a:cubicBezTo>
                  <a:cubicBezTo>
                    <a:pt x="967926" y="849154"/>
                    <a:pt x="1193490" y="849154"/>
                    <a:pt x="1420005" y="849154"/>
                  </a:cubicBezTo>
                  <a:cubicBezTo>
                    <a:pt x="1420005" y="812027"/>
                    <a:pt x="1420005" y="776805"/>
                    <a:pt x="1420005" y="739678"/>
                  </a:cubicBezTo>
                  <a:close/>
                  <a:moveTo>
                    <a:pt x="1418101" y="1077626"/>
                  </a:moveTo>
                  <a:cubicBezTo>
                    <a:pt x="1418101" y="1037643"/>
                    <a:pt x="1418101" y="1001469"/>
                    <a:pt x="1418101" y="966246"/>
                  </a:cubicBezTo>
                  <a:cubicBezTo>
                    <a:pt x="1190634" y="966246"/>
                    <a:pt x="965071" y="966246"/>
                    <a:pt x="739507" y="966246"/>
                  </a:cubicBezTo>
                  <a:cubicBezTo>
                    <a:pt x="739507" y="1004324"/>
                    <a:pt x="739507" y="1040499"/>
                    <a:pt x="739507" y="1077626"/>
                  </a:cubicBezTo>
                  <a:cubicBezTo>
                    <a:pt x="966974" y="1077626"/>
                    <a:pt x="1191586" y="1077626"/>
                    <a:pt x="1418101" y="1077626"/>
                  </a:cubicBezTo>
                  <a:close/>
                  <a:moveTo>
                    <a:pt x="738555" y="1305146"/>
                  </a:moveTo>
                  <a:cubicBezTo>
                    <a:pt x="966974" y="1305146"/>
                    <a:pt x="1193490" y="1305146"/>
                    <a:pt x="1418101" y="1305146"/>
                  </a:cubicBezTo>
                  <a:cubicBezTo>
                    <a:pt x="1418101" y="1266115"/>
                    <a:pt x="1418101" y="1230893"/>
                    <a:pt x="1418101" y="1195670"/>
                  </a:cubicBezTo>
                  <a:cubicBezTo>
                    <a:pt x="1190634" y="1195670"/>
                    <a:pt x="965071" y="1195670"/>
                    <a:pt x="738555" y="1195670"/>
                  </a:cubicBezTo>
                  <a:cubicBezTo>
                    <a:pt x="738555" y="1231845"/>
                    <a:pt x="738555" y="1267067"/>
                    <a:pt x="738555" y="1305146"/>
                  </a:cubicBezTo>
                  <a:close/>
                  <a:moveTo>
                    <a:pt x="1420005" y="1424142"/>
                  </a:moveTo>
                  <a:cubicBezTo>
                    <a:pt x="1191586" y="1424142"/>
                    <a:pt x="965071" y="1424142"/>
                    <a:pt x="740458" y="1424142"/>
                  </a:cubicBezTo>
                  <a:cubicBezTo>
                    <a:pt x="740458" y="1462220"/>
                    <a:pt x="740458" y="1498395"/>
                    <a:pt x="740458" y="1533618"/>
                  </a:cubicBezTo>
                  <a:cubicBezTo>
                    <a:pt x="967926" y="1533618"/>
                    <a:pt x="1193490" y="1533618"/>
                    <a:pt x="1420005" y="1533618"/>
                  </a:cubicBezTo>
                  <a:cubicBezTo>
                    <a:pt x="1420005" y="1496491"/>
                    <a:pt x="1420005" y="1461268"/>
                    <a:pt x="1420005" y="1424142"/>
                  </a:cubicBezTo>
                  <a:close/>
                </a:path>
              </a:pathLst>
            </a:custGeom>
            <a:solidFill>
              <a:srgbClr val="F16924"/>
            </a:solidFill>
            <a:ln w="9514"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74C2706-2496-00AF-249A-48C9C6D37500}"/>
                </a:ext>
              </a:extLst>
            </p:cNvPr>
            <p:cNvGrpSpPr/>
            <p:nvPr/>
          </p:nvGrpSpPr>
          <p:grpSpPr>
            <a:xfrm>
              <a:off x="2845389" y="1612886"/>
              <a:ext cx="3419384" cy="3422081"/>
              <a:chOff x="2845389" y="1612886"/>
              <a:chExt cx="3419384" cy="3422081"/>
            </a:xfrm>
            <a:grpFill/>
          </p:grpSpPr>
          <p:sp>
            <p:nvSpPr>
              <p:cNvPr id="10" name="Freeform 9">
                <a:extLst>
                  <a:ext uri="{FF2B5EF4-FFF2-40B4-BE49-F238E27FC236}">
                    <a16:creationId xmlns:a16="http://schemas.microsoft.com/office/drawing/2014/main" id="{FBAFFE75-D104-EA26-E548-CAD2613B1998}"/>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88913B7-A655-6C44-52B7-88014961542A}"/>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65C604B-2FC3-353F-4806-2091339011CB}"/>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C2F07E9-616D-7D6A-8BC2-A42A231B642F}"/>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FB8DB4F-AF3C-5AB6-1AF7-833EC2D13AF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8A87AB9-D6CA-1EC5-CEDE-4E39993895FE}"/>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1CE706A-A3D5-B576-7F91-C080DE6A2604}"/>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C4431D-8F52-C421-1886-705DF82CFC99}"/>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611157E-4979-D111-7773-06F975048CB5}"/>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421C6E3-6E7F-2D9F-6801-8A554FC72414}"/>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pic>
        <p:nvPicPr>
          <p:cNvPr id="21" name="Picture 20">
            <a:extLst>
              <a:ext uri="{FF2B5EF4-FFF2-40B4-BE49-F238E27FC236}">
                <a16:creationId xmlns:a16="http://schemas.microsoft.com/office/drawing/2014/main" id="{019EC385-BD9C-EE0C-DFA3-79CB9A9912A1}"/>
              </a:ext>
            </a:extLst>
          </p:cNvPr>
          <p:cNvPicPr>
            <a:picLocks noChangeAspect="1"/>
          </p:cNvPicPr>
          <p:nvPr/>
        </p:nvPicPr>
        <p:blipFill>
          <a:blip r:embed="rId4"/>
          <a:stretch>
            <a:fillRect/>
          </a:stretch>
        </p:blipFill>
        <p:spPr>
          <a:xfrm>
            <a:off x="9171836" y="1687072"/>
            <a:ext cx="2745916" cy="4174603"/>
          </a:xfrm>
          <a:prstGeom prst="rect">
            <a:avLst/>
          </a:prstGeom>
        </p:spPr>
      </p:pic>
    </p:spTree>
    <p:extLst>
      <p:ext uri="{BB962C8B-B14F-4D97-AF65-F5344CB8AC3E}">
        <p14:creationId xmlns:p14="http://schemas.microsoft.com/office/powerpoint/2010/main" val="3516957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2114670" y="1087961"/>
            <a:ext cx="4474068" cy="3423588"/>
          </a:xfrm>
        </p:spPr>
        <p:txBody>
          <a:bodyPr>
            <a:normAutofit/>
          </a:bodyPr>
          <a:lstStyle/>
          <a:p>
            <a:r>
              <a:rPr lang="en-US" sz="4000" dirty="0"/>
              <a:t>ΤΟ ΧΡΟΝΟΔΙ</a:t>
            </a:r>
            <a:r>
              <a:rPr lang="el-GR" sz="4000" dirty="0"/>
              <a:t>Α</a:t>
            </a:r>
            <a:r>
              <a:rPr lang="en-US" sz="4000" dirty="0"/>
              <a:t>ΓΡΑΜΜΑ ΜΙΑΣ ΕΠΙΧΕΙΡΗΜΑΤΙΚ</a:t>
            </a:r>
            <a:r>
              <a:rPr lang="el-GR" sz="4000" dirty="0"/>
              <a:t>Η</a:t>
            </a:r>
            <a:r>
              <a:rPr lang="en-US" sz="4000" dirty="0"/>
              <a:t>Σ ΚΡ</a:t>
            </a:r>
            <a:r>
              <a:rPr lang="el-GR" sz="4000" dirty="0"/>
              <a:t>Ι</a:t>
            </a:r>
            <a:r>
              <a:rPr lang="en-US" sz="4000" dirty="0"/>
              <a:t>ΣΗΣ</a:t>
            </a:r>
          </a:p>
        </p:txBody>
      </p:sp>
      <p:sp>
        <p:nvSpPr>
          <p:cNvPr id="3" name="Text Placeholder 2">
            <a:extLst>
              <a:ext uri="{FF2B5EF4-FFF2-40B4-BE49-F238E27FC236}">
                <a16:creationId xmlns:a16="http://schemas.microsoft.com/office/drawing/2014/main" id="{C64FC772-7FB9-DFE3-9540-0AEF9721728B}"/>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1834181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E46B46-CF68-61F4-1C8A-00F03B9451AE}"/>
              </a:ext>
            </a:extLst>
          </p:cNvPr>
          <p:cNvSpPr/>
          <p:nvPr/>
        </p:nvSpPr>
        <p:spPr>
          <a:xfrm>
            <a:off x="0" y="0"/>
            <a:ext cx="357487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C458E62-4EE5-2ECA-EB50-22B64C3C9E80}"/>
              </a:ext>
            </a:extLst>
          </p:cNvPr>
          <p:cNvSpPr>
            <a:spLocks noGrp="1"/>
          </p:cNvSpPr>
          <p:nvPr>
            <p:ph type="body" sz="quarter" idx="18"/>
          </p:nvPr>
        </p:nvSpPr>
        <p:spPr>
          <a:xfrm>
            <a:off x="350261" y="2233730"/>
            <a:ext cx="3033159" cy="4172556"/>
          </a:xfrm>
        </p:spPr>
        <p:txBody>
          <a:bodyPr>
            <a:normAutofit fontScale="92500" lnSpcReduction="10000"/>
          </a:bodyPr>
          <a:lstStyle/>
          <a:p>
            <a:r>
              <a:rPr lang="en-US" b="1" dirty="0">
                <a:solidFill>
                  <a:schemeClr val="bg1"/>
                </a:solidFill>
              </a:rPr>
              <a:t>Βασικά προβλήματα:</a:t>
            </a:r>
          </a:p>
          <a:p>
            <a:pPr marL="342900" indent="-342900">
              <a:buClr>
                <a:srgbClr val="EDA13E"/>
              </a:buClr>
              <a:buFont typeface="Arial" panose="020B0604020202020204" pitchFamily="34" charset="0"/>
              <a:buChar char="•"/>
            </a:pPr>
            <a:r>
              <a:rPr lang="en-US" sz="2200" dirty="0">
                <a:solidFill>
                  <a:schemeClr val="bg1"/>
                </a:solidFill>
              </a:rPr>
              <a:t>Οι ηγέτες των επιχειρήσεων αντιδρούν με μεγάλη χρονική καθυστέρηση</a:t>
            </a:r>
          </a:p>
          <a:p>
            <a:pPr marL="342900" indent="-342900">
              <a:buClr>
                <a:srgbClr val="EDA13E"/>
              </a:buClr>
              <a:buFont typeface="Arial" panose="020B0604020202020204" pitchFamily="34" charset="0"/>
              <a:buChar char="•"/>
            </a:pPr>
            <a:r>
              <a:rPr lang="en-US" sz="2200" dirty="0">
                <a:solidFill>
                  <a:schemeClr val="bg1"/>
                </a:solidFill>
              </a:rPr>
              <a:t>Εάν οι ηγέτες υποδηλώνουν κρίση, τα αίτια της κρίσης έχουν συχνά ήδη επιδράσει πλήρως (και δεν μπορούν να διορθωθούν βραχυπρόθεσμα).</a:t>
            </a:r>
          </a:p>
          <a:p>
            <a:pPr marL="342900" indent="-342900">
              <a:buClr>
                <a:srgbClr val="EDA13E"/>
              </a:buClr>
              <a:buFont typeface="Arial" panose="020B0604020202020204" pitchFamily="34" charset="0"/>
              <a:buChar char="•"/>
            </a:pPr>
            <a:r>
              <a:rPr lang="en-US" sz="2200" dirty="0">
                <a:solidFill>
                  <a:schemeClr val="bg1"/>
                </a:solidFill>
              </a:rPr>
              <a:t>Απαιτείται μόνιμη ανάλυση κινδύνου</a:t>
            </a:r>
          </a:p>
          <a:p>
            <a:endParaRPr lang="en-US" sz="2200" dirty="0">
              <a:solidFill>
                <a:schemeClr val="bg1"/>
              </a:solidFill>
            </a:endParaRPr>
          </a:p>
          <a:p>
            <a:endParaRPr lang="en-US" dirty="0">
              <a:solidFill>
                <a:schemeClr val="bg1"/>
              </a:solidFill>
            </a:endParaRPr>
          </a:p>
        </p:txBody>
      </p:sp>
      <p:sp>
        <p:nvSpPr>
          <p:cNvPr id="33" name="Textplatzhalter 32">
            <a:extLst>
              <a:ext uri="{FF2B5EF4-FFF2-40B4-BE49-F238E27FC236}">
                <a16:creationId xmlns:a16="http://schemas.microsoft.com/office/drawing/2014/main" id="{FCDA0349-4ACF-42A2-9A08-4FD30F57369C}"/>
              </a:ext>
            </a:extLst>
          </p:cNvPr>
          <p:cNvSpPr>
            <a:spLocks noGrp="1"/>
          </p:cNvSpPr>
          <p:nvPr>
            <p:ph type="body" sz="quarter" idx="16"/>
          </p:nvPr>
        </p:nvSpPr>
        <p:spPr>
          <a:xfrm>
            <a:off x="392411" y="78081"/>
            <a:ext cx="3025497" cy="2079165"/>
          </a:xfrm>
        </p:spPr>
        <p:txBody>
          <a:bodyPr>
            <a:normAutofit/>
          </a:bodyPr>
          <a:lstStyle/>
          <a:p>
            <a:pPr>
              <a:lnSpc>
                <a:spcPts val="3620"/>
              </a:lnSpc>
            </a:pPr>
            <a:r>
              <a:rPr lang="en-GB" dirty="0">
                <a:solidFill>
                  <a:schemeClr val="bg1"/>
                </a:solidFill>
              </a:rPr>
              <a:t>Οι κρίσεις σπάνια (ποτέ) έρχονται μέσα σε μια νύχτα.</a:t>
            </a:r>
          </a:p>
          <a:p>
            <a:pPr>
              <a:lnSpc>
                <a:spcPts val="3620"/>
              </a:lnSpc>
            </a:pPr>
            <a:endParaRPr lang="en-GB" dirty="0"/>
          </a:p>
        </p:txBody>
      </p:sp>
      <p:graphicFrame>
        <p:nvGraphicFramePr>
          <p:cNvPr id="4" name="Diagramm 3">
            <a:extLst>
              <a:ext uri="{FF2B5EF4-FFF2-40B4-BE49-F238E27FC236}">
                <a16:creationId xmlns:a16="http://schemas.microsoft.com/office/drawing/2014/main" id="{472ACC91-BE8E-44C4-B923-7D5F1489EFD6}"/>
              </a:ext>
            </a:extLst>
          </p:cNvPr>
          <p:cNvGraphicFramePr/>
          <p:nvPr>
            <p:extLst>
              <p:ext uri="{D42A27DB-BD31-4B8C-83A1-F6EECF244321}">
                <p14:modId xmlns:p14="http://schemas.microsoft.com/office/powerpoint/2010/main" val="1998999347"/>
              </p:ext>
            </p:extLst>
          </p:nvPr>
        </p:nvGraphicFramePr>
        <p:xfrm>
          <a:off x="3850916" y="2002971"/>
          <a:ext cx="8149584" cy="4135362"/>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hteck 24">
            <a:extLst>
              <a:ext uri="{FF2B5EF4-FFF2-40B4-BE49-F238E27FC236}">
                <a16:creationId xmlns:a16="http://schemas.microsoft.com/office/drawing/2014/main" id="{40BC27F4-D010-4482-BAAD-34D3A8756294}"/>
              </a:ext>
            </a:extLst>
          </p:cNvPr>
          <p:cNvSpPr/>
          <p:nvPr/>
        </p:nvSpPr>
        <p:spPr>
          <a:xfrm>
            <a:off x="7727456" y="6415424"/>
            <a:ext cx="5614852" cy="260502"/>
          </a:xfrm>
          <a:prstGeom prst="rect">
            <a:avLst/>
          </a:prstGeom>
        </p:spPr>
        <p:txBody>
          <a:bodyPr vert="horz" wrap="square" lIns="81580" tIns="40790" rIns="81580" bIns="40790" rtlCol="0">
            <a:spAutoFit/>
          </a:bodyPr>
          <a:lstStyle/>
          <a:p>
            <a:pPr marL="0" marR="0" lvl="0" indent="0" algn="l" defTabSz="1087636" rtl="0" eaLnBrk="1" fontAlgn="auto" latinLnBrk="0" hangingPunct="1">
              <a:lnSpc>
                <a:spcPts val="1500"/>
              </a:lnSpc>
              <a:spcBef>
                <a:spcPct val="20000"/>
              </a:spcBef>
              <a:spcAft>
                <a:spcPts val="0"/>
              </a:spcAft>
              <a:buClrTx/>
              <a:buSzTx/>
              <a:buFontTx/>
              <a:buNone/>
              <a:tabLst/>
              <a:defRPr/>
            </a:pPr>
            <a:r>
              <a:rPr kumimoji="0" lang="en-GB" sz="1000" b="1" i="0" u="none" strike="noStrike" kern="1200" cap="none" spc="0" normalizeH="0" baseline="0" noProof="0" dirty="0">
                <a:ln>
                  <a:noFill/>
                </a:ln>
                <a:solidFill>
                  <a:srgbClr val="B41F7A"/>
                </a:solidFill>
                <a:effectLst/>
                <a:uLnTx/>
                <a:uFillTx/>
                <a:latin typeface="Calibri Light" panose="020F0302020204030204"/>
                <a:ea typeface="+mn-ea"/>
                <a:cs typeface="+mn-cs"/>
              </a:rPr>
              <a:t>Πηγή: Roland Berger - βάσει ανάλυσης 800 περιπτώσεων αναδιάρθρωσης</a:t>
            </a:r>
          </a:p>
        </p:txBody>
      </p:sp>
      <p:sp>
        <p:nvSpPr>
          <p:cNvPr id="6" name="object 29">
            <a:extLst>
              <a:ext uri="{FF2B5EF4-FFF2-40B4-BE49-F238E27FC236}">
                <a16:creationId xmlns:a16="http://schemas.microsoft.com/office/drawing/2014/main" id="{6DDD553E-2F34-499B-B76A-A3754ECCE186}"/>
              </a:ext>
            </a:extLst>
          </p:cNvPr>
          <p:cNvSpPr/>
          <p:nvPr/>
        </p:nvSpPr>
        <p:spPr>
          <a:xfrm>
            <a:off x="4318462" y="2762054"/>
            <a:ext cx="7258214" cy="2662675"/>
          </a:xfrm>
          <a:custGeom>
            <a:avLst/>
            <a:gdLst/>
            <a:ahLst/>
            <a:cxnLst/>
            <a:rect l="l" t="t" r="r" b="b"/>
            <a:pathLst>
              <a:path w="4752340" h="1823085">
                <a:moveTo>
                  <a:pt x="0" y="1822830"/>
                </a:moveTo>
                <a:lnTo>
                  <a:pt x="62215" y="1822643"/>
                </a:lnTo>
                <a:lnTo>
                  <a:pt x="124273" y="1822081"/>
                </a:lnTo>
                <a:lnTo>
                  <a:pt x="186168" y="1821148"/>
                </a:lnTo>
                <a:lnTo>
                  <a:pt x="247894" y="1819845"/>
                </a:lnTo>
                <a:lnTo>
                  <a:pt x="309447" y="1818173"/>
                </a:lnTo>
                <a:lnTo>
                  <a:pt x="370820" y="1816136"/>
                </a:lnTo>
                <a:lnTo>
                  <a:pt x="432009" y="1813736"/>
                </a:lnTo>
                <a:lnTo>
                  <a:pt x="493009" y="1810973"/>
                </a:lnTo>
                <a:lnTo>
                  <a:pt x="553813" y="1807851"/>
                </a:lnTo>
                <a:lnTo>
                  <a:pt x="614417" y="1804372"/>
                </a:lnTo>
                <a:lnTo>
                  <a:pt x="674816" y="1800537"/>
                </a:lnTo>
                <a:lnTo>
                  <a:pt x="735003" y="1796348"/>
                </a:lnTo>
                <a:lnTo>
                  <a:pt x="794975" y="1791807"/>
                </a:lnTo>
                <a:lnTo>
                  <a:pt x="854725" y="1786918"/>
                </a:lnTo>
                <a:lnTo>
                  <a:pt x="914248" y="1781680"/>
                </a:lnTo>
                <a:lnTo>
                  <a:pt x="973538" y="1776098"/>
                </a:lnTo>
                <a:lnTo>
                  <a:pt x="1032592" y="1770171"/>
                </a:lnTo>
                <a:lnTo>
                  <a:pt x="1091403" y="1763904"/>
                </a:lnTo>
                <a:lnTo>
                  <a:pt x="1149965" y="1757297"/>
                </a:lnTo>
                <a:lnTo>
                  <a:pt x="1208274" y="1750353"/>
                </a:lnTo>
                <a:lnTo>
                  <a:pt x="1266325" y="1743074"/>
                </a:lnTo>
                <a:lnTo>
                  <a:pt x="1324111" y="1735462"/>
                </a:lnTo>
                <a:lnTo>
                  <a:pt x="1381629" y="1727518"/>
                </a:lnTo>
                <a:lnTo>
                  <a:pt x="1438871" y="1719245"/>
                </a:lnTo>
                <a:lnTo>
                  <a:pt x="1495834" y="1710645"/>
                </a:lnTo>
                <a:lnTo>
                  <a:pt x="1552511" y="1701721"/>
                </a:lnTo>
                <a:lnTo>
                  <a:pt x="1608898" y="1692473"/>
                </a:lnTo>
                <a:lnTo>
                  <a:pt x="1664989" y="1682904"/>
                </a:lnTo>
                <a:lnTo>
                  <a:pt x="1720779" y="1673016"/>
                </a:lnTo>
                <a:lnTo>
                  <a:pt x="1776263" y="1662811"/>
                </a:lnTo>
                <a:lnTo>
                  <a:pt x="1831434" y="1652292"/>
                </a:lnTo>
                <a:lnTo>
                  <a:pt x="1886289" y="1641459"/>
                </a:lnTo>
                <a:lnTo>
                  <a:pt x="1940821" y="1630316"/>
                </a:lnTo>
                <a:lnTo>
                  <a:pt x="1995025" y="1618864"/>
                </a:lnTo>
                <a:lnTo>
                  <a:pt x="2048897" y="1607105"/>
                </a:lnTo>
                <a:lnTo>
                  <a:pt x="2102430" y="1595042"/>
                </a:lnTo>
                <a:lnTo>
                  <a:pt x="2155619" y="1582676"/>
                </a:lnTo>
                <a:lnTo>
                  <a:pt x="2208460" y="1570009"/>
                </a:lnTo>
                <a:lnTo>
                  <a:pt x="2260946" y="1557044"/>
                </a:lnTo>
                <a:lnTo>
                  <a:pt x="2313073" y="1543782"/>
                </a:lnTo>
                <a:lnTo>
                  <a:pt x="2364834" y="1530226"/>
                </a:lnTo>
                <a:lnTo>
                  <a:pt x="2416226" y="1516377"/>
                </a:lnTo>
                <a:lnTo>
                  <a:pt x="2467242" y="1502238"/>
                </a:lnTo>
                <a:lnTo>
                  <a:pt x="2517878" y="1487811"/>
                </a:lnTo>
                <a:lnTo>
                  <a:pt x="2568127" y="1473097"/>
                </a:lnTo>
                <a:lnTo>
                  <a:pt x="2617985" y="1458098"/>
                </a:lnTo>
                <a:lnTo>
                  <a:pt x="2667446" y="1442818"/>
                </a:lnTo>
                <a:lnTo>
                  <a:pt x="2716505" y="1427257"/>
                </a:lnTo>
                <a:lnTo>
                  <a:pt x="2765156" y="1411418"/>
                </a:lnTo>
                <a:lnTo>
                  <a:pt x="2813396" y="1395303"/>
                </a:lnTo>
                <a:lnTo>
                  <a:pt x="2861217" y="1378913"/>
                </a:lnTo>
                <a:lnTo>
                  <a:pt x="2908615" y="1362252"/>
                </a:lnTo>
                <a:lnTo>
                  <a:pt x="2955584" y="1345320"/>
                </a:lnTo>
                <a:lnTo>
                  <a:pt x="3002119" y="1328121"/>
                </a:lnTo>
                <a:lnTo>
                  <a:pt x="3048215" y="1310655"/>
                </a:lnTo>
                <a:lnTo>
                  <a:pt x="3093867" y="1292926"/>
                </a:lnTo>
                <a:lnTo>
                  <a:pt x="3139069" y="1274934"/>
                </a:lnTo>
                <a:lnTo>
                  <a:pt x="3183816" y="1256683"/>
                </a:lnTo>
                <a:lnTo>
                  <a:pt x="3228102" y="1238174"/>
                </a:lnTo>
                <a:lnTo>
                  <a:pt x="3271923" y="1219409"/>
                </a:lnTo>
                <a:lnTo>
                  <a:pt x="3315272" y="1200390"/>
                </a:lnTo>
                <a:lnTo>
                  <a:pt x="3358145" y="1181120"/>
                </a:lnTo>
                <a:lnTo>
                  <a:pt x="3400537" y="1161599"/>
                </a:lnTo>
                <a:lnTo>
                  <a:pt x="3442441" y="1141832"/>
                </a:lnTo>
                <a:lnTo>
                  <a:pt x="3483854" y="1121818"/>
                </a:lnTo>
                <a:lnTo>
                  <a:pt x="3524768" y="1101561"/>
                </a:lnTo>
                <a:lnTo>
                  <a:pt x="3565180" y="1081062"/>
                </a:lnTo>
                <a:lnTo>
                  <a:pt x="3605084" y="1060324"/>
                </a:lnTo>
                <a:lnTo>
                  <a:pt x="3644474" y="1039348"/>
                </a:lnTo>
                <a:lnTo>
                  <a:pt x="3683345" y="1018137"/>
                </a:lnTo>
                <a:lnTo>
                  <a:pt x="3721692" y="996693"/>
                </a:lnTo>
                <a:lnTo>
                  <a:pt x="3759509" y="975017"/>
                </a:lnTo>
                <a:lnTo>
                  <a:pt x="3796792" y="953111"/>
                </a:lnTo>
                <a:lnTo>
                  <a:pt x="3833535" y="930979"/>
                </a:lnTo>
                <a:lnTo>
                  <a:pt x="3869732" y="908621"/>
                </a:lnTo>
                <a:lnTo>
                  <a:pt x="3905379" y="886040"/>
                </a:lnTo>
                <a:lnTo>
                  <a:pt x="3940470" y="863238"/>
                </a:lnTo>
                <a:lnTo>
                  <a:pt x="3974999" y="840216"/>
                </a:lnTo>
                <a:lnTo>
                  <a:pt x="4008962" y="816978"/>
                </a:lnTo>
                <a:lnTo>
                  <a:pt x="4042353" y="793524"/>
                </a:lnTo>
                <a:lnTo>
                  <a:pt x="4075167" y="769857"/>
                </a:lnTo>
                <a:lnTo>
                  <a:pt x="4107398" y="745980"/>
                </a:lnTo>
                <a:lnTo>
                  <a:pt x="4139041" y="721893"/>
                </a:lnTo>
                <a:lnTo>
                  <a:pt x="4170091" y="697599"/>
                </a:lnTo>
                <a:lnTo>
                  <a:pt x="4200543" y="673101"/>
                </a:lnTo>
                <a:lnTo>
                  <a:pt x="4230391" y="648399"/>
                </a:lnTo>
                <a:lnTo>
                  <a:pt x="4259630" y="623497"/>
                </a:lnTo>
                <a:lnTo>
                  <a:pt x="4316259" y="573098"/>
                </a:lnTo>
                <a:lnTo>
                  <a:pt x="4370388" y="521921"/>
                </a:lnTo>
                <a:lnTo>
                  <a:pt x="4421975" y="469980"/>
                </a:lnTo>
                <a:lnTo>
                  <a:pt x="4470976" y="417294"/>
                </a:lnTo>
                <a:lnTo>
                  <a:pt x="4517351" y="363877"/>
                </a:lnTo>
                <a:lnTo>
                  <a:pt x="4561055" y="309747"/>
                </a:lnTo>
                <a:lnTo>
                  <a:pt x="4602047" y="254919"/>
                </a:lnTo>
                <a:lnTo>
                  <a:pt x="4640284" y="199410"/>
                </a:lnTo>
                <a:lnTo>
                  <a:pt x="4675724" y="143236"/>
                </a:lnTo>
                <a:lnTo>
                  <a:pt x="4708324" y="86414"/>
                </a:lnTo>
                <a:lnTo>
                  <a:pt x="4738041" y="28959"/>
                </a:lnTo>
                <a:lnTo>
                  <a:pt x="4751806" y="0"/>
                </a:lnTo>
              </a:path>
            </a:pathLst>
          </a:custGeom>
          <a:ln w="57912">
            <a:solidFill>
              <a:srgbClr val="B41F7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 name="Gerader Verbinder 2">
            <a:extLst>
              <a:ext uri="{FF2B5EF4-FFF2-40B4-BE49-F238E27FC236}">
                <a16:creationId xmlns:a16="http://schemas.microsoft.com/office/drawing/2014/main" id="{57387484-E062-42FB-AC7E-273B6FBB749F}"/>
              </a:ext>
            </a:extLst>
          </p:cNvPr>
          <p:cNvCxnSpPr>
            <a:cxnSpLocks/>
          </p:cNvCxnSpPr>
          <p:nvPr/>
        </p:nvCxnSpPr>
        <p:spPr>
          <a:xfrm flipV="1">
            <a:off x="10228643" y="2573518"/>
            <a:ext cx="0" cy="2851211"/>
          </a:xfrm>
          <a:prstGeom prst="line">
            <a:avLst/>
          </a:prstGeom>
          <a:ln w="25400">
            <a:solidFill>
              <a:srgbClr val="F16924"/>
            </a:solidFill>
          </a:ln>
        </p:spPr>
        <p:style>
          <a:lnRef idx="1">
            <a:schemeClr val="accent1"/>
          </a:lnRef>
          <a:fillRef idx="0">
            <a:schemeClr val="accent1"/>
          </a:fillRef>
          <a:effectRef idx="0">
            <a:schemeClr val="accent1"/>
          </a:effectRef>
          <a:fontRef idx="minor">
            <a:schemeClr val="tx1"/>
          </a:fontRef>
        </p:style>
      </p:cxnSp>
      <p:sp>
        <p:nvSpPr>
          <p:cNvPr id="9" name="Subtitle 2">
            <a:extLst>
              <a:ext uri="{FF2B5EF4-FFF2-40B4-BE49-F238E27FC236}">
                <a16:creationId xmlns:a16="http://schemas.microsoft.com/office/drawing/2014/main" id="{96F965B8-D26C-47FE-89AD-21579D22B6B5}"/>
              </a:ext>
            </a:extLst>
          </p:cNvPr>
          <p:cNvSpPr txBox="1">
            <a:spLocks/>
          </p:cNvSpPr>
          <p:nvPr/>
        </p:nvSpPr>
        <p:spPr>
          <a:xfrm>
            <a:off x="9834112" y="2002972"/>
            <a:ext cx="2480751" cy="47992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500"/>
              </a:lnSpc>
              <a:spcBef>
                <a:spcPct val="20000"/>
              </a:spcBef>
              <a:spcAft>
                <a:spcPts val="0"/>
              </a:spcAft>
              <a:buClrTx/>
              <a:buSzTx/>
              <a:buFont typeface="Arial"/>
              <a:buNone/>
              <a:tabLst/>
              <a:defRPr/>
            </a:pPr>
            <a:r>
              <a:rPr kumimoji="0" lang="en-GB" sz="1800" b="1"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rPr>
              <a:t>Κρίση στη λειτουργία</a:t>
            </a:r>
            <a:br>
              <a:rPr kumimoji="0" lang="en-GB" sz="1800" b="1"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rPr>
            </a:br>
            <a:r>
              <a:rPr kumimoji="0" lang="en-GB" sz="1800" b="1"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rPr>
              <a:t> αποτελέσματα</a:t>
            </a:r>
          </a:p>
        </p:txBody>
      </p:sp>
      <p:sp>
        <p:nvSpPr>
          <p:cNvPr id="10" name="Subtitle 2">
            <a:extLst>
              <a:ext uri="{FF2B5EF4-FFF2-40B4-BE49-F238E27FC236}">
                <a16:creationId xmlns:a16="http://schemas.microsoft.com/office/drawing/2014/main" id="{5D8C215B-CDBD-4E96-828A-9D3F7691DBF4}"/>
              </a:ext>
            </a:extLst>
          </p:cNvPr>
          <p:cNvSpPr txBox="1">
            <a:spLocks/>
          </p:cNvSpPr>
          <p:nvPr/>
        </p:nvSpPr>
        <p:spPr>
          <a:xfrm>
            <a:off x="10814789" y="3446253"/>
            <a:ext cx="1224593" cy="47992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500"/>
              </a:lnSpc>
              <a:spcBef>
                <a:spcPct val="20000"/>
              </a:spcBef>
              <a:spcAft>
                <a:spcPts val="0"/>
              </a:spcAft>
              <a:buClrTx/>
              <a:buSzTx/>
              <a:buFont typeface="Arial"/>
              <a:buNone/>
              <a:tabLst/>
              <a:defRPr/>
            </a:pPr>
            <a:r>
              <a:rPr kumimoji="0" lang="en-GB" sz="1800" b="1" i="0" u="none" strike="noStrike" kern="1200" cap="none" spc="0" normalizeH="0" baseline="0" noProof="0" dirty="0">
                <a:ln>
                  <a:noFill/>
                </a:ln>
                <a:solidFill>
                  <a:srgbClr val="B41F7A"/>
                </a:solidFill>
                <a:effectLst/>
                <a:uLnTx/>
                <a:uFillTx/>
                <a:latin typeface="Calibri Light" panose="020F0302020204030204"/>
                <a:ea typeface="Open Sans Light" panose="020B0306030504020204" pitchFamily="34" charset="0"/>
                <a:cs typeface="Open Sans Light" panose="020B0306030504020204" pitchFamily="34" charset="0"/>
              </a:rPr>
              <a:t>Κρίση ρευστότητας</a:t>
            </a:r>
          </a:p>
        </p:txBody>
      </p:sp>
      <p:sp>
        <p:nvSpPr>
          <p:cNvPr id="12" name="Subtitle 2">
            <a:extLst>
              <a:ext uri="{FF2B5EF4-FFF2-40B4-BE49-F238E27FC236}">
                <a16:creationId xmlns:a16="http://schemas.microsoft.com/office/drawing/2014/main" id="{877DAA80-B977-4532-B7AC-EC68B87E7E02}"/>
              </a:ext>
            </a:extLst>
          </p:cNvPr>
          <p:cNvSpPr txBox="1">
            <a:spLocks/>
          </p:cNvSpPr>
          <p:nvPr/>
        </p:nvSpPr>
        <p:spPr>
          <a:xfrm>
            <a:off x="3889235" y="1664088"/>
            <a:ext cx="2206764" cy="92004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500"/>
              </a:lnSpc>
              <a:spcBef>
                <a:spcPct val="20000"/>
              </a:spcBef>
              <a:spcAft>
                <a:spcPts val="0"/>
              </a:spcAft>
              <a:buClrTx/>
              <a:buSzTx/>
              <a:buFont typeface="Arial"/>
              <a:buNone/>
              <a:tabLst/>
              <a:defRPr/>
            </a:pPr>
            <a:r>
              <a:rPr kumimoji="0" lang="en-GB" sz="1800" b="1"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rPr>
              <a:t>Αντικειμενική αναγνωρισιμότητα </a:t>
            </a:r>
            <a:br>
              <a:rPr kumimoji="0" lang="en-GB" sz="1800" b="1"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rPr>
            </a:br>
            <a:r>
              <a:rPr kumimoji="0" lang="en-GB" sz="1800" b="1"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rPr>
              <a:t>της κρίσης (σε %)</a:t>
            </a:r>
          </a:p>
          <a:p>
            <a:pPr marL="0" marR="0" lvl="0" indent="0" algn="l" defTabSz="1087636" rtl="0" eaLnBrk="1" fontAlgn="auto" latinLnBrk="0" hangingPunct="1">
              <a:lnSpc>
                <a:spcPts val="1500"/>
              </a:lnSpc>
              <a:spcBef>
                <a:spcPct val="20000"/>
              </a:spcBef>
              <a:spcAft>
                <a:spcPts val="0"/>
              </a:spcAft>
              <a:buClrTx/>
              <a:buSzTx/>
              <a:buFont typeface="Arial"/>
              <a:buNone/>
              <a:tabLst/>
              <a:defRPr/>
            </a:pPr>
            <a:endParaRPr kumimoji="0" lang="en-GB" sz="1800" b="1" i="0" u="none" strike="noStrike" kern="1200" cap="none" spc="0" normalizeH="0" baseline="0" noProof="0" dirty="0">
              <a:ln>
                <a:noFill/>
              </a:ln>
              <a:solidFill>
                <a:srgbClr val="F16924"/>
              </a:solidFill>
              <a:effectLst/>
              <a:uLnTx/>
              <a:uFillTx/>
              <a:latin typeface="+mn-lt"/>
              <a:ea typeface="Open Sans Light" panose="020B0306030504020204" pitchFamily="34" charset="0"/>
              <a:cs typeface="Open Sans Light" panose="020B0306030504020204" pitchFamily="34" charset="0"/>
            </a:endParaRPr>
          </a:p>
        </p:txBody>
      </p:sp>
      <p:sp>
        <p:nvSpPr>
          <p:cNvPr id="13" name="Subtitle 2">
            <a:extLst>
              <a:ext uri="{FF2B5EF4-FFF2-40B4-BE49-F238E27FC236}">
                <a16:creationId xmlns:a16="http://schemas.microsoft.com/office/drawing/2014/main" id="{74AAA5CF-A286-4CA9-A8FF-0FFDE72608F1}"/>
              </a:ext>
            </a:extLst>
          </p:cNvPr>
          <p:cNvSpPr txBox="1">
            <a:spLocks/>
          </p:cNvSpPr>
          <p:nvPr/>
        </p:nvSpPr>
        <p:spPr>
          <a:xfrm>
            <a:off x="11147843" y="5380751"/>
            <a:ext cx="724287" cy="53532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500"/>
              </a:lnSpc>
              <a:spcBef>
                <a:spcPct val="20000"/>
              </a:spcBef>
              <a:spcAft>
                <a:spcPts val="0"/>
              </a:spcAft>
              <a:buClrTx/>
              <a:buSzTx/>
              <a:buFont typeface="Arial"/>
              <a:buNone/>
              <a:tabLst/>
              <a:defRPr/>
            </a:pPr>
            <a:r>
              <a:rPr kumimoji="0" lang="en-GB" sz="1800" b="1" i="0" u="none" strike="noStrike" kern="1200" cap="none" spc="0" normalizeH="0" baseline="0" noProof="0" dirty="0">
                <a:ln>
                  <a:noFill/>
                </a:ln>
                <a:solidFill>
                  <a:srgbClr val="B41F7A"/>
                </a:solidFill>
                <a:effectLst/>
                <a:uLnTx/>
                <a:uFillTx/>
                <a:latin typeface="Calibri Light" panose="020F0302020204030204"/>
                <a:ea typeface="Open Sans Light" panose="020B0306030504020204" pitchFamily="34" charset="0"/>
                <a:cs typeface="Open Sans Light" panose="020B0306030504020204" pitchFamily="34" charset="0"/>
              </a:rPr>
              <a:t>Χρόνος</a:t>
            </a:r>
          </a:p>
          <a:p>
            <a:pPr marL="0" marR="0" lvl="0" indent="0" algn="r" defTabSz="1087636" rtl="0" eaLnBrk="1" fontAlgn="auto" latinLnBrk="0" hangingPunct="1">
              <a:lnSpc>
                <a:spcPts val="1500"/>
              </a:lnSpc>
              <a:spcBef>
                <a:spcPct val="20000"/>
              </a:spcBef>
              <a:spcAft>
                <a:spcPts val="0"/>
              </a:spcAft>
              <a:buClrTx/>
              <a:buSzTx/>
              <a:buFont typeface="Arial"/>
              <a:buNone/>
              <a:tabLst/>
              <a:defRPr/>
            </a:pPr>
            <a:endParaRPr kumimoji="0" lang="en-GB" sz="1800" b="1" i="0" u="none" strike="noStrike" kern="1200" cap="none" spc="0" normalizeH="0" baseline="0" noProof="0" dirty="0">
              <a:ln>
                <a:noFill/>
              </a:ln>
              <a:solidFill>
                <a:srgbClr val="B41F7A"/>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7A5264C9-4E8A-1D4F-2E74-3C46AF46D4D2}"/>
              </a:ext>
            </a:extLst>
          </p:cNvPr>
          <p:cNvSpPr/>
          <p:nvPr/>
        </p:nvSpPr>
        <p:spPr>
          <a:xfrm>
            <a:off x="360441" y="1984865"/>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8938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6" name="Rectangle 5">
            <a:extLst>
              <a:ext uri="{FF2B5EF4-FFF2-40B4-BE49-F238E27FC236}">
                <a16:creationId xmlns:a16="http://schemas.microsoft.com/office/drawing/2014/main" id="{943197E9-FF38-8D7E-E8A8-2912F3E98269}"/>
              </a:ext>
            </a:extLst>
          </p:cNvPr>
          <p:cNvSpPr/>
          <p:nvPr/>
        </p:nvSpPr>
        <p:spPr>
          <a:xfrm>
            <a:off x="30946" y="0"/>
            <a:ext cx="357487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
            <a:extLst>
              <a:ext uri="{FF2B5EF4-FFF2-40B4-BE49-F238E27FC236}">
                <a16:creationId xmlns:a16="http://schemas.microsoft.com/office/drawing/2014/main" id="{5FBF3AF8-1BD9-F12B-A0CF-27D8DC8CEAD6}"/>
              </a:ext>
            </a:extLst>
          </p:cNvPr>
          <p:cNvSpPr txBox="1">
            <a:spLocks/>
          </p:cNvSpPr>
          <p:nvPr/>
        </p:nvSpPr>
        <p:spPr>
          <a:xfrm>
            <a:off x="313996" y="2518585"/>
            <a:ext cx="2929858" cy="349429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sz="2200" dirty="0">
                <a:solidFill>
                  <a:schemeClr val="bg1"/>
                </a:solidFill>
              </a:rPr>
              <a:t>Οι επιχειρηματικές κρίσεις συχνά εκτυλίσσονται κατά κύματα.</a:t>
            </a:r>
          </a:p>
          <a:p>
            <a:pPr marL="15875" indent="-15875"/>
            <a:r>
              <a:rPr lang="en-US" sz="2200" dirty="0">
                <a:solidFill>
                  <a:schemeClr val="bg1"/>
                </a:solidFill>
              </a:rPr>
              <a:t> Εν τω μεταξύ, υπάρχουν συχνά παραπλανητικές φάσεις χαλάρωσης που οδηγούν τους ιδιοκτήτες και τη διοίκηση να πιστεύουν ότι η κρίση έχει ξεπεραστεί.</a:t>
            </a:r>
          </a:p>
        </p:txBody>
      </p:sp>
      <p:sp>
        <p:nvSpPr>
          <p:cNvPr id="8" name="Textplatzhalter 32">
            <a:extLst>
              <a:ext uri="{FF2B5EF4-FFF2-40B4-BE49-F238E27FC236}">
                <a16:creationId xmlns:a16="http://schemas.microsoft.com/office/drawing/2014/main" id="{B01D38FD-F513-F119-A443-AF941F79A547}"/>
              </a:ext>
            </a:extLst>
          </p:cNvPr>
          <p:cNvSpPr txBox="1">
            <a:spLocks/>
          </p:cNvSpPr>
          <p:nvPr/>
        </p:nvSpPr>
        <p:spPr>
          <a:xfrm>
            <a:off x="392411" y="420981"/>
            <a:ext cx="3025497" cy="2079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dirty="0">
                <a:solidFill>
                  <a:schemeClr val="bg1"/>
                </a:solidFill>
              </a:rPr>
              <a:t>Απλοποιημένο μοντέλο κρίσεων</a:t>
            </a:r>
          </a:p>
        </p:txBody>
      </p:sp>
      <p:sp>
        <p:nvSpPr>
          <p:cNvPr id="9" name="Rectangle 8">
            <a:extLst>
              <a:ext uri="{FF2B5EF4-FFF2-40B4-BE49-F238E27FC236}">
                <a16:creationId xmlns:a16="http://schemas.microsoft.com/office/drawing/2014/main" id="{0B1E440C-1976-92F4-BBFD-21424F868DA7}"/>
              </a:ext>
            </a:extLst>
          </p:cNvPr>
          <p:cNvSpPr/>
          <p:nvPr/>
        </p:nvSpPr>
        <p:spPr>
          <a:xfrm>
            <a:off x="360441" y="20711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cxnSp>
        <p:nvCxnSpPr>
          <p:cNvPr id="15" name="Gerade Verbindung mit Pfeil 9">
            <a:extLst>
              <a:ext uri="{FF2B5EF4-FFF2-40B4-BE49-F238E27FC236}">
                <a16:creationId xmlns:a16="http://schemas.microsoft.com/office/drawing/2014/main" id="{BB72E755-DC47-D98A-8E32-CA8F229B433F}"/>
              </a:ext>
            </a:extLst>
          </p:cNvPr>
          <p:cNvCxnSpPr/>
          <p:nvPr/>
        </p:nvCxnSpPr>
        <p:spPr>
          <a:xfrm flipV="1">
            <a:off x="4017734" y="2367544"/>
            <a:ext cx="0" cy="3744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24">
            <a:extLst>
              <a:ext uri="{FF2B5EF4-FFF2-40B4-BE49-F238E27FC236}">
                <a16:creationId xmlns:a16="http://schemas.microsoft.com/office/drawing/2014/main" id="{726603EE-E329-973D-B97F-8881540BE439}"/>
              </a:ext>
            </a:extLst>
          </p:cNvPr>
          <p:cNvCxnSpPr>
            <a:cxnSpLocks/>
          </p:cNvCxnSpPr>
          <p:nvPr/>
        </p:nvCxnSpPr>
        <p:spPr>
          <a:xfrm>
            <a:off x="4017734" y="6112229"/>
            <a:ext cx="74026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feld 40">
            <a:extLst>
              <a:ext uri="{FF2B5EF4-FFF2-40B4-BE49-F238E27FC236}">
                <a16:creationId xmlns:a16="http://schemas.microsoft.com/office/drawing/2014/main" id="{BC80972D-8B7B-AF66-361D-C2C8D3FD6CF4}"/>
              </a:ext>
            </a:extLst>
          </p:cNvPr>
          <p:cNvSpPr txBox="1"/>
          <p:nvPr/>
        </p:nvSpPr>
        <p:spPr>
          <a:xfrm>
            <a:off x="6526801" y="4482868"/>
            <a:ext cx="1319848" cy="338554"/>
          </a:xfrm>
          <a:prstGeom prst="rect">
            <a:avLst/>
          </a:prstGeom>
          <a:noFill/>
        </p:spPr>
        <p:txBody>
          <a:bodyPr wrap="none" rtlCol="0">
            <a:spAutoFit/>
          </a:bodyPr>
          <a:lstStyle/>
          <a:p>
            <a:r>
              <a:rPr lang="en-GB" sz="1600" b="1" dirty="0">
                <a:solidFill>
                  <a:srgbClr val="F16924"/>
                </a:solidFill>
              </a:rPr>
              <a:t>Σημείο στροφής</a:t>
            </a:r>
          </a:p>
        </p:txBody>
      </p:sp>
      <p:sp>
        <p:nvSpPr>
          <p:cNvPr id="18" name="Textfeld 41">
            <a:extLst>
              <a:ext uri="{FF2B5EF4-FFF2-40B4-BE49-F238E27FC236}">
                <a16:creationId xmlns:a16="http://schemas.microsoft.com/office/drawing/2014/main" id="{8D94C49B-1463-8050-83FF-62B1AB676F27}"/>
              </a:ext>
            </a:extLst>
          </p:cNvPr>
          <p:cNvSpPr txBox="1"/>
          <p:nvPr/>
        </p:nvSpPr>
        <p:spPr>
          <a:xfrm>
            <a:off x="10548301" y="1544135"/>
            <a:ext cx="1612753" cy="830997"/>
          </a:xfrm>
          <a:prstGeom prst="rect">
            <a:avLst/>
          </a:prstGeom>
          <a:noFill/>
        </p:spPr>
        <p:txBody>
          <a:bodyPr wrap="square" rtlCol="0">
            <a:spAutoFit/>
          </a:bodyPr>
          <a:lstStyle/>
          <a:p>
            <a:r>
              <a:rPr lang="en-GB" sz="1600" b="1" dirty="0">
                <a:solidFill>
                  <a:srgbClr val="F16924"/>
                </a:solidFill>
              </a:rPr>
              <a:t>Τέλος της κρίσης - συνέχιση της ύπαρξης</a:t>
            </a:r>
          </a:p>
        </p:txBody>
      </p:sp>
      <p:sp>
        <p:nvSpPr>
          <p:cNvPr id="19" name="Textfeld 42">
            <a:extLst>
              <a:ext uri="{FF2B5EF4-FFF2-40B4-BE49-F238E27FC236}">
                <a16:creationId xmlns:a16="http://schemas.microsoft.com/office/drawing/2014/main" id="{4DBEF007-657A-59DB-A232-15158582C52C}"/>
              </a:ext>
            </a:extLst>
          </p:cNvPr>
          <p:cNvSpPr txBox="1"/>
          <p:nvPr/>
        </p:nvSpPr>
        <p:spPr>
          <a:xfrm>
            <a:off x="10147476" y="4482868"/>
            <a:ext cx="1870898" cy="1569660"/>
          </a:xfrm>
          <a:prstGeom prst="rect">
            <a:avLst/>
          </a:prstGeom>
          <a:noFill/>
        </p:spPr>
        <p:txBody>
          <a:bodyPr wrap="square" rtlCol="0">
            <a:spAutoFit/>
          </a:bodyPr>
          <a:lstStyle/>
          <a:p>
            <a:r>
              <a:rPr lang="en-GB" sz="1600" b="1" dirty="0">
                <a:solidFill>
                  <a:srgbClr val="EDA13E"/>
                </a:solidFill>
              </a:rPr>
              <a:t>Τέλος της κρίσης </a:t>
            </a:r>
            <a:br>
              <a:rPr lang="en-GB" sz="1600" b="1" dirty="0">
                <a:solidFill>
                  <a:srgbClr val="EDA13E"/>
                </a:solidFill>
              </a:rPr>
            </a:br>
            <a:r>
              <a:rPr lang="en-GB" sz="1600" b="1" dirty="0">
                <a:solidFill>
                  <a:srgbClr val="EDA13E"/>
                </a:solidFill>
              </a:rPr>
              <a:t>- εκκαθάριση / </a:t>
            </a:r>
            <a:br>
              <a:rPr lang="en-GB" sz="1600" b="1" dirty="0">
                <a:solidFill>
                  <a:srgbClr val="EDA13E"/>
                </a:solidFill>
              </a:rPr>
            </a:br>
            <a:r>
              <a:rPr lang="en-GB" sz="1600" b="1" dirty="0">
                <a:solidFill>
                  <a:srgbClr val="EDA13E"/>
                </a:solidFill>
              </a:rPr>
              <a:t>διακοπή της </a:t>
            </a:r>
            <a:br>
              <a:rPr lang="en-GB" sz="1600" b="1" dirty="0">
                <a:solidFill>
                  <a:srgbClr val="EDA13E"/>
                </a:solidFill>
              </a:rPr>
            </a:br>
            <a:r>
              <a:rPr lang="en-GB" sz="1600" b="1" dirty="0">
                <a:solidFill>
                  <a:srgbClr val="EDA13E"/>
                </a:solidFill>
              </a:rPr>
              <a:t>επιχειρηματικών δραστηριοτήτων</a:t>
            </a:r>
          </a:p>
          <a:p>
            <a:endParaRPr lang="en-GB" sz="1600" dirty="0">
              <a:solidFill>
                <a:srgbClr val="EDA13E"/>
              </a:solidFill>
            </a:endParaRPr>
          </a:p>
          <a:p>
            <a:endParaRPr lang="en-GB" sz="1600" dirty="0">
              <a:solidFill>
                <a:srgbClr val="EDA13E"/>
              </a:solidFill>
            </a:endParaRPr>
          </a:p>
        </p:txBody>
      </p:sp>
      <p:sp>
        <p:nvSpPr>
          <p:cNvPr id="20" name="Textfeld 43">
            <a:extLst>
              <a:ext uri="{FF2B5EF4-FFF2-40B4-BE49-F238E27FC236}">
                <a16:creationId xmlns:a16="http://schemas.microsoft.com/office/drawing/2014/main" id="{949ED6CC-7930-8CB7-B4C4-9D37434CCD8A}"/>
              </a:ext>
            </a:extLst>
          </p:cNvPr>
          <p:cNvSpPr txBox="1"/>
          <p:nvPr/>
        </p:nvSpPr>
        <p:spPr>
          <a:xfrm>
            <a:off x="7170022" y="5917995"/>
            <a:ext cx="657552" cy="369332"/>
          </a:xfrm>
          <a:prstGeom prst="rect">
            <a:avLst/>
          </a:prstGeom>
          <a:solidFill>
            <a:schemeClr val="bg1"/>
          </a:solidFill>
        </p:spPr>
        <p:txBody>
          <a:bodyPr wrap="none" rtlCol="0">
            <a:spAutoFit/>
          </a:bodyPr>
          <a:lstStyle/>
          <a:p>
            <a:r>
              <a:rPr lang="en-GB" b="1" dirty="0"/>
              <a:t>Χρόνος</a:t>
            </a:r>
          </a:p>
        </p:txBody>
      </p:sp>
      <p:sp>
        <p:nvSpPr>
          <p:cNvPr id="21" name="Textfeld 44">
            <a:extLst>
              <a:ext uri="{FF2B5EF4-FFF2-40B4-BE49-F238E27FC236}">
                <a16:creationId xmlns:a16="http://schemas.microsoft.com/office/drawing/2014/main" id="{D8493BDA-451D-B0F0-AE54-E74745A35E55}"/>
              </a:ext>
            </a:extLst>
          </p:cNvPr>
          <p:cNvSpPr txBox="1"/>
          <p:nvPr/>
        </p:nvSpPr>
        <p:spPr>
          <a:xfrm rot="16200000">
            <a:off x="2859578" y="4055220"/>
            <a:ext cx="2270814" cy="369332"/>
          </a:xfrm>
          <a:prstGeom prst="rect">
            <a:avLst/>
          </a:prstGeom>
          <a:solidFill>
            <a:schemeClr val="bg1"/>
          </a:solidFill>
        </p:spPr>
        <p:txBody>
          <a:bodyPr wrap="none" rtlCol="0">
            <a:spAutoFit/>
          </a:bodyPr>
          <a:lstStyle/>
          <a:p>
            <a:r>
              <a:rPr lang="en-GB" b="1" dirty="0"/>
              <a:t>Πιθανότητα επιβίωσης</a:t>
            </a:r>
          </a:p>
        </p:txBody>
      </p:sp>
      <p:sp>
        <p:nvSpPr>
          <p:cNvPr id="22" name="Textfeld 45">
            <a:extLst>
              <a:ext uri="{FF2B5EF4-FFF2-40B4-BE49-F238E27FC236}">
                <a16:creationId xmlns:a16="http://schemas.microsoft.com/office/drawing/2014/main" id="{EB891BC9-DBFB-213D-2598-C18471ACEBC1}"/>
              </a:ext>
            </a:extLst>
          </p:cNvPr>
          <p:cNvSpPr txBox="1"/>
          <p:nvPr/>
        </p:nvSpPr>
        <p:spPr>
          <a:xfrm>
            <a:off x="4075455" y="2020283"/>
            <a:ext cx="2408032" cy="338554"/>
          </a:xfrm>
          <a:prstGeom prst="rect">
            <a:avLst/>
          </a:prstGeom>
          <a:noFill/>
        </p:spPr>
        <p:txBody>
          <a:bodyPr wrap="none" rtlCol="0">
            <a:spAutoFit/>
          </a:bodyPr>
          <a:lstStyle/>
          <a:p>
            <a:r>
              <a:rPr lang="en-GB" sz="1600" b="1" dirty="0">
                <a:solidFill>
                  <a:srgbClr val="B41F7A"/>
                </a:solidFill>
              </a:rPr>
              <a:t>Η αρχή της κρίσης</a:t>
            </a:r>
          </a:p>
        </p:txBody>
      </p:sp>
      <p:sp>
        <p:nvSpPr>
          <p:cNvPr id="23" name="Textfeld 48">
            <a:extLst>
              <a:ext uri="{FF2B5EF4-FFF2-40B4-BE49-F238E27FC236}">
                <a16:creationId xmlns:a16="http://schemas.microsoft.com/office/drawing/2014/main" id="{35F3BAA7-9C51-1280-4639-214119D6E4B5}"/>
              </a:ext>
            </a:extLst>
          </p:cNvPr>
          <p:cNvSpPr txBox="1"/>
          <p:nvPr/>
        </p:nvSpPr>
        <p:spPr>
          <a:xfrm>
            <a:off x="7843034" y="5140274"/>
            <a:ext cx="1304844" cy="584775"/>
          </a:xfrm>
          <a:prstGeom prst="rect">
            <a:avLst/>
          </a:prstGeom>
          <a:noFill/>
        </p:spPr>
        <p:txBody>
          <a:bodyPr wrap="none" rtlCol="0">
            <a:spAutoFit/>
          </a:bodyPr>
          <a:lstStyle/>
          <a:p>
            <a:r>
              <a:rPr lang="en-GB" sz="1600" b="1" dirty="0">
                <a:solidFill>
                  <a:srgbClr val="EDA13E"/>
                </a:solidFill>
              </a:rPr>
              <a:t>Πιθανή </a:t>
            </a:r>
            <a:br>
              <a:rPr lang="en-GB" sz="1600" b="1" dirty="0">
                <a:solidFill>
                  <a:srgbClr val="EDA13E"/>
                </a:solidFill>
              </a:rPr>
            </a:br>
            <a:r>
              <a:rPr lang="en-GB" sz="1600" b="1" dirty="0">
                <a:solidFill>
                  <a:srgbClr val="EDA13E"/>
                </a:solidFill>
              </a:rPr>
              <a:t>σημείο καμπής</a:t>
            </a:r>
          </a:p>
        </p:txBody>
      </p:sp>
      <p:sp>
        <p:nvSpPr>
          <p:cNvPr id="24" name="Textfeld 49">
            <a:extLst>
              <a:ext uri="{FF2B5EF4-FFF2-40B4-BE49-F238E27FC236}">
                <a16:creationId xmlns:a16="http://schemas.microsoft.com/office/drawing/2014/main" id="{2EC2A4B1-67CD-5EA8-85AB-42EFA99040A5}"/>
              </a:ext>
            </a:extLst>
          </p:cNvPr>
          <p:cNvSpPr txBox="1"/>
          <p:nvPr/>
        </p:nvSpPr>
        <p:spPr>
          <a:xfrm>
            <a:off x="8495456" y="3148050"/>
            <a:ext cx="2157450" cy="584775"/>
          </a:xfrm>
          <a:prstGeom prst="rect">
            <a:avLst/>
          </a:prstGeom>
          <a:noFill/>
        </p:spPr>
        <p:txBody>
          <a:bodyPr wrap="none" rtlCol="0">
            <a:spAutoFit/>
          </a:bodyPr>
          <a:lstStyle/>
          <a:p>
            <a:r>
              <a:rPr lang="en-GB" sz="1600" b="1" dirty="0">
                <a:solidFill>
                  <a:srgbClr val="F16924"/>
                </a:solidFill>
              </a:rPr>
              <a:t>Εφαρμογή της </a:t>
            </a:r>
            <a:br>
              <a:rPr lang="en-GB" sz="1600" b="1" dirty="0">
                <a:solidFill>
                  <a:srgbClr val="F16924"/>
                </a:solidFill>
              </a:rPr>
            </a:br>
            <a:r>
              <a:rPr lang="en-GB" sz="1600" b="1" dirty="0">
                <a:solidFill>
                  <a:srgbClr val="F16924"/>
                </a:solidFill>
              </a:rPr>
              <a:t>μέτρα αναδιάρθρωσης</a:t>
            </a:r>
          </a:p>
        </p:txBody>
      </p:sp>
      <p:grpSp>
        <p:nvGrpSpPr>
          <p:cNvPr id="26" name="Gruppieren 2">
            <a:extLst>
              <a:ext uri="{FF2B5EF4-FFF2-40B4-BE49-F238E27FC236}">
                <a16:creationId xmlns:a16="http://schemas.microsoft.com/office/drawing/2014/main" id="{43008632-E082-AF84-DE85-74C0C0503B22}"/>
              </a:ext>
            </a:extLst>
          </p:cNvPr>
          <p:cNvGrpSpPr/>
          <p:nvPr/>
        </p:nvGrpSpPr>
        <p:grpSpPr>
          <a:xfrm>
            <a:off x="4192287" y="2071130"/>
            <a:ext cx="6583684" cy="3895957"/>
            <a:chOff x="2258429" y="2025872"/>
            <a:chExt cx="7808686" cy="3895957"/>
          </a:xfrm>
        </p:grpSpPr>
        <p:sp>
          <p:nvSpPr>
            <p:cNvPr id="28" name="Freihandform: Form 34">
              <a:extLst>
                <a:ext uri="{FF2B5EF4-FFF2-40B4-BE49-F238E27FC236}">
                  <a16:creationId xmlns:a16="http://schemas.microsoft.com/office/drawing/2014/main" id="{83C5B9BC-DB2A-FF25-C3A7-54F28D87285B}"/>
                </a:ext>
              </a:extLst>
            </p:cNvPr>
            <p:cNvSpPr/>
            <p:nvPr/>
          </p:nvSpPr>
          <p:spPr>
            <a:xfrm>
              <a:off x="2258429" y="2351314"/>
              <a:ext cx="7808685" cy="3570515"/>
            </a:xfrm>
            <a:custGeom>
              <a:avLst/>
              <a:gdLst>
                <a:gd name="connsiteX0" fmla="*/ 0 w 7808685"/>
                <a:gd name="connsiteY0" fmla="*/ 0 h 3570515"/>
                <a:gd name="connsiteX1" fmla="*/ 1074057 w 7808685"/>
                <a:gd name="connsiteY1" fmla="*/ 290286 h 3570515"/>
                <a:gd name="connsiteX2" fmla="*/ 2191657 w 7808685"/>
                <a:gd name="connsiteY2" fmla="*/ 1567543 h 3570515"/>
                <a:gd name="connsiteX3" fmla="*/ 3280228 w 7808685"/>
                <a:gd name="connsiteY3" fmla="*/ 1944915 h 3570515"/>
                <a:gd name="connsiteX4" fmla="*/ 4383314 w 7808685"/>
                <a:gd name="connsiteY4" fmla="*/ 1988457 h 3570515"/>
                <a:gd name="connsiteX5" fmla="*/ 5617028 w 7808685"/>
                <a:gd name="connsiteY5" fmla="*/ 2656115 h 3570515"/>
                <a:gd name="connsiteX6" fmla="*/ 6589485 w 7808685"/>
                <a:gd name="connsiteY6" fmla="*/ 3338286 h 3570515"/>
                <a:gd name="connsiteX7" fmla="*/ 7808685 w 7808685"/>
                <a:gd name="connsiteY7" fmla="*/ 3570515 h 3570515"/>
                <a:gd name="connsiteX8" fmla="*/ 7808685 w 7808685"/>
                <a:gd name="connsiteY8" fmla="*/ 3570515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8685" h="3570515">
                  <a:moveTo>
                    <a:pt x="0" y="0"/>
                  </a:moveTo>
                  <a:cubicBezTo>
                    <a:pt x="354390" y="14514"/>
                    <a:pt x="708781" y="29029"/>
                    <a:pt x="1074057" y="290286"/>
                  </a:cubicBezTo>
                  <a:cubicBezTo>
                    <a:pt x="1439333" y="551543"/>
                    <a:pt x="1823962" y="1291771"/>
                    <a:pt x="2191657" y="1567543"/>
                  </a:cubicBezTo>
                  <a:cubicBezTo>
                    <a:pt x="2559352" y="1843315"/>
                    <a:pt x="2914952" y="1874763"/>
                    <a:pt x="3280228" y="1944915"/>
                  </a:cubicBezTo>
                  <a:cubicBezTo>
                    <a:pt x="3645504" y="2015067"/>
                    <a:pt x="3993847" y="1869924"/>
                    <a:pt x="4383314" y="1988457"/>
                  </a:cubicBezTo>
                  <a:cubicBezTo>
                    <a:pt x="4772781" y="2106990"/>
                    <a:pt x="5249333" y="2431144"/>
                    <a:pt x="5617028" y="2656115"/>
                  </a:cubicBezTo>
                  <a:cubicBezTo>
                    <a:pt x="5984723" y="2881086"/>
                    <a:pt x="6224209" y="3185886"/>
                    <a:pt x="6589485" y="3338286"/>
                  </a:cubicBezTo>
                  <a:cubicBezTo>
                    <a:pt x="6954761" y="3490686"/>
                    <a:pt x="7808685" y="3570515"/>
                    <a:pt x="7808685" y="3570515"/>
                  </a:cubicBezTo>
                  <a:lnTo>
                    <a:pt x="7808685" y="3570515"/>
                  </a:lnTo>
                </a:path>
              </a:pathLst>
            </a:custGeom>
            <a:no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ihandform: Form 38">
              <a:extLst>
                <a:ext uri="{FF2B5EF4-FFF2-40B4-BE49-F238E27FC236}">
                  <a16:creationId xmlns:a16="http://schemas.microsoft.com/office/drawing/2014/main" id="{5B29531A-31DF-D187-1954-B57548577855}"/>
                </a:ext>
              </a:extLst>
            </p:cNvPr>
            <p:cNvSpPr/>
            <p:nvPr/>
          </p:nvSpPr>
          <p:spPr>
            <a:xfrm>
              <a:off x="5738561" y="2365833"/>
              <a:ext cx="4295537" cy="1988457"/>
            </a:xfrm>
            <a:custGeom>
              <a:avLst/>
              <a:gdLst>
                <a:gd name="connsiteX0" fmla="*/ 0 w 4746171"/>
                <a:gd name="connsiteY0" fmla="*/ 1988457 h 1988457"/>
                <a:gd name="connsiteX1" fmla="*/ 1161143 w 4746171"/>
                <a:gd name="connsiteY1" fmla="*/ 1538514 h 1988457"/>
                <a:gd name="connsiteX2" fmla="*/ 2119085 w 4746171"/>
                <a:gd name="connsiteY2" fmla="*/ 493486 h 1988457"/>
                <a:gd name="connsiteX3" fmla="*/ 4746171 w 4746171"/>
                <a:gd name="connsiteY3" fmla="*/ 0 h 1988457"/>
                <a:gd name="connsiteX4" fmla="*/ 4746171 w 4746171"/>
                <a:gd name="connsiteY4" fmla="*/ 0 h 198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6171" h="1988457">
                  <a:moveTo>
                    <a:pt x="0" y="1988457"/>
                  </a:moveTo>
                  <a:cubicBezTo>
                    <a:pt x="403981" y="1888066"/>
                    <a:pt x="807962" y="1787676"/>
                    <a:pt x="1161143" y="1538514"/>
                  </a:cubicBezTo>
                  <a:cubicBezTo>
                    <a:pt x="1514324" y="1289352"/>
                    <a:pt x="1521580" y="749905"/>
                    <a:pt x="2119085" y="493486"/>
                  </a:cubicBezTo>
                  <a:cubicBezTo>
                    <a:pt x="2716590" y="237067"/>
                    <a:pt x="4746171" y="0"/>
                    <a:pt x="4746171" y="0"/>
                  </a:cubicBezTo>
                  <a:lnTo>
                    <a:pt x="4746171" y="0"/>
                  </a:lnTo>
                </a:path>
              </a:pathLst>
            </a:custGeom>
            <a:no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Freihandform: Form 47">
              <a:extLst>
                <a:ext uri="{FF2B5EF4-FFF2-40B4-BE49-F238E27FC236}">
                  <a16:creationId xmlns:a16="http://schemas.microsoft.com/office/drawing/2014/main" id="{671A8132-9DBC-253B-63A8-C66328436679}"/>
                </a:ext>
              </a:extLst>
            </p:cNvPr>
            <p:cNvSpPr/>
            <p:nvPr/>
          </p:nvSpPr>
          <p:spPr>
            <a:xfrm>
              <a:off x="7788373" y="3657600"/>
              <a:ext cx="2278742" cy="1291771"/>
            </a:xfrm>
            <a:custGeom>
              <a:avLst/>
              <a:gdLst>
                <a:gd name="connsiteX0" fmla="*/ 0 w 2394857"/>
                <a:gd name="connsiteY0" fmla="*/ 1291771 h 1291771"/>
                <a:gd name="connsiteX1" fmla="*/ 870857 w 2394857"/>
                <a:gd name="connsiteY1" fmla="*/ 1132114 h 1291771"/>
                <a:gd name="connsiteX2" fmla="*/ 1538514 w 2394857"/>
                <a:gd name="connsiteY2" fmla="*/ 478971 h 1291771"/>
                <a:gd name="connsiteX3" fmla="*/ 1915885 w 2394857"/>
                <a:gd name="connsiteY3" fmla="*/ 145143 h 1291771"/>
                <a:gd name="connsiteX4" fmla="*/ 2394857 w 2394857"/>
                <a:gd name="connsiteY4" fmla="*/ 0 h 129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857" h="1291771">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a:solidFill>
                <a:srgbClr val="EDA1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reihandform: Form 50">
              <a:extLst>
                <a:ext uri="{FF2B5EF4-FFF2-40B4-BE49-F238E27FC236}">
                  <a16:creationId xmlns:a16="http://schemas.microsoft.com/office/drawing/2014/main" id="{E1A9B09F-A912-1FB7-63D4-2E7E96CC56E2}"/>
                </a:ext>
              </a:extLst>
            </p:cNvPr>
            <p:cNvSpPr/>
            <p:nvPr/>
          </p:nvSpPr>
          <p:spPr>
            <a:xfrm>
              <a:off x="3889569" y="2025872"/>
              <a:ext cx="2394857" cy="1291771"/>
            </a:xfrm>
            <a:custGeom>
              <a:avLst/>
              <a:gdLst>
                <a:gd name="connsiteX0" fmla="*/ 0 w 2394857"/>
                <a:gd name="connsiteY0" fmla="*/ 1291771 h 1291771"/>
                <a:gd name="connsiteX1" fmla="*/ 870857 w 2394857"/>
                <a:gd name="connsiteY1" fmla="*/ 1132114 h 1291771"/>
                <a:gd name="connsiteX2" fmla="*/ 1538514 w 2394857"/>
                <a:gd name="connsiteY2" fmla="*/ 478971 h 1291771"/>
                <a:gd name="connsiteX3" fmla="*/ 1915885 w 2394857"/>
                <a:gd name="connsiteY3" fmla="*/ 145143 h 1291771"/>
                <a:gd name="connsiteX4" fmla="*/ 2394857 w 2394857"/>
                <a:gd name="connsiteY4" fmla="*/ 0 h 129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4857" h="1291771">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a:solidFill>
                <a:srgbClr val="B41F7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Ellipse 51">
            <a:extLst>
              <a:ext uri="{FF2B5EF4-FFF2-40B4-BE49-F238E27FC236}">
                <a16:creationId xmlns:a16="http://schemas.microsoft.com/office/drawing/2014/main" id="{1EDC401A-643C-1B36-A56B-FA37256CB8E2}"/>
              </a:ext>
            </a:extLst>
          </p:cNvPr>
          <p:cNvSpPr/>
          <p:nvPr/>
        </p:nvSpPr>
        <p:spPr>
          <a:xfrm>
            <a:off x="5454040" y="3229281"/>
            <a:ext cx="290286" cy="278763"/>
          </a:xfrm>
          <a:prstGeom prst="ellipse">
            <a:avLst/>
          </a:prstGeom>
          <a:solidFill>
            <a:srgbClr val="B41F7A"/>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feld 52">
            <a:extLst>
              <a:ext uri="{FF2B5EF4-FFF2-40B4-BE49-F238E27FC236}">
                <a16:creationId xmlns:a16="http://schemas.microsoft.com/office/drawing/2014/main" id="{3603FB90-32D4-B21E-5023-1079DB87F823}"/>
              </a:ext>
            </a:extLst>
          </p:cNvPr>
          <p:cNvSpPr txBox="1"/>
          <p:nvPr/>
        </p:nvSpPr>
        <p:spPr>
          <a:xfrm>
            <a:off x="4469938" y="3534347"/>
            <a:ext cx="1304844" cy="584775"/>
          </a:xfrm>
          <a:prstGeom prst="rect">
            <a:avLst/>
          </a:prstGeom>
          <a:noFill/>
        </p:spPr>
        <p:txBody>
          <a:bodyPr wrap="none" rtlCol="0">
            <a:spAutoFit/>
          </a:bodyPr>
          <a:lstStyle/>
          <a:p>
            <a:r>
              <a:rPr lang="en-GB" sz="1600" b="1" dirty="0">
                <a:solidFill>
                  <a:srgbClr val="B41F7A"/>
                </a:solidFill>
              </a:rPr>
              <a:t>Πιθανή </a:t>
            </a:r>
            <a:br>
              <a:rPr lang="en-GB" sz="1600" b="1" dirty="0">
                <a:solidFill>
                  <a:srgbClr val="B41F7A"/>
                </a:solidFill>
              </a:rPr>
            </a:br>
            <a:r>
              <a:rPr lang="en-GB" sz="1600" b="1" dirty="0">
                <a:solidFill>
                  <a:srgbClr val="B41F7A"/>
                </a:solidFill>
              </a:rPr>
              <a:t>σημείο καμπής</a:t>
            </a:r>
          </a:p>
        </p:txBody>
      </p:sp>
      <p:sp>
        <p:nvSpPr>
          <p:cNvPr id="34" name="Ellipse 39">
            <a:extLst>
              <a:ext uri="{FF2B5EF4-FFF2-40B4-BE49-F238E27FC236}">
                <a16:creationId xmlns:a16="http://schemas.microsoft.com/office/drawing/2014/main" id="{61CBECB5-793A-4233-39FD-C418325CBDCD}"/>
              </a:ext>
            </a:extLst>
          </p:cNvPr>
          <p:cNvSpPr/>
          <p:nvPr/>
        </p:nvSpPr>
        <p:spPr>
          <a:xfrm>
            <a:off x="6989898" y="4210447"/>
            <a:ext cx="290286" cy="278763"/>
          </a:xfrm>
          <a:prstGeom prst="ellipse">
            <a:avLst/>
          </a:prstGeom>
          <a:solidFill>
            <a:srgbClr val="F16924"/>
          </a:solidFill>
          <a:ln>
            <a:solidFill>
              <a:srgbClr val="BBC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Ellipse 46">
            <a:extLst>
              <a:ext uri="{FF2B5EF4-FFF2-40B4-BE49-F238E27FC236}">
                <a16:creationId xmlns:a16="http://schemas.microsoft.com/office/drawing/2014/main" id="{6C6C4E7D-C741-27D5-3BD6-A9853B015324}"/>
              </a:ext>
            </a:extLst>
          </p:cNvPr>
          <p:cNvSpPr/>
          <p:nvPr/>
        </p:nvSpPr>
        <p:spPr>
          <a:xfrm>
            <a:off x="8709568" y="4861009"/>
            <a:ext cx="290286" cy="278763"/>
          </a:xfrm>
          <a:prstGeom prst="ellipse">
            <a:avLst/>
          </a:prstGeom>
          <a:solidFill>
            <a:srgbClr val="EDA13E"/>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51410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hevron 4">
            <a:extLst>
              <a:ext uri="{FF2B5EF4-FFF2-40B4-BE49-F238E27FC236}">
                <a16:creationId xmlns:a16="http://schemas.microsoft.com/office/drawing/2014/main" id="{FB29BF5D-2A26-28A8-EE6A-F9C95A59CE56}"/>
              </a:ext>
            </a:extLst>
          </p:cNvPr>
          <p:cNvSpPr/>
          <p:nvPr/>
        </p:nvSpPr>
        <p:spPr>
          <a:xfrm>
            <a:off x="6543744" y="2788364"/>
            <a:ext cx="1405522" cy="570875"/>
          </a:xfrm>
          <a:prstGeom prst="chevron">
            <a:avLst>
              <a:gd name="adj" fmla="val 21186"/>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7" name="Rectangle 6">
            <a:extLst>
              <a:ext uri="{FF2B5EF4-FFF2-40B4-BE49-F238E27FC236}">
                <a16:creationId xmlns:a16="http://schemas.microsoft.com/office/drawing/2014/main" id="{3323A4DB-7F88-AC4C-C90A-89E0C45AA389}"/>
              </a:ext>
            </a:extLst>
          </p:cNvPr>
          <p:cNvSpPr/>
          <p:nvPr/>
        </p:nvSpPr>
        <p:spPr>
          <a:xfrm>
            <a:off x="0" y="0"/>
            <a:ext cx="357487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42827465-282D-5466-F926-96B79BD4A917}"/>
              </a:ext>
            </a:extLst>
          </p:cNvPr>
          <p:cNvSpPr txBox="1">
            <a:spLocks/>
          </p:cNvSpPr>
          <p:nvPr/>
        </p:nvSpPr>
        <p:spPr>
          <a:xfrm>
            <a:off x="289303" y="2150819"/>
            <a:ext cx="2879792" cy="40862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nSpc>
                <a:spcPct val="110000"/>
              </a:lnSpc>
            </a:pPr>
            <a:r>
              <a:rPr lang="en-US" sz="1800" dirty="0">
                <a:solidFill>
                  <a:schemeClr val="bg1"/>
                </a:solidFill>
              </a:rPr>
              <a:t>Οι επιχειρηματικές κρίσεις ακολουθούν συνήθως μια τυπική πορεία. Στην πράξη, οι επιμέρους φάσεις μπορεί να έχουν διαφορετική διάρκεια, και μερικές φορές μια φάση παραλείπεται.  Κατά κανόνα, όσο πιο προχωρημένη είναι η κρίση, τόσο πιο δύσκολη και δαπανηρή είναι η επίλυσή της. Αργότερα σε αυτή την ενότητα θα ασχοληθούμε λεπτομερώς με τις επιμέρους φάσεις. </a:t>
            </a:r>
          </a:p>
        </p:txBody>
      </p:sp>
      <p:sp>
        <p:nvSpPr>
          <p:cNvPr id="9" name="Textplatzhalter 32">
            <a:extLst>
              <a:ext uri="{FF2B5EF4-FFF2-40B4-BE49-F238E27FC236}">
                <a16:creationId xmlns:a16="http://schemas.microsoft.com/office/drawing/2014/main" id="{5CBE511A-F4D6-B3A5-F660-D9F55A254950}"/>
              </a:ext>
            </a:extLst>
          </p:cNvPr>
          <p:cNvSpPr txBox="1">
            <a:spLocks/>
          </p:cNvSpPr>
          <p:nvPr/>
        </p:nvSpPr>
        <p:spPr>
          <a:xfrm>
            <a:off x="392411" y="420981"/>
            <a:ext cx="3025497" cy="20791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dirty="0">
                <a:solidFill>
                  <a:schemeClr val="bg1"/>
                </a:solidFill>
              </a:rPr>
              <a:t>Η τυπική πορεία μιας κρίσης</a:t>
            </a:r>
          </a:p>
        </p:txBody>
      </p:sp>
      <p:sp>
        <p:nvSpPr>
          <p:cNvPr id="10" name="Rectangle 9">
            <a:extLst>
              <a:ext uri="{FF2B5EF4-FFF2-40B4-BE49-F238E27FC236}">
                <a16:creationId xmlns:a16="http://schemas.microsoft.com/office/drawing/2014/main" id="{DD339FC5-084D-762A-9702-1BB75BB51892}"/>
              </a:ext>
            </a:extLst>
          </p:cNvPr>
          <p:cNvSpPr/>
          <p:nvPr/>
        </p:nvSpPr>
        <p:spPr>
          <a:xfrm>
            <a:off x="360441" y="20711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5" name="Freihandform: Form 4">
            <a:extLst>
              <a:ext uri="{FF2B5EF4-FFF2-40B4-BE49-F238E27FC236}">
                <a16:creationId xmlns:a16="http://schemas.microsoft.com/office/drawing/2014/main" id="{E1EC4A4C-71D2-470B-A720-47A1704FA9B0}"/>
              </a:ext>
            </a:extLst>
          </p:cNvPr>
          <p:cNvSpPr/>
          <p:nvPr/>
        </p:nvSpPr>
        <p:spPr>
          <a:xfrm>
            <a:off x="4685114" y="1109361"/>
            <a:ext cx="6410160" cy="3840370"/>
          </a:xfrm>
          <a:custGeom>
            <a:avLst/>
            <a:gdLst>
              <a:gd name="connsiteX0" fmla="*/ 0 w 7916092"/>
              <a:gd name="connsiteY0" fmla="*/ 3236 h 3582458"/>
              <a:gd name="connsiteX1" fmla="*/ 1010194 w 7916092"/>
              <a:gd name="connsiteY1" fmla="*/ 38070 h 3582458"/>
              <a:gd name="connsiteX2" fmla="*/ 2403566 w 7916092"/>
              <a:gd name="connsiteY2" fmla="*/ 273201 h 3582458"/>
              <a:gd name="connsiteX3" fmla="*/ 3500846 w 7916092"/>
              <a:gd name="connsiteY3" fmla="*/ 595418 h 3582458"/>
              <a:gd name="connsiteX4" fmla="*/ 4781006 w 7916092"/>
              <a:gd name="connsiteY4" fmla="*/ 1083098 h 3582458"/>
              <a:gd name="connsiteX5" fmla="*/ 6165669 w 7916092"/>
              <a:gd name="connsiteY5" fmla="*/ 1901704 h 3582458"/>
              <a:gd name="connsiteX6" fmla="*/ 7916092 w 7916092"/>
              <a:gd name="connsiteY6" fmla="*/ 3582458 h 358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6092" h="3582458">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w="38100">
            <a:solidFill>
              <a:srgbClr val="EC21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Chevron 1">
            <a:extLst>
              <a:ext uri="{FF2B5EF4-FFF2-40B4-BE49-F238E27FC236}">
                <a16:creationId xmlns:a16="http://schemas.microsoft.com/office/drawing/2014/main" id="{71C54E72-C868-45B8-949B-BDF77D73CD9E}"/>
              </a:ext>
            </a:extLst>
          </p:cNvPr>
          <p:cNvSpPr/>
          <p:nvPr/>
        </p:nvSpPr>
        <p:spPr>
          <a:xfrm>
            <a:off x="3620875" y="2791617"/>
            <a:ext cx="1430861" cy="570875"/>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29" name="Chevron 2">
            <a:extLst>
              <a:ext uri="{FF2B5EF4-FFF2-40B4-BE49-F238E27FC236}">
                <a16:creationId xmlns:a16="http://schemas.microsoft.com/office/drawing/2014/main" id="{0472DFC4-E048-4156-BC78-0C783B7C5A6A}"/>
              </a:ext>
            </a:extLst>
          </p:cNvPr>
          <p:cNvSpPr/>
          <p:nvPr/>
        </p:nvSpPr>
        <p:spPr>
          <a:xfrm>
            <a:off x="5040982" y="2788364"/>
            <a:ext cx="1532910" cy="570875"/>
          </a:xfrm>
          <a:prstGeom prst="chevron">
            <a:avLst>
              <a:gd name="adj" fmla="val 21186"/>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31" name="Chevron 4">
            <a:extLst>
              <a:ext uri="{FF2B5EF4-FFF2-40B4-BE49-F238E27FC236}">
                <a16:creationId xmlns:a16="http://schemas.microsoft.com/office/drawing/2014/main" id="{5F9281A0-5EDF-4FDA-8B8E-C28BC44AE788}"/>
              </a:ext>
            </a:extLst>
          </p:cNvPr>
          <p:cNvSpPr/>
          <p:nvPr/>
        </p:nvSpPr>
        <p:spPr>
          <a:xfrm>
            <a:off x="8010219" y="2788364"/>
            <a:ext cx="1405522" cy="570875"/>
          </a:xfrm>
          <a:prstGeom prst="chevron">
            <a:avLst>
              <a:gd name="adj" fmla="val 21186"/>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32" name="Chevron 5">
            <a:extLst>
              <a:ext uri="{FF2B5EF4-FFF2-40B4-BE49-F238E27FC236}">
                <a16:creationId xmlns:a16="http://schemas.microsoft.com/office/drawing/2014/main" id="{24A78DDF-FA2D-4CD7-94EB-AFD2A81D7A1F}"/>
              </a:ext>
            </a:extLst>
          </p:cNvPr>
          <p:cNvSpPr/>
          <p:nvPr/>
        </p:nvSpPr>
        <p:spPr>
          <a:xfrm>
            <a:off x="9601575" y="2788385"/>
            <a:ext cx="1171798" cy="570875"/>
          </a:xfrm>
          <a:prstGeom prst="chevron">
            <a:avLst>
              <a:gd name="adj" fmla="val 21186"/>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33" name="TextBox 14">
            <a:extLst>
              <a:ext uri="{FF2B5EF4-FFF2-40B4-BE49-F238E27FC236}">
                <a16:creationId xmlns:a16="http://schemas.microsoft.com/office/drawing/2014/main" id="{B94D7029-D2DD-488F-8259-9736B62A033E}"/>
              </a:ext>
            </a:extLst>
          </p:cNvPr>
          <p:cNvSpPr txBox="1"/>
          <p:nvPr/>
        </p:nvSpPr>
        <p:spPr>
          <a:xfrm>
            <a:off x="3714907" y="2822001"/>
            <a:ext cx="1326012"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Κρίση των ενδιαφερομένων μερών</a:t>
            </a:r>
          </a:p>
        </p:txBody>
      </p:sp>
      <p:sp>
        <p:nvSpPr>
          <p:cNvPr id="34" name="TextBox 15">
            <a:extLst>
              <a:ext uri="{FF2B5EF4-FFF2-40B4-BE49-F238E27FC236}">
                <a16:creationId xmlns:a16="http://schemas.microsoft.com/office/drawing/2014/main" id="{08CCDFD3-8A36-4683-8CC7-0BCDC7269412}"/>
              </a:ext>
            </a:extLst>
          </p:cNvPr>
          <p:cNvSpPr txBox="1"/>
          <p:nvPr/>
        </p:nvSpPr>
        <p:spPr>
          <a:xfrm>
            <a:off x="5158912" y="2941770"/>
            <a:ext cx="1499829"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Στρατηγική Κρίση</a:t>
            </a:r>
          </a:p>
        </p:txBody>
      </p:sp>
      <p:sp>
        <p:nvSpPr>
          <p:cNvPr id="36" name="TextBox 16">
            <a:extLst>
              <a:ext uri="{FF2B5EF4-FFF2-40B4-BE49-F238E27FC236}">
                <a16:creationId xmlns:a16="http://schemas.microsoft.com/office/drawing/2014/main" id="{5362C0FD-94DC-4DF8-B5AA-07241BFC043C}"/>
              </a:ext>
            </a:extLst>
          </p:cNvPr>
          <p:cNvSpPr txBox="1"/>
          <p:nvPr/>
        </p:nvSpPr>
        <p:spPr>
          <a:xfrm>
            <a:off x="6696390" y="2829716"/>
            <a:ext cx="1235792"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Κρίση προϊόντος/πωλήσεων</a:t>
            </a:r>
          </a:p>
        </p:txBody>
      </p:sp>
      <p:sp>
        <p:nvSpPr>
          <p:cNvPr id="37" name="TextBox 17">
            <a:extLst>
              <a:ext uri="{FF2B5EF4-FFF2-40B4-BE49-F238E27FC236}">
                <a16:creationId xmlns:a16="http://schemas.microsoft.com/office/drawing/2014/main" id="{FD928C53-65AA-4012-878C-5ACFF4690233}"/>
              </a:ext>
            </a:extLst>
          </p:cNvPr>
          <p:cNvSpPr txBox="1"/>
          <p:nvPr/>
        </p:nvSpPr>
        <p:spPr>
          <a:xfrm>
            <a:off x="8292504" y="2814318"/>
            <a:ext cx="956086"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Κρίση κερδών</a:t>
            </a:r>
          </a:p>
        </p:txBody>
      </p:sp>
      <p:sp>
        <p:nvSpPr>
          <p:cNvPr id="38" name="TextBox 18">
            <a:extLst>
              <a:ext uri="{FF2B5EF4-FFF2-40B4-BE49-F238E27FC236}">
                <a16:creationId xmlns:a16="http://schemas.microsoft.com/office/drawing/2014/main" id="{AD22DD85-8600-4DF2-B57D-D0E8F8C4397F}"/>
              </a:ext>
            </a:extLst>
          </p:cNvPr>
          <p:cNvSpPr txBox="1"/>
          <p:nvPr/>
        </p:nvSpPr>
        <p:spPr>
          <a:xfrm>
            <a:off x="9753821" y="2823627"/>
            <a:ext cx="1072733"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Κρίση ρευστότητας</a:t>
            </a:r>
          </a:p>
        </p:txBody>
      </p:sp>
      <p:sp>
        <p:nvSpPr>
          <p:cNvPr id="94" name="Chevron 5">
            <a:extLst>
              <a:ext uri="{FF2B5EF4-FFF2-40B4-BE49-F238E27FC236}">
                <a16:creationId xmlns:a16="http://schemas.microsoft.com/office/drawing/2014/main" id="{F33C78D5-AC66-4086-A1FA-413217D9804A}"/>
              </a:ext>
            </a:extLst>
          </p:cNvPr>
          <p:cNvSpPr/>
          <p:nvPr/>
        </p:nvSpPr>
        <p:spPr>
          <a:xfrm>
            <a:off x="10887507" y="2792385"/>
            <a:ext cx="1171798" cy="570875"/>
          </a:xfrm>
          <a:prstGeom prst="chevron">
            <a:avLst>
              <a:gd name="adj" fmla="val 21186"/>
            </a:avLst>
          </a:prstGeom>
          <a:solidFill>
            <a:srgbClr val="EDA13E">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95" name="TextBox 18">
            <a:extLst>
              <a:ext uri="{FF2B5EF4-FFF2-40B4-BE49-F238E27FC236}">
                <a16:creationId xmlns:a16="http://schemas.microsoft.com/office/drawing/2014/main" id="{6660D43C-EC14-49C7-B62E-8417A8F48B7A}"/>
              </a:ext>
            </a:extLst>
          </p:cNvPr>
          <p:cNvSpPr txBox="1"/>
          <p:nvPr/>
        </p:nvSpPr>
        <p:spPr>
          <a:xfrm>
            <a:off x="11017266" y="2927925"/>
            <a:ext cx="1051803"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Αφερεγγυότητα</a:t>
            </a:r>
          </a:p>
        </p:txBody>
      </p:sp>
      <p:sp>
        <p:nvSpPr>
          <p:cNvPr id="6" name="Rechteck 5">
            <a:extLst>
              <a:ext uri="{FF2B5EF4-FFF2-40B4-BE49-F238E27FC236}">
                <a16:creationId xmlns:a16="http://schemas.microsoft.com/office/drawing/2014/main" id="{7E5B9861-52F0-4725-BFA9-9895CF3A593B}"/>
              </a:ext>
            </a:extLst>
          </p:cNvPr>
          <p:cNvSpPr/>
          <p:nvPr/>
        </p:nvSpPr>
        <p:spPr>
          <a:xfrm>
            <a:off x="3607827" y="3433440"/>
            <a:ext cx="1453094" cy="3046988"/>
          </a:xfrm>
          <a:prstGeom prst="rect">
            <a:avLst/>
          </a:prstGeom>
        </p:spPr>
        <p:txBody>
          <a:bodyPr wrap="square">
            <a:spAutoFit/>
          </a:bodyPr>
          <a:lstStyle/>
          <a:p>
            <a:pPr marL="177800" indent="-177800">
              <a:buClr>
                <a:srgbClr val="595959"/>
              </a:buClr>
              <a:buFont typeface="Arial" panose="020B0604020202020204" pitchFamily="34" charset="0"/>
              <a:buChar char="•"/>
            </a:pPr>
            <a:r>
              <a:rPr lang="en-GB" sz="1200" dirty="0">
                <a:solidFill>
                  <a:srgbClr val="595959"/>
                </a:solidFill>
              </a:rPr>
              <a:t>Βιώσιμη </a:t>
            </a:r>
          </a:p>
          <a:p>
            <a:pPr marL="177800" indent="-177800">
              <a:buClr>
                <a:srgbClr val="595959"/>
              </a:buClr>
              <a:buFont typeface="Arial" panose="020B0604020202020204" pitchFamily="34" charset="0"/>
              <a:buChar char="•"/>
            </a:pPr>
            <a:r>
              <a:rPr lang="en-GB" sz="1200" dirty="0">
                <a:solidFill>
                  <a:srgbClr val="595959"/>
                </a:solidFill>
              </a:rPr>
              <a:t>συγκρούσεις στο </a:t>
            </a:r>
            <a:br>
              <a:rPr lang="en-GB" sz="1200" dirty="0">
                <a:solidFill>
                  <a:srgbClr val="595959"/>
                </a:solidFill>
              </a:rPr>
            </a:br>
            <a:r>
              <a:rPr lang="en-GB" sz="1200" dirty="0">
                <a:solidFill>
                  <a:srgbClr val="595959"/>
                </a:solidFill>
              </a:rPr>
              <a:t>σε επίπεδο ενδιαφερομένων: </a:t>
            </a:r>
            <a:r>
              <a:rPr lang="en-GB" sz="1200" dirty="0">
                <a:solidFill>
                  <a:srgbClr val="595959"/>
                </a:solidFill>
                <a:ea typeface="Lato Light" panose="020F0502020204030203" pitchFamily="34" charset="0"/>
                <a:cs typeface="Mukta ExtraLight" panose="020B0000000000000000" pitchFamily="34" charset="77"/>
              </a:rPr>
              <a:t>Αποκλεισμός της </a:t>
            </a:r>
          </a:p>
          <a:p>
            <a:pPr marL="177800" indent="-177800">
              <a:buClr>
                <a:srgbClr val="595959"/>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βασικές αποφάσεις</a:t>
            </a:r>
          </a:p>
          <a:p>
            <a:pPr marL="177800" indent="-177800">
              <a:buClr>
                <a:srgbClr val="595959"/>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Αποδοχή αρνητικών εξελίξεων</a:t>
            </a:r>
          </a:p>
          <a:p>
            <a:pPr marL="177800" indent="-177800">
              <a:buClr>
                <a:srgbClr val="595959"/>
              </a:buClr>
              <a:buFont typeface="Arial" panose="020B0604020202020204" pitchFamily="34" charset="0"/>
              <a:buChar char="•"/>
            </a:pPr>
            <a:endParaRPr lang="en-GB" sz="1500" dirty="0">
              <a:solidFill>
                <a:srgbClr val="595959"/>
              </a:solidFill>
              <a:ea typeface="Lato Light" panose="020F0502020204030203" pitchFamily="34" charset="0"/>
              <a:cs typeface="Mukta ExtraLight" panose="020B0000000000000000" pitchFamily="34" charset="77"/>
            </a:endParaRPr>
          </a:p>
          <a:p>
            <a:pPr marL="177800" indent="-177800">
              <a:buClr>
                <a:srgbClr val="595959"/>
              </a:buClr>
              <a:buFont typeface="Arial" panose="020B0604020202020204" pitchFamily="34" charset="0"/>
              <a:buChar char="•"/>
            </a:pPr>
            <a:endParaRPr lang="en-GB" sz="1500" dirty="0">
              <a:solidFill>
                <a:srgbClr val="595959"/>
              </a:solidFill>
            </a:endParaRPr>
          </a:p>
          <a:p>
            <a:pPr marL="177800" indent="-177800">
              <a:lnSpc>
                <a:spcPct val="100000"/>
              </a:lnSpc>
              <a:spcBef>
                <a:spcPts val="0"/>
              </a:spcBef>
              <a:buClr>
                <a:srgbClr val="595959"/>
              </a:buClr>
              <a:buFont typeface="Arial" panose="020B0604020202020204" pitchFamily="34" charset="0"/>
              <a:buChar char="•"/>
            </a:pPr>
            <a:endParaRPr lang="en-GB" sz="1500" dirty="0">
              <a:solidFill>
                <a:srgbClr val="595959"/>
              </a:solidFill>
              <a:ea typeface="Lato Light" panose="020F0502020204030203" pitchFamily="34" charset="0"/>
              <a:cs typeface="Mukta ExtraLight" panose="020B0000000000000000" pitchFamily="34" charset="77"/>
            </a:endParaRPr>
          </a:p>
          <a:p>
            <a:pPr marL="177800" indent="-177800">
              <a:lnSpc>
                <a:spcPct val="100000"/>
              </a:lnSpc>
              <a:spcBef>
                <a:spcPts val="0"/>
              </a:spcBef>
              <a:buClr>
                <a:srgbClr val="595959"/>
              </a:buClr>
              <a:buFont typeface="Arial" panose="020B0604020202020204" pitchFamily="34" charset="0"/>
              <a:buChar char="•"/>
            </a:pPr>
            <a:endParaRPr lang="en-GB" sz="1500" dirty="0">
              <a:solidFill>
                <a:srgbClr val="595959"/>
              </a:solidFill>
              <a:ea typeface="Lato Light" panose="020F0502020204030203" pitchFamily="34" charset="0"/>
              <a:cs typeface="Mukta ExtraLight" panose="020B0000000000000000" pitchFamily="34" charset="77"/>
            </a:endParaRPr>
          </a:p>
        </p:txBody>
      </p:sp>
      <p:sp>
        <p:nvSpPr>
          <p:cNvPr id="100" name="Rechteck 99">
            <a:extLst>
              <a:ext uri="{FF2B5EF4-FFF2-40B4-BE49-F238E27FC236}">
                <a16:creationId xmlns:a16="http://schemas.microsoft.com/office/drawing/2014/main" id="{35295EFB-6AE9-446B-AEB3-62D499AE87A3}"/>
              </a:ext>
            </a:extLst>
          </p:cNvPr>
          <p:cNvSpPr/>
          <p:nvPr/>
        </p:nvSpPr>
        <p:spPr>
          <a:xfrm>
            <a:off x="4980032" y="3428124"/>
            <a:ext cx="1632188" cy="2908489"/>
          </a:xfrm>
          <a:prstGeom prst="rect">
            <a:avLst/>
          </a:prstGeom>
        </p:spPr>
        <p:txBody>
          <a:bodyPr wrap="square">
            <a:spAutoFit/>
          </a:bodyPr>
          <a:lstStyle/>
          <a:p>
            <a:pPr marL="177800" indent="-177800">
              <a:lnSpc>
                <a:spcPct val="100000"/>
              </a:lnSpc>
              <a:spcBef>
                <a:spcPts val="0"/>
              </a:spcBef>
              <a:buClr>
                <a:srgbClr val="7F1C58"/>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Δεν υπάρχει σαφές όραμα</a:t>
            </a:r>
          </a:p>
          <a:p>
            <a:pPr marL="177800" indent="-177800">
              <a:lnSpc>
                <a:spcPct val="100000"/>
              </a:lnSpc>
              <a:spcBef>
                <a:spcPts val="0"/>
              </a:spcBef>
              <a:buClr>
                <a:srgbClr val="7F1C58"/>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Ανεπαρκής προσανατολισμός στον πελάτη</a:t>
            </a:r>
          </a:p>
          <a:p>
            <a:pPr marL="177800" indent="-177800">
              <a:lnSpc>
                <a:spcPct val="100000"/>
              </a:lnSpc>
              <a:spcBef>
                <a:spcPts val="0"/>
              </a:spcBef>
              <a:buClr>
                <a:srgbClr val="7F1C58"/>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Προϊόντα στη λήξη</a:t>
            </a:r>
          </a:p>
          <a:p>
            <a:pPr marL="177800" indent="-177800">
              <a:lnSpc>
                <a:spcPct val="100000"/>
              </a:lnSpc>
              <a:spcBef>
                <a:spcPts val="0"/>
              </a:spcBef>
              <a:buClr>
                <a:srgbClr val="7F1C58"/>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Παραληφθείσες τεχνολογικές εξελίξεις / ανεπαρκής κάθετη ολοκλήρωση</a:t>
            </a:r>
          </a:p>
          <a:p>
            <a:pPr marL="177800" indent="-177800">
              <a:lnSpc>
                <a:spcPct val="100000"/>
              </a:lnSpc>
              <a:spcBef>
                <a:spcPts val="0"/>
              </a:spcBef>
              <a:buClr>
                <a:srgbClr val="7F1C58"/>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Η εταιρεία εξακολουθεί να έχει κέρδη</a:t>
            </a:r>
          </a:p>
          <a:p>
            <a:pPr marL="177800" indent="-177800">
              <a:lnSpc>
                <a:spcPct val="100000"/>
              </a:lnSpc>
              <a:spcBef>
                <a:spcPts val="0"/>
              </a:spcBef>
              <a:buClr>
                <a:srgbClr val="7F1C58"/>
              </a:buClr>
              <a:buFont typeface="Arial" panose="020B0604020202020204" pitchFamily="34" charset="0"/>
              <a:buChar char="•"/>
            </a:pPr>
            <a:endParaRPr lang="en-GB" sz="1500" dirty="0">
              <a:solidFill>
                <a:srgbClr val="595959"/>
              </a:solidFill>
              <a:ea typeface="Lato Light" panose="020F0502020204030203" pitchFamily="34" charset="0"/>
              <a:cs typeface="Mukta ExtraLight" panose="020B0000000000000000" pitchFamily="34" charset="77"/>
            </a:endParaRPr>
          </a:p>
        </p:txBody>
      </p:sp>
      <p:sp>
        <p:nvSpPr>
          <p:cNvPr id="101" name="Rechteck 100">
            <a:extLst>
              <a:ext uri="{FF2B5EF4-FFF2-40B4-BE49-F238E27FC236}">
                <a16:creationId xmlns:a16="http://schemas.microsoft.com/office/drawing/2014/main" id="{1D942A23-51BD-43BD-86AF-D85DCF0E24CB}"/>
              </a:ext>
            </a:extLst>
          </p:cNvPr>
          <p:cNvSpPr/>
          <p:nvPr/>
        </p:nvSpPr>
        <p:spPr>
          <a:xfrm>
            <a:off x="6479760" y="3461073"/>
            <a:ext cx="1632187" cy="2862322"/>
          </a:xfrm>
          <a:prstGeom prst="rect">
            <a:avLst/>
          </a:prstGeom>
        </p:spPr>
        <p:txBody>
          <a:bodyPr wrap="square">
            <a:spAutoFit/>
          </a:bodyPr>
          <a:lstStyle/>
          <a:p>
            <a:pPr marL="177800" indent="-177800">
              <a:lnSpc>
                <a:spcPct val="100000"/>
              </a:lnSpc>
              <a:spcBef>
                <a:spcPts val="0"/>
              </a:spcBef>
              <a:buClr>
                <a:srgbClr val="B41F7A"/>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Μείωση των πωλήσεων</a:t>
            </a:r>
          </a:p>
          <a:p>
            <a:pPr marL="177800" indent="-177800">
              <a:lnSpc>
                <a:spcPct val="100000"/>
              </a:lnSpc>
              <a:spcBef>
                <a:spcPts val="0"/>
              </a:spcBef>
              <a:buClr>
                <a:srgbClr val="B41F7A"/>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Πίεση τιμών και περιθωρίου κέρδους</a:t>
            </a:r>
          </a:p>
          <a:p>
            <a:pPr marL="177800" indent="-177800">
              <a:lnSpc>
                <a:spcPct val="100000"/>
              </a:lnSpc>
              <a:spcBef>
                <a:spcPts val="0"/>
              </a:spcBef>
              <a:buClr>
                <a:srgbClr val="B41F7A"/>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Αύξηση των αποθεμάτων </a:t>
            </a:r>
          </a:p>
          <a:p>
            <a:pPr marL="177800" indent="-177800">
              <a:lnSpc>
                <a:spcPct val="100000"/>
              </a:lnSpc>
              <a:spcBef>
                <a:spcPts val="0"/>
              </a:spcBef>
              <a:buClr>
                <a:srgbClr val="B41F7A"/>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Δεσμευμένο κεφάλαιο</a:t>
            </a:r>
          </a:p>
          <a:p>
            <a:pPr marL="177800" indent="-177800">
              <a:lnSpc>
                <a:spcPct val="100000"/>
              </a:lnSpc>
              <a:spcBef>
                <a:spcPts val="0"/>
              </a:spcBef>
              <a:buClr>
                <a:srgbClr val="B41F7A"/>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Υποαπασχόληση της δυναμικότητας</a:t>
            </a:r>
          </a:p>
          <a:p>
            <a:pPr marL="177800" indent="-177800">
              <a:lnSpc>
                <a:spcPct val="100000"/>
              </a:lnSpc>
              <a:spcBef>
                <a:spcPts val="0"/>
              </a:spcBef>
              <a:buClr>
                <a:srgbClr val="B41F7A"/>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Μείωση των κερδών εάν δεν εφαρμοστούν αντίμετρα</a:t>
            </a:r>
          </a:p>
        </p:txBody>
      </p:sp>
      <p:sp>
        <p:nvSpPr>
          <p:cNvPr id="102" name="Rechteck 101">
            <a:extLst>
              <a:ext uri="{FF2B5EF4-FFF2-40B4-BE49-F238E27FC236}">
                <a16:creationId xmlns:a16="http://schemas.microsoft.com/office/drawing/2014/main" id="{D6342427-0503-43DB-8E05-B262B7CBECB5}"/>
              </a:ext>
            </a:extLst>
          </p:cNvPr>
          <p:cNvSpPr/>
          <p:nvPr/>
        </p:nvSpPr>
        <p:spPr>
          <a:xfrm>
            <a:off x="7962112" y="3448787"/>
            <a:ext cx="1504122" cy="3231654"/>
          </a:xfrm>
          <a:prstGeom prst="rect">
            <a:avLst/>
          </a:prstGeom>
        </p:spPr>
        <p:txBody>
          <a:bodyPr wrap="square">
            <a:spAutoFit/>
          </a:bodyPr>
          <a:lstStyle/>
          <a:p>
            <a:pPr marL="177800" indent="-177800">
              <a:lnSpc>
                <a:spcPct val="100000"/>
              </a:lnSpc>
              <a:spcBef>
                <a:spcPts val="0"/>
              </a:spcBef>
              <a:buClr>
                <a:srgbClr val="F16924"/>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Η μείωση των πωλήσεων συνεχίζεται</a:t>
            </a:r>
          </a:p>
          <a:p>
            <a:pPr marL="177800" indent="-177800">
              <a:lnSpc>
                <a:spcPct val="100000"/>
              </a:lnSpc>
              <a:spcBef>
                <a:spcPts val="0"/>
              </a:spcBef>
              <a:buClr>
                <a:srgbClr val="F16924"/>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Η εταιρεία αντιδρά με περικοπές κόστους</a:t>
            </a:r>
          </a:p>
          <a:p>
            <a:pPr marL="177800" indent="-177800">
              <a:lnSpc>
                <a:spcPct val="100000"/>
              </a:lnSpc>
              <a:spcBef>
                <a:spcPts val="0"/>
              </a:spcBef>
              <a:buClr>
                <a:srgbClr val="F16924"/>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Μείωση κερδών, ζημιών, μείωση ιδίων κεφαλαίων</a:t>
            </a:r>
          </a:p>
          <a:p>
            <a:pPr marL="177800" indent="-177800">
              <a:lnSpc>
                <a:spcPct val="100000"/>
              </a:lnSpc>
              <a:spcBef>
                <a:spcPts val="0"/>
              </a:spcBef>
              <a:buClr>
                <a:srgbClr val="F16924"/>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Η άντληση κεφαλαίων γίνεται πιο δύσκολη (υποβάθμιση της πιστοληπτικής ικανότητας)</a:t>
            </a:r>
          </a:p>
        </p:txBody>
      </p:sp>
      <p:sp>
        <p:nvSpPr>
          <p:cNvPr id="103" name="Rechteck 102">
            <a:extLst>
              <a:ext uri="{FF2B5EF4-FFF2-40B4-BE49-F238E27FC236}">
                <a16:creationId xmlns:a16="http://schemas.microsoft.com/office/drawing/2014/main" id="{63C9B1BE-D169-4503-BC3E-DB335A86F803}"/>
              </a:ext>
            </a:extLst>
          </p:cNvPr>
          <p:cNvSpPr/>
          <p:nvPr/>
        </p:nvSpPr>
        <p:spPr>
          <a:xfrm>
            <a:off x="9510183" y="505707"/>
            <a:ext cx="1388497" cy="2308324"/>
          </a:xfrm>
          <a:prstGeom prst="rect">
            <a:avLst/>
          </a:prstGeom>
        </p:spPr>
        <p:txBody>
          <a:bodyPr wrap="square">
            <a:spAutoFit/>
          </a:bodyPr>
          <a:lstStyle/>
          <a:p>
            <a:pPr marL="177800" indent="-177800">
              <a:lnSpc>
                <a:spcPct val="100000"/>
              </a:lnSpc>
              <a:spcBef>
                <a:spcPts val="0"/>
              </a:spcBef>
              <a:buClr>
                <a:srgbClr val="EDA13E"/>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Χρησιμοποιημένες πιστωτικές γραμμές</a:t>
            </a:r>
          </a:p>
          <a:p>
            <a:pPr marL="177800" indent="-177800">
              <a:lnSpc>
                <a:spcPct val="100000"/>
              </a:lnSpc>
              <a:spcBef>
                <a:spcPts val="0"/>
              </a:spcBef>
              <a:buClr>
                <a:srgbClr val="EDA13E"/>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Παραίτηση από εκπτώσεις</a:t>
            </a:r>
          </a:p>
          <a:p>
            <a:pPr marL="177800" indent="-177800">
              <a:lnSpc>
                <a:spcPct val="100000"/>
              </a:lnSpc>
              <a:spcBef>
                <a:spcPts val="0"/>
              </a:spcBef>
              <a:buClr>
                <a:srgbClr val="EDA13E"/>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Αύξηση των υποχρεώσεων λόγω</a:t>
            </a:r>
          </a:p>
          <a:p>
            <a:pPr marL="177800" indent="-177800">
              <a:lnSpc>
                <a:spcPct val="100000"/>
              </a:lnSpc>
              <a:spcBef>
                <a:spcPts val="0"/>
              </a:spcBef>
              <a:buClr>
                <a:srgbClr val="EDA13E"/>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Καθυστέρηση πληρωμής</a:t>
            </a:r>
          </a:p>
          <a:p>
            <a:pPr marL="177800" indent="-177800">
              <a:lnSpc>
                <a:spcPct val="100000"/>
              </a:lnSpc>
              <a:spcBef>
                <a:spcPts val="0"/>
              </a:spcBef>
              <a:buClr>
                <a:srgbClr val="EDA13E"/>
              </a:buClr>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Εμπόδια στον εφοδιασμό</a:t>
            </a:r>
          </a:p>
        </p:txBody>
      </p:sp>
      <p:sp>
        <p:nvSpPr>
          <p:cNvPr id="104" name="Rechteck 103">
            <a:extLst>
              <a:ext uri="{FF2B5EF4-FFF2-40B4-BE49-F238E27FC236}">
                <a16:creationId xmlns:a16="http://schemas.microsoft.com/office/drawing/2014/main" id="{C59AC022-CFAC-4D2A-9095-38D49BA99D19}"/>
              </a:ext>
            </a:extLst>
          </p:cNvPr>
          <p:cNvSpPr/>
          <p:nvPr/>
        </p:nvSpPr>
        <p:spPr>
          <a:xfrm>
            <a:off x="10737540" y="954882"/>
            <a:ext cx="1388496" cy="1384995"/>
          </a:xfrm>
          <a:prstGeom prst="rect">
            <a:avLst/>
          </a:prstGeom>
        </p:spPr>
        <p:txBody>
          <a:bodyPr wrap="square">
            <a:spAutoFit/>
          </a:bodyPr>
          <a:lstStyle/>
          <a:p>
            <a:pPr marL="177800" indent="-177800">
              <a:lnSpc>
                <a:spcPct val="100000"/>
              </a:lnSpc>
              <a:spcBef>
                <a:spcPts val="0"/>
              </a:spcBef>
              <a:buClr>
                <a:srgbClr val="EDA13E"/>
              </a:buClr>
              <a:buSzPct val="80000"/>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Κίνδυνος αφερεγγυότητας</a:t>
            </a:r>
          </a:p>
          <a:p>
            <a:pPr marL="177800" indent="-177800">
              <a:lnSpc>
                <a:spcPct val="100000"/>
              </a:lnSpc>
              <a:spcBef>
                <a:spcPts val="0"/>
              </a:spcBef>
              <a:buClr>
                <a:srgbClr val="EDA13E"/>
              </a:buClr>
              <a:buSzPct val="80000"/>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Επικείμενη αφερεγγυότητα</a:t>
            </a:r>
          </a:p>
          <a:p>
            <a:pPr marL="177800" indent="-177800">
              <a:lnSpc>
                <a:spcPct val="100000"/>
              </a:lnSpc>
              <a:spcBef>
                <a:spcPts val="0"/>
              </a:spcBef>
              <a:buClr>
                <a:srgbClr val="EDA13E"/>
              </a:buClr>
              <a:buSzPct val="80000"/>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Υπερχρέωση</a:t>
            </a:r>
          </a:p>
          <a:p>
            <a:pPr marL="177800" indent="-177800">
              <a:lnSpc>
                <a:spcPct val="100000"/>
              </a:lnSpc>
              <a:spcBef>
                <a:spcPts val="0"/>
              </a:spcBef>
              <a:buClr>
                <a:srgbClr val="EDA13E"/>
              </a:buClr>
              <a:buSzPct val="80000"/>
              <a:buFont typeface="Arial" panose="020B0604020202020204" pitchFamily="34" charset="0"/>
              <a:buChar char="•"/>
            </a:pPr>
            <a:r>
              <a:rPr lang="en-GB" sz="1200" dirty="0">
                <a:solidFill>
                  <a:srgbClr val="595959"/>
                </a:solidFill>
                <a:ea typeface="Lato Light" panose="020F0502020204030203" pitchFamily="34" charset="0"/>
                <a:cs typeface="Mukta ExtraLight" panose="020B0000000000000000" pitchFamily="34" charset="77"/>
              </a:rPr>
              <a:t>Αφερεγγυότητα</a:t>
            </a:r>
          </a:p>
        </p:txBody>
      </p:sp>
      <p:sp>
        <p:nvSpPr>
          <p:cNvPr id="106" name="Textplatzhalter 3">
            <a:extLst>
              <a:ext uri="{FF2B5EF4-FFF2-40B4-BE49-F238E27FC236}">
                <a16:creationId xmlns:a16="http://schemas.microsoft.com/office/drawing/2014/main" id="{B19B36E7-E4F4-4270-B7C5-1A2C08CF1EF4}"/>
              </a:ext>
            </a:extLst>
          </p:cNvPr>
          <p:cNvSpPr txBox="1">
            <a:spLocks/>
          </p:cNvSpPr>
          <p:nvPr/>
        </p:nvSpPr>
        <p:spPr>
          <a:xfrm>
            <a:off x="3654352" y="612623"/>
            <a:ext cx="3574870" cy="7475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245473"/>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b="1" dirty="0"/>
              <a:t>Έσοδα / Κέρδη / Ρευστότητα</a:t>
            </a:r>
          </a:p>
        </p:txBody>
      </p:sp>
    </p:spTree>
    <p:extLst>
      <p:ext uri="{BB962C8B-B14F-4D97-AF65-F5344CB8AC3E}">
        <p14:creationId xmlns:p14="http://schemas.microsoft.com/office/powerpoint/2010/main" val="3151600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6" name="Rechteck 5">
            <a:extLst>
              <a:ext uri="{FF2B5EF4-FFF2-40B4-BE49-F238E27FC236}">
                <a16:creationId xmlns:a16="http://schemas.microsoft.com/office/drawing/2014/main" id="{7E5B9861-52F0-4725-BFA9-9895CF3A593B}"/>
              </a:ext>
            </a:extLst>
          </p:cNvPr>
          <p:cNvSpPr/>
          <p:nvPr/>
        </p:nvSpPr>
        <p:spPr>
          <a:xfrm>
            <a:off x="3615919" y="1338160"/>
            <a:ext cx="1502817" cy="864467"/>
          </a:xfrm>
          <a:prstGeom prst="rect">
            <a:avLst/>
          </a:prstGeom>
        </p:spPr>
        <p:txBody>
          <a:bodyPr wrap="square">
            <a:spAutoFit/>
          </a:bodyPr>
          <a:lstStyle/>
          <a:p>
            <a:pPr>
              <a:lnSpc>
                <a:spcPts val="1500"/>
              </a:lnSpc>
            </a:pP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Αβεβαιότητα σχετικά με τη διαδοχή/διαχείριση</a:t>
            </a:r>
          </a:p>
        </p:txBody>
      </p:sp>
      <p:sp>
        <p:nvSpPr>
          <p:cNvPr id="26" name="Rechteck 25">
            <a:extLst>
              <a:ext uri="{FF2B5EF4-FFF2-40B4-BE49-F238E27FC236}">
                <a16:creationId xmlns:a16="http://schemas.microsoft.com/office/drawing/2014/main" id="{FE6DBDB5-200C-49D0-8672-82ECAFEB45D3}"/>
              </a:ext>
            </a:extLst>
          </p:cNvPr>
          <p:cNvSpPr/>
          <p:nvPr/>
        </p:nvSpPr>
        <p:spPr>
          <a:xfrm>
            <a:off x="5064726" y="1321675"/>
            <a:ext cx="1225066" cy="672107"/>
          </a:xfrm>
          <a:prstGeom prst="rect">
            <a:avLst/>
          </a:prstGeom>
        </p:spPr>
        <p:txBody>
          <a:bodyPr wrap="square">
            <a:spAutoFit/>
          </a:bodyPr>
          <a:lstStyle/>
          <a:p>
            <a:pPr>
              <a:lnSpc>
                <a:spcPts val="1500"/>
              </a:lnSpc>
            </a:pP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Όχι / λανθασμένη δήλωση αποστολής</a:t>
            </a:r>
          </a:p>
        </p:txBody>
      </p:sp>
      <p:sp>
        <p:nvSpPr>
          <p:cNvPr id="35" name="Rechteck 34">
            <a:extLst>
              <a:ext uri="{FF2B5EF4-FFF2-40B4-BE49-F238E27FC236}">
                <a16:creationId xmlns:a16="http://schemas.microsoft.com/office/drawing/2014/main" id="{7E5D35FD-2CFF-4351-A969-12C13ED596C2}"/>
              </a:ext>
            </a:extLst>
          </p:cNvPr>
          <p:cNvSpPr/>
          <p:nvPr/>
        </p:nvSpPr>
        <p:spPr>
          <a:xfrm>
            <a:off x="6451181" y="1321675"/>
            <a:ext cx="1703975" cy="584775"/>
          </a:xfrm>
          <a:prstGeom prst="rect">
            <a:avLst/>
          </a:prstGeom>
        </p:spPr>
        <p:txBody>
          <a:bodyPr wrap="square">
            <a:spAutoFit/>
          </a:bodyPr>
          <a:lstStyle/>
          <a:p>
            <a:r>
              <a:rPr lang="en-GB" sz="1600" b="1" dirty="0">
                <a:solidFill>
                  <a:srgbClr val="245473"/>
                </a:solidFill>
                <a:latin typeface="Calibri" panose="020F0502020204030204" pitchFamily="34" charset="0"/>
                <a:ea typeface="Lato Light" panose="020F0502020204030203" pitchFamily="34" charset="0"/>
                <a:cs typeface="Calibri" panose="020F0502020204030204" pitchFamily="34" charset="0"/>
              </a:rPr>
              <a:t>Καμία ανταγωνιστικότητα</a:t>
            </a:r>
          </a:p>
        </p:txBody>
      </p:sp>
      <p:sp>
        <p:nvSpPr>
          <p:cNvPr id="39" name="Rechteck 38">
            <a:extLst>
              <a:ext uri="{FF2B5EF4-FFF2-40B4-BE49-F238E27FC236}">
                <a16:creationId xmlns:a16="http://schemas.microsoft.com/office/drawing/2014/main" id="{F2AC4BB7-8053-4E6B-9053-7883BBAD7D9B}"/>
              </a:ext>
            </a:extLst>
          </p:cNvPr>
          <p:cNvSpPr/>
          <p:nvPr/>
        </p:nvSpPr>
        <p:spPr>
          <a:xfrm>
            <a:off x="8134081" y="1153126"/>
            <a:ext cx="1425050" cy="1049502"/>
          </a:xfrm>
          <a:prstGeom prst="rect">
            <a:avLst/>
          </a:prstGeom>
        </p:spPr>
        <p:txBody>
          <a:bodyPr wrap="square">
            <a:spAutoFit/>
          </a:bodyPr>
          <a:lstStyle/>
          <a:p>
            <a:pPr>
              <a:lnSpc>
                <a:spcPts val="1500"/>
              </a:lnSpc>
            </a:pP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Κατανάλωση περιουσιακών στοιχείων (μείωση ιδίων κεφαλαίων ...)</a:t>
            </a:r>
          </a:p>
        </p:txBody>
      </p:sp>
      <p:sp>
        <p:nvSpPr>
          <p:cNvPr id="40" name="Rechteck 39">
            <a:extLst>
              <a:ext uri="{FF2B5EF4-FFF2-40B4-BE49-F238E27FC236}">
                <a16:creationId xmlns:a16="http://schemas.microsoft.com/office/drawing/2014/main" id="{E9567923-419A-45FD-83E2-69E52A7FC897}"/>
              </a:ext>
            </a:extLst>
          </p:cNvPr>
          <p:cNvSpPr/>
          <p:nvPr/>
        </p:nvSpPr>
        <p:spPr>
          <a:xfrm>
            <a:off x="9724506" y="864064"/>
            <a:ext cx="1125239" cy="1249188"/>
          </a:xfrm>
          <a:prstGeom prst="rect">
            <a:avLst/>
          </a:prstGeom>
        </p:spPr>
        <p:txBody>
          <a:bodyPr wrap="square">
            <a:spAutoFit/>
          </a:bodyPr>
          <a:lstStyle/>
          <a:p>
            <a:pPr>
              <a:lnSpc>
                <a:spcPts val="1500"/>
              </a:lnSpc>
            </a:pPr>
            <a:r>
              <a:rPr lang="en-GB" sz="1500" b="1" dirty="0">
                <a:solidFill>
                  <a:srgbClr val="245473"/>
                </a:solidFill>
                <a:latin typeface="Calibri" panose="020F0502020204030204" pitchFamily="34" charset="0"/>
                <a:ea typeface="Lato Light" panose="020F0502020204030203" pitchFamily="34" charset="0"/>
                <a:cs typeface="Calibri" panose="020F0502020204030204" pitchFamily="34" charset="0"/>
              </a:rPr>
              <a:t>Δεν υπάρχουν αποθεματικά/οικονομικό πεδίο εφαρμογής</a:t>
            </a:r>
          </a:p>
        </p:txBody>
      </p:sp>
      <p:sp>
        <p:nvSpPr>
          <p:cNvPr id="41" name="Rechteck 40">
            <a:extLst>
              <a:ext uri="{FF2B5EF4-FFF2-40B4-BE49-F238E27FC236}">
                <a16:creationId xmlns:a16="http://schemas.microsoft.com/office/drawing/2014/main" id="{035EA290-C7C4-4B91-AC49-F5A0E3A81D1D}"/>
              </a:ext>
            </a:extLst>
          </p:cNvPr>
          <p:cNvSpPr/>
          <p:nvPr/>
        </p:nvSpPr>
        <p:spPr>
          <a:xfrm>
            <a:off x="11060061" y="1338160"/>
            <a:ext cx="1171799" cy="864467"/>
          </a:xfrm>
          <a:prstGeom prst="rect">
            <a:avLst/>
          </a:prstGeom>
        </p:spPr>
        <p:txBody>
          <a:bodyPr wrap="square">
            <a:spAutoFit/>
          </a:bodyPr>
          <a:lstStyle/>
          <a:p>
            <a:pPr>
              <a:lnSpc>
                <a:spcPts val="1500"/>
              </a:lnSpc>
            </a:pPr>
            <a:r>
              <a:rPr lang="en-GB" sz="1500" b="1" dirty="0">
                <a:solidFill>
                  <a:srgbClr val="E53292"/>
                </a:solidFill>
                <a:latin typeface="Calibri" panose="020F0502020204030204" pitchFamily="34" charset="0"/>
                <a:ea typeface="Lato Light" panose="020F0502020204030203" pitchFamily="34" charset="0"/>
                <a:cs typeface="Calibri" panose="020F0502020204030204" pitchFamily="34" charset="0"/>
              </a:rPr>
              <a:t>Απώλεια εξουσίας λήψης αποφάσεων</a:t>
            </a:r>
          </a:p>
        </p:txBody>
      </p:sp>
      <p:sp>
        <p:nvSpPr>
          <p:cNvPr id="2" name="Pfeil: nach oben gekrümmt 1">
            <a:extLst>
              <a:ext uri="{FF2B5EF4-FFF2-40B4-BE49-F238E27FC236}">
                <a16:creationId xmlns:a16="http://schemas.microsoft.com/office/drawing/2014/main" id="{6E760E75-52F2-4A7A-97AF-F10AE570478C}"/>
              </a:ext>
            </a:extLst>
          </p:cNvPr>
          <p:cNvSpPr/>
          <p:nvPr/>
        </p:nvSpPr>
        <p:spPr>
          <a:xfrm>
            <a:off x="4510605" y="2255812"/>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2" name="Pfeil: nach oben gekrümmt 41">
            <a:extLst>
              <a:ext uri="{FF2B5EF4-FFF2-40B4-BE49-F238E27FC236}">
                <a16:creationId xmlns:a16="http://schemas.microsoft.com/office/drawing/2014/main" id="{356129D2-A434-41CF-A81B-933861D5EA3C}"/>
              </a:ext>
            </a:extLst>
          </p:cNvPr>
          <p:cNvSpPr/>
          <p:nvPr/>
        </p:nvSpPr>
        <p:spPr>
          <a:xfrm>
            <a:off x="5961826" y="2265699"/>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3" name="Pfeil: nach oben gekrümmt 42">
            <a:extLst>
              <a:ext uri="{FF2B5EF4-FFF2-40B4-BE49-F238E27FC236}">
                <a16:creationId xmlns:a16="http://schemas.microsoft.com/office/drawing/2014/main" id="{C192E4C5-65C1-409D-9571-AC831D9BE606}"/>
              </a:ext>
            </a:extLst>
          </p:cNvPr>
          <p:cNvSpPr/>
          <p:nvPr/>
        </p:nvSpPr>
        <p:spPr>
          <a:xfrm>
            <a:off x="7413047" y="2267945"/>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4" name="Pfeil: nach oben gekrümmt 43">
            <a:extLst>
              <a:ext uri="{FF2B5EF4-FFF2-40B4-BE49-F238E27FC236}">
                <a16:creationId xmlns:a16="http://schemas.microsoft.com/office/drawing/2014/main" id="{59759B08-5BB5-46DC-96A7-FDFDD7765951}"/>
              </a:ext>
            </a:extLst>
          </p:cNvPr>
          <p:cNvSpPr/>
          <p:nvPr/>
        </p:nvSpPr>
        <p:spPr>
          <a:xfrm>
            <a:off x="8876784" y="2262827"/>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5" name="Pfeil: nach oben gekrümmt 44">
            <a:extLst>
              <a:ext uri="{FF2B5EF4-FFF2-40B4-BE49-F238E27FC236}">
                <a16:creationId xmlns:a16="http://schemas.microsoft.com/office/drawing/2014/main" id="{5A233127-ADFC-4C90-8CE8-ACA972EA821E}"/>
              </a:ext>
            </a:extLst>
          </p:cNvPr>
          <p:cNvSpPr/>
          <p:nvPr/>
        </p:nvSpPr>
        <p:spPr>
          <a:xfrm>
            <a:off x="10340521" y="2260438"/>
            <a:ext cx="766354" cy="222521"/>
          </a:xfrm>
          <a:prstGeom prst="curvedUpArrow">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6" name="Rechteck 45">
            <a:extLst>
              <a:ext uri="{FF2B5EF4-FFF2-40B4-BE49-F238E27FC236}">
                <a16:creationId xmlns:a16="http://schemas.microsoft.com/office/drawing/2014/main" id="{2B62FCCB-9C12-42A3-9826-9B59006C2865}"/>
              </a:ext>
            </a:extLst>
          </p:cNvPr>
          <p:cNvSpPr/>
          <p:nvPr/>
        </p:nvSpPr>
        <p:spPr>
          <a:xfrm>
            <a:off x="4167453" y="2706802"/>
            <a:ext cx="1380954" cy="830997"/>
          </a:xfrm>
          <a:prstGeom prst="rect">
            <a:avLst/>
          </a:prstGeom>
          <a:solidFill>
            <a:srgbClr val="245473"/>
          </a:solidFill>
        </p:spPr>
        <p:txBody>
          <a:bodyPr wrap="square" anchor="ctr">
            <a:noAutofit/>
          </a:bodyPr>
          <a:lstStyle/>
          <a:p>
            <a:pPr algn="ctr">
              <a:lnSpc>
                <a:spcPts val="1720"/>
              </a:lnSpc>
            </a:pPr>
            <a:r>
              <a:rPr lang="en-GB" sz="1600" b="1" dirty="0">
                <a:solidFill>
                  <a:schemeClr val="bg1"/>
                </a:solidFill>
                <a:ea typeface="Lato Light" panose="020F0502020204030203" pitchFamily="34" charset="0"/>
                <a:cs typeface="Mukta ExtraLight" panose="020B0000000000000000" pitchFamily="34" charset="77"/>
              </a:rPr>
              <a:t>Αδύναμη ηγεσία</a:t>
            </a:r>
          </a:p>
        </p:txBody>
      </p:sp>
      <p:sp>
        <p:nvSpPr>
          <p:cNvPr id="47" name="Rechteck 46">
            <a:extLst>
              <a:ext uri="{FF2B5EF4-FFF2-40B4-BE49-F238E27FC236}">
                <a16:creationId xmlns:a16="http://schemas.microsoft.com/office/drawing/2014/main" id="{10A86406-E2FE-401C-95F8-2B115609BC83}"/>
              </a:ext>
            </a:extLst>
          </p:cNvPr>
          <p:cNvSpPr/>
          <p:nvPr/>
        </p:nvSpPr>
        <p:spPr>
          <a:xfrm>
            <a:off x="5723256" y="2706803"/>
            <a:ext cx="1380953" cy="830996"/>
          </a:xfrm>
          <a:prstGeom prst="rect">
            <a:avLst/>
          </a:prstGeom>
          <a:solidFill>
            <a:srgbClr val="245473"/>
          </a:solidFill>
        </p:spPr>
        <p:txBody>
          <a:bodyPr wrap="square" anchor="ctr">
            <a:noAutofit/>
          </a:bodyPr>
          <a:lstStyle/>
          <a:p>
            <a:pPr algn="ctr">
              <a:lnSpc>
                <a:spcPts val="1720"/>
              </a:lnSpc>
            </a:pPr>
            <a:r>
              <a:rPr lang="en-GB" sz="1400" b="1" dirty="0" err="1">
                <a:solidFill>
                  <a:schemeClr val="bg1"/>
                </a:solidFill>
                <a:ea typeface="Lato Light" panose="020F0502020204030203" pitchFamily="34" charset="0"/>
                <a:cs typeface="Mukta ExtraLight" panose="020B0000000000000000" pitchFamily="34" charset="77"/>
              </a:rPr>
              <a:t>Προϊόντ</a:t>
            </a:r>
            <a:r>
              <a:rPr lang="en-GB" sz="1400" b="1" dirty="0">
                <a:solidFill>
                  <a:schemeClr val="bg1"/>
                </a:solidFill>
                <a:ea typeface="Lato Light" panose="020F0502020204030203" pitchFamily="34" charset="0"/>
                <a:cs typeface="Mukta ExtraLight" panose="020B0000000000000000" pitchFamily="34" charset="77"/>
              </a:rPr>
              <a:t>α που δεν ανταποκρίνονται στην αγορά</a:t>
            </a:r>
          </a:p>
        </p:txBody>
      </p:sp>
      <p:sp>
        <p:nvSpPr>
          <p:cNvPr id="48" name="Rechteck 47">
            <a:extLst>
              <a:ext uri="{FF2B5EF4-FFF2-40B4-BE49-F238E27FC236}">
                <a16:creationId xmlns:a16="http://schemas.microsoft.com/office/drawing/2014/main" id="{B00E7A09-224B-4FCC-BA4E-1B1ACDD9B741}"/>
              </a:ext>
            </a:extLst>
          </p:cNvPr>
          <p:cNvSpPr/>
          <p:nvPr/>
        </p:nvSpPr>
        <p:spPr>
          <a:xfrm>
            <a:off x="7255448" y="2711457"/>
            <a:ext cx="1380953" cy="826342"/>
          </a:xfrm>
          <a:prstGeom prst="rect">
            <a:avLst/>
          </a:prstGeom>
          <a:solidFill>
            <a:srgbClr val="245473"/>
          </a:solidFill>
        </p:spPr>
        <p:txBody>
          <a:bodyPr wrap="square" anchor="ctr">
            <a:noAutofit/>
          </a:bodyPr>
          <a:lstStyle/>
          <a:p>
            <a:pPr algn="ctr">
              <a:lnSpc>
                <a:spcPts val="1720"/>
              </a:lnSpc>
            </a:pPr>
            <a:r>
              <a:rPr lang="en-GB" sz="1600" b="1" dirty="0">
                <a:solidFill>
                  <a:schemeClr val="bg1"/>
                </a:solidFill>
                <a:ea typeface="Lato Light" panose="020F0502020204030203" pitchFamily="34" charset="0"/>
                <a:cs typeface="Mukta ExtraLight" panose="020B0000000000000000" pitchFamily="34" charset="77"/>
              </a:rPr>
              <a:t>Μείωση των κερδών</a:t>
            </a:r>
          </a:p>
        </p:txBody>
      </p:sp>
      <p:sp>
        <p:nvSpPr>
          <p:cNvPr id="49" name="Rechteck 48">
            <a:extLst>
              <a:ext uri="{FF2B5EF4-FFF2-40B4-BE49-F238E27FC236}">
                <a16:creationId xmlns:a16="http://schemas.microsoft.com/office/drawing/2014/main" id="{7480D117-1BAA-443B-A193-A006EB0A16B5}"/>
              </a:ext>
            </a:extLst>
          </p:cNvPr>
          <p:cNvSpPr/>
          <p:nvPr/>
        </p:nvSpPr>
        <p:spPr>
          <a:xfrm>
            <a:off x="8772302" y="2711457"/>
            <a:ext cx="1380954" cy="826342"/>
          </a:xfrm>
          <a:prstGeom prst="rect">
            <a:avLst/>
          </a:prstGeom>
          <a:solidFill>
            <a:srgbClr val="245473"/>
          </a:solidFill>
        </p:spPr>
        <p:txBody>
          <a:bodyPr wrap="square" anchor="ctr">
            <a:noAutofit/>
          </a:bodyPr>
          <a:lstStyle/>
          <a:p>
            <a:pPr algn="ctr">
              <a:lnSpc>
                <a:spcPts val="1720"/>
              </a:lnSpc>
            </a:pPr>
            <a:r>
              <a:rPr lang="en-GB" sz="1600" b="1" dirty="0">
                <a:solidFill>
                  <a:schemeClr val="bg1"/>
                </a:solidFill>
                <a:ea typeface="Lato Light" panose="020F0502020204030203" pitchFamily="34" charset="0"/>
                <a:cs typeface="Mukta ExtraLight" panose="020B0000000000000000" pitchFamily="34" charset="77"/>
              </a:rPr>
              <a:t>Κατανάλωση ρευστών διαθεσίμων</a:t>
            </a:r>
          </a:p>
        </p:txBody>
      </p:sp>
      <p:sp>
        <p:nvSpPr>
          <p:cNvPr id="50" name="Rechteck 49">
            <a:extLst>
              <a:ext uri="{FF2B5EF4-FFF2-40B4-BE49-F238E27FC236}">
                <a16:creationId xmlns:a16="http://schemas.microsoft.com/office/drawing/2014/main" id="{A43DE806-DADE-4FC2-B4E9-28E5CE137FB5}"/>
              </a:ext>
            </a:extLst>
          </p:cNvPr>
          <p:cNvSpPr/>
          <p:nvPr/>
        </p:nvSpPr>
        <p:spPr>
          <a:xfrm>
            <a:off x="10229780" y="2703945"/>
            <a:ext cx="1380953" cy="833853"/>
          </a:xfrm>
          <a:prstGeom prst="rect">
            <a:avLst/>
          </a:prstGeom>
          <a:solidFill>
            <a:srgbClr val="245473"/>
          </a:solidFill>
        </p:spPr>
        <p:txBody>
          <a:bodyPr wrap="square" anchor="ctr">
            <a:noAutofit/>
          </a:bodyPr>
          <a:lstStyle/>
          <a:p>
            <a:pPr algn="ctr">
              <a:lnSpc>
                <a:spcPts val="1720"/>
              </a:lnSpc>
            </a:pPr>
            <a:r>
              <a:rPr lang="en-GB" sz="1600" b="1" dirty="0">
                <a:solidFill>
                  <a:schemeClr val="bg1"/>
                </a:solidFill>
                <a:ea typeface="Lato Light" panose="020F0502020204030203" pitchFamily="34" charset="0"/>
                <a:cs typeface="Mukta ExtraLight" panose="020B0000000000000000" pitchFamily="34" charset="77"/>
              </a:rPr>
              <a:t>(Επικείμενη) αφερεγγυότητα</a:t>
            </a:r>
          </a:p>
        </p:txBody>
      </p:sp>
      <p:sp>
        <p:nvSpPr>
          <p:cNvPr id="51" name="Rechteck 50">
            <a:extLst>
              <a:ext uri="{FF2B5EF4-FFF2-40B4-BE49-F238E27FC236}">
                <a16:creationId xmlns:a16="http://schemas.microsoft.com/office/drawing/2014/main" id="{9A734528-F533-424B-A98D-C332E30DE4AE}"/>
              </a:ext>
            </a:extLst>
          </p:cNvPr>
          <p:cNvSpPr/>
          <p:nvPr/>
        </p:nvSpPr>
        <p:spPr>
          <a:xfrm>
            <a:off x="6842218" y="4631182"/>
            <a:ext cx="1327199" cy="1346435"/>
          </a:xfrm>
          <a:prstGeom prst="rect">
            <a:avLst/>
          </a:prstGeom>
          <a:solidFill>
            <a:srgbClr val="B41F7A"/>
          </a:solidFill>
        </p:spPr>
        <p:txBody>
          <a:bodyPr wrap="square" anchor="ctr">
            <a:noAutofit/>
          </a:bodyPr>
          <a:lstStyle/>
          <a:p>
            <a:pPr algn="ctr"/>
            <a:r>
              <a:rPr lang="en-GB" sz="1600" b="1" dirty="0">
                <a:solidFill>
                  <a:schemeClr val="bg1"/>
                </a:solidFill>
                <a:ea typeface="Lato Light" panose="020F0502020204030203" pitchFamily="34" charset="0"/>
                <a:cs typeface="Mukta ExtraLight" panose="020B0000000000000000" pitchFamily="34" charset="77"/>
              </a:rPr>
              <a:t>Απώλεια σημαντικού πελάτη/παραγγελίας</a:t>
            </a:r>
          </a:p>
        </p:txBody>
      </p:sp>
      <p:sp>
        <p:nvSpPr>
          <p:cNvPr id="52" name="Rechteck 51">
            <a:extLst>
              <a:ext uri="{FF2B5EF4-FFF2-40B4-BE49-F238E27FC236}">
                <a16:creationId xmlns:a16="http://schemas.microsoft.com/office/drawing/2014/main" id="{80DD04B9-6CF6-4BB1-A6CA-A9EE19406681}"/>
              </a:ext>
            </a:extLst>
          </p:cNvPr>
          <p:cNvSpPr/>
          <p:nvPr/>
        </p:nvSpPr>
        <p:spPr>
          <a:xfrm>
            <a:off x="8296411" y="4631183"/>
            <a:ext cx="1175126" cy="1346435"/>
          </a:xfrm>
          <a:prstGeom prst="rect">
            <a:avLst/>
          </a:prstGeom>
          <a:solidFill>
            <a:srgbClr val="F16924"/>
          </a:solidFill>
        </p:spPr>
        <p:txBody>
          <a:bodyPr wrap="square" anchor="ctr">
            <a:noAutofit/>
          </a:bodyPr>
          <a:lstStyle/>
          <a:p>
            <a:pPr algn="ctr"/>
            <a:r>
              <a:rPr lang="en-GB" sz="1600" b="1" dirty="0">
                <a:solidFill>
                  <a:schemeClr val="bg1"/>
                </a:solidFill>
                <a:ea typeface="Lato Light" panose="020F0502020204030203" pitchFamily="34" charset="0"/>
                <a:cs typeface="Mukta ExtraLight" panose="020B0000000000000000" pitchFamily="34" charset="77"/>
              </a:rPr>
              <a:t>Αξιώσεις αποζημίωσης</a:t>
            </a:r>
          </a:p>
        </p:txBody>
      </p:sp>
      <p:sp>
        <p:nvSpPr>
          <p:cNvPr id="53" name="Rechteck 52">
            <a:extLst>
              <a:ext uri="{FF2B5EF4-FFF2-40B4-BE49-F238E27FC236}">
                <a16:creationId xmlns:a16="http://schemas.microsoft.com/office/drawing/2014/main" id="{53B89C60-AD69-48F9-87B3-E1A6CC199BEC}"/>
              </a:ext>
            </a:extLst>
          </p:cNvPr>
          <p:cNvSpPr/>
          <p:nvPr/>
        </p:nvSpPr>
        <p:spPr>
          <a:xfrm>
            <a:off x="9596935" y="4647501"/>
            <a:ext cx="1327198" cy="1346435"/>
          </a:xfrm>
          <a:prstGeom prst="rect">
            <a:avLst/>
          </a:prstGeom>
          <a:solidFill>
            <a:srgbClr val="EDA13E"/>
          </a:solidFill>
        </p:spPr>
        <p:txBody>
          <a:bodyPr wrap="square" anchor="ctr">
            <a:noAutofit/>
          </a:bodyPr>
          <a:lstStyle/>
          <a:p>
            <a:pPr algn="ctr"/>
            <a:r>
              <a:rPr lang="en-GB" sz="1600" b="1" dirty="0">
                <a:solidFill>
                  <a:schemeClr val="bg1"/>
                </a:solidFill>
                <a:ea typeface="Lato Light" panose="020F0502020204030203" pitchFamily="34" charset="0"/>
                <a:cs typeface="Mukta ExtraLight" panose="020B0000000000000000" pitchFamily="34" charset="77"/>
              </a:rPr>
              <a:t>Μαζική απώλεια απαιτήσεων</a:t>
            </a:r>
          </a:p>
        </p:txBody>
      </p:sp>
      <p:sp>
        <p:nvSpPr>
          <p:cNvPr id="54" name="TextBox 58">
            <a:extLst>
              <a:ext uri="{FF2B5EF4-FFF2-40B4-BE49-F238E27FC236}">
                <a16:creationId xmlns:a16="http://schemas.microsoft.com/office/drawing/2014/main" id="{53D97A96-758D-41F1-A400-9C941960C78F}"/>
              </a:ext>
            </a:extLst>
          </p:cNvPr>
          <p:cNvSpPr txBox="1"/>
          <p:nvPr/>
        </p:nvSpPr>
        <p:spPr>
          <a:xfrm>
            <a:off x="4125837" y="5409161"/>
            <a:ext cx="2596166" cy="584775"/>
          </a:xfrm>
          <a:prstGeom prst="rect">
            <a:avLst/>
          </a:prstGeom>
          <a:noFill/>
        </p:spPr>
        <p:txBody>
          <a:bodyPr wrap="square" rtlCol="0" anchor="ctr">
            <a:spAutoFit/>
          </a:bodyPr>
          <a:lstStyle/>
          <a:p>
            <a:r>
              <a:rPr lang="en-GB" sz="1600" b="1" dirty="0">
                <a:solidFill>
                  <a:srgbClr val="245473"/>
                </a:solidFill>
                <a:latin typeface="Calibri" panose="020F0502020204030204" pitchFamily="34" charset="0"/>
                <a:cs typeface="Calibri" panose="020F0502020204030204" pitchFamily="34" charset="0"/>
              </a:rPr>
              <a:t>Άμεση εμφάνιση </a:t>
            </a:r>
            <a:br>
              <a:rPr lang="en-GB" sz="1600" b="1" dirty="0">
                <a:solidFill>
                  <a:srgbClr val="245473"/>
                </a:solidFill>
                <a:latin typeface="Calibri" panose="020F0502020204030204" pitchFamily="34" charset="0"/>
                <a:cs typeface="Calibri" panose="020F0502020204030204" pitchFamily="34" charset="0"/>
              </a:rPr>
            </a:br>
            <a:r>
              <a:rPr lang="en-GB" sz="1600" b="1" dirty="0">
                <a:solidFill>
                  <a:srgbClr val="245473"/>
                </a:solidFill>
                <a:latin typeface="Calibri" panose="020F0502020204030204" pitchFamily="34" charset="0"/>
                <a:cs typeface="Calibri" panose="020F0502020204030204" pitchFamily="34" charset="0"/>
              </a:rPr>
              <a:t>της κρίσης (εξωτερικοί παράγοντες)</a:t>
            </a:r>
          </a:p>
        </p:txBody>
      </p:sp>
      <p:pic>
        <p:nvPicPr>
          <p:cNvPr id="5" name="Slika 4">
            <a:extLst>
              <a:ext uri="{FF2B5EF4-FFF2-40B4-BE49-F238E27FC236}">
                <a16:creationId xmlns:a16="http://schemas.microsoft.com/office/drawing/2014/main" id="{7E8A0879-7DA7-BA99-7E92-33636A5E8147}"/>
              </a:ext>
            </a:extLst>
          </p:cNvPr>
          <p:cNvPicPr>
            <a:picLocks noChangeAspect="1"/>
          </p:cNvPicPr>
          <p:nvPr/>
        </p:nvPicPr>
        <p:blipFill>
          <a:blip r:embed="rId7"/>
          <a:stretch>
            <a:fillRect/>
          </a:stretch>
        </p:blipFill>
        <p:spPr>
          <a:xfrm>
            <a:off x="8664283" y="6253844"/>
            <a:ext cx="3166038" cy="586791"/>
          </a:xfrm>
          <a:prstGeom prst="rect">
            <a:avLst/>
          </a:prstGeom>
        </p:spPr>
      </p:pic>
      <p:sp>
        <p:nvSpPr>
          <p:cNvPr id="7" name="Rectangle 6">
            <a:extLst>
              <a:ext uri="{FF2B5EF4-FFF2-40B4-BE49-F238E27FC236}">
                <a16:creationId xmlns:a16="http://schemas.microsoft.com/office/drawing/2014/main" id="{5D9086E7-D2DD-331B-83AB-E8CF54544BF8}"/>
              </a:ext>
            </a:extLst>
          </p:cNvPr>
          <p:cNvSpPr/>
          <p:nvPr/>
        </p:nvSpPr>
        <p:spPr>
          <a:xfrm>
            <a:off x="0" y="0"/>
            <a:ext cx="357487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5903F531-D079-136E-F19A-BAAE519F2ED3}"/>
              </a:ext>
            </a:extLst>
          </p:cNvPr>
          <p:cNvSpPr txBox="1">
            <a:spLocks/>
          </p:cNvSpPr>
          <p:nvPr/>
        </p:nvSpPr>
        <p:spPr>
          <a:xfrm>
            <a:off x="293541" y="2930717"/>
            <a:ext cx="3153974" cy="3062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sz="2000" dirty="0">
                <a:solidFill>
                  <a:schemeClr val="bg1"/>
                </a:solidFill>
              </a:rPr>
              <a:t>Η είσοδος σε μια επιχειρηματική κρίση είναι ανεξάρτητη από τη φάση της κρίσης που έχει προσδιοριστεί "επί του παρόντος". </a:t>
            </a:r>
          </a:p>
          <a:p>
            <a:pPr marL="15875" indent="-15875"/>
            <a:r>
              <a:rPr lang="en-US" sz="2000" dirty="0">
                <a:solidFill>
                  <a:schemeClr val="bg1"/>
                </a:solidFill>
              </a:rPr>
              <a:t>Είναι επίσης δυνατή η άμεση είσοδος σε προχωρημένες φάσεις - που συνήθως προκαλούνται από εξωτερικές επιδράσεις.</a:t>
            </a:r>
          </a:p>
        </p:txBody>
      </p:sp>
      <p:sp>
        <p:nvSpPr>
          <p:cNvPr id="9" name="Textplatzhalter 32">
            <a:extLst>
              <a:ext uri="{FF2B5EF4-FFF2-40B4-BE49-F238E27FC236}">
                <a16:creationId xmlns:a16="http://schemas.microsoft.com/office/drawing/2014/main" id="{587E4446-CAD5-3893-CFEA-F6DC7DF1C639}"/>
              </a:ext>
            </a:extLst>
          </p:cNvPr>
          <p:cNvSpPr txBox="1">
            <a:spLocks/>
          </p:cNvSpPr>
          <p:nvPr/>
        </p:nvSpPr>
        <p:spPr>
          <a:xfrm>
            <a:off x="392411" y="163806"/>
            <a:ext cx="3025497" cy="2079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sz="3200" dirty="0">
                <a:solidFill>
                  <a:schemeClr val="bg1"/>
                </a:solidFill>
              </a:rPr>
              <a:t>Τυπικές σχέσεις αιτίου-αποτελέσματος έναντι άμεσης εισόδου</a:t>
            </a:r>
          </a:p>
        </p:txBody>
      </p:sp>
      <p:sp>
        <p:nvSpPr>
          <p:cNvPr id="10" name="Rectangle 9">
            <a:extLst>
              <a:ext uri="{FF2B5EF4-FFF2-40B4-BE49-F238E27FC236}">
                <a16:creationId xmlns:a16="http://schemas.microsoft.com/office/drawing/2014/main" id="{93E0478E-5B71-7DB4-521B-EE52C1A0E0FF}"/>
              </a:ext>
            </a:extLst>
          </p:cNvPr>
          <p:cNvSpPr/>
          <p:nvPr/>
        </p:nvSpPr>
        <p:spPr>
          <a:xfrm>
            <a:off x="360325" y="26119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6" name="Chevron 4">
            <a:extLst>
              <a:ext uri="{FF2B5EF4-FFF2-40B4-BE49-F238E27FC236}">
                <a16:creationId xmlns:a16="http://schemas.microsoft.com/office/drawing/2014/main" id="{42CB9FEC-DD81-05F0-DF0D-A7FD666B42E8}"/>
              </a:ext>
            </a:extLst>
          </p:cNvPr>
          <p:cNvSpPr/>
          <p:nvPr/>
        </p:nvSpPr>
        <p:spPr>
          <a:xfrm>
            <a:off x="6780979" y="3915068"/>
            <a:ext cx="1405522" cy="570875"/>
          </a:xfrm>
          <a:prstGeom prst="chevron">
            <a:avLst>
              <a:gd name="adj" fmla="val 21186"/>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17" name="Chevron 1">
            <a:extLst>
              <a:ext uri="{FF2B5EF4-FFF2-40B4-BE49-F238E27FC236}">
                <a16:creationId xmlns:a16="http://schemas.microsoft.com/office/drawing/2014/main" id="{CA115EF5-49AC-D478-62CD-BE4BD50C7477}"/>
              </a:ext>
            </a:extLst>
          </p:cNvPr>
          <p:cNvSpPr/>
          <p:nvPr/>
        </p:nvSpPr>
        <p:spPr>
          <a:xfrm>
            <a:off x="3743806" y="3918321"/>
            <a:ext cx="1430861" cy="570875"/>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18" name="Chevron 2">
            <a:extLst>
              <a:ext uri="{FF2B5EF4-FFF2-40B4-BE49-F238E27FC236}">
                <a16:creationId xmlns:a16="http://schemas.microsoft.com/office/drawing/2014/main" id="{6447CE71-8ACC-4929-246E-6CF3E14FF1D6}"/>
              </a:ext>
            </a:extLst>
          </p:cNvPr>
          <p:cNvSpPr/>
          <p:nvPr/>
        </p:nvSpPr>
        <p:spPr>
          <a:xfrm>
            <a:off x="5221065" y="3915068"/>
            <a:ext cx="1532910" cy="570875"/>
          </a:xfrm>
          <a:prstGeom prst="chevron">
            <a:avLst>
              <a:gd name="adj" fmla="val 21186"/>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19" name="Chevron 4">
            <a:extLst>
              <a:ext uri="{FF2B5EF4-FFF2-40B4-BE49-F238E27FC236}">
                <a16:creationId xmlns:a16="http://schemas.microsoft.com/office/drawing/2014/main" id="{ED262E17-F15C-7636-81B1-0FE21E66AC58}"/>
              </a:ext>
            </a:extLst>
          </p:cNvPr>
          <p:cNvSpPr/>
          <p:nvPr/>
        </p:nvSpPr>
        <p:spPr>
          <a:xfrm>
            <a:off x="8233166" y="3915068"/>
            <a:ext cx="1405522" cy="570875"/>
          </a:xfrm>
          <a:prstGeom prst="chevron">
            <a:avLst>
              <a:gd name="adj" fmla="val 21186"/>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20" name="Chevron 5">
            <a:extLst>
              <a:ext uri="{FF2B5EF4-FFF2-40B4-BE49-F238E27FC236}">
                <a16:creationId xmlns:a16="http://schemas.microsoft.com/office/drawing/2014/main" id="{ED785515-683C-327F-058B-E24789C6F70F}"/>
              </a:ext>
            </a:extLst>
          </p:cNvPr>
          <p:cNvSpPr/>
          <p:nvPr/>
        </p:nvSpPr>
        <p:spPr>
          <a:xfrm>
            <a:off x="9724506" y="3915089"/>
            <a:ext cx="1171798" cy="570875"/>
          </a:xfrm>
          <a:prstGeom prst="chevron">
            <a:avLst>
              <a:gd name="adj" fmla="val 21186"/>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21" name="TextBox 14">
            <a:extLst>
              <a:ext uri="{FF2B5EF4-FFF2-40B4-BE49-F238E27FC236}">
                <a16:creationId xmlns:a16="http://schemas.microsoft.com/office/drawing/2014/main" id="{514F9A16-846A-3F4E-8193-47CCA53C9FC1}"/>
              </a:ext>
            </a:extLst>
          </p:cNvPr>
          <p:cNvSpPr txBox="1"/>
          <p:nvPr/>
        </p:nvSpPr>
        <p:spPr>
          <a:xfrm>
            <a:off x="3837838" y="3948705"/>
            <a:ext cx="1326012"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Κρίση των ενδιαφερομένων μερών</a:t>
            </a:r>
          </a:p>
        </p:txBody>
      </p:sp>
      <p:sp>
        <p:nvSpPr>
          <p:cNvPr id="22" name="TextBox 15">
            <a:extLst>
              <a:ext uri="{FF2B5EF4-FFF2-40B4-BE49-F238E27FC236}">
                <a16:creationId xmlns:a16="http://schemas.microsoft.com/office/drawing/2014/main" id="{F5A9006D-0A30-8970-F991-14F15A17FF6E}"/>
              </a:ext>
            </a:extLst>
          </p:cNvPr>
          <p:cNvSpPr txBox="1"/>
          <p:nvPr/>
        </p:nvSpPr>
        <p:spPr>
          <a:xfrm>
            <a:off x="5338995" y="4068474"/>
            <a:ext cx="1499829"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Στρατηγική Κρίση</a:t>
            </a:r>
          </a:p>
        </p:txBody>
      </p:sp>
      <p:sp>
        <p:nvSpPr>
          <p:cNvPr id="23" name="TextBox 16">
            <a:extLst>
              <a:ext uri="{FF2B5EF4-FFF2-40B4-BE49-F238E27FC236}">
                <a16:creationId xmlns:a16="http://schemas.microsoft.com/office/drawing/2014/main" id="{392EB27E-92C6-9129-540A-C9D9CB60F952}"/>
              </a:ext>
            </a:extLst>
          </p:cNvPr>
          <p:cNvSpPr txBox="1"/>
          <p:nvPr/>
        </p:nvSpPr>
        <p:spPr>
          <a:xfrm>
            <a:off x="6933625" y="3956420"/>
            <a:ext cx="1235792"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Κρίση προϊόντος/πωλήσεων</a:t>
            </a:r>
          </a:p>
        </p:txBody>
      </p:sp>
      <p:sp>
        <p:nvSpPr>
          <p:cNvPr id="24" name="TextBox 17">
            <a:extLst>
              <a:ext uri="{FF2B5EF4-FFF2-40B4-BE49-F238E27FC236}">
                <a16:creationId xmlns:a16="http://schemas.microsoft.com/office/drawing/2014/main" id="{917EFAB1-D27C-37BB-9FC4-4DF75C74EAB0}"/>
              </a:ext>
            </a:extLst>
          </p:cNvPr>
          <p:cNvSpPr txBox="1"/>
          <p:nvPr/>
        </p:nvSpPr>
        <p:spPr>
          <a:xfrm>
            <a:off x="8515451" y="3941022"/>
            <a:ext cx="956086"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Κρίση κερδών</a:t>
            </a:r>
          </a:p>
        </p:txBody>
      </p:sp>
      <p:sp>
        <p:nvSpPr>
          <p:cNvPr id="25" name="TextBox 18">
            <a:extLst>
              <a:ext uri="{FF2B5EF4-FFF2-40B4-BE49-F238E27FC236}">
                <a16:creationId xmlns:a16="http://schemas.microsoft.com/office/drawing/2014/main" id="{F2A1668B-9F08-7A93-164A-152349C203C1}"/>
              </a:ext>
            </a:extLst>
          </p:cNvPr>
          <p:cNvSpPr txBox="1"/>
          <p:nvPr/>
        </p:nvSpPr>
        <p:spPr>
          <a:xfrm>
            <a:off x="9876752" y="3950331"/>
            <a:ext cx="1072733"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Κρίση ρευστότητας</a:t>
            </a:r>
          </a:p>
        </p:txBody>
      </p:sp>
      <p:sp>
        <p:nvSpPr>
          <p:cNvPr id="28" name="Chevron 5">
            <a:extLst>
              <a:ext uri="{FF2B5EF4-FFF2-40B4-BE49-F238E27FC236}">
                <a16:creationId xmlns:a16="http://schemas.microsoft.com/office/drawing/2014/main" id="{97D7E5E8-06B3-FCE3-7283-14681D3C3261}"/>
              </a:ext>
            </a:extLst>
          </p:cNvPr>
          <p:cNvSpPr/>
          <p:nvPr/>
        </p:nvSpPr>
        <p:spPr>
          <a:xfrm>
            <a:off x="10910422" y="3919089"/>
            <a:ext cx="1171798" cy="570875"/>
          </a:xfrm>
          <a:prstGeom prst="chevron">
            <a:avLst>
              <a:gd name="adj" fmla="val 21186"/>
            </a:avLst>
          </a:prstGeom>
          <a:solidFill>
            <a:srgbClr val="EDA13E">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29" name="TextBox 18">
            <a:extLst>
              <a:ext uri="{FF2B5EF4-FFF2-40B4-BE49-F238E27FC236}">
                <a16:creationId xmlns:a16="http://schemas.microsoft.com/office/drawing/2014/main" id="{0F024139-74CA-F9A9-6F90-9E85466B12D0}"/>
              </a:ext>
            </a:extLst>
          </p:cNvPr>
          <p:cNvSpPr txBox="1"/>
          <p:nvPr/>
        </p:nvSpPr>
        <p:spPr>
          <a:xfrm>
            <a:off x="11040181" y="4054629"/>
            <a:ext cx="1051803"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Αφερεγγυότητα</a:t>
            </a:r>
          </a:p>
        </p:txBody>
      </p:sp>
    </p:spTree>
    <p:extLst>
      <p:ext uri="{BB962C8B-B14F-4D97-AF65-F5344CB8AC3E}">
        <p14:creationId xmlns:p14="http://schemas.microsoft.com/office/powerpoint/2010/main" val="213526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fontScale="92500" lnSpcReduction="10000"/>
          </a:bodyPr>
          <a:lstStyle/>
          <a:p>
            <a:r>
              <a:rPr lang="en-IE" sz="2400" dirty="0">
                <a:effectLst/>
                <a:latin typeface="Calibri" panose="020F0502020204030204" pitchFamily="34" charset="0"/>
                <a:ea typeface="Calibri" panose="020F0502020204030204" pitchFamily="34" charset="0"/>
                <a:cs typeface="Calibri" panose="020F0502020204030204" pitchFamily="34" charset="0"/>
              </a:rPr>
              <a:t>Με βάση τα ευρήματα του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Διεθνούς Πλαισίου Μάθησης του Συστήματος Έγκαιρης Προειδοποίησης</a:t>
            </a:r>
            <a:r>
              <a:rPr lang="el-GR"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του έργου</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SECURE </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 </a:t>
            </a:r>
            <a:r>
              <a:rPr lang="en-IE" sz="2400" dirty="0">
                <a:effectLst/>
                <a:latin typeface="Calibri" panose="020F0502020204030204" pitchFamily="34" charset="0"/>
                <a:ea typeface="Calibri" panose="020F0502020204030204" pitchFamily="34" charset="0"/>
                <a:cs typeface="Calibri" panose="020F0502020204030204" pitchFamily="34" charset="0"/>
              </a:rPr>
              <a:t>, το πακέτο και το </a:t>
            </a:r>
            <a:r>
              <a:rPr lang="en-IE" sz="2400" dirty="0" err="1">
                <a:effectLst/>
                <a:latin typeface="Calibri" panose="020F0502020204030204" pitchFamily="34" charset="0"/>
                <a:ea typeface="Calibri" panose="020F0502020204030204" pitchFamily="34" charset="0"/>
                <a:cs typeface="Calibri" panose="020F0502020204030204" pitchFamily="34" charset="0"/>
              </a:rPr>
              <a:t>μοντέλο</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n-IE" sz="2400" dirty="0" err="1">
                <a:effectLst/>
                <a:latin typeface="Calibri" panose="020F0502020204030204" pitchFamily="34" charset="0"/>
                <a:ea typeface="Calibri" panose="020F0502020204030204" pitchFamily="34" charset="0"/>
                <a:cs typeface="Calibri" panose="020F0502020204030204" pitchFamily="34" charset="0"/>
              </a:rPr>
              <a:t>μάθησης</a:t>
            </a:r>
            <a:r>
              <a:rPr lang="el-GR" sz="2400" dirty="0">
                <a:effectLst/>
                <a:latin typeface="Calibri" panose="020F0502020204030204" pitchFamily="34" charset="0"/>
                <a:ea typeface="Calibri" panose="020F0502020204030204" pitchFamily="34" charset="0"/>
                <a:cs typeface="Calibri" panose="020F0502020204030204" pitchFamily="34" charset="0"/>
              </a:rPr>
              <a:t> ΕΕΚ</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n-IE" sz="2400" dirty="0" err="1">
                <a:effectLst/>
                <a:latin typeface="Calibri" panose="020F0502020204030204" pitchFamily="34" charset="0"/>
                <a:ea typeface="Calibri" panose="020F0502020204030204" pitchFamily="34" charset="0"/>
                <a:cs typeface="Calibri" panose="020F0502020204030204" pitchFamily="34" charset="0"/>
              </a:rPr>
              <a:t>του</a:t>
            </a:r>
            <a:r>
              <a:rPr lang="en-IE" sz="2400" dirty="0">
                <a:effectLst/>
                <a:latin typeface="Calibri" panose="020F0502020204030204" pitchFamily="34" charset="0"/>
                <a:ea typeface="Calibri" panose="020F0502020204030204" pitchFamily="34" charset="0"/>
                <a:cs typeface="Calibri" panose="020F0502020204030204" pitchFamily="34" charset="0"/>
              </a:rPr>
              <a:t> </a:t>
            </a:r>
            <a:r>
              <a:rPr lang="el-GR" sz="2400" dirty="0">
                <a:effectLst/>
                <a:latin typeface="Calibri" panose="020F0502020204030204" pitchFamily="34" charset="0"/>
                <a:ea typeface="Calibri" panose="020F0502020204030204" pitchFamily="34" charset="0"/>
                <a:cs typeface="Calibri" panose="020F0502020204030204" pitchFamily="34" charset="0"/>
              </a:rPr>
              <a:t>έργου </a:t>
            </a:r>
            <a:r>
              <a:rPr lang="en-IE" sz="2400" dirty="0">
                <a:effectLst/>
                <a:latin typeface="Calibri" panose="020F0502020204030204" pitchFamily="34" charset="0"/>
                <a:ea typeface="Calibri" panose="020F0502020204030204" pitchFamily="34" charset="0"/>
                <a:cs typeface="Calibri" panose="020F0502020204030204" pitchFamily="34" charset="0"/>
              </a:rPr>
              <a:t>SECURE </a:t>
            </a:r>
            <a:r>
              <a:rPr lang="en-IE" sz="2400" dirty="0" err="1">
                <a:effectLst/>
                <a:latin typeface="Calibri" panose="020F0502020204030204" pitchFamily="34" charset="0"/>
                <a:ea typeface="Calibri" panose="020F0502020204030204" pitchFamily="34" charset="0"/>
                <a:cs typeface="Calibri" panose="020F0502020204030204" pitchFamily="34" charset="0"/>
              </a:rPr>
              <a:t>έχει</a:t>
            </a:r>
            <a:r>
              <a:rPr lang="en-IE" sz="2400" dirty="0">
                <a:effectLst/>
                <a:latin typeface="Calibri" panose="020F0502020204030204" pitchFamily="34" charset="0"/>
                <a:ea typeface="Calibri" panose="020F0502020204030204" pitchFamily="34" charset="0"/>
                <a:cs typeface="Calibri" panose="020F0502020204030204" pitchFamily="34" charset="0"/>
              </a:rPr>
              <a:t> σχεδιαστεί σε έξι ε</a:t>
            </a:r>
            <a:r>
              <a:rPr lang="el-GR" sz="2400" dirty="0" err="1">
                <a:effectLst/>
                <a:latin typeface="Calibri" panose="020F0502020204030204" pitchFamily="34" charset="0"/>
                <a:ea typeface="Calibri" panose="020F0502020204030204" pitchFamily="34" charset="0"/>
                <a:cs typeface="Calibri" panose="020F0502020204030204" pitchFamily="34" charset="0"/>
              </a:rPr>
              <a:t>νδιαφέρουσες</a:t>
            </a:r>
            <a:r>
              <a:rPr lang="en-IE" sz="2400" dirty="0">
                <a:effectLst/>
                <a:latin typeface="Calibri" panose="020F0502020204030204" pitchFamily="34" charset="0"/>
                <a:ea typeface="Calibri" panose="020F0502020204030204" pitchFamily="34" charset="0"/>
                <a:cs typeface="Calibri" panose="020F0502020204030204" pitchFamily="34" charset="0"/>
              </a:rPr>
              <a:t> ενότητες κατάρτισης:-</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0076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a:lnSpc>
                <a:spcPts val="1520"/>
              </a:lnSpc>
              <a:buClr>
                <a:srgbClr val="94C33D"/>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Τι είναι μια επιχειρηματική κρίση και ποιοι είναι οι μηχανισμοί έγκαιρης ανίχνευσης;</a:t>
            </a:r>
          </a:p>
          <a:p>
            <a:pPr marL="285750" indent="-285750" algn="l">
              <a:lnSpc>
                <a:spcPts val="1520"/>
              </a:lnSpc>
              <a:buClr>
                <a:srgbClr val="94C33D"/>
              </a:buClr>
              <a:buFont typeface="Arial" panose="020B0604020202020204" pitchFamily="34" charset="0"/>
              <a:buChar char="•"/>
            </a:pPr>
            <a:r>
              <a:rPr lang="en-GB" sz="1400" dirty="0">
                <a:solidFill>
                  <a:srgbClr val="4B4B4B"/>
                </a:solidFill>
                <a:latin typeface="Calibri" panose="020F0502020204030204" pitchFamily="34" charset="0"/>
                <a:cs typeface="Calibri" panose="020F0502020204030204" pitchFamily="34" charset="0"/>
              </a:rPr>
              <a:t>Γνωρίζοντας πότε - μια επισκόπηση των 3 φάσεων της κρίσης των ΜΜΕ/επιχειρήσεων - κύρια στάδια, το στάδιο πριν από την κρίση, το ίδιο το στάδιο της διαχείρισης και της αντιμετώπισης και το στάδιο μετά την κρίση.</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algn="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ΤΑ ΒΑΣΙΚ</a:t>
            </a:r>
            <a:r>
              <a:rPr lang="el-GR"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Α</a:t>
            </a: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 </a:t>
            </a:r>
            <a:endParaRPr lang="en-US" sz="1700" b="1" dirty="0">
              <a:solidFill>
                <a:schemeClr val="bg1"/>
              </a:solidFill>
              <a:highlight>
                <a:srgbClr val="B41F7A"/>
              </a:highlight>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94C33D"/>
              </a:buClr>
            </a:pPr>
            <a:r>
              <a:rPr lang="en-GB" sz="1600" dirty="0">
                <a:solidFill>
                  <a:srgbClr val="4B4B4B"/>
                </a:solidFill>
                <a:latin typeface="Calibri" panose="020F0502020204030204" pitchFamily="34" charset="0"/>
                <a:cs typeface="Calibri" panose="020F0502020204030204" pitchFamily="34" charset="0"/>
              </a:rPr>
              <a:t>Δεν το είχατε προβλέψει, συνήθως δεν είναι κάτι για το οποίο είστε προετοιμασμένοι, αλλά μόλις συμβεί, εύχεστε να ήσασταν, π.χ. φυσική κρίση, αποδυνάμωση της οικονομίας και συμφορές, περιβάλλον της αγοράς π.χ. αλυσίδες εφοδιασμού , θέματα που σχετίζονται με την τεχνολογία .</a:t>
            </a:r>
          </a:p>
        </p:txBody>
      </p:sp>
      <p:sp>
        <p:nvSpPr>
          <p:cNvPr id="24" name="Rectangle 23">
            <a:extLst>
              <a:ext uri="{FF2B5EF4-FFF2-40B4-BE49-F238E27FC236}">
                <a16:creationId xmlns:a16="http://schemas.microsoft.com/office/drawing/2014/main" id="{D263234C-8544-8496-E925-CA8F026DDDAF}"/>
              </a:ext>
            </a:extLst>
          </p:cNvPr>
          <p:cNvSpPr/>
          <p:nvPr/>
        </p:nvSpPr>
        <p:spPr>
          <a:xfrm>
            <a:off x="3752850" y="1405824"/>
            <a:ext cx="8082931"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ΜΙΑ ΚΡ</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Ι</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ΣΗ ΠΟΥ ΠΡΟ</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ΕΡΧΟΜΕΝΗ </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ΑΠ</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Ο</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ΕΞΩΤΕΡΙΚΟ</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Υ</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Σ ΑΝΑΠ</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Ο</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ΦΕΥΚΤΟΥΣ </a:t>
            </a:r>
            <a:r>
              <a:rPr lang="en-IE" sz="1700" b="1" dirty="0">
                <a:solidFill>
                  <a:srgbClr val="B41F7A"/>
                </a:solidFill>
                <a:latin typeface="Calibri" panose="020F0502020204030204" pitchFamily="34" charset="0"/>
                <a:cs typeface="Calibri" panose="020F0502020204030204" pitchFamily="34" charset="0"/>
              </a:rPr>
              <a:t>ΠΑΡ</a:t>
            </a:r>
            <a:r>
              <a:rPr lang="el-GR" sz="1700" b="1" dirty="0">
                <a:solidFill>
                  <a:srgbClr val="B41F7A"/>
                </a:solidFill>
                <a:latin typeface="Calibri" panose="020F0502020204030204" pitchFamily="34" charset="0"/>
                <a:cs typeface="Calibri" panose="020F0502020204030204" pitchFamily="34" charset="0"/>
              </a:rPr>
              <a:t>Α</a:t>
            </a:r>
            <a:r>
              <a:rPr lang="en-IE" sz="1700" b="1" dirty="0">
                <a:solidFill>
                  <a:srgbClr val="B41F7A"/>
                </a:solidFill>
                <a:latin typeface="Calibri" panose="020F0502020204030204" pitchFamily="34" charset="0"/>
                <a:cs typeface="Calibri" panose="020F0502020204030204" pitchFamily="34" charset="0"/>
              </a:rPr>
              <a:t>ΓΟΝΤΕΣ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Διαχειριστικές δεξιότητες και κουλτούρα, </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Κρίση στις πωλήσεις προϊόντων, πελατειακή βάση, εξάρτηση, σχέσεις.</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Συστήματα δεδομένων και εργαλεία εσωτερικής και εξωτερικής ανάλυσης εντός της επιχείρησης</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Κέρδη και κρίση ρευστότητας</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Επιχειρησιακή κρίση</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Τεχνολογικές ελλείψεις - έλλειψη δεξιοτήτων και πόρων </a:t>
            </a:r>
          </a:p>
          <a:p>
            <a:pPr marL="171450" indent="-171450" algn="l">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Οργανωτική κρίση/κρίση προσωπικού</a:t>
            </a:r>
          </a:p>
        </p:txBody>
      </p:sp>
      <p:sp>
        <p:nvSpPr>
          <p:cNvPr id="29" name="Rectangle 28">
            <a:extLst>
              <a:ext uri="{FF2B5EF4-FFF2-40B4-BE49-F238E27FC236}">
                <a16:creationId xmlns:a16="http://schemas.microsoft.com/office/drawing/2014/main" id="{BDD3F0A1-DF76-3CC5-EA43-D7F0F2F8F0B1}"/>
              </a:ext>
            </a:extLst>
          </p:cNvPr>
          <p:cNvSpPr/>
          <p:nvPr/>
        </p:nvSpPr>
        <p:spPr>
          <a:xfrm>
            <a:off x="5860479" y="2595477"/>
            <a:ext cx="5975302"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ΜΙΑ ΚΡ</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Ι</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ΣΗ </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ΠΡΟΕΡΧΟΜΕΝΗ </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ΑΠ</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Ο</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ΕΣΩΤΕΡΙΚΟ</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Υ</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Σ ΠΑΡ</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Α</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ΓΟΝΤΕΣ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ΗΓΕΤΙΚ</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Η</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ΚΟΥΛΤΟ</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Υ</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ΡΑ, ΔΙΑΧΕ</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Ι</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ΡΙΣΗ ΤΩΝ ΕΝΔΙΑΦΕΡΟΜ</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Ε</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ΝΩΝ ΜΕΡ</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Ω</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Ν ΚΑΙ ΕΠΙΚΟΙΝΩΝ</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Ι</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Α</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4953000" y="4723452"/>
            <a:ext cx="7003865" cy="486543"/>
          </a:xfrm>
          <a:prstGeom prst="rect">
            <a:avLst/>
          </a:prstGeom>
        </p:spPr>
        <p:txBody>
          <a:bodyPr wrap="square">
            <a:spAutoFit/>
          </a:bodyPr>
          <a:lstStyle/>
          <a:p>
            <a:pPr algn="r">
              <a:lnSpc>
                <a:spcPts val="1540"/>
              </a:lnSpc>
            </a:pP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ΚΑΤΑΝ</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Ο</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ΗΣΗ ΤΩΝ ΧΡΗΜΑΤΟΟΙΚΟΝΟΜΙ</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ΚΩ</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Ν ΔΕΙΚΤ</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Ω</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Ν ΚΑΙ ΤΩΝ ΔΕΙΚΤ</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Ω</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Ν ΡΕΥΣΤ</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Ο</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ΤΗΤΑΣ &amp; ΤΗΣ ΑΦΕΡΕΓΓΥ</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Ο</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ΤΗΤΑΣ ΩΣ ΠΡΟΣ</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ΣΕ</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ΓΓΙΣΗ</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Σ</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 ΑΝΑΔΙ</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Α</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ΡΘΡΩΣΗΣ</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7" y="5336331"/>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6" y="5745569"/>
            <a:ext cx="8889760" cy="529301"/>
          </a:xfrm>
          <a:prstGeom prst="rect">
            <a:avLst/>
          </a:prstGeom>
        </p:spPr>
        <p:txBody>
          <a:bodyPr vert="horz" lIns="91440" tIns="45720" rIns="91440" bIns="45720" numCol="1"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ts val="1520"/>
              </a:lnSpc>
              <a:buClr>
                <a:srgbClr val="F29E38"/>
              </a:buClr>
            </a:pPr>
            <a:r>
              <a:rPr lang="en-GB" sz="1600">
                <a:solidFill>
                  <a:srgbClr val="4B4B4B"/>
                </a:solidFill>
                <a:latin typeface="Calibri" panose="020F0502020204030204" pitchFamily="34" charset="0"/>
                <a:cs typeface="Calibri" panose="020F0502020204030204" pitchFamily="34" charset="0"/>
              </a:rPr>
              <a:t>Ως ΜΜΕ με περιορισμένους πόρους, πώς μπορείτε να εφαρμόσετε συστήματα έγκαιρης προειδοποίησης που θα σας επιτρέπουν να εντοπίζετε κρίσεις σε πρώιμο στάδιο πριν αυτές πάρουν διαστάσεις που απειλούν την ύπαρξη της εταιρείας.</a:t>
            </a:r>
            <a:endParaRPr lang="en-GB" sz="1600" dirty="0">
              <a:solidFill>
                <a:srgbClr val="4B4B4B"/>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algn="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ΣΥΣΤ</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Η</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ΜΑΤΑ </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Ε</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ΓΚΑΙΡΗΣ ΠΡΟΕΙΔΟΠΟ</a:t>
            </a:r>
            <a:r>
              <a:rPr lang="el-GR"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Ι</a:t>
            </a: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ΗΣΗΣ </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l-GR" sz="1600" dirty="0">
                <a:solidFill>
                  <a:schemeClr val="bg1"/>
                </a:solidFill>
                <a:latin typeface="Calibri" panose="020F0502020204030204" pitchFamily="34" charset="0"/>
                <a:cs typeface="Calibri" panose="020F0502020204030204" pitchFamily="34" charset="0"/>
              </a:rPr>
              <a:t>ΕΝΟΤΗΤΑ</a:t>
            </a:r>
            <a:r>
              <a:rPr lang="en-IE" sz="1600" dirty="0">
                <a:solidFill>
                  <a:schemeClr val="bg1"/>
                </a:solidFill>
                <a:latin typeface="Calibri" panose="020F0502020204030204" pitchFamily="34" charset="0"/>
                <a:cs typeface="Calibri" panose="020F0502020204030204" pitchFamily="34" charset="0"/>
              </a:rPr>
              <a:t> 01</a:t>
            </a:r>
            <a:endParaRPr lang="en-US" sz="1600" dirty="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l-GR" sz="1600" dirty="0">
                <a:solidFill>
                  <a:schemeClr val="bg1"/>
                </a:solidFill>
                <a:latin typeface="Calibri" panose="020F0502020204030204" pitchFamily="34" charset="0"/>
                <a:cs typeface="Calibri" panose="020F0502020204030204" pitchFamily="34" charset="0"/>
              </a:rPr>
              <a:t>ΕΝΟΤΗΤΑ</a:t>
            </a:r>
            <a:r>
              <a:rPr lang="en-IE" sz="1600" dirty="0">
                <a:solidFill>
                  <a:schemeClr val="bg1"/>
                </a:solidFill>
                <a:latin typeface="Calibri" panose="020F0502020204030204" pitchFamily="34" charset="0"/>
                <a:cs typeface="Calibri" panose="020F0502020204030204" pitchFamily="34" charset="0"/>
              </a:rPr>
              <a:t> 02</a:t>
            </a:r>
            <a:endParaRPr lang="en-US" sz="1600" dirty="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l-GR" sz="1600" dirty="0">
                <a:solidFill>
                  <a:schemeClr val="bg1"/>
                </a:solidFill>
                <a:latin typeface="Calibri" panose="020F0502020204030204" pitchFamily="34" charset="0"/>
                <a:cs typeface="Calibri" panose="020F0502020204030204" pitchFamily="34" charset="0"/>
              </a:rPr>
              <a:t>ΕΝΟΤΗΤΑ</a:t>
            </a:r>
            <a:r>
              <a:rPr lang="en-IE" sz="1600" dirty="0">
                <a:solidFill>
                  <a:schemeClr val="bg1"/>
                </a:solidFill>
                <a:latin typeface="Calibri" panose="020F0502020204030204" pitchFamily="34" charset="0"/>
                <a:cs typeface="Calibri" panose="020F0502020204030204" pitchFamily="34" charset="0"/>
              </a:rPr>
              <a:t> 03</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l-GR" sz="1600" dirty="0">
                <a:solidFill>
                  <a:schemeClr val="bg1"/>
                </a:solidFill>
                <a:latin typeface="Calibri" panose="020F0502020204030204" pitchFamily="34" charset="0"/>
                <a:cs typeface="Calibri" panose="020F0502020204030204" pitchFamily="34" charset="0"/>
              </a:rPr>
              <a:t>ΕΝΟΤΗΤΑ </a:t>
            </a:r>
            <a:r>
              <a:rPr lang="en-IE" sz="1600" dirty="0">
                <a:solidFill>
                  <a:schemeClr val="bg1"/>
                </a:solidFill>
                <a:latin typeface="Calibri" panose="020F0502020204030204" pitchFamily="34" charset="0"/>
                <a:cs typeface="Calibri" panose="020F0502020204030204" pitchFamily="34" charset="0"/>
              </a:rPr>
              <a:t>04</a:t>
            </a:r>
            <a:endParaRPr lang="en-US" sz="1600" dirty="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l-GR" sz="1600" dirty="0">
                <a:solidFill>
                  <a:schemeClr val="bg1"/>
                </a:solidFill>
                <a:latin typeface="Calibri" panose="020F0502020204030204" pitchFamily="34" charset="0"/>
                <a:cs typeface="Calibri" panose="020F0502020204030204" pitchFamily="34" charset="0"/>
              </a:rPr>
              <a:t>ΕΝΟΤΗΤΑ</a:t>
            </a:r>
            <a:r>
              <a:rPr lang="en-IE" sz="1600" dirty="0">
                <a:solidFill>
                  <a:schemeClr val="bg1"/>
                </a:solidFill>
                <a:latin typeface="Calibri" panose="020F0502020204030204" pitchFamily="34" charset="0"/>
                <a:cs typeface="Calibri" panose="020F0502020204030204" pitchFamily="34" charset="0"/>
              </a:rPr>
              <a:t> 05</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l-GR" sz="1600" dirty="0">
                <a:solidFill>
                  <a:schemeClr val="bg1"/>
                </a:solidFill>
                <a:latin typeface="Calibri" panose="020F0502020204030204" pitchFamily="34" charset="0"/>
                <a:cs typeface="Calibri" panose="020F0502020204030204" pitchFamily="34" charset="0"/>
              </a:rPr>
              <a:t>ΕΝΟΤΗΤΑ</a:t>
            </a:r>
            <a:r>
              <a:rPr lang="en-IE" sz="1600" dirty="0">
                <a:solidFill>
                  <a:schemeClr val="bg1"/>
                </a:solidFill>
                <a:latin typeface="Calibri" panose="020F0502020204030204" pitchFamily="34" charset="0"/>
                <a:cs typeface="Calibri" panose="020F0502020204030204" pitchFamily="34" charset="0"/>
              </a:rPr>
              <a:t> 06</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083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34B30D9B-9BAF-4C04-A97F-26C857E130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592" imgH="595" progId="TCLayout.ActiveDocument.1">
                  <p:embed/>
                </p:oleObj>
              </mc:Choice>
              <mc:Fallback>
                <p:oleObj name="think-cell Folie" r:id="rId5" imgW="592" imgH="595" progId="TCLayout.ActiveDocument.1">
                  <p:embed/>
                  <p:pic>
                    <p:nvPicPr>
                      <p:cNvPr id="13" name="Objekt 12" hidden="1">
                        <a:extLst>
                          <a:ext uri="{FF2B5EF4-FFF2-40B4-BE49-F238E27FC236}">
                            <a16:creationId xmlns:a16="http://schemas.microsoft.com/office/drawing/2014/main" id="{34B30D9B-9BAF-4C04-A97F-26C857E130A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AA268AB2-96A2-4139-ACEB-0611CAB491F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GB" dirty="0">
              <a:latin typeface="Calibri Light" panose="020F0302020204030204" pitchFamily="34" charset="0"/>
              <a:ea typeface="+mj-ea"/>
              <a:cs typeface="+mj-cs"/>
              <a:sym typeface="Calibri Light" panose="020F0302020204030204" pitchFamily="34" charset="0"/>
            </a:endParaRPr>
          </a:p>
        </p:txBody>
      </p:sp>
      <p:sp>
        <p:nvSpPr>
          <p:cNvPr id="7" name="Rechteck 45">
            <a:extLst>
              <a:ext uri="{FF2B5EF4-FFF2-40B4-BE49-F238E27FC236}">
                <a16:creationId xmlns:a16="http://schemas.microsoft.com/office/drawing/2014/main" id="{EF7ACDE0-7598-BC2F-09F6-67D3E5253ACB}"/>
              </a:ext>
            </a:extLst>
          </p:cNvPr>
          <p:cNvSpPr/>
          <p:nvPr/>
        </p:nvSpPr>
        <p:spPr>
          <a:xfrm>
            <a:off x="3305314" y="5123252"/>
            <a:ext cx="1383698" cy="424800"/>
          </a:xfrm>
          <a:prstGeom prst="rect">
            <a:avLst/>
          </a:prstGeom>
          <a:solidFill>
            <a:srgbClr val="245473"/>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Διαδοχή;</a:t>
            </a:r>
          </a:p>
        </p:txBody>
      </p:sp>
      <p:sp>
        <p:nvSpPr>
          <p:cNvPr id="8" name="Rechteck 54">
            <a:extLst>
              <a:ext uri="{FF2B5EF4-FFF2-40B4-BE49-F238E27FC236}">
                <a16:creationId xmlns:a16="http://schemas.microsoft.com/office/drawing/2014/main" id="{3796C39B-D19A-D9A3-2BD3-CE9EA63B2960}"/>
              </a:ext>
            </a:extLst>
          </p:cNvPr>
          <p:cNvSpPr/>
          <p:nvPr/>
        </p:nvSpPr>
        <p:spPr>
          <a:xfrm>
            <a:off x="4775394" y="5145159"/>
            <a:ext cx="1440000" cy="424800"/>
          </a:xfrm>
          <a:prstGeom prst="rect">
            <a:avLst/>
          </a:prstGeom>
          <a:solidFill>
            <a:srgbClr val="7F1C58"/>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Διαδοχή;</a:t>
            </a:r>
          </a:p>
        </p:txBody>
      </p:sp>
      <p:sp>
        <p:nvSpPr>
          <p:cNvPr id="9" name="Rechteck 55">
            <a:extLst>
              <a:ext uri="{FF2B5EF4-FFF2-40B4-BE49-F238E27FC236}">
                <a16:creationId xmlns:a16="http://schemas.microsoft.com/office/drawing/2014/main" id="{9D3D1BFD-7D07-0841-7972-16B401E6D3E1}"/>
              </a:ext>
            </a:extLst>
          </p:cNvPr>
          <p:cNvSpPr/>
          <p:nvPr/>
        </p:nvSpPr>
        <p:spPr>
          <a:xfrm>
            <a:off x="6298842" y="5133069"/>
            <a:ext cx="1405522" cy="424800"/>
          </a:xfrm>
          <a:prstGeom prst="rect">
            <a:avLst/>
          </a:prstGeom>
          <a:solidFill>
            <a:srgbClr val="B41F7A"/>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Διαδοχή;</a:t>
            </a:r>
          </a:p>
        </p:txBody>
      </p:sp>
      <p:sp>
        <p:nvSpPr>
          <p:cNvPr id="10" name="Rechteck 56">
            <a:extLst>
              <a:ext uri="{FF2B5EF4-FFF2-40B4-BE49-F238E27FC236}">
                <a16:creationId xmlns:a16="http://schemas.microsoft.com/office/drawing/2014/main" id="{06C89E84-2259-4DC6-6E8D-854A5B57FD6B}"/>
              </a:ext>
            </a:extLst>
          </p:cNvPr>
          <p:cNvSpPr/>
          <p:nvPr/>
        </p:nvSpPr>
        <p:spPr>
          <a:xfrm>
            <a:off x="7838569" y="5135868"/>
            <a:ext cx="1252565" cy="424800"/>
          </a:xfrm>
          <a:prstGeom prst="rect">
            <a:avLst/>
          </a:prstGeom>
          <a:solidFill>
            <a:srgbClr val="F16924"/>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Διαδοχή;</a:t>
            </a:r>
          </a:p>
        </p:txBody>
      </p:sp>
      <p:sp>
        <p:nvSpPr>
          <p:cNvPr id="11" name="Rechteck 57">
            <a:extLst>
              <a:ext uri="{FF2B5EF4-FFF2-40B4-BE49-F238E27FC236}">
                <a16:creationId xmlns:a16="http://schemas.microsoft.com/office/drawing/2014/main" id="{1A01F009-6159-301C-70B1-3D0AB79748D8}"/>
              </a:ext>
            </a:extLst>
          </p:cNvPr>
          <p:cNvSpPr/>
          <p:nvPr/>
        </p:nvSpPr>
        <p:spPr>
          <a:xfrm>
            <a:off x="9215919" y="5129945"/>
            <a:ext cx="1252554" cy="423024"/>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Διαδοχή;</a:t>
            </a:r>
          </a:p>
        </p:txBody>
      </p:sp>
      <p:sp>
        <p:nvSpPr>
          <p:cNvPr id="14" name="Rechteck 59">
            <a:extLst>
              <a:ext uri="{FF2B5EF4-FFF2-40B4-BE49-F238E27FC236}">
                <a16:creationId xmlns:a16="http://schemas.microsoft.com/office/drawing/2014/main" id="{0004E086-AEB7-7C5C-9AD5-C52883037D5C}"/>
              </a:ext>
            </a:extLst>
          </p:cNvPr>
          <p:cNvSpPr/>
          <p:nvPr/>
        </p:nvSpPr>
        <p:spPr>
          <a:xfrm>
            <a:off x="4793092" y="4640346"/>
            <a:ext cx="1440000" cy="424800"/>
          </a:xfrm>
          <a:prstGeom prst="rect">
            <a:avLst/>
          </a:prstGeom>
          <a:solidFill>
            <a:srgbClr val="7F1C58"/>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Δήλωση αποστολής;</a:t>
            </a:r>
          </a:p>
        </p:txBody>
      </p:sp>
      <p:sp>
        <p:nvSpPr>
          <p:cNvPr id="15" name="Rechteck 60">
            <a:extLst>
              <a:ext uri="{FF2B5EF4-FFF2-40B4-BE49-F238E27FC236}">
                <a16:creationId xmlns:a16="http://schemas.microsoft.com/office/drawing/2014/main" id="{8AB7194D-5E4D-7F2E-705C-14E0C4ABACB7}"/>
              </a:ext>
            </a:extLst>
          </p:cNvPr>
          <p:cNvSpPr/>
          <p:nvPr/>
        </p:nvSpPr>
        <p:spPr>
          <a:xfrm>
            <a:off x="6290925" y="4650163"/>
            <a:ext cx="1405522" cy="424800"/>
          </a:xfrm>
          <a:prstGeom prst="rect">
            <a:avLst/>
          </a:prstGeom>
          <a:solidFill>
            <a:srgbClr val="B41F7A"/>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Δήλωση αποστολής;</a:t>
            </a:r>
          </a:p>
        </p:txBody>
      </p:sp>
      <p:sp>
        <p:nvSpPr>
          <p:cNvPr id="16" name="Rechteck 61">
            <a:extLst>
              <a:ext uri="{FF2B5EF4-FFF2-40B4-BE49-F238E27FC236}">
                <a16:creationId xmlns:a16="http://schemas.microsoft.com/office/drawing/2014/main" id="{C63E62C3-37D9-8899-AE06-8888E79DA730}"/>
              </a:ext>
            </a:extLst>
          </p:cNvPr>
          <p:cNvSpPr/>
          <p:nvPr/>
        </p:nvSpPr>
        <p:spPr>
          <a:xfrm>
            <a:off x="7851486" y="4649230"/>
            <a:ext cx="1252565" cy="424800"/>
          </a:xfrm>
          <a:prstGeom prst="rect">
            <a:avLst/>
          </a:prstGeom>
          <a:solidFill>
            <a:srgbClr val="F16924"/>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Δήλωση αποστολής;</a:t>
            </a:r>
          </a:p>
        </p:txBody>
      </p:sp>
      <p:sp>
        <p:nvSpPr>
          <p:cNvPr id="17" name="Rechteck 62">
            <a:extLst>
              <a:ext uri="{FF2B5EF4-FFF2-40B4-BE49-F238E27FC236}">
                <a16:creationId xmlns:a16="http://schemas.microsoft.com/office/drawing/2014/main" id="{26728A83-A338-DBEB-91EB-BACC0922A4F4}"/>
              </a:ext>
            </a:extLst>
          </p:cNvPr>
          <p:cNvSpPr/>
          <p:nvPr/>
        </p:nvSpPr>
        <p:spPr>
          <a:xfrm>
            <a:off x="9215920" y="4636119"/>
            <a:ext cx="1252554" cy="424800"/>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Δήλωση αποστολής;</a:t>
            </a:r>
          </a:p>
        </p:txBody>
      </p:sp>
      <p:sp>
        <p:nvSpPr>
          <p:cNvPr id="18" name="Rechteck 63">
            <a:extLst>
              <a:ext uri="{FF2B5EF4-FFF2-40B4-BE49-F238E27FC236}">
                <a16:creationId xmlns:a16="http://schemas.microsoft.com/office/drawing/2014/main" id="{9ED22350-4069-274B-8C8D-F5FD366A5055}"/>
              </a:ext>
            </a:extLst>
          </p:cNvPr>
          <p:cNvSpPr/>
          <p:nvPr/>
        </p:nvSpPr>
        <p:spPr>
          <a:xfrm>
            <a:off x="6290925" y="4177289"/>
            <a:ext cx="1405522" cy="424800"/>
          </a:xfrm>
          <a:prstGeom prst="rect">
            <a:avLst/>
          </a:prstGeom>
          <a:solidFill>
            <a:srgbClr val="B41F7A"/>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Προϊόντα;</a:t>
            </a:r>
          </a:p>
        </p:txBody>
      </p:sp>
      <p:sp>
        <p:nvSpPr>
          <p:cNvPr id="19" name="Rechteck 64">
            <a:extLst>
              <a:ext uri="{FF2B5EF4-FFF2-40B4-BE49-F238E27FC236}">
                <a16:creationId xmlns:a16="http://schemas.microsoft.com/office/drawing/2014/main" id="{A147587B-FBD1-07F2-DADB-D9771C7003BC}"/>
              </a:ext>
            </a:extLst>
          </p:cNvPr>
          <p:cNvSpPr/>
          <p:nvPr/>
        </p:nvSpPr>
        <p:spPr>
          <a:xfrm>
            <a:off x="7851486" y="4155597"/>
            <a:ext cx="1252565" cy="424800"/>
          </a:xfrm>
          <a:prstGeom prst="rect">
            <a:avLst/>
          </a:prstGeom>
          <a:solidFill>
            <a:srgbClr val="F16924"/>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Προϊόντα;</a:t>
            </a:r>
          </a:p>
        </p:txBody>
      </p:sp>
      <p:sp>
        <p:nvSpPr>
          <p:cNvPr id="20" name="Rechteck 65">
            <a:extLst>
              <a:ext uri="{FF2B5EF4-FFF2-40B4-BE49-F238E27FC236}">
                <a16:creationId xmlns:a16="http://schemas.microsoft.com/office/drawing/2014/main" id="{C558A03E-7803-994D-E751-74908C758313}"/>
              </a:ext>
            </a:extLst>
          </p:cNvPr>
          <p:cNvSpPr/>
          <p:nvPr/>
        </p:nvSpPr>
        <p:spPr>
          <a:xfrm>
            <a:off x="9205258" y="4163340"/>
            <a:ext cx="1252554" cy="424800"/>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Προϊόντα;</a:t>
            </a:r>
          </a:p>
        </p:txBody>
      </p:sp>
      <p:sp>
        <p:nvSpPr>
          <p:cNvPr id="21" name="Rechteck 67">
            <a:extLst>
              <a:ext uri="{FF2B5EF4-FFF2-40B4-BE49-F238E27FC236}">
                <a16:creationId xmlns:a16="http://schemas.microsoft.com/office/drawing/2014/main" id="{C9AC0698-3F2D-AC0C-D9C4-2E2E6B50BB8D}"/>
              </a:ext>
            </a:extLst>
          </p:cNvPr>
          <p:cNvSpPr/>
          <p:nvPr/>
        </p:nvSpPr>
        <p:spPr>
          <a:xfrm>
            <a:off x="7874194" y="3673003"/>
            <a:ext cx="1252565" cy="424800"/>
          </a:xfrm>
          <a:prstGeom prst="rect">
            <a:avLst/>
          </a:prstGeom>
          <a:solidFill>
            <a:srgbClr val="F16924"/>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Ίδια κεφάλαια;</a:t>
            </a:r>
          </a:p>
        </p:txBody>
      </p:sp>
      <p:sp>
        <p:nvSpPr>
          <p:cNvPr id="22" name="Rechteck 68">
            <a:extLst>
              <a:ext uri="{FF2B5EF4-FFF2-40B4-BE49-F238E27FC236}">
                <a16:creationId xmlns:a16="http://schemas.microsoft.com/office/drawing/2014/main" id="{8346D8CF-881A-9685-4787-A5DCBA6D0C05}"/>
              </a:ext>
            </a:extLst>
          </p:cNvPr>
          <p:cNvSpPr/>
          <p:nvPr/>
        </p:nvSpPr>
        <p:spPr>
          <a:xfrm>
            <a:off x="9199548" y="3690683"/>
            <a:ext cx="1252554" cy="424800"/>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Ίδια κεφάλαια;</a:t>
            </a:r>
          </a:p>
        </p:txBody>
      </p:sp>
      <p:sp>
        <p:nvSpPr>
          <p:cNvPr id="23" name="Rechteck 69">
            <a:extLst>
              <a:ext uri="{FF2B5EF4-FFF2-40B4-BE49-F238E27FC236}">
                <a16:creationId xmlns:a16="http://schemas.microsoft.com/office/drawing/2014/main" id="{FC5054B8-98B2-3B8B-B862-D852DB948CB9}"/>
              </a:ext>
            </a:extLst>
          </p:cNvPr>
          <p:cNvSpPr/>
          <p:nvPr/>
        </p:nvSpPr>
        <p:spPr>
          <a:xfrm>
            <a:off x="9199548" y="3216600"/>
            <a:ext cx="1252554" cy="424800"/>
          </a:xfrm>
          <a:prstGeom prst="rect">
            <a:avLst/>
          </a:prstGeom>
          <a:solidFill>
            <a:srgbClr val="EDA13E"/>
          </a:solidFill>
        </p:spPr>
        <p:txBody>
          <a:bodyPr wrap="square" anchor="ctr">
            <a:noAutofit/>
          </a:bodyPr>
          <a:lstStyle/>
          <a:p>
            <a:pPr algn="ctr">
              <a:lnSpc>
                <a:spcPts val="1720"/>
              </a:lnSpc>
            </a:pPr>
            <a:r>
              <a:rPr lang="en-GB" sz="1600" dirty="0">
                <a:solidFill>
                  <a:schemeClr val="bg1"/>
                </a:solidFill>
                <a:ea typeface="Lato Light" panose="020F0502020204030203" pitchFamily="34" charset="0"/>
                <a:cs typeface="Mukta ExtraLight" panose="020B0000000000000000" pitchFamily="34" charset="77"/>
              </a:rPr>
              <a:t>Ρευστά κεφάλαια;</a:t>
            </a:r>
          </a:p>
        </p:txBody>
      </p:sp>
      <p:sp>
        <p:nvSpPr>
          <p:cNvPr id="24" name="Gleichschenkliges Dreieck 2">
            <a:extLst>
              <a:ext uri="{FF2B5EF4-FFF2-40B4-BE49-F238E27FC236}">
                <a16:creationId xmlns:a16="http://schemas.microsoft.com/office/drawing/2014/main" id="{A206D1BB-178F-A265-D4F2-9B987DA73FFE}"/>
              </a:ext>
            </a:extLst>
          </p:cNvPr>
          <p:cNvSpPr/>
          <p:nvPr/>
        </p:nvSpPr>
        <p:spPr>
          <a:xfrm rot="16200000">
            <a:off x="5942590" y="-1681914"/>
            <a:ext cx="1829262" cy="7189762"/>
          </a:xfrm>
          <a:prstGeom prst="triangle">
            <a:avLst>
              <a:gd name="adj" fmla="val 48182"/>
            </a:avLst>
          </a:prstGeom>
          <a:solidFill>
            <a:srgbClr val="B41F7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400" b="1" dirty="0"/>
              <a:t>Πίεση αντίδρασης</a:t>
            </a:r>
          </a:p>
        </p:txBody>
      </p:sp>
      <p:sp>
        <p:nvSpPr>
          <p:cNvPr id="33" name="TextBox 16">
            <a:extLst>
              <a:ext uri="{FF2B5EF4-FFF2-40B4-BE49-F238E27FC236}">
                <a16:creationId xmlns:a16="http://schemas.microsoft.com/office/drawing/2014/main" id="{EE7F7FD2-9D28-F851-1E67-8D10D8B32C9E}"/>
              </a:ext>
            </a:extLst>
          </p:cNvPr>
          <p:cNvSpPr txBox="1"/>
          <p:nvPr/>
        </p:nvSpPr>
        <p:spPr>
          <a:xfrm>
            <a:off x="5513092" y="6498071"/>
            <a:ext cx="1512000" cy="584775"/>
          </a:xfrm>
          <a:prstGeom prst="rect">
            <a:avLst/>
          </a:prstGeom>
          <a:noFill/>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Κρίση προϊόντος/πωλήσεων</a:t>
            </a:r>
          </a:p>
        </p:txBody>
      </p:sp>
      <p:pic>
        <p:nvPicPr>
          <p:cNvPr id="51" name="Slika 4">
            <a:extLst>
              <a:ext uri="{FF2B5EF4-FFF2-40B4-BE49-F238E27FC236}">
                <a16:creationId xmlns:a16="http://schemas.microsoft.com/office/drawing/2014/main" id="{9C791D75-2EE0-082F-AF53-AB4AF9D537A8}"/>
              </a:ext>
            </a:extLst>
          </p:cNvPr>
          <p:cNvPicPr>
            <a:picLocks noChangeAspect="1"/>
          </p:cNvPicPr>
          <p:nvPr/>
        </p:nvPicPr>
        <p:blipFill>
          <a:blip r:embed="rId7"/>
          <a:stretch>
            <a:fillRect/>
          </a:stretch>
        </p:blipFill>
        <p:spPr>
          <a:xfrm>
            <a:off x="7835438" y="6205664"/>
            <a:ext cx="4151891" cy="586791"/>
          </a:xfrm>
          <a:prstGeom prst="rect">
            <a:avLst/>
          </a:prstGeom>
        </p:spPr>
      </p:pic>
      <p:sp>
        <p:nvSpPr>
          <p:cNvPr id="52" name="Rectangle 51">
            <a:extLst>
              <a:ext uri="{FF2B5EF4-FFF2-40B4-BE49-F238E27FC236}">
                <a16:creationId xmlns:a16="http://schemas.microsoft.com/office/drawing/2014/main" id="{29E84852-C842-2FC1-B6A0-6D63A1448DD5}"/>
              </a:ext>
            </a:extLst>
          </p:cNvPr>
          <p:cNvSpPr/>
          <p:nvPr/>
        </p:nvSpPr>
        <p:spPr>
          <a:xfrm>
            <a:off x="0" y="0"/>
            <a:ext cx="3087951"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1">
            <a:extLst>
              <a:ext uri="{FF2B5EF4-FFF2-40B4-BE49-F238E27FC236}">
                <a16:creationId xmlns:a16="http://schemas.microsoft.com/office/drawing/2014/main" id="{4C2224FB-E586-709B-D818-929C4CB6F99F}"/>
              </a:ext>
            </a:extLst>
          </p:cNvPr>
          <p:cNvSpPr txBox="1">
            <a:spLocks/>
          </p:cNvSpPr>
          <p:nvPr/>
        </p:nvSpPr>
        <p:spPr>
          <a:xfrm>
            <a:off x="341105" y="3429000"/>
            <a:ext cx="2571797" cy="30690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r>
              <a:rPr lang="en-US" sz="2200" dirty="0">
                <a:solidFill>
                  <a:schemeClr val="bg1"/>
                </a:solidFill>
              </a:rPr>
              <a:t>Στο πλαίσιο της ιδανικής τυπικής πορείας μιας επιχειρηματικής κρίσης, οι προβληματικές περιοχές που πρέπει να επιλυθούν ΚΑΙ η πίεση για αντίδραση αυξάνονται.</a:t>
            </a:r>
          </a:p>
        </p:txBody>
      </p:sp>
      <p:sp>
        <p:nvSpPr>
          <p:cNvPr id="54" name="Textplatzhalter 32">
            <a:extLst>
              <a:ext uri="{FF2B5EF4-FFF2-40B4-BE49-F238E27FC236}">
                <a16:creationId xmlns:a16="http://schemas.microsoft.com/office/drawing/2014/main" id="{4D1DE222-7BC3-81C3-41F3-567C60647710}"/>
              </a:ext>
            </a:extLst>
          </p:cNvPr>
          <p:cNvSpPr txBox="1">
            <a:spLocks/>
          </p:cNvSpPr>
          <p:nvPr/>
        </p:nvSpPr>
        <p:spPr>
          <a:xfrm>
            <a:off x="123743" y="270462"/>
            <a:ext cx="2964208" cy="21608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620"/>
              </a:lnSpc>
            </a:pPr>
            <a:r>
              <a:rPr lang="en-GB" sz="3200" dirty="0">
                <a:solidFill>
                  <a:schemeClr val="bg1"/>
                </a:solidFill>
              </a:rPr>
              <a:t>Προβληματικές περιοχές και πίεση (παραδείγματα)</a:t>
            </a:r>
          </a:p>
        </p:txBody>
      </p:sp>
      <p:sp>
        <p:nvSpPr>
          <p:cNvPr id="59" name="Rectangle 58">
            <a:extLst>
              <a:ext uri="{FF2B5EF4-FFF2-40B4-BE49-F238E27FC236}">
                <a16:creationId xmlns:a16="http://schemas.microsoft.com/office/drawing/2014/main" id="{34D030E0-87B2-DE25-3C78-9C29FAEBE7D0}"/>
              </a:ext>
            </a:extLst>
          </p:cNvPr>
          <p:cNvSpPr/>
          <p:nvPr/>
        </p:nvSpPr>
        <p:spPr>
          <a:xfrm>
            <a:off x="360325" y="261193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84" name="Chevron 4">
            <a:extLst>
              <a:ext uri="{FF2B5EF4-FFF2-40B4-BE49-F238E27FC236}">
                <a16:creationId xmlns:a16="http://schemas.microsoft.com/office/drawing/2014/main" id="{DDC0F844-A373-CA22-5231-F25FFEDBF324}"/>
              </a:ext>
            </a:extLst>
          </p:cNvPr>
          <p:cNvSpPr/>
          <p:nvPr/>
        </p:nvSpPr>
        <p:spPr>
          <a:xfrm>
            <a:off x="6342487" y="5710142"/>
            <a:ext cx="1405522" cy="570875"/>
          </a:xfrm>
          <a:prstGeom prst="chevron">
            <a:avLst>
              <a:gd name="adj" fmla="val 21186"/>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5" name="Chevron 1">
            <a:extLst>
              <a:ext uri="{FF2B5EF4-FFF2-40B4-BE49-F238E27FC236}">
                <a16:creationId xmlns:a16="http://schemas.microsoft.com/office/drawing/2014/main" id="{93DF3FC0-82C3-D6D0-85B0-EC63ACC10AAD}"/>
              </a:ext>
            </a:extLst>
          </p:cNvPr>
          <p:cNvSpPr/>
          <p:nvPr/>
        </p:nvSpPr>
        <p:spPr>
          <a:xfrm>
            <a:off x="3305314" y="5713395"/>
            <a:ext cx="1430861" cy="570875"/>
          </a:xfrm>
          <a:prstGeom prst="chevron">
            <a:avLst>
              <a:gd name="adj" fmla="val 21186"/>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6" name="Chevron 2">
            <a:extLst>
              <a:ext uri="{FF2B5EF4-FFF2-40B4-BE49-F238E27FC236}">
                <a16:creationId xmlns:a16="http://schemas.microsoft.com/office/drawing/2014/main" id="{23A7156A-2274-9106-D53A-7CC4791058FF}"/>
              </a:ext>
            </a:extLst>
          </p:cNvPr>
          <p:cNvSpPr/>
          <p:nvPr/>
        </p:nvSpPr>
        <p:spPr>
          <a:xfrm>
            <a:off x="4782573" y="5710142"/>
            <a:ext cx="1532910" cy="570875"/>
          </a:xfrm>
          <a:prstGeom prst="chevron">
            <a:avLst>
              <a:gd name="adj" fmla="val 21186"/>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7" name="Chevron 4">
            <a:extLst>
              <a:ext uri="{FF2B5EF4-FFF2-40B4-BE49-F238E27FC236}">
                <a16:creationId xmlns:a16="http://schemas.microsoft.com/office/drawing/2014/main" id="{279822E2-AA66-4F01-BDA8-1FE15E8474BE}"/>
              </a:ext>
            </a:extLst>
          </p:cNvPr>
          <p:cNvSpPr/>
          <p:nvPr/>
        </p:nvSpPr>
        <p:spPr>
          <a:xfrm>
            <a:off x="7794674" y="5710142"/>
            <a:ext cx="1405522" cy="570875"/>
          </a:xfrm>
          <a:prstGeom prst="chevron">
            <a:avLst>
              <a:gd name="adj" fmla="val 21186"/>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8" name="Chevron 5">
            <a:extLst>
              <a:ext uri="{FF2B5EF4-FFF2-40B4-BE49-F238E27FC236}">
                <a16:creationId xmlns:a16="http://schemas.microsoft.com/office/drawing/2014/main" id="{A15C255B-E84E-94D2-F4BB-C2F5A46A8493}"/>
              </a:ext>
            </a:extLst>
          </p:cNvPr>
          <p:cNvSpPr/>
          <p:nvPr/>
        </p:nvSpPr>
        <p:spPr>
          <a:xfrm>
            <a:off x="9286014" y="5710163"/>
            <a:ext cx="1171798" cy="570875"/>
          </a:xfrm>
          <a:prstGeom prst="chevron">
            <a:avLst>
              <a:gd name="adj" fmla="val 21186"/>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89" name="TextBox 14">
            <a:extLst>
              <a:ext uri="{FF2B5EF4-FFF2-40B4-BE49-F238E27FC236}">
                <a16:creationId xmlns:a16="http://schemas.microsoft.com/office/drawing/2014/main" id="{775D93B9-5581-1310-833E-F1C69436F1C0}"/>
              </a:ext>
            </a:extLst>
          </p:cNvPr>
          <p:cNvSpPr txBox="1"/>
          <p:nvPr/>
        </p:nvSpPr>
        <p:spPr>
          <a:xfrm>
            <a:off x="3399346" y="5743779"/>
            <a:ext cx="1326012"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Κρίση των ενδιαφερομένων μερών</a:t>
            </a:r>
          </a:p>
        </p:txBody>
      </p:sp>
      <p:sp>
        <p:nvSpPr>
          <p:cNvPr id="90" name="TextBox 15">
            <a:extLst>
              <a:ext uri="{FF2B5EF4-FFF2-40B4-BE49-F238E27FC236}">
                <a16:creationId xmlns:a16="http://schemas.microsoft.com/office/drawing/2014/main" id="{CE4A5EA0-4847-1F1B-F45E-104D5593BF32}"/>
              </a:ext>
            </a:extLst>
          </p:cNvPr>
          <p:cNvSpPr txBox="1"/>
          <p:nvPr/>
        </p:nvSpPr>
        <p:spPr>
          <a:xfrm>
            <a:off x="4900503" y="5863548"/>
            <a:ext cx="1499829"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Στρατηγική Κρίση</a:t>
            </a:r>
          </a:p>
        </p:txBody>
      </p:sp>
      <p:sp>
        <p:nvSpPr>
          <p:cNvPr id="91" name="TextBox 16">
            <a:extLst>
              <a:ext uri="{FF2B5EF4-FFF2-40B4-BE49-F238E27FC236}">
                <a16:creationId xmlns:a16="http://schemas.microsoft.com/office/drawing/2014/main" id="{80A82079-ED62-0929-6E37-23DBE4E15E33}"/>
              </a:ext>
            </a:extLst>
          </p:cNvPr>
          <p:cNvSpPr txBox="1"/>
          <p:nvPr/>
        </p:nvSpPr>
        <p:spPr>
          <a:xfrm>
            <a:off x="6495133" y="5751494"/>
            <a:ext cx="1235792"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Κρίση προϊόντος/πωλήσεων</a:t>
            </a:r>
          </a:p>
        </p:txBody>
      </p:sp>
      <p:sp>
        <p:nvSpPr>
          <p:cNvPr id="92" name="TextBox 17">
            <a:extLst>
              <a:ext uri="{FF2B5EF4-FFF2-40B4-BE49-F238E27FC236}">
                <a16:creationId xmlns:a16="http://schemas.microsoft.com/office/drawing/2014/main" id="{590BC631-5B90-F067-2E1C-6C90C2D90641}"/>
              </a:ext>
            </a:extLst>
          </p:cNvPr>
          <p:cNvSpPr txBox="1"/>
          <p:nvPr/>
        </p:nvSpPr>
        <p:spPr>
          <a:xfrm>
            <a:off x="8076959" y="5736096"/>
            <a:ext cx="956086"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Κρίση κερδών</a:t>
            </a:r>
          </a:p>
        </p:txBody>
      </p:sp>
      <p:sp>
        <p:nvSpPr>
          <p:cNvPr id="93" name="TextBox 18">
            <a:extLst>
              <a:ext uri="{FF2B5EF4-FFF2-40B4-BE49-F238E27FC236}">
                <a16:creationId xmlns:a16="http://schemas.microsoft.com/office/drawing/2014/main" id="{B24675F0-0F6A-17A3-8C34-8516DB94750C}"/>
              </a:ext>
            </a:extLst>
          </p:cNvPr>
          <p:cNvSpPr txBox="1"/>
          <p:nvPr/>
        </p:nvSpPr>
        <p:spPr>
          <a:xfrm>
            <a:off x="9438260" y="5745405"/>
            <a:ext cx="1072733" cy="505523"/>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Κρίση ρευστότητας</a:t>
            </a:r>
          </a:p>
        </p:txBody>
      </p:sp>
      <p:sp>
        <p:nvSpPr>
          <p:cNvPr id="94" name="Chevron 5">
            <a:extLst>
              <a:ext uri="{FF2B5EF4-FFF2-40B4-BE49-F238E27FC236}">
                <a16:creationId xmlns:a16="http://schemas.microsoft.com/office/drawing/2014/main" id="{83EDD07C-2767-79BB-ACFD-9F68D339B142}"/>
              </a:ext>
            </a:extLst>
          </p:cNvPr>
          <p:cNvSpPr/>
          <p:nvPr/>
        </p:nvSpPr>
        <p:spPr>
          <a:xfrm>
            <a:off x="10471930" y="5714163"/>
            <a:ext cx="1171798" cy="570875"/>
          </a:xfrm>
          <a:prstGeom prst="chevron">
            <a:avLst>
              <a:gd name="adj" fmla="val 21186"/>
            </a:avLst>
          </a:prstGeom>
          <a:solidFill>
            <a:srgbClr val="EDA13E">
              <a:alpha val="7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b="1" dirty="0">
              <a:solidFill>
                <a:schemeClr val="tx1"/>
              </a:solidFill>
              <a:latin typeface="+mj-lt"/>
            </a:endParaRPr>
          </a:p>
        </p:txBody>
      </p:sp>
      <p:sp>
        <p:nvSpPr>
          <p:cNvPr id="95" name="TextBox 18">
            <a:extLst>
              <a:ext uri="{FF2B5EF4-FFF2-40B4-BE49-F238E27FC236}">
                <a16:creationId xmlns:a16="http://schemas.microsoft.com/office/drawing/2014/main" id="{BE3A0C59-C53B-0938-D989-C3BB2D8D689D}"/>
              </a:ext>
            </a:extLst>
          </p:cNvPr>
          <p:cNvSpPr txBox="1"/>
          <p:nvPr/>
        </p:nvSpPr>
        <p:spPr>
          <a:xfrm>
            <a:off x="10601689" y="5849703"/>
            <a:ext cx="1051803" cy="300339"/>
          </a:xfrm>
          <a:prstGeom prst="rect">
            <a:avLst/>
          </a:prstGeom>
          <a:noFill/>
        </p:spPr>
        <p:txBody>
          <a:bodyPr wrap="square" rtlCol="0" anchor="ctr" anchorCtr="0">
            <a:spAutoFit/>
          </a:bodyPr>
          <a:lstStyle/>
          <a:p>
            <a:pPr>
              <a:lnSpc>
                <a:spcPts val="1620"/>
              </a:lnSpc>
            </a:pPr>
            <a:r>
              <a:rPr lang="en-GB" sz="1600" b="1" dirty="0">
                <a:solidFill>
                  <a:schemeClr val="bg1"/>
                </a:solidFill>
                <a:latin typeface="+mj-lt"/>
                <a:ea typeface="League Spartan" charset="0"/>
                <a:cs typeface="Poppins" pitchFamily="2" charset="77"/>
              </a:rPr>
              <a:t>Αφερεγγυότητα</a:t>
            </a:r>
          </a:p>
        </p:txBody>
      </p:sp>
    </p:spTree>
    <p:extLst>
      <p:ext uri="{BB962C8B-B14F-4D97-AF65-F5344CB8AC3E}">
        <p14:creationId xmlns:p14="http://schemas.microsoft.com/office/powerpoint/2010/main" val="324974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IE" dirty="0">
                <a:solidFill>
                  <a:schemeClr val="bg1"/>
                </a:solidFill>
              </a:rPr>
              <a:t>	 ΒΥΘΙΣΤΕ ΠΙΟ ΒΑΘΙΑ</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380214" y="1769734"/>
            <a:ext cx="6388994" cy="4743706"/>
          </a:xfrm>
        </p:spPr>
        <p:txBody>
          <a:bodyPr>
            <a:noAutofit/>
          </a:bodyPr>
          <a:lstStyle/>
          <a:p>
            <a:pPr marL="12700" indent="-12700" algn="just">
              <a:lnSpc>
                <a:spcPct val="100000"/>
              </a:lnSpc>
            </a:pPr>
            <a:r>
              <a:rPr lang="en-GB" sz="2000" dirty="0">
                <a:hlinkClick r:id="rId3"/>
              </a:rPr>
              <a:t>Μικρές επιχειρήσεις σε περίοδο κρίσης: ScienceDirect</a:t>
            </a:r>
            <a:endParaRPr lang="en-GB" sz="2000" b="1" dirty="0"/>
          </a:p>
          <a:p>
            <a:pPr marL="12700" indent="-12700" algn="just">
              <a:lnSpc>
                <a:spcPct val="100000"/>
              </a:lnSpc>
            </a:pPr>
            <a:r>
              <a:rPr lang="en-GB" sz="2000" b="1" dirty="0">
                <a:solidFill>
                  <a:srgbClr val="B41F7A"/>
                </a:solidFill>
                <a:ea typeface="Lato Light" panose="020F0502020204030203" pitchFamily="34" charset="0"/>
                <a:cs typeface="Calibri" panose="020F0502020204030204" pitchFamily="34" charset="0"/>
              </a:rPr>
              <a:t>Ο επικεφαλής συνεργάτης του SECure, το Τεχνολογικό Πανεπιστήμιο Atlantic και η ομάδα τους Simon Stephens, Christopher McLaughlin, Katrina McLaughlin, δημοσίευσαν μια συναρπαστική έρευνα με θέμα "Μικρές επιχειρήσεις σε περίοδο κρίσης": Ένα μοντέλο πέντε σταδίων επιχειρηματικής θλίψης. </a:t>
            </a:r>
          </a:p>
          <a:p>
            <a:pPr marL="12700" indent="-12700" algn="just">
              <a:lnSpc>
                <a:spcPct val="100000"/>
              </a:lnSpc>
            </a:pPr>
            <a:r>
              <a:rPr lang="en-GB" sz="2000" dirty="0">
                <a:ea typeface="Lato Light" panose="020F0502020204030203" pitchFamily="34" charset="0"/>
                <a:cs typeface="Calibri" panose="020F0502020204030204" pitchFamily="34" charset="0"/>
              </a:rPr>
              <a:t>Στο έγγραφο εξετάζουν τις επιπτώσεις που έχει μια κρίση όπως αυτή που δημιουργήθηκε από το COVID-19 στην ψυχολογική ευημερία των ιδιοκτητών μικρών επιχειρήσεων. Χρησιμοποιούν την ψυχολογική βιβλιογραφία σχετικά με το πένθος, συγκεκριμένα το μοντέλο πέντε σταδίων του πένθους των Kübler-Ross (1969) για να εξετάσουν τις επιπτώσεις. </a:t>
            </a:r>
          </a:p>
        </p:txBody>
      </p:sp>
      <p:pic>
        <p:nvPicPr>
          <p:cNvPr id="22" name="Picture 21" descr="Feet above water">
            <a:extLst>
              <a:ext uri="{FF2B5EF4-FFF2-40B4-BE49-F238E27FC236}">
                <a16:creationId xmlns:a16="http://schemas.microsoft.com/office/drawing/2014/main" id="{CA8F0F6E-15A0-4D75-B563-E00FB8104F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29376" y="1714500"/>
            <a:ext cx="4719929" cy="3429000"/>
          </a:xfrm>
          <a:prstGeom prst="rect">
            <a:avLst/>
          </a:prstGeom>
        </p:spPr>
      </p:pic>
      <p:sp>
        <p:nvSpPr>
          <p:cNvPr id="24" name="TextBox 23">
            <a:extLst>
              <a:ext uri="{FF2B5EF4-FFF2-40B4-BE49-F238E27FC236}">
                <a16:creationId xmlns:a16="http://schemas.microsoft.com/office/drawing/2014/main" id="{35579B68-9BBF-E505-720E-66A80B2D7DDD}"/>
              </a:ext>
            </a:extLst>
          </p:cNvPr>
          <p:cNvSpPr txBox="1"/>
          <p:nvPr/>
        </p:nvSpPr>
        <p:spPr>
          <a:xfrm>
            <a:off x="7212417" y="5287890"/>
            <a:ext cx="4719929" cy="1570110"/>
          </a:xfrm>
          <a:prstGeom prst="rect">
            <a:avLst/>
          </a:prstGeom>
          <a:noFill/>
        </p:spPr>
        <p:txBody>
          <a:bodyPr wrap="square">
            <a:spAutoFit/>
          </a:bodyPr>
          <a:lstStyle/>
          <a:p>
            <a:pPr marL="12700" indent="-12700" algn="just">
              <a:lnSpc>
                <a:spcPct val="110000"/>
              </a:lnSpc>
            </a:pPr>
            <a:r>
              <a:rPr lang="en-GB" sz="1400" b="1" dirty="0">
                <a:solidFill>
                  <a:srgbClr val="595959"/>
                </a:solidFill>
                <a:latin typeface="Calibri" panose="020F0502020204030204" pitchFamily="34" charset="0"/>
                <a:ea typeface="Lato Light" panose="020F0502020204030203" pitchFamily="34" charset="0"/>
                <a:cs typeface="Calibri" panose="020F0502020204030204" pitchFamily="34" charset="0"/>
              </a:rPr>
              <a:t>Journal of Business Venturing Insights,</a:t>
            </a:r>
          </a:p>
          <a:p>
            <a:pPr marL="12700" indent="-12700" algn="just">
              <a:lnSpc>
                <a:spcPct val="110000"/>
              </a:lnSpc>
            </a:pPr>
            <a:r>
              <a:rPr lang="en-GB" sz="1400" b="1" dirty="0">
                <a:solidFill>
                  <a:srgbClr val="595959"/>
                </a:solidFill>
                <a:latin typeface="Calibri" panose="020F0502020204030204" pitchFamily="34" charset="0"/>
                <a:ea typeface="Lato Light" panose="020F0502020204030203" pitchFamily="34" charset="0"/>
                <a:cs typeface="Calibri" panose="020F0502020204030204" pitchFamily="34" charset="0"/>
              </a:rPr>
              <a:t>Τόμος 16, 2021, e00282, ISSN 2352-6734,</a:t>
            </a:r>
          </a:p>
          <a:p>
            <a:pPr marL="12700" indent="-12700" algn="just">
              <a:lnSpc>
                <a:spcPct val="110000"/>
              </a:lnSpc>
            </a:pP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rPr>
              <a:t>https://doi.org/10.1016/j.jbvi.2021.e00282.</a:t>
            </a:r>
          </a:p>
          <a:p>
            <a:pPr marL="12700" indent="-12700" algn="just">
              <a:lnSpc>
                <a:spcPct val="110000"/>
              </a:lnSpc>
            </a:pPr>
            <a:r>
              <a:rPr lang="en-US" sz="1800" b="1" dirty="0">
                <a:solidFill>
                  <a:schemeClr val="bg1"/>
                </a:solidFill>
                <a:highlight>
                  <a:srgbClr val="F16924"/>
                </a:highlight>
              </a:rPr>
              <a:t>ΔΙΑΒΑΣΤΕ </a:t>
            </a: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rPr>
              <a:t>https://www.sciencedirect.com/science/article/pii/S2352673421000603</a:t>
            </a:r>
          </a:p>
        </p:txBody>
      </p:sp>
    </p:spTree>
    <p:extLst>
      <p:ext uri="{BB962C8B-B14F-4D97-AF65-F5344CB8AC3E}">
        <p14:creationId xmlns:p14="http://schemas.microsoft.com/office/powerpoint/2010/main" val="3170042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073663"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509713" algn="l"/>
              </a:tabLst>
            </a:pPr>
            <a:r>
              <a:rPr lang="en-IE" dirty="0">
                <a:solidFill>
                  <a:schemeClr val="bg1"/>
                </a:solidFill>
              </a:rPr>
              <a:t>	 ΒΥΘΙΣΤΕ ΠΙΟ ΒΑΘΙΑ</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380214" y="1687072"/>
            <a:ext cx="6722190" cy="4743706"/>
          </a:xfrm>
        </p:spPr>
        <p:txBody>
          <a:bodyPr>
            <a:noAutofit/>
          </a:bodyPr>
          <a:lstStyle/>
          <a:p>
            <a:pPr marL="12700" indent="-12700" algn="just">
              <a:lnSpc>
                <a:spcPct val="110000"/>
              </a:lnSpc>
            </a:pPr>
            <a:r>
              <a:rPr lang="en-GB" sz="1800" dirty="0">
                <a:latin typeface="Calibri" panose="020F0502020204030204" pitchFamily="34" charset="0"/>
                <a:ea typeface="Lato Light" panose="020F0502020204030203" pitchFamily="34" charset="0"/>
                <a:cs typeface="Calibri" panose="020F0502020204030204" pitchFamily="34" charset="0"/>
              </a:rPr>
              <a:t>Η ανασκόπηση της βιβλιογραφίας δείχνει ότι, αν και υπάρχουν επικριτές της προσέγγισης που βασίζεται στα στάδια, υπάρχουν και υποστηρικτές της χρήσης των σταδίων για να μας βοηθήσουν να πλαισιώσουμε και να κατανοήσουμε τις εκδηλώσεις του πένθους. Τα δεδομένα συλλέχθηκαν από σαράντα ιδιοκτήτες μικρών επιχειρήσεων με έδρα την Ιρλανδία. Τα δεδομένα συλλέχθηκαν πέντε φορές σε διάστημα έξι μηνών (Μάρτιος-Σεπτέμβριος 2020). Το αποτέλεσμα είναι ένα μοντέλο πέντε σταδίων του επιχειρηματικού πένθους. Τα ευρήματα παρέχουν πληροφορίες για τη συναισθηματική σχέση μεταξύ ενός ιδιοκτήτη και της μικρής επιχείρησής του. Προτείνουν ότι το κλείσιμο μιας επιχείρησης μπορεί να προκαλέσει θλίψη στους ιδιοκτήτες μικρών επιχειρήσεων με τρόπο που ευθυγραμμίζεται με μια σειρά από στάδια και ότι τα στάδια αυτά μπορούν να μοντελοποιηθούν και να απεικονιστούν.</a:t>
            </a:r>
          </a:p>
        </p:txBody>
      </p:sp>
      <p:pic>
        <p:nvPicPr>
          <p:cNvPr id="22" name="Picture 21" descr="Feet above water">
            <a:extLst>
              <a:ext uri="{FF2B5EF4-FFF2-40B4-BE49-F238E27FC236}">
                <a16:creationId xmlns:a16="http://schemas.microsoft.com/office/drawing/2014/main" id="{CA8F0F6E-15A0-4D75-B563-E00FB8104F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9376" y="1714500"/>
            <a:ext cx="4719929" cy="3429000"/>
          </a:xfrm>
          <a:prstGeom prst="rect">
            <a:avLst/>
          </a:prstGeom>
        </p:spPr>
      </p:pic>
      <p:sp>
        <p:nvSpPr>
          <p:cNvPr id="24" name="TextBox 23">
            <a:extLst>
              <a:ext uri="{FF2B5EF4-FFF2-40B4-BE49-F238E27FC236}">
                <a16:creationId xmlns:a16="http://schemas.microsoft.com/office/drawing/2014/main" id="{35579B68-9BBF-E505-720E-66A80B2D7DDD}"/>
              </a:ext>
            </a:extLst>
          </p:cNvPr>
          <p:cNvSpPr txBox="1"/>
          <p:nvPr/>
        </p:nvSpPr>
        <p:spPr>
          <a:xfrm>
            <a:off x="7329376" y="5166391"/>
            <a:ext cx="4719929" cy="1570110"/>
          </a:xfrm>
          <a:prstGeom prst="rect">
            <a:avLst/>
          </a:prstGeom>
          <a:noFill/>
        </p:spPr>
        <p:txBody>
          <a:bodyPr wrap="square">
            <a:spAutoFit/>
          </a:bodyPr>
          <a:lstStyle/>
          <a:p>
            <a:pPr marL="12700" indent="-12700" algn="just">
              <a:lnSpc>
                <a:spcPct val="110000"/>
              </a:lnSpc>
            </a:pPr>
            <a:r>
              <a:rPr lang="en-GB" sz="1400" b="1" dirty="0">
                <a:solidFill>
                  <a:srgbClr val="595959"/>
                </a:solidFill>
                <a:latin typeface="Calibri" panose="020F0502020204030204" pitchFamily="34" charset="0"/>
                <a:ea typeface="Lato Light" panose="020F0502020204030203" pitchFamily="34" charset="0"/>
                <a:cs typeface="Calibri" panose="020F0502020204030204" pitchFamily="34" charset="0"/>
              </a:rPr>
              <a:t>Journal of Business Venturing Insights,</a:t>
            </a:r>
          </a:p>
          <a:p>
            <a:pPr marL="12700" indent="-12700" algn="just">
              <a:lnSpc>
                <a:spcPct val="110000"/>
              </a:lnSpc>
            </a:pPr>
            <a:r>
              <a:rPr lang="en-GB" sz="1400" b="1" dirty="0">
                <a:solidFill>
                  <a:srgbClr val="595959"/>
                </a:solidFill>
                <a:latin typeface="Calibri" panose="020F0502020204030204" pitchFamily="34" charset="0"/>
                <a:ea typeface="Lato Light" panose="020F0502020204030203" pitchFamily="34" charset="0"/>
                <a:cs typeface="Calibri" panose="020F0502020204030204" pitchFamily="34" charset="0"/>
              </a:rPr>
              <a:t>Τόμος 16, 2021, e00282, ISSN 2352-6734,</a:t>
            </a:r>
          </a:p>
          <a:p>
            <a:pPr marL="12700" indent="-12700" algn="just">
              <a:lnSpc>
                <a:spcPct val="110000"/>
              </a:lnSpc>
            </a:pP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rPr>
              <a:t>https://doi.org/10.1016/j.jbvi.2021.e00282.</a:t>
            </a:r>
          </a:p>
          <a:p>
            <a:pPr marL="12700" indent="-12700" algn="just">
              <a:lnSpc>
                <a:spcPct val="110000"/>
              </a:lnSpc>
            </a:pPr>
            <a:r>
              <a:rPr lang="en-US" sz="1800" b="1" dirty="0">
                <a:solidFill>
                  <a:schemeClr val="bg1"/>
                </a:solidFill>
                <a:highlight>
                  <a:srgbClr val="F16924"/>
                </a:highlight>
              </a:rPr>
              <a:t>ΔΙΑΒΑΣΤΕ </a:t>
            </a:r>
            <a:r>
              <a:rPr lang="en-GB" sz="1400" b="1" dirty="0">
                <a:solidFill>
                  <a:srgbClr val="B41F7A"/>
                </a:solidFill>
                <a:latin typeface="Calibri" panose="020F0502020204030204" pitchFamily="34" charset="0"/>
                <a:ea typeface="Lato Light" panose="020F0502020204030203" pitchFamily="34" charset="0"/>
                <a:cs typeface="Calibri" panose="020F0502020204030204" pitchFamily="34" charset="0"/>
              </a:rPr>
              <a:t>https://www.sciencedirect.com/science/article/pii/S2352673421000603</a:t>
            </a:r>
          </a:p>
        </p:txBody>
      </p:sp>
    </p:spTree>
    <p:extLst>
      <p:ext uri="{BB962C8B-B14F-4D97-AF65-F5344CB8AC3E}">
        <p14:creationId xmlns:p14="http://schemas.microsoft.com/office/powerpoint/2010/main" val="242487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2178466" y="1379071"/>
            <a:ext cx="4474068" cy="3423588"/>
          </a:xfrm>
        </p:spPr>
        <p:txBody>
          <a:bodyPr>
            <a:normAutofit/>
          </a:bodyPr>
          <a:lstStyle/>
          <a:p>
            <a:r>
              <a:rPr lang="en-US" sz="4000" dirty="0"/>
              <a:t>Σ</a:t>
            </a:r>
            <a:r>
              <a:rPr lang="el-GR" sz="4000" dirty="0"/>
              <a:t>Α</a:t>
            </a:r>
            <a:r>
              <a:rPr lang="en-US" sz="4000" dirty="0"/>
              <a:t>ΡΩΣΗ ΓΙΑ </a:t>
            </a:r>
            <a:r>
              <a:rPr lang="el-GR" sz="4000" dirty="0"/>
              <a:t>Ε</a:t>
            </a:r>
            <a:r>
              <a:rPr lang="en-US" sz="4000" dirty="0"/>
              <a:t>ΓΚΑΙΡΑ ΠΡΟΕΙΔΟΠΟΙΗΤΙΚ</a:t>
            </a:r>
            <a:r>
              <a:rPr lang="el-GR" sz="4000" dirty="0"/>
              <a:t>Α</a:t>
            </a:r>
            <a:r>
              <a:rPr lang="en-US" sz="4000" dirty="0"/>
              <a:t> ΣΗΜ</a:t>
            </a:r>
            <a:r>
              <a:rPr lang="el-GR" sz="4000" dirty="0"/>
              <a:t>Α</a:t>
            </a:r>
            <a:r>
              <a:rPr lang="en-US" sz="4000" dirty="0"/>
              <a:t>ΔΙΑ: </a:t>
            </a:r>
          </a:p>
          <a:p>
            <a:endParaRPr lang="en-US" sz="4000" dirty="0"/>
          </a:p>
          <a:p>
            <a:r>
              <a:rPr lang="en-US" sz="4000" dirty="0"/>
              <a:t>4 βασικοί τομείς </a:t>
            </a:r>
          </a:p>
        </p:txBody>
      </p:sp>
      <p:sp>
        <p:nvSpPr>
          <p:cNvPr id="3" name="Text Placeholder 2">
            <a:extLst>
              <a:ext uri="{FF2B5EF4-FFF2-40B4-BE49-F238E27FC236}">
                <a16:creationId xmlns:a16="http://schemas.microsoft.com/office/drawing/2014/main" id="{0B5F2CD6-66FF-60DA-48DE-3B0E78B51457}"/>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1964008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420236" y="2686432"/>
            <a:ext cx="3249235" cy="3642546"/>
          </a:xfrm>
        </p:spPr>
        <p:txBody>
          <a:bodyPr>
            <a:normAutofit/>
          </a:bodyPr>
          <a:lstStyle/>
          <a:p>
            <a:pPr marL="15875" indent="-15875"/>
            <a:r>
              <a:rPr lang="en-US" dirty="0">
                <a:solidFill>
                  <a:schemeClr val="bg1"/>
                </a:solidFill>
              </a:rPr>
              <a:t>Η τακτική, συστηματική και ολοκληρωμένη αξιολόγηση των κινδύνων σε 4 βασικές ενδείξεις έγκαιρης προειδοποίησης/κινδύνου επιτρέπει τη λήψη έγκαιρων αντιμέτρων. </a:t>
            </a:r>
          </a:p>
          <a:p>
            <a:pPr marL="15875" indent="-15875"/>
            <a:r>
              <a:rPr lang="en-US" b="1" dirty="0">
                <a:solidFill>
                  <a:schemeClr val="bg1"/>
                </a:solidFill>
              </a:rPr>
              <a:t>Ας δούμε κάθε έναν από τους 4 τομείς.</a:t>
            </a:r>
          </a:p>
          <a:p>
            <a:pPr marL="15875" indent="-15875"/>
            <a:endParaRPr lang="en-US" dirty="0">
              <a:solidFill>
                <a:schemeClr val="bg1"/>
              </a:solidFill>
            </a:endParaRPr>
          </a:p>
          <a:p>
            <a:pPr marL="15875" indent="-15875"/>
            <a:endParaRPr lang="en-US" dirty="0">
              <a:solidFill>
                <a:schemeClr val="bg1"/>
              </a:solidFill>
            </a:endParaRP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55027"/>
            <a:ext cx="3249234" cy="1875850"/>
          </a:xfrm>
        </p:spPr>
        <p:txBody>
          <a:bodyPr>
            <a:normAutofit fontScale="92500" lnSpcReduction="20000"/>
          </a:bodyPr>
          <a:lstStyle/>
          <a:p>
            <a:r>
              <a:rPr lang="en-GB" dirty="0">
                <a:solidFill>
                  <a:schemeClr val="bg1"/>
                </a:solidFill>
              </a:rPr>
              <a:t>Σάρωση για έγκαιρα προειδοποιητικά σημάδια, 4 βασικοί τομείς </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5972757" y="235571"/>
            <a:ext cx="5972442" cy="7725192"/>
          </a:xfrm>
          <a:prstGeom prst="rect">
            <a:avLst/>
          </a:prstGeom>
          <a:noFill/>
        </p:spPr>
        <p:txBody>
          <a:bodyPr wrap="square" rtlCol="0">
            <a:spAutoFit/>
          </a:bodyPr>
          <a:lstStyle/>
          <a:p>
            <a:pPr>
              <a:defRPr/>
            </a:pPr>
            <a:r>
              <a:rPr lang="en-US" sz="3400" dirty="0">
                <a:solidFill>
                  <a:srgbClr val="F16924"/>
                </a:solidFill>
              </a:rPr>
              <a:t>01 </a:t>
            </a:r>
            <a:r>
              <a:rPr kumimoji="0" lang="en-GB" sz="2200" b="1" i="0" u="none" strike="noStrike" kern="1200" cap="none" spc="0" normalizeH="0" baseline="0" noProof="0" dirty="0">
                <a:ln>
                  <a:noFill/>
                </a:ln>
                <a:solidFill>
                  <a:srgbClr val="B41F7A"/>
                </a:solidFill>
                <a:effectLst/>
                <a:uLnTx/>
                <a:uFillTx/>
                <a:ea typeface="Roboto" charset="0"/>
                <a:cs typeface="Roboto" charset="0"/>
              </a:rPr>
              <a:t>Θέματα του κλάδου</a:t>
            </a:r>
          </a:p>
          <a:p>
            <a:pPr>
              <a:defRPr/>
            </a:pPr>
            <a:r>
              <a:rPr lang="en-GB" sz="2200" dirty="0">
                <a:solidFill>
                  <a:srgbClr val="595959"/>
                </a:solidFill>
                <a:ea typeface="Lato Light" charset="0"/>
                <a:cs typeface="Lato Light" charset="0"/>
              </a:rPr>
              <a:t>Συστηματική αναζήτηση κινδύνων στον κλάδο στον οποίο δραστηριοποιείται η εταιρεία σας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rgbClr val="595959"/>
              </a:solidFill>
              <a:ea typeface="Roboto" charset="0"/>
              <a:cs typeface="Roboto" charset="0"/>
            </a:endParaRPr>
          </a:p>
          <a:p>
            <a:pPr lvl="0">
              <a:defRPr/>
            </a:pPr>
            <a:r>
              <a:rPr lang="en-US" sz="3400" dirty="0">
                <a:solidFill>
                  <a:srgbClr val="F16924"/>
                </a:solidFill>
              </a:rPr>
              <a:t>02 </a:t>
            </a:r>
            <a:r>
              <a:rPr lang="en-GB" sz="2200" b="1" dirty="0">
                <a:solidFill>
                  <a:srgbClr val="B41F7A"/>
                </a:solidFill>
                <a:ea typeface="Roboto" charset="0"/>
                <a:cs typeface="Roboto" charset="0"/>
              </a:rPr>
              <a:t>Οργανωτικά ζητήματα</a:t>
            </a:r>
          </a:p>
          <a:p>
            <a:pPr lvl="0">
              <a:defRPr/>
            </a:pPr>
            <a:r>
              <a:rPr lang="en-GB" sz="2200" dirty="0">
                <a:solidFill>
                  <a:srgbClr val="595959"/>
                </a:solidFill>
                <a:ea typeface="Roboto" charset="0"/>
                <a:cs typeface="Roboto" charset="0"/>
              </a:rPr>
              <a:t>Ανάλυση των κινδύνων που απορρέουν από τον ίδιο τον οργανισμό</a:t>
            </a:r>
          </a:p>
          <a:p>
            <a:pPr lvl="0">
              <a:defRPr/>
            </a:pPr>
            <a:endParaRPr lang="en-GB" sz="3200" dirty="0">
              <a:solidFill>
                <a:srgbClr val="595959"/>
              </a:solidFill>
              <a:ea typeface="Roboto" charset="0"/>
              <a:cs typeface="Roboto" charset="0"/>
            </a:endParaRPr>
          </a:p>
          <a:p>
            <a:pPr lvl="0">
              <a:defRPr/>
            </a:pPr>
            <a:r>
              <a:rPr lang="en-US" sz="3400" dirty="0">
                <a:solidFill>
                  <a:srgbClr val="F16924"/>
                </a:solidFill>
              </a:rPr>
              <a:t>03 </a:t>
            </a:r>
            <a:r>
              <a:rPr lang="en-GB" sz="2200" b="1" dirty="0">
                <a:solidFill>
                  <a:srgbClr val="B41F7A"/>
                </a:solidFill>
                <a:ea typeface="Roboto" charset="0"/>
                <a:cs typeface="Roboto" charset="0"/>
              </a:rPr>
              <a:t>Σχέσεις με τα ενδιαφερόμενα μέρη</a:t>
            </a:r>
          </a:p>
          <a:p>
            <a:pPr lvl="0">
              <a:defRPr/>
            </a:pPr>
            <a:r>
              <a:rPr lang="en-GB" sz="2200" dirty="0">
                <a:solidFill>
                  <a:srgbClr val="595959"/>
                </a:solidFill>
                <a:ea typeface="Roboto" charset="0"/>
                <a:cs typeface="Roboto" charset="0"/>
              </a:rPr>
              <a:t>Ορισμένοι κίνδυνοι απορρέουν από τις ειδικές σχέσεις με τα ενδιαφερόμενα μέρη</a:t>
            </a:r>
          </a:p>
          <a:p>
            <a:pPr lvl="0">
              <a:defRPr/>
            </a:pPr>
            <a:endParaRPr lang="en-GB" sz="3200" dirty="0">
              <a:solidFill>
                <a:srgbClr val="595959"/>
              </a:solidFill>
              <a:ea typeface="Roboto" charset="0"/>
              <a:cs typeface="Roboto" charset="0"/>
            </a:endParaRPr>
          </a:p>
          <a:p>
            <a:pPr lvl="0">
              <a:defRPr/>
            </a:pPr>
            <a:r>
              <a:rPr lang="en-US" sz="3400" dirty="0">
                <a:solidFill>
                  <a:srgbClr val="F16924"/>
                </a:solidFill>
              </a:rPr>
              <a:t>04 </a:t>
            </a:r>
            <a:r>
              <a:rPr lang="en-GB" sz="2200" b="1" dirty="0">
                <a:solidFill>
                  <a:srgbClr val="B41F7A"/>
                </a:solidFill>
                <a:ea typeface="Roboto" charset="0"/>
                <a:cs typeface="Roboto" charset="0"/>
              </a:rPr>
              <a:t>Αξιολογήσεις κινδύνων</a:t>
            </a:r>
          </a:p>
          <a:p>
            <a:pPr lvl="0">
              <a:defRPr/>
            </a:pPr>
            <a:r>
              <a:rPr lang="en-GB" sz="2200" dirty="0">
                <a:solidFill>
                  <a:srgbClr val="595959"/>
                </a:solidFill>
                <a:ea typeface="Roboto" charset="0"/>
                <a:cs typeface="Roboto" charset="0"/>
              </a:rPr>
              <a:t>Συστηματική σάρωση για σιωπηρά ζητήματα</a:t>
            </a:r>
          </a:p>
          <a:p>
            <a:pPr lvl="0">
              <a:defRPr/>
            </a:pPr>
            <a:endParaRPr lang="en-GB" sz="2200" b="1" dirty="0">
              <a:solidFill>
                <a:srgbClr val="595959"/>
              </a:solidFill>
              <a:ea typeface="Roboto" charset="0"/>
              <a:cs typeface="Roboto" charset="0"/>
            </a:endParaRPr>
          </a:p>
          <a:p>
            <a:pPr lvl="0">
              <a:defRPr/>
            </a:pPr>
            <a:endParaRPr lang="en-GB" sz="2200" b="1" dirty="0">
              <a:solidFill>
                <a:srgbClr val="595959"/>
              </a:solidFill>
              <a:ea typeface="Roboto" charset="0"/>
              <a:cs typeface="Roboto" charset="0"/>
            </a:endParaRPr>
          </a:p>
          <a:p>
            <a:pPr lvl="0">
              <a:defRPr/>
            </a:pPr>
            <a:r>
              <a:rPr lang="en-GB" sz="2200" b="1" dirty="0">
                <a:solidFill>
                  <a:srgbClr val="595959"/>
                </a:solidFill>
                <a:ea typeface="Roboto" charset="0"/>
                <a:cs typeface="Roboto" charset="0"/>
              </a:rPr>
              <a:t> </a:t>
            </a:r>
          </a:p>
          <a:p>
            <a:pPr lvl="0">
              <a:defRPr/>
            </a:pPr>
            <a:endParaRPr lang="en-GB" sz="2200" b="1" dirty="0">
              <a:solidFill>
                <a:srgbClr val="595959"/>
              </a:solidFill>
              <a:ea typeface="Roboto" charset="0"/>
              <a:cs typeface="Roboto" charset="0"/>
            </a:endParaRPr>
          </a:p>
          <a:p>
            <a:pPr lvl="0">
              <a:defRPr/>
            </a:pPr>
            <a:endParaRPr lang="en-GB" sz="2200" b="1" dirty="0">
              <a:solidFill>
                <a:srgbClr val="595959"/>
              </a:solidFill>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378756" y="244331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grpSp>
        <p:nvGrpSpPr>
          <p:cNvPr id="9" name="Graphic 2">
            <a:extLst>
              <a:ext uri="{FF2B5EF4-FFF2-40B4-BE49-F238E27FC236}">
                <a16:creationId xmlns:a16="http://schemas.microsoft.com/office/drawing/2014/main" id="{C1E2E067-FA67-157D-22DF-8943BAFA9428}"/>
              </a:ext>
            </a:extLst>
          </p:cNvPr>
          <p:cNvGrpSpPr/>
          <p:nvPr/>
        </p:nvGrpSpPr>
        <p:grpSpPr>
          <a:xfrm>
            <a:off x="4679980" y="600008"/>
            <a:ext cx="911305" cy="970368"/>
            <a:chOff x="3918554" y="774528"/>
            <a:chExt cx="868197" cy="924466"/>
          </a:xfrm>
          <a:solidFill>
            <a:srgbClr val="595959"/>
          </a:solidFill>
        </p:grpSpPr>
        <p:grpSp>
          <p:nvGrpSpPr>
            <p:cNvPr id="10" name="Graphic 2">
              <a:extLst>
                <a:ext uri="{FF2B5EF4-FFF2-40B4-BE49-F238E27FC236}">
                  <a16:creationId xmlns:a16="http://schemas.microsoft.com/office/drawing/2014/main" id="{0D7C6B1A-D142-FEAC-4678-BAF1F714E9CD}"/>
                </a:ext>
              </a:extLst>
            </p:cNvPr>
            <p:cNvGrpSpPr/>
            <p:nvPr/>
          </p:nvGrpSpPr>
          <p:grpSpPr>
            <a:xfrm>
              <a:off x="3918554" y="774528"/>
              <a:ext cx="868197" cy="924466"/>
              <a:chOff x="3918554" y="774528"/>
              <a:chExt cx="868197" cy="924466"/>
            </a:xfrm>
            <a:grpFill/>
          </p:grpSpPr>
          <p:sp>
            <p:nvSpPr>
              <p:cNvPr id="14" name="Freeform 13">
                <a:extLst>
                  <a:ext uri="{FF2B5EF4-FFF2-40B4-BE49-F238E27FC236}">
                    <a16:creationId xmlns:a16="http://schemas.microsoft.com/office/drawing/2014/main" id="{677499EE-578B-1132-7A99-91BDA0DF845F}"/>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F4BD0802-FB2C-A76A-0D9A-79DCF7F25CDC}"/>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 name="Graphic 2">
              <a:extLst>
                <a:ext uri="{FF2B5EF4-FFF2-40B4-BE49-F238E27FC236}">
                  <a16:creationId xmlns:a16="http://schemas.microsoft.com/office/drawing/2014/main" id="{B3A72D40-D0D7-2799-E1F0-A850040C23F6}"/>
                </a:ext>
              </a:extLst>
            </p:cNvPr>
            <p:cNvGrpSpPr/>
            <p:nvPr/>
          </p:nvGrpSpPr>
          <p:grpSpPr>
            <a:xfrm>
              <a:off x="3958353" y="890522"/>
              <a:ext cx="708520" cy="605461"/>
              <a:chOff x="3958353" y="890522"/>
              <a:chExt cx="708520" cy="605461"/>
            </a:xfrm>
            <a:grpFill/>
          </p:grpSpPr>
          <p:sp>
            <p:nvSpPr>
              <p:cNvPr id="12" name="Freeform 11">
                <a:extLst>
                  <a:ext uri="{FF2B5EF4-FFF2-40B4-BE49-F238E27FC236}">
                    <a16:creationId xmlns:a16="http://schemas.microsoft.com/office/drawing/2014/main" id="{4B1128B1-C83F-0B69-07F6-BC6B725A1BA0}"/>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D20AC160-747D-6F94-AF72-FD7C718A41A8}"/>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 name="Group 15">
            <a:extLst>
              <a:ext uri="{FF2B5EF4-FFF2-40B4-BE49-F238E27FC236}">
                <a16:creationId xmlns:a16="http://schemas.microsoft.com/office/drawing/2014/main" id="{7AD25DAB-836E-43AC-EAA5-4F0179FEEF59}"/>
              </a:ext>
            </a:extLst>
          </p:cNvPr>
          <p:cNvGrpSpPr/>
          <p:nvPr/>
        </p:nvGrpSpPr>
        <p:grpSpPr>
          <a:xfrm>
            <a:off x="4705476" y="3721748"/>
            <a:ext cx="885534" cy="895928"/>
            <a:chOff x="7190753" y="5365577"/>
            <a:chExt cx="745522" cy="754273"/>
          </a:xfrm>
          <a:solidFill>
            <a:srgbClr val="595959"/>
          </a:solidFill>
        </p:grpSpPr>
        <p:grpSp>
          <p:nvGrpSpPr>
            <p:cNvPr id="17" name="Graphic 2">
              <a:extLst>
                <a:ext uri="{FF2B5EF4-FFF2-40B4-BE49-F238E27FC236}">
                  <a16:creationId xmlns:a16="http://schemas.microsoft.com/office/drawing/2014/main" id="{F43ABC08-1F16-3DAB-9EFF-FB44DAE19CD9}"/>
                </a:ext>
              </a:extLst>
            </p:cNvPr>
            <p:cNvGrpSpPr/>
            <p:nvPr/>
          </p:nvGrpSpPr>
          <p:grpSpPr>
            <a:xfrm>
              <a:off x="7353351" y="5647412"/>
              <a:ext cx="420044" cy="75879"/>
              <a:chOff x="7353351" y="5647412"/>
              <a:chExt cx="420044" cy="75879"/>
            </a:xfrm>
            <a:grpFill/>
          </p:grpSpPr>
          <p:sp>
            <p:nvSpPr>
              <p:cNvPr id="28" name="Freeform 27">
                <a:extLst>
                  <a:ext uri="{FF2B5EF4-FFF2-40B4-BE49-F238E27FC236}">
                    <a16:creationId xmlns:a16="http://schemas.microsoft.com/office/drawing/2014/main" id="{FD7E2E19-270F-1D25-5020-FEA8D46000B1}"/>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82735AE-ADE4-3A3C-374F-27856751B705}"/>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8" name="Graphic 2">
              <a:extLst>
                <a:ext uri="{FF2B5EF4-FFF2-40B4-BE49-F238E27FC236}">
                  <a16:creationId xmlns:a16="http://schemas.microsoft.com/office/drawing/2014/main" id="{E327CCE1-C30F-E836-9526-F9F37F9E6266}"/>
                </a:ext>
              </a:extLst>
            </p:cNvPr>
            <p:cNvGrpSpPr/>
            <p:nvPr/>
          </p:nvGrpSpPr>
          <p:grpSpPr>
            <a:xfrm>
              <a:off x="7190753" y="5365577"/>
              <a:ext cx="745522" cy="754273"/>
              <a:chOff x="7190753" y="5365577"/>
              <a:chExt cx="745522" cy="754273"/>
            </a:xfrm>
            <a:grpFill/>
          </p:grpSpPr>
          <p:sp>
            <p:nvSpPr>
              <p:cNvPr id="19" name="Freeform 18">
                <a:extLst>
                  <a:ext uri="{FF2B5EF4-FFF2-40B4-BE49-F238E27FC236}">
                    <a16:creationId xmlns:a16="http://schemas.microsoft.com/office/drawing/2014/main" id="{E908A2EC-B378-0536-F9E5-201A76264CD2}"/>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BC30E396-FC85-EE06-BCE5-B163826AC530}"/>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3250DFAC-F9A2-0F0C-C9E3-7A163D586198}"/>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B2912BBA-1F52-0DF6-8DB6-D02E5F42E169}"/>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FB0347CB-9C49-E5D1-A19D-F7F3774D9E71}"/>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F2AB7536-EB04-0582-607A-BFD6714715E4}"/>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1B9EBD4F-57D1-D650-7BB6-B1C8D30C25B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541D7A9B-434B-D2F3-6CBF-74B17D81F5DA}"/>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85D29300-FFB1-651D-76E7-67DDFD5FC044}"/>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0" name="Group 29">
            <a:extLst>
              <a:ext uri="{FF2B5EF4-FFF2-40B4-BE49-F238E27FC236}">
                <a16:creationId xmlns:a16="http://schemas.microsoft.com/office/drawing/2014/main" id="{F0FE1B05-3855-8C18-61BC-529127DE17EE}"/>
              </a:ext>
            </a:extLst>
          </p:cNvPr>
          <p:cNvGrpSpPr/>
          <p:nvPr/>
        </p:nvGrpSpPr>
        <p:grpSpPr>
          <a:xfrm>
            <a:off x="4672100" y="5185589"/>
            <a:ext cx="912642" cy="1019345"/>
            <a:chOff x="8865150" y="2423597"/>
            <a:chExt cx="667915" cy="746005"/>
          </a:xfrm>
          <a:solidFill>
            <a:srgbClr val="595959"/>
          </a:solidFill>
        </p:grpSpPr>
        <p:sp>
          <p:nvSpPr>
            <p:cNvPr id="31" name="Freeform 30">
              <a:extLst>
                <a:ext uri="{FF2B5EF4-FFF2-40B4-BE49-F238E27FC236}">
                  <a16:creationId xmlns:a16="http://schemas.microsoft.com/office/drawing/2014/main" id="{500C7EA6-5BBA-F5E9-F861-EC3AE8C8E70B}"/>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2" name="Graphic 2">
              <a:extLst>
                <a:ext uri="{FF2B5EF4-FFF2-40B4-BE49-F238E27FC236}">
                  <a16:creationId xmlns:a16="http://schemas.microsoft.com/office/drawing/2014/main" id="{320D3D29-5770-477E-4400-519F3A218153}"/>
                </a:ext>
              </a:extLst>
            </p:cNvPr>
            <p:cNvGrpSpPr/>
            <p:nvPr/>
          </p:nvGrpSpPr>
          <p:grpSpPr>
            <a:xfrm>
              <a:off x="8865150" y="2423597"/>
              <a:ext cx="667915" cy="746005"/>
              <a:chOff x="8865150" y="2423597"/>
              <a:chExt cx="667915" cy="746005"/>
            </a:xfrm>
            <a:grpFill/>
          </p:grpSpPr>
          <p:sp>
            <p:nvSpPr>
              <p:cNvPr id="33" name="Freeform 32">
                <a:extLst>
                  <a:ext uri="{FF2B5EF4-FFF2-40B4-BE49-F238E27FC236}">
                    <a16:creationId xmlns:a16="http://schemas.microsoft.com/office/drawing/2014/main" id="{D3C55E7D-0164-29B8-793F-EE6CF7818888}"/>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8774BB34-A262-E68D-1208-02852D1F5C6D}"/>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93192830-D129-30D7-CFCC-2AE47FADDAA8}"/>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6754AE18-757C-21DD-3379-5C1530D791D4}"/>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DDBC5526-BBBE-1DDB-8DAD-B48FC3FCB22E}"/>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8" name="Group 37">
            <a:extLst>
              <a:ext uri="{FF2B5EF4-FFF2-40B4-BE49-F238E27FC236}">
                <a16:creationId xmlns:a16="http://schemas.microsoft.com/office/drawing/2014/main" id="{AEA50320-E088-0240-E185-0CDFC06A26C0}"/>
              </a:ext>
            </a:extLst>
          </p:cNvPr>
          <p:cNvGrpSpPr/>
          <p:nvPr/>
        </p:nvGrpSpPr>
        <p:grpSpPr>
          <a:xfrm>
            <a:off x="4648602" y="2266174"/>
            <a:ext cx="868457" cy="867509"/>
            <a:chOff x="7257599" y="768348"/>
            <a:chExt cx="868457" cy="867509"/>
          </a:xfrm>
          <a:solidFill>
            <a:srgbClr val="595959"/>
          </a:solidFill>
        </p:grpSpPr>
        <p:sp>
          <p:nvSpPr>
            <p:cNvPr id="39" name="Freeform 38">
              <a:extLst>
                <a:ext uri="{FF2B5EF4-FFF2-40B4-BE49-F238E27FC236}">
                  <a16:creationId xmlns:a16="http://schemas.microsoft.com/office/drawing/2014/main" id="{98647607-C24D-7C38-D63A-3227040F8F6C}"/>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0" name="Graphic 2">
              <a:extLst>
                <a:ext uri="{FF2B5EF4-FFF2-40B4-BE49-F238E27FC236}">
                  <a16:creationId xmlns:a16="http://schemas.microsoft.com/office/drawing/2014/main" id="{06150730-83FD-36C8-9D78-E18CAE8FD5CC}"/>
                </a:ext>
              </a:extLst>
            </p:cNvPr>
            <p:cNvGrpSpPr/>
            <p:nvPr/>
          </p:nvGrpSpPr>
          <p:grpSpPr>
            <a:xfrm>
              <a:off x="7257599" y="768348"/>
              <a:ext cx="868457" cy="867509"/>
              <a:chOff x="7257599" y="768348"/>
              <a:chExt cx="868457" cy="867509"/>
            </a:xfrm>
            <a:grpFill/>
          </p:grpSpPr>
          <p:sp>
            <p:nvSpPr>
              <p:cNvPr id="41" name="Freeform 40">
                <a:extLst>
                  <a:ext uri="{FF2B5EF4-FFF2-40B4-BE49-F238E27FC236}">
                    <a16:creationId xmlns:a16="http://schemas.microsoft.com/office/drawing/2014/main" id="{E2CE06F2-A8EC-D4E2-A6E3-05130D84289A}"/>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63CB47A0-1310-73F4-1D7D-C19DF503912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5766C682-DE1F-0500-821D-F7D8BAACE27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10962DDA-3162-0B55-0B59-B9A2CF780F43}"/>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7F36AA8A-A10F-9E0C-E5E9-ADF5936E37A5}"/>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6" name="Straight Connector 45">
            <a:extLst>
              <a:ext uri="{FF2B5EF4-FFF2-40B4-BE49-F238E27FC236}">
                <a16:creationId xmlns:a16="http://schemas.microsoft.com/office/drawing/2014/main" id="{16C92E9C-EE6C-8FBA-DC1E-094C9CD5A274}"/>
              </a:ext>
            </a:extLst>
          </p:cNvPr>
          <p:cNvCxnSpPr>
            <a:cxnSpLocks/>
          </p:cNvCxnSpPr>
          <p:nvPr/>
        </p:nvCxnSpPr>
        <p:spPr>
          <a:xfrm>
            <a:off x="4201097" y="1928661"/>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96EBBC0-F6AA-755D-0C02-D21D3B310FF0}"/>
              </a:ext>
            </a:extLst>
          </p:cNvPr>
          <p:cNvCxnSpPr>
            <a:cxnSpLocks/>
          </p:cNvCxnSpPr>
          <p:nvPr/>
        </p:nvCxnSpPr>
        <p:spPr>
          <a:xfrm>
            <a:off x="4201098" y="3414010"/>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A610D0E-3C4A-9323-BCDD-CF05F64DEE1C}"/>
              </a:ext>
            </a:extLst>
          </p:cNvPr>
          <p:cNvCxnSpPr>
            <a:cxnSpLocks/>
          </p:cNvCxnSpPr>
          <p:nvPr/>
        </p:nvCxnSpPr>
        <p:spPr>
          <a:xfrm>
            <a:off x="4201098" y="4990674"/>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778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530904"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93800" algn="l"/>
              </a:tabLst>
            </a:pPr>
            <a:r>
              <a:rPr lang="en-US" sz="4000" dirty="0">
                <a:solidFill>
                  <a:schemeClr val="bg1"/>
                </a:solidFill>
              </a:rPr>
              <a:t>01 </a:t>
            </a:r>
            <a:r>
              <a:rPr lang="el-GR" sz="4000" dirty="0">
                <a:solidFill>
                  <a:schemeClr val="bg1"/>
                </a:solidFill>
              </a:rPr>
              <a:t>   	</a:t>
            </a:r>
            <a:r>
              <a:rPr lang="en-IE" dirty="0" err="1">
                <a:solidFill>
                  <a:schemeClr val="bg1"/>
                </a:solidFill>
              </a:rPr>
              <a:t>Θέμ</a:t>
            </a:r>
            <a:r>
              <a:rPr lang="en-IE" dirty="0">
                <a:solidFill>
                  <a:schemeClr val="bg1"/>
                </a:solidFill>
              </a:rPr>
              <a:t>ατα του κλάδου - Πηγές για τον εντοπισμό των </a:t>
            </a:r>
            <a:r>
              <a:rPr lang="el-GR" dirty="0">
                <a:solidFill>
                  <a:schemeClr val="bg1"/>
                </a:solidFill>
              </a:rPr>
              <a:t>         	</a:t>
            </a:r>
            <a:r>
              <a:rPr lang="en-IE" dirty="0" err="1">
                <a:solidFill>
                  <a:schemeClr val="bg1"/>
                </a:solidFill>
              </a:rPr>
              <a:t>τάσεων</a:t>
            </a:r>
            <a:r>
              <a:rPr lang="en-IE" dirty="0">
                <a:solidFill>
                  <a:schemeClr val="bg1"/>
                </a:solidFill>
              </a:rPr>
              <a:t> του κλάδου</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806814" y="1938533"/>
            <a:ext cx="3122771" cy="4235476"/>
          </a:xfrm>
        </p:spPr>
        <p:txBody>
          <a:bodyPr>
            <a:normAutofit fontScale="92500" lnSpcReduction="10000"/>
          </a:bodyPr>
          <a:lstStyle/>
          <a:p>
            <a:pPr marL="12700" indent="-12700">
              <a:lnSpc>
                <a:spcPct val="100000"/>
              </a:lnSpc>
            </a:pPr>
            <a:r>
              <a:rPr lang="en-GB" sz="2000" dirty="0">
                <a:latin typeface="Calibri" panose="020F0502020204030204" pitchFamily="34" charset="0"/>
                <a:ea typeface="Lato Light" panose="020F0502020204030203" pitchFamily="34" charset="0"/>
                <a:cs typeface="Calibri" panose="020F0502020204030204" pitchFamily="34" charset="0"/>
              </a:rPr>
              <a:t>Πληροφορίες του κλάδου σχετικά με τις τάσεις που επηρεάζουν τον κλάδο μπορούν να βρεθούν σε ειδικές δημοσιεύσεις του κλάδου και σε διαδικτυακές πηγές. Είναι σημαντικό να ανιχνεύετε και να επεξεργάζεστε συνεχώς σημαντικές πληροφορίες του κλάδου, να τις μοιράζεστε με τους αρμόδιους ανθρώπους στην εταιρεία (και τους συμβούλους) και να τις συζητάτε συστηματικά. </a:t>
            </a:r>
          </a:p>
          <a:p>
            <a:pPr marL="12700" indent="-12700" algn="just"/>
            <a:endParaRPr lang="en-GB" dirty="0">
              <a:latin typeface="Calibri" panose="020F0502020204030204" pitchFamily="34" charset="0"/>
              <a:ea typeface="Lato Light" panose="020F0502020204030203" pitchFamily="34" charset="0"/>
              <a:cs typeface="Calibri" panose="020F0502020204030204" pitchFamily="34" charset="0"/>
            </a:endParaRPr>
          </a:p>
        </p:txBody>
      </p:sp>
      <p:grpSp>
        <p:nvGrpSpPr>
          <p:cNvPr id="28" name="Graphic 2">
            <a:extLst>
              <a:ext uri="{FF2B5EF4-FFF2-40B4-BE49-F238E27FC236}">
                <a16:creationId xmlns:a16="http://schemas.microsoft.com/office/drawing/2014/main" id="{7B0153CD-FCC9-50CB-E1C5-6CB7E1998D8A}"/>
              </a:ext>
            </a:extLst>
          </p:cNvPr>
          <p:cNvGrpSpPr/>
          <p:nvPr/>
        </p:nvGrpSpPr>
        <p:grpSpPr>
          <a:xfrm>
            <a:off x="581647" y="1769777"/>
            <a:ext cx="911305" cy="970368"/>
            <a:chOff x="3918554" y="774528"/>
            <a:chExt cx="868197" cy="924466"/>
          </a:xfrm>
          <a:solidFill>
            <a:srgbClr val="595959"/>
          </a:solidFill>
        </p:grpSpPr>
        <p:grpSp>
          <p:nvGrpSpPr>
            <p:cNvPr id="29" name="Graphic 2">
              <a:extLst>
                <a:ext uri="{FF2B5EF4-FFF2-40B4-BE49-F238E27FC236}">
                  <a16:creationId xmlns:a16="http://schemas.microsoft.com/office/drawing/2014/main" id="{0F9D2982-59E1-D03F-BF77-BACAC6FC968F}"/>
                </a:ext>
              </a:extLst>
            </p:cNvPr>
            <p:cNvGrpSpPr/>
            <p:nvPr/>
          </p:nvGrpSpPr>
          <p:grpSpPr>
            <a:xfrm>
              <a:off x="3918554" y="774528"/>
              <a:ext cx="868197" cy="924466"/>
              <a:chOff x="3918554" y="774528"/>
              <a:chExt cx="868197" cy="924466"/>
            </a:xfrm>
            <a:grpFill/>
          </p:grpSpPr>
          <p:sp>
            <p:nvSpPr>
              <p:cNvPr id="33" name="Freeform 32">
                <a:extLst>
                  <a:ext uri="{FF2B5EF4-FFF2-40B4-BE49-F238E27FC236}">
                    <a16:creationId xmlns:a16="http://schemas.microsoft.com/office/drawing/2014/main" id="{8A019923-9056-42CE-6793-2A0AD642EB38}"/>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4B53E064-BFFD-3A04-7F6B-DD49369B7914}"/>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aphic 2">
              <a:extLst>
                <a:ext uri="{FF2B5EF4-FFF2-40B4-BE49-F238E27FC236}">
                  <a16:creationId xmlns:a16="http://schemas.microsoft.com/office/drawing/2014/main" id="{8FBA9B87-8920-A2EB-0899-9F08EA2DF207}"/>
                </a:ext>
              </a:extLst>
            </p:cNvPr>
            <p:cNvGrpSpPr/>
            <p:nvPr/>
          </p:nvGrpSpPr>
          <p:grpSpPr>
            <a:xfrm>
              <a:off x="3958353" y="890522"/>
              <a:ext cx="708520" cy="605461"/>
              <a:chOff x="3958353" y="890522"/>
              <a:chExt cx="708520" cy="605461"/>
            </a:xfrm>
            <a:grpFill/>
          </p:grpSpPr>
          <p:sp>
            <p:nvSpPr>
              <p:cNvPr id="31" name="Freeform 30">
                <a:extLst>
                  <a:ext uri="{FF2B5EF4-FFF2-40B4-BE49-F238E27FC236}">
                    <a16:creationId xmlns:a16="http://schemas.microsoft.com/office/drawing/2014/main" id="{FF71527C-3D3B-45BB-42C6-1D8E50A49C3B}"/>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A80934B7-3D76-F50F-55EE-00DEF1DF599B}"/>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35" name="Rectangle 174">
            <a:extLst>
              <a:ext uri="{FF2B5EF4-FFF2-40B4-BE49-F238E27FC236}">
                <a16:creationId xmlns:a16="http://schemas.microsoft.com/office/drawing/2014/main" id="{FA860F30-B488-5905-C680-5462A9476653}"/>
              </a:ext>
            </a:extLst>
          </p:cNvPr>
          <p:cNvSpPr>
            <a:spLocks noChangeArrowheads="1"/>
          </p:cNvSpPr>
          <p:nvPr/>
        </p:nvSpPr>
        <p:spPr bwMode="auto">
          <a:xfrm>
            <a:off x="5371751" y="3095966"/>
            <a:ext cx="4043832" cy="540346"/>
          </a:xfrm>
          <a:prstGeom prst="rect">
            <a:avLst/>
          </a:pr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6" name="Rectangle 178">
            <a:extLst>
              <a:ext uri="{FF2B5EF4-FFF2-40B4-BE49-F238E27FC236}">
                <a16:creationId xmlns:a16="http://schemas.microsoft.com/office/drawing/2014/main" id="{B0907C90-701B-534E-A034-01199D699794}"/>
              </a:ext>
            </a:extLst>
          </p:cNvPr>
          <p:cNvSpPr>
            <a:spLocks noChangeArrowheads="1"/>
          </p:cNvSpPr>
          <p:nvPr/>
        </p:nvSpPr>
        <p:spPr bwMode="auto">
          <a:xfrm>
            <a:off x="5371749" y="4717004"/>
            <a:ext cx="3954653" cy="540828"/>
          </a:xfrm>
          <a:prstGeom prst="rect">
            <a:avLst/>
          </a:prstGeom>
          <a:solidFill>
            <a:srgbClr val="24547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7" name="Freeform 182">
            <a:extLst>
              <a:ext uri="{FF2B5EF4-FFF2-40B4-BE49-F238E27FC236}">
                <a16:creationId xmlns:a16="http://schemas.microsoft.com/office/drawing/2014/main" id="{2B3AF8B8-8390-F85E-DC11-09FCFB3B46E7}"/>
              </a:ext>
            </a:extLst>
          </p:cNvPr>
          <p:cNvSpPr>
            <a:spLocks/>
          </p:cNvSpPr>
          <p:nvPr/>
        </p:nvSpPr>
        <p:spPr bwMode="auto">
          <a:xfrm>
            <a:off x="8859707" y="4520821"/>
            <a:ext cx="887087" cy="934157"/>
          </a:xfrm>
          <a:custGeom>
            <a:avLst/>
            <a:gdLst>
              <a:gd name="T0" fmla="*/ 1694 w 1743"/>
              <a:gd name="T1" fmla="*/ 782 h 1743"/>
              <a:gd name="T2" fmla="*/ 1694 w 1743"/>
              <a:gd name="T3" fmla="*/ 960 h 1743"/>
              <a:gd name="T4" fmla="*/ 961 w 1743"/>
              <a:gd name="T5" fmla="*/ 1694 h 1743"/>
              <a:gd name="T6" fmla="*/ 783 w 1743"/>
              <a:gd name="T7" fmla="*/ 1694 h 1743"/>
              <a:gd name="T8" fmla="*/ 49 w 1743"/>
              <a:gd name="T9" fmla="*/ 960 h 1743"/>
              <a:gd name="T10" fmla="*/ 49 w 1743"/>
              <a:gd name="T11" fmla="*/ 782 h 1743"/>
              <a:gd name="T12" fmla="*/ 783 w 1743"/>
              <a:gd name="T13" fmla="*/ 49 h 1743"/>
              <a:gd name="T14" fmla="*/ 961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2"/>
                  <a:pt x="1743" y="911"/>
                  <a:pt x="1694" y="960"/>
                </a:cubicBezTo>
                <a:cubicBezTo>
                  <a:pt x="961" y="1694"/>
                  <a:pt x="961" y="1694"/>
                  <a:pt x="961" y="1694"/>
                </a:cubicBezTo>
                <a:cubicBezTo>
                  <a:pt x="911" y="1743"/>
                  <a:pt x="832" y="1743"/>
                  <a:pt x="783" y="1694"/>
                </a:cubicBezTo>
                <a:cubicBezTo>
                  <a:pt x="49" y="960"/>
                  <a:pt x="49" y="960"/>
                  <a:pt x="49" y="960"/>
                </a:cubicBezTo>
                <a:cubicBezTo>
                  <a:pt x="0" y="911"/>
                  <a:pt x="0" y="832"/>
                  <a:pt x="49" y="782"/>
                </a:cubicBezTo>
                <a:cubicBezTo>
                  <a:pt x="783" y="49"/>
                  <a:pt x="783" y="49"/>
                  <a:pt x="783" y="49"/>
                </a:cubicBezTo>
                <a:cubicBezTo>
                  <a:pt x="832" y="0"/>
                  <a:pt x="911" y="0"/>
                  <a:pt x="961" y="49"/>
                </a:cubicBezTo>
                <a:lnTo>
                  <a:pt x="1694" y="782"/>
                </a:lnTo>
                <a:close/>
              </a:path>
            </a:pathLst>
          </a:custGeom>
          <a:solidFill>
            <a:srgbClr val="24547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8" name="Rectangle 188">
            <a:extLst>
              <a:ext uri="{FF2B5EF4-FFF2-40B4-BE49-F238E27FC236}">
                <a16:creationId xmlns:a16="http://schemas.microsoft.com/office/drawing/2014/main" id="{84414922-FD22-B707-22B4-4EC1200E47A8}"/>
              </a:ext>
            </a:extLst>
          </p:cNvPr>
          <p:cNvSpPr>
            <a:spLocks noChangeArrowheads="1"/>
          </p:cNvSpPr>
          <p:nvPr/>
        </p:nvSpPr>
        <p:spPr bwMode="auto">
          <a:xfrm>
            <a:off x="5371752" y="2555138"/>
            <a:ext cx="3270194" cy="540828"/>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9" name="Freeform 191">
            <a:extLst>
              <a:ext uri="{FF2B5EF4-FFF2-40B4-BE49-F238E27FC236}">
                <a16:creationId xmlns:a16="http://schemas.microsoft.com/office/drawing/2014/main" id="{D315182C-F944-9059-9482-A1410BDC9760}"/>
              </a:ext>
            </a:extLst>
          </p:cNvPr>
          <p:cNvSpPr>
            <a:spLocks/>
          </p:cNvSpPr>
          <p:nvPr/>
        </p:nvSpPr>
        <p:spPr bwMode="auto">
          <a:xfrm>
            <a:off x="8166999" y="2358474"/>
            <a:ext cx="887087" cy="934157"/>
          </a:xfrm>
          <a:custGeom>
            <a:avLst/>
            <a:gdLst>
              <a:gd name="T0" fmla="*/ 1694 w 1743"/>
              <a:gd name="T1" fmla="*/ 782 h 1743"/>
              <a:gd name="T2" fmla="*/ 1694 w 1743"/>
              <a:gd name="T3" fmla="*/ 960 h 1743"/>
              <a:gd name="T4" fmla="*/ 960 w 1743"/>
              <a:gd name="T5" fmla="*/ 1694 h 1743"/>
              <a:gd name="T6" fmla="*/ 783 w 1743"/>
              <a:gd name="T7" fmla="*/ 1694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4"/>
                  <a:pt x="960" y="1694"/>
                  <a:pt x="960" y="1694"/>
                </a:cubicBezTo>
                <a:cubicBezTo>
                  <a:pt x="911" y="1743"/>
                  <a:pt x="832" y="1743"/>
                  <a:pt x="783" y="1694"/>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0" name="Rectangle 194">
            <a:extLst>
              <a:ext uri="{FF2B5EF4-FFF2-40B4-BE49-F238E27FC236}">
                <a16:creationId xmlns:a16="http://schemas.microsoft.com/office/drawing/2014/main" id="{419F0F11-6F31-937C-0915-2B9D9C78F0B2}"/>
              </a:ext>
            </a:extLst>
          </p:cNvPr>
          <p:cNvSpPr>
            <a:spLocks noChangeArrowheads="1"/>
          </p:cNvSpPr>
          <p:nvPr/>
        </p:nvSpPr>
        <p:spPr bwMode="auto">
          <a:xfrm>
            <a:off x="5371749" y="3635830"/>
            <a:ext cx="3487957" cy="540828"/>
          </a:xfrm>
          <a:prstGeom prst="rect">
            <a:avLst/>
          </a:pr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1" name="Freeform 198">
            <a:extLst>
              <a:ext uri="{FF2B5EF4-FFF2-40B4-BE49-F238E27FC236}">
                <a16:creationId xmlns:a16="http://schemas.microsoft.com/office/drawing/2014/main" id="{B6B67C67-8693-0988-5CB6-8E5630BA125E}"/>
              </a:ext>
            </a:extLst>
          </p:cNvPr>
          <p:cNvSpPr>
            <a:spLocks/>
          </p:cNvSpPr>
          <p:nvPr/>
        </p:nvSpPr>
        <p:spPr bwMode="auto">
          <a:xfrm>
            <a:off x="8364130" y="3439647"/>
            <a:ext cx="887087" cy="934157"/>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F16924"/>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2" name="Rectangle 200">
            <a:extLst>
              <a:ext uri="{FF2B5EF4-FFF2-40B4-BE49-F238E27FC236}">
                <a16:creationId xmlns:a16="http://schemas.microsoft.com/office/drawing/2014/main" id="{F828A1BE-4209-66F5-760E-926FAADE7BF9}"/>
              </a:ext>
            </a:extLst>
          </p:cNvPr>
          <p:cNvSpPr>
            <a:spLocks noChangeArrowheads="1"/>
          </p:cNvSpPr>
          <p:nvPr/>
        </p:nvSpPr>
        <p:spPr bwMode="auto">
          <a:xfrm>
            <a:off x="5371749" y="4176657"/>
            <a:ext cx="2850667" cy="540346"/>
          </a:xfrm>
          <a:prstGeom prst="rect">
            <a:avLst/>
          </a:prstGeom>
          <a:solidFill>
            <a:srgbClr val="EDA13E"/>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3" name="Freeform 204">
            <a:extLst>
              <a:ext uri="{FF2B5EF4-FFF2-40B4-BE49-F238E27FC236}">
                <a16:creationId xmlns:a16="http://schemas.microsoft.com/office/drawing/2014/main" id="{0BA95A38-DB15-DDF5-C705-77F362118B35}"/>
              </a:ext>
            </a:extLst>
          </p:cNvPr>
          <p:cNvSpPr>
            <a:spLocks/>
          </p:cNvSpPr>
          <p:nvPr/>
        </p:nvSpPr>
        <p:spPr bwMode="auto">
          <a:xfrm>
            <a:off x="7615493" y="3980475"/>
            <a:ext cx="887087" cy="933675"/>
          </a:xfrm>
          <a:custGeom>
            <a:avLst/>
            <a:gdLst>
              <a:gd name="T0" fmla="*/ 1694 w 1743"/>
              <a:gd name="T1" fmla="*/ 783 h 1743"/>
              <a:gd name="T2" fmla="*/ 1694 w 1743"/>
              <a:gd name="T3" fmla="*/ 961 h 1743"/>
              <a:gd name="T4" fmla="*/ 961 w 1743"/>
              <a:gd name="T5" fmla="*/ 1694 h 1743"/>
              <a:gd name="T6" fmla="*/ 783 w 1743"/>
              <a:gd name="T7" fmla="*/ 1694 h 1743"/>
              <a:gd name="T8" fmla="*/ 50 w 1743"/>
              <a:gd name="T9" fmla="*/ 961 h 1743"/>
              <a:gd name="T10" fmla="*/ 50 w 1743"/>
              <a:gd name="T11" fmla="*/ 783 h 1743"/>
              <a:gd name="T12" fmla="*/ 783 w 1743"/>
              <a:gd name="T13" fmla="*/ 49 h 1743"/>
              <a:gd name="T14" fmla="*/ 961 w 1743"/>
              <a:gd name="T15" fmla="*/ 49 h 1743"/>
              <a:gd name="T16" fmla="*/ 1694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3"/>
                </a:moveTo>
                <a:cubicBezTo>
                  <a:pt x="1743" y="832"/>
                  <a:pt x="1743" y="912"/>
                  <a:pt x="1694" y="961"/>
                </a:cubicBezTo>
                <a:cubicBezTo>
                  <a:pt x="961" y="1694"/>
                  <a:pt x="961" y="1694"/>
                  <a:pt x="961" y="1694"/>
                </a:cubicBezTo>
                <a:cubicBezTo>
                  <a:pt x="912" y="1743"/>
                  <a:pt x="832" y="1743"/>
                  <a:pt x="783" y="1694"/>
                </a:cubicBezTo>
                <a:cubicBezTo>
                  <a:pt x="50" y="961"/>
                  <a:pt x="50" y="961"/>
                  <a:pt x="50" y="961"/>
                </a:cubicBezTo>
                <a:cubicBezTo>
                  <a:pt x="0" y="912"/>
                  <a:pt x="0" y="832"/>
                  <a:pt x="50" y="783"/>
                </a:cubicBezTo>
                <a:cubicBezTo>
                  <a:pt x="783" y="49"/>
                  <a:pt x="783" y="49"/>
                  <a:pt x="783" y="49"/>
                </a:cubicBezTo>
                <a:cubicBezTo>
                  <a:pt x="832" y="0"/>
                  <a:pt x="912" y="0"/>
                  <a:pt x="961" y="49"/>
                </a:cubicBezTo>
                <a:lnTo>
                  <a:pt x="1694" y="783"/>
                </a:lnTo>
                <a:close/>
              </a:path>
            </a:pathLst>
          </a:custGeom>
          <a:solidFill>
            <a:srgbClr val="EDA13E"/>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4" name="Rectangle 206">
            <a:extLst>
              <a:ext uri="{FF2B5EF4-FFF2-40B4-BE49-F238E27FC236}">
                <a16:creationId xmlns:a16="http://schemas.microsoft.com/office/drawing/2014/main" id="{E28EA32A-83CE-AFB4-F080-9920D2D870BC}"/>
              </a:ext>
            </a:extLst>
          </p:cNvPr>
          <p:cNvSpPr>
            <a:spLocks noChangeArrowheads="1"/>
          </p:cNvSpPr>
          <p:nvPr/>
        </p:nvSpPr>
        <p:spPr bwMode="auto">
          <a:xfrm>
            <a:off x="5371751" y="2014793"/>
            <a:ext cx="2458514" cy="540346"/>
          </a:xfrm>
          <a:prstGeom prst="rect">
            <a:avLst/>
          </a:prstGeom>
          <a:solidFill>
            <a:srgbClr val="24547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5" name="Freeform 210">
            <a:extLst>
              <a:ext uri="{FF2B5EF4-FFF2-40B4-BE49-F238E27FC236}">
                <a16:creationId xmlns:a16="http://schemas.microsoft.com/office/drawing/2014/main" id="{11411ACD-13E2-C23F-F67E-5AAC49F129B4}"/>
              </a:ext>
            </a:extLst>
          </p:cNvPr>
          <p:cNvSpPr>
            <a:spLocks/>
          </p:cNvSpPr>
          <p:nvPr/>
        </p:nvSpPr>
        <p:spPr bwMode="auto">
          <a:xfrm>
            <a:off x="7359223" y="1818128"/>
            <a:ext cx="886629" cy="933675"/>
          </a:xfrm>
          <a:custGeom>
            <a:avLst/>
            <a:gdLst>
              <a:gd name="T0" fmla="*/ 1693 w 1742"/>
              <a:gd name="T1" fmla="*/ 782 h 1743"/>
              <a:gd name="T2" fmla="*/ 1693 w 1742"/>
              <a:gd name="T3" fmla="*/ 960 h 1743"/>
              <a:gd name="T4" fmla="*/ 960 w 1742"/>
              <a:gd name="T5" fmla="*/ 1694 h 1743"/>
              <a:gd name="T6" fmla="*/ 782 w 1742"/>
              <a:gd name="T7" fmla="*/ 1694 h 1743"/>
              <a:gd name="T8" fmla="*/ 49 w 1742"/>
              <a:gd name="T9" fmla="*/ 960 h 1743"/>
              <a:gd name="T10" fmla="*/ 49 w 1742"/>
              <a:gd name="T11" fmla="*/ 782 h 1743"/>
              <a:gd name="T12" fmla="*/ 782 w 1742"/>
              <a:gd name="T13" fmla="*/ 49 h 1743"/>
              <a:gd name="T14" fmla="*/ 960 w 1742"/>
              <a:gd name="T15" fmla="*/ 49 h 1743"/>
              <a:gd name="T16" fmla="*/ 1693 w 1742"/>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2" h="1743">
                <a:moveTo>
                  <a:pt x="1693" y="782"/>
                </a:moveTo>
                <a:cubicBezTo>
                  <a:pt x="1742" y="831"/>
                  <a:pt x="1742" y="911"/>
                  <a:pt x="1693" y="960"/>
                </a:cubicBezTo>
                <a:cubicBezTo>
                  <a:pt x="960" y="1694"/>
                  <a:pt x="960" y="1694"/>
                  <a:pt x="960" y="1694"/>
                </a:cubicBezTo>
                <a:cubicBezTo>
                  <a:pt x="911" y="1743"/>
                  <a:pt x="831" y="1743"/>
                  <a:pt x="782" y="1694"/>
                </a:cubicBezTo>
                <a:cubicBezTo>
                  <a:pt x="49" y="960"/>
                  <a:pt x="49" y="960"/>
                  <a:pt x="49" y="960"/>
                </a:cubicBezTo>
                <a:cubicBezTo>
                  <a:pt x="0" y="911"/>
                  <a:pt x="0" y="831"/>
                  <a:pt x="49" y="782"/>
                </a:cubicBezTo>
                <a:cubicBezTo>
                  <a:pt x="782" y="49"/>
                  <a:pt x="782" y="49"/>
                  <a:pt x="782" y="49"/>
                </a:cubicBezTo>
                <a:cubicBezTo>
                  <a:pt x="831" y="0"/>
                  <a:pt x="911" y="0"/>
                  <a:pt x="960" y="49"/>
                </a:cubicBezTo>
                <a:lnTo>
                  <a:pt x="1693" y="782"/>
                </a:lnTo>
                <a:close/>
              </a:path>
            </a:pathLst>
          </a:custGeom>
          <a:solidFill>
            <a:srgbClr val="24547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6" name="Rectangle 214">
            <a:extLst>
              <a:ext uri="{FF2B5EF4-FFF2-40B4-BE49-F238E27FC236}">
                <a16:creationId xmlns:a16="http://schemas.microsoft.com/office/drawing/2014/main" id="{88FC22C4-0238-DB08-3E8F-4E9F0689B35D}"/>
              </a:ext>
            </a:extLst>
          </p:cNvPr>
          <p:cNvSpPr>
            <a:spLocks noChangeArrowheads="1"/>
          </p:cNvSpPr>
          <p:nvPr/>
        </p:nvSpPr>
        <p:spPr bwMode="auto">
          <a:xfrm>
            <a:off x="5371751" y="5257831"/>
            <a:ext cx="2458514" cy="540346"/>
          </a:xfrm>
          <a:prstGeom prst="rect">
            <a:avLst/>
          </a:pr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7" name="Freeform 217">
            <a:extLst>
              <a:ext uri="{FF2B5EF4-FFF2-40B4-BE49-F238E27FC236}">
                <a16:creationId xmlns:a16="http://schemas.microsoft.com/office/drawing/2014/main" id="{BCFD2F68-1D3F-6F74-C71C-A417388B344F}"/>
              </a:ext>
            </a:extLst>
          </p:cNvPr>
          <p:cNvSpPr>
            <a:spLocks/>
          </p:cNvSpPr>
          <p:nvPr/>
        </p:nvSpPr>
        <p:spPr bwMode="auto">
          <a:xfrm>
            <a:off x="7358765" y="5061167"/>
            <a:ext cx="887087" cy="933675"/>
          </a:xfrm>
          <a:custGeom>
            <a:avLst/>
            <a:gdLst>
              <a:gd name="T0" fmla="*/ 1693 w 1743"/>
              <a:gd name="T1" fmla="*/ 783 h 1743"/>
              <a:gd name="T2" fmla="*/ 1693 w 1743"/>
              <a:gd name="T3" fmla="*/ 961 h 1743"/>
              <a:gd name="T4" fmla="*/ 960 w 1743"/>
              <a:gd name="T5" fmla="*/ 1694 h 1743"/>
              <a:gd name="T6" fmla="*/ 782 w 1743"/>
              <a:gd name="T7" fmla="*/ 1694 h 1743"/>
              <a:gd name="T8" fmla="*/ 49 w 1743"/>
              <a:gd name="T9" fmla="*/ 961 h 1743"/>
              <a:gd name="T10" fmla="*/ 49 w 1743"/>
              <a:gd name="T11" fmla="*/ 783 h 1743"/>
              <a:gd name="T12" fmla="*/ 782 w 1743"/>
              <a:gd name="T13" fmla="*/ 49 h 1743"/>
              <a:gd name="T14" fmla="*/ 960 w 1743"/>
              <a:gd name="T15" fmla="*/ 49 h 1743"/>
              <a:gd name="T16" fmla="*/ 1693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3" y="783"/>
                </a:moveTo>
                <a:cubicBezTo>
                  <a:pt x="1743" y="832"/>
                  <a:pt x="1742" y="911"/>
                  <a:pt x="1693" y="961"/>
                </a:cubicBezTo>
                <a:cubicBezTo>
                  <a:pt x="960" y="1694"/>
                  <a:pt x="960" y="1694"/>
                  <a:pt x="960" y="1694"/>
                </a:cubicBezTo>
                <a:cubicBezTo>
                  <a:pt x="911" y="1743"/>
                  <a:pt x="831" y="1743"/>
                  <a:pt x="782" y="1694"/>
                </a:cubicBezTo>
                <a:cubicBezTo>
                  <a:pt x="49" y="961"/>
                  <a:pt x="49" y="961"/>
                  <a:pt x="49" y="961"/>
                </a:cubicBezTo>
                <a:cubicBezTo>
                  <a:pt x="0" y="911"/>
                  <a:pt x="0" y="832"/>
                  <a:pt x="49" y="783"/>
                </a:cubicBezTo>
                <a:cubicBezTo>
                  <a:pt x="782" y="49"/>
                  <a:pt x="782" y="49"/>
                  <a:pt x="782" y="49"/>
                </a:cubicBezTo>
                <a:cubicBezTo>
                  <a:pt x="831" y="0"/>
                  <a:pt x="911" y="0"/>
                  <a:pt x="960" y="49"/>
                </a:cubicBezTo>
                <a:lnTo>
                  <a:pt x="1693" y="783"/>
                </a:lnTo>
                <a:close/>
              </a:path>
            </a:pathLst>
          </a:custGeom>
          <a:solidFill>
            <a:srgbClr val="7F1C58"/>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8" name="Freeform 198">
            <a:extLst>
              <a:ext uri="{FF2B5EF4-FFF2-40B4-BE49-F238E27FC236}">
                <a16:creationId xmlns:a16="http://schemas.microsoft.com/office/drawing/2014/main" id="{FFC5796E-6AF9-F5A9-7513-EEEA1891C32F}"/>
              </a:ext>
            </a:extLst>
          </p:cNvPr>
          <p:cNvSpPr>
            <a:spLocks/>
          </p:cNvSpPr>
          <p:nvPr/>
        </p:nvSpPr>
        <p:spPr bwMode="auto">
          <a:xfrm>
            <a:off x="9032044" y="2906708"/>
            <a:ext cx="887087" cy="934157"/>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rgbClr val="B41F7A"/>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9" name="TextBox 79">
            <a:extLst>
              <a:ext uri="{FF2B5EF4-FFF2-40B4-BE49-F238E27FC236}">
                <a16:creationId xmlns:a16="http://schemas.microsoft.com/office/drawing/2014/main" id="{71DDDCDB-F776-5BB5-8DFE-F149974BD8DF}"/>
              </a:ext>
            </a:extLst>
          </p:cNvPr>
          <p:cNvSpPr txBox="1"/>
          <p:nvPr/>
        </p:nvSpPr>
        <p:spPr>
          <a:xfrm>
            <a:off x="5532734" y="5316403"/>
            <a:ext cx="878767"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Online</a:t>
            </a:r>
          </a:p>
        </p:txBody>
      </p:sp>
      <p:sp>
        <p:nvSpPr>
          <p:cNvPr id="50" name="TextBox 80">
            <a:extLst>
              <a:ext uri="{FF2B5EF4-FFF2-40B4-BE49-F238E27FC236}">
                <a16:creationId xmlns:a16="http://schemas.microsoft.com/office/drawing/2014/main" id="{A3A5FE10-7B72-D631-C99E-78A44B400421}"/>
              </a:ext>
            </a:extLst>
          </p:cNvPr>
          <p:cNvSpPr txBox="1"/>
          <p:nvPr/>
        </p:nvSpPr>
        <p:spPr>
          <a:xfrm>
            <a:off x="5532734" y="4754002"/>
            <a:ext cx="1917513"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Επιστημονικά περιοδικά</a:t>
            </a:r>
          </a:p>
        </p:txBody>
      </p:sp>
      <p:sp>
        <p:nvSpPr>
          <p:cNvPr id="51" name="TextBox 81">
            <a:extLst>
              <a:ext uri="{FF2B5EF4-FFF2-40B4-BE49-F238E27FC236}">
                <a16:creationId xmlns:a16="http://schemas.microsoft.com/office/drawing/2014/main" id="{263EBE4D-6538-AEAB-ED46-7154A997964F}"/>
              </a:ext>
            </a:extLst>
          </p:cNvPr>
          <p:cNvSpPr txBox="1"/>
          <p:nvPr/>
        </p:nvSpPr>
        <p:spPr>
          <a:xfrm>
            <a:off x="5532734" y="4229875"/>
            <a:ext cx="3010761" cy="369332"/>
          </a:xfrm>
          <a:prstGeom prst="rect">
            <a:avLst/>
          </a:prstGeom>
          <a:noFill/>
        </p:spPr>
        <p:txBody>
          <a:bodyPr wrap="none" rtlCol="0">
            <a:spAutoFit/>
          </a:bodyPr>
          <a:lstStyle/>
          <a:p>
            <a:r>
              <a:rPr lang="en-GB" b="1" dirty="0">
                <a:solidFill>
                  <a:schemeClr val="bg1"/>
                </a:solidFill>
                <a:latin typeface="+mj-lt"/>
                <a:ea typeface="Roboto" charset="0"/>
                <a:cs typeface="Roboto" charset="0"/>
              </a:rPr>
              <a:t>Δημοσκοπήσεις κοινής γνώμης</a:t>
            </a:r>
          </a:p>
        </p:txBody>
      </p:sp>
      <p:sp>
        <p:nvSpPr>
          <p:cNvPr id="52" name="TextBox 82">
            <a:extLst>
              <a:ext uri="{FF2B5EF4-FFF2-40B4-BE49-F238E27FC236}">
                <a16:creationId xmlns:a16="http://schemas.microsoft.com/office/drawing/2014/main" id="{A83FD9C9-8C25-BDA2-A9B0-661876DDD9F9}"/>
              </a:ext>
            </a:extLst>
          </p:cNvPr>
          <p:cNvSpPr txBox="1"/>
          <p:nvPr/>
        </p:nvSpPr>
        <p:spPr>
          <a:xfrm>
            <a:off x="5532734" y="3674221"/>
            <a:ext cx="1706301"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Εμπορικά περιοδικά</a:t>
            </a:r>
          </a:p>
        </p:txBody>
      </p:sp>
      <p:sp>
        <p:nvSpPr>
          <p:cNvPr id="53" name="TextBox 83">
            <a:extLst>
              <a:ext uri="{FF2B5EF4-FFF2-40B4-BE49-F238E27FC236}">
                <a16:creationId xmlns:a16="http://schemas.microsoft.com/office/drawing/2014/main" id="{077A4EAB-1DA8-1D35-3A4C-6F814C56679E}"/>
              </a:ext>
            </a:extLst>
          </p:cNvPr>
          <p:cNvSpPr txBox="1"/>
          <p:nvPr/>
        </p:nvSpPr>
        <p:spPr>
          <a:xfrm>
            <a:off x="5532734" y="3150094"/>
            <a:ext cx="1099212"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Τηλεοπτικές ειδήσεις</a:t>
            </a:r>
          </a:p>
        </p:txBody>
      </p:sp>
      <p:sp>
        <p:nvSpPr>
          <p:cNvPr id="54" name="TextBox 84">
            <a:extLst>
              <a:ext uri="{FF2B5EF4-FFF2-40B4-BE49-F238E27FC236}">
                <a16:creationId xmlns:a16="http://schemas.microsoft.com/office/drawing/2014/main" id="{CFB6ACCB-9679-5B86-7550-52BF6223182E}"/>
              </a:ext>
            </a:extLst>
          </p:cNvPr>
          <p:cNvSpPr txBox="1"/>
          <p:nvPr/>
        </p:nvSpPr>
        <p:spPr>
          <a:xfrm>
            <a:off x="5532734" y="2587693"/>
            <a:ext cx="2279342"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Επιχειρηματικά περιοδικά</a:t>
            </a:r>
          </a:p>
        </p:txBody>
      </p:sp>
      <p:sp>
        <p:nvSpPr>
          <p:cNvPr id="55" name="TextBox 85">
            <a:extLst>
              <a:ext uri="{FF2B5EF4-FFF2-40B4-BE49-F238E27FC236}">
                <a16:creationId xmlns:a16="http://schemas.microsoft.com/office/drawing/2014/main" id="{091FDAB6-04C9-83CC-1299-857386C66E0A}"/>
              </a:ext>
            </a:extLst>
          </p:cNvPr>
          <p:cNvSpPr txBox="1"/>
          <p:nvPr/>
        </p:nvSpPr>
        <p:spPr>
          <a:xfrm>
            <a:off x="5532734" y="2063566"/>
            <a:ext cx="1485087"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Εφημερίδες</a:t>
            </a:r>
          </a:p>
        </p:txBody>
      </p:sp>
      <p:sp>
        <p:nvSpPr>
          <p:cNvPr id="56" name="TextBox 91">
            <a:extLst>
              <a:ext uri="{FF2B5EF4-FFF2-40B4-BE49-F238E27FC236}">
                <a16:creationId xmlns:a16="http://schemas.microsoft.com/office/drawing/2014/main" id="{E9524268-F747-E5B1-CD76-B1F1C6D46891}"/>
              </a:ext>
            </a:extLst>
          </p:cNvPr>
          <p:cNvSpPr txBox="1"/>
          <p:nvPr/>
        </p:nvSpPr>
        <p:spPr>
          <a:xfrm>
            <a:off x="9991338" y="1825946"/>
            <a:ext cx="2032586" cy="2308324"/>
          </a:xfrm>
          <a:prstGeom prst="rect">
            <a:avLst/>
          </a:prstGeom>
          <a:solidFill>
            <a:srgbClr val="7F1C58"/>
          </a:solidFill>
        </p:spPr>
        <p:txBody>
          <a:bodyPr wrap="square" rtlCol="0">
            <a:spAutoFit/>
          </a:bodyPr>
          <a:lstStyle/>
          <a:p>
            <a:pPr algn="ctr"/>
            <a:r>
              <a:rPr lang="en-GB" dirty="0">
                <a:solidFill>
                  <a:schemeClr val="bg1"/>
                </a:solidFill>
                <a:ea typeface="Lato Light" charset="0"/>
                <a:cs typeface="Lato Light" charset="0"/>
              </a:rPr>
              <a:t>Αποθηκεύστε σημαντικά στοιχεία, μοιραστείτε τα με την ομάδα σας και συζητήστε τις επιπτώσεις για την επιχείρησή σας.</a:t>
            </a:r>
          </a:p>
        </p:txBody>
      </p:sp>
      <p:sp>
        <p:nvSpPr>
          <p:cNvPr id="57" name="TextBox 56">
            <a:extLst>
              <a:ext uri="{FF2B5EF4-FFF2-40B4-BE49-F238E27FC236}">
                <a16:creationId xmlns:a16="http://schemas.microsoft.com/office/drawing/2014/main" id="{2E671CFE-4385-D5BF-5980-2F48A68D4C9B}"/>
              </a:ext>
            </a:extLst>
          </p:cNvPr>
          <p:cNvSpPr txBox="1"/>
          <p:nvPr/>
        </p:nvSpPr>
        <p:spPr>
          <a:xfrm>
            <a:off x="9964125" y="4227216"/>
            <a:ext cx="2106062" cy="2062103"/>
          </a:xfrm>
          <a:prstGeom prst="rect">
            <a:avLst/>
          </a:prstGeom>
          <a:noFill/>
        </p:spPr>
        <p:txBody>
          <a:bodyPr wrap="square" rtlCol="0">
            <a:spAutoFit/>
          </a:bodyPr>
          <a:lstStyle/>
          <a:p>
            <a:r>
              <a:rPr lang="en-GB" sz="1600" dirty="0">
                <a:solidFill>
                  <a:srgbClr val="595959"/>
                </a:solidFill>
              </a:rPr>
              <a:t>Αργότερα σε αυτό το μάθημα, θα μάθετε για τη δύναμη της κοινωνικής ακρόασης στο πλαίσιο της έγκαιρης προειδοποίησης κινδύνου.</a:t>
            </a:r>
            <a:endParaRPr lang="en-IE" sz="1600" dirty="0">
              <a:solidFill>
                <a:srgbClr val="595959"/>
              </a:solidFill>
            </a:endParaRPr>
          </a:p>
        </p:txBody>
      </p:sp>
    </p:spTree>
    <p:extLst>
      <p:ext uri="{BB962C8B-B14F-4D97-AF65-F5344CB8AC3E}">
        <p14:creationId xmlns:p14="http://schemas.microsoft.com/office/powerpoint/2010/main" val="2168674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530904"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93800" algn="l"/>
              </a:tabLst>
            </a:pPr>
            <a:r>
              <a:rPr lang="en-US" sz="4000" dirty="0">
                <a:solidFill>
                  <a:schemeClr val="bg1"/>
                </a:solidFill>
              </a:rPr>
              <a:t>01 </a:t>
            </a:r>
            <a:r>
              <a:rPr lang="el-GR" sz="4000" dirty="0">
                <a:solidFill>
                  <a:schemeClr val="bg1"/>
                </a:solidFill>
              </a:rPr>
              <a:t>   	</a:t>
            </a:r>
            <a:r>
              <a:rPr lang="en-IE" dirty="0" err="1">
                <a:solidFill>
                  <a:schemeClr val="bg1"/>
                </a:solidFill>
              </a:rPr>
              <a:t>Θέμ</a:t>
            </a:r>
            <a:r>
              <a:rPr lang="en-IE" dirty="0">
                <a:solidFill>
                  <a:schemeClr val="bg1"/>
                </a:solidFill>
              </a:rPr>
              <a:t>ατα του κλάδου - Πηγές για τον εντοπισμό των </a:t>
            </a:r>
            <a:r>
              <a:rPr lang="el-GR" dirty="0">
                <a:solidFill>
                  <a:schemeClr val="bg1"/>
                </a:solidFill>
              </a:rPr>
              <a:t>	</a:t>
            </a:r>
            <a:r>
              <a:rPr lang="en-IE" dirty="0" err="1">
                <a:solidFill>
                  <a:schemeClr val="bg1"/>
                </a:solidFill>
              </a:rPr>
              <a:t>τάσεων</a:t>
            </a:r>
            <a:r>
              <a:rPr lang="en-IE" dirty="0">
                <a:solidFill>
                  <a:schemeClr val="bg1"/>
                </a:solidFill>
              </a:rPr>
              <a:t> του κλάδου</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694296" y="1687072"/>
            <a:ext cx="9803539" cy="4235476"/>
          </a:xfrm>
        </p:spPr>
        <p:txBody>
          <a:bodyPr>
            <a:normAutofit/>
          </a:bodyPr>
          <a:lstStyle/>
          <a:p>
            <a:pPr marL="12700" indent="-12700">
              <a:lnSpc>
                <a:spcPct val="100000"/>
              </a:lnSpc>
            </a:pPr>
            <a:r>
              <a:rPr lang="en-GB" sz="1800" b="1" dirty="0">
                <a:latin typeface="Calibri" panose="020F0502020204030204" pitchFamily="34" charset="0"/>
                <a:ea typeface="Lato Light" panose="020F0502020204030203" pitchFamily="34" charset="0"/>
                <a:cs typeface="Calibri" panose="020F0502020204030204" pitchFamily="34" charset="0"/>
              </a:rPr>
              <a:t>Γνωρίζατε ότι μπορείτε να δημιουργήσετε ένα Google Alerts;</a:t>
            </a:r>
          </a:p>
          <a:p>
            <a:pPr marL="12700" indent="-12700">
              <a:lnSpc>
                <a:spcPct val="100000"/>
              </a:lnSpc>
            </a:pPr>
            <a:r>
              <a:rPr lang="en-GB" sz="1800" dirty="0">
                <a:latin typeface="Calibri" panose="020F0502020204030204" pitchFamily="34" charset="0"/>
                <a:ea typeface="Lato Light" panose="020F0502020204030203" pitchFamily="34" charset="0"/>
                <a:cs typeface="Calibri" panose="020F0502020204030204" pitchFamily="34" charset="0"/>
              </a:rPr>
              <a:t>Πρόκειται για μια δωρεάν υπηρεσία ανίχνευσης και ειδοποίησης αλλαγής περιεχομένου, που προσφέρεται από την Google. Η υπηρεσία στέλνει μηνύματα ηλεκτρονικού ταχυδρομείου στον χρήστη όταν βρίσκει νέα αποτελέσματα -όπως ιστοσελίδες, άρθρα εφημερίδων, ιστολόγια ή επιστημονικές έρευνες- που ταιριάζουν με τον όρο αναζήτησης π.χ. </a:t>
            </a:r>
            <a:r>
              <a:rPr lang="en-GB" sz="1800" b="1" dirty="0">
                <a:solidFill>
                  <a:srgbClr val="F16924"/>
                </a:solidFill>
                <a:latin typeface="Calibri" panose="020F0502020204030204" pitchFamily="34" charset="0"/>
                <a:ea typeface="Lato Light" panose="020F0502020204030203" pitchFamily="34" charset="0"/>
                <a:cs typeface="Calibri" panose="020F0502020204030204" pitchFamily="34" charset="0"/>
              </a:rPr>
              <a:t>&lt;εισάγετε τον τομέα σας&gt; τάσεις της βιομηχανίας</a:t>
            </a:r>
            <a:r>
              <a:rPr lang="en-GB" sz="1800" dirty="0">
                <a:latin typeface="Calibri" panose="020F0502020204030204" pitchFamily="34" charset="0"/>
                <a:ea typeface="Lato Light" panose="020F0502020204030203" pitchFamily="34" charset="0"/>
                <a:cs typeface="Calibri" panose="020F0502020204030204" pitchFamily="34" charset="0"/>
              </a:rPr>
              <a:t>. Η Google θα σαρώνει το διαδίκτυο και θα σας στέλνει ένα ημερήσιο ή εβδομαδιαίο μήνυμα ηλεκτρονικού ταχυδρομείου. </a:t>
            </a:r>
          </a:p>
          <a:p>
            <a:pPr marL="12700" indent="-12700">
              <a:lnSpc>
                <a:spcPct val="100000"/>
              </a:lnSpc>
            </a:pPr>
            <a:r>
              <a:rPr lang="en-GB" sz="1800" b="1" dirty="0">
                <a:latin typeface="Calibri" panose="020F0502020204030204" pitchFamily="34" charset="0"/>
                <a:ea typeface="Lato Light" panose="020F0502020204030203" pitchFamily="34" charset="0"/>
                <a:cs typeface="Calibri" panose="020F0502020204030204" pitchFamily="34" charset="0"/>
              </a:rPr>
              <a:t>Είναι πολύ εύκολο να ρυθμιστεί  </a:t>
            </a:r>
          </a:p>
          <a:p>
            <a:pPr marL="12700" indent="-12700">
              <a:lnSpc>
                <a:spcPct val="100000"/>
              </a:lnSpc>
            </a:pPr>
            <a:r>
              <a:rPr lang="en-GB" sz="1800" dirty="0">
                <a:latin typeface="Calibri" panose="020F0502020204030204" pitchFamily="34" charset="0"/>
                <a:ea typeface="Lato Light" panose="020F0502020204030203" pitchFamily="34" charset="0"/>
                <a:cs typeface="Calibri" panose="020F0502020204030204" pitchFamily="34" charset="0"/>
              </a:rPr>
              <a:t>- δείτε αυτό το βίντεο κάνοντας κλικ στο play</a:t>
            </a:r>
          </a:p>
        </p:txBody>
      </p:sp>
      <p:grpSp>
        <p:nvGrpSpPr>
          <p:cNvPr id="28" name="Graphic 2">
            <a:extLst>
              <a:ext uri="{FF2B5EF4-FFF2-40B4-BE49-F238E27FC236}">
                <a16:creationId xmlns:a16="http://schemas.microsoft.com/office/drawing/2014/main" id="{7B0153CD-FCC9-50CB-E1C5-6CB7E1998D8A}"/>
              </a:ext>
            </a:extLst>
          </p:cNvPr>
          <p:cNvGrpSpPr/>
          <p:nvPr/>
        </p:nvGrpSpPr>
        <p:grpSpPr>
          <a:xfrm>
            <a:off x="581647" y="1769777"/>
            <a:ext cx="911305" cy="970368"/>
            <a:chOff x="3918554" y="774528"/>
            <a:chExt cx="868197" cy="924466"/>
          </a:xfrm>
          <a:solidFill>
            <a:srgbClr val="595959"/>
          </a:solidFill>
        </p:grpSpPr>
        <p:grpSp>
          <p:nvGrpSpPr>
            <p:cNvPr id="29" name="Graphic 2">
              <a:extLst>
                <a:ext uri="{FF2B5EF4-FFF2-40B4-BE49-F238E27FC236}">
                  <a16:creationId xmlns:a16="http://schemas.microsoft.com/office/drawing/2014/main" id="{0F9D2982-59E1-D03F-BF77-BACAC6FC968F}"/>
                </a:ext>
              </a:extLst>
            </p:cNvPr>
            <p:cNvGrpSpPr/>
            <p:nvPr/>
          </p:nvGrpSpPr>
          <p:grpSpPr>
            <a:xfrm>
              <a:off x="3918554" y="774528"/>
              <a:ext cx="868197" cy="924466"/>
              <a:chOff x="3918554" y="774528"/>
              <a:chExt cx="868197" cy="924466"/>
            </a:xfrm>
            <a:grpFill/>
          </p:grpSpPr>
          <p:sp>
            <p:nvSpPr>
              <p:cNvPr id="33" name="Freeform 32">
                <a:extLst>
                  <a:ext uri="{FF2B5EF4-FFF2-40B4-BE49-F238E27FC236}">
                    <a16:creationId xmlns:a16="http://schemas.microsoft.com/office/drawing/2014/main" id="{8A019923-9056-42CE-6793-2A0AD642EB38}"/>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4B53E064-BFFD-3A04-7F6B-DD49369B7914}"/>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aphic 2">
              <a:extLst>
                <a:ext uri="{FF2B5EF4-FFF2-40B4-BE49-F238E27FC236}">
                  <a16:creationId xmlns:a16="http://schemas.microsoft.com/office/drawing/2014/main" id="{8FBA9B87-8920-A2EB-0899-9F08EA2DF207}"/>
                </a:ext>
              </a:extLst>
            </p:cNvPr>
            <p:cNvGrpSpPr/>
            <p:nvPr/>
          </p:nvGrpSpPr>
          <p:grpSpPr>
            <a:xfrm>
              <a:off x="3958353" y="890522"/>
              <a:ext cx="708520" cy="605461"/>
              <a:chOff x="3958353" y="890522"/>
              <a:chExt cx="708520" cy="605461"/>
            </a:xfrm>
            <a:grpFill/>
          </p:grpSpPr>
          <p:sp>
            <p:nvSpPr>
              <p:cNvPr id="31" name="Freeform 30">
                <a:extLst>
                  <a:ext uri="{FF2B5EF4-FFF2-40B4-BE49-F238E27FC236}">
                    <a16:creationId xmlns:a16="http://schemas.microsoft.com/office/drawing/2014/main" id="{FF71527C-3D3B-45BB-42C6-1D8E50A49C3B}"/>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A80934B7-3D76-F50F-55EE-00DEF1DF599B}"/>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49" name="TextBox 79">
            <a:extLst>
              <a:ext uri="{FF2B5EF4-FFF2-40B4-BE49-F238E27FC236}">
                <a16:creationId xmlns:a16="http://schemas.microsoft.com/office/drawing/2014/main" id="{71DDDCDB-F776-5BB5-8DFE-F149974BD8DF}"/>
              </a:ext>
            </a:extLst>
          </p:cNvPr>
          <p:cNvSpPr txBox="1"/>
          <p:nvPr/>
        </p:nvSpPr>
        <p:spPr>
          <a:xfrm>
            <a:off x="5532734" y="5316403"/>
            <a:ext cx="878767"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Online</a:t>
            </a:r>
          </a:p>
        </p:txBody>
      </p:sp>
      <p:pic>
        <p:nvPicPr>
          <p:cNvPr id="2" name="Online Media 1" title="How To Create Google Alerts for News 2022">
            <a:hlinkClick r:id="" action="ppaction://media"/>
            <a:extLst>
              <a:ext uri="{FF2B5EF4-FFF2-40B4-BE49-F238E27FC236}">
                <a16:creationId xmlns:a16="http://schemas.microsoft.com/office/drawing/2014/main" id="{C1B807AB-655A-1703-72E3-2611707788AE}"/>
              </a:ext>
            </a:extLst>
          </p:cNvPr>
          <p:cNvPicPr>
            <a:picLocks noRot="1" noChangeAspect="1"/>
          </p:cNvPicPr>
          <p:nvPr>
            <a:videoFile r:link="rId1"/>
          </p:nvPr>
        </p:nvPicPr>
        <p:blipFill>
          <a:blip r:embed="rId3"/>
          <a:stretch>
            <a:fillRect/>
          </a:stretch>
        </p:blipFill>
        <p:spPr>
          <a:xfrm>
            <a:off x="6612845" y="3708352"/>
            <a:ext cx="4476441" cy="2529189"/>
          </a:xfrm>
          <a:prstGeom prst="rect">
            <a:avLst/>
          </a:prstGeom>
        </p:spPr>
      </p:pic>
    </p:spTree>
    <p:extLst>
      <p:ext uri="{BB962C8B-B14F-4D97-AF65-F5344CB8AC3E}">
        <p14:creationId xmlns:p14="http://schemas.microsoft.com/office/powerpoint/2010/main" val="6979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hteck 43">
            <a:extLst>
              <a:ext uri="{FF2B5EF4-FFF2-40B4-BE49-F238E27FC236}">
                <a16:creationId xmlns:a16="http://schemas.microsoft.com/office/drawing/2014/main" id="{C7C55A65-F4C1-EE63-FC8A-52088BD3F391}"/>
              </a:ext>
            </a:extLst>
          </p:cNvPr>
          <p:cNvSpPr/>
          <p:nvPr/>
        </p:nvSpPr>
        <p:spPr>
          <a:xfrm>
            <a:off x="4900491" y="3282481"/>
            <a:ext cx="4846685" cy="891754"/>
          </a:xfrm>
          <a:prstGeom prst="rect">
            <a:avLst/>
          </a:prstGeom>
          <a:solidFill>
            <a:srgbClr val="F16924"/>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75" name="Rechteck 43">
            <a:extLst>
              <a:ext uri="{FF2B5EF4-FFF2-40B4-BE49-F238E27FC236}">
                <a16:creationId xmlns:a16="http://schemas.microsoft.com/office/drawing/2014/main" id="{90EEBF2D-33BC-8A5C-E951-330EFFE11E67}"/>
              </a:ext>
            </a:extLst>
          </p:cNvPr>
          <p:cNvSpPr/>
          <p:nvPr/>
        </p:nvSpPr>
        <p:spPr>
          <a:xfrm>
            <a:off x="4900491" y="2204586"/>
            <a:ext cx="4846686" cy="1001377"/>
          </a:xfrm>
          <a:prstGeom prst="rect">
            <a:avLst/>
          </a:prstGeom>
          <a:solidFill>
            <a:srgbClr val="EDA13E"/>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pic>
        <p:nvPicPr>
          <p:cNvPr id="6" name="Slika 5">
            <a:extLst>
              <a:ext uri="{FF2B5EF4-FFF2-40B4-BE49-F238E27FC236}">
                <a16:creationId xmlns:a16="http://schemas.microsoft.com/office/drawing/2014/main" id="{39A06DAF-4988-58E3-F4A0-6F5AFF8E3B98}"/>
              </a:ext>
            </a:extLst>
          </p:cNvPr>
          <p:cNvPicPr>
            <a:picLocks noChangeAspect="1"/>
          </p:cNvPicPr>
          <p:nvPr/>
        </p:nvPicPr>
        <p:blipFill>
          <a:blip r:embed="rId2"/>
          <a:stretch>
            <a:fillRect/>
          </a:stretch>
        </p:blipFill>
        <p:spPr>
          <a:xfrm>
            <a:off x="8700024" y="6271209"/>
            <a:ext cx="3111762" cy="586791"/>
          </a:xfrm>
          <a:prstGeom prst="rect">
            <a:avLst/>
          </a:prstGeom>
        </p:spPr>
      </p:pic>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02</a:t>
            </a:r>
            <a:r>
              <a:rPr lang="el-GR" sz="4000" dirty="0">
                <a:solidFill>
                  <a:schemeClr val="bg1"/>
                </a:solidFill>
              </a:rPr>
              <a:t>   </a:t>
            </a:r>
            <a:r>
              <a:rPr lang="en-US" sz="4000" dirty="0">
                <a:solidFill>
                  <a:schemeClr val="bg1"/>
                </a:solidFill>
              </a:rPr>
              <a:t> </a:t>
            </a:r>
            <a:r>
              <a:rPr lang="en-US" dirty="0">
                <a:solidFill>
                  <a:schemeClr val="bg1"/>
                </a:solidFill>
              </a:rPr>
              <a:t>Οργανωτικά ζητήματα: Βασικοί Δείκτες Απόδοσης (KPIs)</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633594" y="2052197"/>
            <a:ext cx="3159038" cy="4650317"/>
          </a:xfrm>
        </p:spPr>
        <p:txBody>
          <a:bodyPr>
            <a:normAutofit/>
          </a:bodyPr>
          <a:lstStyle/>
          <a:p>
            <a:pPr marL="12700" indent="-12700"/>
            <a:r>
              <a:rPr lang="en-GB" sz="2000" dirty="0">
                <a:latin typeface="Calibri" panose="020F0502020204030204" pitchFamily="34" charset="0"/>
                <a:ea typeface="Lato Light" panose="020F0502020204030203" pitchFamily="34" charset="0"/>
                <a:cs typeface="Calibri" panose="020F0502020204030204" pitchFamily="34" charset="0"/>
              </a:rPr>
              <a:t>Υπάρχει πληθώρα διαθέσιμων πληροφοριών για τον εντοπισμό δεικτών έγκαιρης προειδοποίησης. </a:t>
            </a:r>
          </a:p>
          <a:p>
            <a:pPr marL="12700" indent="-12700"/>
            <a:r>
              <a:rPr lang="en-GB" sz="2000" dirty="0">
                <a:latin typeface="Calibri" panose="020F0502020204030204" pitchFamily="34" charset="0"/>
                <a:ea typeface="Lato Light" panose="020F0502020204030203" pitchFamily="34" charset="0"/>
                <a:cs typeface="Calibri" panose="020F0502020204030204" pitchFamily="34" charset="0"/>
              </a:rPr>
              <a:t>Η πρόκληση είναι να ψάξουμε στα σωστά σημεία και να αξιοποιήσουμε αυτές τις πληροφορίες, και οι Δείκτες Συμπεριφοράς είναι μια ιδιαίτερα σημαντική πηγή δεδομένων.</a:t>
            </a:r>
          </a:p>
          <a:p>
            <a:pPr marL="12700" indent="-12700"/>
            <a:endParaRPr lang="en-GB" sz="1400" dirty="0">
              <a:latin typeface="Calibri" panose="020F0502020204030204" pitchFamily="34" charset="0"/>
              <a:ea typeface="Lato Light" panose="020F0502020204030203" pitchFamily="34" charset="0"/>
              <a:cs typeface="Calibri" panose="020F0502020204030204" pitchFamily="34" charset="0"/>
            </a:endParaRPr>
          </a:p>
          <a:p>
            <a:pPr marL="12700" indent="-12700"/>
            <a:r>
              <a:rPr lang="en-GB" sz="2000" dirty="0">
                <a:latin typeface="Calibri" panose="020F0502020204030204" pitchFamily="34" charset="0"/>
                <a:ea typeface="Lato Light" panose="020F0502020204030203" pitchFamily="34" charset="0"/>
                <a:cs typeface="Calibri" panose="020F0502020204030204" pitchFamily="34" charset="0"/>
              </a:rPr>
              <a:t>Ας δούμε γιατί </a:t>
            </a:r>
          </a:p>
          <a:p>
            <a:pPr marL="12700" indent="-12700"/>
            <a:endParaRPr lang="en-GB" sz="2000" dirty="0">
              <a:latin typeface="Calibri" panose="020F0502020204030204" pitchFamily="34" charset="0"/>
              <a:ea typeface="Lato Light" panose="020F0502020204030203" pitchFamily="34" charset="0"/>
              <a:cs typeface="Calibri" panose="020F0502020204030204" pitchFamily="34" charset="0"/>
            </a:endParaRPr>
          </a:p>
          <a:p>
            <a:pPr marL="12700" indent="-12700"/>
            <a:endParaRPr lang="en-GB" sz="2200" dirty="0">
              <a:latin typeface="Calibri" panose="020F0502020204030204" pitchFamily="34" charset="0"/>
              <a:ea typeface="Lato Light" panose="020F0502020204030203" pitchFamily="34" charset="0"/>
              <a:cs typeface="Calibri" panose="020F0502020204030204" pitchFamily="34" charset="0"/>
            </a:endParaRPr>
          </a:p>
        </p:txBody>
      </p:sp>
      <p:sp>
        <p:nvSpPr>
          <p:cNvPr id="5" name="Rechteck 43">
            <a:extLst>
              <a:ext uri="{FF2B5EF4-FFF2-40B4-BE49-F238E27FC236}">
                <a16:creationId xmlns:a16="http://schemas.microsoft.com/office/drawing/2014/main" id="{55EC1B1F-35BF-5C97-D72E-D9D0BC115583}"/>
              </a:ext>
            </a:extLst>
          </p:cNvPr>
          <p:cNvSpPr/>
          <p:nvPr/>
        </p:nvSpPr>
        <p:spPr>
          <a:xfrm>
            <a:off x="4900491" y="5252633"/>
            <a:ext cx="4370224" cy="1198261"/>
          </a:xfrm>
          <a:prstGeom prst="rect">
            <a:avLst/>
          </a:prstGeom>
          <a:solidFill>
            <a:srgbClr val="245473"/>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grpSp>
        <p:nvGrpSpPr>
          <p:cNvPr id="76" name="Group 75">
            <a:extLst>
              <a:ext uri="{FF2B5EF4-FFF2-40B4-BE49-F238E27FC236}">
                <a16:creationId xmlns:a16="http://schemas.microsoft.com/office/drawing/2014/main" id="{B252C721-384C-8506-DC52-6C30B2CE24D3}"/>
              </a:ext>
            </a:extLst>
          </p:cNvPr>
          <p:cNvGrpSpPr/>
          <p:nvPr/>
        </p:nvGrpSpPr>
        <p:grpSpPr>
          <a:xfrm>
            <a:off x="9464104" y="2677708"/>
            <a:ext cx="2604548" cy="4024806"/>
            <a:chOff x="9357727" y="2325994"/>
            <a:chExt cx="2733889" cy="4224677"/>
          </a:xfrm>
        </p:grpSpPr>
        <p:sp>
          <p:nvSpPr>
            <p:cNvPr id="8" name="Freeform 9">
              <a:extLst>
                <a:ext uri="{FF2B5EF4-FFF2-40B4-BE49-F238E27FC236}">
                  <a16:creationId xmlns:a16="http://schemas.microsoft.com/office/drawing/2014/main" id="{D5FBE66F-DA9D-4960-CD9C-6C11879E818C}"/>
                </a:ext>
              </a:extLst>
            </p:cNvPr>
            <p:cNvSpPr>
              <a:spLocks/>
            </p:cNvSpPr>
            <p:nvPr/>
          </p:nvSpPr>
          <p:spPr bwMode="auto">
            <a:xfrm>
              <a:off x="11391303" y="3806961"/>
              <a:ext cx="419627" cy="2044802"/>
            </a:xfrm>
            <a:custGeom>
              <a:avLst/>
              <a:gdLst>
                <a:gd name="T0" fmla="*/ 299 w 299"/>
                <a:gd name="T1" fmla="*/ 1290 h 1457"/>
                <a:gd name="T2" fmla="*/ 299 w 299"/>
                <a:gd name="T3" fmla="*/ 88 h 1457"/>
                <a:gd name="T4" fmla="*/ 237 w 299"/>
                <a:gd name="T5" fmla="*/ 122 h 1457"/>
                <a:gd name="T6" fmla="*/ 0 w 299"/>
                <a:gd name="T7" fmla="*/ 0 h 1457"/>
                <a:gd name="T8" fmla="*/ 0 w 299"/>
                <a:gd name="T9" fmla="*/ 1457 h 1457"/>
                <a:gd name="T10" fmla="*/ 299 w 299"/>
                <a:gd name="T11" fmla="*/ 1290 h 1457"/>
                <a:gd name="T12" fmla="*/ 299 w 299"/>
                <a:gd name="T13" fmla="*/ 1290 h 1457"/>
              </a:gdLst>
              <a:ahLst/>
              <a:cxnLst>
                <a:cxn ang="0">
                  <a:pos x="T0" y="T1"/>
                </a:cxn>
                <a:cxn ang="0">
                  <a:pos x="T2" y="T3"/>
                </a:cxn>
                <a:cxn ang="0">
                  <a:pos x="T4" y="T5"/>
                </a:cxn>
                <a:cxn ang="0">
                  <a:pos x="T6" y="T7"/>
                </a:cxn>
                <a:cxn ang="0">
                  <a:pos x="T8" y="T9"/>
                </a:cxn>
                <a:cxn ang="0">
                  <a:pos x="T10" y="T11"/>
                </a:cxn>
                <a:cxn ang="0">
                  <a:pos x="T12" y="T13"/>
                </a:cxn>
              </a:cxnLst>
              <a:rect l="0" t="0" r="r" b="b"/>
              <a:pathLst>
                <a:path w="299" h="1457">
                  <a:moveTo>
                    <a:pt x="299" y="1290"/>
                  </a:moveTo>
                  <a:lnTo>
                    <a:pt x="299" y="88"/>
                  </a:lnTo>
                  <a:lnTo>
                    <a:pt x="237" y="122"/>
                  </a:lnTo>
                  <a:lnTo>
                    <a:pt x="0" y="0"/>
                  </a:lnTo>
                  <a:lnTo>
                    <a:pt x="0" y="1457"/>
                  </a:lnTo>
                  <a:lnTo>
                    <a:pt x="299" y="1290"/>
                  </a:lnTo>
                  <a:lnTo>
                    <a:pt x="299" y="1290"/>
                  </a:lnTo>
                  <a:close/>
                </a:path>
              </a:pathLst>
            </a:custGeom>
            <a:solidFill>
              <a:srgbClr val="DE9B45"/>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0" name="Freeform 10">
              <a:extLst>
                <a:ext uri="{FF2B5EF4-FFF2-40B4-BE49-F238E27FC236}">
                  <a16:creationId xmlns:a16="http://schemas.microsoft.com/office/drawing/2014/main" id="{EB95F43F-8396-06C6-86E1-71A4BF9C062B}"/>
                </a:ext>
              </a:extLst>
            </p:cNvPr>
            <p:cNvSpPr>
              <a:spLocks/>
            </p:cNvSpPr>
            <p:nvPr/>
          </p:nvSpPr>
          <p:spPr bwMode="auto">
            <a:xfrm>
              <a:off x="11110616" y="2325994"/>
              <a:ext cx="981000" cy="1663068"/>
            </a:xfrm>
            <a:custGeom>
              <a:avLst/>
              <a:gdLst>
                <a:gd name="T0" fmla="*/ 245 w 699"/>
                <a:gd name="T1" fmla="*/ 0 h 1185"/>
                <a:gd name="T2" fmla="*/ 0 w 699"/>
                <a:gd name="T3" fmla="*/ 135 h 1185"/>
                <a:gd name="T4" fmla="*/ 448 w 699"/>
                <a:gd name="T5" fmla="*/ 1185 h 1185"/>
                <a:gd name="T6" fmla="*/ 699 w 699"/>
                <a:gd name="T7" fmla="*/ 1049 h 1185"/>
                <a:gd name="T8" fmla="*/ 245 w 699"/>
                <a:gd name="T9" fmla="*/ 0 h 1185"/>
                <a:gd name="T10" fmla="*/ 245 w 699"/>
                <a:gd name="T11" fmla="*/ 0 h 1185"/>
              </a:gdLst>
              <a:ahLst/>
              <a:cxnLst>
                <a:cxn ang="0">
                  <a:pos x="T0" y="T1"/>
                </a:cxn>
                <a:cxn ang="0">
                  <a:pos x="T2" y="T3"/>
                </a:cxn>
                <a:cxn ang="0">
                  <a:pos x="T4" y="T5"/>
                </a:cxn>
                <a:cxn ang="0">
                  <a:pos x="T6" y="T7"/>
                </a:cxn>
                <a:cxn ang="0">
                  <a:pos x="T8" y="T9"/>
                </a:cxn>
                <a:cxn ang="0">
                  <a:pos x="T10" y="T11"/>
                </a:cxn>
              </a:cxnLst>
              <a:rect l="0" t="0" r="r" b="b"/>
              <a:pathLst>
                <a:path w="699" h="1185">
                  <a:moveTo>
                    <a:pt x="245" y="0"/>
                  </a:moveTo>
                  <a:lnTo>
                    <a:pt x="0" y="135"/>
                  </a:lnTo>
                  <a:lnTo>
                    <a:pt x="448" y="1185"/>
                  </a:lnTo>
                  <a:lnTo>
                    <a:pt x="699" y="1049"/>
                  </a:lnTo>
                  <a:lnTo>
                    <a:pt x="245" y="0"/>
                  </a:lnTo>
                  <a:lnTo>
                    <a:pt x="245" y="0"/>
                  </a:lnTo>
                  <a:close/>
                </a:path>
              </a:pathLst>
            </a:custGeom>
            <a:solidFill>
              <a:srgbClr val="DE9B45"/>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11" name="Freeform 11">
              <a:extLst>
                <a:ext uri="{FF2B5EF4-FFF2-40B4-BE49-F238E27FC236}">
                  <a16:creationId xmlns:a16="http://schemas.microsoft.com/office/drawing/2014/main" id="{C9F069E2-D545-2C08-2536-87919F415E2F}"/>
                </a:ext>
              </a:extLst>
            </p:cNvPr>
            <p:cNvSpPr>
              <a:spLocks/>
            </p:cNvSpPr>
            <p:nvPr/>
          </p:nvSpPr>
          <p:spPr bwMode="auto">
            <a:xfrm>
              <a:off x="10299433" y="2504577"/>
              <a:ext cx="1424485" cy="3347187"/>
            </a:xfrm>
            <a:custGeom>
              <a:avLst/>
              <a:gdLst>
                <a:gd name="T0" fmla="*/ 778 w 1015"/>
                <a:gd name="T1" fmla="*/ 2385 h 2385"/>
                <a:gd name="T2" fmla="*/ 778 w 1015"/>
                <a:gd name="T3" fmla="*/ 928 h 2385"/>
                <a:gd name="T4" fmla="*/ 1015 w 1015"/>
                <a:gd name="T5" fmla="*/ 1050 h 2385"/>
                <a:gd name="T6" fmla="*/ 567 w 1015"/>
                <a:gd name="T7" fmla="*/ 0 h 2385"/>
                <a:gd name="T8" fmla="*/ 0 w 1015"/>
                <a:gd name="T9" fmla="*/ 532 h 2385"/>
                <a:gd name="T10" fmla="*/ 225 w 1015"/>
                <a:gd name="T11" fmla="*/ 645 h 2385"/>
                <a:gd name="T12" fmla="*/ 225 w 1015"/>
                <a:gd name="T13" fmla="*/ 2103 h 2385"/>
                <a:gd name="T14" fmla="*/ 778 w 1015"/>
                <a:gd name="T15" fmla="*/ 2385 h 2385"/>
                <a:gd name="T16" fmla="*/ 778 w 1015"/>
                <a:gd name="T17" fmla="*/ 2385 h 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 h="2385">
                  <a:moveTo>
                    <a:pt x="778" y="2385"/>
                  </a:moveTo>
                  <a:lnTo>
                    <a:pt x="778" y="928"/>
                  </a:lnTo>
                  <a:lnTo>
                    <a:pt x="1015" y="1050"/>
                  </a:lnTo>
                  <a:lnTo>
                    <a:pt x="567" y="0"/>
                  </a:lnTo>
                  <a:lnTo>
                    <a:pt x="0" y="532"/>
                  </a:lnTo>
                  <a:lnTo>
                    <a:pt x="225" y="645"/>
                  </a:lnTo>
                  <a:lnTo>
                    <a:pt x="225" y="2103"/>
                  </a:lnTo>
                  <a:lnTo>
                    <a:pt x="778" y="2385"/>
                  </a:lnTo>
                  <a:lnTo>
                    <a:pt x="778" y="2385"/>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15" name="Freeform 12">
              <a:extLst>
                <a:ext uri="{FF2B5EF4-FFF2-40B4-BE49-F238E27FC236}">
                  <a16:creationId xmlns:a16="http://schemas.microsoft.com/office/drawing/2014/main" id="{C4EE26EE-EB43-95EB-A00F-18CC21A5FDFA}"/>
                </a:ext>
              </a:extLst>
            </p:cNvPr>
            <p:cNvSpPr>
              <a:spLocks/>
            </p:cNvSpPr>
            <p:nvPr/>
          </p:nvSpPr>
          <p:spPr bwMode="auto">
            <a:xfrm>
              <a:off x="10195578" y="4032914"/>
              <a:ext cx="1195725" cy="625931"/>
            </a:xfrm>
            <a:custGeom>
              <a:avLst/>
              <a:gdLst>
                <a:gd name="T0" fmla="*/ 852 w 852"/>
                <a:gd name="T1" fmla="*/ 281 h 446"/>
                <a:gd name="T2" fmla="*/ 299 w 852"/>
                <a:gd name="T3" fmla="*/ 0 h 446"/>
                <a:gd name="T4" fmla="*/ 0 w 852"/>
                <a:gd name="T5" fmla="*/ 166 h 446"/>
                <a:gd name="T6" fmla="*/ 554 w 852"/>
                <a:gd name="T7" fmla="*/ 446 h 446"/>
                <a:gd name="T8" fmla="*/ 852 w 852"/>
                <a:gd name="T9" fmla="*/ 281 h 446"/>
                <a:gd name="T10" fmla="*/ 852 w 852"/>
                <a:gd name="T11" fmla="*/ 281 h 446"/>
              </a:gdLst>
              <a:ahLst/>
              <a:cxnLst>
                <a:cxn ang="0">
                  <a:pos x="T0" y="T1"/>
                </a:cxn>
                <a:cxn ang="0">
                  <a:pos x="T2" y="T3"/>
                </a:cxn>
                <a:cxn ang="0">
                  <a:pos x="T4" y="T5"/>
                </a:cxn>
                <a:cxn ang="0">
                  <a:pos x="T6" y="T7"/>
                </a:cxn>
                <a:cxn ang="0">
                  <a:pos x="T8" y="T9"/>
                </a:cxn>
                <a:cxn ang="0">
                  <a:pos x="T10" y="T11"/>
                </a:cxn>
              </a:cxnLst>
              <a:rect l="0" t="0" r="r" b="b"/>
              <a:pathLst>
                <a:path w="852" h="446">
                  <a:moveTo>
                    <a:pt x="852" y="281"/>
                  </a:moveTo>
                  <a:lnTo>
                    <a:pt x="299" y="0"/>
                  </a:lnTo>
                  <a:lnTo>
                    <a:pt x="0" y="166"/>
                  </a:lnTo>
                  <a:lnTo>
                    <a:pt x="554" y="446"/>
                  </a:lnTo>
                  <a:lnTo>
                    <a:pt x="852" y="281"/>
                  </a:lnTo>
                  <a:lnTo>
                    <a:pt x="852" y="281"/>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6" name="Freeform 13">
              <a:extLst>
                <a:ext uri="{FF2B5EF4-FFF2-40B4-BE49-F238E27FC236}">
                  <a16:creationId xmlns:a16="http://schemas.microsoft.com/office/drawing/2014/main" id="{3CE0A0CE-E9E6-686C-FDDA-C01A915D7AD8}"/>
                </a:ext>
              </a:extLst>
            </p:cNvPr>
            <p:cNvSpPr>
              <a:spLocks/>
            </p:cNvSpPr>
            <p:nvPr/>
          </p:nvSpPr>
          <p:spPr bwMode="auto">
            <a:xfrm>
              <a:off x="10195579" y="4265883"/>
              <a:ext cx="777501" cy="1818849"/>
            </a:xfrm>
            <a:custGeom>
              <a:avLst/>
              <a:gdLst>
                <a:gd name="T0" fmla="*/ 554 w 554"/>
                <a:gd name="T1" fmla="*/ 1296 h 1296"/>
                <a:gd name="T2" fmla="*/ 554 w 554"/>
                <a:gd name="T3" fmla="*/ 280 h 1296"/>
                <a:gd name="T4" fmla="*/ 0 w 554"/>
                <a:gd name="T5" fmla="*/ 0 h 1296"/>
                <a:gd name="T6" fmla="*/ 0 w 554"/>
                <a:gd name="T7" fmla="*/ 1013 h 1296"/>
                <a:gd name="T8" fmla="*/ 554 w 554"/>
                <a:gd name="T9" fmla="*/ 1296 h 1296"/>
                <a:gd name="T10" fmla="*/ 554 w 554"/>
                <a:gd name="T11" fmla="*/ 1296 h 1296"/>
              </a:gdLst>
              <a:ahLst/>
              <a:cxnLst>
                <a:cxn ang="0">
                  <a:pos x="T0" y="T1"/>
                </a:cxn>
                <a:cxn ang="0">
                  <a:pos x="T2" y="T3"/>
                </a:cxn>
                <a:cxn ang="0">
                  <a:pos x="T4" y="T5"/>
                </a:cxn>
                <a:cxn ang="0">
                  <a:pos x="T6" y="T7"/>
                </a:cxn>
                <a:cxn ang="0">
                  <a:pos x="T8" y="T9"/>
                </a:cxn>
                <a:cxn ang="0">
                  <a:pos x="T10" y="T11"/>
                </a:cxn>
              </a:cxnLst>
              <a:rect l="0" t="0" r="r" b="b"/>
              <a:pathLst>
                <a:path w="554" h="1296">
                  <a:moveTo>
                    <a:pt x="554" y="1296"/>
                  </a:moveTo>
                  <a:lnTo>
                    <a:pt x="554" y="280"/>
                  </a:lnTo>
                  <a:lnTo>
                    <a:pt x="0" y="0"/>
                  </a:lnTo>
                  <a:lnTo>
                    <a:pt x="0" y="1013"/>
                  </a:lnTo>
                  <a:lnTo>
                    <a:pt x="554" y="1296"/>
                  </a:lnTo>
                  <a:lnTo>
                    <a:pt x="554" y="1296"/>
                  </a:lnTo>
                  <a:close/>
                </a:path>
              </a:pathLst>
            </a:custGeom>
            <a:solidFill>
              <a:srgbClr val="D66A35"/>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7" name="Freeform 14">
              <a:extLst>
                <a:ext uri="{FF2B5EF4-FFF2-40B4-BE49-F238E27FC236}">
                  <a16:creationId xmlns:a16="http://schemas.microsoft.com/office/drawing/2014/main" id="{4F28C4F5-8CE1-CB40-9F95-D292AFA8B92C}"/>
                </a:ext>
              </a:extLst>
            </p:cNvPr>
            <p:cNvSpPr>
              <a:spLocks/>
            </p:cNvSpPr>
            <p:nvPr/>
          </p:nvSpPr>
          <p:spPr bwMode="auto">
            <a:xfrm>
              <a:off x="10973080" y="4427279"/>
              <a:ext cx="418223" cy="1657454"/>
            </a:xfrm>
            <a:custGeom>
              <a:avLst/>
              <a:gdLst>
                <a:gd name="T0" fmla="*/ 298 w 298"/>
                <a:gd name="T1" fmla="*/ 1015 h 1181"/>
                <a:gd name="T2" fmla="*/ 298 w 298"/>
                <a:gd name="T3" fmla="*/ 0 h 1181"/>
                <a:gd name="T4" fmla="*/ 0 w 298"/>
                <a:gd name="T5" fmla="*/ 165 h 1181"/>
                <a:gd name="T6" fmla="*/ 0 w 298"/>
                <a:gd name="T7" fmla="*/ 1181 h 1181"/>
                <a:gd name="T8" fmla="*/ 298 w 298"/>
                <a:gd name="T9" fmla="*/ 1015 h 1181"/>
                <a:gd name="T10" fmla="*/ 298 w 298"/>
                <a:gd name="T11" fmla="*/ 1015 h 1181"/>
              </a:gdLst>
              <a:ahLst/>
              <a:cxnLst>
                <a:cxn ang="0">
                  <a:pos x="T0" y="T1"/>
                </a:cxn>
                <a:cxn ang="0">
                  <a:pos x="T2" y="T3"/>
                </a:cxn>
                <a:cxn ang="0">
                  <a:pos x="T4" y="T5"/>
                </a:cxn>
                <a:cxn ang="0">
                  <a:pos x="T6" y="T7"/>
                </a:cxn>
                <a:cxn ang="0">
                  <a:pos x="T8" y="T9"/>
                </a:cxn>
                <a:cxn ang="0">
                  <a:pos x="T10" y="T11"/>
                </a:cxn>
              </a:cxnLst>
              <a:rect l="0" t="0" r="r" b="b"/>
              <a:pathLst>
                <a:path w="298" h="1181">
                  <a:moveTo>
                    <a:pt x="298" y="1015"/>
                  </a:moveTo>
                  <a:lnTo>
                    <a:pt x="298" y="0"/>
                  </a:lnTo>
                  <a:lnTo>
                    <a:pt x="0" y="165"/>
                  </a:lnTo>
                  <a:lnTo>
                    <a:pt x="0" y="1181"/>
                  </a:lnTo>
                  <a:lnTo>
                    <a:pt x="298" y="1015"/>
                  </a:lnTo>
                  <a:lnTo>
                    <a:pt x="298" y="1015"/>
                  </a:lnTo>
                  <a:close/>
                </a:path>
              </a:pathLst>
            </a:custGeom>
            <a:solidFill>
              <a:srgbClr val="D66A35"/>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8" name="Freeform 15">
              <a:extLst>
                <a:ext uri="{FF2B5EF4-FFF2-40B4-BE49-F238E27FC236}">
                  <a16:creationId xmlns:a16="http://schemas.microsoft.com/office/drawing/2014/main" id="{B6C7281F-C0ED-21D4-3868-6C8CF89CEE02}"/>
                </a:ext>
              </a:extLst>
            </p:cNvPr>
            <p:cNvSpPr>
              <a:spLocks/>
            </p:cNvSpPr>
            <p:nvPr/>
          </p:nvSpPr>
          <p:spPr bwMode="auto">
            <a:xfrm>
              <a:off x="9777355" y="4605515"/>
              <a:ext cx="1195724" cy="625931"/>
            </a:xfrm>
            <a:custGeom>
              <a:avLst/>
              <a:gdLst>
                <a:gd name="T0" fmla="*/ 852 w 852"/>
                <a:gd name="T1" fmla="*/ 283 h 446"/>
                <a:gd name="T2" fmla="*/ 298 w 852"/>
                <a:gd name="T3" fmla="*/ 0 h 446"/>
                <a:gd name="T4" fmla="*/ 0 w 852"/>
                <a:gd name="T5" fmla="*/ 166 h 446"/>
                <a:gd name="T6" fmla="*/ 553 w 852"/>
                <a:gd name="T7" fmla="*/ 446 h 446"/>
                <a:gd name="T8" fmla="*/ 852 w 852"/>
                <a:gd name="T9" fmla="*/ 283 h 446"/>
                <a:gd name="T10" fmla="*/ 852 w 852"/>
                <a:gd name="T11" fmla="*/ 283 h 446"/>
              </a:gdLst>
              <a:ahLst/>
              <a:cxnLst>
                <a:cxn ang="0">
                  <a:pos x="T0" y="T1"/>
                </a:cxn>
                <a:cxn ang="0">
                  <a:pos x="T2" y="T3"/>
                </a:cxn>
                <a:cxn ang="0">
                  <a:pos x="T4" y="T5"/>
                </a:cxn>
                <a:cxn ang="0">
                  <a:pos x="T6" y="T7"/>
                </a:cxn>
                <a:cxn ang="0">
                  <a:pos x="T8" y="T9"/>
                </a:cxn>
                <a:cxn ang="0">
                  <a:pos x="T10" y="T11"/>
                </a:cxn>
              </a:cxnLst>
              <a:rect l="0" t="0" r="r" b="b"/>
              <a:pathLst>
                <a:path w="852" h="446">
                  <a:moveTo>
                    <a:pt x="852" y="283"/>
                  </a:moveTo>
                  <a:lnTo>
                    <a:pt x="298" y="0"/>
                  </a:lnTo>
                  <a:lnTo>
                    <a:pt x="0" y="166"/>
                  </a:lnTo>
                  <a:lnTo>
                    <a:pt x="553" y="446"/>
                  </a:lnTo>
                  <a:lnTo>
                    <a:pt x="852" y="283"/>
                  </a:lnTo>
                  <a:lnTo>
                    <a:pt x="852" y="283"/>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9" name="Freeform 16">
              <a:extLst>
                <a:ext uri="{FF2B5EF4-FFF2-40B4-BE49-F238E27FC236}">
                  <a16:creationId xmlns:a16="http://schemas.microsoft.com/office/drawing/2014/main" id="{5637CC85-6137-9356-06D5-7F2AF74994EB}"/>
                </a:ext>
              </a:extLst>
            </p:cNvPr>
            <p:cNvSpPr>
              <a:spLocks/>
            </p:cNvSpPr>
            <p:nvPr/>
          </p:nvSpPr>
          <p:spPr bwMode="auto">
            <a:xfrm>
              <a:off x="10553453" y="5002687"/>
              <a:ext cx="419627" cy="1313613"/>
            </a:xfrm>
            <a:custGeom>
              <a:avLst/>
              <a:gdLst>
                <a:gd name="T0" fmla="*/ 299 w 299"/>
                <a:gd name="T1" fmla="*/ 771 h 936"/>
                <a:gd name="T2" fmla="*/ 299 w 299"/>
                <a:gd name="T3" fmla="*/ 0 h 936"/>
                <a:gd name="T4" fmla="*/ 0 w 299"/>
                <a:gd name="T5" fmla="*/ 163 h 936"/>
                <a:gd name="T6" fmla="*/ 0 w 299"/>
                <a:gd name="T7" fmla="*/ 936 h 936"/>
                <a:gd name="T8" fmla="*/ 299 w 299"/>
                <a:gd name="T9" fmla="*/ 771 h 936"/>
                <a:gd name="T10" fmla="*/ 299 w 299"/>
                <a:gd name="T11" fmla="*/ 771 h 936"/>
              </a:gdLst>
              <a:ahLst/>
              <a:cxnLst>
                <a:cxn ang="0">
                  <a:pos x="T0" y="T1"/>
                </a:cxn>
                <a:cxn ang="0">
                  <a:pos x="T2" y="T3"/>
                </a:cxn>
                <a:cxn ang="0">
                  <a:pos x="T4" y="T5"/>
                </a:cxn>
                <a:cxn ang="0">
                  <a:pos x="T6" y="T7"/>
                </a:cxn>
                <a:cxn ang="0">
                  <a:pos x="T8" y="T9"/>
                </a:cxn>
                <a:cxn ang="0">
                  <a:pos x="T10" y="T11"/>
                </a:cxn>
              </a:cxnLst>
              <a:rect l="0" t="0" r="r" b="b"/>
              <a:pathLst>
                <a:path w="299" h="936">
                  <a:moveTo>
                    <a:pt x="299" y="771"/>
                  </a:moveTo>
                  <a:lnTo>
                    <a:pt x="299" y="0"/>
                  </a:lnTo>
                  <a:lnTo>
                    <a:pt x="0" y="163"/>
                  </a:lnTo>
                  <a:lnTo>
                    <a:pt x="0" y="936"/>
                  </a:lnTo>
                  <a:lnTo>
                    <a:pt x="299" y="771"/>
                  </a:lnTo>
                  <a:lnTo>
                    <a:pt x="299" y="771"/>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0" name="Freeform 17">
              <a:extLst>
                <a:ext uri="{FF2B5EF4-FFF2-40B4-BE49-F238E27FC236}">
                  <a16:creationId xmlns:a16="http://schemas.microsoft.com/office/drawing/2014/main" id="{BDD2D163-F7CB-9DF4-4461-C78D172A3F99}"/>
                </a:ext>
              </a:extLst>
            </p:cNvPr>
            <p:cNvSpPr>
              <a:spLocks/>
            </p:cNvSpPr>
            <p:nvPr/>
          </p:nvSpPr>
          <p:spPr bwMode="auto">
            <a:xfrm>
              <a:off x="9794467" y="4832268"/>
              <a:ext cx="776098" cy="1477815"/>
            </a:xfrm>
            <a:custGeom>
              <a:avLst/>
              <a:gdLst>
                <a:gd name="T0" fmla="*/ 553 w 553"/>
                <a:gd name="T1" fmla="*/ 1053 h 1053"/>
                <a:gd name="T2" fmla="*/ 553 w 553"/>
                <a:gd name="T3" fmla="*/ 280 h 1053"/>
                <a:gd name="T4" fmla="*/ 0 w 553"/>
                <a:gd name="T5" fmla="*/ 0 h 1053"/>
                <a:gd name="T6" fmla="*/ 0 w 553"/>
                <a:gd name="T7" fmla="*/ 772 h 1053"/>
                <a:gd name="T8" fmla="*/ 553 w 553"/>
                <a:gd name="T9" fmla="*/ 1053 h 1053"/>
                <a:gd name="T10" fmla="*/ 553 w 553"/>
                <a:gd name="T11" fmla="*/ 1053 h 1053"/>
              </a:gdLst>
              <a:ahLst/>
              <a:cxnLst>
                <a:cxn ang="0">
                  <a:pos x="T0" y="T1"/>
                </a:cxn>
                <a:cxn ang="0">
                  <a:pos x="T2" y="T3"/>
                </a:cxn>
                <a:cxn ang="0">
                  <a:pos x="T4" y="T5"/>
                </a:cxn>
                <a:cxn ang="0">
                  <a:pos x="T6" y="T7"/>
                </a:cxn>
                <a:cxn ang="0">
                  <a:pos x="T8" y="T9"/>
                </a:cxn>
                <a:cxn ang="0">
                  <a:pos x="T10" y="T11"/>
                </a:cxn>
              </a:cxnLst>
              <a:rect l="0" t="0" r="r" b="b"/>
              <a:pathLst>
                <a:path w="553" h="1053">
                  <a:moveTo>
                    <a:pt x="553" y="1053"/>
                  </a:moveTo>
                  <a:lnTo>
                    <a:pt x="553" y="280"/>
                  </a:lnTo>
                  <a:lnTo>
                    <a:pt x="0" y="0"/>
                  </a:lnTo>
                  <a:lnTo>
                    <a:pt x="0" y="772"/>
                  </a:lnTo>
                  <a:lnTo>
                    <a:pt x="553" y="1053"/>
                  </a:lnTo>
                  <a:lnTo>
                    <a:pt x="553" y="1053"/>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grpSp>
          <p:nvGrpSpPr>
            <p:cNvPr id="21" name="Group 28">
              <a:extLst>
                <a:ext uri="{FF2B5EF4-FFF2-40B4-BE49-F238E27FC236}">
                  <a16:creationId xmlns:a16="http://schemas.microsoft.com/office/drawing/2014/main" id="{C36DC48F-03A6-C685-3F26-735BD66AF3B0}"/>
                </a:ext>
              </a:extLst>
            </p:cNvPr>
            <p:cNvGrpSpPr/>
            <p:nvPr/>
          </p:nvGrpSpPr>
          <p:grpSpPr>
            <a:xfrm>
              <a:off x="9357727" y="5185131"/>
              <a:ext cx="1195727" cy="1365540"/>
              <a:chOff x="8526457" y="4929184"/>
              <a:chExt cx="1352552" cy="1544637"/>
            </a:xfrm>
          </p:grpSpPr>
          <p:sp>
            <p:nvSpPr>
              <p:cNvPr id="22" name="Freeform 18">
                <a:extLst>
                  <a:ext uri="{FF2B5EF4-FFF2-40B4-BE49-F238E27FC236}">
                    <a16:creationId xmlns:a16="http://schemas.microsoft.com/office/drawing/2014/main" id="{2E486461-341C-0620-81A6-3E4AA6E2B22E}"/>
                  </a:ext>
                </a:extLst>
              </p:cNvPr>
              <p:cNvSpPr>
                <a:spLocks/>
              </p:cNvSpPr>
              <p:nvPr/>
            </p:nvSpPr>
            <p:spPr bwMode="auto">
              <a:xfrm>
                <a:off x="8526460" y="4929184"/>
                <a:ext cx="1352549" cy="709613"/>
              </a:xfrm>
              <a:custGeom>
                <a:avLst/>
                <a:gdLst>
                  <a:gd name="T0" fmla="*/ 852 w 852"/>
                  <a:gd name="T1" fmla="*/ 282 h 447"/>
                  <a:gd name="T2" fmla="*/ 299 w 852"/>
                  <a:gd name="T3" fmla="*/ 0 h 447"/>
                  <a:gd name="T4" fmla="*/ 0 w 852"/>
                  <a:gd name="T5" fmla="*/ 165 h 447"/>
                  <a:gd name="T6" fmla="*/ 554 w 852"/>
                  <a:gd name="T7" fmla="*/ 447 h 447"/>
                  <a:gd name="T8" fmla="*/ 852 w 852"/>
                  <a:gd name="T9" fmla="*/ 282 h 447"/>
                  <a:gd name="T10" fmla="*/ 852 w 852"/>
                  <a:gd name="T11" fmla="*/ 282 h 447"/>
                </a:gdLst>
                <a:ahLst/>
                <a:cxnLst>
                  <a:cxn ang="0">
                    <a:pos x="T0" y="T1"/>
                  </a:cxn>
                  <a:cxn ang="0">
                    <a:pos x="T2" y="T3"/>
                  </a:cxn>
                  <a:cxn ang="0">
                    <a:pos x="T4" y="T5"/>
                  </a:cxn>
                  <a:cxn ang="0">
                    <a:pos x="T6" y="T7"/>
                  </a:cxn>
                  <a:cxn ang="0">
                    <a:pos x="T8" y="T9"/>
                  </a:cxn>
                  <a:cxn ang="0">
                    <a:pos x="T10" y="T11"/>
                  </a:cxn>
                </a:cxnLst>
                <a:rect l="0" t="0" r="r" b="b"/>
                <a:pathLst>
                  <a:path w="852" h="447">
                    <a:moveTo>
                      <a:pt x="852" y="282"/>
                    </a:moveTo>
                    <a:lnTo>
                      <a:pt x="299" y="0"/>
                    </a:lnTo>
                    <a:lnTo>
                      <a:pt x="0" y="165"/>
                    </a:lnTo>
                    <a:lnTo>
                      <a:pt x="554" y="447"/>
                    </a:lnTo>
                    <a:lnTo>
                      <a:pt x="852" y="282"/>
                    </a:lnTo>
                    <a:lnTo>
                      <a:pt x="852" y="282"/>
                    </a:lnTo>
                    <a:close/>
                  </a:path>
                </a:pathLst>
              </a:custGeom>
              <a:solidFill>
                <a:srgbClr val="2454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3" name="Freeform 19">
                <a:extLst>
                  <a:ext uri="{FF2B5EF4-FFF2-40B4-BE49-F238E27FC236}">
                    <a16:creationId xmlns:a16="http://schemas.microsoft.com/office/drawing/2014/main" id="{CFD1D0D3-D747-C952-EEAF-D901D799A77C}"/>
                  </a:ext>
                </a:extLst>
              </p:cNvPr>
              <p:cNvSpPr>
                <a:spLocks/>
              </p:cNvSpPr>
              <p:nvPr/>
            </p:nvSpPr>
            <p:spPr bwMode="auto">
              <a:xfrm>
                <a:off x="9405934" y="5376859"/>
                <a:ext cx="473075" cy="1096962"/>
              </a:xfrm>
              <a:custGeom>
                <a:avLst/>
                <a:gdLst>
                  <a:gd name="T0" fmla="*/ 298 w 298"/>
                  <a:gd name="T1" fmla="*/ 524 h 691"/>
                  <a:gd name="T2" fmla="*/ 298 w 298"/>
                  <a:gd name="T3" fmla="*/ 0 h 691"/>
                  <a:gd name="T4" fmla="*/ 0 w 298"/>
                  <a:gd name="T5" fmla="*/ 165 h 691"/>
                  <a:gd name="T6" fmla="*/ 0 w 298"/>
                  <a:gd name="T7" fmla="*/ 691 h 691"/>
                  <a:gd name="T8" fmla="*/ 298 w 298"/>
                  <a:gd name="T9" fmla="*/ 524 h 691"/>
                  <a:gd name="T10" fmla="*/ 298 w 298"/>
                  <a:gd name="T11" fmla="*/ 524 h 691"/>
                </a:gdLst>
                <a:ahLst/>
                <a:cxnLst>
                  <a:cxn ang="0">
                    <a:pos x="T0" y="T1"/>
                  </a:cxn>
                  <a:cxn ang="0">
                    <a:pos x="T2" y="T3"/>
                  </a:cxn>
                  <a:cxn ang="0">
                    <a:pos x="T4" y="T5"/>
                  </a:cxn>
                  <a:cxn ang="0">
                    <a:pos x="T6" y="T7"/>
                  </a:cxn>
                  <a:cxn ang="0">
                    <a:pos x="T8" y="T9"/>
                  </a:cxn>
                  <a:cxn ang="0">
                    <a:pos x="T10" y="T11"/>
                  </a:cxn>
                </a:cxnLst>
                <a:rect l="0" t="0" r="r" b="b"/>
                <a:pathLst>
                  <a:path w="298" h="691">
                    <a:moveTo>
                      <a:pt x="298" y="524"/>
                    </a:moveTo>
                    <a:lnTo>
                      <a:pt x="298" y="0"/>
                    </a:lnTo>
                    <a:lnTo>
                      <a:pt x="0" y="165"/>
                    </a:lnTo>
                    <a:lnTo>
                      <a:pt x="0" y="691"/>
                    </a:lnTo>
                    <a:lnTo>
                      <a:pt x="298" y="524"/>
                    </a:lnTo>
                    <a:lnTo>
                      <a:pt x="298" y="524"/>
                    </a:lnTo>
                    <a:close/>
                  </a:path>
                </a:pathLst>
              </a:custGeom>
              <a:solidFill>
                <a:srgbClr val="184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4" name="Freeform 20">
                <a:extLst>
                  <a:ext uri="{FF2B5EF4-FFF2-40B4-BE49-F238E27FC236}">
                    <a16:creationId xmlns:a16="http://schemas.microsoft.com/office/drawing/2014/main" id="{16BDCCAE-8E42-F9E5-597C-D39E772EF0F7}"/>
                  </a:ext>
                </a:extLst>
              </p:cNvPr>
              <p:cNvSpPr>
                <a:spLocks/>
              </p:cNvSpPr>
              <p:nvPr/>
            </p:nvSpPr>
            <p:spPr bwMode="auto">
              <a:xfrm>
                <a:off x="8526457" y="5191122"/>
                <a:ext cx="879474" cy="1282699"/>
              </a:xfrm>
              <a:custGeom>
                <a:avLst/>
                <a:gdLst>
                  <a:gd name="T0" fmla="*/ 554 w 554"/>
                  <a:gd name="T1" fmla="*/ 808 h 808"/>
                  <a:gd name="T2" fmla="*/ 554 w 554"/>
                  <a:gd name="T3" fmla="*/ 282 h 808"/>
                  <a:gd name="T4" fmla="*/ 0 w 554"/>
                  <a:gd name="T5" fmla="*/ 0 h 808"/>
                  <a:gd name="T6" fmla="*/ 0 w 554"/>
                  <a:gd name="T7" fmla="*/ 525 h 808"/>
                  <a:gd name="T8" fmla="*/ 554 w 554"/>
                  <a:gd name="T9" fmla="*/ 808 h 808"/>
                  <a:gd name="T10" fmla="*/ 554 w 554"/>
                  <a:gd name="T11" fmla="*/ 808 h 808"/>
                </a:gdLst>
                <a:ahLst/>
                <a:cxnLst>
                  <a:cxn ang="0">
                    <a:pos x="T0" y="T1"/>
                  </a:cxn>
                  <a:cxn ang="0">
                    <a:pos x="T2" y="T3"/>
                  </a:cxn>
                  <a:cxn ang="0">
                    <a:pos x="T4" y="T5"/>
                  </a:cxn>
                  <a:cxn ang="0">
                    <a:pos x="T6" y="T7"/>
                  </a:cxn>
                  <a:cxn ang="0">
                    <a:pos x="T8" y="T9"/>
                  </a:cxn>
                  <a:cxn ang="0">
                    <a:pos x="T10" y="T11"/>
                  </a:cxn>
                </a:cxnLst>
                <a:rect l="0" t="0" r="r" b="b"/>
                <a:pathLst>
                  <a:path w="554" h="808">
                    <a:moveTo>
                      <a:pt x="554" y="808"/>
                    </a:moveTo>
                    <a:lnTo>
                      <a:pt x="554" y="282"/>
                    </a:lnTo>
                    <a:lnTo>
                      <a:pt x="0" y="0"/>
                    </a:lnTo>
                    <a:lnTo>
                      <a:pt x="0" y="525"/>
                    </a:lnTo>
                    <a:lnTo>
                      <a:pt x="554" y="808"/>
                    </a:lnTo>
                    <a:lnTo>
                      <a:pt x="554" y="808"/>
                    </a:lnTo>
                    <a:close/>
                  </a:path>
                </a:pathLst>
              </a:custGeom>
              <a:solidFill>
                <a:srgbClr val="184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grpSp>
      </p:grpSp>
      <p:sp>
        <p:nvSpPr>
          <p:cNvPr id="60" name="Rechteck 42">
            <a:extLst>
              <a:ext uri="{FF2B5EF4-FFF2-40B4-BE49-F238E27FC236}">
                <a16:creationId xmlns:a16="http://schemas.microsoft.com/office/drawing/2014/main" id="{47746F9B-44CB-ABF5-F095-2788148BA6BD}"/>
              </a:ext>
            </a:extLst>
          </p:cNvPr>
          <p:cNvSpPr/>
          <p:nvPr/>
        </p:nvSpPr>
        <p:spPr>
          <a:xfrm>
            <a:off x="4900491" y="4234015"/>
            <a:ext cx="3101848" cy="951116"/>
          </a:xfrm>
          <a:prstGeom prst="rect">
            <a:avLst/>
          </a:prstGeom>
          <a:solidFill>
            <a:srgbClr val="B41F7A"/>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61" name="Freeform 7">
            <a:extLst>
              <a:ext uri="{FF2B5EF4-FFF2-40B4-BE49-F238E27FC236}">
                <a16:creationId xmlns:a16="http://schemas.microsoft.com/office/drawing/2014/main" id="{52752C48-F48A-64DF-973F-3025FD4E83CC}"/>
              </a:ext>
            </a:extLst>
          </p:cNvPr>
          <p:cNvSpPr>
            <a:spLocks/>
          </p:cNvSpPr>
          <p:nvPr/>
        </p:nvSpPr>
        <p:spPr bwMode="auto">
          <a:xfrm>
            <a:off x="7223449" y="4222917"/>
            <a:ext cx="2523727" cy="962214"/>
          </a:xfrm>
          <a:custGeom>
            <a:avLst/>
            <a:gdLst>
              <a:gd name="T0" fmla="*/ 0 w 1819"/>
              <a:gd name="T1" fmla="*/ 410 h 410"/>
              <a:gd name="T2" fmla="*/ 0 w 1819"/>
              <a:gd name="T3" fmla="*/ 0 h 410"/>
              <a:gd name="T4" fmla="*/ 1819 w 1819"/>
              <a:gd name="T5" fmla="*/ 0 h 410"/>
              <a:gd name="T6" fmla="*/ 1819 w 1819"/>
              <a:gd name="T7" fmla="*/ 231 h 410"/>
              <a:gd name="T8" fmla="*/ 1518 w 1819"/>
              <a:gd name="T9" fmla="*/ 394 h 410"/>
              <a:gd name="T10" fmla="*/ 1518 w 1819"/>
              <a:gd name="T11" fmla="*/ 410 h 410"/>
              <a:gd name="T12" fmla="*/ 0 w 1819"/>
              <a:gd name="T13" fmla="*/ 410 h 410"/>
              <a:gd name="T14" fmla="*/ 0 w 1819"/>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0">
                <a:moveTo>
                  <a:pt x="0" y="410"/>
                </a:moveTo>
                <a:lnTo>
                  <a:pt x="0" y="0"/>
                </a:lnTo>
                <a:lnTo>
                  <a:pt x="1819" y="0"/>
                </a:lnTo>
                <a:lnTo>
                  <a:pt x="1819" y="231"/>
                </a:lnTo>
                <a:lnTo>
                  <a:pt x="1518" y="394"/>
                </a:lnTo>
                <a:lnTo>
                  <a:pt x="1518" y="410"/>
                </a:lnTo>
                <a:lnTo>
                  <a:pt x="0" y="410"/>
                </a:lnTo>
                <a:lnTo>
                  <a:pt x="0" y="41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63" name="Subtitle 2">
            <a:extLst>
              <a:ext uri="{FF2B5EF4-FFF2-40B4-BE49-F238E27FC236}">
                <a16:creationId xmlns:a16="http://schemas.microsoft.com/office/drawing/2014/main" id="{7D6D89FF-8F18-3EA6-A75A-0BB844D80E8F}"/>
              </a:ext>
            </a:extLst>
          </p:cNvPr>
          <p:cNvSpPr txBox="1">
            <a:spLocks/>
          </p:cNvSpPr>
          <p:nvPr/>
        </p:nvSpPr>
        <p:spPr>
          <a:xfrm>
            <a:off x="5021804" y="5330514"/>
            <a:ext cx="4248911" cy="105700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600" dirty="0">
                <a:solidFill>
                  <a:schemeClr val="bg1"/>
                </a:solidFill>
                <a:latin typeface="+mn-lt"/>
                <a:ea typeface="Lato Light" panose="020F0502020204030203" pitchFamily="34" charset="0"/>
                <a:cs typeface="Mukta ExtraLight" panose="020B0000000000000000" pitchFamily="34" charset="77"/>
              </a:rPr>
              <a:t>KPI σημαίνει Key Performance Indicator (Βασικός Δείκτης Απόδοσης) - και αυτό είναι το ζητούμενο - ο προσδιορισμός, η μέτρηση και ο έλεγχος των βασικών δεικτών απόδοσης της εταιρείας.</a:t>
            </a:r>
          </a:p>
        </p:txBody>
      </p:sp>
      <p:sp>
        <p:nvSpPr>
          <p:cNvPr id="64" name="Subtitle 2">
            <a:extLst>
              <a:ext uri="{FF2B5EF4-FFF2-40B4-BE49-F238E27FC236}">
                <a16:creationId xmlns:a16="http://schemas.microsoft.com/office/drawing/2014/main" id="{670811B2-7FCA-D86C-2337-B2846569C9F4}"/>
              </a:ext>
            </a:extLst>
          </p:cNvPr>
          <p:cNvSpPr txBox="1">
            <a:spLocks/>
          </p:cNvSpPr>
          <p:nvPr/>
        </p:nvSpPr>
        <p:spPr>
          <a:xfrm>
            <a:off x="5021804" y="4283438"/>
            <a:ext cx="4617514" cy="8133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600" dirty="0">
                <a:solidFill>
                  <a:schemeClr val="bg1"/>
                </a:solidFill>
                <a:latin typeface="+mn-lt"/>
                <a:ea typeface="Lato Light" panose="020F0502020204030203" pitchFamily="34" charset="0"/>
                <a:cs typeface="Mukta ExtraLight" panose="020B0000000000000000" pitchFamily="34" charset="77"/>
              </a:rPr>
              <a:t>Οι ΚΔΤ χρησιμοποιούνται συνήθως από τις ΜΜΕ για την αξιολόγηση της επιτυχίας τους ή της επιτυχίας μιας συγκεκριμένης δραστηριότητας που ασκούν.</a:t>
            </a:r>
          </a:p>
        </p:txBody>
      </p:sp>
      <p:sp>
        <p:nvSpPr>
          <p:cNvPr id="65" name="Subtitle 2">
            <a:extLst>
              <a:ext uri="{FF2B5EF4-FFF2-40B4-BE49-F238E27FC236}">
                <a16:creationId xmlns:a16="http://schemas.microsoft.com/office/drawing/2014/main" id="{58CE92F6-7037-606F-F04A-DAD03D581DA1}"/>
              </a:ext>
            </a:extLst>
          </p:cNvPr>
          <p:cNvSpPr txBox="1">
            <a:spLocks/>
          </p:cNvSpPr>
          <p:nvPr/>
        </p:nvSpPr>
        <p:spPr>
          <a:xfrm>
            <a:off x="5168896" y="3332322"/>
            <a:ext cx="4470421" cy="813346"/>
          </a:xfrm>
          <a:prstGeom prst="rect">
            <a:avLst/>
          </a:prstGeom>
          <a:no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600" dirty="0">
                <a:solidFill>
                  <a:schemeClr val="bg1"/>
                </a:solidFill>
                <a:latin typeface="+mn-lt"/>
                <a:ea typeface="Lato Light" panose="020F0502020204030203" pitchFamily="34" charset="0"/>
                <a:cs typeface="Mukta ExtraLight" panose="020B0000000000000000" pitchFamily="34" charset="77"/>
              </a:rPr>
              <a:t>Η επιλογή των σωστών δεικτών απόδοσης εξαρτάται από την καλή κατανόηση του τι είναι σημαντικό για τη ΜΜΕ και την επιτυχία της.</a:t>
            </a:r>
          </a:p>
        </p:txBody>
      </p:sp>
      <p:sp>
        <p:nvSpPr>
          <p:cNvPr id="66" name="Subtitle 2">
            <a:extLst>
              <a:ext uri="{FF2B5EF4-FFF2-40B4-BE49-F238E27FC236}">
                <a16:creationId xmlns:a16="http://schemas.microsoft.com/office/drawing/2014/main" id="{E66D4A10-E985-4876-5B52-C88FA50FAA31}"/>
              </a:ext>
            </a:extLst>
          </p:cNvPr>
          <p:cNvSpPr txBox="1">
            <a:spLocks/>
          </p:cNvSpPr>
          <p:nvPr/>
        </p:nvSpPr>
        <p:spPr>
          <a:xfrm>
            <a:off x="5071196" y="2296873"/>
            <a:ext cx="4500849" cy="1047834"/>
          </a:xfrm>
          <a:prstGeom prst="rect">
            <a:avLst/>
          </a:prstGeom>
          <a:no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60"/>
              </a:lnSpc>
            </a:pPr>
            <a:r>
              <a:rPr lang="en-GB" sz="1600" dirty="0">
                <a:solidFill>
                  <a:schemeClr val="bg1"/>
                </a:solidFill>
                <a:latin typeface="+mn-lt"/>
                <a:ea typeface="Lato Light" panose="020F0502020204030203" pitchFamily="34" charset="0"/>
                <a:cs typeface="Mukta ExtraLight" panose="020B0000000000000000" pitchFamily="34" charset="77"/>
              </a:rPr>
              <a:t>Η αξιολόγηση των KPI οδηγεί συχνά στον εντοπισμό πιθανών βελτιώσεων ΚΑΙ στην κατανόηση μιας επερχόμενης κρίσης. </a:t>
            </a:r>
          </a:p>
          <a:p>
            <a:pPr>
              <a:lnSpc>
                <a:spcPts val="1860"/>
              </a:lnSpc>
            </a:pPr>
            <a:endParaRPr lang="en-GB" sz="800" dirty="0">
              <a:solidFill>
                <a:schemeClr val="bg1"/>
              </a:solidFill>
              <a:latin typeface="+mj-lt"/>
              <a:ea typeface="Lato Light" panose="020F0502020204030203" pitchFamily="34" charset="0"/>
              <a:cs typeface="Mukta ExtraLight" panose="020B0000000000000000" pitchFamily="34" charset="77"/>
            </a:endParaRPr>
          </a:p>
        </p:txBody>
      </p:sp>
      <p:grpSp>
        <p:nvGrpSpPr>
          <p:cNvPr id="77" name="Group 76">
            <a:extLst>
              <a:ext uri="{FF2B5EF4-FFF2-40B4-BE49-F238E27FC236}">
                <a16:creationId xmlns:a16="http://schemas.microsoft.com/office/drawing/2014/main" id="{BA1CB341-ABB8-40D0-39C5-9B7FE2DE7897}"/>
              </a:ext>
            </a:extLst>
          </p:cNvPr>
          <p:cNvGrpSpPr/>
          <p:nvPr/>
        </p:nvGrpSpPr>
        <p:grpSpPr>
          <a:xfrm>
            <a:off x="524290" y="1905212"/>
            <a:ext cx="868457" cy="867509"/>
            <a:chOff x="7257599" y="768348"/>
            <a:chExt cx="868457" cy="867509"/>
          </a:xfrm>
          <a:solidFill>
            <a:srgbClr val="595959"/>
          </a:solidFill>
        </p:grpSpPr>
        <p:sp>
          <p:nvSpPr>
            <p:cNvPr id="78" name="Freeform 77">
              <a:extLst>
                <a:ext uri="{FF2B5EF4-FFF2-40B4-BE49-F238E27FC236}">
                  <a16:creationId xmlns:a16="http://schemas.microsoft.com/office/drawing/2014/main" id="{483C415F-3D87-0BE0-A306-C93D6FF92E17}"/>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9" name="Graphic 2">
              <a:extLst>
                <a:ext uri="{FF2B5EF4-FFF2-40B4-BE49-F238E27FC236}">
                  <a16:creationId xmlns:a16="http://schemas.microsoft.com/office/drawing/2014/main" id="{F3FC9103-087A-6868-DB82-EDD0A244B21A}"/>
                </a:ext>
              </a:extLst>
            </p:cNvPr>
            <p:cNvGrpSpPr/>
            <p:nvPr/>
          </p:nvGrpSpPr>
          <p:grpSpPr>
            <a:xfrm>
              <a:off x="7257599" y="768348"/>
              <a:ext cx="868457" cy="867509"/>
              <a:chOff x="7257599" y="768348"/>
              <a:chExt cx="868457" cy="867509"/>
            </a:xfrm>
            <a:grpFill/>
          </p:grpSpPr>
          <p:sp>
            <p:nvSpPr>
              <p:cNvPr id="80" name="Freeform 79">
                <a:extLst>
                  <a:ext uri="{FF2B5EF4-FFF2-40B4-BE49-F238E27FC236}">
                    <a16:creationId xmlns:a16="http://schemas.microsoft.com/office/drawing/2014/main" id="{750E8D92-DF72-B2B7-6F8F-EB5DB60A287F}"/>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9983B1D8-B7E8-8B51-DEB6-7CF8D0553B4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BEE67B63-F289-8708-C6D8-2FB2EF4628AB}"/>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82">
                <a:extLst>
                  <a:ext uri="{FF2B5EF4-FFF2-40B4-BE49-F238E27FC236}">
                    <a16:creationId xmlns:a16="http://schemas.microsoft.com/office/drawing/2014/main" id="{47A64FBC-147B-055E-CB24-45C8F462DC2A}"/>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83D05E3C-9E28-747C-5735-0D6321C270AE}"/>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pic>
        <p:nvPicPr>
          <p:cNvPr id="3" name="Graphic 2" descr="Arrow: Straight with solid fill">
            <a:extLst>
              <a:ext uri="{FF2B5EF4-FFF2-40B4-BE49-F238E27FC236}">
                <a16:creationId xmlns:a16="http://schemas.microsoft.com/office/drawing/2014/main" id="{2DED0385-A3E4-AD05-DC9C-B9595A76B6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3752771" y="5469099"/>
            <a:ext cx="870513" cy="870513"/>
          </a:xfrm>
          <a:prstGeom prst="rect">
            <a:avLst/>
          </a:prstGeom>
        </p:spPr>
      </p:pic>
    </p:spTree>
    <p:extLst>
      <p:ext uri="{BB962C8B-B14F-4D97-AF65-F5344CB8AC3E}">
        <p14:creationId xmlns:p14="http://schemas.microsoft.com/office/powerpoint/2010/main" val="2914513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03 </a:t>
            </a:r>
            <a:r>
              <a:rPr lang="el-GR" sz="4000" dirty="0">
                <a:solidFill>
                  <a:schemeClr val="bg1"/>
                </a:solidFill>
              </a:rPr>
              <a:t>   	</a:t>
            </a:r>
            <a:r>
              <a:rPr lang="en-US" sz="3400" dirty="0" err="1">
                <a:solidFill>
                  <a:schemeClr val="bg1"/>
                </a:solidFill>
              </a:rPr>
              <a:t>Προσδιορισμός</a:t>
            </a:r>
            <a:r>
              <a:rPr lang="en-US" sz="3400" dirty="0">
                <a:solidFill>
                  <a:schemeClr val="bg1"/>
                </a:solidFill>
              </a:rPr>
              <a:t> βασικών ενδιαφερομένων μερών &amp; </a:t>
            </a:r>
            <a:r>
              <a:rPr lang="el-GR" sz="3400" dirty="0">
                <a:solidFill>
                  <a:schemeClr val="bg1"/>
                </a:solidFill>
              </a:rPr>
              <a:t>	</a:t>
            </a:r>
            <a:r>
              <a:rPr lang="en-US" sz="3400" dirty="0" err="1">
                <a:solidFill>
                  <a:schemeClr val="bg1"/>
                </a:solidFill>
              </a:rPr>
              <a:t>δι</a:t>
            </a:r>
            <a:r>
              <a:rPr lang="en-US" sz="3400" dirty="0">
                <a:solidFill>
                  <a:schemeClr val="bg1"/>
                </a:solidFill>
              </a:rPr>
              <a:t>αχείριση σχέσεων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515605" y="1779604"/>
            <a:ext cx="3758144" cy="5262184"/>
          </a:xfrm>
        </p:spPr>
        <p:txBody>
          <a:bodyPr>
            <a:normAutofit fontScale="32500" lnSpcReduction="20000"/>
          </a:bodyPr>
          <a:lstStyle/>
          <a:p>
            <a:pPr marL="12700" indent="-12700">
              <a:lnSpc>
                <a:spcPct val="120000"/>
              </a:lnSpc>
            </a:pPr>
            <a:r>
              <a:rPr lang="en-GB" sz="4900" dirty="0">
                <a:latin typeface="Calibri" panose="020F0502020204030204" pitchFamily="34" charset="0"/>
                <a:ea typeface="Lato Light" panose="020F0502020204030203" pitchFamily="34" charset="0"/>
                <a:cs typeface="Calibri" panose="020F0502020204030204" pitchFamily="34" charset="0"/>
              </a:rPr>
              <a:t>Η διαχείριση των ενδιαφερομένων μερών χρησιμεύει στον εντοπισμό των αναγκών και των συμφερόντων των σημαντικότερων ομάδων συμφερόντων σας, προκειμένου να αποτρέψετε κινδύνους και να ελαχιστοποιήσετε τους κινδύνους. Μέσω της διαχείρισης των ενδιαφερομένων μερών θα πρέπει να ενισχύονται οι θετικές επιρροές και να ελαχιστοποιούνται οι αρνητικές. </a:t>
            </a:r>
          </a:p>
          <a:p>
            <a:pPr marL="12700" indent="-12700">
              <a:lnSpc>
                <a:spcPct val="120000"/>
              </a:lnSpc>
            </a:pPr>
            <a:r>
              <a:rPr lang="en-GB" sz="4900" dirty="0">
                <a:latin typeface="Calibri" panose="020F0502020204030204" pitchFamily="34" charset="0"/>
                <a:ea typeface="Lato Light" panose="020F0502020204030203" pitchFamily="34" charset="0"/>
                <a:cs typeface="Calibri" panose="020F0502020204030204" pitchFamily="34" charset="0"/>
              </a:rPr>
              <a:t>Η διαχείριση των ενδιαφερομένων μερών δεν είναι μια εφάπαξ ανάλυση, αλλά πρέπει να διεξάγεται συστηματικά και συνεχώς. Αυτή η σάρωση είναι χρήσιμη για να προσδιοριστεί ποιος πρέπει να εμπλακεί. </a:t>
            </a:r>
          </a:p>
          <a:p>
            <a:pPr marL="12700" indent="-12700"/>
            <a:endParaRPr lang="en-GB" dirty="0">
              <a:latin typeface="Calibri" panose="020F0502020204030204" pitchFamily="34" charset="0"/>
              <a:ea typeface="Lato Light" panose="020F0502020204030203" pitchFamily="34" charset="0"/>
              <a:cs typeface="Calibri" panose="020F0502020204030204" pitchFamily="34" charset="0"/>
            </a:endParaRPr>
          </a:p>
        </p:txBody>
      </p:sp>
      <p:grpSp>
        <p:nvGrpSpPr>
          <p:cNvPr id="85" name="Group 84">
            <a:extLst>
              <a:ext uri="{FF2B5EF4-FFF2-40B4-BE49-F238E27FC236}">
                <a16:creationId xmlns:a16="http://schemas.microsoft.com/office/drawing/2014/main" id="{AD1F7C91-9436-7A5B-5669-28A7B3F9EE63}"/>
              </a:ext>
            </a:extLst>
          </p:cNvPr>
          <p:cNvGrpSpPr/>
          <p:nvPr/>
        </p:nvGrpSpPr>
        <p:grpSpPr>
          <a:xfrm>
            <a:off x="529758" y="1698059"/>
            <a:ext cx="885534" cy="895928"/>
            <a:chOff x="7190753" y="5365577"/>
            <a:chExt cx="745522" cy="754273"/>
          </a:xfrm>
          <a:solidFill>
            <a:srgbClr val="595959"/>
          </a:solidFill>
        </p:grpSpPr>
        <p:grpSp>
          <p:nvGrpSpPr>
            <p:cNvPr id="86" name="Graphic 2">
              <a:extLst>
                <a:ext uri="{FF2B5EF4-FFF2-40B4-BE49-F238E27FC236}">
                  <a16:creationId xmlns:a16="http://schemas.microsoft.com/office/drawing/2014/main" id="{DB0E133F-4814-5DC0-D753-CB01E518C8CF}"/>
                </a:ext>
              </a:extLst>
            </p:cNvPr>
            <p:cNvGrpSpPr/>
            <p:nvPr/>
          </p:nvGrpSpPr>
          <p:grpSpPr>
            <a:xfrm>
              <a:off x="7353351" y="5647412"/>
              <a:ext cx="420044" cy="75879"/>
              <a:chOff x="7353351" y="5647412"/>
              <a:chExt cx="420044" cy="75879"/>
            </a:xfrm>
            <a:grpFill/>
          </p:grpSpPr>
          <p:sp>
            <p:nvSpPr>
              <p:cNvPr id="97" name="Freeform 96">
                <a:extLst>
                  <a:ext uri="{FF2B5EF4-FFF2-40B4-BE49-F238E27FC236}">
                    <a16:creationId xmlns:a16="http://schemas.microsoft.com/office/drawing/2014/main" id="{41E69E48-97BD-CFA3-988B-353B1AB2679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B6600E-7D82-1048-8F16-AF2A122834A6}"/>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7" name="Graphic 2">
              <a:extLst>
                <a:ext uri="{FF2B5EF4-FFF2-40B4-BE49-F238E27FC236}">
                  <a16:creationId xmlns:a16="http://schemas.microsoft.com/office/drawing/2014/main" id="{E57F3D64-0EBA-E14A-DED6-2513710802A9}"/>
                </a:ext>
              </a:extLst>
            </p:cNvPr>
            <p:cNvGrpSpPr/>
            <p:nvPr/>
          </p:nvGrpSpPr>
          <p:grpSpPr>
            <a:xfrm>
              <a:off x="7190753" y="5365577"/>
              <a:ext cx="745522" cy="754273"/>
              <a:chOff x="7190753" y="5365577"/>
              <a:chExt cx="745522" cy="754273"/>
            </a:xfrm>
            <a:grpFill/>
          </p:grpSpPr>
          <p:sp>
            <p:nvSpPr>
              <p:cNvPr id="88" name="Freeform 87">
                <a:extLst>
                  <a:ext uri="{FF2B5EF4-FFF2-40B4-BE49-F238E27FC236}">
                    <a16:creationId xmlns:a16="http://schemas.microsoft.com/office/drawing/2014/main" id="{29DDC427-6ED9-8FD5-5C3E-F36C8735D9E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7024CCE2-3584-22F9-E35E-5EDB1919503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CABDE747-A1FB-EB1B-0A4C-06696183A8A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7BA79BE7-F808-C163-BAAE-F1FC5194A5B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C648CE51-B36B-DC9A-3658-68E9FB4451BC}"/>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AE51240B-9764-1E00-458A-F73A4B330BA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5E37E4EE-07A2-605B-2C31-A6F8AD5B238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7BB3CB9C-1BB8-8300-5814-902E778922A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40A4E8AA-F262-42A9-372E-2479DDFE691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99" name="Straight Connector 21">
            <a:extLst>
              <a:ext uri="{FF2B5EF4-FFF2-40B4-BE49-F238E27FC236}">
                <a16:creationId xmlns:a16="http://schemas.microsoft.com/office/drawing/2014/main" id="{E097A8D9-BA93-945B-BF6C-7F3FE7032FE8}"/>
              </a:ext>
            </a:extLst>
          </p:cNvPr>
          <p:cNvCxnSpPr>
            <a:cxnSpLocks/>
          </p:cNvCxnSpPr>
          <p:nvPr/>
        </p:nvCxnSpPr>
        <p:spPr>
          <a:xfrm>
            <a:off x="6693995" y="3822443"/>
            <a:ext cx="1346117" cy="4370"/>
          </a:xfrm>
          <a:prstGeom prst="line">
            <a:avLst/>
          </a:prstGeom>
          <a:ln w="38100">
            <a:solidFill>
              <a:srgbClr val="245473"/>
            </a:solidFill>
            <a:headEnd type="oval"/>
          </a:ln>
        </p:spPr>
        <p:style>
          <a:lnRef idx="1">
            <a:schemeClr val="accent1"/>
          </a:lnRef>
          <a:fillRef idx="0">
            <a:schemeClr val="accent1"/>
          </a:fillRef>
          <a:effectRef idx="0">
            <a:schemeClr val="accent1"/>
          </a:effectRef>
          <a:fontRef idx="minor">
            <a:schemeClr val="tx1"/>
          </a:fontRef>
        </p:style>
      </p:cxnSp>
      <p:cxnSp>
        <p:nvCxnSpPr>
          <p:cNvPr id="100" name="Straight Connector 25">
            <a:extLst>
              <a:ext uri="{FF2B5EF4-FFF2-40B4-BE49-F238E27FC236}">
                <a16:creationId xmlns:a16="http://schemas.microsoft.com/office/drawing/2014/main" id="{E5393A7E-5C77-DF17-14BE-D20D4520A849}"/>
              </a:ext>
            </a:extLst>
          </p:cNvPr>
          <p:cNvCxnSpPr>
            <a:cxnSpLocks/>
          </p:cNvCxnSpPr>
          <p:nvPr/>
        </p:nvCxnSpPr>
        <p:spPr>
          <a:xfrm flipH="1">
            <a:off x="9040674" y="3646969"/>
            <a:ext cx="1343509" cy="5866"/>
          </a:xfrm>
          <a:prstGeom prst="line">
            <a:avLst/>
          </a:prstGeom>
          <a:ln w="38100">
            <a:solidFill>
              <a:srgbClr val="7F1C58"/>
            </a:solidFill>
            <a:headEnd type="oval"/>
          </a:ln>
        </p:spPr>
        <p:style>
          <a:lnRef idx="1">
            <a:schemeClr val="accent1"/>
          </a:lnRef>
          <a:fillRef idx="0">
            <a:schemeClr val="accent1"/>
          </a:fillRef>
          <a:effectRef idx="0">
            <a:schemeClr val="accent1"/>
          </a:effectRef>
          <a:fontRef idx="minor">
            <a:schemeClr val="tx1"/>
          </a:fontRef>
        </p:style>
      </p:cxnSp>
      <p:sp>
        <p:nvSpPr>
          <p:cNvPr id="101" name="Shape 23">
            <a:extLst>
              <a:ext uri="{FF2B5EF4-FFF2-40B4-BE49-F238E27FC236}">
                <a16:creationId xmlns:a16="http://schemas.microsoft.com/office/drawing/2014/main" id="{D9493DFD-09F6-9E4C-6CFE-700A3BF66824}"/>
              </a:ext>
            </a:extLst>
          </p:cNvPr>
          <p:cNvSpPr/>
          <p:nvPr/>
        </p:nvSpPr>
        <p:spPr>
          <a:xfrm>
            <a:off x="9005664" y="2409200"/>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245473"/>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2" name="Shape 24">
            <a:extLst>
              <a:ext uri="{FF2B5EF4-FFF2-40B4-BE49-F238E27FC236}">
                <a16:creationId xmlns:a16="http://schemas.microsoft.com/office/drawing/2014/main" id="{FC0DC615-4508-19F3-4913-D654DB94F799}"/>
              </a:ext>
            </a:extLst>
          </p:cNvPr>
          <p:cNvSpPr/>
          <p:nvPr/>
        </p:nvSpPr>
        <p:spPr>
          <a:xfrm rot="10800000" flipH="1">
            <a:off x="9005664" y="4751534"/>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3" name="Shape 26">
            <a:extLst>
              <a:ext uri="{FF2B5EF4-FFF2-40B4-BE49-F238E27FC236}">
                <a16:creationId xmlns:a16="http://schemas.microsoft.com/office/drawing/2014/main" id="{260B500D-5474-C867-D255-21A39E6B8225}"/>
              </a:ext>
            </a:extLst>
          </p:cNvPr>
          <p:cNvSpPr/>
          <p:nvPr/>
        </p:nvSpPr>
        <p:spPr>
          <a:xfrm>
            <a:off x="6749147" y="2409200"/>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4" name="Shape 27">
            <a:extLst>
              <a:ext uri="{FF2B5EF4-FFF2-40B4-BE49-F238E27FC236}">
                <a16:creationId xmlns:a16="http://schemas.microsoft.com/office/drawing/2014/main" id="{C6126BC1-B3EE-55BC-BCEC-F938BC431F56}"/>
              </a:ext>
            </a:extLst>
          </p:cNvPr>
          <p:cNvSpPr/>
          <p:nvPr/>
        </p:nvSpPr>
        <p:spPr>
          <a:xfrm>
            <a:off x="6749147" y="4751534"/>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DA13E"/>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5" name="Shape 6">
            <a:extLst>
              <a:ext uri="{FF2B5EF4-FFF2-40B4-BE49-F238E27FC236}">
                <a16:creationId xmlns:a16="http://schemas.microsoft.com/office/drawing/2014/main" id="{A2338C70-815F-C544-BDD1-9997E25BA547}"/>
              </a:ext>
            </a:extLst>
          </p:cNvPr>
          <p:cNvSpPr/>
          <p:nvPr/>
        </p:nvSpPr>
        <p:spPr>
          <a:xfrm>
            <a:off x="7132126" y="2015657"/>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6" name="Shape 7">
            <a:extLst>
              <a:ext uri="{FF2B5EF4-FFF2-40B4-BE49-F238E27FC236}">
                <a16:creationId xmlns:a16="http://schemas.microsoft.com/office/drawing/2014/main" id="{DC11393E-D3F3-233F-147D-B11D8CF5C85A}"/>
              </a:ext>
            </a:extLst>
          </p:cNvPr>
          <p:cNvSpPr/>
          <p:nvPr/>
        </p:nvSpPr>
        <p:spPr>
          <a:xfrm>
            <a:off x="7135626"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7" name="Shape 8">
            <a:extLst>
              <a:ext uri="{FF2B5EF4-FFF2-40B4-BE49-F238E27FC236}">
                <a16:creationId xmlns:a16="http://schemas.microsoft.com/office/drawing/2014/main" id="{0262A2E2-E32D-48B1-2230-4093EBF8C5F1}"/>
              </a:ext>
            </a:extLst>
          </p:cNvPr>
          <p:cNvSpPr/>
          <p:nvPr/>
        </p:nvSpPr>
        <p:spPr>
          <a:xfrm>
            <a:off x="7132126" y="3650044"/>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rgbClr val="EDA13E"/>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8" name="Shape 9">
            <a:extLst>
              <a:ext uri="{FF2B5EF4-FFF2-40B4-BE49-F238E27FC236}">
                <a16:creationId xmlns:a16="http://schemas.microsoft.com/office/drawing/2014/main" id="{20B2D86F-8CC9-1943-0964-B23BDAB8C58E}"/>
              </a:ext>
            </a:extLst>
          </p:cNvPr>
          <p:cNvSpPr/>
          <p:nvPr/>
        </p:nvSpPr>
        <p:spPr>
          <a:xfrm>
            <a:off x="8558869" y="2015657"/>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9" name="Shape 10">
            <a:extLst>
              <a:ext uri="{FF2B5EF4-FFF2-40B4-BE49-F238E27FC236}">
                <a16:creationId xmlns:a16="http://schemas.microsoft.com/office/drawing/2014/main" id="{38CED5F9-4260-12D4-3C1A-546EBEC51810}"/>
              </a:ext>
            </a:extLst>
          </p:cNvPr>
          <p:cNvSpPr/>
          <p:nvPr/>
        </p:nvSpPr>
        <p:spPr>
          <a:xfrm>
            <a:off x="8555122"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rgbClr val="7F1C58"/>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0" name="Shape 11">
            <a:extLst>
              <a:ext uri="{FF2B5EF4-FFF2-40B4-BE49-F238E27FC236}">
                <a16:creationId xmlns:a16="http://schemas.microsoft.com/office/drawing/2014/main" id="{B551EE73-5EC5-4B0E-0337-B11D13662282}"/>
              </a:ext>
            </a:extLst>
          </p:cNvPr>
          <p:cNvSpPr/>
          <p:nvPr/>
        </p:nvSpPr>
        <p:spPr>
          <a:xfrm>
            <a:off x="8558869" y="3650044"/>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1" name="Shape 13">
            <a:extLst>
              <a:ext uri="{FF2B5EF4-FFF2-40B4-BE49-F238E27FC236}">
                <a16:creationId xmlns:a16="http://schemas.microsoft.com/office/drawing/2014/main" id="{64587873-53E7-D65B-FB60-67B4D1312078}"/>
              </a:ext>
            </a:extLst>
          </p:cNvPr>
          <p:cNvSpPr/>
          <p:nvPr/>
        </p:nvSpPr>
        <p:spPr>
          <a:xfrm>
            <a:off x="7843500" y="2837366"/>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2" name="Subtitle 2">
            <a:extLst>
              <a:ext uri="{FF2B5EF4-FFF2-40B4-BE49-F238E27FC236}">
                <a16:creationId xmlns:a16="http://schemas.microsoft.com/office/drawing/2014/main" id="{CEC57D95-A2AD-2D92-4208-E7E7C1CC89D8}"/>
              </a:ext>
            </a:extLst>
          </p:cNvPr>
          <p:cNvSpPr txBox="1">
            <a:spLocks/>
          </p:cNvSpPr>
          <p:nvPr/>
        </p:nvSpPr>
        <p:spPr>
          <a:xfrm>
            <a:off x="10508529" y="2582469"/>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Οργανισμοί μέσων ενημέρωσης</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Social Media</a:t>
            </a:r>
          </a:p>
        </p:txBody>
      </p:sp>
      <p:sp>
        <p:nvSpPr>
          <p:cNvPr id="113" name="TextBox 29">
            <a:extLst>
              <a:ext uri="{FF2B5EF4-FFF2-40B4-BE49-F238E27FC236}">
                <a16:creationId xmlns:a16="http://schemas.microsoft.com/office/drawing/2014/main" id="{9E76CAD8-24A2-4663-3A4B-E084154786EA}"/>
              </a:ext>
            </a:extLst>
          </p:cNvPr>
          <p:cNvSpPr txBox="1"/>
          <p:nvPr/>
        </p:nvSpPr>
        <p:spPr>
          <a:xfrm>
            <a:off x="10513041" y="2246316"/>
            <a:ext cx="728084" cy="338554"/>
          </a:xfrm>
          <a:prstGeom prst="rect">
            <a:avLst/>
          </a:prstGeom>
          <a:noFill/>
        </p:spPr>
        <p:txBody>
          <a:bodyPr wrap="none" rtlCol="0" anchor="t" anchorCtr="0">
            <a:spAutoFit/>
          </a:bodyPr>
          <a:lstStyle/>
          <a:p>
            <a:r>
              <a:rPr lang="en-GB" sz="1600" b="1" dirty="0">
                <a:solidFill>
                  <a:srgbClr val="245473"/>
                </a:solidFill>
                <a:ea typeface="League Spartan" charset="0"/>
                <a:cs typeface="Poppins" pitchFamily="2" charset="77"/>
              </a:rPr>
              <a:t>Μέσα ενημέρωσης</a:t>
            </a:r>
          </a:p>
        </p:txBody>
      </p:sp>
      <p:sp>
        <p:nvSpPr>
          <p:cNvPr id="114" name="Subtitle 2">
            <a:extLst>
              <a:ext uri="{FF2B5EF4-FFF2-40B4-BE49-F238E27FC236}">
                <a16:creationId xmlns:a16="http://schemas.microsoft.com/office/drawing/2014/main" id="{59C8F845-5784-C2F1-C8B1-7FB561CFED15}"/>
              </a:ext>
            </a:extLst>
          </p:cNvPr>
          <p:cNvSpPr txBox="1">
            <a:spLocks/>
          </p:cNvSpPr>
          <p:nvPr/>
        </p:nvSpPr>
        <p:spPr>
          <a:xfrm>
            <a:off x="10492365" y="3769700"/>
            <a:ext cx="1683471" cy="106055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400" dirty="0">
                <a:solidFill>
                  <a:srgbClr val="595959"/>
                </a:solidFill>
                <a:latin typeface="+mn-lt"/>
                <a:ea typeface="Lato Light" panose="020F0502020204030203" pitchFamily="34" charset="0"/>
                <a:cs typeface="Mukta ExtraLight" panose="020B0000000000000000" pitchFamily="34" charset="77"/>
              </a:rPr>
              <a:t>Πανεπιστήμια</a:t>
            </a:r>
          </a:p>
          <a:p>
            <a:pPr marL="171450" indent="-171450" algn="l">
              <a:lnSpc>
                <a:spcPts val="1620"/>
              </a:lnSpc>
              <a:spcBef>
                <a:spcPts val="0"/>
              </a:spcBef>
              <a:buFont typeface="Arial" panose="020B0604020202020204" pitchFamily="34" charset="0"/>
              <a:buChar char="•"/>
            </a:pPr>
            <a:r>
              <a:rPr lang="en-GB" sz="1400" dirty="0">
                <a:solidFill>
                  <a:srgbClr val="595959"/>
                </a:solidFill>
                <a:latin typeface="+mn-lt"/>
                <a:ea typeface="Lato Light" panose="020F0502020204030203" pitchFamily="34" charset="0"/>
                <a:cs typeface="Mukta ExtraLight" panose="020B0000000000000000" pitchFamily="34" charset="77"/>
              </a:rPr>
              <a:t>Ερευνητικά Ινστιτούτα</a:t>
            </a:r>
          </a:p>
          <a:p>
            <a:pPr marL="171450" indent="-171450" algn="l">
              <a:lnSpc>
                <a:spcPts val="1620"/>
              </a:lnSpc>
              <a:spcBef>
                <a:spcPts val="0"/>
              </a:spcBef>
              <a:buFont typeface="Arial" panose="020B0604020202020204" pitchFamily="34" charset="0"/>
              <a:buChar char="•"/>
            </a:pPr>
            <a:r>
              <a:rPr lang="en-GB" sz="1400" dirty="0">
                <a:solidFill>
                  <a:srgbClr val="595959"/>
                </a:solidFill>
                <a:latin typeface="+mn-lt"/>
                <a:ea typeface="Lato Light" panose="020F0502020204030203" pitchFamily="34" charset="0"/>
                <a:cs typeface="Mukta ExtraLight" panose="020B0000000000000000" pitchFamily="34" charset="77"/>
              </a:rPr>
              <a:t>Γνώμες εμπειρογνωμόνων</a:t>
            </a:r>
          </a:p>
        </p:txBody>
      </p:sp>
      <p:sp>
        <p:nvSpPr>
          <p:cNvPr id="115" name="TextBox 31">
            <a:extLst>
              <a:ext uri="{FF2B5EF4-FFF2-40B4-BE49-F238E27FC236}">
                <a16:creationId xmlns:a16="http://schemas.microsoft.com/office/drawing/2014/main" id="{605B58D5-7415-7AF9-23ED-070DFD4E6161}"/>
              </a:ext>
            </a:extLst>
          </p:cNvPr>
          <p:cNvSpPr txBox="1"/>
          <p:nvPr/>
        </p:nvSpPr>
        <p:spPr>
          <a:xfrm>
            <a:off x="10513041" y="3455088"/>
            <a:ext cx="821059" cy="338554"/>
          </a:xfrm>
          <a:prstGeom prst="rect">
            <a:avLst/>
          </a:prstGeom>
          <a:noFill/>
        </p:spPr>
        <p:txBody>
          <a:bodyPr wrap="none" rtlCol="0" anchor="t" anchorCtr="0">
            <a:spAutoFit/>
          </a:bodyPr>
          <a:lstStyle/>
          <a:p>
            <a:r>
              <a:rPr lang="en-GB" sz="1600" b="1" dirty="0">
                <a:solidFill>
                  <a:srgbClr val="7F1C58"/>
                </a:solidFill>
                <a:ea typeface="League Spartan" charset="0"/>
                <a:cs typeface="Poppins" pitchFamily="2" charset="77"/>
              </a:rPr>
              <a:t>Επιστήμη</a:t>
            </a:r>
          </a:p>
        </p:txBody>
      </p:sp>
      <p:sp>
        <p:nvSpPr>
          <p:cNvPr id="116" name="Subtitle 2">
            <a:extLst>
              <a:ext uri="{FF2B5EF4-FFF2-40B4-BE49-F238E27FC236}">
                <a16:creationId xmlns:a16="http://schemas.microsoft.com/office/drawing/2014/main" id="{85390968-577F-90B9-059D-6ECE91507E0F}"/>
              </a:ext>
            </a:extLst>
          </p:cNvPr>
          <p:cNvSpPr txBox="1">
            <a:spLocks/>
          </p:cNvSpPr>
          <p:nvPr/>
        </p:nvSpPr>
        <p:spPr>
          <a:xfrm>
            <a:off x="10492365" y="5079675"/>
            <a:ext cx="1683471" cy="85825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Κυβέρνηση &amp; Δήμοι</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Άλλες αρχές</a:t>
            </a:r>
          </a:p>
        </p:txBody>
      </p:sp>
      <p:sp>
        <p:nvSpPr>
          <p:cNvPr id="117" name="TextBox 33">
            <a:extLst>
              <a:ext uri="{FF2B5EF4-FFF2-40B4-BE49-F238E27FC236}">
                <a16:creationId xmlns:a16="http://schemas.microsoft.com/office/drawing/2014/main" id="{5117FA5C-C3A2-05EF-BE6A-803B1E866F43}"/>
              </a:ext>
            </a:extLst>
          </p:cNvPr>
          <p:cNvSpPr txBox="1"/>
          <p:nvPr/>
        </p:nvSpPr>
        <p:spPr>
          <a:xfrm>
            <a:off x="10496877" y="4791016"/>
            <a:ext cx="788870" cy="338554"/>
          </a:xfrm>
          <a:prstGeom prst="rect">
            <a:avLst/>
          </a:prstGeom>
          <a:noFill/>
        </p:spPr>
        <p:txBody>
          <a:bodyPr wrap="none" rtlCol="0" anchor="t" anchorCtr="0">
            <a:spAutoFit/>
          </a:bodyPr>
          <a:lstStyle/>
          <a:p>
            <a:r>
              <a:rPr lang="en-GB" sz="1600" b="1" dirty="0">
                <a:solidFill>
                  <a:srgbClr val="B41F7A"/>
                </a:solidFill>
                <a:ea typeface="League Spartan" charset="0"/>
                <a:cs typeface="Poppins" pitchFamily="2" charset="77"/>
              </a:rPr>
              <a:t>Πολιτική</a:t>
            </a:r>
          </a:p>
        </p:txBody>
      </p:sp>
      <p:sp>
        <p:nvSpPr>
          <p:cNvPr id="118" name="Subtitle 2">
            <a:extLst>
              <a:ext uri="{FF2B5EF4-FFF2-40B4-BE49-F238E27FC236}">
                <a16:creationId xmlns:a16="http://schemas.microsoft.com/office/drawing/2014/main" id="{5E2F4A70-A096-FA04-9588-370E7682D230}"/>
              </a:ext>
            </a:extLst>
          </p:cNvPr>
          <p:cNvSpPr txBox="1">
            <a:spLocks/>
          </p:cNvSpPr>
          <p:nvPr/>
        </p:nvSpPr>
        <p:spPr>
          <a:xfrm>
            <a:off x="5545005" y="2521012"/>
            <a:ext cx="1733404" cy="10634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Κάτοικοι </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Πολιτιστικά ιδρύματα </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Ενώσεις</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Ομάδες πίεσης</a:t>
            </a:r>
          </a:p>
        </p:txBody>
      </p:sp>
      <p:sp>
        <p:nvSpPr>
          <p:cNvPr id="119" name="TextBox 118">
            <a:extLst>
              <a:ext uri="{FF2B5EF4-FFF2-40B4-BE49-F238E27FC236}">
                <a16:creationId xmlns:a16="http://schemas.microsoft.com/office/drawing/2014/main" id="{FCD597D7-0E0C-9E5C-74B8-E3A3AC1C9E6D}"/>
              </a:ext>
            </a:extLst>
          </p:cNvPr>
          <p:cNvSpPr txBox="1"/>
          <p:nvPr/>
        </p:nvSpPr>
        <p:spPr>
          <a:xfrm>
            <a:off x="5489739" y="2181052"/>
            <a:ext cx="798808" cy="338554"/>
          </a:xfrm>
          <a:prstGeom prst="rect">
            <a:avLst/>
          </a:prstGeom>
          <a:noFill/>
        </p:spPr>
        <p:txBody>
          <a:bodyPr wrap="none" rtlCol="0" anchor="t" anchorCtr="0">
            <a:spAutoFit/>
          </a:bodyPr>
          <a:lstStyle/>
          <a:p>
            <a:pPr algn="r"/>
            <a:r>
              <a:rPr lang="en-GB" sz="1600" b="1" dirty="0">
                <a:solidFill>
                  <a:srgbClr val="B41F7A"/>
                </a:solidFill>
                <a:ea typeface="League Spartan" charset="0"/>
                <a:cs typeface="Poppins" pitchFamily="2" charset="77"/>
              </a:rPr>
              <a:t>Κοινωνία</a:t>
            </a:r>
          </a:p>
        </p:txBody>
      </p:sp>
      <p:sp>
        <p:nvSpPr>
          <p:cNvPr id="120" name="Subtitle 2">
            <a:extLst>
              <a:ext uri="{FF2B5EF4-FFF2-40B4-BE49-F238E27FC236}">
                <a16:creationId xmlns:a16="http://schemas.microsoft.com/office/drawing/2014/main" id="{953E8046-F532-48CF-8C27-7785D6471DAC}"/>
              </a:ext>
            </a:extLst>
          </p:cNvPr>
          <p:cNvSpPr txBox="1">
            <a:spLocks/>
          </p:cNvSpPr>
          <p:nvPr/>
        </p:nvSpPr>
        <p:spPr>
          <a:xfrm>
            <a:off x="5494197" y="3938171"/>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Ανταγωνιστές</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Προμηθευτές</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Πάροχοι υπηρεσιών</a:t>
            </a:r>
          </a:p>
        </p:txBody>
      </p:sp>
      <p:sp>
        <p:nvSpPr>
          <p:cNvPr id="121" name="TextBox 120">
            <a:extLst>
              <a:ext uri="{FF2B5EF4-FFF2-40B4-BE49-F238E27FC236}">
                <a16:creationId xmlns:a16="http://schemas.microsoft.com/office/drawing/2014/main" id="{68499D3F-92D1-ACD1-351E-94FF23C805D1}"/>
              </a:ext>
            </a:extLst>
          </p:cNvPr>
          <p:cNvSpPr txBox="1"/>
          <p:nvPr/>
        </p:nvSpPr>
        <p:spPr>
          <a:xfrm>
            <a:off x="5483105" y="3651860"/>
            <a:ext cx="893386" cy="338554"/>
          </a:xfrm>
          <a:prstGeom prst="rect">
            <a:avLst/>
          </a:prstGeom>
          <a:noFill/>
        </p:spPr>
        <p:txBody>
          <a:bodyPr wrap="none" rtlCol="0" anchor="t" anchorCtr="0">
            <a:spAutoFit/>
          </a:bodyPr>
          <a:lstStyle/>
          <a:p>
            <a:pPr algn="r"/>
            <a:r>
              <a:rPr lang="en-GB" sz="1600" b="1" dirty="0">
                <a:solidFill>
                  <a:srgbClr val="245473"/>
                </a:solidFill>
                <a:ea typeface="League Spartan" charset="0"/>
                <a:cs typeface="Poppins" pitchFamily="2" charset="77"/>
              </a:rPr>
              <a:t>Βιομηχανία</a:t>
            </a:r>
          </a:p>
        </p:txBody>
      </p:sp>
      <p:sp>
        <p:nvSpPr>
          <p:cNvPr id="122" name="Subtitle 2">
            <a:extLst>
              <a:ext uri="{FF2B5EF4-FFF2-40B4-BE49-F238E27FC236}">
                <a16:creationId xmlns:a16="http://schemas.microsoft.com/office/drawing/2014/main" id="{F7AF8FD1-A002-1C03-EF97-D02A0247BAA7}"/>
              </a:ext>
            </a:extLst>
          </p:cNvPr>
          <p:cNvSpPr txBox="1">
            <a:spLocks/>
          </p:cNvSpPr>
          <p:nvPr/>
        </p:nvSpPr>
        <p:spPr>
          <a:xfrm>
            <a:off x="5526351" y="5068157"/>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Εταιρεία</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Τράπεζες</a:t>
            </a:r>
          </a:p>
          <a:p>
            <a:pPr marL="171450" indent="-171450" algn="l">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Άλλοι χρηματοδότες</a:t>
            </a:r>
          </a:p>
        </p:txBody>
      </p:sp>
      <p:sp>
        <p:nvSpPr>
          <p:cNvPr id="123" name="TextBox 122">
            <a:extLst>
              <a:ext uri="{FF2B5EF4-FFF2-40B4-BE49-F238E27FC236}">
                <a16:creationId xmlns:a16="http://schemas.microsoft.com/office/drawing/2014/main" id="{97B799D6-AA59-5876-5374-F3D64129E4B7}"/>
              </a:ext>
            </a:extLst>
          </p:cNvPr>
          <p:cNvSpPr txBox="1"/>
          <p:nvPr/>
        </p:nvSpPr>
        <p:spPr>
          <a:xfrm>
            <a:off x="5447500" y="4767685"/>
            <a:ext cx="1042978" cy="338554"/>
          </a:xfrm>
          <a:prstGeom prst="rect">
            <a:avLst/>
          </a:prstGeom>
          <a:noFill/>
        </p:spPr>
        <p:txBody>
          <a:bodyPr wrap="none" rtlCol="0" anchor="t" anchorCtr="0">
            <a:spAutoFit/>
          </a:bodyPr>
          <a:lstStyle/>
          <a:p>
            <a:pPr algn="r"/>
            <a:r>
              <a:rPr lang="en-GB" sz="1600" b="1" dirty="0">
                <a:solidFill>
                  <a:srgbClr val="EDA13E"/>
                </a:solidFill>
                <a:ea typeface="League Spartan" charset="0"/>
                <a:cs typeface="Poppins" pitchFamily="2" charset="77"/>
              </a:rPr>
              <a:t>Financiers</a:t>
            </a:r>
          </a:p>
        </p:txBody>
      </p:sp>
      <p:sp>
        <p:nvSpPr>
          <p:cNvPr id="124" name="Fünfeck 2">
            <a:extLst>
              <a:ext uri="{FF2B5EF4-FFF2-40B4-BE49-F238E27FC236}">
                <a16:creationId xmlns:a16="http://schemas.microsoft.com/office/drawing/2014/main" id="{10266DC1-FECD-0DB1-E7CA-04CC894ED1A7}"/>
              </a:ext>
            </a:extLst>
          </p:cNvPr>
          <p:cNvSpPr/>
          <p:nvPr/>
        </p:nvSpPr>
        <p:spPr>
          <a:xfrm>
            <a:off x="8027303" y="3211700"/>
            <a:ext cx="1042444" cy="882269"/>
          </a:xfrm>
          <a:prstGeom prst="pent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25" name="TextBox 29">
            <a:extLst>
              <a:ext uri="{FF2B5EF4-FFF2-40B4-BE49-F238E27FC236}">
                <a16:creationId xmlns:a16="http://schemas.microsoft.com/office/drawing/2014/main" id="{283FCEDC-A23D-9622-5C19-22A964129890}"/>
              </a:ext>
            </a:extLst>
          </p:cNvPr>
          <p:cNvSpPr txBox="1"/>
          <p:nvPr/>
        </p:nvSpPr>
        <p:spPr>
          <a:xfrm>
            <a:off x="8002076" y="3491617"/>
            <a:ext cx="1075936" cy="307777"/>
          </a:xfrm>
          <a:prstGeom prst="rect">
            <a:avLst/>
          </a:prstGeom>
          <a:noFill/>
        </p:spPr>
        <p:txBody>
          <a:bodyPr wrap="none" rtlCol="0" anchor="t" anchorCtr="0">
            <a:spAutoFit/>
          </a:bodyPr>
          <a:lstStyle/>
          <a:p>
            <a:r>
              <a:rPr lang="en-GB" sz="1400" b="1" dirty="0">
                <a:solidFill>
                  <a:schemeClr val="bg1"/>
                </a:solidFill>
                <a:latin typeface="+mj-lt"/>
                <a:ea typeface="League Spartan" charset="0"/>
                <a:cs typeface="Poppins" pitchFamily="2" charset="77"/>
              </a:rPr>
              <a:t>Εργαζόμενοι</a:t>
            </a:r>
          </a:p>
        </p:txBody>
      </p:sp>
      <p:sp>
        <p:nvSpPr>
          <p:cNvPr id="126" name="Shape 27">
            <a:extLst>
              <a:ext uri="{FF2B5EF4-FFF2-40B4-BE49-F238E27FC236}">
                <a16:creationId xmlns:a16="http://schemas.microsoft.com/office/drawing/2014/main" id="{6DD2D7E0-E4C1-F352-B42A-C1005B25F0D9}"/>
              </a:ext>
            </a:extLst>
          </p:cNvPr>
          <p:cNvSpPr/>
          <p:nvPr/>
        </p:nvSpPr>
        <p:spPr>
          <a:xfrm>
            <a:off x="8407468" y="3884489"/>
            <a:ext cx="165570" cy="18081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F16924"/>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27" name="Subtitle 2">
            <a:extLst>
              <a:ext uri="{FF2B5EF4-FFF2-40B4-BE49-F238E27FC236}">
                <a16:creationId xmlns:a16="http://schemas.microsoft.com/office/drawing/2014/main" id="{5B47FB10-6FD5-2EE8-7213-2789C9118EBF}"/>
              </a:ext>
            </a:extLst>
          </p:cNvPr>
          <p:cNvSpPr txBox="1">
            <a:spLocks/>
          </p:cNvSpPr>
          <p:nvPr/>
        </p:nvSpPr>
        <p:spPr>
          <a:xfrm>
            <a:off x="7144651" y="5794116"/>
            <a:ext cx="1683471" cy="61780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Άμεση / Έμμεση</a:t>
            </a:r>
          </a:p>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Συμβούλιο Εργασίας</a:t>
            </a:r>
          </a:p>
          <a:p>
            <a:pPr marL="171450" indent="-171450" algn="l">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Μονάδες εργασίας</a:t>
            </a:r>
          </a:p>
        </p:txBody>
      </p:sp>
      <p:sp>
        <p:nvSpPr>
          <p:cNvPr id="128" name="TextBox 40">
            <a:extLst>
              <a:ext uri="{FF2B5EF4-FFF2-40B4-BE49-F238E27FC236}">
                <a16:creationId xmlns:a16="http://schemas.microsoft.com/office/drawing/2014/main" id="{CB170EFA-DEA5-57C7-35F9-5FB782EC5EC8}"/>
              </a:ext>
            </a:extLst>
          </p:cNvPr>
          <p:cNvSpPr txBox="1"/>
          <p:nvPr/>
        </p:nvSpPr>
        <p:spPr>
          <a:xfrm>
            <a:off x="7191324" y="5503819"/>
            <a:ext cx="1102867" cy="338554"/>
          </a:xfrm>
          <a:prstGeom prst="rect">
            <a:avLst/>
          </a:prstGeom>
          <a:noFill/>
        </p:spPr>
        <p:txBody>
          <a:bodyPr wrap="none" rtlCol="0" anchor="t" anchorCtr="0">
            <a:spAutoFit/>
          </a:bodyPr>
          <a:lstStyle/>
          <a:p>
            <a:pPr algn="r"/>
            <a:r>
              <a:rPr lang="en-GB" sz="1600" b="1" dirty="0">
                <a:solidFill>
                  <a:srgbClr val="F16924"/>
                </a:solidFill>
                <a:ea typeface="League Spartan" charset="0"/>
                <a:cs typeface="Poppins" pitchFamily="2" charset="77"/>
              </a:rPr>
              <a:t>Εργαζόμενοι</a:t>
            </a:r>
          </a:p>
        </p:txBody>
      </p:sp>
      <p:pic>
        <p:nvPicPr>
          <p:cNvPr id="129" name="Slika 6">
            <a:extLst>
              <a:ext uri="{FF2B5EF4-FFF2-40B4-BE49-F238E27FC236}">
                <a16:creationId xmlns:a16="http://schemas.microsoft.com/office/drawing/2014/main" id="{A0C74014-945E-B137-B152-F67C6951E734}"/>
              </a:ext>
            </a:extLst>
          </p:cNvPr>
          <p:cNvPicPr>
            <a:picLocks noChangeAspect="1"/>
          </p:cNvPicPr>
          <p:nvPr/>
        </p:nvPicPr>
        <p:blipFill>
          <a:blip r:embed="rId2"/>
          <a:stretch>
            <a:fillRect/>
          </a:stretch>
        </p:blipFill>
        <p:spPr>
          <a:xfrm>
            <a:off x="9047254" y="6046794"/>
            <a:ext cx="3040012" cy="586791"/>
          </a:xfrm>
          <a:prstGeom prst="rect">
            <a:avLst/>
          </a:prstGeom>
        </p:spPr>
      </p:pic>
    </p:spTree>
    <p:extLst>
      <p:ext uri="{BB962C8B-B14F-4D97-AF65-F5344CB8AC3E}">
        <p14:creationId xmlns:p14="http://schemas.microsoft.com/office/powerpoint/2010/main" val="2465390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03 </a:t>
            </a:r>
            <a:r>
              <a:rPr lang="el-GR" sz="4000" dirty="0">
                <a:solidFill>
                  <a:schemeClr val="bg1"/>
                </a:solidFill>
              </a:rPr>
              <a:t>   	</a:t>
            </a:r>
            <a:r>
              <a:rPr lang="en-US" sz="3400" dirty="0" err="1">
                <a:solidFill>
                  <a:schemeClr val="bg1"/>
                </a:solidFill>
              </a:rPr>
              <a:t>Προσδιορισμός</a:t>
            </a:r>
            <a:r>
              <a:rPr lang="en-US" sz="3400" dirty="0">
                <a:solidFill>
                  <a:schemeClr val="bg1"/>
                </a:solidFill>
              </a:rPr>
              <a:t> βασικών ενδιαφερομένων μερών &amp; </a:t>
            </a:r>
            <a:r>
              <a:rPr lang="el-GR" sz="3400" dirty="0">
                <a:solidFill>
                  <a:schemeClr val="bg1"/>
                </a:solidFill>
              </a:rPr>
              <a:t>	</a:t>
            </a:r>
            <a:r>
              <a:rPr lang="en-US" sz="3400" dirty="0" err="1">
                <a:solidFill>
                  <a:schemeClr val="bg1"/>
                </a:solidFill>
              </a:rPr>
              <a:t>δι</a:t>
            </a:r>
            <a:r>
              <a:rPr lang="en-US" sz="3400" dirty="0">
                <a:solidFill>
                  <a:schemeClr val="bg1"/>
                </a:solidFill>
              </a:rPr>
              <a:t>αχείριση σχέσεων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515605" y="1947242"/>
            <a:ext cx="3758144" cy="5262184"/>
          </a:xfrm>
        </p:spPr>
        <p:txBody>
          <a:bodyPr>
            <a:normAutofit/>
          </a:bodyPr>
          <a:lstStyle/>
          <a:p>
            <a:pPr marL="12700" indent="-12700">
              <a:lnSpc>
                <a:spcPct val="100000"/>
              </a:lnSpc>
            </a:pPr>
            <a:r>
              <a:rPr lang="en-GB" b="1" dirty="0">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ΑΣΚΗΣΗ</a:t>
            </a:r>
          </a:p>
          <a:p>
            <a:pPr marL="12700" indent="-12700">
              <a:lnSpc>
                <a:spcPct val="100000"/>
              </a:lnSpc>
            </a:pPr>
            <a:endParaRPr lang="en-GB" b="1"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pPr marL="12700" indent="-12700">
              <a:lnSpc>
                <a:spcPct val="100000"/>
              </a:lnSpc>
            </a:pPr>
            <a:r>
              <a:rPr lang="en-GB" dirty="0">
                <a:latin typeface="Calibri" panose="020F0502020204030204" pitchFamily="34" charset="0"/>
                <a:ea typeface="Lato Light" panose="020F0502020204030203" pitchFamily="34" charset="0"/>
                <a:cs typeface="Calibri" panose="020F0502020204030204" pitchFamily="34" charset="0"/>
              </a:rPr>
              <a:t>Τώρα, δημιουργήστε τη δική σας εκδοχή, αναφέροντας συγκεκριμένα ποιοι πρέπει να συμμετέχουν.</a:t>
            </a:r>
          </a:p>
          <a:p>
            <a:pPr marL="12700" indent="-12700">
              <a:lnSpc>
                <a:spcPct val="100000"/>
              </a:lnSpc>
            </a:pPr>
            <a:endParaRPr lang="en-GB" dirty="0">
              <a:latin typeface="Calibri" panose="020F0502020204030204" pitchFamily="34" charset="0"/>
              <a:ea typeface="Lato Light" panose="020F0502020204030203" pitchFamily="34" charset="0"/>
              <a:cs typeface="Calibri" panose="020F0502020204030204" pitchFamily="34" charset="0"/>
            </a:endParaRPr>
          </a:p>
          <a:p>
            <a:pPr marL="12700" indent="-12700">
              <a:lnSpc>
                <a:spcPct val="100000"/>
              </a:lnSpc>
            </a:pPr>
            <a:r>
              <a:rPr lang="el-GR" b="1" dirty="0">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ΚΑΤΕΒΑΣΤΕ</a:t>
            </a:r>
            <a:r>
              <a:rPr lang="en-GB" b="1" dirty="0">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 και ΧΡΗΣΙΜΟΠΟΙΗΣΤΕ ΤΟ </a:t>
            </a:r>
            <a:r>
              <a:rPr lang="el-GR" b="1" dirty="0">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ΠΡΟΤΥΠΟ</a:t>
            </a:r>
            <a:r>
              <a:rPr lang="en-GB" b="1" dirty="0">
                <a:solidFill>
                  <a:schemeClr val="bg1"/>
                </a:solidFill>
                <a:highlight>
                  <a:srgbClr val="F16924"/>
                </a:highlight>
                <a:latin typeface="Calibri" panose="020F0502020204030204" pitchFamily="34" charset="0"/>
                <a:ea typeface="Lato Light" panose="020F0502020204030203" pitchFamily="34" charset="0"/>
                <a:cs typeface="Calibri" panose="020F0502020204030204" pitchFamily="34" charset="0"/>
              </a:rPr>
              <a:t> ΜΑΣ </a:t>
            </a:r>
          </a:p>
          <a:p>
            <a:pPr marL="12700" indent="-12700"/>
            <a:endParaRPr lang="en-GB" dirty="0">
              <a:latin typeface="Calibri" panose="020F0502020204030204" pitchFamily="34" charset="0"/>
              <a:ea typeface="Lato Light" panose="020F0502020204030203" pitchFamily="34" charset="0"/>
              <a:cs typeface="Calibri" panose="020F0502020204030204" pitchFamily="34" charset="0"/>
            </a:endParaRPr>
          </a:p>
        </p:txBody>
      </p:sp>
      <p:grpSp>
        <p:nvGrpSpPr>
          <p:cNvPr id="85" name="Group 84">
            <a:extLst>
              <a:ext uri="{FF2B5EF4-FFF2-40B4-BE49-F238E27FC236}">
                <a16:creationId xmlns:a16="http://schemas.microsoft.com/office/drawing/2014/main" id="{AD1F7C91-9436-7A5B-5669-28A7B3F9EE63}"/>
              </a:ext>
            </a:extLst>
          </p:cNvPr>
          <p:cNvGrpSpPr/>
          <p:nvPr/>
        </p:nvGrpSpPr>
        <p:grpSpPr>
          <a:xfrm>
            <a:off x="529758" y="1698059"/>
            <a:ext cx="885534" cy="895928"/>
            <a:chOff x="7190753" y="5365577"/>
            <a:chExt cx="745522" cy="754273"/>
          </a:xfrm>
          <a:solidFill>
            <a:srgbClr val="595959"/>
          </a:solidFill>
        </p:grpSpPr>
        <p:grpSp>
          <p:nvGrpSpPr>
            <p:cNvPr id="86" name="Graphic 2">
              <a:extLst>
                <a:ext uri="{FF2B5EF4-FFF2-40B4-BE49-F238E27FC236}">
                  <a16:creationId xmlns:a16="http://schemas.microsoft.com/office/drawing/2014/main" id="{DB0E133F-4814-5DC0-D753-CB01E518C8CF}"/>
                </a:ext>
              </a:extLst>
            </p:cNvPr>
            <p:cNvGrpSpPr/>
            <p:nvPr/>
          </p:nvGrpSpPr>
          <p:grpSpPr>
            <a:xfrm>
              <a:off x="7353351" y="5647412"/>
              <a:ext cx="420044" cy="75879"/>
              <a:chOff x="7353351" y="5647412"/>
              <a:chExt cx="420044" cy="75879"/>
            </a:xfrm>
            <a:grpFill/>
          </p:grpSpPr>
          <p:sp>
            <p:nvSpPr>
              <p:cNvPr id="97" name="Freeform 96">
                <a:extLst>
                  <a:ext uri="{FF2B5EF4-FFF2-40B4-BE49-F238E27FC236}">
                    <a16:creationId xmlns:a16="http://schemas.microsoft.com/office/drawing/2014/main" id="{41E69E48-97BD-CFA3-988B-353B1AB2679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B6600E-7D82-1048-8F16-AF2A122834A6}"/>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7" name="Graphic 2">
              <a:extLst>
                <a:ext uri="{FF2B5EF4-FFF2-40B4-BE49-F238E27FC236}">
                  <a16:creationId xmlns:a16="http://schemas.microsoft.com/office/drawing/2014/main" id="{E57F3D64-0EBA-E14A-DED6-2513710802A9}"/>
                </a:ext>
              </a:extLst>
            </p:cNvPr>
            <p:cNvGrpSpPr/>
            <p:nvPr/>
          </p:nvGrpSpPr>
          <p:grpSpPr>
            <a:xfrm>
              <a:off x="7190753" y="5365577"/>
              <a:ext cx="745522" cy="754273"/>
              <a:chOff x="7190753" y="5365577"/>
              <a:chExt cx="745522" cy="754273"/>
            </a:xfrm>
            <a:grpFill/>
          </p:grpSpPr>
          <p:sp>
            <p:nvSpPr>
              <p:cNvPr id="88" name="Freeform 87">
                <a:extLst>
                  <a:ext uri="{FF2B5EF4-FFF2-40B4-BE49-F238E27FC236}">
                    <a16:creationId xmlns:a16="http://schemas.microsoft.com/office/drawing/2014/main" id="{29DDC427-6ED9-8FD5-5C3E-F36C8735D9E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7024CCE2-3584-22F9-E35E-5EDB1919503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CABDE747-A1FB-EB1B-0A4C-06696183A8A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7BA79BE7-F808-C163-BAAE-F1FC5194A5B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C648CE51-B36B-DC9A-3658-68E9FB4451BC}"/>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AE51240B-9764-1E00-458A-F73A4B330BA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5E37E4EE-07A2-605B-2C31-A6F8AD5B238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7BB3CB9C-1BB8-8300-5814-902E778922A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40A4E8AA-F262-42A9-372E-2479DDFE691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 name="Group 1">
            <a:extLst>
              <a:ext uri="{FF2B5EF4-FFF2-40B4-BE49-F238E27FC236}">
                <a16:creationId xmlns:a16="http://schemas.microsoft.com/office/drawing/2014/main" id="{F3616EEE-7724-B313-0A33-0CE0E6DF6B54}"/>
              </a:ext>
            </a:extLst>
          </p:cNvPr>
          <p:cNvGrpSpPr/>
          <p:nvPr/>
        </p:nvGrpSpPr>
        <p:grpSpPr>
          <a:xfrm>
            <a:off x="5447500" y="2015657"/>
            <a:ext cx="5886600" cy="3826716"/>
            <a:chOff x="5447500" y="2015657"/>
            <a:chExt cx="5886600" cy="3826716"/>
          </a:xfrm>
        </p:grpSpPr>
        <p:cxnSp>
          <p:nvCxnSpPr>
            <p:cNvPr id="99" name="Straight Connector 21">
              <a:extLst>
                <a:ext uri="{FF2B5EF4-FFF2-40B4-BE49-F238E27FC236}">
                  <a16:creationId xmlns:a16="http://schemas.microsoft.com/office/drawing/2014/main" id="{E097A8D9-BA93-945B-BF6C-7F3FE7032FE8}"/>
                </a:ext>
              </a:extLst>
            </p:cNvPr>
            <p:cNvCxnSpPr>
              <a:cxnSpLocks/>
            </p:cNvCxnSpPr>
            <p:nvPr/>
          </p:nvCxnSpPr>
          <p:spPr>
            <a:xfrm>
              <a:off x="6693995" y="3822443"/>
              <a:ext cx="1346117" cy="4370"/>
            </a:xfrm>
            <a:prstGeom prst="line">
              <a:avLst/>
            </a:prstGeom>
            <a:ln w="38100">
              <a:solidFill>
                <a:srgbClr val="245473"/>
              </a:solidFill>
              <a:headEnd type="oval"/>
            </a:ln>
          </p:spPr>
          <p:style>
            <a:lnRef idx="1">
              <a:schemeClr val="accent1"/>
            </a:lnRef>
            <a:fillRef idx="0">
              <a:schemeClr val="accent1"/>
            </a:fillRef>
            <a:effectRef idx="0">
              <a:schemeClr val="accent1"/>
            </a:effectRef>
            <a:fontRef idx="minor">
              <a:schemeClr val="tx1"/>
            </a:fontRef>
          </p:style>
        </p:cxnSp>
        <p:cxnSp>
          <p:nvCxnSpPr>
            <p:cNvPr id="100" name="Straight Connector 25">
              <a:extLst>
                <a:ext uri="{FF2B5EF4-FFF2-40B4-BE49-F238E27FC236}">
                  <a16:creationId xmlns:a16="http://schemas.microsoft.com/office/drawing/2014/main" id="{E5393A7E-5C77-DF17-14BE-D20D4520A849}"/>
                </a:ext>
              </a:extLst>
            </p:cNvPr>
            <p:cNvCxnSpPr>
              <a:cxnSpLocks/>
            </p:cNvCxnSpPr>
            <p:nvPr/>
          </p:nvCxnSpPr>
          <p:spPr>
            <a:xfrm flipH="1">
              <a:off x="9040674" y="3646969"/>
              <a:ext cx="1343509" cy="5866"/>
            </a:xfrm>
            <a:prstGeom prst="line">
              <a:avLst/>
            </a:prstGeom>
            <a:ln w="38100">
              <a:solidFill>
                <a:srgbClr val="7F1C58"/>
              </a:solidFill>
              <a:headEnd type="oval"/>
            </a:ln>
          </p:spPr>
          <p:style>
            <a:lnRef idx="1">
              <a:schemeClr val="accent1"/>
            </a:lnRef>
            <a:fillRef idx="0">
              <a:schemeClr val="accent1"/>
            </a:fillRef>
            <a:effectRef idx="0">
              <a:schemeClr val="accent1"/>
            </a:effectRef>
            <a:fontRef idx="minor">
              <a:schemeClr val="tx1"/>
            </a:fontRef>
          </p:style>
        </p:cxnSp>
        <p:sp>
          <p:nvSpPr>
            <p:cNvPr id="101" name="Shape 23">
              <a:extLst>
                <a:ext uri="{FF2B5EF4-FFF2-40B4-BE49-F238E27FC236}">
                  <a16:creationId xmlns:a16="http://schemas.microsoft.com/office/drawing/2014/main" id="{D9493DFD-09F6-9E4C-6CFE-700A3BF66824}"/>
                </a:ext>
              </a:extLst>
            </p:cNvPr>
            <p:cNvSpPr/>
            <p:nvPr/>
          </p:nvSpPr>
          <p:spPr>
            <a:xfrm>
              <a:off x="9005664" y="2409200"/>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245473"/>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2" name="Shape 24">
              <a:extLst>
                <a:ext uri="{FF2B5EF4-FFF2-40B4-BE49-F238E27FC236}">
                  <a16:creationId xmlns:a16="http://schemas.microsoft.com/office/drawing/2014/main" id="{FC0DC615-4508-19F3-4913-D654DB94F799}"/>
                </a:ext>
              </a:extLst>
            </p:cNvPr>
            <p:cNvSpPr/>
            <p:nvPr/>
          </p:nvSpPr>
          <p:spPr>
            <a:xfrm rot="10800000" flipH="1">
              <a:off x="9005664" y="4751534"/>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3" name="Shape 26">
              <a:extLst>
                <a:ext uri="{FF2B5EF4-FFF2-40B4-BE49-F238E27FC236}">
                  <a16:creationId xmlns:a16="http://schemas.microsoft.com/office/drawing/2014/main" id="{260B500D-5474-C867-D255-21A39E6B8225}"/>
                </a:ext>
              </a:extLst>
            </p:cNvPr>
            <p:cNvSpPr/>
            <p:nvPr/>
          </p:nvSpPr>
          <p:spPr>
            <a:xfrm>
              <a:off x="6749147" y="2409200"/>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4" name="Shape 27">
              <a:extLst>
                <a:ext uri="{FF2B5EF4-FFF2-40B4-BE49-F238E27FC236}">
                  <a16:creationId xmlns:a16="http://schemas.microsoft.com/office/drawing/2014/main" id="{C6126BC1-B3EE-55BC-BCEC-F938BC431F56}"/>
                </a:ext>
              </a:extLst>
            </p:cNvPr>
            <p:cNvSpPr/>
            <p:nvPr/>
          </p:nvSpPr>
          <p:spPr>
            <a:xfrm>
              <a:off x="6749147" y="4751534"/>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DA13E"/>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05" name="Shape 6">
              <a:extLst>
                <a:ext uri="{FF2B5EF4-FFF2-40B4-BE49-F238E27FC236}">
                  <a16:creationId xmlns:a16="http://schemas.microsoft.com/office/drawing/2014/main" id="{A2338C70-815F-C544-BDD1-9997E25BA547}"/>
                </a:ext>
              </a:extLst>
            </p:cNvPr>
            <p:cNvSpPr/>
            <p:nvPr/>
          </p:nvSpPr>
          <p:spPr>
            <a:xfrm>
              <a:off x="7132126" y="2015657"/>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6" name="Shape 7">
              <a:extLst>
                <a:ext uri="{FF2B5EF4-FFF2-40B4-BE49-F238E27FC236}">
                  <a16:creationId xmlns:a16="http://schemas.microsoft.com/office/drawing/2014/main" id="{DC11393E-D3F3-233F-147D-B11D8CF5C85A}"/>
                </a:ext>
              </a:extLst>
            </p:cNvPr>
            <p:cNvSpPr/>
            <p:nvPr/>
          </p:nvSpPr>
          <p:spPr>
            <a:xfrm>
              <a:off x="7135626"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7" name="Shape 8">
              <a:extLst>
                <a:ext uri="{FF2B5EF4-FFF2-40B4-BE49-F238E27FC236}">
                  <a16:creationId xmlns:a16="http://schemas.microsoft.com/office/drawing/2014/main" id="{0262A2E2-E32D-48B1-2230-4093EBF8C5F1}"/>
                </a:ext>
              </a:extLst>
            </p:cNvPr>
            <p:cNvSpPr/>
            <p:nvPr/>
          </p:nvSpPr>
          <p:spPr>
            <a:xfrm>
              <a:off x="7132126" y="3650044"/>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rgbClr val="EDA13E"/>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8" name="Shape 9">
              <a:extLst>
                <a:ext uri="{FF2B5EF4-FFF2-40B4-BE49-F238E27FC236}">
                  <a16:creationId xmlns:a16="http://schemas.microsoft.com/office/drawing/2014/main" id="{20B2D86F-8CC9-1943-0964-B23BDAB8C58E}"/>
                </a:ext>
              </a:extLst>
            </p:cNvPr>
            <p:cNvSpPr/>
            <p:nvPr/>
          </p:nvSpPr>
          <p:spPr>
            <a:xfrm>
              <a:off x="8558869" y="2015657"/>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rgbClr val="24547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09" name="Shape 10">
              <a:extLst>
                <a:ext uri="{FF2B5EF4-FFF2-40B4-BE49-F238E27FC236}">
                  <a16:creationId xmlns:a16="http://schemas.microsoft.com/office/drawing/2014/main" id="{38CED5F9-4260-12D4-3C1A-546EBEC51810}"/>
                </a:ext>
              </a:extLst>
            </p:cNvPr>
            <p:cNvSpPr/>
            <p:nvPr/>
          </p:nvSpPr>
          <p:spPr>
            <a:xfrm>
              <a:off x="8555122"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rgbClr val="7F1C58"/>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0" name="Shape 11">
              <a:extLst>
                <a:ext uri="{FF2B5EF4-FFF2-40B4-BE49-F238E27FC236}">
                  <a16:creationId xmlns:a16="http://schemas.microsoft.com/office/drawing/2014/main" id="{B551EE73-5EC5-4B0E-0337-B11D13662282}"/>
                </a:ext>
              </a:extLst>
            </p:cNvPr>
            <p:cNvSpPr/>
            <p:nvPr/>
          </p:nvSpPr>
          <p:spPr>
            <a:xfrm>
              <a:off x="8558869" y="3650044"/>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rgbClr val="B41F7A"/>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1" name="Shape 13">
              <a:extLst>
                <a:ext uri="{FF2B5EF4-FFF2-40B4-BE49-F238E27FC236}">
                  <a16:creationId xmlns:a16="http://schemas.microsoft.com/office/drawing/2014/main" id="{64587873-53E7-D65B-FB60-67B4D1312078}"/>
                </a:ext>
              </a:extLst>
            </p:cNvPr>
            <p:cNvSpPr/>
            <p:nvPr/>
          </p:nvSpPr>
          <p:spPr>
            <a:xfrm>
              <a:off x="7843500" y="2837366"/>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113" name="TextBox 29">
              <a:extLst>
                <a:ext uri="{FF2B5EF4-FFF2-40B4-BE49-F238E27FC236}">
                  <a16:creationId xmlns:a16="http://schemas.microsoft.com/office/drawing/2014/main" id="{9E76CAD8-24A2-4663-3A4B-E084154786EA}"/>
                </a:ext>
              </a:extLst>
            </p:cNvPr>
            <p:cNvSpPr txBox="1"/>
            <p:nvPr/>
          </p:nvSpPr>
          <p:spPr>
            <a:xfrm>
              <a:off x="10513041" y="2246316"/>
              <a:ext cx="728084" cy="338554"/>
            </a:xfrm>
            <a:prstGeom prst="rect">
              <a:avLst/>
            </a:prstGeom>
            <a:noFill/>
          </p:spPr>
          <p:txBody>
            <a:bodyPr wrap="none" rtlCol="0" anchor="t" anchorCtr="0">
              <a:spAutoFit/>
            </a:bodyPr>
            <a:lstStyle/>
            <a:p>
              <a:r>
                <a:rPr lang="en-GB" sz="1600" b="1" dirty="0">
                  <a:solidFill>
                    <a:srgbClr val="245473"/>
                  </a:solidFill>
                  <a:ea typeface="League Spartan" charset="0"/>
                  <a:cs typeface="Poppins" pitchFamily="2" charset="77"/>
                </a:rPr>
                <a:t>Μέσα ενημέρωσης</a:t>
              </a:r>
            </a:p>
          </p:txBody>
        </p:sp>
        <p:sp>
          <p:nvSpPr>
            <p:cNvPr id="115" name="TextBox 31">
              <a:extLst>
                <a:ext uri="{FF2B5EF4-FFF2-40B4-BE49-F238E27FC236}">
                  <a16:creationId xmlns:a16="http://schemas.microsoft.com/office/drawing/2014/main" id="{605B58D5-7415-7AF9-23ED-070DFD4E6161}"/>
                </a:ext>
              </a:extLst>
            </p:cNvPr>
            <p:cNvSpPr txBox="1"/>
            <p:nvPr/>
          </p:nvSpPr>
          <p:spPr>
            <a:xfrm>
              <a:off x="10513041" y="3455088"/>
              <a:ext cx="821059" cy="338554"/>
            </a:xfrm>
            <a:prstGeom prst="rect">
              <a:avLst/>
            </a:prstGeom>
            <a:noFill/>
          </p:spPr>
          <p:txBody>
            <a:bodyPr wrap="none" rtlCol="0" anchor="t" anchorCtr="0">
              <a:spAutoFit/>
            </a:bodyPr>
            <a:lstStyle/>
            <a:p>
              <a:r>
                <a:rPr lang="en-GB" sz="1600" b="1" dirty="0">
                  <a:solidFill>
                    <a:srgbClr val="7F1C58"/>
                  </a:solidFill>
                  <a:ea typeface="League Spartan" charset="0"/>
                  <a:cs typeface="Poppins" pitchFamily="2" charset="77"/>
                </a:rPr>
                <a:t>Επιστήμη</a:t>
              </a:r>
            </a:p>
          </p:txBody>
        </p:sp>
        <p:sp>
          <p:nvSpPr>
            <p:cNvPr id="117" name="TextBox 33">
              <a:extLst>
                <a:ext uri="{FF2B5EF4-FFF2-40B4-BE49-F238E27FC236}">
                  <a16:creationId xmlns:a16="http://schemas.microsoft.com/office/drawing/2014/main" id="{5117FA5C-C3A2-05EF-BE6A-803B1E866F43}"/>
                </a:ext>
              </a:extLst>
            </p:cNvPr>
            <p:cNvSpPr txBox="1"/>
            <p:nvPr/>
          </p:nvSpPr>
          <p:spPr>
            <a:xfrm>
              <a:off x="10496877" y="4791016"/>
              <a:ext cx="788870" cy="338554"/>
            </a:xfrm>
            <a:prstGeom prst="rect">
              <a:avLst/>
            </a:prstGeom>
            <a:noFill/>
          </p:spPr>
          <p:txBody>
            <a:bodyPr wrap="none" rtlCol="0" anchor="t" anchorCtr="0">
              <a:spAutoFit/>
            </a:bodyPr>
            <a:lstStyle/>
            <a:p>
              <a:r>
                <a:rPr lang="en-GB" sz="1600" b="1" dirty="0">
                  <a:solidFill>
                    <a:srgbClr val="B41F7A"/>
                  </a:solidFill>
                  <a:ea typeface="League Spartan" charset="0"/>
                  <a:cs typeface="Poppins" pitchFamily="2" charset="77"/>
                </a:rPr>
                <a:t>Πολιτική</a:t>
              </a:r>
            </a:p>
          </p:txBody>
        </p:sp>
        <p:sp>
          <p:nvSpPr>
            <p:cNvPr id="119" name="TextBox 118">
              <a:extLst>
                <a:ext uri="{FF2B5EF4-FFF2-40B4-BE49-F238E27FC236}">
                  <a16:creationId xmlns:a16="http://schemas.microsoft.com/office/drawing/2014/main" id="{FCD597D7-0E0C-9E5C-74B8-E3A3AC1C9E6D}"/>
                </a:ext>
              </a:extLst>
            </p:cNvPr>
            <p:cNvSpPr txBox="1"/>
            <p:nvPr/>
          </p:nvSpPr>
          <p:spPr>
            <a:xfrm>
              <a:off x="5489739" y="2170320"/>
              <a:ext cx="798808" cy="338554"/>
            </a:xfrm>
            <a:prstGeom prst="rect">
              <a:avLst/>
            </a:prstGeom>
            <a:noFill/>
          </p:spPr>
          <p:txBody>
            <a:bodyPr wrap="none" rtlCol="0" anchor="t" anchorCtr="0">
              <a:spAutoFit/>
            </a:bodyPr>
            <a:lstStyle/>
            <a:p>
              <a:pPr algn="r"/>
              <a:r>
                <a:rPr lang="en-GB" sz="1600" b="1" dirty="0">
                  <a:solidFill>
                    <a:srgbClr val="B41F7A"/>
                  </a:solidFill>
                  <a:ea typeface="League Spartan" charset="0"/>
                  <a:cs typeface="Poppins" pitchFamily="2" charset="77"/>
                </a:rPr>
                <a:t>Κοινωνία</a:t>
              </a:r>
            </a:p>
          </p:txBody>
        </p:sp>
        <p:sp>
          <p:nvSpPr>
            <p:cNvPr id="121" name="TextBox 120">
              <a:extLst>
                <a:ext uri="{FF2B5EF4-FFF2-40B4-BE49-F238E27FC236}">
                  <a16:creationId xmlns:a16="http://schemas.microsoft.com/office/drawing/2014/main" id="{68499D3F-92D1-ACD1-351E-94FF23C805D1}"/>
                </a:ext>
              </a:extLst>
            </p:cNvPr>
            <p:cNvSpPr txBox="1"/>
            <p:nvPr/>
          </p:nvSpPr>
          <p:spPr>
            <a:xfrm>
              <a:off x="5483105" y="3651860"/>
              <a:ext cx="893386" cy="338554"/>
            </a:xfrm>
            <a:prstGeom prst="rect">
              <a:avLst/>
            </a:prstGeom>
            <a:noFill/>
          </p:spPr>
          <p:txBody>
            <a:bodyPr wrap="none" rtlCol="0" anchor="t" anchorCtr="0">
              <a:spAutoFit/>
            </a:bodyPr>
            <a:lstStyle/>
            <a:p>
              <a:pPr algn="r"/>
              <a:r>
                <a:rPr lang="en-GB" sz="1600" b="1" dirty="0">
                  <a:solidFill>
                    <a:srgbClr val="245473"/>
                  </a:solidFill>
                  <a:ea typeface="League Spartan" charset="0"/>
                  <a:cs typeface="Poppins" pitchFamily="2" charset="77"/>
                </a:rPr>
                <a:t>Βιομηχανία</a:t>
              </a:r>
            </a:p>
          </p:txBody>
        </p:sp>
        <p:sp>
          <p:nvSpPr>
            <p:cNvPr id="123" name="TextBox 122">
              <a:extLst>
                <a:ext uri="{FF2B5EF4-FFF2-40B4-BE49-F238E27FC236}">
                  <a16:creationId xmlns:a16="http://schemas.microsoft.com/office/drawing/2014/main" id="{97B799D6-AA59-5876-5374-F3D64129E4B7}"/>
                </a:ext>
              </a:extLst>
            </p:cNvPr>
            <p:cNvSpPr txBox="1"/>
            <p:nvPr/>
          </p:nvSpPr>
          <p:spPr>
            <a:xfrm>
              <a:off x="5447500" y="4767685"/>
              <a:ext cx="1042978" cy="338554"/>
            </a:xfrm>
            <a:prstGeom prst="rect">
              <a:avLst/>
            </a:prstGeom>
            <a:noFill/>
          </p:spPr>
          <p:txBody>
            <a:bodyPr wrap="none" rtlCol="0" anchor="t" anchorCtr="0">
              <a:spAutoFit/>
            </a:bodyPr>
            <a:lstStyle/>
            <a:p>
              <a:pPr algn="r"/>
              <a:r>
                <a:rPr lang="en-GB" sz="1600" b="1" dirty="0">
                  <a:solidFill>
                    <a:srgbClr val="EDA13E"/>
                  </a:solidFill>
                  <a:ea typeface="League Spartan" charset="0"/>
                  <a:cs typeface="Poppins" pitchFamily="2" charset="77"/>
                </a:rPr>
                <a:t>Financiers</a:t>
              </a:r>
            </a:p>
          </p:txBody>
        </p:sp>
        <p:sp>
          <p:nvSpPr>
            <p:cNvPr id="124" name="Fünfeck 2">
              <a:extLst>
                <a:ext uri="{FF2B5EF4-FFF2-40B4-BE49-F238E27FC236}">
                  <a16:creationId xmlns:a16="http://schemas.microsoft.com/office/drawing/2014/main" id="{10266DC1-FECD-0DB1-E7CA-04CC894ED1A7}"/>
                </a:ext>
              </a:extLst>
            </p:cNvPr>
            <p:cNvSpPr/>
            <p:nvPr/>
          </p:nvSpPr>
          <p:spPr>
            <a:xfrm>
              <a:off x="8027303" y="3211700"/>
              <a:ext cx="1042444" cy="882269"/>
            </a:xfrm>
            <a:prstGeom prst="pent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25" name="TextBox 29">
              <a:extLst>
                <a:ext uri="{FF2B5EF4-FFF2-40B4-BE49-F238E27FC236}">
                  <a16:creationId xmlns:a16="http://schemas.microsoft.com/office/drawing/2014/main" id="{283FCEDC-A23D-9622-5C19-22A964129890}"/>
                </a:ext>
              </a:extLst>
            </p:cNvPr>
            <p:cNvSpPr txBox="1"/>
            <p:nvPr/>
          </p:nvSpPr>
          <p:spPr>
            <a:xfrm>
              <a:off x="8030651" y="3491617"/>
              <a:ext cx="1077218" cy="338554"/>
            </a:xfrm>
            <a:prstGeom prst="rect">
              <a:avLst/>
            </a:prstGeom>
            <a:noFill/>
          </p:spPr>
          <p:txBody>
            <a:bodyPr wrap="none" rtlCol="0" anchor="t" anchorCtr="0">
              <a:spAutoFit/>
            </a:bodyPr>
            <a:lstStyle/>
            <a:p>
              <a:r>
                <a:rPr lang="en-GB" sz="1600" b="1" dirty="0">
                  <a:solidFill>
                    <a:schemeClr val="bg1"/>
                  </a:solidFill>
                  <a:latin typeface="+mj-lt"/>
                  <a:ea typeface="League Spartan" charset="0"/>
                  <a:cs typeface="Poppins" pitchFamily="2" charset="77"/>
                </a:rPr>
                <a:t>Εργαζόμενοι</a:t>
              </a:r>
            </a:p>
          </p:txBody>
        </p:sp>
        <p:sp>
          <p:nvSpPr>
            <p:cNvPr id="126" name="Shape 27">
              <a:extLst>
                <a:ext uri="{FF2B5EF4-FFF2-40B4-BE49-F238E27FC236}">
                  <a16:creationId xmlns:a16="http://schemas.microsoft.com/office/drawing/2014/main" id="{6DD2D7E0-E4C1-F352-B42A-C1005B25F0D9}"/>
                </a:ext>
              </a:extLst>
            </p:cNvPr>
            <p:cNvSpPr/>
            <p:nvPr/>
          </p:nvSpPr>
          <p:spPr>
            <a:xfrm>
              <a:off x="8407468" y="3884489"/>
              <a:ext cx="165570" cy="18081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F16924"/>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128" name="TextBox 40">
              <a:extLst>
                <a:ext uri="{FF2B5EF4-FFF2-40B4-BE49-F238E27FC236}">
                  <a16:creationId xmlns:a16="http://schemas.microsoft.com/office/drawing/2014/main" id="{CB170EFA-DEA5-57C7-35F9-5FB782EC5EC8}"/>
                </a:ext>
              </a:extLst>
            </p:cNvPr>
            <p:cNvSpPr txBox="1"/>
            <p:nvPr/>
          </p:nvSpPr>
          <p:spPr>
            <a:xfrm>
              <a:off x="7191324" y="5503819"/>
              <a:ext cx="1102867" cy="338554"/>
            </a:xfrm>
            <a:prstGeom prst="rect">
              <a:avLst/>
            </a:prstGeom>
            <a:noFill/>
          </p:spPr>
          <p:txBody>
            <a:bodyPr wrap="none" rtlCol="0" anchor="t" anchorCtr="0">
              <a:spAutoFit/>
            </a:bodyPr>
            <a:lstStyle/>
            <a:p>
              <a:pPr algn="r"/>
              <a:r>
                <a:rPr lang="en-GB" sz="1600" b="1" dirty="0">
                  <a:solidFill>
                    <a:srgbClr val="F16924"/>
                  </a:solidFill>
                  <a:ea typeface="League Spartan" charset="0"/>
                  <a:cs typeface="Poppins" pitchFamily="2" charset="77"/>
                </a:rPr>
                <a:t>Εργαζόμενοι</a:t>
              </a:r>
            </a:p>
          </p:txBody>
        </p:sp>
      </p:grpSp>
    </p:spTree>
    <p:extLst>
      <p:ext uri="{BB962C8B-B14F-4D97-AF65-F5344CB8AC3E}">
        <p14:creationId xmlns:p14="http://schemas.microsoft.com/office/powerpoint/2010/main" val="310203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p:txBody>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Τι </a:t>
            </a:r>
            <a:r>
              <a:rPr lang="en-US" sz="2400" dirty="0" err="1">
                <a:effectLst/>
                <a:latin typeface="Calibri" panose="020F0502020204030204" pitchFamily="34" charset="0"/>
                <a:ea typeface="Calibri" panose="020F0502020204030204" pitchFamily="34" charset="0"/>
                <a:cs typeface="Calibri" panose="020F0502020204030204" pitchFamily="34" charset="0"/>
              </a:rPr>
              <a:t>είν</a:t>
            </a:r>
            <a:r>
              <a:rPr lang="en-US" sz="2400" dirty="0">
                <a:effectLst/>
                <a:latin typeface="Calibri" panose="020F0502020204030204" pitchFamily="34" charset="0"/>
                <a:ea typeface="Calibri" panose="020F0502020204030204" pitchFamily="34" charset="0"/>
                <a:cs typeface="Calibri" panose="020F0502020204030204" pitchFamily="34" charset="0"/>
              </a:rPr>
              <a:t>αι </a:t>
            </a:r>
            <a:r>
              <a:rPr lang="el-GR" sz="2400" dirty="0">
                <a:latin typeface="Calibri" panose="020F0502020204030204" pitchFamily="34" charset="0"/>
                <a:ea typeface="Calibri" panose="020F0502020204030204" pitchFamily="34" charset="0"/>
                <a:cs typeface="Calibri" panose="020F0502020204030204" pitchFamily="34" charset="0"/>
              </a:rPr>
              <a:t>η</a:t>
            </a:r>
            <a:r>
              <a:rPr lang="en-US" sz="2400" dirty="0">
                <a:effectLst/>
                <a:latin typeface="Calibri" panose="020F0502020204030204" pitchFamily="34" charset="0"/>
                <a:ea typeface="Calibri" panose="020F0502020204030204" pitchFamily="34" charset="0"/>
                <a:cs typeface="Calibri" panose="020F0502020204030204" pitchFamily="34" charset="0"/>
              </a:rPr>
              <a:t> επιχειρηματική κρίση;</a:t>
            </a:r>
            <a:endParaRPr lang="en-US" dirty="0"/>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894860" y="1769362"/>
            <a:ext cx="5297139" cy="822373"/>
          </a:xfrm>
        </p:spPr>
        <p:txBody>
          <a:bodyPr/>
          <a:lstStyle/>
          <a:p>
            <a:pPr>
              <a:lnSpc>
                <a:spcPct val="100000"/>
              </a:lnSpc>
            </a:pPr>
            <a:r>
              <a:rPr lang="en-GB" sz="2000" dirty="0"/>
              <a:t>Η ζωτικής σημασίας διαδικασία της αναγνώρισης</a:t>
            </a:r>
            <a:endParaRPr lang="el-GR" sz="2000" dirty="0"/>
          </a:p>
          <a:p>
            <a:pPr>
              <a:lnSpc>
                <a:spcPct val="100000"/>
              </a:lnSpc>
            </a:pPr>
            <a:r>
              <a:rPr lang="en-GB" sz="1600" dirty="0"/>
              <a:t>Κα</a:t>
            </a:r>
            <a:r>
              <a:rPr lang="en-GB" sz="1600" dirty="0" err="1"/>
              <a:t>θορισμός</a:t>
            </a:r>
            <a:r>
              <a:rPr lang="en-GB" sz="1600" dirty="0"/>
              <a:t> των 5 σαφών σταδίων για την αναγνώριση μιας κρίσης</a:t>
            </a:r>
          </a:p>
          <a:p>
            <a:endParaRPr lang="en-US" dirty="0"/>
          </a:p>
        </p:txBody>
      </p:sp>
      <p:sp>
        <p:nvSpPr>
          <p:cNvPr id="21" name="Text Placeholder 20">
            <a:extLst>
              <a:ext uri="{FF2B5EF4-FFF2-40B4-BE49-F238E27FC236}">
                <a16:creationId xmlns:a16="http://schemas.microsoft.com/office/drawing/2014/main" id="{26F080BC-DC74-EB43-8DFA-6A8C1EDBECDD}"/>
              </a:ext>
            </a:extLst>
          </p:cNvPr>
          <p:cNvSpPr>
            <a:spLocks noGrp="1"/>
          </p:cNvSpPr>
          <p:nvPr>
            <p:ph type="body" sz="quarter" idx="22"/>
          </p:nvPr>
        </p:nvSpPr>
        <p:spPr/>
        <p:txBody>
          <a:bodyPr/>
          <a:lstStyle/>
          <a:p>
            <a:r>
              <a:rPr lang="en-US" sz="2400" dirty="0">
                <a:latin typeface="Calibri" panose="020F0502020204030204" pitchFamily="34" charset="0"/>
                <a:ea typeface="Calibri" panose="020F0502020204030204" pitchFamily="34" charset="0"/>
              </a:rPr>
              <a:t>Το χρονοδιάγραμμα μιας επιχειρηματικής κρίσης</a:t>
            </a:r>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26392" y="3715281"/>
            <a:ext cx="5107111" cy="822373"/>
          </a:xfrm>
        </p:spPr>
        <p:txBody>
          <a:bodyPr/>
          <a:lstStyle/>
          <a:p>
            <a:r>
              <a:rPr lang="el-GR" sz="2000" dirty="0"/>
              <a:t>Έλεγχος</a:t>
            </a:r>
            <a:r>
              <a:rPr lang="en-US" sz="2000" dirty="0"/>
              <a:t> για έγκαιρα προειδοποιητικά σημάδια:                 </a:t>
            </a:r>
            <a:endParaRPr lang="el-GR" sz="2000" dirty="0"/>
          </a:p>
          <a:p>
            <a:r>
              <a:rPr lang="en-US" sz="2000" dirty="0"/>
              <a:t>4 βασικοί τομείς </a:t>
            </a:r>
          </a:p>
        </p:txBody>
      </p:sp>
      <p:sp>
        <p:nvSpPr>
          <p:cNvPr id="18" name="Text Placeholder 17">
            <a:extLst>
              <a:ext uri="{FF2B5EF4-FFF2-40B4-BE49-F238E27FC236}">
                <a16:creationId xmlns:a16="http://schemas.microsoft.com/office/drawing/2014/main" id="{4746FADA-D744-DE61-A10B-1F5E6137454D}"/>
              </a:ext>
            </a:extLst>
          </p:cNvPr>
          <p:cNvSpPr>
            <a:spLocks noGrp="1"/>
          </p:cNvSpPr>
          <p:nvPr>
            <p:ph type="body" sz="quarter" idx="26"/>
          </p:nvPr>
        </p:nvSpPr>
        <p:spPr/>
        <p:txBody>
          <a:bodyPr/>
          <a:lstStyle/>
          <a:p>
            <a:r>
              <a:rPr lang="en-US" sz="2400" dirty="0"/>
              <a:t>Επισκόπηση των 3 φάσεων της κρίσης των ΜΜΕ/επιχειρήσεων</a:t>
            </a: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78323" y="658730"/>
            <a:ext cx="830393" cy="635000"/>
          </a:xfrm>
        </p:spPr>
        <p:txBody>
          <a:bodyPr/>
          <a:lstStyle/>
          <a:p>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78323" y="1733356"/>
            <a:ext cx="830393" cy="635000"/>
          </a:xfrm>
        </p:spPr>
        <p:txBody>
          <a:bodyPr/>
          <a:lstStyle/>
          <a:p>
            <a:r>
              <a:rPr lang="en-US" sz="3600" b="1" dirty="0"/>
              <a:t>02</a:t>
            </a:r>
          </a:p>
        </p:txBody>
      </p:sp>
      <p:sp>
        <p:nvSpPr>
          <p:cNvPr id="5" name="Text Placeholder 4">
            <a:extLst>
              <a:ext uri="{FF2B5EF4-FFF2-40B4-BE49-F238E27FC236}">
                <a16:creationId xmlns:a16="http://schemas.microsoft.com/office/drawing/2014/main" id="{9D2849BF-4E96-B8A8-6A4F-171BBA77DB10}"/>
              </a:ext>
            </a:extLst>
          </p:cNvPr>
          <p:cNvSpPr>
            <a:spLocks noGrp="1"/>
          </p:cNvSpPr>
          <p:nvPr>
            <p:ph type="body" sz="quarter" idx="21"/>
          </p:nvPr>
        </p:nvSpPr>
        <p:spPr>
          <a:xfrm>
            <a:off x="6078323" y="2793120"/>
            <a:ext cx="830393" cy="635000"/>
          </a:xfrm>
        </p:spPr>
        <p:txBody>
          <a:bodyPr/>
          <a:lstStyle/>
          <a:p>
            <a:r>
              <a:rPr lang="en-US" sz="3600" b="1" dirty="0"/>
              <a:t>03</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64468" y="3772476"/>
            <a:ext cx="830393" cy="635000"/>
          </a:xfrm>
        </p:spPr>
        <p:txBody>
          <a:bodyPr/>
          <a:lstStyle/>
          <a:p>
            <a:r>
              <a:rPr lang="en-US" sz="3600" b="1" dirty="0"/>
              <a:t>04</a:t>
            </a:r>
          </a:p>
        </p:txBody>
      </p:sp>
      <p:sp>
        <p:nvSpPr>
          <p:cNvPr id="15" name="Text Placeholder 14">
            <a:extLst>
              <a:ext uri="{FF2B5EF4-FFF2-40B4-BE49-F238E27FC236}">
                <a16:creationId xmlns:a16="http://schemas.microsoft.com/office/drawing/2014/main" id="{EB139003-DA25-81F2-6B14-01DD1DACEE69}"/>
              </a:ext>
            </a:extLst>
          </p:cNvPr>
          <p:cNvSpPr>
            <a:spLocks noGrp="1"/>
          </p:cNvSpPr>
          <p:nvPr>
            <p:ph type="body" sz="quarter" idx="25"/>
          </p:nvPr>
        </p:nvSpPr>
        <p:spPr>
          <a:xfrm>
            <a:off x="6078323" y="4928608"/>
            <a:ext cx="830393" cy="635000"/>
          </a:xfrm>
        </p:spPr>
        <p:txBody>
          <a:bodyPr/>
          <a:lstStyle/>
          <a:p>
            <a:r>
              <a:rPr lang="en-US" sz="3600" b="1" dirty="0"/>
              <a:t>05</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918629" y="164123"/>
            <a:ext cx="4378451" cy="822373"/>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Τα βασικά</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918629" y="10062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56478" y="1309137"/>
            <a:ext cx="4306395" cy="3280643"/>
          </a:xfrm>
        </p:spPr>
        <p:txBody>
          <a:bodyPr>
            <a:noAutofit/>
          </a:bodyPr>
          <a:lstStyle/>
          <a:p>
            <a:pPr marL="0" indent="0">
              <a:lnSpc>
                <a:spcPts val="2280"/>
              </a:lnSpc>
              <a:spcBef>
                <a:spcPts val="0"/>
              </a:spcBef>
            </a:pPr>
            <a:r>
              <a:rPr lang="en-US" sz="1800" dirty="0">
                <a:ea typeface="Calibri" panose="020F0502020204030204" pitchFamily="34" charset="0"/>
                <a:cs typeface="Times New Roman" panose="02020603050405020304" pitchFamily="18" charset="0"/>
              </a:rPr>
              <a:t>Δεδομένης της διαρκώς ταραγμένης οικονομικής, πολιτικής και περιβαλλοντικής δυναμικής μας, είναι σαφές ότι οι κρίσεις είναι αναπόφευκτες. Μια επιχειρηματική κρίση μπορεί να λάβει πολλές μορφές- </a:t>
            </a:r>
            <a:r>
              <a:rPr lang="en-GB" sz="1800" dirty="0">
                <a:ea typeface="Lato Light" panose="020F0502020204030203" pitchFamily="34" charset="0"/>
                <a:cs typeface="Lato Light" panose="020F0502020204030203" pitchFamily="34" charset="0"/>
              </a:rPr>
              <a:t>κάθε εταιρεία και κάθε εταιρική κρίση είναι διαφορετική) </a:t>
            </a:r>
            <a:r>
              <a:rPr lang="en-GB" sz="1800" dirty="0" err="1"/>
              <a:t>Ορισμένες </a:t>
            </a:r>
            <a:r>
              <a:rPr lang="en-GB" sz="1800" dirty="0"/>
              <a:t>είναι προσωρινές. Ορισμένες μπορεί να προκαλέσουν την καταστροφή μιας επιχείρησης.</a:t>
            </a:r>
          </a:p>
          <a:p>
            <a:pPr marL="0" indent="0" algn="just">
              <a:lnSpc>
                <a:spcPts val="2280"/>
              </a:lnSpc>
              <a:spcBef>
                <a:spcPts val="0"/>
              </a:spcBef>
            </a:pPr>
            <a:endParaRPr lang="en-US" sz="1800" dirty="0">
              <a:ea typeface="Calibri" panose="020F0502020204030204" pitchFamily="34" charset="0"/>
              <a:cs typeface="Times New Roman" panose="02020603050405020304" pitchFamily="18" charset="0"/>
            </a:endParaRPr>
          </a:p>
          <a:p>
            <a:pPr marL="0" indent="0" algn="just">
              <a:lnSpc>
                <a:spcPts val="2280"/>
              </a:lnSpc>
              <a:spcBef>
                <a:spcPts val="0"/>
              </a:spcBef>
            </a:pPr>
            <a:r>
              <a:rPr lang="en-IE" sz="1800" dirty="0"/>
              <a:t>Γραμμένη από μερικούς από τους κορυφαίους εμπειρογνώμονες της Ευρώπης σε θέματα επιχειρηματικών κρίσεων και συγκεντρώνοντας τις καλύτερες εξειδικευμένες πηγές, η </a:t>
            </a:r>
            <a:r>
              <a:rPr lang="en-IE" sz="1800" b="1" dirty="0"/>
              <a:t>Ενότητα 1 </a:t>
            </a:r>
            <a:r>
              <a:rPr lang="en-GB" sz="1800" dirty="0">
                <a:ea typeface="Open Sans Light" panose="020B0306030504020204" pitchFamily="34" charset="0"/>
                <a:cs typeface="Open Sans Light" panose="020B0306030504020204" pitchFamily="34" charset="0"/>
              </a:rPr>
              <a:t>σας παρέχει συνοπτική και πολύτιμη μάθηση στη βάση μιας επιχειρηματικής κρίσης. </a:t>
            </a:r>
            <a:endParaRPr lang="en-US" sz="1800" dirty="0"/>
          </a:p>
          <a:p>
            <a:pPr>
              <a:lnSpc>
                <a:spcPts val="2280"/>
              </a:lnSpc>
              <a:spcBef>
                <a:spcPts val="0"/>
              </a:spcBef>
            </a:pPr>
            <a:endParaRPr lang="en-US" sz="2200" dirty="0"/>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780611" y="1376764"/>
            <a:ext cx="2477854" cy="606865"/>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r>
              <a:rPr lang="el-GR" sz="2800" dirty="0">
                <a:solidFill>
                  <a:schemeClr val="bg1"/>
                </a:solidFill>
                <a:latin typeface="Calibri" panose="020F0502020204030204" pitchFamily="34" charset="0"/>
                <a:cs typeface="Calibri" panose="020F0502020204030204" pitchFamily="34" charset="0"/>
              </a:rPr>
              <a:t>ΕΝΟΤΗΤΑ</a:t>
            </a:r>
            <a:r>
              <a:rPr lang="en-IE" sz="2800" dirty="0">
                <a:solidFill>
                  <a:schemeClr val="bg1"/>
                </a:solidFill>
                <a:latin typeface="Calibri" panose="020F0502020204030204" pitchFamily="34" charset="0"/>
                <a:cs typeface="Calibri" panose="020F0502020204030204" pitchFamily="34" charset="0"/>
              </a:rPr>
              <a:t> 01</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53686" y="1423908"/>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53686" y="249926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5753686" y="461648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53686" y="355902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054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03 </a:t>
            </a:r>
            <a:r>
              <a:rPr lang="el-GR" sz="4000" dirty="0">
                <a:solidFill>
                  <a:schemeClr val="bg1"/>
                </a:solidFill>
              </a:rPr>
              <a:t>   	</a:t>
            </a:r>
            <a:r>
              <a:rPr lang="en-US" dirty="0" err="1">
                <a:solidFill>
                  <a:schemeClr val="bg1"/>
                </a:solidFill>
              </a:rPr>
              <a:t>Προσδιορισμός</a:t>
            </a:r>
            <a:r>
              <a:rPr lang="en-US" dirty="0">
                <a:solidFill>
                  <a:schemeClr val="bg1"/>
                </a:solidFill>
              </a:rPr>
              <a:t> βασικών ενδιαφερομένων μερών και </a:t>
            </a:r>
            <a:r>
              <a:rPr lang="el-GR" dirty="0">
                <a:solidFill>
                  <a:schemeClr val="bg1"/>
                </a:solidFill>
              </a:rPr>
              <a:t>	</a:t>
            </a:r>
            <a:r>
              <a:rPr lang="en-US" dirty="0" err="1">
                <a:solidFill>
                  <a:schemeClr val="bg1"/>
                </a:solidFill>
              </a:rPr>
              <a:t>δι</a:t>
            </a:r>
            <a:r>
              <a:rPr lang="en-US" dirty="0">
                <a:solidFill>
                  <a:schemeClr val="bg1"/>
                </a:solidFill>
              </a:rPr>
              <a:t>αχείριση σχέσεων </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719966" y="1822120"/>
            <a:ext cx="3893411" cy="4887024"/>
          </a:xfrm>
        </p:spPr>
        <p:txBody>
          <a:bodyPr>
            <a:noAutofit/>
          </a:bodyPr>
          <a:lstStyle/>
          <a:p>
            <a:pPr marL="12700" indent="-12700"/>
            <a:r>
              <a:rPr lang="en-GB" sz="1800" dirty="0">
                <a:latin typeface="Calibri" panose="020F0502020204030204" pitchFamily="34" charset="0"/>
                <a:ea typeface="Lato Light" panose="020F0502020204030203" pitchFamily="34" charset="0"/>
                <a:cs typeface="Calibri" panose="020F0502020204030204" pitchFamily="34" charset="0"/>
              </a:rPr>
              <a:t>Η διαχείριση των ενδιαφερομένων μερών είναι μια ουσιαστική συνολική διαδικασία.  Είναι ανεκτίμητα σημαντική στη διαχείριση κρίσεων, προκειμένου να ευθυγραμμίσετε τις προτάσεις αναδιάρθρωσης με τα συμφέροντα των ανθρώπων που επηρεάζονται και εμπλέκονται.</a:t>
            </a:r>
          </a:p>
          <a:p>
            <a:pPr marL="12700" indent="-12700"/>
            <a:r>
              <a:rPr lang="en-GB" sz="1800" dirty="0">
                <a:latin typeface="Calibri" panose="020F0502020204030204" pitchFamily="34" charset="0"/>
                <a:ea typeface="Lato Light" panose="020F0502020204030203" pitchFamily="34" charset="0"/>
                <a:cs typeface="Calibri" panose="020F0502020204030204" pitchFamily="34" charset="0"/>
              </a:rPr>
              <a:t>Η αντίσταση των ενδιαφερομένων μερών μπορεί να έχει άμεσο αντίκτυπο στην επιτυχία οποιασδήποτε αναδιάρθρωσης ή νέων προσεγγίσεων Η διαχείριση των ενδιαφερομένων μερών πρέπει να πραγματοποιείται σε βαθύ επίπεδο, καθώς επηρεάζονται περισσότερα ενδιαφερόμενα μέρη και μπορούν να επηρεάσουν την επιτυχία.</a:t>
            </a:r>
          </a:p>
        </p:txBody>
      </p:sp>
      <p:grpSp>
        <p:nvGrpSpPr>
          <p:cNvPr id="85" name="Group 84">
            <a:extLst>
              <a:ext uri="{FF2B5EF4-FFF2-40B4-BE49-F238E27FC236}">
                <a16:creationId xmlns:a16="http://schemas.microsoft.com/office/drawing/2014/main" id="{AD1F7C91-9436-7A5B-5669-28A7B3F9EE63}"/>
              </a:ext>
            </a:extLst>
          </p:cNvPr>
          <p:cNvGrpSpPr/>
          <p:nvPr/>
        </p:nvGrpSpPr>
        <p:grpSpPr>
          <a:xfrm>
            <a:off x="529758" y="1698059"/>
            <a:ext cx="885534" cy="895928"/>
            <a:chOff x="7190753" y="5365577"/>
            <a:chExt cx="745522" cy="754273"/>
          </a:xfrm>
          <a:solidFill>
            <a:srgbClr val="595959"/>
          </a:solidFill>
        </p:grpSpPr>
        <p:grpSp>
          <p:nvGrpSpPr>
            <p:cNvPr id="86" name="Graphic 2">
              <a:extLst>
                <a:ext uri="{FF2B5EF4-FFF2-40B4-BE49-F238E27FC236}">
                  <a16:creationId xmlns:a16="http://schemas.microsoft.com/office/drawing/2014/main" id="{DB0E133F-4814-5DC0-D753-CB01E518C8CF}"/>
                </a:ext>
              </a:extLst>
            </p:cNvPr>
            <p:cNvGrpSpPr/>
            <p:nvPr/>
          </p:nvGrpSpPr>
          <p:grpSpPr>
            <a:xfrm>
              <a:off x="7353351" y="5647412"/>
              <a:ext cx="420044" cy="75879"/>
              <a:chOff x="7353351" y="5647412"/>
              <a:chExt cx="420044" cy="75879"/>
            </a:xfrm>
            <a:grpFill/>
          </p:grpSpPr>
          <p:sp>
            <p:nvSpPr>
              <p:cNvPr id="97" name="Freeform 96">
                <a:extLst>
                  <a:ext uri="{FF2B5EF4-FFF2-40B4-BE49-F238E27FC236}">
                    <a16:creationId xmlns:a16="http://schemas.microsoft.com/office/drawing/2014/main" id="{41E69E48-97BD-CFA3-988B-353B1AB2679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6AB6600E-7D82-1048-8F16-AF2A122834A6}"/>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7" name="Graphic 2">
              <a:extLst>
                <a:ext uri="{FF2B5EF4-FFF2-40B4-BE49-F238E27FC236}">
                  <a16:creationId xmlns:a16="http://schemas.microsoft.com/office/drawing/2014/main" id="{E57F3D64-0EBA-E14A-DED6-2513710802A9}"/>
                </a:ext>
              </a:extLst>
            </p:cNvPr>
            <p:cNvGrpSpPr/>
            <p:nvPr/>
          </p:nvGrpSpPr>
          <p:grpSpPr>
            <a:xfrm>
              <a:off x="7190753" y="5365577"/>
              <a:ext cx="745522" cy="754273"/>
              <a:chOff x="7190753" y="5365577"/>
              <a:chExt cx="745522" cy="754273"/>
            </a:xfrm>
            <a:grpFill/>
          </p:grpSpPr>
          <p:sp>
            <p:nvSpPr>
              <p:cNvPr id="88" name="Freeform 87">
                <a:extLst>
                  <a:ext uri="{FF2B5EF4-FFF2-40B4-BE49-F238E27FC236}">
                    <a16:creationId xmlns:a16="http://schemas.microsoft.com/office/drawing/2014/main" id="{29DDC427-6ED9-8FD5-5C3E-F36C8735D9E8}"/>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7024CCE2-3584-22F9-E35E-5EDB1919503F}"/>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CABDE747-A1FB-EB1B-0A4C-06696183A8A9}"/>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7BA79BE7-F808-C163-BAAE-F1FC5194A5B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2" name="Freeform 91">
                <a:extLst>
                  <a:ext uri="{FF2B5EF4-FFF2-40B4-BE49-F238E27FC236}">
                    <a16:creationId xmlns:a16="http://schemas.microsoft.com/office/drawing/2014/main" id="{C648CE51-B36B-DC9A-3658-68E9FB4451BC}"/>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3" name="Freeform 92">
                <a:extLst>
                  <a:ext uri="{FF2B5EF4-FFF2-40B4-BE49-F238E27FC236}">
                    <a16:creationId xmlns:a16="http://schemas.microsoft.com/office/drawing/2014/main" id="{AE51240B-9764-1E00-458A-F73A4B330BA5}"/>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4" name="Freeform 93">
                <a:extLst>
                  <a:ext uri="{FF2B5EF4-FFF2-40B4-BE49-F238E27FC236}">
                    <a16:creationId xmlns:a16="http://schemas.microsoft.com/office/drawing/2014/main" id="{5E37E4EE-07A2-605B-2C31-A6F8AD5B2381}"/>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5" name="Freeform 94">
                <a:extLst>
                  <a:ext uri="{FF2B5EF4-FFF2-40B4-BE49-F238E27FC236}">
                    <a16:creationId xmlns:a16="http://schemas.microsoft.com/office/drawing/2014/main" id="{7BB3CB9C-1BB8-8300-5814-902E778922A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6" name="Freeform 95">
                <a:extLst>
                  <a:ext uri="{FF2B5EF4-FFF2-40B4-BE49-F238E27FC236}">
                    <a16:creationId xmlns:a16="http://schemas.microsoft.com/office/drawing/2014/main" id="{40A4E8AA-F262-42A9-372E-2479DDFE691B}"/>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2" name="Freeform 4">
            <a:extLst>
              <a:ext uri="{FF2B5EF4-FFF2-40B4-BE49-F238E27FC236}">
                <a16:creationId xmlns:a16="http://schemas.microsoft.com/office/drawing/2014/main" id="{683CBAB2-E80E-8C34-3478-DACC80BF1040}"/>
              </a:ext>
            </a:extLst>
          </p:cNvPr>
          <p:cNvSpPr>
            <a:spLocks noChangeArrowheads="1"/>
          </p:cNvSpPr>
          <p:nvPr/>
        </p:nvSpPr>
        <p:spPr bwMode="auto">
          <a:xfrm>
            <a:off x="5765844" y="3302667"/>
            <a:ext cx="6199706" cy="1285682"/>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3" name="Freeform 6">
            <a:extLst>
              <a:ext uri="{FF2B5EF4-FFF2-40B4-BE49-F238E27FC236}">
                <a16:creationId xmlns:a16="http://schemas.microsoft.com/office/drawing/2014/main" id="{71FC86EE-94BD-C7E6-0DAB-79CFDA76BE6B}"/>
              </a:ext>
            </a:extLst>
          </p:cNvPr>
          <p:cNvSpPr>
            <a:spLocks noChangeArrowheads="1"/>
          </p:cNvSpPr>
          <p:nvPr/>
        </p:nvSpPr>
        <p:spPr bwMode="auto">
          <a:xfrm>
            <a:off x="5936858" y="3469559"/>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rgbClr val="245473"/>
          </a:solidFill>
          <a:ln>
            <a:noFill/>
          </a:ln>
          <a:effectLst/>
        </p:spPr>
        <p:txBody>
          <a:bodyPr wrap="none" anchor="ctr"/>
          <a:lstStyle/>
          <a:p>
            <a:endParaRPr lang="en-GB" sz="2450" dirty="0">
              <a:latin typeface="+mj-lt"/>
            </a:endParaRPr>
          </a:p>
        </p:txBody>
      </p:sp>
      <p:sp>
        <p:nvSpPr>
          <p:cNvPr id="5" name="Freeform 7">
            <a:extLst>
              <a:ext uri="{FF2B5EF4-FFF2-40B4-BE49-F238E27FC236}">
                <a16:creationId xmlns:a16="http://schemas.microsoft.com/office/drawing/2014/main" id="{6CCFC6FC-D06A-C141-D612-2266CDFE2DC6}"/>
              </a:ext>
            </a:extLst>
          </p:cNvPr>
          <p:cNvSpPr>
            <a:spLocks noChangeArrowheads="1"/>
          </p:cNvSpPr>
          <p:nvPr/>
        </p:nvSpPr>
        <p:spPr bwMode="auto">
          <a:xfrm>
            <a:off x="7160728" y="3469559"/>
            <a:ext cx="953959" cy="951899"/>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rgbClr val="7F1C58"/>
          </a:solidFill>
          <a:ln>
            <a:noFill/>
          </a:ln>
          <a:effectLst/>
        </p:spPr>
        <p:txBody>
          <a:bodyPr wrap="none" anchor="ctr"/>
          <a:lstStyle/>
          <a:p>
            <a:endParaRPr lang="en-GB" sz="2450" dirty="0">
              <a:latin typeface="+mj-lt"/>
            </a:endParaRPr>
          </a:p>
        </p:txBody>
      </p:sp>
      <p:sp>
        <p:nvSpPr>
          <p:cNvPr id="6" name="Freeform 8">
            <a:extLst>
              <a:ext uri="{FF2B5EF4-FFF2-40B4-BE49-F238E27FC236}">
                <a16:creationId xmlns:a16="http://schemas.microsoft.com/office/drawing/2014/main" id="{212DEB1F-E21F-2D6D-5B8D-714337A56CA2}"/>
              </a:ext>
            </a:extLst>
          </p:cNvPr>
          <p:cNvSpPr>
            <a:spLocks noChangeArrowheads="1"/>
          </p:cNvSpPr>
          <p:nvPr/>
        </p:nvSpPr>
        <p:spPr bwMode="auto">
          <a:xfrm>
            <a:off x="8394900" y="3469559"/>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rgbClr val="B41F7A"/>
          </a:solidFill>
          <a:ln>
            <a:noFill/>
          </a:ln>
          <a:effectLst/>
        </p:spPr>
        <p:txBody>
          <a:bodyPr wrap="none" anchor="ctr"/>
          <a:lstStyle/>
          <a:p>
            <a:endParaRPr lang="en-GB" sz="2450" dirty="0">
              <a:latin typeface="+mj-lt"/>
            </a:endParaRPr>
          </a:p>
        </p:txBody>
      </p:sp>
      <p:sp>
        <p:nvSpPr>
          <p:cNvPr id="8" name="Freeform 9">
            <a:extLst>
              <a:ext uri="{FF2B5EF4-FFF2-40B4-BE49-F238E27FC236}">
                <a16:creationId xmlns:a16="http://schemas.microsoft.com/office/drawing/2014/main" id="{EB6F7D84-C6E6-2CBD-D870-9560DAE9A3F9}"/>
              </a:ext>
            </a:extLst>
          </p:cNvPr>
          <p:cNvSpPr>
            <a:spLocks noChangeArrowheads="1"/>
          </p:cNvSpPr>
          <p:nvPr/>
        </p:nvSpPr>
        <p:spPr bwMode="auto">
          <a:xfrm>
            <a:off x="9612589" y="3469559"/>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rgbClr val="F16924"/>
          </a:solidFill>
          <a:ln>
            <a:noFill/>
          </a:ln>
          <a:effectLst/>
        </p:spPr>
        <p:txBody>
          <a:bodyPr wrap="none" anchor="ctr"/>
          <a:lstStyle/>
          <a:p>
            <a:endParaRPr lang="en-GB" sz="2450" dirty="0">
              <a:latin typeface="+mj-lt"/>
            </a:endParaRPr>
          </a:p>
        </p:txBody>
      </p:sp>
      <p:sp>
        <p:nvSpPr>
          <p:cNvPr id="10" name="Freeform 10">
            <a:extLst>
              <a:ext uri="{FF2B5EF4-FFF2-40B4-BE49-F238E27FC236}">
                <a16:creationId xmlns:a16="http://schemas.microsoft.com/office/drawing/2014/main" id="{5A8DFA2C-BCFD-C065-8C88-AD48DF485D24}"/>
              </a:ext>
            </a:extLst>
          </p:cNvPr>
          <p:cNvSpPr>
            <a:spLocks noChangeArrowheads="1"/>
          </p:cNvSpPr>
          <p:nvPr/>
        </p:nvSpPr>
        <p:spPr bwMode="auto">
          <a:xfrm>
            <a:off x="10861185" y="3469559"/>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rgbClr val="EDA13E"/>
          </a:solidFill>
          <a:ln>
            <a:noFill/>
          </a:ln>
          <a:effectLst/>
        </p:spPr>
        <p:txBody>
          <a:bodyPr wrap="none" anchor="ctr"/>
          <a:lstStyle/>
          <a:p>
            <a:endParaRPr lang="en-GB" sz="2450" dirty="0">
              <a:latin typeface="+mj-lt"/>
            </a:endParaRPr>
          </a:p>
        </p:txBody>
      </p:sp>
      <p:sp>
        <p:nvSpPr>
          <p:cNvPr id="11" name="Freeform 26">
            <a:extLst>
              <a:ext uri="{FF2B5EF4-FFF2-40B4-BE49-F238E27FC236}">
                <a16:creationId xmlns:a16="http://schemas.microsoft.com/office/drawing/2014/main" id="{B3FD203C-218E-137D-6268-00E3769595EB}"/>
              </a:ext>
            </a:extLst>
          </p:cNvPr>
          <p:cNvSpPr>
            <a:spLocks noChangeArrowheads="1"/>
          </p:cNvSpPr>
          <p:nvPr/>
        </p:nvSpPr>
        <p:spPr bwMode="auto">
          <a:xfrm>
            <a:off x="6969112" y="3840428"/>
            <a:ext cx="105080" cy="105080"/>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rgbClr val="595959"/>
          </a:solidFill>
          <a:ln>
            <a:noFill/>
          </a:ln>
          <a:effectLst/>
        </p:spPr>
        <p:txBody>
          <a:bodyPr wrap="none" anchor="ctr"/>
          <a:lstStyle/>
          <a:p>
            <a:endParaRPr lang="en-GB" sz="2450" dirty="0">
              <a:latin typeface="+mj-lt"/>
            </a:endParaRPr>
          </a:p>
        </p:txBody>
      </p:sp>
      <p:sp>
        <p:nvSpPr>
          <p:cNvPr id="12" name="Freeform 27">
            <a:extLst>
              <a:ext uri="{FF2B5EF4-FFF2-40B4-BE49-F238E27FC236}">
                <a16:creationId xmlns:a16="http://schemas.microsoft.com/office/drawing/2014/main" id="{AC18B927-6A73-9A45-10FA-2E8BB59E170C}"/>
              </a:ext>
            </a:extLst>
          </p:cNvPr>
          <p:cNvSpPr>
            <a:spLocks noChangeArrowheads="1"/>
          </p:cNvSpPr>
          <p:nvPr/>
        </p:nvSpPr>
        <p:spPr bwMode="auto">
          <a:xfrm>
            <a:off x="8203284" y="3840428"/>
            <a:ext cx="105079"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rgbClr val="595959"/>
          </a:solidFill>
          <a:ln>
            <a:noFill/>
          </a:ln>
          <a:effectLst/>
        </p:spPr>
        <p:txBody>
          <a:bodyPr wrap="none" anchor="ctr"/>
          <a:lstStyle/>
          <a:p>
            <a:endParaRPr lang="en-GB" sz="2450" dirty="0">
              <a:latin typeface="+mj-lt"/>
            </a:endParaRPr>
          </a:p>
        </p:txBody>
      </p:sp>
      <p:sp>
        <p:nvSpPr>
          <p:cNvPr id="14" name="Freeform 28">
            <a:extLst>
              <a:ext uri="{FF2B5EF4-FFF2-40B4-BE49-F238E27FC236}">
                <a16:creationId xmlns:a16="http://schemas.microsoft.com/office/drawing/2014/main" id="{2DAAA76D-9050-6BB2-AC36-F3AFC43E51CF}"/>
              </a:ext>
            </a:extLst>
          </p:cNvPr>
          <p:cNvSpPr>
            <a:spLocks noChangeArrowheads="1"/>
          </p:cNvSpPr>
          <p:nvPr/>
        </p:nvSpPr>
        <p:spPr bwMode="auto">
          <a:xfrm>
            <a:off x="9427154" y="3840428"/>
            <a:ext cx="105079" cy="105080"/>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rgbClr val="595959"/>
          </a:solidFill>
          <a:ln>
            <a:noFill/>
          </a:ln>
          <a:effectLst/>
        </p:spPr>
        <p:txBody>
          <a:bodyPr wrap="none" anchor="ctr"/>
          <a:lstStyle/>
          <a:p>
            <a:endParaRPr lang="en-GB" sz="2450" dirty="0">
              <a:latin typeface="+mj-lt"/>
            </a:endParaRPr>
          </a:p>
        </p:txBody>
      </p:sp>
      <p:sp>
        <p:nvSpPr>
          <p:cNvPr id="15" name="Freeform 29">
            <a:extLst>
              <a:ext uri="{FF2B5EF4-FFF2-40B4-BE49-F238E27FC236}">
                <a16:creationId xmlns:a16="http://schemas.microsoft.com/office/drawing/2014/main" id="{1553634E-925C-F8FA-0A35-CEA98E124C74}"/>
              </a:ext>
            </a:extLst>
          </p:cNvPr>
          <p:cNvSpPr>
            <a:spLocks noChangeArrowheads="1"/>
          </p:cNvSpPr>
          <p:nvPr/>
        </p:nvSpPr>
        <p:spPr bwMode="auto">
          <a:xfrm>
            <a:off x="10661326" y="3840428"/>
            <a:ext cx="105080"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rgbClr val="595959"/>
          </a:solidFill>
          <a:ln>
            <a:noFill/>
          </a:ln>
          <a:effectLst/>
        </p:spPr>
        <p:txBody>
          <a:bodyPr wrap="none" anchor="ctr"/>
          <a:lstStyle/>
          <a:p>
            <a:endParaRPr lang="en-GB" sz="2450" dirty="0">
              <a:latin typeface="+mj-lt"/>
            </a:endParaRPr>
          </a:p>
        </p:txBody>
      </p:sp>
      <p:sp>
        <p:nvSpPr>
          <p:cNvPr id="16" name="Down Arrow 18">
            <a:extLst>
              <a:ext uri="{FF2B5EF4-FFF2-40B4-BE49-F238E27FC236}">
                <a16:creationId xmlns:a16="http://schemas.microsoft.com/office/drawing/2014/main" id="{C729EC67-BFD7-96C8-C605-8CDC92201054}"/>
              </a:ext>
            </a:extLst>
          </p:cNvPr>
          <p:cNvSpPr/>
          <p:nvPr/>
        </p:nvSpPr>
        <p:spPr>
          <a:xfrm>
            <a:off x="6353581" y="4532051"/>
            <a:ext cx="120510" cy="446381"/>
          </a:xfrm>
          <a:prstGeom prst="downArrow">
            <a:avLst/>
          </a:pr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7" name="Up Arrow 19">
            <a:extLst>
              <a:ext uri="{FF2B5EF4-FFF2-40B4-BE49-F238E27FC236}">
                <a16:creationId xmlns:a16="http://schemas.microsoft.com/office/drawing/2014/main" id="{596CFBD3-5A93-3624-9A31-1A83BF1A7BD4}"/>
              </a:ext>
            </a:extLst>
          </p:cNvPr>
          <p:cNvSpPr/>
          <p:nvPr/>
        </p:nvSpPr>
        <p:spPr>
          <a:xfrm>
            <a:off x="7577451" y="2912586"/>
            <a:ext cx="120510" cy="446381"/>
          </a:xfrm>
          <a:prstGeom prst="upArrow">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8" name="Down Arrow 20">
            <a:extLst>
              <a:ext uri="{FF2B5EF4-FFF2-40B4-BE49-F238E27FC236}">
                <a16:creationId xmlns:a16="http://schemas.microsoft.com/office/drawing/2014/main" id="{4BEA8F7F-9868-DB83-3035-F6F4633D04ED}"/>
              </a:ext>
            </a:extLst>
          </p:cNvPr>
          <p:cNvSpPr/>
          <p:nvPr/>
        </p:nvSpPr>
        <p:spPr>
          <a:xfrm>
            <a:off x="8810594" y="4532051"/>
            <a:ext cx="120510" cy="446381"/>
          </a:xfrm>
          <a:prstGeom prst="downArrow">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19" name="Up Arrow 21">
            <a:extLst>
              <a:ext uri="{FF2B5EF4-FFF2-40B4-BE49-F238E27FC236}">
                <a16:creationId xmlns:a16="http://schemas.microsoft.com/office/drawing/2014/main" id="{D6FB4873-18DE-CA3A-BEC9-726C6793D2AD}"/>
              </a:ext>
            </a:extLst>
          </p:cNvPr>
          <p:cNvSpPr/>
          <p:nvPr/>
        </p:nvSpPr>
        <p:spPr>
          <a:xfrm>
            <a:off x="10029312" y="2912586"/>
            <a:ext cx="120510" cy="446381"/>
          </a:xfrm>
          <a:prstGeom prst="upArrow">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20" name="Down Arrow 22">
            <a:extLst>
              <a:ext uri="{FF2B5EF4-FFF2-40B4-BE49-F238E27FC236}">
                <a16:creationId xmlns:a16="http://schemas.microsoft.com/office/drawing/2014/main" id="{FCEE2638-C4EC-46AA-6A68-962EFAF7B772}"/>
              </a:ext>
            </a:extLst>
          </p:cNvPr>
          <p:cNvSpPr/>
          <p:nvPr/>
        </p:nvSpPr>
        <p:spPr>
          <a:xfrm>
            <a:off x="11276878" y="4532051"/>
            <a:ext cx="120510" cy="446381"/>
          </a:xfrm>
          <a:prstGeom prst="downArrow">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21" name="TextBox 24">
            <a:extLst>
              <a:ext uri="{FF2B5EF4-FFF2-40B4-BE49-F238E27FC236}">
                <a16:creationId xmlns:a16="http://schemas.microsoft.com/office/drawing/2014/main" id="{D71D1F73-CC0A-21EA-8260-BB99A2B9D102}"/>
              </a:ext>
            </a:extLst>
          </p:cNvPr>
          <p:cNvSpPr txBox="1"/>
          <p:nvPr/>
        </p:nvSpPr>
        <p:spPr>
          <a:xfrm>
            <a:off x="5794729" y="4955398"/>
            <a:ext cx="1238224" cy="710707"/>
          </a:xfrm>
          <a:prstGeom prst="rect">
            <a:avLst/>
          </a:prstGeom>
          <a:noFill/>
        </p:spPr>
        <p:txBody>
          <a:bodyPr wrap="none" rtlCol="0" anchor="t" anchorCtr="0">
            <a:spAutoFit/>
          </a:bodyPr>
          <a:lstStyle/>
          <a:p>
            <a:pPr algn="ctr">
              <a:lnSpc>
                <a:spcPts val="1620"/>
              </a:lnSpc>
            </a:pPr>
            <a:r>
              <a:rPr lang="en-GB" sz="1600" b="1" dirty="0">
                <a:solidFill>
                  <a:srgbClr val="245473"/>
                </a:solidFill>
                <a:latin typeface="+mj-lt"/>
                <a:ea typeface="League Spartan" charset="0"/>
                <a:cs typeface="Poppins" pitchFamily="2" charset="77"/>
              </a:rPr>
              <a:t>Προσδιορίστε το </a:t>
            </a:r>
            <a:br>
              <a:rPr lang="en-GB" sz="1600" b="1" dirty="0">
                <a:solidFill>
                  <a:srgbClr val="245473"/>
                </a:solidFill>
                <a:latin typeface="+mj-lt"/>
                <a:ea typeface="League Spartan" charset="0"/>
                <a:cs typeface="Poppins" pitchFamily="2" charset="77"/>
              </a:rPr>
            </a:br>
            <a:r>
              <a:rPr lang="en-GB" sz="1600" b="1" dirty="0">
                <a:solidFill>
                  <a:srgbClr val="245473"/>
                </a:solidFill>
                <a:latin typeface="+mj-lt"/>
                <a:ea typeface="League Spartan" charset="0"/>
                <a:cs typeface="Poppins" pitchFamily="2" charset="77"/>
              </a:rPr>
              <a:t>σημαντικό</a:t>
            </a:r>
            <a:br>
              <a:rPr lang="en-GB" sz="1600" b="1" dirty="0">
                <a:solidFill>
                  <a:srgbClr val="245473"/>
                </a:solidFill>
                <a:latin typeface="+mj-lt"/>
                <a:ea typeface="League Spartan" charset="0"/>
                <a:cs typeface="Poppins" pitchFamily="2" charset="77"/>
              </a:rPr>
            </a:br>
            <a:r>
              <a:rPr lang="en-GB" sz="1600" b="1" dirty="0">
                <a:solidFill>
                  <a:srgbClr val="245473"/>
                </a:solidFill>
                <a:latin typeface="+mj-lt"/>
                <a:ea typeface="League Spartan" charset="0"/>
                <a:cs typeface="Poppins" pitchFamily="2" charset="77"/>
              </a:rPr>
              <a:t>Ενδιαφερόμενα μέρη</a:t>
            </a:r>
          </a:p>
        </p:txBody>
      </p:sp>
      <p:sp>
        <p:nvSpPr>
          <p:cNvPr id="22" name="TextBox 28">
            <a:extLst>
              <a:ext uri="{FF2B5EF4-FFF2-40B4-BE49-F238E27FC236}">
                <a16:creationId xmlns:a16="http://schemas.microsoft.com/office/drawing/2014/main" id="{3CF109EA-B680-C8D8-8EF1-62E568F13196}"/>
              </a:ext>
            </a:extLst>
          </p:cNvPr>
          <p:cNvSpPr txBox="1"/>
          <p:nvPr/>
        </p:nvSpPr>
        <p:spPr>
          <a:xfrm>
            <a:off x="8091554" y="4955398"/>
            <a:ext cx="1567865" cy="710707"/>
          </a:xfrm>
          <a:prstGeom prst="rect">
            <a:avLst/>
          </a:prstGeom>
          <a:noFill/>
        </p:spPr>
        <p:txBody>
          <a:bodyPr wrap="none" rtlCol="0" anchor="t" anchorCtr="0">
            <a:spAutoFit/>
          </a:bodyPr>
          <a:lstStyle/>
          <a:p>
            <a:pPr algn="ctr">
              <a:lnSpc>
                <a:spcPts val="1620"/>
              </a:lnSpc>
            </a:pPr>
            <a:r>
              <a:rPr lang="en-GB" sz="1600" b="1" dirty="0">
                <a:solidFill>
                  <a:srgbClr val="B41F7A"/>
                </a:solidFill>
                <a:latin typeface="+mj-lt"/>
                <a:ea typeface="League Spartan" charset="0"/>
                <a:cs typeface="Poppins" pitchFamily="2" charset="77"/>
              </a:rPr>
              <a:t>Παραγωγή μέτρων</a:t>
            </a:r>
            <a:br>
              <a:rPr lang="en-GB" sz="1600" b="1" dirty="0">
                <a:solidFill>
                  <a:srgbClr val="B41F7A"/>
                </a:solidFill>
                <a:latin typeface="+mj-lt"/>
                <a:ea typeface="League Spartan" charset="0"/>
                <a:cs typeface="Poppins" pitchFamily="2" charset="77"/>
              </a:rPr>
            </a:br>
            <a:r>
              <a:rPr lang="en-GB" sz="1600" b="1" dirty="0">
                <a:solidFill>
                  <a:srgbClr val="B41F7A"/>
                </a:solidFill>
                <a:latin typeface="+mj-lt"/>
                <a:ea typeface="League Spartan" charset="0"/>
                <a:cs typeface="Poppins" pitchFamily="2" charset="77"/>
              </a:rPr>
              <a:t>για κάθε </a:t>
            </a:r>
            <a:br>
              <a:rPr lang="en-GB" sz="1600" b="1" dirty="0">
                <a:solidFill>
                  <a:srgbClr val="B41F7A"/>
                </a:solidFill>
                <a:latin typeface="+mj-lt"/>
                <a:ea typeface="League Spartan" charset="0"/>
                <a:cs typeface="Poppins" pitchFamily="2" charset="77"/>
              </a:rPr>
            </a:br>
            <a:r>
              <a:rPr lang="en-GB" sz="1600" b="1" dirty="0">
                <a:solidFill>
                  <a:srgbClr val="B41F7A"/>
                </a:solidFill>
                <a:latin typeface="+mj-lt"/>
                <a:ea typeface="League Spartan" charset="0"/>
                <a:cs typeface="Poppins" pitchFamily="2" charset="77"/>
              </a:rPr>
              <a:t>Ενδιαφερόμενο μέρος</a:t>
            </a:r>
          </a:p>
        </p:txBody>
      </p:sp>
      <p:sp>
        <p:nvSpPr>
          <p:cNvPr id="23" name="TextBox 31">
            <a:extLst>
              <a:ext uri="{FF2B5EF4-FFF2-40B4-BE49-F238E27FC236}">
                <a16:creationId xmlns:a16="http://schemas.microsoft.com/office/drawing/2014/main" id="{CC6433F6-BE86-B6B7-14A1-4DA3B042D50A}"/>
              </a:ext>
            </a:extLst>
          </p:cNvPr>
          <p:cNvSpPr txBox="1"/>
          <p:nvPr/>
        </p:nvSpPr>
        <p:spPr>
          <a:xfrm>
            <a:off x="10906760" y="4955398"/>
            <a:ext cx="860748" cy="300339"/>
          </a:xfrm>
          <a:prstGeom prst="rect">
            <a:avLst/>
          </a:prstGeom>
          <a:noFill/>
        </p:spPr>
        <p:txBody>
          <a:bodyPr wrap="none" rtlCol="0" anchor="t" anchorCtr="0">
            <a:spAutoFit/>
          </a:bodyPr>
          <a:lstStyle/>
          <a:p>
            <a:pPr algn="ctr">
              <a:lnSpc>
                <a:spcPts val="1620"/>
              </a:lnSpc>
            </a:pPr>
            <a:r>
              <a:rPr lang="en-GB" sz="1600" b="1" dirty="0">
                <a:solidFill>
                  <a:srgbClr val="EDA13E"/>
                </a:solidFill>
                <a:latin typeface="+mj-lt"/>
                <a:ea typeface="League Spartan" charset="0"/>
                <a:cs typeface="Poppins" pitchFamily="2" charset="77"/>
              </a:rPr>
              <a:t>Οθόνη</a:t>
            </a:r>
          </a:p>
        </p:txBody>
      </p:sp>
      <p:sp>
        <p:nvSpPr>
          <p:cNvPr id="24" name="TextBox 35">
            <a:extLst>
              <a:ext uri="{FF2B5EF4-FFF2-40B4-BE49-F238E27FC236}">
                <a16:creationId xmlns:a16="http://schemas.microsoft.com/office/drawing/2014/main" id="{4901356F-EB93-9760-CA63-756DBFB60F2D}"/>
              </a:ext>
            </a:extLst>
          </p:cNvPr>
          <p:cNvSpPr txBox="1"/>
          <p:nvPr/>
        </p:nvSpPr>
        <p:spPr>
          <a:xfrm>
            <a:off x="6814866" y="1910827"/>
            <a:ext cx="1702388" cy="915892"/>
          </a:xfrm>
          <a:prstGeom prst="rect">
            <a:avLst/>
          </a:prstGeom>
          <a:noFill/>
        </p:spPr>
        <p:txBody>
          <a:bodyPr wrap="square" rtlCol="0" anchor="b" anchorCtr="0">
            <a:spAutoFit/>
          </a:bodyPr>
          <a:lstStyle/>
          <a:p>
            <a:pPr algn="ctr">
              <a:lnSpc>
                <a:spcPts val="1620"/>
              </a:lnSpc>
            </a:pPr>
            <a:r>
              <a:rPr lang="en-GB" sz="1600" b="1" dirty="0">
                <a:solidFill>
                  <a:srgbClr val="7F1C58"/>
                </a:solidFill>
                <a:latin typeface="+mj-lt"/>
                <a:ea typeface="League Spartan" charset="0"/>
                <a:cs typeface="Poppins" pitchFamily="2" charset="77"/>
              </a:rPr>
              <a:t>Ανάλυση και </a:t>
            </a:r>
            <a:br>
              <a:rPr lang="en-GB" sz="1600" b="1" dirty="0">
                <a:solidFill>
                  <a:srgbClr val="7F1C58"/>
                </a:solidFill>
                <a:latin typeface="+mj-lt"/>
                <a:ea typeface="League Spartan" charset="0"/>
                <a:cs typeface="Poppins" pitchFamily="2" charset="77"/>
              </a:rPr>
            </a:br>
            <a:r>
              <a:rPr lang="en-GB" sz="1600" b="1" dirty="0">
                <a:solidFill>
                  <a:srgbClr val="7F1C58"/>
                </a:solidFill>
                <a:latin typeface="+mj-lt"/>
                <a:ea typeface="League Spartan" charset="0"/>
                <a:cs typeface="Poppins" pitchFamily="2" charset="77"/>
              </a:rPr>
              <a:t>βαθμολογήστε τα ενδιαφερόμενα μέρη</a:t>
            </a:r>
          </a:p>
        </p:txBody>
      </p:sp>
      <p:sp>
        <p:nvSpPr>
          <p:cNvPr id="25" name="TextBox 38">
            <a:extLst>
              <a:ext uri="{FF2B5EF4-FFF2-40B4-BE49-F238E27FC236}">
                <a16:creationId xmlns:a16="http://schemas.microsoft.com/office/drawing/2014/main" id="{14CCD2A5-F53B-DD3D-AFFB-E062DEF65CB2}"/>
              </a:ext>
            </a:extLst>
          </p:cNvPr>
          <p:cNvSpPr txBox="1"/>
          <p:nvPr/>
        </p:nvSpPr>
        <p:spPr>
          <a:xfrm>
            <a:off x="9546984" y="2357034"/>
            <a:ext cx="1085169" cy="505523"/>
          </a:xfrm>
          <a:prstGeom prst="rect">
            <a:avLst/>
          </a:prstGeom>
          <a:noFill/>
        </p:spPr>
        <p:txBody>
          <a:bodyPr wrap="none" rtlCol="0" anchor="b" anchorCtr="0">
            <a:spAutoFit/>
          </a:bodyPr>
          <a:lstStyle/>
          <a:p>
            <a:pPr algn="ctr">
              <a:lnSpc>
                <a:spcPts val="1620"/>
              </a:lnSpc>
            </a:pPr>
            <a:r>
              <a:rPr lang="en-GB" sz="1600" b="1" dirty="0">
                <a:solidFill>
                  <a:srgbClr val="F16924"/>
                </a:solidFill>
                <a:latin typeface="+mj-lt"/>
                <a:ea typeface="League Spartan" charset="0"/>
                <a:cs typeface="Poppins" pitchFamily="2" charset="77"/>
              </a:rPr>
              <a:t>Εφαρμογή</a:t>
            </a:r>
            <a:br>
              <a:rPr lang="en-GB" sz="1600" b="1" dirty="0">
                <a:solidFill>
                  <a:srgbClr val="F16924"/>
                </a:solidFill>
                <a:latin typeface="+mj-lt"/>
                <a:ea typeface="League Spartan" charset="0"/>
                <a:cs typeface="Poppins" pitchFamily="2" charset="77"/>
              </a:rPr>
            </a:br>
            <a:r>
              <a:rPr lang="en-GB" sz="1600" b="1" dirty="0">
                <a:solidFill>
                  <a:srgbClr val="F16924"/>
                </a:solidFill>
                <a:latin typeface="+mj-lt"/>
                <a:ea typeface="League Spartan" charset="0"/>
                <a:cs typeface="Poppins" pitchFamily="2" charset="77"/>
              </a:rPr>
              <a:t>Μέτρα</a:t>
            </a:r>
          </a:p>
        </p:txBody>
      </p:sp>
      <p:sp>
        <p:nvSpPr>
          <p:cNvPr id="26" name="TextBox 39">
            <a:extLst>
              <a:ext uri="{FF2B5EF4-FFF2-40B4-BE49-F238E27FC236}">
                <a16:creationId xmlns:a16="http://schemas.microsoft.com/office/drawing/2014/main" id="{1CF303ED-32AF-8137-E3AB-41DD16003212}"/>
              </a:ext>
            </a:extLst>
          </p:cNvPr>
          <p:cNvSpPr txBox="1"/>
          <p:nvPr/>
        </p:nvSpPr>
        <p:spPr>
          <a:xfrm>
            <a:off x="6211697" y="3639590"/>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1</a:t>
            </a:r>
          </a:p>
        </p:txBody>
      </p:sp>
      <p:sp>
        <p:nvSpPr>
          <p:cNvPr id="27" name="TextBox 40">
            <a:extLst>
              <a:ext uri="{FF2B5EF4-FFF2-40B4-BE49-F238E27FC236}">
                <a16:creationId xmlns:a16="http://schemas.microsoft.com/office/drawing/2014/main" id="{6F29BBBE-CE24-2771-6FF1-168C1A14E791}"/>
              </a:ext>
            </a:extLst>
          </p:cNvPr>
          <p:cNvSpPr txBox="1"/>
          <p:nvPr/>
        </p:nvSpPr>
        <p:spPr>
          <a:xfrm>
            <a:off x="7435567" y="3639590"/>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2</a:t>
            </a:r>
          </a:p>
        </p:txBody>
      </p:sp>
      <p:sp>
        <p:nvSpPr>
          <p:cNvPr id="28" name="TextBox 41">
            <a:extLst>
              <a:ext uri="{FF2B5EF4-FFF2-40B4-BE49-F238E27FC236}">
                <a16:creationId xmlns:a16="http://schemas.microsoft.com/office/drawing/2014/main" id="{F376F0FA-68D8-7024-5EDA-A83DCC0A7C11}"/>
              </a:ext>
            </a:extLst>
          </p:cNvPr>
          <p:cNvSpPr txBox="1"/>
          <p:nvPr/>
        </p:nvSpPr>
        <p:spPr>
          <a:xfrm>
            <a:off x="8663558" y="3639590"/>
            <a:ext cx="404278" cy="611834"/>
          </a:xfrm>
          <a:prstGeom prst="rect">
            <a:avLst/>
          </a:prstGeom>
          <a:solidFill>
            <a:srgbClr val="B41F7A"/>
          </a:solidFill>
        </p:spPr>
        <p:txBody>
          <a:bodyPr wrap="none" rtlCol="0" anchor="ctr">
            <a:spAutoFit/>
          </a:bodyPr>
          <a:lstStyle/>
          <a:p>
            <a:pPr algn="ctr"/>
            <a:r>
              <a:rPr lang="en-GB" sz="3376" b="1" dirty="0">
                <a:solidFill>
                  <a:schemeClr val="bg1"/>
                </a:solidFill>
                <a:latin typeface="+mj-lt"/>
                <a:cs typeface="Poppins" pitchFamily="2" charset="77"/>
              </a:rPr>
              <a:t>3</a:t>
            </a:r>
          </a:p>
        </p:txBody>
      </p:sp>
      <p:sp>
        <p:nvSpPr>
          <p:cNvPr id="29" name="TextBox 42">
            <a:extLst>
              <a:ext uri="{FF2B5EF4-FFF2-40B4-BE49-F238E27FC236}">
                <a16:creationId xmlns:a16="http://schemas.microsoft.com/office/drawing/2014/main" id="{E9F04B17-A9CD-2EEE-D4FE-714BA08DDBAD}"/>
              </a:ext>
            </a:extLst>
          </p:cNvPr>
          <p:cNvSpPr txBox="1"/>
          <p:nvPr/>
        </p:nvSpPr>
        <p:spPr>
          <a:xfrm>
            <a:off x="9887429" y="3639590"/>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4</a:t>
            </a:r>
          </a:p>
        </p:txBody>
      </p:sp>
      <p:sp>
        <p:nvSpPr>
          <p:cNvPr id="30" name="TextBox 43">
            <a:extLst>
              <a:ext uri="{FF2B5EF4-FFF2-40B4-BE49-F238E27FC236}">
                <a16:creationId xmlns:a16="http://schemas.microsoft.com/office/drawing/2014/main" id="{D305598D-273F-A734-01A6-2F9F711B0952}"/>
              </a:ext>
            </a:extLst>
          </p:cNvPr>
          <p:cNvSpPr txBox="1"/>
          <p:nvPr/>
        </p:nvSpPr>
        <p:spPr>
          <a:xfrm>
            <a:off x="11134994" y="3639590"/>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5</a:t>
            </a:r>
          </a:p>
        </p:txBody>
      </p:sp>
    </p:spTree>
    <p:extLst>
      <p:ext uri="{BB962C8B-B14F-4D97-AF65-F5344CB8AC3E}">
        <p14:creationId xmlns:p14="http://schemas.microsoft.com/office/powerpoint/2010/main" val="562470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04 </a:t>
            </a:r>
            <a:r>
              <a:rPr lang="el-GR" sz="4000" dirty="0">
                <a:solidFill>
                  <a:schemeClr val="bg1"/>
                </a:solidFill>
              </a:rPr>
              <a:t>	</a:t>
            </a:r>
            <a:r>
              <a:rPr lang="en-US" dirty="0" err="1">
                <a:solidFill>
                  <a:schemeClr val="bg1"/>
                </a:solidFill>
              </a:rPr>
              <a:t>Χρήση</a:t>
            </a:r>
            <a:r>
              <a:rPr lang="en-US" dirty="0">
                <a:solidFill>
                  <a:schemeClr val="bg1"/>
                </a:solidFill>
              </a:rPr>
              <a:t> υφιστάμενων αξιολογήσεων για τον εντοπισμό </a:t>
            </a:r>
            <a:r>
              <a:rPr lang="el-GR" dirty="0">
                <a:solidFill>
                  <a:schemeClr val="bg1"/>
                </a:solidFill>
              </a:rPr>
              <a:t>	</a:t>
            </a:r>
            <a:r>
              <a:rPr lang="en-US" dirty="0" err="1">
                <a:solidFill>
                  <a:schemeClr val="bg1"/>
                </a:solidFill>
              </a:rPr>
              <a:t>κινδύνων</a:t>
            </a:r>
            <a:endParaRPr lang="en-US" dirty="0">
              <a:solidFill>
                <a:schemeClr val="bg1"/>
              </a:solidFill>
            </a:endParaRP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612807" y="1687072"/>
            <a:ext cx="4088124" cy="4650317"/>
          </a:xfrm>
        </p:spPr>
        <p:txBody>
          <a:bodyPr>
            <a:noAutofit/>
          </a:bodyPr>
          <a:lstStyle/>
          <a:p>
            <a:pPr marL="12700" indent="-12700"/>
            <a:r>
              <a:rPr lang="en-GB" sz="1800" dirty="0">
                <a:latin typeface="Calibri" panose="020F0502020204030204" pitchFamily="34" charset="0"/>
                <a:ea typeface="Lato Light" panose="020F0502020204030203" pitchFamily="34" charset="0"/>
                <a:cs typeface="Calibri" panose="020F0502020204030204" pitchFamily="34" charset="0"/>
              </a:rPr>
              <a:t>Πολλές ΜΜΕ διεξάγουν ήδη τακτικούς ελέγχους και αξιολογήσεις για διάφορους σκοπούς (π.χ. έλεγχοι προμηθευτών).Πολύ συχνά, ωστόσο, οι έλεγχοι αυτοί αντιμετωπίζονται από μια απομονωμένη οπτική γωνία και αποκλειστικά εντός του συγκεκριμένου τομέα λειτουργίας. Εάν οι έλεγχοι και οι αξιολογήσεις συγκεντρώνονται από διάφορους τομείς της επιχείρησης και εξετάζονται στο σύνολό τους, είναι συχνά δυνατό να διαμορφωθεί μια πολύ σαφής εικόνα της κατάστασης της επιχείρησης και των πιθανών αιτιών της κρίσης. </a:t>
            </a:r>
            <a:r>
              <a:rPr lang="en-GB" sz="1800" b="1" dirty="0">
                <a:latin typeface="Calibri" panose="020F0502020204030204" pitchFamily="34" charset="0"/>
                <a:ea typeface="Lato Light" panose="020F0502020204030203" pitchFamily="34" charset="0"/>
                <a:cs typeface="Calibri" panose="020F0502020204030204" pitchFamily="34" charset="0"/>
              </a:rPr>
              <a:t>Ακολουθούν 6 τομείς που πρέπει να εξετάσετε, αλλά υπάρχουν και άλλοι που αφορούν ειδικά τη δική σας ΜΜΕ;  </a:t>
            </a:r>
            <a:r>
              <a:rPr lang="en-GB" sz="1800" dirty="0">
                <a:latin typeface="Calibri" panose="020F0502020204030204" pitchFamily="34" charset="0"/>
                <a:ea typeface="Lato Light" panose="020F0502020204030203" pitchFamily="34" charset="0"/>
                <a:cs typeface="Calibri" panose="020F0502020204030204" pitchFamily="34" charset="0"/>
              </a:rPr>
              <a:t>Συμπεριλάβετε τους στην αξιολόγησή σας.</a:t>
            </a:r>
          </a:p>
        </p:txBody>
      </p:sp>
      <p:grpSp>
        <p:nvGrpSpPr>
          <p:cNvPr id="39" name="Group 38">
            <a:extLst>
              <a:ext uri="{FF2B5EF4-FFF2-40B4-BE49-F238E27FC236}">
                <a16:creationId xmlns:a16="http://schemas.microsoft.com/office/drawing/2014/main" id="{73EB25BA-7A28-2A97-393A-09295F1EBAF4}"/>
              </a:ext>
            </a:extLst>
          </p:cNvPr>
          <p:cNvGrpSpPr/>
          <p:nvPr/>
        </p:nvGrpSpPr>
        <p:grpSpPr>
          <a:xfrm>
            <a:off x="517239" y="1772549"/>
            <a:ext cx="912642" cy="1019345"/>
            <a:chOff x="8865150" y="2423597"/>
            <a:chExt cx="667915" cy="746005"/>
          </a:xfrm>
          <a:solidFill>
            <a:srgbClr val="595959"/>
          </a:solidFill>
        </p:grpSpPr>
        <p:sp>
          <p:nvSpPr>
            <p:cNvPr id="40" name="Freeform 39">
              <a:extLst>
                <a:ext uri="{FF2B5EF4-FFF2-40B4-BE49-F238E27FC236}">
                  <a16:creationId xmlns:a16="http://schemas.microsoft.com/office/drawing/2014/main" id="{64EE4150-8981-CC43-7A90-C39E9F9C9758}"/>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1" name="Graphic 2">
              <a:extLst>
                <a:ext uri="{FF2B5EF4-FFF2-40B4-BE49-F238E27FC236}">
                  <a16:creationId xmlns:a16="http://schemas.microsoft.com/office/drawing/2014/main" id="{19AD7A99-323E-D9D0-B362-59639FAD63F5}"/>
                </a:ext>
              </a:extLst>
            </p:cNvPr>
            <p:cNvGrpSpPr/>
            <p:nvPr/>
          </p:nvGrpSpPr>
          <p:grpSpPr>
            <a:xfrm>
              <a:off x="8865150" y="2423597"/>
              <a:ext cx="667915" cy="746005"/>
              <a:chOff x="8865150" y="2423597"/>
              <a:chExt cx="667915" cy="746005"/>
            </a:xfrm>
            <a:grpFill/>
          </p:grpSpPr>
          <p:sp>
            <p:nvSpPr>
              <p:cNvPr id="42" name="Freeform 41">
                <a:extLst>
                  <a:ext uri="{FF2B5EF4-FFF2-40B4-BE49-F238E27FC236}">
                    <a16:creationId xmlns:a16="http://schemas.microsoft.com/office/drawing/2014/main" id="{49620377-9369-50C2-98EF-58972520C0A3}"/>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0AA35E50-0899-1316-D8EA-562F8621AFBC}"/>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150687E9-3AFE-8416-5BB7-3AE7C34D761F}"/>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F3DD0A76-1C21-0D06-C37D-51EEDD81BAB9}"/>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9E1C473E-D930-0DCE-C9D7-B4AF60BF446B}"/>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47" name="Freeform 21">
            <a:extLst>
              <a:ext uri="{FF2B5EF4-FFF2-40B4-BE49-F238E27FC236}">
                <a16:creationId xmlns:a16="http://schemas.microsoft.com/office/drawing/2014/main" id="{40D67AFE-9FAE-D524-5A30-70CC3C3D7BC2}"/>
              </a:ext>
            </a:extLst>
          </p:cNvPr>
          <p:cNvSpPr/>
          <p:nvPr/>
        </p:nvSpPr>
        <p:spPr>
          <a:xfrm>
            <a:off x="7257023" y="2577406"/>
            <a:ext cx="1191629" cy="1198362"/>
          </a:xfrm>
          <a:custGeom>
            <a:avLst/>
            <a:gdLst>
              <a:gd name="connsiteX0" fmla="*/ 874322 w 3456476"/>
              <a:gd name="connsiteY0" fmla="*/ 0 h 3476003"/>
              <a:gd name="connsiteX1" fmla="*/ 3456475 w 3456476"/>
              <a:gd name="connsiteY1" fmla="*/ 481535 h 3476003"/>
              <a:gd name="connsiteX2" fmla="*/ 3456476 w 3456476"/>
              <a:gd name="connsiteY2" fmla="*/ 2480209 h 3476003"/>
              <a:gd name="connsiteX3" fmla="*/ 3338706 w 3456476"/>
              <a:gd name="connsiteY3" fmla="*/ 2486156 h 3476003"/>
              <a:gd name="connsiteX4" fmla="*/ 1753677 w 3456476"/>
              <a:gd name="connsiteY4" fmla="*/ 3436181 h 3476003"/>
              <a:gd name="connsiteX5" fmla="*/ 1729485 w 3456476"/>
              <a:gd name="connsiteY5" fmla="*/ 3476003 h 3476003"/>
              <a:gd name="connsiteX6" fmla="*/ 0 w 3456476"/>
              <a:gd name="connsiteY6" fmla="*/ 2477484 h 3476003"/>
              <a:gd name="connsiteX7" fmla="*/ 874322 w 3456476"/>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6" h="3476003">
                <a:moveTo>
                  <a:pt x="874322" y="0"/>
                </a:moveTo>
                <a:lnTo>
                  <a:pt x="3456475" y="481535"/>
                </a:lnTo>
                <a:lnTo>
                  <a:pt x="3456476" y="2480209"/>
                </a:lnTo>
                <a:lnTo>
                  <a:pt x="3338706" y="2486156"/>
                </a:lnTo>
                <a:cubicBezTo>
                  <a:pt x="2679043" y="2553148"/>
                  <a:pt x="2106314" y="2914209"/>
                  <a:pt x="1753677" y="3436181"/>
                </a:cubicBezTo>
                <a:lnTo>
                  <a:pt x="1729485" y="3476003"/>
                </a:lnTo>
                <a:lnTo>
                  <a:pt x="0" y="2477484"/>
                </a:lnTo>
                <a:lnTo>
                  <a:pt x="874322"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8" name="Freeform 20">
            <a:extLst>
              <a:ext uri="{FF2B5EF4-FFF2-40B4-BE49-F238E27FC236}">
                <a16:creationId xmlns:a16="http://schemas.microsoft.com/office/drawing/2014/main" id="{2DA46910-EFB2-AFB6-FA41-5D090B8798BB}"/>
              </a:ext>
            </a:extLst>
          </p:cNvPr>
          <p:cNvSpPr/>
          <p:nvPr/>
        </p:nvSpPr>
        <p:spPr>
          <a:xfrm>
            <a:off x="8521156" y="2577406"/>
            <a:ext cx="1192218" cy="1198362"/>
          </a:xfrm>
          <a:custGeom>
            <a:avLst/>
            <a:gdLst>
              <a:gd name="connsiteX0" fmla="*/ 2584207 w 3458182"/>
              <a:gd name="connsiteY0" fmla="*/ 0 h 3476003"/>
              <a:gd name="connsiteX1" fmla="*/ 3458182 w 3458182"/>
              <a:gd name="connsiteY1" fmla="*/ 2476499 h 3476003"/>
              <a:gd name="connsiteX2" fmla="*/ 1726990 w 3458182"/>
              <a:gd name="connsiteY2" fmla="*/ 3476003 h 3476003"/>
              <a:gd name="connsiteX3" fmla="*/ 1702798 w 3458182"/>
              <a:gd name="connsiteY3" fmla="*/ 3436181 h 3476003"/>
              <a:gd name="connsiteX4" fmla="*/ 117769 w 3458182"/>
              <a:gd name="connsiteY4" fmla="*/ 2486156 h 3476003"/>
              <a:gd name="connsiteX5" fmla="*/ 1 w 3458182"/>
              <a:gd name="connsiteY5" fmla="*/ 2480209 h 3476003"/>
              <a:gd name="connsiteX6" fmla="*/ 0 w 3458182"/>
              <a:gd name="connsiteY6" fmla="*/ 481918 h 3476003"/>
              <a:gd name="connsiteX7" fmla="*/ 2584207 w 3458182"/>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2" h="3476003">
                <a:moveTo>
                  <a:pt x="2584207" y="0"/>
                </a:moveTo>
                <a:lnTo>
                  <a:pt x="3458182" y="2476499"/>
                </a:lnTo>
                <a:lnTo>
                  <a:pt x="1726990" y="3476003"/>
                </a:lnTo>
                <a:lnTo>
                  <a:pt x="1702798" y="3436181"/>
                </a:lnTo>
                <a:cubicBezTo>
                  <a:pt x="1350161" y="2914209"/>
                  <a:pt x="777432" y="2553148"/>
                  <a:pt x="117769" y="2486156"/>
                </a:cubicBezTo>
                <a:lnTo>
                  <a:pt x="1" y="2480209"/>
                </a:lnTo>
                <a:lnTo>
                  <a:pt x="0" y="481918"/>
                </a:lnTo>
                <a:lnTo>
                  <a:pt x="2584207" y="0"/>
                </a:lnTo>
                <a:close/>
              </a:path>
            </a:pathLst>
          </a:custGeom>
          <a:solidFill>
            <a:srgbClr val="245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9" name="Freeform 16">
            <a:extLst>
              <a:ext uri="{FF2B5EF4-FFF2-40B4-BE49-F238E27FC236}">
                <a16:creationId xmlns:a16="http://schemas.microsoft.com/office/drawing/2014/main" id="{5ED5AD80-898A-222B-4E09-CA87666B60AA}"/>
              </a:ext>
            </a:extLst>
          </p:cNvPr>
          <p:cNvSpPr/>
          <p:nvPr/>
        </p:nvSpPr>
        <p:spPr>
          <a:xfrm>
            <a:off x="9152844" y="3494035"/>
            <a:ext cx="1186036" cy="1376540"/>
          </a:xfrm>
          <a:custGeom>
            <a:avLst/>
            <a:gdLst>
              <a:gd name="connsiteX0" fmla="*/ 1730758 w 3440250"/>
              <a:gd name="connsiteY0" fmla="*/ 0 h 3992832"/>
              <a:gd name="connsiteX1" fmla="*/ 3440250 w 3440250"/>
              <a:gd name="connsiteY1" fmla="*/ 1996416 h 3992832"/>
              <a:gd name="connsiteX2" fmla="*/ 1730758 w 3440250"/>
              <a:gd name="connsiteY2" fmla="*/ 3992832 h 3992832"/>
              <a:gd name="connsiteX3" fmla="*/ 0 w 3440250"/>
              <a:gd name="connsiteY3" fmla="*/ 2993578 h 3992832"/>
              <a:gd name="connsiteX4" fmla="*/ 71529 w 3440250"/>
              <a:gd name="connsiteY4" fmla="*/ 2845094 h 3992832"/>
              <a:gd name="connsiteX5" fmla="*/ 242869 w 3440250"/>
              <a:gd name="connsiteY5" fmla="*/ 1996416 h 3992832"/>
              <a:gd name="connsiteX6" fmla="*/ 71529 w 3440250"/>
              <a:gd name="connsiteY6" fmla="*/ 1147738 h 3992832"/>
              <a:gd name="connsiteX7" fmla="*/ 0 w 3440250"/>
              <a:gd name="connsiteY7" fmla="*/ 999253 h 3992832"/>
              <a:gd name="connsiteX8" fmla="*/ 1730758 w 3440250"/>
              <a:gd name="connsiteY8" fmla="*/ 0 h 39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50" h="3992832">
                <a:moveTo>
                  <a:pt x="1730758" y="0"/>
                </a:moveTo>
                <a:lnTo>
                  <a:pt x="3440250" y="1996416"/>
                </a:lnTo>
                <a:lnTo>
                  <a:pt x="1730758" y="3992832"/>
                </a:lnTo>
                <a:lnTo>
                  <a:pt x="0" y="2993578"/>
                </a:lnTo>
                <a:lnTo>
                  <a:pt x="71529" y="2845094"/>
                </a:lnTo>
                <a:cubicBezTo>
                  <a:pt x="181859" y="2584244"/>
                  <a:pt x="242869" y="2297455"/>
                  <a:pt x="242869" y="1996416"/>
                </a:cubicBezTo>
                <a:cubicBezTo>
                  <a:pt x="242869" y="1695377"/>
                  <a:pt x="181859" y="1408588"/>
                  <a:pt x="71529" y="1147738"/>
                </a:cubicBezTo>
                <a:lnTo>
                  <a:pt x="0" y="999253"/>
                </a:lnTo>
                <a:lnTo>
                  <a:pt x="1730758"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0" name="Freeform 15">
            <a:extLst>
              <a:ext uri="{FF2B5EF4-FFF2-40B4-BE49-F238E27FC236}">
                <a16:creationId xmlns:a16="http://schemas.microsoft.com/office/drawing/2014/main" id="{9163F380-E7FB-2DE8-E879-B4E659788E6D}"/>
              </a:ext>
            </a:extLst>
          </p:cNvPr>
          <p:cNvSpPr/>
          <p:nvPr/>
        </p:nvSpPr>
        <p:spPr>
          <a:xfrm>
            <a:off x="6631636" y="3494309"/>
            <a:ext cx="1185327" cy="1375993"/>
          </a:xfrm>
          <a:custGeom>
            <a:avLst/>
            <a:gdLst>
              <a:gd name="connsiteX0" fmla="*/ 1708813 w 3438196"/>
              <a:gd name="connsiteY0" fmla="*/ 0 h 3991245"/>
              <a:gd name="connsiteX1" fmla="*/ 3438196 w 3438196"/>
              <a:gd name="connsiteY1" fmla="*/ 998460 h 3991245"/>
              <a:gd name="connsiteX2" fmla="*/ 3366667 w 3438196"/>
              <a:gd name="connsiteY2" fmla="*/ 1146945 h 3991245"/>
              <a:gd name="connsiteX3" fmla="*/ 3195327 w 3438196"/>
              <a:gd name="connsiteY3" fmla="*/ 1995623 h 3991245"/>
              <a:gd name="connsiteX4" fmla="*/ 3366667 w 3438196"/>
              <a:gd name="connsiteY4" fmla="*/ 2844301 h 3991245"/>
              <a:gd name="connsiteX5" fmla="*/ 3438196 w 3438196"/>
              <a:gd name="connsiteY5" fmla="*/ 2992785 h 3991245"/>
              <a:gd name="connsiteX6" fmla="*/ 1708812 w 3438196"/>
              <a:gd name="connsiteY6" fmla="*/ 3991245 h 3991245"/>
              <a:gd name="connsiteX7" fmla="*/ 0 w 3438196"/>
              <a:gd name="connsiteY7" fmla="*/ 1995623 h 3991245"/>
              <a:gd name="connsiteX8" fmla="*/ 1708813 w 3438196"/>
              <a:gd name="connsiteY8" fmla="*/ 0 h 39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196" h="3991245">
                <a:moveTo>
                  <a:pt x="1708813" y="0"/>
                </a:moveTo>
                <a:lnTo>
                  <a:pt x="3438196" y="998460"/>
                </a:lnTo>
                <a:lnTo>
                  <a:pt x="3366667" y="1146945"/>
                </a:lnTo>
                <a:cubicBezTo>
                  <a:pt x="3256337" y="1407795"/>
                  <a:pt x="3195327" y="1694584"/>
                  <a:pt x="3195327" y="1995623"/>
                </a:cubicBezTo>
                <a:cubicBezTo>
                  <a:pt x="3195327" y="2296662"/>
                  <a:pt x="3256337" y="2583451"/>
                  <a:pt x="3366667" y="2844301"/>
                </a:cubicBezTo>
                <a:lnTo>
                  <a:pt x="3438196" y="2992785"/>
                </a:lnTo>
                <a:lnTo>
                  <a:pt x="1708812" y="3991245"/>
                </a:lnTo>
                <a:lnTo>
                  <a:pt x="0" y="1995623"/>
                </a:lnTo>
                <a:lnTo>
                  <a:pt x="1708813"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Freeform 14">
            <a:extLst>
              <a:ext uri="{FF2B5EF4-FFF2-40B4-BE49-F238E27FC236}">
                <a16:creationId xmlns:a16="http://schemas.microsoft.com/office/drawing/2014/main" id="{D7040C49-F429-5BCE-5547-B4ABD69A9FBC}"/>
              </a:ext>
            </a:extLst>
          </p:cNvPr>
          <p:cNvSpPr/>
          <p:nvPr/>
        </p:nvSpPr>
        <p:spPr>
          <a:xfrm>
            <a:off x="7257021" y="4588842"/>
            <a:ext cx="1191630" cy="1198362"/>
          </a:xfrm>
          <a:custGeom>
            <a:avLst/>
            <a:gdLst>
              <a:gd name="connsiteX0" fmla="*/ 1729485 w 3456477"/>
              <a:gd name="connsiteY0" fmla="*/ 0 h 3476003"/>
              <a:gd name="connsiteX1" fmla="*/ 1753678 w 3456477"/>
              <a:gd name="connsiteY1" fmla="*/ 39822 h 3476003"/>
              <a:gd name="connsiteX2" fmla="*/ 3338707 w 3456477"/>
              <a:gd name="connsiteY2" fmla="*/ 989847 h 3476003"/>
              <a:gd name="connsiteX3" fmla="*/ 3456477 w 3456477"/>
              <a:gd name="connsiteY3" fmla="*/ 995794 h 3476003"/>
              <a:gd name="connsiteX4" fmla="*/ 3456476 w 3456477"/>
              <a:gd name="connsiteY4" fmla="*/ 2994468 h 3476003"/>
              <a:gd name="connsiteX5" fmla="*/ 874323 w 3456477"/>
              <a:gd name="connsiteY5" fmla="*/ 3476003 h 3476003"/>
              <a:gd name="connsiteX6" fmla="*/ 0 w 3456477"/>
              <a:gd name="connsiteY6" fmla="*/ 998518 h 3476003"/>
              <a:gd name="connsiteX7" fmla="*/ 1729485 w 3456477"/>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7" h="3476003">
                <a:moveTo>
                  <a:pt x="1729485" y="0"/>
                </a:moveTo>
                <a:lnTo>
                  <a:pt x="1753678" y="39822"/>
                </a:lnTo>
                <a:cubicBezTo>
                  <a:pt x="2106315" y="561794"/>
                  <a:pt x="2679044" y="922855"/>
                  <a:pt x="3338707" y="989847"/>
                </a:cubicBezTo>
                <a:lnTo>
                  <a:pt x="3456477" y="995794"/>
                </a:lnTo>
                <a:lnTo>
                  <a:pt x="3456476" y="2994468"/>
                </a:lnTo>
                <a:lnTo>
                  <a:pt x="874323" y="3476003"/>
                </a:lnTo>
                <a:lnTo>
                  <a:pt x="0" y="998518"/>
                </a:lnTo>
                <a:lnTo>
                  <a:pt x="1729485" y="0"/>
                </a:lnTo>
                <a:close/>
              </a:path>
            </a:pathLst>
          </a:custGeom>
          <a:solidFill>
            <a:srgbClr val="DC6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Freeform 13">
            <a:extLst>
              <a:ext uri="{FF2B5EF4-FFF2-40B4-BE49-F238E27FC236}">
                <a16:creationId xmlns:a16="http://schemas.microsoft.com/office/drawing/2014/main" id="{ACA9872C-7203-E11E-C11B-66324B22638B}"/>
              </a:ext>
            </a:extLst>
          </p:cNvPr>
          <p:cNvSpPr/>
          <p:nvPr/>
        </p:nvSpPr>
        <p:spPr>
          <a:xfrm>
            <a:off x="8521157" y="4588842"/>
            <a:ext cx="1192218" cy="1198362"/>
          </a:xfrm>
          <a:custGeom>
            <a:avLst/>
            <a:gdLst>
              <a:gd name="connsiteX0" fmla="*/ 1726990 w 3458181"/>
              <a:gd name="connsiteY0" fmla="*/ 0 h 3476003"/>
              <a:gd name="connsiteX1" fmla="*/ 3458181 w 3458181"/>
              <a:gd name="connsiteY1" fmla="*/ 999504 h 3476003"/>
              <a:gd name="connsiteX2" fmla="*/ 2584206 w 3458181"/>
              <a:gd name="connsiteY2" fmla="*/ 3476003 h 3476003"/>
              <a:gd name="connsiteX3" fmla="*/ 0 w 3458181"/>
              <a:gd name="connsiteY3" fmla="*/ 2994085 h 3476003"/>
              <a:gd name="connsiteX4" fmla="*/ 0 w 3458181"/>
              <a:gd name="connsiteY4" fmla="*/ 995794 h 3476003"/>
              <a:gd name="connsiteX5" fmla="*/ 117768 w 3458181"/>
              <a:gd name="connsiteY5" fmla="*/ 989847 h 3476003"/>
              <a:gd name="connsiteX6" fmla="*/ 1702797 w 3458181"/>
              <a:gd name="connsiteY6" fmla="*/ 39822 h 3476003"/>
              <a:gd name="connsiteX7" fmla="*/ 1726990 w 3458181"/>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1" h="3476003">
                <a:moveTo>
                  <a:pt x="1726990" y="0"/>
                </a:moveTo>
                <a:lnTo>
                  <a:pt x="3458181" y="999504"/>
                </a:lnTo>
                <a:lnTo>
                  <a:pt x="2584206" y="3476003"/>
                </a:lnTo>
                <a:lnTo>
                  <a:pt x="0" y="2994085"/>
                </a:lnTo>
                <a:lnTo>
                  <a:pt x="0" y="995794"/>
                </a:lnTo>
                <a:lnTo>
                  <a:pt x="117768" y="989847"/>
                </a:lnTo>
                <a:cubicBezTo>
                  <a:pt x="777431" y="922855"/>
                  <a:pt x="1350160" y="561794"/>
                  <a:pt x="1702797" y="39822"/>
                </a:cubicBezTo>
                <a:lnTo>
                  <a:pt x="172699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3" name="TextBox 41">
            <a:extLst>
              <a:ext uri="{FF2B5EF4-FFF2-40B4-BE49-F238E27FC236}">
                <a16:creationId xmlns:a16="http://schemas.microsoft.com/office/drawing/2014/main" id="{E0E6E404-C6C2-4D95-A9A0-4C746A07C466}"/>
              </a:ext>
            </a:extLst>
          </p:cNvPr>
          <p:cNvSpPr txBox="1"/>
          <p:nvPr/>
        </p:nvSpPr>
        <p:spPr>
          <a:xfrm>
            <a:off x="5632381" y="2579125"/>
            <a:ext cx="1439878" cy="584775"/>
          </a:xfrm>
          <a:prstGeom prst="rect">
            <a:avLst/>
          </a:prstGeom>
          <a:noFill/>
        </p:spPr>
        <p:txBody>
          <a:bodyPr wrap="square" rtlCol="0" anchor="b" anchorCtr="0">
            <a:spAutoFit/>
          </a:bodyPr>
          <a:lstStyle/>
          <a:p>
            <a:pPr algn="r"/>
            <a:r>
              <a:rPr lang="en-GB" sz="1600" b="1" dirty="0">
                <a:solidFill>
                  <a:srgbClr val="EDA13E"/>
                </a:solidFill>
                <a:ea typeface="League Spartan" charset="0"/>
                <a:cs typeface="Poppins" pitchFamily="2" charset="77"/>
              </a:rPr>
              <a:t>Έλεγχοι προμηθευτών</a:t>
            </a:r>
          </a:p>
        </p:txBody>
      </p:sp>
      <p:sp>
        <p:nvSpPr>
          <p:cNvPr id="54" name="TextBox 43">
            <a:extLst>
              <a:ext uri="{FF2B5EF4-FFF2-40B4-BE49-F238E27FC236}">
                <a16:creationId xmlns:a16="http://schemas.microsoft.com/office/drawing/2014/main" id="{3C87299B-A665-F4D8-9137-8F947B1561F0}"/>
              </a:ext>
            </a:extLst>
          </p:cNvPr>
          <p:cNvSpPr txBox="1"/>
          <p:nvPr/>
        </p:nvSpPr>
        <p:spPr>
          <a:xfrm>
            <a:off x="9941010" y="2522816"/>
            <a:ext cx="1461271" cy="830997"/>
          </a:xfrm>
          <a:prstGeom prst="rect">
            <a:avLst/>
          </a:prstGeom>
          <a:noFill/>
        </p:spPr>
        <p:txBody>
          <a:bodyPr wrap="square" rtlCol="0" anchor="b" anchorCtr="0">
            <a:spAutoFit/>
          </a:bodyPr>
          <a:lstStyle/>
          <a:p>
            <a:r>
              <a:rPr lang="en-GB" sz="1600" b="1" dirty="0">
                <a:solidFill>
                  <a:srgbClr val="245473"/>
                </a:solidFill>
                <a:ea typeface="League Spartan" charset="0"/>
                <a:cs typeface="Poppins" pitchFamily="2" charset="77"/>
              </a:rPr>
              <a:t>Αρχεία ατυχημάτων ασφαλείας</a:t>
            </a:r>
          </a:p>
        </p:txBody>
      </p:sp>
      <p:sp>
        <p:nvSpPr>
          <p:cNvPr id="55" name="TextBox 45">
            <a:extLst>
              <a:ext uri="{FF2B5EF4-FFF2-40B4-BE49-F238E27FC236}">
                <a16:creationId xmlns:a16="http://schemas.microsoft.com/office/drawing/2014/main" id="{3E207B45-F2F0-C13D-0693-7C455D99E56E}"/>
              </a:ext>
            </a:extLst>
          </p:cNvPr>
          <p:cNvSpPr txBox="1"/>
          <p:nvPr/>
        </p:nvSpPr>
        <p:spPr>
          <a:xfrm>
            <a:off x="6096000" y="5202429"/>
            <a:ext cx="1124768" cy="584775"/>
          </a:xfrm>
          <a:prstGeom prst="rect">
            <a:avLst/>
          </a:prstGeom>
          <a:noFill/>
        </p:spPr>
        <p:txBody>
          <a:bodyPr wrap="square" rtlCol="0" anchor="b" anchorCtr="0">
            <a:spAutoFit/>
          </a:bodyPr>
          <a:lstStyle/>
          <a:p>
            <a:pPr algn="r"/>
            <a:r>
              <a:rPr lang="en-GB" sz="1600" b="1" dirty="0">
                <a:solidFill>
                  <a:srgbClr val="D66A35"/>
                </a:solidFill>
                <a:ea typeface="League Spartan" charset="0"/>
                <a:cs typeface="Poppins" pitchFamily="2" charset="77"/>
              </a:rPr>
              <a:t>Έλεγχοι κινδύνου</a:t>
            </a:r>
          </a:p>
        </p:txBody>
      </p:sp>
      <p:sp>
        <p:nvSpPr>
          <p:cNvPr id="56" name="TextBox 47">
            <a:extLst>
              <a:ext uri="{FF2B5EF4-FFF2-40B4-BE49-F238E27FC236}">
                <a16:creationId xmlns:a16="http://schemas.microsoft.com/office/drawing/2014/main" id="{7BA49254-5EFF-2EF7-3973-BBE42B0064A3}"/>
              </a:ext>
            </a:extLst>
          </p:cNvPr>
          <p:cNvSpPr txBox="1"/>
          <p:nvPr/>
        </p:nvSpPr>
        <p:spPr>
          <a:xfrm>
            <a:off x="9713374" y="5236460"/>
            <a:ext cx="1040670" cy="338554"/>
          </a:xfrm>
          <a:prstGeom prst="rect">
            <a:avLst/>
          </a:prstGeom>
          <a:noFill/>
        </p:spPr>
        <p:txBody>
          <a:bodyPr wrap="none" rtlCol="0" anchor="b" anchorCtr="0">
            <a:spAutoFit/>
          </a:bodyPr>
          <a:lstStyle/>
          <a:p>
            <a:r>
              <a:rPr lang="en-GB" sz="1600" b="1" dirty="0">
                <a:solidFill>
                  <a:srgbClr val="B41F7A"/>
                </a:solidFill>
                <a:ea typeface="League Spartan" charset="0"/>
                <a:cs typeface="Poppins" pitchFamily="2" charset="77"/>
              </a:rPr>
              <a:t>HR-Audits</a:t>
            </a:r>
          </a:p>
        </p:txBody>
      </p:sp>
      <p:sp>
        <p:nvSpPr>
          <p:cNvPr id="57" name="TextBox 49">
            <a:extLst>
              <a:ext uri="{FF2B5EF4-FFF2-40B4-BE49-F238E27FC236}">
                <a16:creationId xmlns:a16="http://schemas.microsoft.com/office/drawing/2014/main" id="{B70237B9-9105-05AA-0A09-338B652DB1BE}"/>
              </a:ext>
            </a:extLst>
          </p:cNvPr>
          <p:cNvSpPr txBox="1"/>
          <p:nvPr/>
        </p:nvSpPr>
        <p:spPr>
          <a:xfrm>
            <a:off x="5295755" y="4013027"/>
            <a:ext cx="1288384" cy="584775"/>
          </a:xfrm>
          <a:prstGeom prst="rect">
            <a:avLst/>
          </a:prstGeom>
          <a:noFill/>
        </p:spPr>
        <p:txBody>
          <a:bodyPr wrap="square" rtlCol="0" anchor="b" anchorCtr="0">
            <a:spAutoFit/>
          </a:bodyPr>
          <a:lstStyle/>
          <a:p>
            <a:pPr algn="r"/>
            <a:r>
              <a:rPr lang="en-GB" sz="1600" b="1" dirty="0">
                <a:solidFill>
                  <a:srgbClr val="F16924"/>
                </a:solidFill>
                <a:ea typeface="League Spartan" charset="0"/>
                <a:cs typeface="Poppins" pitchFamily="2" charset="77"/>
              </a:rPr>
              <a:t>Οικονομικοί έλεγχοι</a:t>
            </a:r>
          </a:p>
        </p:txBody>
      </p:sp>
      <p:sp>
        <p:nvSpPr>
          <p:cNvPr id="58" name="TextBox 51">
            <a:extLst>
              <a:ext uri="{FF2B5EF4-FFF2-40B4-BE49-F238E27FC236}">
                <a16:creationId xmlns:a16="http://schemas.microsoft.com/office/drawing/2014/main" id="{4E359F74-AA79-2E16-4F5D-7CCD4E74AF96}"/>
              </a:ext>
            </a:extLst>
          </p:cNvPr>
          <p:cNvSpPr txBox="1"/>
          <p:nvPr/>
        </p:nvSpPr>
        <p:spPr>
          <a:xfrm>
            <a:off x="10374172" y="4013026"/>
            <a:ext cx="1300589" cy="584775"/>
          </a:xfrm>
          <a:prstGeom prst="rect">
            <a:avLst/>
          </a:prstGeom>
          <a:noFill/>
        </p:spPr>
        <p:txBody>
          <a:bodyPr wrap="square" rtlCol="0" anchor="b" anchorCtr="0">
            <a:spAutoFit/>
          </a:bodyPr>
          <a:lstStyle/>
          <a:p>
            <a:r>
              <a:rPr lang="en-GB" sz="1600" b="1" dirty="0">
                <a:solidFill>
                  <a:srgbClr val="7F1C58"/>
                </a:solidFill>
                <a:ea typeface="League Spartan" charset="0"/>
                <a:cs typeface="Poppins" pitchFamily="2" charset="77"/>
              </a:rPr>
              <a:t>Έκθεση ευθύνης</a:t>
            </a:r>
          </a:p>
        </p:txBody>
      </p:sp>
      <p:sp>
        <p:nvSpPr>
          <p:cNvPr id="59" name="Oval 62">
            <a:extLst>
              <a:ext uri="{FF2B5EF4-FFF2-40B4-BE49-F238E27FC236}">
                <a16:creationId xmlns:a16="http://schemas.microsoft.com/office/drawing/2014/main" id="{5CE1CD72-98BC-DCD2-7F3B-7478086FD59F}"/>
              </a:ext>
            </a:extLst>
          </p:cNvPr>
          <p:cNvSpPr/>
          <p:nvPr/>
        </p:nvSpPr>
        <p:spPr>
          <a:xfrm>
            <a:off x="7727055" y="3424103"/>
            <a:ext cx="1516404" cy="15164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0" name="TextBox 43">
            <a:extLst>
              <a:ext uri="{FF2B5EF4-FFF2-40B4-BE49-F238E27FC236}">
                <a16:creationId xmlns:a16="http://schemas.microsoft.com/office/drawing/2014/main" id="{9809DCCE-5526-52A5-A045-B5172F136686}"/>
              </a:ext>
            </a:extLst>
          </p:cNvPr>
          <p:cNvSpPr txBox="1"/>
          <p:nvPr/>
        </p:nvSpPr>
        <p:spPr>
          <a:xfrm>
            <a:off x="8682978" y="2743429"/>
            <a:ext cx="1461271"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01</a:t>
            </a:r>
          </a:p>
        </p:txBody>
      </p:sp>
      <p:sp>
        <p:nvSpPr>
          <p:cNvPr id="61" name="TextBox 43">
            <a:extLst>
              <a:ext uri="{FF2B5EF4-FFF2-40B4-BE49-F238E27FC236}">
                <a16:creationId xmlns:a16="http://schemas.microsoft.com/office/drawing/2014/main" id="{219C6B6D-FADD-6C34-CFB2-849478A32D69}"/>
              </a:ext>
            </a:extLst>
          </p:cNvPr>
          <p:cNvSpPr txBox="1"/>
          <p:nvPr/>
        </p:nvSpPr>
        <p:spPr>
          <a:xfrm>
            <a:off x="9347476" y="3766808"/>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02</a:t>
            </a:r>
          </a:p>
        </p:txBody>
      </p:sp>
      <p:sp>
        <p:nvSpPr>
          <p:cNvPr id="62" name="TextBox 43">
            <a:extLst>
              <a:ext uri="{FF2B5EF4-FFF2-40B4-BE49-F238E27FC236}">
                <a16:creationId xmlns:a16="http://schemas.microsoft.com/office/drawing/2014/main" id="{2B949166-77D9-C4DA-138E-7357CF7D3661}"/>
              </a:ext>
            </a:extLst>
          </p:cNvPr>
          <p:cNvSpPr txBox="1"/>
          <p:nvPr/>
        </p:nvSpPr>
        <p:spPr>
          <a:xfrm>
            <a:off x="8747744" y="4828559"/>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03</a:t>
            </a:r>
          </a:p>
        </p:txBody>
      </p:sp>
      <p:sp>
        <p:nvSpPr>
          <p:cNvPr id="63" name="TextBox 43">
            <a:extLst>
              <a:ext uri="{FF2B5EF4-FFF2-40B4-BE49-F238E27FC236}">
                <a16:creationId xmlns:a16="http://schemas.microsoft.com/office/drawing/2014/main" id="{C972FDBC-2B7D-623E-EB9A-7A8CDA85BA40}"/>
              </a:ext>
            </a:extLst>
          </p:cNvPr>
          <p:cNvSpPr txBox="1"/>
          <p:nvPr/>
        </p:nvSpPr>
        <p:spPr>
          <a:xfrm>
            <a:off x="7506188" y="4834110"/>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04</a:t>
            </a:r>
          </a:p>
        </p:txBody>
      </p:sp>
      <p:sp>
        <p:nvSpPr>
          <p:cNvPr id="64" name="TextBox 43">
            <a:extLst>
              <a:ext uri="{FF2B5EF4-FFF2-40B4-BE49-F238E27FC236}">
                <a16:creationId xmlns:a16="http://schemas.microsoft.com/office/drawing/2014/main" id="{91D89B25-77D7-335F-7865-E5AF71F145A6}"/>
              </a:ext>
            </a:extLst>
          </p:cNvPr>
          <p:cNvSpPr txBox="1"/>
          <p:nvPr/>
        </p:nvSpPr>
        <p:spPr>
          <a:xfrm>
            <a:off x="6890676" y="3749258"/>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05</a:t>
            </a:r>
          </a:p>
        </p:txBody>
      </p:sp>
      <p:sp>
        <p:nvSpPr>
          <p:cNvPr id="65" name="TextBox 43">
            <a:extLst>
              <a:ext uri="{FF2B5EF4-FFF2-40B4-BE49-F238E27FC236}">
                <a16:creationId xmlns:a16="http://schemas.microsoft.com/office/drawing/2014/main" id="{139AB9F0-9446-7F09-36B2-91AF69C38C32}"/>
              </a:ext>
            </a:extLst>
          </p:cNvPr>
          <p:cNvSpPr txBox="1"/>
          <p:nvPr/>
        </p:nvSpPr>
        <p:spPr>
          <a:xfrm>
            <a:off x="7558616" y="2762431"/>
            <a:ext cx="852256" cy="769441"/>
          </a:xfrm>
          <a:prstGeom prst="rect">
            <a:avLst/>
          </a:prstGeom>
          <a:noFill/>
        </p:spPr>
        <p:txBody>
          <a:bodyPr wrap="square" rtlCol="0" anchor="b" anchorCtr="0">
            <a:spAutoFit/>
          </a:bodyPr>
          <a:lstStyle/>
          <a:p>
            <a:r>
              <a:rPr lang="en-GB" sz="4400" b="1" dirty="0">
                <a:solidFill>
                  <a:schemeClr val="bg1"/>
                </a:solidFill>
                <a:ea typeface="League Spartan" charset="0"/>
                <a:cs typeface="Poppins" pitchFamily="2" charset="77"/>
              </a:rPr>
              <a:t>06</a:t>
            </a:r>
          </a:p>
        </p:txBody>
      </p:sp>
    </p:spTree>
    <p:extLst>
      <p:ext uri="{BB962C8B-B14F-4D97-AF65-F5344CB8AC3E}">
        <p14:creationId xmlns:p14="http://schemas.microsoft.com/office/powerpoint/2010/main" val="2290650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4678EC-8A3F-3741-8E47-AE94DA479C25}"/>
              </a:ext>
            </a:extLst>
          </p:cNvPr>
          <p:cNvSpPr>
            <a:spLocks noGrp="1"/>
          </p:cNvSpPr>
          <p:nvPr>
            <p:ph type="body" sz="quarter" idx="16"/>
          </p:nvPr>
        </p:nvSpPr>
        <p:spPr>
          <a:xfrm>
            <a:off x="2181503" y="1379071"/>
            <a:ext cx="4965312" cy="3423588"/>
          </a:xfrm>
        </p:spPr>
        <p:txBody>
          <a:bodyPr>
            <a:normAutofit/>
          </a:bodyPr>
          <a:lstStyle/>
          <a:p>
            <a:r>
              <a:rPr lang="en-US" sz="4000" dirty="0"/>
              <a:t>ΕΠΙΣΚ</a:t>
            </a:r>
            <a:r>
              <a:rPr lang="el-GR" sz="4000" dirty="0"/>
              <a:t>Ο</a:t>
            </a:r>
            <a:r>
              <a:rPr lang="en-US" sz="4000" dirty="0"/>
              <a:t>ΠΗΣΗ ΤΩΝ 3 Φ</a:t>
            </a:r>
            <a:r>
              <a:rPr lang="el-GR" sz="4000" dirty="0"/>
              <a:t>Α</a:t>
            </a:r>
            <a:r>
              <a:rPr lang="en-US" sz="4000" dirty="0"/>
              <a:t>ΣΕΩΝ ΤΗΣ SME/ΕΠΙΧΕΙΡΗΣΙΑΚ</a:t>
            </a:r>
            <a:r>
              <a:rPr lang="el-GR" sz="4000" dirty="0"/>
              <a:t>Η</a:t>
            </a:r>
            <a:r>
              <a:rPr lang="en-US" sz="4000" dirty="0"/>
              <a:t>Σ ΚΡ</a:t>
            </a:r>
            <a:r>
              <a:rPr lang="el-GR" sz="4000" dirty="0"/>
              <a:t>Ι</a:t>
            </a:r>
            <a:r>
              <a:rPr lang="en-US" sz="4000" dirty="0"/>
              <a:t>ΣΗΣ</a:t>
            </a:r>
          </a:p>
        </p:txBody>
      </p:sp>
      <p:sp>
        <p:nvSpPr>
          <p:cNvPr id="3" name="Text Placeholder 2">
            <a:extLst>
              <a:ext uri="{FF2B5EF4-FFF2-40B4-BE49-F238E27FC236}">
                <a16:creationId xmlns:a16="http://schemas.microsoft.com/office/drawing/2014/main" id="{4D716622-58AE-EEA0-6E43-54FC2F8C5D44}"/>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876696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15912" cy="3997334"/>
          </a:xfrm>
        </p:spPr>
        <p:txBody>
          <a:bodyPr>
            <a:normAutofit fontScale="77500" lnSpcReduction="20000"/>
          </a:bodyPr>
          <a:lstStyle/>
          <a:p>
            <a:r>
              <a:rPr lang="en-GB" dirty="0">
                <a:solidFill>
                  <a:schemeClr val="bg1"/>
                </a:solidFill>
              </a:rPr>
              <a:t>Έτσι, η κρίση είναι ορατή. Ας επανεξετάσουμε τις </a:t>
            </a:r>
            <a:r>
              <a:rPr lang="en-GB" b="1" dirty="0">
                <a:solidFill>
                  <a:schemeClr val="bg1"/>
                </a:solidFill>
              </a:rPr>
              <a:t>3 φάσεις της κρίσης των ΜΜΕ/επιχειρήσεων, </a:t>
            </a:r>
            <a:r>
              <a:rPr lang="en-GB" dirty="0">
                <a:solidFill>
                  <a:schemeClr val="bg1"/>
                </a:solidFill>
              </a:rPr>
              <a:t>πριν εμβαθύνουμε στην εξέταση της κρίσης στις Ενότητες που ακολουθούν. </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6007408" y="1421767"/>
            <a:ext cx="5972442" cy="7940635"/>
          </a:xfrm>
          <a:prstGeom prst="rect">
            <a:avLst/>
          </a:prstGeom>
          <a:noFill/>
        </p:spPr>
        <p:txBody>
          <a:bodyPr wrap="square" rtlCol="0">
            <a:spAutoFit/>
          </a:bodyPr>
          <a:lstStyle/>
          <a:p>
            <a:pPr>
              <a:defRPr/>
            </a:pPr>
            <a:r>
              <a:rPr lang="en-US" sz="3400" dirty="0">
                <a:solidFill>
                  <a:srgbClr val="F16924"/>
                </a:solidFill>
              </a:rPr>
              <a:t>01 </a:t>
            </a:r>
            <a:r>
              <a:rPr lang="en-GB" sz="3400" b="1" dirty="0">
                <a:solidFill>
                  <a:srgbClr val="B41F7A"/>
                </a:solidFill>
                <a:ea typeface="Roboto" charset="0"/>
                <a:cs typeface="Roboto" charset="0"/>
              </a:rPr>
              <a:t>Φάση πριν από την κρίση</a:t>
            </a:r>
          </a:p>
          <a:p>
            <a:pPr>
              <a:defRPr/>
            </a:pPr>
            <a:endParaRPr lang="en-US" sz="3400" dirty="0">
              <a:solidFill>
                <a:srgbClr val="F16924"/>
              </a:solidFill>
            </a:endParaRPr>
          </a:p>
          <a:p>
            <a:pPr>
              <a:defRPr/>
            </a:pPr>
            <a:endParaRPr lang="en-US" sz="3400" dirty="0">
              <a:solidFill>
                <a:srgbClr val="F16924"/>
              </a:solidFill>
            </a:endParaRPr>
          </a:p>
          <a:p>
            <a:pPr>
              <a:defRPr/>
            </a:pPr>
            <a:endParaRPr lang="en-US" sz="3400" dirty="0">
              <a:solidFill>
                <a:srgbClr val="F16924"/>
              </a:solidFill>
            </a:endParaRPr>
          </a:p>
          <a:p>
            <a:pPr>
              <a:defRPr/>
            </a:pPr>
            <a:r>
              <a:rPr lang="en-US" sz="3400" dirty="0">
                <a:solidFill>
                  <a:srgbClr val="F16924"/>
                </a:solidFill>
              </a:rPr>
              <a:t>02 </a:t>
            </a:r>
            <a:r>
              <a:rPr lang="en-GB" sz="3400" b="1" dirty="0">
                <a:solidFill>
                  <a:srgbClr val="B41F7A"/>
                </a:solidFill>
                <a:ea typeface="Roboto" charset="0"/>
                <a:cs typeface="Roboto" charset="0"/>
              </a:rPr>
              <a:t>Αντιμετώπιση κρίσεων</a:t>
            </a:r>
          </a:p>
          <a:p>
            <a:pPr>
              <a:defRPr/>
            </a:pPr>
            <a:endParaRPr lang="en-US" sz="3400" dirty="0">
              <a:solidFill>
                <a:srgbClr val="F16924"/>
              </a:solidFill>
            </a:endParaRPr>
          </a:p>
          <a:p>
            <a:pPr>
              <a:defRPr/>
            </a:pPr>
            <a:endParaRPr lang="en-US" sz="3400" dirty="0">
              <a:solidFill>
                <a:srgbClr val="F16924"/>
              </a:solidFill>
            </a:endParaRPr>
          </a:p>
          <a:p>
            <a:pPr>
              <a:defRPr/>
            </a:pPr>
            <a:endParaRPr lang="en-US" sz="3400" dirty="0">
              <a:solidFill>
                <a:srgbClr val="F16924"/>
              </a:solidFill>
            </a:endParaRPr>
          </a:p>
          <a:p>
            <a:pPr>
              <a:defRPr/>
            </a:pPr>
            <a:r>
              <a:rPr lang="en-US" sz="3400" dirty="0">
                <a:solidFill>
                  <a:srgbClr val="F16924"/>
                </a:solidFill>
              </a:rPr>
              <a:t>03 </a:t>
            </a:r>
            <a:r>
              <a:rPr lang="en-GB" sz="3400" b="1" dirty="0">
                <a:solidFill>
                  <a:srgbClr val="B41F7A"/>
                </a:solidFill>
                <a:ea typeface="Roboto" charset="0"/>
                <a:cs typeface="Roboto" charset="0"/>
              </a:rPr>
              <a:t>Φάση μετά την κρίση</a:t>
            </a:r>
          </a:p>
          <a:p>
            <a:pPr lvl="0">
              <a:defRPr/>
            </a:pPr>
            <a:endParaRPr lang="en-GB" sz="3400" b="1" dirty="0">
              <a:solidFill>
                <a:srgbClr val="595959"/>
              </a:solidFill>
              <a:ea typeface="Roboto" charset="0"/>
              <a:cs typeface="Roboto" charset="0"/>
            </a:endParaRPr>
          </a:p>
          <a:p>
            <a:pPr lvl="0">
              <a:defRPr/>
            </a:pPr>
            <a:endParaRPr lang="en-GB" sz="3400" b="1" dirty="0">
              <a:solidFill>
                <a:srgbClr val="595959"/>
              </a:solidFill>
              <a:ea typeface="Roboto" charset="0"/>
              <a:cs typeface="Roboto" charset="0"/>
            </a:endParaRPr>
          </a:p>
          <a:p>
            <a:pPr lvl="0">
              <a:defRPr/>
            </a:pPr>
            <a:r>
              <a:rPr lang="en-GB" sz="3400" b="1" dirty="0">
                <a:solidFill>
                  <a:srgbClr val="595959"/>
                </a:solidFill>
                <a:ea typeface="Roboto" charset="0"/>
                <a:cs typeface="Roboto" charset="0"/>
              </a:rPr>
              <a:t> </a:t>
            </a:r>
          </a:p>
          <a:p>
            <a:pPr lvl="0">
              <a:defRPr/>
            </a:pPr>
            <a:endParaRPr lang="en-GB" sz="3400" b="1" dirty="0">
              <a:solidFill>
                <a:srgbClr val="595959"/>
              </a:solidFill>
              <a:ea typeface="Roboto" charset="0"/>
              <a:cs typeface="Roboto" charset="0"/>
            </a:endParaRPr>
          </a:p>
          <a:p>
            <a:pPr lvl="0">
              <a:defRPr/>
            </a:pPr>
            <a:endParaRPr lang="en-GB" sz="3400" b="1" dirty="0">
              <a:solidFill>
                <a:srgbClr val="595959"/>
              </a:solidFill>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400" b="1" i="0" u="none" strike="noStrike" kern="1200" cap="none" spc="0" normalizeH="0" baseline="0" noProof="0" dirty="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694225" y="5100265"/>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cxnSp>
        <p:nvCxnSpPr>
          <p:cNvPr id="46" name="Straight Connector 45">
            <a:extLst>
              <a:ext uri="{FF2B5EF4-FFF2-40B4-BE49-F238E27FC236}">
                <a16:creationId xmlns:a16="http://schemas.microsoft.com/office/drawing/2014/main" id="{16C92E9C-EE6C-8FBA-DC1E-094C9CD5A274}"/>
              </a:ext>
            </a:extLst>
          </p:cNvPr>
          <p:cNvCxnSpPr>
            <a:cxnSpLocks/>
          </p:cNvCxnSpPr>
          <p:nvPr/>
        </p:nvCxnSpPr>
        <p:spPr>
          <a:xfrm>
            <a:off x="4235748" y="2848327"/>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96EBBC0-F6AA-755D-0C02-D21D3B310FF0}"/>
              </a:ext>
            </a:extLst>
          </p:cNvPr>
          <p:cNvCxnSpPr>
            <a:cxnSpLocks/>
          </p:cNvCxnSpPr>
          <p:nvPr/>
        </p:nvCxnSpPr>
        <p:spPr>
          <a:xfrm>
            <a:off x="4235749" y="4767168"/>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3BAA323-EDD5-D89F-4366-5568362AA71D}"/>
              </a:ext>
            </a:extLst>
          </p:cNvPr>
          <p:cNvGrpSpPr/>
          <p:nvPr/>
        </p:nvGrpSpPr>
        <p:grpSpPr>
          <a:xfrm>
            <a:off x="4701168" y="1567950"/>
            <a:ext cx="981481" cy="983918"/>
            <a:chOff x="3728648" y="2288053"/>
            <a:chExt cx="1103278" cy="1106017"/>
          </a:xfrm>
        </p:grpSpPr>
        <p:sp>
          <p:nvSpPr>
            <p:cNvPr id="47" name="Freeform 46">
              <a:extLst>
                <a:ext uri="{FF2B5EF4-FFF2-40B4-BE49-F238E27FC236}">
                  <a16:creationId xmlns:a16="http://schemas.microsoft.com/office/drawing/2014/main" id="{8E18673B-7342-F67D-A21D-68AE9EC06168}"/>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3321DA7A-DC23-788B-A343-BE011CF79E8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2E5182E3-36EF-F5C4-51DB-F9B75C824CC2}"/>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271799D-FB95-2AD3-ECE7-D36FCE3BCCBD}"/>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13F2545-1B65-C79C-324F-83F445F6C231}"/>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DD4905B-5FBB-5778-12D0-1B9984596C4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EC4F7F8-CE00-D528-CF71-C8298FF40C68}"/>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D262537-16C5-176D-8A9C-D0A62F4EAC8B}"/>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BE59055-2514-87FD-1DDD-8D5F330E088A}"/>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BE48E0E-3559-AA1C-FC18-96E1E0B00B72}"/>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AD70998-65BA-EB34-9F09-EF2FCE1715CE}"/>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42047C3-3211-727F-4636-97C480D51F6F}"/>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grpSp>
        <p:nvGrpSpPr>
          <p:cNvPr id="59" name="Group 58">
            <a:extLst>
              <a:ext uri="{FF2B5EF4-FFF2-40B4-BE49-F238E27FC236}">
                <a16:creationId xmlns:a16="http://schemas.microsoft.com/office/drawing/2014/main" id="{BD6E5C2A-6475-4E51-6845-7C6A232F8719}"/>
              </a:ext>
            </a:extLst>
          </p:cNvPr>
          <p:cNvGrpSpPr/>
          <p:nvPr/>
        </p:nvGrpSpPr>
        <p:grpSpPr>
          <a:xfrm>
            <a:off x="4671982" y="3195497"/>
            <a:ext cx="1120532" cy="1122696"/>
            <a:chOff x="7284496" y="2127428"/>
            <a:chExt cx="2245645" cy="2249982"/>
          </a:xfrm>
          <a:solidFill>
            <a:srgbClr val="595959"/>
          </a:solidFill>
        </p:grpSpPr>
        <p:grpSp>
          <p:nvGrpSpPr>
            <p:cNvPr id="60" name="Graphic 3">
              <a:extLst>
                <a:ext uri="{FF2B5EF4-FFF2-40B4-BE49-F238E27FC236}">
                  <a16:creationId xmlns:a16="http://schemas.microsoft.com/office/drawing/2014/main" id="{C71FCD37-D6B5-1EBA-C7FB-EFD62E6C24E0}"/>
                </a:ext>
              </a:extLst>
            </p:cNvPr>
            <p:cNvGrpSpPr/>
            <p:nvPr/>
          </p:nvGrpSpPr>
          <p:grpSpPr>
            <a:xfrm>
              <a:off x="7284496" y="2127428"/>
              <a:ext cx="2245645" cy="2249982"/>
              <a:chOff x="5098317" y="2100784"/>
              <a:chExt cx="2245645" cy="2249982"/>
            </a:xfrm>
            <a:grpFill/>
          </p:grpSpPr>
          <p:sp>
            <p:nvSpPr>
              <p:cNvPr id="64" name="Freeform 63">
                <a:extLst>
                  <a:ext uri="{FF2B5EF4-FFF2-40B4-BE49-F238E27FC236}">
                    <a16:creationId xmlns:a16="http://schemas.microsoft.com/office/drawing/2014/main" id="{CB9DD4F8-F7C4-D7C7-0670-7EBF792477DB}"/>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B565F42-ECE8-A743-B813-AFBEDA7C874A}"/>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F6C39C2E-7799-6504-CD97-8AE218988A77}"/>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1C64AB91-B0DD-4F52-C87F-40D17AB4AE31}"/>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ACD0ABD3-51AA-C825-B59C-C062DD05E993}"/>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D4C5D35B-A0C6-DE06-506C-3BD58016B4BF}"/>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1" name="Graphic 3">
              <a:extLst>
                <a:ext uri="{FF2B5EF4-FFF2-40B4-BE49-F238E27FC236}">
                  <a16:creationId xmlns:a16="http://schemas.microsoft.com/office/drawing/2014/main" id="{0D865F95-EA49-96DD-8DBA-7C61E718CBEE}"/>
                </a:ext>
              </a:extLst>
            </p:cNvPr>
            <p:cNvGrpSpPr/>
            <p:nvPr/>
          </p:nvGrpSpPr>
          <p:grpSpPr>
            <a:xfrm>
              <a:off x="8878245" y="2200268"/>
              <a:ext cx="144167" cy="725714"/>
              <a:chOff x="6692066" y="2173624"/>
              <a:chExt cx="144167" cy="725714"/>
            </a:xfrm>
            <a:grpFill/>
          </p:grpSpPr>
          <p:sp>
            <p:nvSpPr>
              <p:cNvPr id="62" name="Freeform 61">
                <a:extLst>
                  <a:ext uri="{FF2B5EF4-FFF2-40B4-BE49-F238E27FC236}">
                    <a16:creationId xmlns:a16="http://schemas.microsoft.com/office/drawing/2014/main" id="{1A25F9BB-555D-06CA-5F0F-683F3D459665}"/>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7E117572-C7BE-9296-B9DC-21292F2A6144}"/>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grpSp>
        <p:nvGrpSpPr>
          <p:cNvPr id="70" name="Group 69">
            <a:extLst>
              <a:ext uri="{FF2B5EF4-FFF2-40B4-BE49-F238E27FC236}">
                <a16:creationId xmlns:a16="http://schemas.microsoft.com/office/drawing/2014/main" id="{D1FA74C9-2D08-4E1A-D450-5B040F345034}"/>
              </a:ext>
            </a:extLst>
          </p:cNvPr>
          <p:cNvGrpSpPr/>
          <p:nvPr/>
        </p:nvGrpSpPr>
        <p:grpSpPr>
          <a:xfrm>
            <a:off x="4664302" y="4958386"/>
            <a:ext cx="1018347" cy="1181853"/>
            <a:chOff x="8360213" y="3458151"/>
            <a:chExt cx="853935" cy="991043"/>
          </a:xfrm>
          <a:solidFill>
            <a:srgbClr val="595959"/>
          </a:solidFill>
        </p:grpSpPr>
        <p:grpSp>
          <p:nvGrpSpPr>
            <p:cNvPr id="71" name="Graphic 2">
              <a:extLst>
                <a:ext uri="{FF2B5EF4-FFF2-40B4-BE49-F238E27FC236}">
                  <a16:creationId xmlns:a16="http://schemas.microsoft.com/office/drawing/2014/main" id="{05A00CD6-25C3-3703-6BC3-2F2C6A0A0F17}"/>
                </a:ext>
              </a:extLst>
            </p:cNvPr>
            <p:cNvGrpSpPr/>
            <p:nvPr userDrawn="1"/>
          </p:nvGrpSpPr>
          <p:grpSpPr>
            <a:xfrm>
              <a:off x="8599192" y="3595917"/>
              <a:ext cx="375982" cy="204367"/>
              <a:chOff x="2642504" y="3763150"/>
              <a:chExt cx="375982" cy="204367"/>
            </a:xfrm>
            <a:grpFill/>
          </p:grpSpPr>
          <p:sp>
            <p:nvSpPr>
              <p:cNvPr id="77" name="Freeform 76">
                <a:extLst>
                  <a:ext uri="{FF2B5EF4-FFF2-40B4-BE49-F238E27FC236}">
                    <a16:creationId xmlns:a16="http://schemas.microsoft.com/office/drawing/2014/main" id="{B0C46DCC-EF7B-4939-A294-6C9D27163F30}"/>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F16924"/>
              </a:solidFill>
              <a:ln w="383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872C3D66-041B-B514-9A4A-64AF5346FF8F}"/>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F16924"/>
              </a:solidFill>
              <a:ln w="3834"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214FCBA0-8214-56BE-6F21-DEA8B3D9F986}"/>
                </a:ext>
              </a:extLst>
            </p:cNvPr>
            <p:cNvGrpSpPr/>
            <p:nvPr userDrawn="1"/>
          </p:nvGrpSpPr>
          <p:grpSpPr>
            <a:xfrm>
              <a:off x="8360213" y="3458151"/>
              <a:ext cx="853935" cy="991043"/>
              <a:chOff x="2403525" y="3625384"/>
              <a:chExt cx="853935" cy="991043"/>
            </a:xfrm>
            <a:grpFill/>
          </p:grpSpPr>
          <p:sp>
            <p:nvSpPr>
              <p:cNvPr id="73" name="Freeform 72">
                <a:extLst>
                  <a:ext uri="{FF2B5EF4-FFF2-40B4-BE49-F238E27FC236}">
                    <a16:creationId xmlns:a16="http://schemas.microsoft.com/office/drawing/2014/main" id="{635F6AEF-A772-C6DB-23A0-AAB68EF8F64A}"/>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F35B6F86-6232-9187-16D9-0449F8D20F6C}"/>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C3317D83-D740-AFDB-351C-D49849BD1070}"/>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F8A5D81-7D72-35AD-D031-8E1C06E175B3}"/>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84888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01 </a:t>
            </a:r>
            <a:r>
              <a:rPr lang="el-GR" sz="4000" dirty="0">
                <a:solidFill>
                  <a:schemeClr val="bg1"/>
                </a:solidFill>
              </a:rPr>
              <a:t>	</a:t>
            </a:r>
            <a:r>
              <a:rPr lang="en-US" dirty="0" err="1">
                <a:solidFill>
                  <a:schemeClr val="bg1"/>
                </a:solidFill>
              </a:rPr>
              <a:t>Φάση</a:t>
            </a:r>
            <a:r>
              <a:rPr lang="en-US" dirty="0">
                <a:solidFill>
                  <a:schemeClr val="bg1"/>
                </a:solidFill>
              </a:rPr>
              <a:t> πριν από την κρίση</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533196" y="1544044"/>
            <a:ext cx="10658803" cy="4650317"/>
          </a:xfrm>
        </p:spPr>
        <p:txBody>
          <a:bodyPr>
            <a:noAutofit/>
          </a:bodyPr>
          <a:lstStyle/>
          <a:p>
            <a:pPr marL="12700" indent="-12700"/>
            <a:r>
              <a:rPr lang="en-GB" sz="2000" dirty="0">
                <a:latin typeface="Calibri" panose="020F0502020204030204" pitchFamily="34" charset="0"/>
                <a:ea typeface="Lato Light" panose="020F0502020204030203" pitchFamily="34" charset="0"/>
                <a:cs typeface="Calibri" panose="020F0502020204030204" pitchFamily="34" charset="0"/>
              </a:rPr>
              <a:t>Το στάδιο πριν από την κρίση είναι μια ευκαιρία για τον εντοπισμό και τη διόρθωση έγκαιρων προειδοποιητικών σημάτων για τη βελτίωση της πρόβλεψης, αλλά ποια ακριβώς είναι αυτά τα απρόβλεπτα σήματα; Για την ακρίβεια, τα σήματα βρίσκονται στα γνωστικά φίλτρα που συνθέτουν την ερμηνεία του κόσμου από τους ανθρώπους. Ονομάζονται </a:t>
            </a:r>
            <a:r>
              <a:rPr lang="en-GB" sz="2000" b="1" dirty="0">
                <a:solidFill>
                  <a:schemeClr val="bg1"/>
                </a:solidFill>
                <a:latin typeface="Calibri" panose="020F0502020204030204" pitchFamily="34" charset="0"/>
                <a:ea typeface="Lato Light" panose="020F0502020204030203" pitchFamily="34" charset="0"/>
                <a:cs typeface="Calibri" panose="020F0502020204030204" pitchFamily="34" charset="0"/>
                <a:hlinkClick r:id="rId2"/>
              </a:rPr>
              <a:t>ευρετικά </a:t>
            </a:r>
            <a:r>
              <a:rPr lang="en-GB" sz="2000" dirty="0">
                <a:latin typeface="Calibri" panose="020F0502020204030204" pitchFamily="34" charset="0"/>
                <a:ea typeface="Lato Light" panose="020F0502020204030203" pitchFamily="34" charset="0"/>
                <a:cs typeface="Calibri" panose="020F0502020204030204" pitchFamily="34" charset="0"/>
              </a:rPr>
              <a:t>- κάθε προσέγγιση στην επίλυση προβλημάτων ή στην αυτογνωσία που χρησιμοποιεί μια πρακτική μέθοδο η οποία δεν είναι εγγυημένα βέλτιστη, τέλεια ή ορθολογική, αλλά είναι ωστόσο επαρκής για την επίτευξη ενός άμεσου, βραχυπρόθεσμου στόχου ή μιας προσέγγισης</a:t>
            </a: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210306"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8818454">
            <a:off x="8776650" y="5735059"/>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EF0E4369-1C45-A720-79F3-18B59E01B877}"/>
              </a:ext>
            </a:extLst>
          </p:cNvPr>
          <p:cNvGrpSpPr/>
          <p:nvPr/>
        </p:nvGrpSpPr>
        <p:grpSpPr>
          <a:xfrm>
            <a:off x="465494" y="1852059"/>
            <a:ext cx="944305" cy="946650"/>
            <a:chOff x="3728648" y="2288053"/>
            <a:chExt cx="1103278" cy="1106017"/>
          </a:xfrm>
        </p:grpSpPr>
        <p:sp>
          <p:nvSpPr>
            <p:cNvPr id="68" name="Freeform 67">
              <a:extLst>
                <a:ext uri="{FF2B5EF4-FFF2-40B4-BE49-F238E27FC236}">
                  <a16:creationId xmlns:a16="http://schemas.microsoft.com/office/drawing/2014/main" id="{0C40E076-A9B5-7957-D346-D71AC17FCE9E}"/>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982CD77-C423-DCF5-BE0A-C455E4341A9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98089D0-7BE7-3372-F0CA-048B5BE05DE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CF895E-44E0-FE9F-343C-C83686CEB5DC}"/>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66B25C2-8D68-42B2-EBE7-97FABD5F71E3}"/>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C89743B-F147-E076-46B1-E607699AACA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48C010C-CECC-F788-590A-091F0207C627}"/>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A718581-87E3-52E5-814C-7B86A89ACA4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CB776D0-0A81-0186-5975-CBF4DCC651FB}"/>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9AAEB5F-125A-8FDC-F317-C595A9FF31D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1DD0803-9948-53EE-8626-49740AA72816}"/>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F512A78-6C10-1BE9-49B2-30E56D4795C0}"/>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
        <p:nvSpPr>
          <p:cNvPr id="2" name="Text Placeholder 12">
            <a:extLst>
              <a:ext uri="{FF2B5EF4-FFF2-40B4-BE49-F238E27FC236}">
                <a16:creationId xmlns:a16="http://schemas.microsoft.com/office/drawing/2014/main" id="{D621F928-289C-EF05-4889-058A6002A248}"/>
              </a:ext>
            </a:extLst>
          </p:cNvPr>
          <p:cNvSpPr txBox="1">
            <a:spLocks/>
          </p:cNvSpPr>
          <p:nvPr/>
        </p:nvSpPr>
        <p:spPr>
          <a:xfrm>
            <a:off x="526524" y="3494223"/>
            <a:ext cx="6957568" cy="2591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spcBef>
                <a:spcPts val="0"/>
              </a:spcBef>
            </a:pPr>
            <a:r>
              <a:rPr lang="en-GB" sz="2000" b="1" dirty="0">
                <a:solidFill>
                  <a:srgbClr val="B41F7A"/>
                </a:solidFill>
                <a:latin typeface="Calibri" panose="020F0502020204030204" pitchFamily="34" charset="0"/>
                <a:cs typeface="Calibri" panose="020F0502020204030204" pitchFamily="34" charset="0"/>
              </a:rPr>
              <a:t>Μειώστε το</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Προσδιορισμός και εφαρμογή ενός συνόλου δραστηριοτήτων που αποτρέπουν μια κρίση, μειώνουν την πιθανότητα να συμβεί ένα περιστατικό ή μειώνουν τις επιζήμιες συνέπειες της κρίσης.</a:t>
            </a:r>
          </a:p>
          <a:p>
            <a:pPr marL="12700" indent="-12700">
              <a:spcBef>
                <a:spcPts val="0"/>
              </a:spcBef>
            </a:pPr>
            <a:endParaRPr lang="en-GB" sz="700" dirty="0">
              <a:latin typeface="Calibri" panose="020F0502020204030204" pitchFamily="34" charset="0"/>
              <a:cs typeface="Calibri" panose="020F0502020204030204" pitchFamily="34" charset="0"/>
            </a:endParaRPr>
          </a:p>
          <a:p>
            <a:pPr marL="12700" indent="-12700">
              <a:spcBef>
                <a:spcPts val="0"/>
              </a:spcBef>
            </a:pPr>
            <a:r>
              <a:rPr lang="en-GB" sz="2000" b="1" dirty="0">
                <a:solidFill>
                  <a:srgbClr val="B41F7A"/>
                </a:solidFill>
                <a:latin typeface="Calibri" panose="020F0502020204030204" pitchFamily="34" charset="0"/>
                <a:cs typeface="Calibri" panose="020F0502020204030204" pitchFamily="34" charset="0"/>
              </a:rPr>
              <a:t>Προετοιμάστε το </a:t>
            </a:r>
          </a:p>
          <a:p>
            <a:pPr marL="12700" indent="-12700">
              <a:spcBef>
                <a:spcPts val="0"/>
              </a:spcBef>
            </a:pPr>
            <a:r>
              <a:rPr lang="en-GB" sz="2000" dirty="0">
                <a:latin typeface="Calibri" panose="020F0502020204030204" pitchFamily="34" charset="0"/>
                <a:cs typeface="Calibri" panose="020F0502020204030204" pitchFamily="34" charset="0"/>
              </a:rPr>
              <a:t>Ανάπτυξη και εφαρμογή ενός προγράμματος ή σχεδίου διαχείρισης κρίσεων που θα περιλαμβάνει διαδικασίες εφαρμογής και εκπαίδευση.</a:t>
            </a:r>
          </a:p>
          <a:p>
            <a:pPr marL="12700" indent="-12700">
              <a:spcBef>
                <a:spcPts val="0"/>
              </a:spcBef>
            </a:pPr>
            <a:endParaRPr lang="en-GB" sz="2200" dirty="0">
              <a:latin typeface="Calibri" panose="020F0502020204030204" pitchFamily="34" charset="0"/>
              <a:ea typeface="Lato Light" panose="020F0502020204030203" pitchFamily="34" charset="0"/>
              <a:cs typeface="Calibri" panose="020F0502020204030204" pitchFamily="34" charset="0"/>
            </a:endParaRPr>
          </a:p>
        </p:txBody>
      </p:sp>
      <p:sp>
        <p:nvSpPr>
          <p:cNvPr id="40" name="TextBox 39">
            <a:extLst>
              <a:ext uri="{FF2B5EF4-FFF2-40B4-BE49-F238E27FC236}">
                <a16:creationId xmlns:a16="http://schemas.microsoft.com/office/drawing/2014/main" id="{5AE901CC-2486-4640-FA00-CBA42AA16DFA}"/>
              </a:ext>
            </a:extLst>
          </p:cNvPr>
          <p:cNvSpPr txBox="1"/>
          <p:nvPr/>
        </p:nvSpPr>
        <p:spPr>
          <a:xfrm>
            <a:off x="1908080" y="6230113"/>
            <a:ext cx="6100762" cy="369332"/>
          </a:xfrm>
          <a:prstGeom prst="rect">
            <a:avLst/>
          </a:prstGeom>
          <a:noFill/>
        </p:spPr>
        <p:txBody>
          <a:bodyPr wrap="square">
            <a:spAutoFit/>
          </a:bodyPr>
          <a:lstStyle/>
          <a:p>
            <a:pPr marL="12700" indent="-12700"/>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CREDIT - </a:t>
            </a:r>
            <a:r>
              <a:rPr lang="en-IE" sz="1800" dirty="0">
                <a:solidFill>
                  <a:srgbClr val="595959"/>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Στάδια κρίσης: (bcm-institute.org)</a:t>
            </a:r>
            <a:endPar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endParaRPr>
          </a:p>
        </p:txBody>
      </p:sp>
    </p:spTree>
    <p:extLst>
      <p:ext uri="{BB962C8B-B14F-4D97-AF65-F5344CB8AC3E}">
        <p14:creationId xmlns:p14="http://schemas.microsoft.com/office/powerpoint/2010/main" val="1341626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01 </a:t>
            </a:r>
            <a:r>
              <a:rPr lang="el-GR" sz="4000" dirty="0">
                <a:solidFill>
                  <a:schemeClr val="bg1"/>
                </a:solidFill>
              </a:rPr>
              <a:t>	</a:t>
            </a:r>
            <a:r>
              <a:rPr lang="en-US" dirty="0" err="1">
                <a:solidFill>
                  <a:schemeClr val="bg1"/>
                </a:solidFill>
              </a:rPr>
              <a:t>Φάση</a:t>
            </a:r>
            <a:r>
              <a:rPr lang="en-US" dirty="0">
                <a:solidFill>
                  <a:schemeClr val="bg1"/>
                </a:solidFill>
              </a:rPr>
              <a:t> πριν από την κρίση</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831525" y="2270929"/>
            <a:ext cx="10090074" cy="3729568"/>
          </a:xfrm>
        </p:spPr>
        <p:txBody>
          <a:bodyPr numCol="2" spcCol="216000">
            <a:noAutofit/>
          </a:bodyPr>
          <a:lstStyle/>
          <a:p>
            <a:pPr marL="12700" indent="-12700" algn="just">
              <a:lnSpc>
                <a:spcPts val="2240"/>
              </a:lnSpc>
              <a:spcBef>
                <a:spcPts val="0"/>
              </a:spcBef>
            </a:pPr>
            <a:r>
              <a:rPr lang="en-GB" sz="1600" b="0" i="0" dirty="0">
                <a:effectLst/>
                <a:latin typeface="Calibri" panose="020F0502020204030204" pitchFamily="34" charset="0"/>
                <a:cs typeface="Calibri" panose="020F0502020204030204" pitchFamily="34" charset="0"/>
              </a:rPr>
              <a:t>Σκεφτείτε το στάδιο πριν από την κρίση ως "πρόληψη".  Περιλαμβάνει την προσπάθεια μείωσης των γνωστών κινδύνων που θα μπορούσαν να οδηγήσουν σε κρίση. Αυτό πρέπει να αποτελεί μέρος του προγράμματος διαχείρισης κινδύνων μιας ΜΜΕ. Η προετοιμασία περιλαμβάνει: -</a:t>
            </a:r>
          </a:p>
          <a:p>
            <a:pPr marL="342900" indent="-342900" algn="just">
              <a:lnSpc>
                <a:spcPts val="2240"/>
              </a:lnSpc>
              <a:spcBef>
                <a:spcPts val="0"/>
              </a:spcBef>
              <a:buClr>
                <a:srgbClr val="F16924"/>
              </a:buClr>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δημιουργία του σχεδίου διαχείρισης κρίσεων,</a:t>
            </a:r>
          </a:p>
          <a:p>
            <a:pPr marL="342900" indent="-342900" algn="just">
              <a:lnSpc>
                <a:spcPts val="2240"/>
              </a:lnSpc>
              <a:spcBef>
                <a:spcPts val="0"/>
              </a:spcBef>
              <a:buClr>
                <a:srgbClr val="F16924"/>
              </a:buClr>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επιλογή και εκπαίδευση της ομάδας διαχείρισης κρίσεων, και </a:t>
            </a:r>
          </a:p>
          <a:p>
            <a:pPr marL="342900" indent="-342900" algn="just">
              <a:lnSpc>
                <a:spcPts val="2240"/>
              </a:lnSpc>
              <a:spcBef>
                <a:spcPts val="0"/>
              </a:spcBef>
              <a:buClr>
                <a:srgbClr val="F16924"/>
              </a:buClr>
              <a:buFont typeface="Arial" panose="020B0604020202020204" pitchFamily="34" charset="0"/>
              <a:buChar char="•"/>
            </a:pPr>
            <a:r>
              <a:rPr lang="en-GB" sz="1600" b="0" i="0" dirty="0">
                <a:effectLst/>
                <a:latin typeface="Calibri" panose="020F0502020204030204" pitchFamily="34" charset="0"/>
                <a:cs typeface="Calibri" panose="020F0502020204030204" pitchFamily="34" charset="0"/>
              </a:rPr>
              <a:t>διεξαγωγή ασκήσεων για τη δοκιμή του σχεδίου διαχείρισης κρίσεων και της ομάδας διαχείρισης κρίσεων.  </a:t>
            </a:r>
            <a:endParaRPr lang="en-GB" sz="1600" dirty="0">
              <a:latin typeface="Calibri" panose="020F0502020204030204" pitchFamily="34" charset="0"/>
              <a:cs typeface="Calibri" panose="020F0502020204030204" pitchFamily="34" charset="0"/>
            </a:endParaRPr>
          </a:p>
          <a:p>
            <a:pPr marL="12700" indent="-12700" algn="just">
              <a:lnSpc>
                <a:spcPts val="2240"/>
              </a:lnSpc>
              <a:spcBef>
                <a:spcPts val="0"/>
              </a:spcBef>
            </a:pPr>
            <a:endParaRPr lang="en-GB" sz="1600" dirty="0">
              <a:latin typeface="Calibri" panose="020F0502020204030204" pitchFamily="34" charset="0"/>
              <a:cs typeface="Calibri" panose="020F0502020204030204" pitchFamily="34" charset="0"/>
            </a:endParaRPr>
          </a:p>
          <a:p>
            <a:pPr marL="12700" indent="-12700" algn="just">
              <a:lnSpc>
                <a:spcPts val="2240"/>
              </a:lnSpc>
              <a:spcBef>
                <a:spcPts val="0"/>
              </a:spcBef>
            </a:pPr>
            <a:r>
              <a:rPr lang="en-GB" sz="1600" b="0" i="0" dirty="0">
                <a:effectLst/>
                <a:latin typeface="Calibri" panose="020F0502020204030204" pitchFamily="34" charset="0"/>
                <a:cs typeface="Calibri" panose="020F0502020204030204" pitchFamily="34" charset="0"/>
              </a:rPr>
              <a:t>Κατά τη διάρκεια αυτού του σταδίου, </a:t>
            </a:r>
            <a:r>
              <a:rPr lang="en-GB" sz="1600" dirty="0">
                <a:latin typeface="Calibri" panose="020F0502020204030204" pitchFamily="34" charset="0"/>
                <a:cs typeface="Calibri" panose="020F0502020204030204" pitchFamily="34" charset="0"/>
              </a:rPr>
              <a:t>η </a:t>
            </a:r>
            <a:r>
              <a:rPr lang="en-GB" sz="1600" b="0" i="0" dirty="0">
                <a:effectLst/>
                <a:latin typeface="Calibri" panose="020F0502020204030204" pitchFamily="34" charset="0"/>
                <a:cs typeface="Calibri" panose="020F0502020204030204" pitchFamily="34" charset="0"/>
              </a:rPr>
              <a:t>ομάδα διαχείρισης κρίσεων θα πρέπει να καταρτίσει έναν πλήρη κατάλογο όλων των πιθανών κρίσεων που θα μπορούσαν να επηρεάσουν τη ΜΜΕ. Αυτό περιλαμβάνει τη συνεκτίμηση των προκλήσεων του παρελθόντος και τη διασφάλιση ότι υπάρχουν οι κατάλληλοι πόροι για την αποφυγή επαναλαμβανόμενων καταστάσεων. Η επανεξέταση αυτού του καταλόγου μπορεί να βοηθήσει στον εντοπισμό καταστάσεων που μπορούν να αποφευχθούν με την τροποποίηση των υφιστάμενων διαδικασιών και διεργασιών.</a:t>
            </a:r>
          </a:p>
          <a:p>
            <a:pPr marL="12700" indent="-12700" algn="just">
              <a:lnSpc>
                <a:spcPts val="2240"/>
              </a:lnSpc>
              <a:spcBef>
                <a:spcPts val="0"/>
              </a:spcBef>
            </a:pPr>
            <a:endParaRPr lang="en-GB" sz="1600" b="0" i="0" dirty="0">
              <a:effectLst/>
              <a:latin typeface="Calibri" panose="020F0502020204030204" pitchFamily="34" charset="0"/>
              <a:cs typeface="Calibri" panose="020F0502020204030204" pitchFamily="34" charset="0"/>
            </a:endParaRPr>
          </a:p>
          <a:p>
            <a:pPr marL="12700" indent="-12700" algn="just">
              <a:lnSpc>
                <a:spcPts val="2240"/>
              </a:lnSpc>
              <a:spcBef>
                <a:spcPts val="0"/>
              </a:spcBef>
            </a:pPr>
            <a:r>
              <a:rPr lang="en-GB" sz="1600" b="0" i="0" dirty="0">
                <a:effectLst/>
                <a:latin typeface="Calibri" panose="020F0502020204030204" pitchFamily="34" charset="0"/>
                <a:cs typeface="Calibri" panose="020F0502020204030204" pitchFamily="34" charset="0"/>
              </a:rPr>
              <a:t>Ένας οργανισμός με ένα προηγμένο σχέδιο διαχείρισης κρίσεων γνωρίζει ακριβώς τι πρέπει να κάνει όταν η καταστροφή </a:t>
            </a:r>
            <a:r>
              <a:rPr lang="en-GB" sz="1600" dirty="0">
                <a:latin typeface="Calibri" panose="020F0502020204030204" pitchFamily="34" charset="0"/>
                <a:cs typeface="Calibri" panose="020F0502020204030204" pitchFamily="34" charset="0"/>
              </a:rPr>
              <a:t>χτυπήσει.</a:t>
            </a:r>
            <a:r>
              <a:rPr lang="en-GB" sz="1600" b="0" i="0" dirty="0">
                <a:effectLst/>
                <a:latin typeface="Calibri" panose="020F0502020204030204" pitchFamily="34" charset="0"/>
                <a:cs typeface="Calibri" panose="020F0502020204030204" pitchFamily="34" charset="0"/>
              </a:rPr>
              <a:t> Αυτό περιλαμβάνει τη δημιουργία ενός καταλόγου πιθανών αντιδράσεων και σεναρίων καλύτερης και χειρότερης περίπτωσης.</a:t>
            </a:r>
          </a:p>
        </p:txBody>
      </p:sp>
      <p:grpSp>
        <p:nvGrpSpPr>
          <p:cNvPr id="67" name="Group 66">
            <a:extLst>
              <a:ext uri="{FF2B5EF4-FFF2-40B4-BE49-F238E27FC236}">
                <a16:creationId xmlns:a16="http://schemas.microsoft.com/office/drawing/2014/main" id="{EF0E4369-1C45-A720-79F3-18B59E01B877}"/>
              </a:ext>
            </a:extLst>
          </p:cNvPr>
          <p:cNvGrpSpPr/>
          <p:nvPr/>
        </p:nvGrpSpPr>
        <p:grpSpPr>
          <a:xfrm>
            <a:off x="465494" y="1852059"/>
            <a:ext cx="944305" cy="946650"/>
            <a:chOff x="3728648" y="2288053"/>
            <a:chExt cx="1103278" cy="1106017"/>
          </a:xfrm>
        </p:grpSpPr>
        <p:sp>
          <p:nvSpPr>
            <p:cNvPr id="68" name="Freeform 67">
              <a:extLst>
                <a:ext uri="{FF2B5EF4-FFF2-40B4-BE49-F238E27FC236}">
                  <a16:creationId xmlns:a16="http://schemas.microsoft.com/office/drawing/2014/main" id="{0C40E076-A9B5-7957-D346-D71AC17FCE9E}"/>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982CD77-C423-DCF5-BE0A-C455E4341A9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98089D0-7BE7-3372-F0CA-048B5BE05DE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CF895E-44E0-FE9F-343C-C83686CEB5DC}"/>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66B25C2-8D68-42B2-EBE7-97FABD5F71E3}"/>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C89743B-F147-E076-46B1-E607699AACA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48C010C-CECC-F788-590A-091F0207C627}"/>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A718581-87E3-52E5-814C-7B86A89ACA4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CB776D0-0A81-0186-5975-CBF4DCC651FB}"/>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9AAEB5F-125A-8FDC-F317-C595A9FF31D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1DD0803-9948-53EE-8626-49740AA72816}"/>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F512A78-6C10-1BE9-49B2-30E56D4795C0}"/>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
        <p:nvSpPr>
          <p:cNvPr id="2" name="Text Placeholder 12">
            <a:extLst>
              <a:ext uri="{FF2B5EF4-FFF2-40B4-BE49-F238E27FC236}">
                <a16:creationId xmlns:a16="http://schemas.microsoft.com/office/drawing/2014/main" id="{4E775511-0F7D-86DF-F599-0529AC62FD62}"/>
              </a:ext>
            </a:extLst>
          </p:cNvPr>
          <p:cNvSpPr txBox="1">
            <a:spLocks/>
          </p:cNvSpPr>
          <p:nvPr/>
        </p:nvSpPr>
        <p:spPr>
          <a:xfrm>
            <a:off x="1831526" y="1755650"/>
            <a:ext cx="9515167" cy="1043060"/>
          </a:xfrm>
          <a:prstGeom prst="rect">
            <a:avLst/>
          </a:prstGeom>
        </p:spPr>
        <p:txBody>
          <a:bodyPr vert="horz" lIns="91440" tIns="45720" rIns="91440" bIns="45720" numCol="2" spcCol="14400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b="1" dirty="0">
                <a:solidFill>
                  <a:srgbClr val="B41F7A"/>
                </a:solidFill>
                <a:latin typeface="Calibri" panose="020F0502020204030204" pitchFamily="34" charset="0"/>
                <a:cs typeface="Calibri" panose="020F0502020204030204" pitchFamily="34" charset="0"/>
              </a:rPr>
              <a:t>Πρόληψη</a:t>
            </a:r>
          </a:p>
        </p:txBody>
      </p:sp>
    </p:spTree>
    <p:extLst>
      <p:ext uri="{BB962C8B-B14F-4D97-AF65-F5344CB8AC3E}">
        <p14:creationId xmlns:p14="http://schemas.microsoft.com/office/powerpoint/2010/main" val="1765516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01 </a:t>
            </a:r>
            <a:r>
              <a:rPr lang="el-GR" sz="4000" dirty="0">
                <a:solidFill>
                  <a:schemeClr val="bg1"/>
                </a:solidFill>
              </a:rPr>
              <a:t>	</a:t>
            </a:r>
            <a:r>
              <a:rPr lang="en-US" dirty="0" err="1">
                <a:solidFill>
                  <a:schemeClr val="bg1"/>
                </a:solidFill>
              </a:rPr>
              <a:t>Φάση</a:t>
            </a:r>
            <a:r>
              <a:rPr lang="en-US" dirty="0">
                <a:solidFill>
                  <a:schemeClr val="bg1"/>
                </a:solidFill>
              </a:rPr>
              <a:t> πριν από την κρίση</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831525" y="2375564"/>
            <a:ext cx="9515167" cy="3891897"/>
          </a:xfrm>
        </p:spPr>
        <p:txBody>
          <a:bodyPr numCol="2" spcCol="216000">
            <a:noAutofit/>
          </a:bodyPr>
          <a:lstStyle/>
          <a:p>
            <a:pPr marL="12700" indent="-12700" algn="just">
              <a:lnSpc>
                <a:spcPts val="2240"/>
              </a:lnSpc>
              <a:spcBef>
                <a:spcPts val="0"/>
              </a:spcBef>
            </a:pPr>
            <a:r>
              <a:rPr lang="en-GB" sz="1800" b="0" i="0" dirty="0">
                <a:effectLst/>
                <a:latin typeface="Calibri" panose="020F0502020204030204" pitchFamily="34" charset="0"/>
                <a:cs typeface="Calibri" panose="020F0502020204030204" pitchFamily="34" charset="0"/>
              </a:rPr>
              <a:t>Ολόκληρη η ομάδα διαχείρισης κρίσεων θα πρέπει να συμπεριληφθεί κατά την ανάπτυξη του σχεδίου και να γνωρίζει όλες τις τελικές διαδικασίες και διεργασίες</a:t>
            </a:r>
            <a:r>
              <a:rPr lang="en-GB" sz="1800" b="0" i="0" dirty="0">
                <a:effectLst/>
                <a:latin typeface="Calibri" panose="020F0502020204030204" pitchFamily="34" charset="0"/>
                <a:ea typeface="Lato Light" panose="020F0502020204030203" pitchFamily="34" charset="0"/>
                <a:cs typeface="Calibri" panose="020F0502020204030204" pitchFamily="34" charset="0"/>
              </a:rPr>
              <a:t>. </a:t>
            </a:r>
          </a:p>
          <a:p>
            <a:pPr marL="12700" indent="-12700" algn="just">
              <a:lnSpc>
                <a:spcPts val="2240"/>
              </a:lnSpc>
              <a:spcBef>
                <a:spcPts val="0"/>
              </a:spcBef>
            </a:pPr>
            <a:endParaRPr lang="en-GB" sz="1800" dirty="0">
              <a:latin typeface="Calibri" panose="020F0502020204030204" pitchFamily="34" charset="0"/>
              <a:ea typeface="Lato Light" panose="020F0502020204030203" pitchFamily="34" charset="0"/>
              <a:cs typeface="Calibri" panose="020F0502020204030204" pitchFamily="34" charset="0"/>
            </a:endParaRPr>
          </a:p>
          <a:p>
            <a:pPr marL="12700" indent="-12700" algn="just">
              <a:lnSpc>
                <a:spcPts val="2240"/>
              </a:lnSpc>
              <a:spcBef>
                <a:spcPts val="0"/>
              </a:spcBef>
            </a:pPr>
            <a:r>
              <a:rPr lang="en-GB" sz="1800" dirty="0">
                <a:latin typeface="Calibri" panose="020F0502020204030204" pitchFamily="34" charset="0"/>
                <a:ea typeface="Lato Light" panose="020F0502020204030203" pitchFamily="34" charset="0"/>
                <a:cs typeface="Calibri" panose="020F0502020204030204" pitchFamily="34" charset="0"/>
              </a:rPr>
              <a:t>Η πρόληψη περιλαμβάνει την προσπάθεια μείωσης των γνωστών κινδύνων που θα μπορούσαν να οδηγήσουν σε κρίση.  Αποτελεί μέρος του προγράμματος διαχείρισης κινδύνων ενός οργανισμού. Η προετοιμασία περιλαμβάνει τη δημιουργία του σχεδίου διαχείρισης κρίσεων, την επιλογή και την εκπαίδευση της ομάδας διαχείρισης κρίσεων και τη διεξαγωγή ασκήσεων για τη δοκιμή του σχεδίου διαχείρισης κρίσεων και της ομάδας διαχείρισης κρίσεων. </a:t>
            </a:r>
          </a:p>
          <a:p>
            <a:pPr marL="12700" indent="-12700" algn="just">
              <a:lnSpc>
                <a:spcPts val="2240"/>
              </a:lnSpc>
              <a:spcBef>
                <a:spcPts val="0"/>
              </a:spcBef>
            </a:pPr>
            <a:endParaRPr lang="en-GB" sz="1800" dirty="0">
              <a:latin typeface="Calibri" panose="020F0502020204030204" pitchFamily="34" charset="0"/>
              <a:ea typeface="Lato Light" panose="020F0502020204030203" pitchFamily="34" charset="0"/>
              <a:cs typeface="Calibri" panose="020F0502020204030204" pitchFamily="34" charset="0"/>
            </a:endParaRPr>
          </a:p>
          <a:p>
            <a:pPr marL="12700" indent="-12700" algn="just">
              <a:lnSpc>
                <a:spcPts val="2240"/>
              </a:lnSpc>
              <a:spcBef>
                <a:spcPts val="0"/>
              </a:spcBef>
            </a:pPr>
            <a:r>
              <a:rPr lang="en-GB" sz="1800" b="0" i="0" dirty="0">
                <a:effectLst/>
                <a:latin typeface="Calibri" panose="020F0502020204030204" pitchFamily="34" charset="0"/>
                <a:cs typeface="Calibri" panose="020F0502020204030204" pitchFamily="34" charset="0"/>
              </a:rPr>
              <a:t>Από την άποψη της επικοινωνίας κρίσεων, ο ορισμός ενός εκπροσώπου της εταιρείας, ένας κατάλογος των διαθέσιμων πόρων και ένα σχέδιο βήμα προς βήμα για την καταπολέμηση των κρίσεων βοηθούν στη διαχείριση της κατάστασης με επαγγελματικό, ενιαίο τρόπο, αποφεύγοντας την εμφάνιση πρόσθετου χάους.</a:t>
            </a:r>
          </a:p>
          <a:p>
            <a:pPr marL="12700" indent="-12700" algn="just">
              <a:lnSpc>
                <a:spcPts val="2240"/>
              </a:lnSpc>
              <a:spcBef>
                <a:spcPts val="0"/>
              </a:spcBef>
            </a:pPr>
            <a:endParaRPr lang="en-GB" sz="2200" b="0" i="0" dirty="0">
              <a:effectLst/>
              <a:latin typeface="Calibri" panose="020F0502020204030204" pitchFamily="34" charset="0"/>
              <a:cs typeface="Calibri" panose="020F0502020204030204" pitchFamily="34" charset="0"/>
            </a:endParaRPr>
          </a:p>
        </p:txBody>
      </p:sp>
      <p:grpSp>
        <p:nvGrpSpPr>
          <p:cNvPr id="67" name="Group 66">
            <a:extLst>
              <a:ext uri="{FF2B5EF4-FFF2-40B4-BE49-F238E27FC236}">
                <a16:creationId xmlns:a16="http://schemas.microsoft.com/office/drawing/2014/main" id="{EF0E4369-1C45-A720-79F3-18B59E01B877}"/>
              </a:ext>
            </a:extLst>
          </p:cNvPr>
          <p:cNvGrpSpPr/>
          <p:nvPr/>
        </p:nvGrpSpPr>
        <p:grpSpPr>
          <a:xfrm>
            <a:off x="465494" y="1852059"/>
            <a:ext cx="944305" cy="946650"/>
            <a:chOff x="3728648" y="2288053"/>
            <a:chExt cx="1103278" cy="1106017"/>
          </a:xfrm>
        </p:grpSpPr>
        <p:sp>
          <p:nvSpPr>
            <p:cNvPr id="68" name="Freeform 67">
              <a:extLst>
                <a:ext uri="{FF2B5EF4-FFF2-40B4-BE49-F238E27FC236}">
                  <a16:creationId xmlns:a16="http://schemas.microsoft.com/office/drawing/2014/main" id="{0C40E076-A9B5-7957-D346-D71AC17FCE9E}"/>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982CD77-C423-DCF5-BE0A-C455E4341A94}"/>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F98089D0-7BE7-3372-F0CA-048B5BE05DE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CF895E-44E0-FE9F-343C-C83686CEB5DC}"/>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66B25C2-8D68-42B2-EBE7-97FABD5F71E3}"/>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C89743B-F147-E076-46B1-E607699AACA0}"/>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48C010C-CECC-F788-590A-091F0207C627}"/>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9A718581-87E3-52E5-814C-7B86A89ACA4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4CB776D0-0A81-0186-5975-CBF4DCC651FB}"/>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F9AAEB5F-125A-8FDC-F317-C595A9FF31D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1DD0803-9948-53EE-8626-49740AA72816}"/>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F512A78-6C10-1BE9-49B2-30E56D4795C0}"/>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
        <p:nvSpPr>
          <p:cNvPr id="2" name="Text Placeholder 12">
            <a:extLst>
              <a:ext uri="{FF2B5EF4-FFF2-40B4-BE49-F238E27FC236}">
                <a16:creationId xmlns:a16="http://schemas.microsoft.com/office/drawing/2014/main" id="{4E775511-0F7D-86DF-F599-0529AC62FD62}"/>
              </a:ext>
            </a:extLst>
          </p:cNvPr>
          <p:cNvSpPr txBox="1">
            <a:spLocks/>
          </p:cNvSpPr>
          <p:nvPr/>
        </p:nvSpPr>
        <p:spPr>
          <a:xfrm>
            <a:off x="1831526" y="1755650"/>
            <a:ext cx="9515167" cy="1043060"/>
          </a:xfrm>
          <a:prstGeom prst="rect">
            <a:avLst/>
          </a:prstGeom>
        </p:spPr>
        <p:txBody>
          <a:bodyPr vert="horz" lIns="91440" tIns="45720" rIns="91440" bIns="45720" numCol="2" spcCol="14400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b="1" dirty="0">
                <a:solidFill>
                  <a:srgbClr val="B41F7A"/>
                </a:solidFill>
                <a:latin typeface="Calibri" panose="020F0502020204030204" pitchFamily="34" charset="0"/>
                <a:cs typeface="Calibri" panose="020F0502020204030204" pitchFamily="34" charset="0"/>
              </a:rPr>
              <a:t>Πρόληψη</a:t>
            </a:r>
          </a:p>
        </p:txBody>
      </p:sp>
      <p:sp>
        <p:nvSpPr>
          <p:cNvPr id="3" name="TextBox 2">
            <a:extLst>
              <a:ext uri="{FF2B5EF4-FFF2-40B4-BE49-F238E27FC236}">
                <a16:creationId xmlns:a16="http://schemas.microsoft.com/office/drawing/2014/main" id="{CF749DBD-6F78-21D1-103B-04D91A0F15AA}"/>
              </a:ext>
            </a:extLst>
          </p:cNvPr>
          <p:cNvSpPr txBox="1"/>
          <p:nvPr/>
        </p:nvSpPr>
        <p:spPr>
          <a:xfrm>
            <a:off x="6589108" y="6082795"/>
            <a:ext cx="6100762" cy="369332"/>
          </a:xfrm>
          <a:prstGeom prst="rect">
            <a:avLst/>
          </a:prstGeom>
          <a:noFill/>
        </p:spPr>
        <p:txBody>
          <a:bodyPr wrap="square">
            <a:spAutoFit/>
          </a:bodyPr>
          <a:lstStyle/>
          <a:p>
            <a:pPr marL="12700" indent="-12700"/>
            <a:r>
              <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rPr>
              <a:t>CREDIT - </a:t>
            </a:r>
            <a:r>
              <a:rPr lang="en-IE" sz="1800" dirty="0">
                <a:solidFill>
                  <a:srgbClr val="595959"/>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Στάδια κρίσης: (bcm-institute.org)</a:t>
            </a:r>
            <a:endParaRPr lang="en-GB" sz="1800" dirty="0">
              <a:solidFill>
                <a:srgbClr val="595959"/>
              </a:solidFill>
              <a:latin typeface="Calibri" panose="020F0502020204030204" pitchFamily="34" charset="0"/>
              <a:ea typeface="Lato Light" panose="020F0502020204030203" pitchFamily="34" charset="0"/>
              <a:cs typeface="Calibri" panose="020F0502020204030204" pitchFamily="34" charset="0"/>
            </a:endParaRPr>
          </a:p>
        </p:txBody>
      </p:sp>
    </p:spTree>
    <p:extLst>
      <p:ext uri="{BB962C8B-B14F-4D97-AF65-F5344CB8AC3E}">
        <p14:creationId xmlns:p14="http://schemas.microsoft.com/office/powerpoint/2010/main" val="822978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01 </a:t>
            </a:r>
            <a:r>
              <a:rPr lang="el-GR" sz="4000" dirty="0">
                <a:solidFill>
                  <a:schemeClr val="bg1"/>
                </a:solidFill>
              </a:rPr>
              <a:t>	</a:t>
            </a:r>
            <a:r>
              <a:rPr lang="en-US" dirty="0" err="1">
                <a:solidFill>
                  <a:schemeClr val="bg1"/>
                </a:solidFill>
              </a:rPr>
              <a:t>Φάση</a:t>
            </a:r>
            <a:r>
              <a:rPr lang="en-US" dirty="0">
                <a:solidFill>
                  <a:schemeClr val="bg1"/>
                </a:solidFill>
              </a:rPr>
              <a:t> πριν από την κρίση</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911175" y="1915895"/>
            <a:ext cx="9515167" cy="4650317"/>
          </a:xfrm>
        </p:spPr>
        <p:txBody>
          <a:bodyPr>
            <a:normAutofit/>
          </a:bodyPr>
          <a:lstStyle/>
          <a:p>
            <a:pPr marL="12700" indent="-12700"/>
            <a:r>
              <a:rPr lang="en-GB" sz="2200" dirty="0">
                <a:latin typeface="Calibri" panose="020F0502020204030204" pitchFamily="34" charset="0"/>
                <a:ea typeface="Lato Light" panose="020F0502020204030203" pitchFamily="34" charset="0"/>
                <a:cs typeface="Calibri" panose="020F0502020204030204" pitchFamily="34" charset="0"/>
              </a:rPr>
              <a:t>Για να ανακεφαλαιώσουμε, οι ΜΜΕ μπορούν να αντιμετωπίσουν καλύτερα τις κρίσεις όταν:</a:t>
            </a:r>
          </a:p>
          <a:p>
            <a:pPr marL="457200" indent="-457200">
              <a:buClr>
                <a:srgbClr val="F16924"/>
              </a:buClr>
              <a:buFont typeface="+mj-lt"/>
              <a:buAutoNum type="arabicPeriod"/>
            </a:pPr>
            <a:endParaRPr lang="en-GB" sz="2200" dirty="0">
              <a:latin typeface="Calibri" panose="020F0502020204030204" pitchFamily="34" charset="0"/>
              <a:ea typeface="Lato Light" panose="020F0502020204030203" pitchFamily="34" charset="0"/>
              <a:cs typeface="Calibri" panose="020F0502020204030204" pitchFamily="34" charset="0"/>
            </a:endParaRPr>
          </a:p>
          <a:p>
            <a:pPr marL="457200" lvl="0" indent="-457200">
              <a:buClr>
                <a:srgbClr val="F16924"/>
              </a:buClr>
              <a:buFont typeface="+mj-lt"/>
              <a:buAutoNum type="arabicPeriod"/>
            </a:pPr>
            <a:r>
              <a:rPr lang="en-US" sz="2200" dirty="0"/>
              <a:t>Διαθέτουν σχέδιο διαχείρισης κρίσεων που επικαιροποιείται τουλάχιστον ετησίως. </a:t>
            </a:r>
          </a:p>
          <a:p>
            <a:pPr marL="457200" lvl="0" indent="-457200">
              <a:buClr>
                <a:srgbClr val="F16924"/>
              </a:buClr>
              <a:buFont typeface="+mj-lt"/>
              <a:buAutoNum type="arabicPeriod"/>
            </a:pPr>
            <a:r>
              <a:rPr lang="en-US" sz="2200" dirty="0"/>
              <a:t>Διαθέτουν καθορισμένη ομάδα διαχείρισης κρίσεων</a:t>
            </a:r>
          </a:p>
          <a:p>
            <a:pPr marL="457200" lvl="0" indent="-457200">
              <a:buClr>
                <a:srgbClr val="F16924"/>
              </a:buClr>
              <a:buFont typeface="+mj-lt"/>
              <a:buAutoNum type="arabicPeriod"/>
            </a:pPr>
            <a:r>
              <a:rPr lang="en-US" sz="2200" dirty="0"/>
              <a:t>Διεξαγωγή ασκήσεων για τη δοκιμή των σχεδίων και των ομάδων τουλάχιστον ετησίως</a:t>
            </a:r>
          </a:p>
          <a:p>
            <a:pPr marL="457200" lvl="0" indent="-457200">
              <a:buClr>
                <a:srgbClr val="F16924"/>
              </a:buClr>
              <a:buFont typeface="+mj-lt"/>
              <a:buAutoNum type="arabicPeriod"/>
            </a:pPr>
            <a:r>
              <a:rPr lang="en-US" sz="2200" dirty="0"/>
              <a:t>Προ-σχέδιο κάποιων μηνυμάτων κρίσης</a:t>
            </a:r>
          </a:p>
          <a:p>
            <a:pPr marL="12700" indent="-12700"/>
            <a:r>
              <a:rPr lang="en-GB" sz="2200" dirty="0">
                <a:latin typeface="Calibri" panose="020F0502020204030204" pitchFamily="34" charset="0"/>
                <a:ea typeface="Lato Light" panose="020F0502020204030203" pitchFamily="34" charset="0"/>
                <a:cs typeface="Calibri" panose="020F0502020204030204" pitchFamily="34" charset="0"/>
              </a:rPr>
              <a:t> </a:t>
            </a: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210306"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8818454">
            <a:off x="8776650" y="5735059"/>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97CEE594-CD15-457B-4652-4CE42FBABA84}"/>
              </a:ext>
            </a:extLst>
          </p:cNvPr>
          <p:cNvGrpSpPr/>
          <p:nvPr/>
        </p:nvGrpSpPr>
        <p:grpSpPr>
          <a:xfrm>
            <a:off x="465494" y="1852059"/>
            <a:ext cx="944305" cy="946650"/>
            <a:chOff x="3728648" y="2288053"/>
            <a:chExt cx="1103278" cy="1106017"/>
          </a:xfrm>
        </p:grpSpPr>
        <p:sp>
          <p:nvSpPr>
            <p:cNvPr id="47" name="Freeform 46">
              <a:extLst>
                <a:ext uri="{FF2B5EF4-FFF2-40B4-BE49-F238E27FC236}">
                  <a16:creationId xmlns:a16="http://schemas.microsoft.com/office/drawing/2014/main" id="{06486A43-BF45-F069-FB6D-F99FCBFE0160}"/>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solidFill>
              <a:srgbClr val="595959"/>
            </a:solid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46B1444-D251-B957-A016-E04EFA2FD168}"/>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BB04471-3323-FA0D-EA34-ABC2A6B1FB16}"/>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595959"/>
            </a:solid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667643C4-61CD-FB99-25DA-9D9396A7E28A}"/>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16924"/>
            </a:solid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98EC4B0-E916-6821-BADF-EB4B5FFAA2D5}"/>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16924"/>
            </a:solidFill>
            <a:ln w="27426"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A4C88553-4773-9F33-AF0C-22CE8DC0B58D}"/>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solidFill>
              <a:srgbClr val="595959"/>
            </a:solidFill>
            <a:ln w="27426"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99EA05E-82E8-70A1-2B2F-BC1F1424E06A}"/>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4481C2B6-9FB6-0E53-ADE6-897135E909EA}"/>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F16924"/>
            </a:solidFill>
            <a:ln w="27426"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B326C7DD-7D58-884C-6B00-31D5B0B2EF01}"/>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F16924"/>
            </a:solidFill>
            <a:ln w="27426"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CB7F99C-9E6C-A02D-F6FF-E28AAE43C9C9}"/>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16924"/>
            </a:solidFill>
            <a:ln w="27426"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E840CC0B-F2FC-5583-BDBE-1C9F4B35D707}"/>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16924"/>
            </a:solidFill>
            <a:ln w="27426"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3A5B9BC-D19E-AFC6-AB42-82432A35E7E7}"/>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16924"/>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854512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02 </a:t>
            </a:r>
            <a:r>
              <a:rPr lang="el-GR" sz="4000" dirty="0">
                <a:solidFill>
                  <a:schemeClr val="bg1"/>
                </a:solidFill>
              </a:rPr>
              <a:t>	</a:t>
            </a:r>
            <a:r>
              <a:rPr lang="en-US" dirty="0" err="1">
                <a:solidFill>
                  <a:schemeClr val="bg1"/>
                </a:solidFill>
              </a:rPr>
              <a:t>Αντιμετώ</a:t>
            </a:r>
            <a:r>
              <a:rPr lang="en-US" dirty="0">
                <a:solidFill>
                  <a:schemeClr val="bg1"/>
                </a:solidFill>
              </a:rPr>
              <a:t>πιση κρίσεων</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911175" y="1915895"/>
            <a:ext cx="9515167" cy="4650317"/>
          </a:xfrm>
        </p:spPr>
        <p:txBody>
          <a:bodyPr>
            <a:normAutofit/>
          </a:bodyPr>
          <a:lstStyle/>
          <a:p>
            <a:pPr marL="12700" indent="-12700" algn="just"/>
            <a:r>
              <a:rPr lang="en-GB" sz="1800" dirty="0">
                <a:latin typeface="Calibri" panose="020F0502020204030204" pitchFamily="34" charset="0"/>
                <a:ea typeface="Lato Light" panose="020F0502020204030203" pitchFamily="34" charset="0"/>
                <a:cs typeface="Calibri" panose="020F0502020204030204" pitchFamily="34" charset="0"/>
              </a:rPr>
              <a:t>Η αντίδραση στην κρίση είναι </a:t>
            </a:r>
            <a:r>
              <a:rPr lang="en-GB" sz="1800" b="1" u="sng" dirty="0">
                <a:latin typeface="Calibri" panose="020F0502020204030204" pitchFamily="34" charset="0"/>
                <a:ea typeface="Lato Light" panose="020F0502020204030203" pitchFamily="34" charset="0"/>
                <a:cs typeface="Calibri" panose="020F0502020204030204" pitchFamily="34" charset="0"/>
              </a:rPr>
              <a:t>αυτό που κάνει και λέει η διοίκηση </a:t>
            </a:r>
            <a:r>
              <a:rPr lang="en-GB" sz="1800" dirty="0">
                <a:latin typeface="Calibri" panose="020F0502020204030204" pitchFamily="34" charset="0"/>
                <a:ea typeface="Lato Light" panose="020F0502020204030203" pitchFamily="34" charset="0"/>
                <a:cs typeface="Calibri" panose="020F0502020204030204" pitchFamily="34" charset="0"/>
              </a:rPr>
              <a:t>κατά τη διάρκεια και μετά το ξέσπασμα της κρίσης.  Οι δημόσιες σχέσεις διαδραματίζουν κρίσιμο ρόλο στην αντιμετώπιση της κρίσης βοηθώντας στην ανάπτυξη των μηνυμάτων που αποστέλλονται σε διάφορα κοινά.  Πολλές έρευνες έχουν εξετάσει την αντιμετώπιση της κρίσης.  </a:t>
            </a:r>
          </a:p>
          <a:p>
            <a:pPr marL="12700" indent="-12700"/>
            <a:endParaRPr lang="en-GB" sz="1800" dirty="0">
              <a:latin typeface="Calibri" panose="020F0502020204030204" pitchFamily="34" charset="0"/>
              <a:ea typeface="Lato Light" panose="020F0502020204030203" pitchFamily="34" charset="0"/>
              <a:cs typeface="Calibri" panose="020F0502020204030204" pitchFamily="34" charset="0"/>
            </a:endParaRPr>
          </a:p>
          <a:p>
            <a:pPr marL="12700" indent="-12700"/>
            <a:r>
              <a:rPr lang="en-GB" sz="1800" b="1" dirty="0">
                <a:latin typeface="Calibri" panose="020F0502020204030204" pitchFamily="34" charset="0"/>
                <a:ea typeface="Lato Light" panose="020F0502020204030203" pitchFamily="34" charset="0"/>
                <a:cs typeface="Calibri" panose="020F0502020204030204" pitchFamily="34" charset="0"/>
              </a:rPr>
              <a:t>Η έρευνα αυτή χωρίζεται σε δύο τμήματα:  </a:t>
            </a:r>
          </a:p>
          <a:p>
            <a:pPr marL="457200" indent="-457200">
              <a:buClr>
                <a:srgbClr val="F16924"/>
              </a:buClr>
              <a:buFont typeface="+mj-lt"/>
              <a:buAutoNum type="arabicPeriod"/>
            </a:pPr>
            <a:r>
              <a:rPr lang="en-GB" sz="1800" dirty="0">
                <a:latin typeface="Calibri" panose="020F0502020204030204" pitchFamily="34" charset="0"/>
                <a:ea typeface="Lato Light" panose="020F0502020204030203" pitchFamily="34" charset="0"/>
                <a:cs typeface="Calibri" panose="020F0502020204030204" pitchFamily="34" charset="0"/>
              </a:rPr>
              <a:t>την αρχική αντιμετώπιση της κρίσης και</a:t>
            </a:r>
          </a:p>
          <a:p>
            <a:pPr marL="457200" indent="-457200">
              <a:buClr>
                <a:srgbClr val="F16924"/>
              </a:buClr>
              <a:buFont typeface="+mj-lt"/>
              <a:buAutoNum type="arabicPeriod"/>
            </a:pPr>
            <a:r>
              <a:rPr lang="en-GB" sz="1800" dirty="0">
                <a:latin typeface="Calibri" panose="020F0502020204030204" pitchFamily="34" charset="0"/>
                <a:ea typeface="Lato Light" panose="020F0502020204030203" pitchFamily="34" charset="0"/>
                <a:cs typeface="Calibri" panose="020F0502020204030204" pitchFamily="34" charset="0"/>
              </a:rPr>
              <a:t>αποκατάσταση της φήμης και προθέσεις συμπεριφοράς.</a:t>
            </a:r>
          </a:p>
          <a:p>
            <a:pPr marL="457200" indent="-457200">
              <a:buClr>
                <a:srgbClr val="F16924"/>
              </a:buClr>
              <a:buFont typeface="+mj-lt"/>
              <a:buAutoNum type="arabicPeriod"/>
            </a:pPr>
            <a:endParaRPr lang="en-GB" sz="1800" dirty="0">
              <a:latin typeface="Calibri" panose="020F0502020204030204" pitchFamily="34" charset="0"/>
              <a:ea typeface="Lato Light" panose="020F0502020204030203" pitchFamily="34" charset="0"/>
              <a:cs typeface="Calibri" panose="020F0502020204030204" pitchFamily="34" charset="0"/>
            </a:endParaRPr>
          </a:p>
          <a:p>
            <a:pPr marL="0" indent="0">
              <a:buClr>
                <a:srgbClr val="F16924"/>
              </a:buClr>
            </a:pPr>
            <a:r>
              <a:rPr lang="en-GB" sz="1800" dirty="0">
                <a:latin typeface="Calibri" panose="020F0502020204030204" pitchFamily="34" charset="0"/>
                <a:ea typeface="Lato Light" panose="020F0502020204030203" pitchFamily="34" charset="0"/>
                <a:cs typeface="Calibri" panose="020F0502020204030204" pitchFamily="34" charset="0"/>
              </a:rPr>
              <a:t>Αργότερα σε αυτό το μάθημα, η ΜΟΝΑΔΑ 4 θα σας εξοπλίσει καλά όσον αφορά την επικοινωνία και τις δημόσιες σχέσεις.</a:t>
            </a: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898597" y="5192757"/>
            <a:ext cx="3527744" cy="1473877"/>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925567">
            <a:off x="9410588" y="5880767"/>
            <a:ext cx="511647" cy="910914"/>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62" name="Group 61">
            <a:extLst>
              <a:ext uri="{FF2B5EF4-FFF2-40B4-BE49-F238E27FC236}">
                <a16:creationId xmlns:a16="http://schemas.microsoft.com/office/drawing/2014/main" id="{2E81A677-DA72-17E1-9332-6B74B3A3433F}"/>
              </a:ext>
            </a:extLst>
          </p:cNvPr>
          <p:cNvGrpSpPr/>
          <p:nvPr/>
        </p:nvGrpSpPr>
        <p:grpSpPr>
          <a:xfrm>
            <a:off x="397261" y="1795010"/>
            <a:ext cx="1012538" cy="1014493"/>
            <a:chOff x="7284496" y="2127428"/>
            <a:chExt cx="2245645" cy="2249982"/>
          </a:xfrm>
          <a:solidFill>
            <a:srgbClr val="595959"/>
          </a:solidFill>
        </p:grpSpPr>
        <p:grpSp>
          <p:nvGrpSpPr>
            <p:cNvPr id="63" name="Graphic 3">
              <a:extLst>
                <a:ext uri="{FF2B5EF4-FFF2-40B4-BE49-F238E27FC236}">
                  <a16:creationId xmlns:a16="http://schemas.microsoft.com/office/drawing/2014/main" id="{0E91A77A-5756-225C-8D3E-7C1BD017E10B}"/>
                </a:ext>
              </a:extLst>
            </p:cNvPr>
            <p:cNvGrpSpPr/>
            <p:nvPr/>
          </p:nvGrpSpPr>
          <p:grpSpPr>
            <a:xfrm>
              <a:off x="7284496" y="2127428"/>
              <a:ext cx="2245645" cy="2249982"/>
              <a:chOff x="5098317" y="2100784"/>
              <a:chExt cx="2245645" cy="2249982"/>
            </a:xfrm>
            <a:grpFill/>
          </p:grpSpPr>
          <p:sp>
            <p:nvSpPr>
              <p:cNvPr id="68" name="Freeform 67">
                <a:extLst>
                  <a:ext uri="{FF2B5EF4-FFF2-40B4-BE49-F238E27FC236}">
                    <a16:creationId xmlns:a16="http://schemas.microsoft.com/office/drawing/2014/main" id="{D61CE88D-DAC9-B307-5ED3-DD705C1EA427}"/>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B707B84-03FD-7793-F153-1F18133F17C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478DD49-64EC-1835-5409-F5E91E3207B5}"/>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2C702-8386-9CB2-5DF6-FF5A04DF05DF}"/>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901E839-2206-5449-0FA1-20C7836764E9}"/>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E40EEE5-C94F-72C3-8AB0-EAFBCFC703A6}"/>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4" name="Graphic 3">
              <a:extLst>
                <a:ext uri="{FF2B5EF4-FFF2-40B4-BE49-F238E27FC236}">
                  <a16:creationId xmlns:a16="http://schemas.microsoft.com/office/drawing/2014/main" id="{BC5366BE-F541-F027-7232-78600A98FFA2}"/>
                </a:ext>
              </a:extLst>
            </p:cNvPr>
            <p:cNvGrpSpPr/>
            <p:nvPr/>
          </p:nvGrpSpPr>
          <p:grpSpPr>
            <a:xfrm>
              <a:off x="8878245" y="2200268"/>
              <a:ext cx="144167" cy="725714"/>
              <a:chOff x="6692066" y="2173624"/>
              <a:chExt cx="144167" cy="725714"/>
            </a:xfrm>
            <a:grpFill/>
          </p:grpSpPr>
          <p:sp>
            <p:nvSpPr>
              <p:cNvPr id="65" name="Freeform 64">
                <a:extLst>
                  <a:ext uri="{FF2B5EF4-FFF2-40B4-BE49-F238E27FC236}">
                    <a16:creationId xmlns:a16="http://schemas.microsoft.com/office/drawing/2014/main" id="{EA9F6B40-57C8-BDB7-F0B4-75CDE9C889EE}"/>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2D0DEA-6420-0DF5-C7E4-9EE6821AC04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44048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02 </a:t>
            </a:r>
            <a:r>
              <a:rPr lang="el-GR" sz="4000" dirty="0">
                <a:solidFill>
                  <a:schemeClr val="bg1"/>
                </a:solidFill>
              </a:rPr>
              <a:t>	</a:t>
            </a:r>
            <a:r>
              <a:rPr lang="en-US" dirty="0" err="1">
                <a:solidFill>
                  <a:schemeClr val="bg1"/>
                </a:solidFill>
              </a:rPr>
              <a:t>Αντιμετώ</a:t>
            </a:r>
            <a:r>
              <a:rPr lang="en-US" dirty="0">
                <a:solidFill>
                  <a:schemeClr val="bg1"/>
                </a:solidFill>
              </a:rPr>
              <a:t>πιση κρίσεων</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911176" y="1915895"/>
            <a:ext cx="3070520" cy="4650317"/>
          </a:xfrm>
        </p:spPr>
        <p:txBody>
          <a:bodyPr>
            <a:normAutofit/>
          </a:bodyPr>
          <a:lstStyle/>
          <a:p>
            <a:pPr marL="12700" indent="-12700"/>
            <a:r>
              <a:rPr lang="en-GB" sz="2200" b="1" dirty="0">
                <a:latin typeface="Calibri" panose="020F0502020204030204" pitchFamily="34" charset="0"/>
                <a:ea typeface="Lato Light" panose="020F0502020204030203" pitchFamily="34" charset="0"/>
                <a:cs typeface="Calibri" panose="020F0502020204030204" pitchFamily="34" charset="0"/>
              </a:rPr>
              <a:t>Οι αρχικές κατευθυντήριες γραμμές αντιμετώπισης κρίσεων επικεντρώνονται σε τρία σημεία: </a:t>
            </a:r>
          </a:p>
          <a:p>
            <a:pPr marL="457200" indent="-457200">
              <a:buClr>
                <a:srgbClr val="F16924"/>
              </a:buClr>
              <a:buFont typeface="+mj-lt"/>
              <a:buAutoNum type="arabicPeriod"/>
            </a:pPr>
            <a:r>
              <a:rPr lang="en-GB" sz="2200" dirty="0">
                <a:latin typeface="Calibri" panose="020F0502020204030204" pitchFamily="34" charset="0"/>
                <a:ea typeface="Lato Light" panose="020F0502020204030203" pitchFamily="34" charset="0"/>
                <a:cs typeface="Calibri" panose="020F0502020204030204" pitchFamily="34" charset="0"/>
              </a:rPr>
              <a:t>να είστε γρήγοροι,</a:t>
            </a:r>
          </a:p>
          <a:p>
            <a:pPr marL="457200" indent="-457200">
              <a:buClr>
                <a:srgbClr val="F16924"/>
              </a:buClr>
              <a:buFont typeface="+mj-lt"/>
              <a:buAutoNum type="arabicPeriod"/>
            </a:pPr>
            <a:r>
              <a:rPr lang="en-GB" sz="2200" dirty="0">
                <a:latin typeface="Calibri" panose="020F0502020204030204" pitchFamily="34" charset="0"/>
                <a:ea typeface="Lato Light" panose="020F0502020204030203" pitchFamily="34" charset="0"/>
                <a:cs typeface="Calibri" panose="020F0502020204030204" pitchFamily="34" charset="0"/>
              </a:rPr>
              <a:t> ακριβής, </a:t>
            </a:r>
          </a:p>
          <a:p>
            <a:pPr marL="457200" indent="-457200">
              <a:buClr>
                <a:srgbClr val="F16924"/>
              </a:buClr>
              <a:buFont typeface="+mj-lt"/>
              <a:buAutoNum type="arabicPeriod"/>
            </a:pPr>
            <a:r>
              <a:rPr lang="en-GB" sz="2200" dirty="0">
                <a:latin typeface="Calibri" panose="020F0502020204030204" pitchFamily="34" charset="0"/>
                <a:ea typeface="Lato Light" panose="020F0502020204030203" pitchFamily="34" charset="0"/>
                <a:cs typeface="Calibri" panose="020F0502020204030204" pitchFamily="34" charset="0"/>
              </a:rPr>
              <a:t>και συνεπής.</a:t>
            </a: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210306"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1925567">
            <a:off x="9081128" y="5704164"/>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62" name="Group 61">
            <a:extLst>
              <a:ext uri="{FF2B5EF4-FFF2-40B4-BE49-F238E27FC236}">
                <a16:creationId xmlns:a16="http://schemas.microsoft.com/office/drawing/2014/main" id="{2E81A677-DA72-17E1-9332-6B74B3A3433F}"/>
              </a:ext>
            </a:extLst>
          </p:cNvPr>
          <p:cNvGrpSpPr/>
          <p:nvPr/>
        </p:nvGrpSpPr>
        <p:grpSpPr>
          <a:xfrm>
            <a:off x="397261" y="1795010"/>
            <a:ext cx="1012538" cy="1014493"/>
            <a:chOff x="7284496" y="2127428"/>
            <a:chExt cx="2245645" cy="2249982"/>
          </a:xfrm>
          <a:solidFill>
            <a:srgbClr val="595959"/>
          </a:solidFill>
        </p:grpSpPr>
        <p:grpSp>
          <p:nvGrpSpPr>
            <p:cNvPr id="63" name="Graphic 3">
              <a:extLst>
                <a:ext uri="{FF2B5EF4-FFF2-40B4-BE49-F238E27FC236}">
                  <a16:creationId xmlns:a16="http://schemas.microsoft.com/office/drawing/2014/main" id="{0E91A77A-5756-225C-8D3E-7C1BD017E10B}"/>
                </a:ext>
              </a:extLst>
            </p:cNvPr>
            <p:cNvGrpSpPr/>
            <p:nvPr/>
          </p:nvGrpSpPr>
          <p:grpSpPr>
            <a:xfrm>
              <a:off x="7284496" y="2127428"/>
              <a:ext cx="2245645" cy="2249982"/>
              <a:chOff x="5098317" y="2100784"/>
              <a:chExt cx="2245645" cy="2249982"/>
            </a:xfrm>
            <a:grpFill/>
          </p:grpSpPr>
          <p:sp>
            <p:nvSpPr>
              <p:cNvPr id="68" name="Freeform 67">
                <a:extLst>
                  <a:ext uri="{FF2B5EF4-FFF2-40B4-BE49-F238E27FC236}">
                    <a16:creationId xmlns:a16="http://schemas.microsoft.com/office/drawing/2014/main" id="{D61CE88D-DAC9-B307-5ED3-DD705C1EA427}"/>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B707B84-03FD-7793-F153-1F18133F17C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1478DD49-64EC-1835-5409-F5E91E3207B5}"/>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2C702-8386-9CB2-5DF6-FF5A04DF05DF}"/>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B901E839-2206-5449-0FA1-20C7836764E9}"/>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6E40EEE5-C94F-72C3-8AB0-EAFBCFC703A6}"/>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4" name="Graphic 3">
              <a:extLst>
                <a:ext uri="{FF2B5EF4-FFF2-40B4-BE49-F238E27FC236}">
                  <a16:creationId xmlns:a16="http://schemas.microsoft.com/office/drawing/2014/main" id="{BC5366BE-F541-F027-7232-78600A98FFA2}"/>
                </a:ext>
              </a:extLst>
            </p:cNvPr>
            <p:cNvGrpSpPr/>
            <p:nvPr/>
          </p:nvGrpSpPr>
          <p:grpSpPr>
            <a:xfrm>
              <a:off x="8878245" y="2200268"/>
              <a:ext cx="144167" cy="725714"/>
              <a:chOff x="6692066" y="2173624"/>
              <a:chExt cx="144167" cy="725714"/>
            </a:xfrm>
            <a:grpFill/>
          </p:grpSpPr>
          <p:sp>
            <p:nvSpPr>
              <p:cNvPr id="65" name="Freeform 64">
                <a:extLst>
                  <a:ext uri="{FF2B5EF4-FFF2-40B4-BE49-F238E27FC236}">
                    <a16:creationId xmlns:a16="http://schemas.microsoft.com/office/drawing/2014/main" id="{EA9F6B40-57C8-BDB7-F0B4-75CDE9C889EE}"/>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6924"/>
              </a:solidFill>
              <a:ln w="6040"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62D0DEA-6420-0DF5-C7E4-9EE6821AC04E}"/>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6924"/>
              </a:solidFill>
              <a:ln w="6040" cap="flat">
                <a:noFill/>
                <a:prstDash val="solid"/>
                <a:miter/>
              </a:ln>
            </p:spPr>
            <p:txBody>
              <a:bodyPr rtlCol="0" anchor="ctr"/>
              <a:lstStyle/>
              <a:p>
                <a:endParaRPr lang="en-US"/>
              </a:p>
            </p:txBody>
          </p:sp>
        </p:grpSp>
      </p:grpSp>
      <p:sp>
        <p:nvSpPr>
          <p:cNvPr id="2" name="Text Placeholder 12">
            <a:extLst>
              <a:ext uri="{FF2B5EF4-FFF2-40B4-BE49-F238E27FC236}">
                <a16:creationId xmlns:a16="http://schemas.microsoft.com/office/drawing/2014/main" id="{F75CCBA6-441B-5944-AFFA-EFE86A7871F6}"/>
              </a:ext>
            </a:extLst>
          </p:cNvPr>
          <p:cNvSpPr txBox="1">
            <a:spLocks/>
          </p:cNvSpPr>
          <p:nvPr/>
        </p:nvSpPr>
        <p:spPr>
          <a:xfrm>
            <a:off x="5349911" y="1908699"/>
            <a:ext cx="6378488" cy="3703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just"/>
            <a:r>
              <a:rPr lang="en-GB" sz="2000" dirty="0">
                <a:latin typeface="Calibri" panose="020F0502020204030204" pitchFamily="34" charset="0"/>
                <a:ea typeface="Lato Light" panose="020F0502020204030203" pitchFamily="34" charset="0"/>
                <a:cs typeface="Calibri" panose="020F0502020204030204" pitchFamily="34" charset="0"/>
              </a:rPr>
              <a:t>Οι στρατηγικές αποκατάστασης της φήμης ποικίλλουν ως προς το κατά πόσο εξυπηρετούν όσους κινδυνεύουν ή ζημιώνονται από την κρίση.  Η προσαρμογή σημαίνει ότι η αντίδραση επικεντρώνεται περισσότερο στη βοήθεια των θυμάτων παρά στην αντιμετώπιση των ανησυχιών των ΜΜΕ.  Ο κύριος κατάλογος ταξινομεί τις στρατηγικές αποκατάστασης της φήμης από τις λιγότερο έως τις περισσότερο διευκολυντικές στρατηγικές αποκατάστασης της φήμης.</a:t>
            </a:r>
          </a:p>
        </p:txBody>
      </p:sp>
    </p:spTree>
    <p:extLst>
      <p:ext uri="{BB962C8B-B14F-4D97-AF65-F5344CB8AC3E}">
        <p14:creationId xmlns:p14="http://schemas.microsoft.com/office/powerpoint/2010/main" val="387664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238C968-C39E-9A3B-89CE-FF07F4771B26}"/>
              </a:ext>
            </a:extLst>
          </p:cNvPr>
          <p:cNvSpPr>
            <a:spLocks noGrp="1"/>
          </p:cNvSpPr>
          <p:nvPr>
            <p:ph type="body" sz="quarter" idx="17"/>
          </p:nvPr>
        </p:nvSpPr>
        <p:spPr/>
        <p:txBody>
          <a:bodyPr/>
          <a:lstStyle/>
          <a:p>
            <a:r>
              <a:rPr lang="en-US" dirty="0"/>
              <a:t>01</a:t>
            </a:r>
          </a:p>
        </p:txBody>
      </p:sp>
      <p:sp>
        <p:nvSpPr>
          <p:cNvPr id="15" name="Text Placeholder 14">
            <a:extLst>
              <a:ext uri="{FF2B5EF4-FFF2-40B4-BE49-F238E27FC236}">
                <a16:creationId xmlns:a16="http://schemas.microsoft.com/office/drawing/2014/main" id="{7809C9F3-7300-02EB-CC8E-3AFB4F775186}"/>
              </a:ext>
            </a:extLst>
          </p:cNvPr>
          <p:cNvSpPr>
            <a:spLocks noGrp="1"/>
          </p:cNvSpPr>
          <p:nvPr>
            <p:ph type="body" sz="quarter" idx="16"/>
          </p:nvPr>
        </p:nvSpPr>
        <p:spPr>
          <a:xfrm>
            <a:off x="2149154" y="1264769"/>
            <a:ext cx="4452814" cy="2588774"/>
          </a:xfrm>
        </p:spPr>
        <p:txBody>
          <a:bodyPr>
            <a:normAutofit/>
          </a:bodyPr>
          <a:lstStyle/>
          <a:p>
            <a:r>
              <a:rPr lang="en-US" dirty="0"/>
              <a:t>ΤΙ Ε</a:t>
            </a:r>
            <a:r>
              <a:rPr lang="el-GR" dirty="0"/>
              <a:t>Ι</a:t>
            </a:r>
            <a:r>
              <a:rPr lang="en-US" dirty="0"/>
              <a:t>ΝΑΙ Η ΕΠΙΧΕΙΡΗΜΑΤΙΚ</a:t>
            </a:r>
            <a:r>
              <a:rPr lang="el-GR" dirty="0"/>
              <a:t>Η</a:t>
            </a:r>
            <a:r>
              <a:rPr lang="en-US" dirty="0"/>
              <a:t> ΚΡ</a:t>
            </a:r>
            <a:r>
              <a:rPr lang="el-GR" dirty="0"/>
              <a:t>Ι</a:t>
            </a:r>
            <a:r>
              <a:rPr lang="en-US" dirty="0"/>
              <a:t>ΣΗ;</a:t>
            </a:r>
          </a:p>
          <a:p>
            <a:endParaRPr lang="en-US" dirty="0"/>
          </a:p>
          <a:p>
            <a:endParaRPr lang="en-US" dirty="0"/>
          </a:p>
        </p:txBody>
      </p:sp>
    </p:spTree>
    <p:extLst>
      <p:ext uri="{BB962C8B-B14F-4D97-AF65-F5344CB8AC3E}">
        <p14:creationId xmlns:p14="http://schemas.microsoft.com/office/powerpoint/2010/main" val="945518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751500"/>
            <a:ext cx="3291071" cy="4658741"/>
          </a:xfrm>
        </p:spPr>
        <p:txBody>
          <a:bodyPr>
            <a:normAutofit fontScale="55000" lnSpcReduction="20000"/>
          </a:bodyPr>
          <a:lstStyle/>
          <a:p>
            <a:pPr>
              <a:lnSpc>
                <a:spcPct val="120000"/>
              </a:lnSpc>
            </a:pPr>
            <a:endParaRPr lang="el-GR" sz="3800" dirty="0">
              <a:solidFill>
                <a:schemeClr val="bg1"/>
              </a:solidFill>
              <a:hlinkClick r:id="rId2">
                <a:extLst>
                  <a:ext uri="{A12FA001-AC4F-418D-AE19-62706E023703}">
                    <ahyp:hlinkClr xmlns:ahyp="http://schemas.microsoft.com/office/drawing/2018/hyperlinkcolor" val="tx"/>
                  </a:ext>
                </a:extLst>
              </a:hlinkClick>
            </a:endParaRPr>
          </a:p>
          <a:p>
            <a:pPr>
              <a:lnSpc>
                <a:spcPct val="120000"/>
              </a:lnSpc>
            </a:pPr>
            <a:endParaRPr lang="el-GR" sz="3800" dirty="0">
              <a:solidFill>
                <a:schemeClr val="bg1"/>
              </a:solidFill>
              <a:hlinkClick r:id="rId2">
                <a:extLst>
                  <a:ext uri="{A12FA001-AC4F-418D-AE19-62706E023703}">
                    <ahyp:hlinkClr xmlns:ahyp="http://schemas.microsoft.com/office/drawing/2018/hyperlinkcolor" val="tx"/>
                  </a:ext>
                </a:extLst>
              </a:hlinkClick>
            </a:endParaRPr>
          </a:p>
          <a:p>
            <a:pPr>
              <a:lnSpc>
                <a:spcPct val="120000"/>
              </a:lnSpc>
            </a:pPr>
            <a:r>
              <a:rPr lang="en-GB" sz="3800" dirty="0" err="1">
                <a:solidFill>
                  <a:schemeClr val="bg1"/>
                </a:solidFill>
                <a:hlinkClick r:id="rId2">
                  <a:extLst>
                    <a:ext uri="{A12FA001-AC4F-418D-AE19-62706E023703}">
                      <ahyp:hlinkClr xmlns:ahyp="http://schemas.microsoft.com/office/drawing/2018/hyperlinkcolor" val="tx"/>
                    </a:ext>
                  </a:extLst>
                </a:hlinkClick>
              </a:rPr>
              <a:t>Ξε</a:t>
            </a:r>
            <a:r>
              <a:rPr lang="en-GB" sz="3800" dirty="0">
                <a:solidFill>
                  <a:schemeClr val="bg1"/>
                </a:solidFill>
                <a:hlinkClick r:id="rId2">
                  <a:extLst>
                    <a:ext uri="{A12FA001-AC4F-418D-AE19-62706E023703}">
                      <ahyp:hlinkClr xmlns:ahyp="http://schemas.microsoft.com/office/drawing/2018/hyperlinkcolor" val="tx"/>
                    </a:ext>
                  </a:extLst>
                </a:hlinkClick>
              </a:rPr>
              <a:t>περνώντας το Brexit: Πώς μια μικρή ιρλανδική επιχείρηση μετέτρεψε την κρίση σε ευκαιρία - Independent.ie</a:t>
            </a:r>
            <a:endParaRPr lang="en-GB" sz="3800" dirty="0">
              <a:solidFill>
                <a:schemeClr val="bg1"/>
              </a:solidFill>
            </a:endParaRPr>
          </a:p>
          <a:p>
            <a:endParaRPr lang="el-GR" sz="4500" dirty="0">
              <a:solidFill>
                <a:schemeClr val="bg1"/>
              </a:solidFill>
            </a:endParaRPr>
          </a:p>
          <a:p>
            <a:endParaRPr lang="en-GB" sz="4500" dirty="0">
              <a:solidFill>
                <a:schemeClr val="bg1"/>
              </a:solidFill>
            </a:endParaRPr>
          </a:p>
          <a:p>
            <a:r>
              <a:rPr lang="en-US" sz="3800" dirty="0">
                <a:solidFill>
                  <a:schemeClr val="bg1"/>
                </a:solidFill>
              </a:rPr>
              <a:t>Ευγενική προσφορά : </a:t>
            </a:r>
            <a:r>
              <a:rPr lang="en-US" sz="4000" dirty="0">
                <a:solidFill>
                  <a:schemeClr val="bg1"/>
                </a:solidFill>
              </a:rPr>
              <a:t>Local Enterprise Office, Ιρλανδία</a:t>
            </a:r>
            <a:endParaRPr lang="en-US" sz="4500" dirty="0">
              <a:solidFill>
                <a:schemeClr val="bg1"/>
              </a:solidFill>
            </a:endParaRPr>
          </a:p>
          <a:p>
            <a:endParaRPr lang="en-US" sz="3200" dirty="0"/>
          </a:p>
          <a:p>
            <a:endParaRPr lang="en-US" dirty="0"/>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5" name="Rectangle 82">
            <a:extLst>
              <a:ext uri="{FF2B5EF4-FFF2-40B4-BE49-F238E27FC236}">
                <a16:creationId xmlns:a16="http://schemas.microsoft.com/office/drawing/2014/main" id="{17A638CD-E16A-4268-90BE-49D660E063BC}"/>
              </a:ext>
            </a:extLst>
          </p:cNvPr>
          <p:cNvSpPr>
            <a:spLocks noChangeArrowheads="1"/>
          </p:cNvSpPr>
          <p:nvPr/>
        </p:nvSpPr>
        <p:spPr bwMode="auto">
          <a:xfrm>
            <a:off x="3852469" y="780440"/>
            <a:ext cx="8215987"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en-GB" sz="2000" b="0" i="0" dirty="0">
                <a:solidFill>
                  <a:srgbClr val="595959"/>
                </a:solidFill>
                <a:effectLst/>
                <a:latin typeface="Nuacht Serif Text"/>
              </a:rPr>
              <a:t>Όταν ψηφίστηκε το Brexit το καλοκαίρι του 2016, ο Ιρλανδός επιχειρηματίας Peter Morrow της </a:t>
            </a:r>
            <a:r>
              <a:rPr lang="en-GB" sz="2000" b="0" i="0" dirty="0">
                <a:solidFill>
                  <a:srgbClr val="595959"/>
                </a:solidFill>
                <a:effectLst/>
                <a:latin typeface="Nuacht Serif Text"/>
                <a:hlinkClick r:id="rId3"/>
              </a:rPr>
              <a:t>SKYLARK Stairs </a:t>
            </a:r>
            <a:r>
              <a:rPr lang="en-GB" sz="2000" b="0" i="0" dirty="0">
                <a:solidFill>
                  <a:srgbClr val="595959"/>
                </a:solidFill>
                <a:effectLst/>
                <a:latin typeface="Nuacht Serif Text"/>
              </a:rPr>
              <a:t>ήξερε ότι η επιχείρηση ηλεκτρικών σκαλοπατιών σοφίτας του είχε πρόβλημα.  Το 90pc της επιχείρησής του προερχόταν από την αγορά του Ηνωμένου Βασιλείου. </a:t>
            </a:r>
          </a:p>
          <a:p>
            <a:pPr algn="l"/>
            <a:endParaRPr lang="en-GB" sz="2000" b="0" i="0" dirty="0">
              <a:solidFill>
                <a:srgbClr val="595959"/>
              </a:solidFill>
              <a:effectLst/>
              <a:latin typeface="Nuacht Serif Text"/>
            </a:endParaRPr>
          </a:p>
          <a:p>
            <a:pPr algn="l"/>
            <a:r>
              <a:rPr lang="en-GB" sz="2000" b="0" i="0" dirty="0">
                <a:solidFill>
                  <a:srgbClr val="595959"/>
                </a:solidFill>
                <a:effectLst/>
                <a:latin typeface="Nuacht Serif Text"/>
              </a:rPr>
              <a:t>Ξαφνικά, η αβεβαιότητα που δημιουργήθηκε από την απόφαση του Ηνωμένου Βασιλείου να εγκαταλείψει την Ευρωπαϊκή Ένωση θα μπορούσε να αποδεκατίσει τα προς το ζην.</a:t>
            </a:r>
          </a:p>
          <a:p>
            <a:pPr algn="l"/>
            <a:endParaRPr lang="en-GB" sz="2000" dirty="0">
              <a:solidFill>
                <a:srgbClr val="595959"/>
              </a:solidFill>
              <a:latin typeface="Nuacht Serif Text"/>
            </a:endParaRPr>
          </a:p>
          <a:p>
            <a:pPr algn="l"/>
            <a:r>
              <a:rPr lang="en-GB" sz="2000" b="0" i="0" dirty="0">
                <a:solidFill>
                  <a:srgbClr val="595959"/>
                </a:solidFill>
                <a:effectLst/>
                <a:latin typeface="Nuacht Serif Text"/>
              </a:rPr>
              <a:t>Ωστόσο, έχοντας ζητήσει τη βοήθεια του </a:t>
            </a:r>
            <a:r>
              <a:rPr lang="en-GB" sz="2000" b="0" i="0" dirty="0">
                <a:solidFill>
                  <a:srgbClr val="595959"/>
                </a:solidFill>
                <a:effectLst/>
                <a:latin typeface="Nuacht Serif Text"/>
                <a:hlinkClick r:id="rId4"/>
              </a:rPr>
              <a:t>Τοπικού Γραφείου Επιχειρήσεων στο Galway, η </a:t>
            </a:r>
            <a:r>
              <a:rPr lang="en-GB" sz="2000" b="0" i="0" dirty="0">
                <a:solidFill>
                  <a:srgbClr val="595959"/>
                </a:solidFill>
                <a:effectLst/>
                <a:latin typeface="Nuacht Serif Text"/>
              </a:rPr>
              <a:t>επιχείρηση του Peter ακμάζει και πάλι, αφού του δόθηκαν τα εργαλεία για να φέρει την επιχείρησή του τόσο στις Ηνωμένες Πολιτείες όσο και στην Αυστραλία.  Συμμετείχε σε ένα πρόγραμμα που ονομάζεται </a:t>
            </a:r>
            <a:r>
              <a:rPr lang="en-GB" sz="2000" b="0" i="0" dirty="0">
                <a:solidFill>
                  <a:srgbClr val="595959"/>
                </a:solidFill>
                <a:effectLst/>
                <a:latin typeface="Nuacht Serif Text"/>
                <a:hlinkClick r:id="rId5"/>
              </a:rPr>
              <a:t>Lean for Micro</a:t>
            </a:r>
            <a:r>
              <a:rPr lang="en-GB" sz="2000" b="0" i="0" dirty="0">
                <a:solidFill>
                  <a:srgbClr val="595959"/>
                </a:solidFill>
                <a:effectLst/>
                <a:latin typeface="Nuacht Serif Text"/>
              </a:rPr>
              <a:t>.  </a:t>
            </a:r>
          </a:p>
          <a:p>
            <a:pPr algn="l"/>
            <a:endParaRPr lang="en-GB" sz="2000" dirty="0">
              <a:solidFill>
                <a:srgbClr val="595959"/>
              </a:solidFill>
              <a:latin typeface="Nuacht Serif Tex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5" name="Picture 4">
            <a:extLst>
              <a:ext uri="{FF2B5EF4-FFF2-40B4-BE49-F238E27FC236}">
                <a16:creationId xmlns:a16="http://schemas.microsoft.com/office/drawing/2014/main" id="{565803FC-720F-D576-A476-A414FA274A34}"/>
              </a:ext>
            </a:extLst>
          </p:cNvPr>
          <p:cNvPicPr>
            <a:picLocks noChangeAspect="1"/>
          </p:cNvPicPr>
          <p:nvPr/>
        </p:nvPicPr>
        <p:blipFill>
          <a:blip r:embed="rId6"/>
          <a:stretch>
            <a:fillRect/>
          </a:stretch>
        </p:blipFill>
        <p:spPr>
          <a:xfrm>
            <a:off x="223444" y="3689229"/>
            <a:ext cx="3111660" cy="2368672"/>
          </a:xfrm>
          <a:prstGeom prst="rect">
            <a:avLst/>
          </a:prstGeom>
        </p:spPr>
      </p:pic>
    </p:spTree>
    <p:extLst>
      <p:ext uri="{BB962C8B-B14F-4D97-AF65-F5344CB8AC3E}">
        <p14:creationId xmlns:p14="http://schemas.microsoft.com/office/powerpoint/2010/main" val="641879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E73099-5E33-CABF-B2A4-4D037F26FBD7}"/>
              </a:ext>
            </a:extLst>
          </p:cNvPr>
          <p:cNvSpPr/>
          <p:nvPr/>
        </p:nvSpPr>
        <p:spPr>
          <a:xfrm>
            <a:off x="0" y="0"/>
            <a:ext cx="3629025" cy="628552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B1AAFEC-7F9F-7F8B-E76B-8336E3E29394}"/>
              </a:ext>
            </a:extLst>
          </p:cNvPr>
          <p:cNvSpPr>
            <a:spLocks noGrp="1"/>
          </p:cNvSpPr>
          <p:nvPr>
            <p:ph type="body" sz="quarter" idx="16"/>
          </p:nvPr>
        </p:nvSpPr>
        <p:spPr>
          <a:xfrm>
            <a:off x="228314" y="572475"/>
            <a:ext cx="3291071" cy="4658741"/>
          </a:xfrm>
        </p:spPr>
        <p:txBody>
          <a:bodyPr>
            <a:normAutofit fontScale="55000" lnSpcReduction="20000"/>
          </a:bodyPr>
          <a:lstStyle/>
          <a:p>
            <a:pPr>
              <a:lnSpc>
                <a:spcPct val="120000"/>
              </a:lnSpc>
            </a:pPr>
            <a:r>
              <a:rPr lang="en-GB" sz="4600" dirty="0">
                <a:solidFill>
                  <a:schemeClr val="bg1"/>
                </a:solidFill>
                <a:hlinkClick r:id="rId2">
                  <a:extLst>
                    <a:ext uri="{A12FA001-AC4F-418D-AE19-62706E023703}">
                      <ahyp:hlinkClr xmlns:ahyp="http://schemas.microsoft.com/office/drawing/2018/hyperlinkcolor" val="tx"/>
                    </a:ext>
                  </a:extLst>
                </a:hlinkClick>
              </a:rPr>
              <a:t>Ξεπερνώντας το Brexit: Πώς μια μικρή ιρλανδική επιχείρηση μετέτρεψε την κρίση σε ευκαιρία - Independent.ie</a:t>
            </a:r>
            <a:endParaRPr lang="en-GB" sz="4600" dirty="0">
              <a:solidFill>
                <a:schemeClr val="bg1"/>
              </a:solidFill>
            </a:endParaRPr>
          </a:p>
          <a:p>
            <a:endParaRPr lang="en-GB" sz="5100" dirty="0">
              <a:solidFill>
                <a:schemeClr val="bg1"/>
              </a:solidFill>
            </a:endParaRPr>
          </a:p>
          <a:p>
            <a:r>
              <a:rPr lang="en-US" sz="5100" dirty="0">
                <a:solidFill>
                  <a:schemeClr val="bg1"/>
                </a:solidFill>
              </a:rPr>
              <a:t>Ευγενική προσφορά : Local Enterprise Office, Ιρλανδία</a:t>
            </a:r>
          </a:p>
          <a:p>
            <a:endParaRPr lang="en-US" dirty="0"/>
          </a:p>
          <a:p>
            <a:endParaRPr lang="en-US" dirty="0"/>
          </a:p>
        </p:txBody>
      </p:sp>
      <p:grpSp>
        <p:nvGrpSpPr>
          <p:cNvPr id="6" name="Graphic 6">
            <a:extLst>
              <a:ext uri="{FF2B5EF4-FFF2-40B4-BE49-F238E27FC236}">
                <a16:creationId xmlns:a16="http://schemas.microsoft.com/office/drawing/2014/main" id="{4E9D68E5-B4C6-E081-4853-5A8823A1D109}"/>
              </a:ext>
            </a:extLst>
          </p:cNvPr>
          <p:cNvGrpSpPr/>
          <p:nvPr/>
        </p:nvGrpSpPr>
        <p:grpSpPr>
          <a:xfrm>
            <a:off x="5071110" y="12356465"/>
            <a:ext cx="1872615" cy="447040"/>
            <a:chOff x="-80578" y="3873532"/>
            <a:chExt cx="772037" cy="184499"/>
          </a:xfrm>
        </p:grpSpPr>
        <p:sp>
          <p:nvSpPr>
            <p:cNvPr id="7" name="Freeform 15">
              <a:extLst>
                <a:ext uri="{FF2B5EF4-FFF2-40B4-BE49-F238E27FC236}">
                  <a16:creationId xmlns:a16="http://schemas.microsoft.com/office/drawing/2014/main" id="{D9566F94-8773-7261-DE79-3283AFDE8334}"/>
                </a:ext>
              </a:extLst>
            </p:cNvPr>
            <p:cNvSpPr/>
            <p:nvPr/>
          </p:nvSpPr>
          <p:spPr>
            <a:xfrm>
              <a:off x="-80578" y="3873532"/>
              <a:ext cx="772037" cy="184499"/>
            </a:xfrm>
            <a:custGeom>
              <a:avLst/>
              <a:gdLst>
                <a:gd name="connsiteX0" fmla="*/ 0 w 691324"/>
                <a:gd name="connsiteY0" fmla="*/ 0 h 184499"/>
                <a:gd name="connsiteX1" fmla="*/ 691324 w 691324"/>
                <a:gd name="connsiteY1" fmla="*/ 0 h 184499"/>
                <a:gd name="connsiteX2" fmla="*/ 691324 w 691324"/>
                <a:gd name="connsiteY2" fmla="*/ 184499 h 184499"/>
                <a:gd name="connsiteX3" fmla="*/ 0 w 691324"/>
                <a:gd name="connsiteY3" fmla="*/ 184499 h 184499"/>
              </a:gdLst>
              <a:ahLst/>
              <a:cxnLst>
                <a:cxn ang="0">
                  <a:pos x="connsiteX0" y="connsiteY0"/>
                </a:cxn>
                <a:cxn ang="0">
                  <a:pos x="connsiteX1" y="connsiteY1"/>
                </a:cxn>
                <a:cxn ang="0">
                  <a:pos x="connsiteX2" y="connsiteY2"/>
                </a:cxn>
                <a:cxn ang="0">
                  <a:pos x="connsiteX3" y="connsiteY3"/>
                </a:cxn>
              </a:cxnLst>
              <a:rect l="l" t="t" r="r" b="b"/>
              <a:pathLst>
                <a:path w="691324" h="184499">
                  <a:moveTo>
                    <a:pt x="0" y="0"/>
                  </a:moveTo>
                  <a:lnTo>
                    <a:pt x="691324" y="0"/>
                  </a:lnTo>
                  <a:lnTo>
                    <a:pt x="691324" y="184499"/>
                  </a:lnTo>
                  <a:lnTo>
                    <a:pt x="0" y="184499"/>
                  </a:lnTo>
                  <a:close/>
                </a:path>
              </a:pathLst>
            </a:custGeom>
            <a:solidFill>
              <a:srgbClr val="FFFFFF"/>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8" name="Graphic 6">
              <a:extLst>
                <a:ext uri="{FF2B5EF4-FFF2-40B4-BE49-F238E27FC236}">
                  <a16:creationId xmlns:a16="http://schemas.microsoft.com/office/drawing/2014/main" id="{580A595F-AF7A-FCC0-B739-AFD22CCA225F}"/>
                </a:ext>
              </a:extLst>
            </p:cNvPr>
            <p:cNvGrpSpPr/>
            <p:nvPr/>
          </p:nvGrpSpPr>
          <p:grpSpPr>
            <a:xfrm>
              <a:off x="67531" y="3914680"/>
              <a:ext cx="500824" cy="109156"/>
              <a:chOff x="67531" y="3914680"/>
              <a:chExt cx="500824" cy="109156"/>
            </a:xfrm>
          </p:grpSpPr>
          <p:sp>
            <p:nvSpPr>
              <p:cNvPr id="9" name="Freeform 17">
                <a:extLst>
                  <a:ext uri="{FF2B5EF4-FFF2-40B4-BE49-F238E27FC236}">
                    <a16:creationId xmlns:a16="http://schemas.microsoft.com/office/drawing/2014/main" id="{3098C537-B349-B173-7082-D9BE7A80F166}"/>
                  </a:ext>
                </a:extLst>
              </p:cNvPr>
              <p:cNvSpPr/>
              <p:nvPr/>
            </p:nvSpPr>
            <p:spPr>
              <a:xfrm>
                <a:off x="67531" y="3914680"/>
                <a:ext cx="160972" cy="108489"/>
              </a:xfrm>
              <a:custGeom>
                <a:avLst/>
                <a:gdLst>
                  <a:gd name="connsiteX0" fmla="*/ 0 w 160972"/>
                  <a:gd name="connsiteY0" fmla="*/ 0 h 108489"/>
                  <a:gd name="connsiteX1" fmla="*/ 160972 w 160972"/>
                  <a:gd name="connsiteY1" fmla="*/ 0 h 108489"/>
                  <a:gd name="connsiteX2" fmla="*/ 160972 w 160972"/>
                  <a:gd name="connsiteY2" fmla="*/ 108490 h 108489"/>
                  <a:gd name="connsiteX3" fmla="*/ 0 w 160972"/>
                  <a:gd name="connsiteY3" fmla="*/ 108490 h 108489"/>
                </a:gdLst>
                <a:ahLst/>
                <a:cxnLst>
                  <a:cxn ang="0">
                    <a:pos x="connsiteX0" y="connsiteY0"/>
                  </a:cxn>
                  <a:cxn ang="0">
                    <a:pos x="connsiteX1" y="connsiteY1"/>
                  </a:cxn>
                  <a:cxn ang="0">
                    <a:pos x="connsiteX2" y="connsiteY2"/>
                  </a:cxn>
                  <a:cxn ang="0">
                    <a:pos x="connsiteX3" y="connsiteY3"/>
                  </a:cxn>
                </a:cxnLst>
                <a:rect l="l" t="t" r="r" b="b"/>
                <a:pathLst>
                  <a:path w="160972" h="108489">
                    <a:moveTo>
                      <a:pt x="0" y="0"/>
                    </a:moveTo>
                    <a:lnTo>
                      <a:pt x="160972" y="0"/>
                    </a:lnTo>
                    <a:lnTo>
                      <a:pt x="160972" y="108490"/>
                    </a:lnTo>
                    <a:lnTo>
                      <a:pt x="0" y="10849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0" name="Freeform 18">
                <a:extLst>
                  <a:ext uri="{FF2B5EF4-FFF2-40B4-BE49-F238E27FC236}">
                    <a16:creationId xmlns:a16="http://schemas.microsoft.com/office/drawing/2014/main" id="{59454B6E-5989-3E49-4672-EECD80AC02EE}"/>
                  </a:ext>
                </a:extLst>
              </p:cNvPr>
              <p:cNvSpPr/>
              <p:nvPr/>
            </p:nvSpPr>
            <p:spPr>
              <a:xfrm>
                <a:off x="177450" y="3963448"/>
                <a:ext cx="10953" cy="9810"/>
              </a:xfrm>
              <a:custGeom>
                <a:avLst/>
                <a:gdLst>
                  <a:gd name="connsiteX0" fmla="*/ 10954 w 10953"/>
                  <a:gd name="connsiteY0" fmla="*/ 3715 h 9810"/>
                  <a:gd name="connsiteX1" fmla="*/ 9239 w 10953"/>
                  <a:gd name="connsiteY1" fmla="*/ 3715 h 9810"/>
                  <a:gd name="connsiteX2" fmla="*/ 6763 w 10953"/>
                  <a:gd name="connsiteY2" fmla="*/ 3620 h 9810"/>
                  <a:gd name="connsiteX3" fmla="*/ 6001 w 10953"/>
                  <a:gd name="connsiteY3" fmla="*/ 1429 h 9810"/>
                  <a:gd name="connsiteX4" fmla="*/ 5429 w 10953"/>
                  <a:gd name="connsiteY4" fmla="*/ 0 h 9810"/>
                  <a:gd name="connsiteX5" fmla="*/ 4953 w 10953"/>
                  <a:gd name="connsiteY5" fmla="*/ 1429 h 9810"/>
                  <a:gd name="connsiteX6" fmla="*/ 4096 w 10953"/>
                  <a:gd name="connsiteY6" fmla="*/ 3620 h 9810"/>
                  <a:gd name="connsiteX7" fmla="*/ 1619 w 10953"/>
                  <a:gd name="connsiteY7" fmla="*/ 3715 h 9810"/>
                  <a:gd name="connsiteX8" fmla="*/ 0 w 10953"/>
                  <a:gd name="connsiteY8" fmla="*/ 3715 h 9810"/>
                  <a:gd name="connsiteX9" fmla="*/ 1333 w 10953"/>
                  <a:gd name="connsiteY9" fmla="*/ 4667 h 9810"/>
                  <a:gd name="connsiteX10" fmla="*/ 3238 w 10953"/>
                  <a:gd name="connsiteY10" fmla="*/ 6096 h 9810"/>
                  <a:gd name="connsiteX11" fmla="*/ 2572 w 10953"/>
                  <a:gd name="connsiteY11" fmla="*/ 8287 h 9810"/>
                  <a:gd name="connsiteX12" fmla="*/ 2095 w 10953"/>
                  <a:gd name="connsiteY12" fmla="*/ 9811 h 9810"/>
                  <a:gd name="connsiteX13" fmla="*/ 3429 w 10953"/>
                  <a:gd name="connsiteY13" fmla="*/ 8954 h 9810"/>
                  <a:gd name="connsiteX14" fmla="*/ 5429 w 10953"/>
                  <a:gd name="connsiteY14" fmla="*/ 7620 h 9810"/>
                  <a:gd name="connsiteX15" fmla="*/ 7525 w 10953"/>
                  <a:gd name="connsiteY15" fmla="*/ 8954 h 9810"/>
                  <a:gd name="connsiteX16" fmla="*/ 8763 w 10953"/>
                  <a:gd name="connsiteY16" fmla="*/ 9811 h 9810"/>
                  <a:gd name="connsiteX17" fmla="*/ 7620 w 10953"/>
                  <a:gd name="connsiteY17" fmla="*/ 6096 h 9810"/>
                  <a:gd name="connsiteX18" fmla="*/ 10954 w 10953"/>
                  <a:gd name="connsiteY18" fmla="*/ 3715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53" h="9810">
                    <a:moveTo>
                      <a:pt x="10954" y="3715"/>
                    </a:moveTo>
                    <a:lnTo>
                      <a:pt x="9239" y="3715"/>
                    </a:lnTo>
                    <a:lnTo>
                      <a:pt x="6763" y="3620"/>
                    </a:lnTo>
                    <a:lnTo>
                      <a:pt x="6001" y="1429"/>
                    </a:lnTo>
                    <a:lnTo>
                      <a:pt x="5429" y="0"/>
                    </a:lnTo>
                    <a:lnTo>
                      <a:pt x="4953" y="1429"/>
                    </a:lnTo>
                    <a:lnTo>
                      <a:pt x="4096" y="3620"/>
                    </a:lnTo>
                    <a:lnTo>
                      <a:pt x="1619" y="3715"/>
                    </a:lnTo>
                    <a:lnTo>
                      <a:pt x="0" y="3715"/>
                    </a:lnTo>
                    <a:lnTo>
                      <a:pt x="1333" y="4667"/>
                    </a:lnTo>
                    <a:lnTo>
                      <a:pt x="3238" y="6096"/>
                    </a:lnTo>
                    <a:lnTo>
                      <a:pt x="2572" y="8287"/>
                    </a:lnTo>
                    <a:lnTo>
                      <a:pt x="2095" y="9811"/>
                    </a:lnTo>
                    <a:lnTo>
                      <a:pt x="3429" y="8954"/>
                    </a:lnTo>
                    <a:lnTo>
                      <a:pt x="5429" y="7620"/>
                    </a:lnTo>
                    <a:lnTo>
                      <a:pt x="7525" y="8954"/>
                    </a:lnTo>
                    <a:lnTo>
                      <a:pt x="8763" y="9811"/>
                    </a:lnTo>
                    <a:lnTo>
                      <a:pt x="7620" y="6096"/>
                    </a:lnTo>
                    <a:lnTo>
                      <a:pt x="10954" y="3715"/>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1" name="Freeform 19">
                <a:extLst>
                  <a:ext uri="{FF2B5EF4-FFF2-40B4-BE49-F238E27FC236}">
                    <a16:creationId xmlns:a16="http://schemas.microsoft.com/office/drawing/2014/main" id="{DCCD53C5-DD3C-3C39-20CB-0A38A84727FA}"/>
                  </a:ext>
                </a:extLst>
              </p:cNvPr>
              <p:cNvSpPr/>
              <p:nvPr/>
            </p:nvSpPr>
            <p:spPr>
              <a:xfrm>
                <a:off x="176307" y="3962400"/>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191 w 13144"/>
                  <a:gd name="connsiteY11" fmla="*/ 5048 h 11715"/>
                  <a:gd name="connsiteX12" fmla="*/ 4858 w 13144"/>
                  <a:gd name="connsiteY12" fmla="*/ 6953 h 11715"/>
                  <a:gd name="connsiteX13" fmla="*/ 3905 w 13144"/>
                  <a:gd name="connsiteY13" fmla="*/ 10001 h 11715"/>
                  <a:gd name="connsiteX14" fmla="*/ 6572 w 13144"/>
                  <a:gd name="connsiteY14" fmla="*/ 8192 h 11715"/>
                  <a:gd name="connsiteX15" fmla="*/ 9335 w 13144"/>
                  <a:gd name="connsiteY15" fmla="*/ 10001 h 11715"/>
                  <a:gd name="connsiteX16" fmla="*/ 8382 w 13144"/>
                  <a:gd name="connsiteY16" fmla="*/ 7049 h 11715"/>
                  <a:gd name="connsiteX17" fmla="*/ 11049 w 13144"/>
                  <a:gd name="connsiteY17" fmla="*/ 5144 h 11715"/>
                  <a:gd name="connsiteX18" fmla="*/ 7715 w 13144"/>
                  <a:gd name="connsiteY18" fmla="*/ 5048 h 11715"/>
                  <a:gd name="connsiteX19" fmla="*/ 6667 w 13144"/>
                  <a:gd name="connsiteY19" fmla="*/ 2096 h 11715"/>
                  <a:gd name="connsiteX20" fmla="*/ 5620 w 13144"/>
                  <a:gd name="connsiteY20" fmla="*/ 5048 h 11715"/>
                  <a:gd name="connsiteX21" fmla="*/ 2191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191" y="5048"/>
                    </a:moveTo>
                    <a:lnTo>
                      <a:pt x="4858" y="6953"/>
                    </a:lnTo>
                    <a:lnTo>
                      <a:pt x="3905" y="10001"/>
                    </a:lnTo>
                    <a:lnTo>
                      <a:pt x="6572" y="8192"/>
                    </a:lnTo>
                    <a:lnTo>
                      <a:pt x="9335" y="10001"/>
                    </a:lnTo>
                    <a:lnTo>
                      <a:pt x="8382" y="7049"/>
                    </a:lnTo>
                    <a:lnTo>
                      <a:pt x="11049" y="5144"/>
                    </a:lnTo>
                    <a:lnTo>
                      <a:pt x="7715" y="5048"/>
                    </a:lnTo>
                    <a:lnTo>
                      <a:pt x="6667" y="2096"/>
                    </a:lnTo>
                    <a:lnTo>
                      <a:pt x="5620" y="5048"/>
                    </a:lnTo>
                    <a:lnTo>
                      <a:pt x="2191"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2" name="Freeform 20">
                <a:extLst>
                  <a:ext uri="{FF2B5EF4-FFF2-40B4-BE49-F238E27FC236}">
                    <a16:creationId xmlns:a16="http://schemas.microsoft.com/office/drawing/2014/main" id="{BEAFC179-0042-1DEF-8443-5244D2306185}"/>
                  </a:ext>
                </a:extLst>
              </p:cNvPr>
              <p:cNvSpPr/>
              <p:nvPr/>
            </p:nvSpPr>
            <p:spPr>
              <a:xfrm>
                <a:off x="172782" y="3945922"/>
                <a:ext cx="10953" cy="9905"/>
              </a:xfrm>
              <a:custGeom>
                <a:avLst/>
                <a:gdLst>
                  <a:gd name="connsiteX0" fmla="*/ 3239 w 10953"/>
                  <a:gd name="connsiteY0" fmla="*/ 6096 h 9905"/>
                  <a:gd name="connsiteX1" fmla="*/ 2572 w 10953"/>
                  <a:gd name="connsiteY1" fmla="*/ 8382 h 9905"/>
                  <a:gd name="connsiteX2" fmla="*/ 2096 w 10953"/>
                  <a:gd name="connsiteY2" fmla="*/ 9906 h 9905"/>
                  <a:gd name="connsiteX3" fmla="*/ 3429 w 10953"/>
                  <a:gd name="connsiteY3" fmla="*/ 8954 h 9905"/>
                  <a:gd name="connsiteX4" fmla="*/ 5429 w 10953"/>
                  <a:gd name="connsiteY4" fmla="*/ 7620 h 9905"/>
                  <a:gd name="connsiteX5" fmla="*/ 7525 w 10953"/>
                  <a:gd name="connsiteY5" fmla="*/ 8954 h 9905"/>
                  <a:gd name="connsiteX6" fmla="*/ 8858 w 10953"/>
                  <a:gd name="connsiteY6" fmla="*/ 9906 h 9905"/>
                  <a:gd name="connsiteX7" fmla="*/ 8382 w 10953"/>
                  <a:gd name="connsiteY7" fmla="*/ 8382 h 9905"/>
                  <a:gd name="connsiteX8" fmla="*/ 7620 w 10953"/>
                  <a:gd name="connsiteY8" fmla="*/ 6096 h 9905"/>
                  <a:gd name="connsiteX9" fmla="*/ 9620 w 10953"/>
                  <a:gd name="connsiteY9" fmla="*/ 4763 h 9905"/>
                  <a:gd name="connsiteX10" fmla="*/ 10954 w 10953"/>
                  <a:gd name="connsiteY10" fmla="*/ 3715 h 9905"/>
                  <a:gd name="connsiteX11" fmla="*/ 9239 w 10953"/>
                  <a:gd name="connsiteY11" fmla="*/ 3715 h 9905"/>
                  <a:gd name="connsiteX12" fmla="*/ 6763 w 10953"/>
                  <a:gd name="connsiteY12" fmla="*/ 3715 h 9905"/>
                  <a:gd name="connsiteX13" fmla="*/ 6001 w 10953"/>
                  <a:gd name="connsiteY13" fmla="*/ 1429 h 9905"/>
                  <a:gd name="connsiteX14" fmla="*/ 5429 w 10953"/>
                  <a:gd name="connsiteY14" fmla="*/ 0 h 9905"/>
                  <a:gd name="connsiteX15" fmla="*/ 4953 w 10953"/>
                  <a:gd name="connsiteY15" fmla="*/ 1429 h 9905"/>
                  <a:gd name="connsiteX16" fmla="*/ 4096 w 10953"/>
                  <a:gd name="connsiteY16" fmla="*/ 3715 h 9905"/>
                  <a:gd name="connsiteX17" fmla="*/ 1619 w 10953"/>
                  <a:gd name="connsiteY17" fmla="*/ 3715 h 9905"/>
                  <a:gd name="connsiteX18" fmla="*/ 0 w 10953"/>
                  <a:gd name="connsiteY18" fmla="*/ 3715 h 9905"/>
                  <a:gd name="connsiteX19" fmla="*/ 1333 w 10953"/>
                  <a:gd name="connsiteY19" fmla="*/ 4763 h 9905"/>
                  <a:gd name="connsiteX20" fmla="*/ 3239 w 10953"/>
                  <a:gd name="connsiteY20" fmla="*/ 6096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905">
                    <a:moveTo>
                      <a:pt x="3239" y="6096"/>
                    </a:moveTo>
                    <a:lnTo>
                      <a:pt x="2572" y="8382"/>
                    </a:lnTo>
                    <a:lnTo>
                      <a:pt x="2096" y="9906"/>
                    </a:lnTo>
                    <a:lnTo>
                      <a:pt x="3429" y="8954"/>
                    </a:lnTo>
                    <a:lnTo>
                      <a:pt x="5429" y="7620"/>
                    </a:lnTo>
                    <a:lnTo>
                      <a:pt x="7525" y="8954"/>
                    </a:lnTo>
                    <a:lnTo>
                      <a:pt x="8858" y="9906"/>
                    </a:lnTo>
                    <a:lnTo>
                      <a:pt x="8382" y="8382"/>
                    </a:lnTo>
                    <a:lnTo>
                      <a:pt x="7620" y="6096"/>
                    </a:lnTo>
                    <a:lnTo>
                      <a:pt x="9620" y="4763"/>
                    </a:lnTo>
                    <a:lnTo>
                      <a:pt x="10954" y="3715"/>
                    </a:lnTo>
                    <a:lnTo>
                      <a:pt x="9239" y="3715"/>
                    </a:lnTo>
                    <a:lnTo>
                      <a:pt x="6763" y="3715"/>
                    </a:lnTo>
                    <a:lnTo>
                      <a:pt x="6001" y="1429"/>
                    </a:lnTo>
                    <a:lnTo>
                      <a:pt x="5429" y="0"/>
                    </a:lnTo>
                    <a:lnTo>
                      <a:pt x="4953" y="1429"/>
                    </a:lnTo>
                    <a:lnTo>
                      <a:pt x="4096" y="3715"/>
                    </a:lnTo>
                    <a:lnTo>
                      <a:pt x="1619" y="3715"/>
                    </a:lnTo>
                    <a:lnTo>
                      <a:pt x="0" y="3715"/>
                    </a:lnTo>
                    <a:lnTo>
                      <a:pt x="1333" y="4763"/>
                    </a:lnTo>
                    <a:lnTo>
                      <a:pt x="3239" y="6096"/>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3" name="Freeform 21">
                <a:extLst>
                  <a:ext uri="{FF2B5EF4-FFF2-40B4-BE49-F238E27FC236}">
                    <a16:creationId xmlns:a16="http://schemas.microsoft.com/office/drawing/2014/main" id="{3825E35A-8A94-7F41-D562-5F1718550A9D}"/>
                  </a:ext>
                </a:extLst>
              </p:cNvPr>
              <p:cNvSpPr/>
              <p:nvPr/>
            </p:nvSpPr>
            <p:spPr>
              <a:xfrm>
                <a:off x="171639" y="3944874"/>
                <a:ext cx="13239" cy="11810"/>
              </a:xfrm>
              <a:custGeom>
                <a:avLst/>
                <a:gdLst>
                  <a:gd name="connsiteX0" fmla="*/ 10573 w 13239"/>
                  <a:gd name="connsiteY0" fmla="*/ 11811 h 11810"/>
                  <a:gd name="connsiteX1" fmla="*/ 6572 w 13239"/>
                  <a:gd name="connsiteY1" fmla="*/ 9144 h 11810"/>
                  <a:gd name="connsiteX2" fmla="*/ 2572 w 13239"/>
                  <a:gd name="connsiteY2" fmla="*/ 11811 h 11810"/>
                  <a:gd name="connsiteX3" fmla="*/ 4000 w 13239"/>
                  <a:gd name="connsiteY3" fmla="*/ 7334 h 11810"/>
                  <a:gd name="connsiteX4" fmla="*/ 0 w 13239"/>
                  <a:gd name="connsiteY4" fmla="*/ 4477 h 11810"/>
                  <a:gd name="connsiteX5" fmla="*/ 4953 w 13239"/>
                  <a:gd name="connsiteY5" fmla="*/ 4381 h 11810"/>
                  <a:gd name="connsiteX6" fmla="*/ 6572 w 13239"/>
                  <a:gd name="connsiteY6" fmla="*/ 0 h 11810"/>
                  <a:gd name="connsiteX7" fmla="*/ 8192 w 13239"/>
                  <a:gd name="connsiteY7" fmla="*/ 4381 h 11810"/>
                  <a:gd name="connsiteX8" fmla="*/ 13240 w 13239"/>
                  <a:gd name="connsiteY8" fmla="*/ 4477 h 11810"/>
                  <a:gd name="connsiteX9" fmla="*/ 9239 w 13239"/>
                  <a:gd name="connsiteY9" fmla="*/ 7334 h 11810"/>
                  <a:gd name="connsiteX10" fmla="*/ 10573 w 13239"/>
                  <a:gd name="connsiteY10" fmla="*/ 11811 h 11810"/>
                  <a:gd name="connsiteX11" fmla="*/ 2191 w 13239"/>
                  <a:gd name="connsiteY11" fmla="*/ 5144 h 11810"/>
                  <a:gd name="connsiteX12" fmla="*/ 4858 w 13239"/>
                  <a:gd name="connsiteY12" fmla="*/ 7048 h 11810"/>
                  <a:gd name="connsiteX13" fmla="*/ 3905 w 13239"/>
                  <a:gd name="connsiteY13" fmla="*/ 10096 h 11810"/>
                  <a:gd name="connsiteX14" fmla="*/ 6572 w 13239"/>
                  <a:gd name="connsiteY14" fmla="*/ 8287 h 11810"/>
                  <a:gd name="connsiteX15" fmla="*/ 9239 w 13239"/>
                  <a:gd name="connsiteY15" fmla="*/ 10096 h 11810"/>
                  <a:gd name="connsiteX16" fmla="*/ 8287 w 13239"/>
                  <a:gd name="connsiteY16" fmla="*/ 7048 h 11810"/>
                  <a:gd name="connsiteX17" fmla="*/ 10954 w 13239"/>
                  <a:gd name="connsiteY17" fmla="*/ 5144 h 11810"/>
                  <a:gd name="connsiteX18" fmla="*/ 7715 w 13239"/>
                  <a:gd name="connsiteY18" fmla="*/ 5048 h 11810"/>
                  <a:gd name="connsiteX19" fmla="*/ 6667 w 13239"/>
                  <a:gd name="connsiteY19" fmla="*/ 2096 h 11810"/>
                  <a:gd name="connsiteX20" fmla="*/ 5620 w 13239"/>
                  <a:gd name="connsiteY20" fmla="*/ 5048 h 11810"/>
                  <a:gd name="connsiteX21" fmla="*/ 2191 w 13239"/>
                  <a:gd name="connsiteY21" fmla="*/ 5144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810">
                    <a:moveTo>
                      <a:pt x="10573" y="11811"/>
                    </a:moveTo>
                    <a:lnTo>
                      <a:pt x="6572" y="9144"/>
                    </a:lnTo>
                    <a:lnTo>
                      <a:pt x="2572" y="11811"/>
                    </a:lnTo>
                    <a:lnTo>
                      <a:pt x="4000" y="7334"/>
                    </a:lnTo>
                    <a:lnTo>
                      <a:pt x="0" y="4477"/>
                    </a:lnTo>
                    <a:lnTo>
                      <a:pt x="4953" y="4381"/>
                    </a:lnTo>
                    <a:lnTo>
                      <a:pt x="6572" y="0"/>
                    </a:lnTo>
                    <a:lnTo>
                      <a:pt x="8192" y="4381"/>
                    </a:lnTo>
                    <a:lnTo>
                      <a:pt x="13240" y="4477"/>
                    </a:lnTo>
                    <a:lnTo>
                      <a:pt x="9239" y="7334"/>
                    </a:lnTo>
                    <a:lnTo>
                      <a:pt x="10573" y="11811"/>
                    </a:lnTo>
                    <a:close/>
                    <a:moveTo>
                      <a:pt x="2191" y="5144"/>
                    </a:moveTo>
                    <a:lnTo>
                      <a:pt x="4858" y="7048"/>
                    </a:lnTo>
                    <a:lnTo>
                      <a:pt x="3905" y="10096"/>
                    </a:lnTo>
                    <a:lnTo>
                      <a:pt x="6572" y="8287"/>
                    </a:lnTo>
                    <a:lnTo>
                      <a:pt x="9239" y="10096"/>
                    </a:lnTo>
                    <a:lnTo>
                      <a:pt x="8287" y="7048"/>
                    </a:lnTo>
                    <a:lnTo>
                      <a:pt x="10954" y="5144"/>
                    </a:lnTo>
                    <a:lnTo>
                      <a:pt x="7715" y="5048"/>
                    </a:lnTo>
                    <a:lnTo>
                      <a:pt x="6667" y="2096"/>
                    </a:lnTo>
                    <a:lnTo>
                      <a:pt x="5620" y="5048"/>
                    </a:lnTo>
                    <a:lnTo>
                      <a:pt x="2191" y="5144"/>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4" name="Freeform 22">
                <a:extLst>
                  <a:ext uri="{FF2B5EF4-FFF2-40B4-BE49-F238E27FC236}">
                    <a16:creationId xmlns:a16="http://schemas.microsoft.com/office/drawing/2014/main" id="{DB21FA29-BF57-3EF5-1A85-B7C75DA36C89}"/>
                  </a:ext>
                </a:extLst>
              </p:cNvPr>
              <p:cNvSpPr/>
              <p:nvPr/>
            </p:nvSpPr>
            <p:spPr>
              <a:xfrm>
                <a:off x="160114" y="3933254"/>
                <a:ext cx="10953" cy="9810"/>
              </a:xfrm>
              <a:custGeom>
                <a:avLst/>
                <a:gdLst>
                  <a:gd name="connsiteX0" fmla="*/ 6763 w 10953"/>
                  <a:gd name="connsiteY0" fmla="*/ 3620 h 9810"/>
                  <a:gd name="connsiteX1" fmla="*/ 6001 w 10953"/>
                  <a:gd name="connsiteY1" fmla="*/ 1429 h 9810"/>
                  <a:gd name="connsiteX2" fmla="*/ 5429 w 10953"/>
                  <a:gd name="connsiteY2" fmla="*/ 0 h 9810"/>
                  <a:gd name="connsiteX3" fmla="*/ 4191 w 10953"/>
                  <a:gd name="connsiteY3" fmla="*/ 3620 h 9810"/>
                  <a:gd name="connsiteX4" fmla="*/ 1619 w 10953"/>
                  <a:gd name="connsiteY4" fmla="*/ 3620 h 9810"/>
                  <a:gd name="connsiteX5" fmla="*/ 0 w 10953"/>
                  <a:gd name="connsiteY5" fmla="*/ 3715 h 9810"/>
                  <a:gd name="connsiteX6" fmla="*/ 1333 w 10953"/>
                  <a:gd name="connsiteY6" fmla="*/ 4667 h 9810"/>
                  <a:gd name="connsiteX7" fmla="*/ 3334 w 10953"/>
                  <a:gd name="connsiteY7" fmla="*/ 6096 h 9810"/>
                  <a:gd name="connsiteX8" fmla="*/ 2572 w 10953"/>
                  <a:gd name="connsiteY8" fmla="*/ 8287 h 9810"/>
                  <a:gd name="connsiteX9" fmla="*/ 2096 w 10953"/>
                  <a:gd name="connsiteY9" fmla="*/ 9811 h 9810"/>
                  <a:gd name="connsiteX10" fmla="*/ 3429 w 10953"/>
                  <a:gd name="connsiteY10" fmla="*/ 8954 h 9810"/>
                  <a:gd name="connsiteX11" fmla="*/ 5429 w 10953"/>
                  <a:gd name="connsiteY11" fmla="*/ 7620 h 9810"/>
                  <a:gd name="connsiteX12" fmla="*/ 7525 w 10953"/>
                  <a:gd name="connsiteY12" fmla="*/ 8954 h 9810"/>
                  <a:gd name="connsiteX13" fmla="*/ 8858 w 10953"/>
                  <a:gd name="connsiteY13" fmla="*/ 9811 h 9810"/>
                  <a:gd name="connsiteX14" fmla="*/ 8382 w 10953"/>
                  <a:gd name="connsiteY14" fmla="*/ 8287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620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429" y="0"/>
                    </a:lnTo>
                    <a:lnTo>
                      <a:pt x="4191" y="3620"/>
                    </a:lnTo>
                    <a:lnTo>
                      <a:pt x="1619" y="3620"/>
                    </a:lnTo>
                    <a:lnTo>
                      <a:pt x="0" y="3715"/>
                    </a:lnTo>
                    <a:lnTo>
                      <a:pt x="1333" y="4667"/>
                    </a:lnTo>
                    <a:lnTo>
                      <a:pt x="3334" y="6096"/>
                    </a:lnTo>
                    <a:lnTo>
                      <a:pt x="2572" y="8287"/>
                    </a:lnTo>
                    <a:lnTo>
                      <a:pt x="2096" y="9811"/>
                    </a:lnTo>
                    <a:lnTo>
                      <a:pt x="3429" y="8954"/>
                    </a:lnTo>
                    <a:lnTo>
                      <a:pt x="5429" y="7620"/>
                    </a:lnTo>
                    <a:lnTo>
                      <a:pt x="7525" y="8954"/>
                    </a:lnTo>
                    <a:lnTo>
                      <a:pt x="8858" y="9811"/>
                    </a:lnTo>
                    <a:lnTo>
                      <a:pt x="8382" y="8287"/>
                    </a:lnTo>
                    <a:lnTo>
                      <a:pt x="7620" y="6096"/>
                    </a:lnTo>
                    <a:lnTo>
                      <a:pt x="9620" y="4667"/>
                    </a:lnTo>
                    <a:lnTo>
                      <a:pt x="10954" y="3715"/>
                    </a:lnTo>
                    <a:lnTo>
                      <a:pt x="9334" y="3620"/>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5" name="Freeform 23">
                <a:extLst>
                  <a:ext uri="{FF2B5EF4-FFF2-40B4-BE49-F238E27FC236}">
                    <a16:creationId xmlns:a16="http://schemas.microsoft.com/office/drawing/2014/main" id="{22BD3E4C-D9E3-C831-A5AB-2F48BE7CCDB0}"/>
                  </a:ext>
                </a:extLst>
              </p:cNvPr>
              <p:cNvSpPr/>
              <p:nvPr/>
            </p:nvSpPr>
            <p:spPr>
              <a:xfrm>
                <a:off x="159066" y="3932206"/>
                <a:ext cx="13239" cy="11715"/>
              </a:xfrm>
              <a:custGeom>
                <a:avLst/>
                <a:gdLst>
                  <a:gd name="connsiteX0" fmla="*/ 10573 w 13239"/>
                  <a:gd name="connsiteY0" fmla="*/ 11716 h 11715"/>
                  <a:gd name="connsiteX1" fmla="*/ 6572 w 13239"/>
                  <a:gd name="connsiteY1" fmla="*/ 9049 h 11715"/>
                  <a:gd name="connsiteX2" fmla="*/ 2572 w 13239"/>
                  <a:gd name="connsiteY2" fmla="*/ 11716 h 11715"/>
                  <a:gd name="connsiteX3" fmla="*/ 4001 w 13239"/>
                  <a:gd name="connsiteY3" fmla="*/ 7239 h 11715"/>
                  <a:gd name="connsiteX4" fmla="*/ 0 w 13239"/>
                  <a:gd name="connsiteY4" fmla="*/ 4381 h 11715"/>
                  <a:gd name="connsiteX5" fmla="*/ 5048 w 13239"/>
                  <a:gd name="connsiteY5" fmla="*/ 4286 h 11715"/>
                  <a:gd name="connsiteX6" fmla="*/ 6668 w 13239"/>
                  <a:gd name="connsiteY6" fmla="*/ 0 h 11715"/>
                  <a:gd name="connsiteX7" fmla="*/ 8287 w 13239"/>
                  <a:gd name="connsiteY7" fmla="*/ 4286 h 11715"/>
                  <a:gd name="connsiteX8" fmla="*/ 13240 w 13239"/>
                  <a:gd name="connsiteY8" fmla="*/ 4381 h 11715"/>
                  <a:gd name="connsiteX9" fmla="*/ 9239 w 13239"/>
                  <a:gd name="connsiteY9" fmla="*/ 7239 h 11715"/>
                  <a:gd name="connsiteX10" fmla="*/ 10573 w 13239"/>
                  <a:gd name="connsiteY10" fmla="*/ 11716 h 11715"/>
                  <a:gd name="connsiteX11" fmla="*/ 2096 w 13239"/>
                  <a:gd name="connsiteY11" fmla="*/ 5048 h 11715"/>
                  <a:gd name="connsiteX12" fmla="*/ 4763 w 13239"/>
                  <a:gd name="connsiteY12" fmla="*/ 6953 h 11715"/>
                  <a:gd name="connsiteX13" fmla="*/ 3810 w 13239"/>
                  <a:gd name="connsiteY13" fmla="*/ 10001 h 11715"/>
                  <a:gd name="connsiteX14" fmla="*/ 6477 w 13239"/>
                  <a:gd name="connsiteY14" fmla="*/ 8191 h 11715"/>
                  <a:gd name="connsiteX15" fmla="*/ 9144 w 13239"/>
                  <a:gd name="connsiteY15" fmla="*/ 10001 h 11715"/>
                  <a:gd name="connsiteX16" fmla="*/ 8192 w 13239"/>
                  <a:gd name="connsiteY16" fmla="*/ 6953 h 11715"/>
                  <a:gd name="connsiteX17" fmla="*/ 10859 w 13239"/>
                  <a:gd name="connsiteY17" fmla="*/ 5048 h 11715"/>
                  <a:gd name="connsiteX18" fmla="*/ 7525 w 13239"/>
                  <a:gd name="connsiteY18" fmla="*/ 4953 h 11715"/>
                  <a:gd name="connsiteX19" fmla="*/ 6477 w 13239"/>
                  <a:gd name="connsiteY19" fmla="*/ 2000 h 11715"/>
                  <a:gd name="connsiteX20" fmla="*/ 5429 w 13239"/>
                  <a:gd name="connsiteY20" fmla="*/ 4953 h 11715"/>
                  <a:gd name="connsiteX21" fmla="*/ 2096 w 1323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39" h="11715">
                    <a:moveTo>
                      <a:pt x="10573" y="11716"/>
                    </a:moveTo>
                    <a:lnTo>
                      <a:pt x="6572" y="9049"/>
                    </a:lnTo>
                    <a:lnTo>
                      <a:pt x="2572" y="11716"/>
                    </a:lnTo>
                    <a:lnTo>
                      <a:pt x="4001" y="7239"/>
                    </a:lnTo>
                    <a:lnTo>
                      <a:pt x="0" y="4381"/>
                    </a:lnTo>
                    <a:lnTo>
                      <a:pt x="5048" y="4286"/>
                    </a:lnTo>
                    <a:lnTo>
                      <a:pt x="6668" y="0"/>
                    </a:lnTo>
                    <a:lnTo>
                      <a:pt x="8287" y="4286"/>
                    </a:lnTo>
                    <a:lnTo>
                      <a:pt x="13240" y="4381"/>
                    </a:lnTo>
                    <a:lnTo>
                      <a:pt x="9239" y="7239"/>
                    </a:lnTo>
                    <a:lnTo>
                      <a:pt x="10573" y="11716"/>
                    </a:lnTo>
                    <a:close/>
                    <a:moveTo>
                      <a:pt x="2096" y="5048"/>
                    </a:moveTo>
                    <a:lnTo>
                      <a:pt x="4763" y="6953"/>
                    </a:lnTo>
                    <a:lnTo>
                      <a:pt x="3810" y="10001"/>
                    </a:lnTo>
                    <a:lnTo>
                      <a:pt x="6477" y="8191"/>
                    </a:lnTo>
                    <a:lnTo>
                      <a:pt x="9144" y="10001"/>
                    </a:lnTo>
                    <a:lnTo>
                      <a:pt x="8192" y="6953"/>
                    </a:lnTo>
                    <a:lnTo>
                      <a:pt x="10859" y="5048"/>
                    </a:lnTo>
                    <a:lnTo>
                      <a:pt x="7525" y="4953"/>
                    </a:lnTo>
                    <a:lnTo>
                      <a:pt x="6477" y="2000"/>
                    </a:lnTo>
                    <a:lnTo>
                      <a:pt x="5429"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6" name="Freeform 24">
                <a:extLst>
                  <a:ext uri="{FF2B5EF4-FFF2-40B4-BE49-F238E27FC236}">
                    <a16:creationId xmlns:a16="http://schemas.microsoft.com/office/drawing/2014/main" id="{815F8C7C-9ED2-BE62-6406-490B9287CCFB}"/>
                  </a:ext>
                </a:extLst>
              </p:cNvPr>
              <p:cNvSpPr/>
              <p:nvPr/>
            </p:nvSpPr>
            <p:spPr>
              <a:xfrm>
                <a:off x="142397" y="3928587"/>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7" name="Freeform 25">
                <a:extLst>
                  <a:ext uri="{FF2B5EF4-FFF2-40B4-BE49-F238E27FC236}">
                    <a16:creationId xmlns:a16="http://schemas.microsoft.com/office/drawing/2014/main" id="{C514A78C-E4E9-897D-CF3A-5640F1255A49}"/>
                  </a:ext>
                </a:extLst>
              </p:cNvPr>
              <p:cNvSpPr/>
              <p:nvPr/>
            </p:nvSpPr>
            <p:spPr>
              <a:xfrm>
                <a:off x="141255" y="3927539"/>
                <a:ext cx="13144" cy="11715"/>
              </a:xfrm>
              <a:custGeom>
                <a:avLst/>
                <a:gdLst>
                  <a:gd name="connsiteX0" fmla="*/ 2572 w 13144"/>
                  <a:gd name="connsiteY0" fmla="*/ 11716 h 11715"/>
                  <a:gd name="connsiteX1" fmla="*/ 4000 w 13144"/>
                  <a:gd name="connsiteY1" fmla="*/ 7239 h 11715"/>
                  <a:gd name="connsiteX2" fmla="*/ 0 w 13144"/>
                  <a:gd name="connsiteY2" fmla="*/ 4382 h 11715"/>
                  <a:gd name="connsiteX3" fmla="*/ 5048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668 w 13144"/>
                  <a:gd name="connsiteY11" fmla="*/ 8192 h 11715"/>
                  <a:gd name="connsiteX12" fmla="*/ 9430 w 13144"/>
                  <a:gd name="connsiteY12" fmla="*/ 10001 h 11715"/>
                  <a:gd name="connsiteX13" fmla="*/ 8477 w 13144"/>
                  <a:gd name="connsiteY13" fmla="*/ 6953 h 11715"/>
                  <a:gd name="connsiteX14" fmla="*/ 11144 w 13144"/>
                  <a:gd name="connsiteY14" fmla="*/ 5048 h 11715"/>
                  <a:gd name="connsiteX15" fmla="*/ 7810 w 13144"/>
                  <a:gd name="connsiteY15" fmla="*/ 4953 h 11715"/>
                  <a:gd name="connsiteX16" fmla="*/ 6763 w 13144"/>
                  <a:gd name="connsiteY16" fmla="*/ 2000 h 11715"/>
                  <a:gd name="connsiteX17" fmla="*/ 5715 w 13144"/>
                  <a:gd name="connsiteY17" fmla="*/ 4953 h 11715"/>
                  <a:gd name="connsiteX18" fmla="*/ 2381 w 13144"/>
                  <a:gd name="connsiteY18" fmla="*/ 5048 h 11715"/>
                  <a:gd name="connsiteX19" fmla="*/ 5048 w 13144"/>
                  <a:gd name="connsiteY19" fmla="*/ 6953 h 11715"/>
                  <a:gd name="connsiteX20" fmla="*/ 4096 w 13144"/>
                  <a:gd name="connsiteY20" fmla="*/ 10001 h 11715"/>
                  <a:gd name="connsiteX21" fmla="*/ 6668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0" y="7239"/>
                    </a:lnTo>
                    <a:lnTo>
                      <a:pt x="0" y="4382"/>
                    </a:lnTo>
                    <a:lnTo>
                      <a:pt x="5048" y="4286"/>
                    </a:lnTo>
                    <a:lnTo>
                      <a:pt x="6572" y="0"/>
                    </a:lnTo>
                    <a:lnTo>
                      <a:pt x="8192" y="4286"/>
                    </a:lnTo>
                    <a:lnTo>
                      <a:pt x="13145" y="4382"/>
                    </a:lnTo>
                    <a:lnTo>
                      <a:pt x="9144" y="7239"/>
                    </a:lnTo>
                    <a:lnTo>
                      <a:pt x="10573" y="11716"/>
                    </a:lnTo>
                    <a:lnTo>
                      <a:pt x="6572" y="9049"/>
                    </a:lnTo>
                    <a:lnTo>
                      <a:pt x="2572" y="11716"/>
                    </a:lnTo>
                    <a:close/>
                    <a:moveTo>
                      <a:pt x="6668" y="8192"/>
                    </a:moveTo>
                    <a:lnTo>
                      <a:pt x="9430" y="10001"/>
                    </a:lnTo>
                    <a:lnTo>
                      <a:pt x="8477" y="6953"/>
                    </a:lnTo>
                    <a:lnTo>
                      <a:pt x="11144" y="5048"/>
                    </a:lnTo>
                    <a:lnTo>
                      <a:pt x="7810" y="4953"/>
                    </a:lnTo>
                    <a:lnTo>
                      <a:pt x="6763" y="2000"/>
                    </a:lnTo>
                    <a:lnTo>
                      <a:pt x="5715" y="4953"/>
                    </a:lnTo>
                    <a:lnTo>
                      <a:pt x="2381" y="5048"/>
                    </a:lnTo>
                    <a:lnTo>
                      <a:pt x="5048" y="6953"/>
                    </a:lnTo>
                    <a:lnTo>
                      <a:pt x="4096" y="10001"/>
                    </a:lnTo>
                    <a:lnTo>
                      <a:pt x="6668"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8" name="Freeform 26">
                <a:extLst>
                  <a:ext uri="{FF2B5EF4-FFF2-40B4-BE49-F238E27FC236}">
                    <a16:creationId xmlns:a16="http://schemas.microsoft.com/office/drawing/2014/main" id="{A8686417-449B-AC63-4038-06AD13F9B026}"/>
                  </a:ext>
                </a:extLst>
              </p:cNvPr>
              <p:cNvSpPr/>
              <p:nvPr/>
            </p:nvSpPr>
            <p:spPr>
              <a:xfrm>
                <a:off x="124871" y="3933254"/>
                <a:ext cx="10953" cy="9810"/>
              </a:xfrm>
              <a:custGeom>
                <a:avLst/>
                <a:gdLst>
                  <a:gd name="connsiteX0" fmla="*/ 6858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620 h 9810"/>
                  <a:gd name="connsiteX6" fmla="*/ 0 w 10953"/>
                  <a:gd name="connsiteY6" fmla="*/ 3715 h 9810"/>
                  <a:gd name="connsiteX7" fmla="*/ 1333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620 w 10953"/>
                  <a:gd name="connsiteY16" fmla="*/ 6096 h 9810"/>
                  <a:gd name="connsiteX17" fmla="*/ 9620 w 10953"/>
                  <a:gd name="connsiteY17" fmla="*/ 4667 h 9810"/>
                  <a:gd name="connsiteX18" fmla="*/ 10954 w 10953"/>
                  <a:gd name="connsiteY18" fmla="*/ 3715 h 9810"/>
                  <a:gd name="connsiteX19" fmla="*/ 9334 w 10953"/>
                  <a:gd name="connsiteY19" fmla="*/ 3620 h 9810"/>
                  <a:gd name="connsiteX20" fmla="*/ 6858 w 10953"/>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20"/>
                    </a:moveTo>
                    <a:lnTo>
                      <a:pt x="6001" y="1429"/>
                    </a:lnTo>
                    <a:lnTo>
                      <a:pt x="5525" y="0"/>
                    </a:lnTo>
                    <a:lnTo>
                      <a:pt x="4953" y="1429"/>
                    </a:lnTo>
                    <a:lnTo>
                      <a:pt x="4191" y="3620"/>
                    </a:lnTo>
                    <a:lnTo>
                      <a:pt x="1715" y="3620"/>
                    </a:lnTo>
                    <a:lnTo>
                      <a:pt x="0" y="3715"/>
                    </a:lnTo>
                    <a:lnTo>
                      <a:pt x="1333" y="4667"/>
                    </a:lnTo>
                    <a:lnTo>
                      <a:pt x="3334" y="6096"/>
                    </a:lnTo>
                    <a:lnTo>
                      <a:pt x="2572" y="8287"/>
                    </a:lnTo>
                    <a:lnTo>
                      <a:pt x="2096" y="9811"/>
                    </a:lnTo>
                    <a:lnTo>
                      <a:pt x="3429" y="8954"/>
                    </a:lnTo>
                    <a:lnTo>
                      <a:pt x="5525" y="7620"/>
                    </a:lnTo>
                    <a:lnTo>
                      <a:pt x="7525" y="8954"/>
                    </a:lnTo>
                    <a:lnTo>
                      <a:pt x="8858" y="9811"/>
                    </a:lnTo>
                    <a:lnTo>
                      <a:pt x="8382" y="8287"/>
                    </a:lnTo>
                    <a:lnTo>
                      <a:pt x="7620"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19" name="Freeform 27">
                <a:extLst>
                  <a:ext uri="{FF2B5EF4-FFF2-40B4-BE49-F238E27FC236}">
                    <a16:creationId xmlns:a16="http://schemas.microsoft.com/office/drawing/2014/main" id="{46C3435E-600C-BEAF-A765-A868AA25EB34}"/>
                  </a:ext>
                </a:extLst>
              </p:cNvPr>
              <p:cNvSpPr/>
              <p:nvPr/>
            </p:nvSpPr>
            <p:spPr>
              <a:xfrm>
                <a:off x="123728" y="3932111"/>
                <a:ext cx="13335" cy="11810"/>
              </a:xfrm>
              <a:custGeom>
                <a:avLst/>
                <a:gdLst>
                  <a:gd name="connsiteX0" fmla="*/ 2572 w 13335"/>
                  <a:gd name="connsiteY0" fmla="*/ 11811 h 11810"/>
                  <a:gd name="connsiteX1" fmla="*/ 4001 w 13335"/>
                  <a:gd name="connsiteY1" fmla="*/ 7334 h 11810"/>
                  <a:gd name="connsiteX2" fmla="*/ 0 w 13335"/>
                  <a:gd name="connsiteY2" fmla="*/ 4477 h 11810"/>
                  <a:gd name="connsiteX3" fmla="*/ 5048 w 13335"/>
                  <a:gd name="connsiteY3" fmla="*/ 4381 h 11810"/>
                  <a:gd name="connsiteX4" fmla="*/ 6668 w 13335"/>
                  <a:gd name="connsiteY4" fmla="*/ 0 h 11810"/>
                  <a:gd name="connsiteX5" fmla="*/ 8287 w 13335"/>
                  <a:gd name="connsiteY5" fmla="*/ 4381 h 11810"/>
                  <a:gd name="connsiteX6" fmla="*/ 13335 w 13335"/>
                  <a:gd name="connsiteY6" fmla="*/ 4477 h 11810"/>
                  <a:gd name="connsiteX7" fmla="*/ 9334 w 13335"/>
                  <a:gd name="connsiteY7" fmla="*/ 7334 h 11810"/>
                  <a:gd name="connsiteX8" fmla="*/ 10763 w 13335"/>
                  <a:gd name="connsiteY8" fmla="*/ 11811 h 11810"/>
                  <a:gd name="connsiteX9" fmla="*/ 6763 w 13335"/>
                  <a:gd name="connsiteY9" fmla="*/ 9144 h 11810"/>
                  <a:gd name="connsiteX10" fmla="*/ 2572 w 13335"/>
                  <a:gd name="connsiteY10" fmla="*/ 11811 h 11810"/>
                  <a:gd name="connsiteX11" fmla="*/ 6668 w 13335"/>
                  <a:gd name="connsiteY11" fmla="*/ 8287 h 11810"/>
                  <a:gd name="connsiteX12" fmla="*/ 9334 w 13335"/>
                  <a:gd name="connsiteY12" fmla="*/ 10096 h 11810"/>
                  <a:gd name="connsiteX13" fmla="*/ 8382 w 13335"/>
                  <a:gd name="connsiteY13" fmla="*/ 7048 h 11810"/>
                  <a:gd name="connsiteX14" fmla="*/ 11049 w 13335"/>
                  <a:gd name="connsiteY14" fmla="*/ 5144 h 11810"/>
                  <a:gd name="connsiteX15" fmla="*/ 7715 w 13335"/>
                  <a:gd name="connsiteY15" fmla="*/ 5048 h 11810"/>
                  <a:gd name="connsiteX16" fmla="*/ 6668 w 13335"/>
                  <a:gd name="connsiteY16" fmla="*/ 2096 h 11810"/>
                  <a:gd name="connsiteX17" fmla="*/ 5620 w 13335"/>
                  <a:gd name="connsiteY17" fmla="*/ 5048 h 11810"/>
                  <a:gd name="connsiteX18" fmla="*/ 2286 w 13335"/>
                  <a:gd name="connsiteY18" fmla="*/ 5144 h 11810"/>
                  <a:gd name="connsiteX19" fmla="*/ 4953 w 13335"/>
                  <a:gd name="connsiteY19" fmla="*/ 7048 h 11810"/>
                  <a:gd name="connsiteX20" fmla="*/ 4001 w 13335"/>
                  <a:gd name="connsiteY20" fmla="*/ 10096 h 11810"/>
                  <a:gd name="connsiteX21" fmla="*/ 6668 w 13335"/>
                  <a:gd name="connsiteY21" fmla="*/ 8287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810">
                    <a:moveTo>
                      <a:pt x="2572" y="11811"/>
                    </a:moveTo>
                    <a:lnTo>
                      <a:pt x="4001" y="7334"/>
                    </a:lnTo>
                    <a:lnTo>
                      <a:pt x="0" y="4477"/>
                    </a:lnTo>
                    <a:lnTo>
                      <a:pt x="5048" y="4381"/>
                    </a:lnTo>
                    <a:lnTo>
                      <a:pt x="6668" y="0"/>
                    </a:lnTo>
                    <a:lnTo>
                      <a:pt x="8287" y="4381"/>
                    </a:lnTo>
                    <a:lnTo>
                      <a:pt x="13335" y="4477"/>
                    </a:lnTo>
                    <a:lnTo>
                      <a:pt x="9334" y="7334"/>
                    </a:lnTo>
                    <a:lnTo>
                      <a:pt x="10763" y="11811"/>
                    </a:lnTo>
                    <a:lnTo>
                      <a:pt x="6763" y="9144"/>
                    </a:lnTo>
                    <a:lnTo>
                      <a:pt x="2572" y="11811"/>
                    </a:lnTo>
                    <a:close/>
                    <a:moveTo>
                      <a:pt x="6668" y="8287"/>
                    </a:moveTo>
                    <a:lnTo>
                      <a:pt x="9334" y="10096"/>
                    </a:lnTo>
                    <a:lnTo>
                      <a:pt x="8382" y="7048"/>
                    </a:lnTo>
                    <a:lnTo>
                      <a:pt x="11049" y="5144"/>
                    </a:lnTo>
                    <a:lnTo>
                      <a:pt x="7715" y="5048"/>
                    </a:lnTo>
                    <a:lnTo>
                      <a:pt x="6668" y="2096"/>
                    </a:lnTo>
                    <a:lnTo>
                      <a:pt x="5620" y="5048"/>
                    </a:lnTo>
                    <a:lnTo>
                      <a:pt x="2286" y="5144"/>
                    </a:lnTo>
                    <a:lnTo>
                      <a:pt x="4953" y="7048"/>
                    </a:lnTo>
                    <a:lnTo>
                      <a:pt x="4001" y="10096"/>
                    </a:lnTo>
                    <a:lnTo>
                      <a:pt x="6668" y="8287"/>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0" name="Freeform 28">
                <a:extLst>
                  <a:ext uri="{FF2B5EF4-FFF2-40B4-BE49-F238E27FC236}">
                    <a16:creationId xmlns:a16="http://schemas.microsoft.com/office/drawing/2014/main" id="{7F520F26-8C83-ADA8-8BDF-61265ABD2463}"/>
                  </a:ext>
                </a:extLst>
              </p:cNvPr>
              <p:cNvSpPr/>
              <p:nvPr/>
            </p:nvSpPr>
            <p:spPr>
              <a:xfrm>
                <a:off x="112108" y="3945827"/>
                <a:ext cx="10953" cy="9810"/>
              </a:xfrm>
              <a:custGeom>
                <a:avLst/>
                <a:gdLst>
                  <a:gd name="connsiteX0" fmla="*/ 6763 w 10953"/>
                  <a:gd name="connsiteY0" fmla="*/ 3620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20 h 9810"/>
                  <a:gd name="connsiteX5" fmla="*/ 1715 w 10953"/>
                  <a:gd name="connsiteY5" fmla="*/ 3715 h 9810"/>
                  <a:gd name="connsiteX6" fmla="*/ 0 w 10953"/>
                  <a:gd name="connsiteY6" fmla="*/ 3715 h 9810"/>
                  <a:gd name="connsiteX7" fmla="*/ 1334 w 10953"/>
                  <a:gd name="connsiteY7" fmla="*/ 4667 h 9810"/>
                  <a:gd name="connsiteX8" fmla="*/ 3334 w 10953"/>
                  <a:gd name="connsiteY8" fmla="*/ 6096 h 9810"/>
                  <a:gd name="connsiteX9" fmla="*/ 2572 w 10953"/>
                  <a:gd name="connsiteY9" fmla="*/ 8287 h 9810"/>
                  <a:gd name="connsiteX10" fmla="*/ 2096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7620 w 10953"/>
                  <a:gd name="connsiteY15" fmla="*/ 6096 h 9810"/>
                  <a:gd name="connsiteX16" fmla="*/ 9620 w 10953"/>
                  <a:gd name="connsiteY16" fmla="*/ 4667 h 9810"/>
                  <a:gd name="connsiteX17" fmla="*/ 10954 w 10953"/>
                  <a:gd name="connsiteY17" fmla="*/ 3715 h 9810"/>
                  <a:gd name="connsiteX18" fmla="*/ 9334 w 10953"/>
                  <a:gd name="connsiteY18" fmla="*/ 3715 h 9810"/>
                  <a:gd name="connsiteX19" fmla="*/ 6763 w 10953"/>
                  <a:gd name="connsiteY19"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810">
                    <a:moveTo>
                      <a:pt x="6763" y="3620"/>
                    </a:moveTo>
                    <a:lnTo>
                      <a:pt x="6001" y="1429"/>
                    </a:lnTo>
                    <a:lnTo>
                      <a:pt x="5525" y="0"/>
                    </a:lnTo>
                    <a:lnTo>
                      <a:pt x="4953" y="1429"/>
                    </a:lnTo>
                    <a:lnTo>
                      <a:pt x="4191" y="3620"/>
                    </a:lnTo>
                    <a:lnTo>
                      <a:pt x="1715" y="3715"/>
                    </a:lnTo>
                    <a:lnTo>
                      <a:pt x="0" y="3715"/>
                    </a:lnTo>
                    <a:lnTo>
                      <a:pt x="1334" y="4667"/>
                    </a:lnTo>
                    <a:lnTo>
                      <a:pt x="3334" y="6096"/>
                    </a:lnTo>
                    <a:lnTo>
                      <a:pt x="2572" y="8287"/>
                    </a:lnTo>
                    <a:lnTo>
                      <a:pt x="2096" y="9811"/>
                    </a:lnTo>
                    <a:lnTo>
                      <a:pt x="3429" y="8954"/>
                    </a:lnTo>
                    <a:lnTo>
                      <a:pt x="5525" y="7620"/>
                    </a:lnTo>
                    <a:lnTo>
                      <a:pt x="7525" y="8954"/>
                    </a:lnTo>
                    <a:lnTo>
                      <a:pt x="8858" y="9811"/>
                    </a:lnTo>
                    <a:lnTo>
                      <a:pt x="7620" y="6096"/>
                    </a:lnTo>
                    <a:lnTo>
                      <a:pt x="9620" y="4667"/>
                    </a:lnTo>
                    <a:lnTo>
                      <a:pt x="10954" y="3715"/>
                    </a:lnTo>
                    <a:lnTo>
                      <a:pt x="9334" y="3715"/>
                    </a:lnTo>
                    <a:lnTo>
                      <a:pt x="6763"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 name="Freeform 29">
                <a:extLst>
                  <a:ext uri="{FF2B5EF4-FFF2-40B4-BE49-F238E27FC236}">
                    <a16:creationId xmlns:a16="http://schemas.microsoft.com/office/drawing/2014/main" id="{04EDD802-AB05-CBE2-D39E-96942A8F0044}"/>
                  </a:ext>
                </a:extLst>
              </p:cNvPr>
              <p:cNvSpPr/>
              <p:nvPr/>
            </p:nvSpPr>
            <p:spPr>
              <a:xfrm>
                <a:off x="111060" y="3944779"/>
                <a:ext cx="13049" cy="11715"/>
              </a:xfrm>
              <a:custGeom>
                <a:avLst/>
                <a:gdLst>
                  <a:gd name="connsiteX0" fmla="*/ 2572 w 13049"/>
                  <a:gd name="connsiteY0" fmla="*/ 11716 h 11715"/>
                  <a:gd name="connsiteX1" fmla="*/ 4000 w 13049"/>
                  <a:gd name="connsiteY1" fmla="*/ 7239 h 11715"/>
                  <a:gd name="connsiteX2" fmla="*/ 0 w 13049"/>
                  <a:gd name="connsiteY2" fmla="*/ 4382 h 11715"/>
                  <a:gd name="connsiteX3" fmla="*/ 4953 w 13049"/>
                  <a:gd name="connsiteY3" fmla="*/ 4286 h 11715"/>
                  <a:gd name="connsiteX4" fmla="*/ 6572 w 13049"/>
                  <a:gd name="connsiteY4" fmla="*/ 0 h 11715"/>
                  <a:gd name="connsiteX5" fmla="*/ 8096 w 13049"/>
                  <a:gd name="connsiteY5" fmla="*/ 4286 h 11715"/>
                  <a:gd name="connsiteX6" fmla="*/ 13049 w 13049"/>
                  <a:gd name="connsiteY6" fmla="*/ 4382 h 11715"/>
                  <a:gd name="connsiteX7" fmla="*/ 9049 w 13049"/>
                  <a:gd name="connsiteY7" fmla="*/ 7239 h 11715"/>
                  <a:gd name="connsiteX8" fmla="*/ 10477 w 13049"/>
                  <a:gd name="connsiteY8" fmla="*/ 11716 h 11715"/>
                  <a:gd name="connsiteX9" fmla="*/ 6477 w 13049"/>
                  <a:gd name="connsiteY9" fmla="*/ 9049 h 11715"/>
                  <a:gd name="connsiteX10" fmla="*/ 2572 w 13049"/>
                  <a:gd name="connsiteY10" fmla="*/ 11716 h 11715"/>
                  <a:gd name="connsiteX11" fmla="*/ 6572 w 13049"/>
                  <a:gd name="connsiteY11" fmla="*/ 8192 h 11715"/>
                  <a:gd name="connsiteX12" fmla="*/ 9239 w 13049"/>
                  <a:gd name="connsiteY12" fmla="*/ 10001 h 11715"/>
                  <a:gd name="connsiteX13" fmla="*/ 8287 w 13049"/>
                  <a:gd name="connsiteY13" fmla="*/ 6953 h 11715"/>
                  <a:gd name="connsiteX14" fmla="*/ 10954 w 13049"/>
                  <a:gd name="connsiteY14" fmla="*/ 5048 h 11715"/>
                  <a:gd name="connsiteX15" fmla="*/ 7620 w 13049"/>
                  <a:gd name="connsiteY15" fmla="*/ 4953 h 11715"/>
                  <a:gd name="connsiteX16" fmla="*/ 6572 w 13049"/>
                  <a:gd name="connsiteY16" fmla="*/ 2000 h 11715"/>
                  <a:gd name="connsiteX17" fmla="*/ 5524 w 13049"/>
                  <a:gd name="connsiteY17" fmla="*/ 4953 h 11715"/>
                  <a:gd name="connsiteX18" fmla="*/ 2191 w 13049"/>
                  <a:gd name="connsiteY18" fmla="*/ 5048 h 11715"/>
                  <a:gd name="connsiteX19" fmla="*/ 4858 w 13049"/>
                  <a:gd name="connsiteY19" fmla="*/ 6953 h 11715"/>
                  <a:gd name="connsiteX20" fmla="*/ 3905 w 13049"/>
                  <a:gd name="connsiteY20" fmla="*/ 10001 h 11715"/>
                  <a:gd name="connsiteX21" fmla="*/ 6572 w 13049"/>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2572" y="11716"/>
                    </a:moveTo>
                    <a:lnTo>
                      <a:pt x="4000" y="7239"/>
                    </a:lnTo>
                    <a:lnTo>
                      <a:pt x="0" y="4382"/>
                    </a:lnTo>
                    <a:lnTo>
                      <a:pt x="4953" y="4286"/>
                    </a:lnTo>
                    <a:lnTo>
                      <a:pt x="6572" y="0"/>
                    </a:lnTo>
                    <a:lnTo>
                      <a:pt x="8096" y="4286"/>
                    </a:lnTo>
                    <a:lnTo>
                      <a:pt x="13049" y="4382"/>
                    </a:lnTo>
                    <a:lnTo>
                      <a:pt x="9049" y="7239"/>
                    </a:lnTo>
                    <a:lnTo>
                      <a:pt x="10477" y="11716"/>
                    </a:lnTo>
                    <a:lnTo>
                      <a:pt x="6477"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2" name="Freeform 30">
                <a:extLst>
                  <a:ext uri="{FF2B5EF4-FFF2-40B4-BE49-F238E27FC236}">
                    <a16:creationId xmlns:a16="http://schemas.microsoft.com/office/drawing/2014/main" id="{EA700793-4E69-97E2-3E2D-DF6A03FE9AEB}"/>
                  </a:ext>
                </a:extLst>
              </p:cNvPr>
              <p:cNvSpPr/>
              <p:nvPr/>
            </p:nvSpPr>
            <p:spPr>
              <a:xfrm>
                <a:off x="107345" y="3963448"/>
                <a:ext cx="10953" cy="9810"/>
              </a:xfrm>
              <a:custGeom>
                <a:avLst/>
                <a:gdLst>
                  <a:gd name="connsiteX0" fmla="*/ 7525 w 10953"/>
                  <a:gd name="connsiteY0" fmla="*/ 8954 h 9810"/>
                  <a:gd name="connsiteX1" fmla="*/ 8858 w 10953"/>
                  <a:gd name="connsiteY1" fmla="*/ 9811 h 9810"/>
                  <a:gd name="connsiteX2" fmla="*/ 8382 w 10953"/>
                  <a:gd name="connsiteY2" fmla="*/ 8287 h 9810"/>
                  <a:gd name="connsiteX3" fmla="*/ 7620 w 10953"/>
                  <a:gd name="connsiteY3" fmla="*/ 6096 h 9810"/>
                  <a:gd name="connsiteX4" fmla="*/ 9620 w 10953"/>
                  <a:gd name="connsiteY4" fmla="*/ 4667 h 9810"/>
                  <a:gd name="connsiteX5" fmla="*/ 10954 w 10953"/>
                  <a:gd name="connsiteY5" fmla="*/ 3715 h 9810"/>
                  <a:gd name="connsiteX6" fmla="*/ 9334 w 10953"/>
                  <a:gd name="connsiteY6" fmla="*/ 3620 h 9810"/>
                  <a:gd name="connsiteX7" fmla="*/ 6763 w 10953"/>
                  <a:gd name="connsiteY7" fmla="*/ 3620 h 9810"/>
                  <a:gd name="connsiteX8" fmla="*/ 6001 w 10953"/>
                  <a:gd name="connsiteY8" fmla="*/ 1333 h 9810"/>
                  <a:gd name="connsiteX9" fmla="*/ 5429 w 10953"/>
                  <a:gd name="connsiteY9" fmla="*/ 0 h 9810"/>
                  <a:gd name="connsiteX10" fmla="*/ 4953 w 10953"/>
                  <a:gd name="connsiteY10" fmla="*/ 1333 h 9810"/>
                  <a:gd name="connsiteX11" fmla="*/ 4096 w 10953"/>
                  <a:gd name="connsiteY11" fmla="*/ 3620 h 9810"/>
                  <a:gd name="connsiteX12" fmla="*/ 1619 w 10953"/>
                  <a:gd name="connsiteY12" fmla="*/ 3620 h 9810"/>
                  <a:gd name="connsiteX13" fmla="*/ 0 w 10953"/>
                  <a:gd name="connsiteY13" fmla="*/ 3715 h 9810"/>
                  <a:gd name="connsiteX14" fmla="*/ 1334 w 10953"/>
                  <a:gd name="connsiteY14" fmla="*/ 4667 h 9810"/>
                  <a:gd name="connsiteX15" fmla="*/ 3334 w 10953"/>
                  <a:gd name="connsiteY15" fmla="*/ 6096 h 9810"/>
                  <a:gd name="connsiteX16" fmla="*/ 2572 w 10953"/>
                  <a:gd name="connsiteY16" fmla="*/ 8287 h 9810"/>
                  <a:gd name="connsiteX17" fmla="*/ 2096 w 10953"/>
                  <a:gd name="connsiteY17" fmla="*/ 9811 h 9810"/>
                  <a:gd name="connsiteX18" fmla="*/ 3429 w 10953"/>
                  <a:gd name="connsiteY18" fmla="*/ 8954 h 9810"/>
                  <a:gd name="connsiteX19" fmla="*/ 5429 w 10953"/>
                  <a:gd name="connsiteY19" fmla="*/ 7525 h 9810"/>
                  <a:gd name="connsiteX20" fmla="*/ 7525 w 10953"/>
                  <a:gd name="connsiteY20" fmla="*/ 8954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7525" y="8954"/>
                    </a:moveTo>
                    <a:lnTo>
                      <a:pt x="8858" y="9811"/>
                    </a:lnTo>
                    <a:lnTo>
                      <a:pt x="8382" y="8287"/>
                    </a:lnTo>
                    <a:lnTo>
                      <a:pt x="7620" y="6096"/>
                    </a:lnTo>
                    <a:lnTo>
                      <a:pt x="9620" y="4667"/>
                    </a:lnTo>
                    <a:lnTo>
                      <a:pt x="10954" y="3715"/>
                    </a:lnTo>
                    <a:lnTo>
                      <a:pt x="9334" y="3620"/>
                    </a:lnTo>
                    <a:lnTo>
                      <a:pt x="6763" y="3620"/>
                    </a:lnTo>
                    <a:lnTo>
                      <a:pt x="6001" y="1333"/>
                    </a:lnTo>
                    <a:lnTo>
                      <a:pt x="5429" y="0"/>
                    </a:lnTo>
                    <a:lnTo>
                      <a:pt x="4953" y="1333"/>
                    </a:lnTo>
                    <a:lnTo>
                      <a:pt x="4096" y="3620"/>
                    </a:lnTo>
                    <a:lnTo>
                      <a:pt x="1619" y="3620"/>
                    </a:lnTo>
                    <a:lnTo>
                      <a:pt x="0" y="3715"/>
                    </a:lnTo>
                    <a:lnTo>
                      <a:pt x="1334" y="4667"/>
                    </a:lnTo>
                    <a:lnTo>
                      <a:pt x="3334" y="6096"/>
                    </a:lnTo>
                    <a:lnTo>
                      <a:pt x="2572" y="8287"/>
                    </a:lnTo>
                    <a:lnTo>
                      <a:pt x="2096" y="9811"/>
                    </a:lnTo>
                    <a:lnTo>
                      <a:pt x="3429" y="8954"/>
                    </a:lnTo>
                    <a:lnTo>
                      <a:pt x="5429" y="7525"/>
                    </a:lnTo>
                    <a:lnTo>
                      <a:pt x="7525" y="8954"/>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3" name="Freeform 31">
                <a:extLst>
                  <a:ext uri="{FF2B5EF4-FFF2-40B4-BE49-F238E27FC236}">
                    <a16:creationId xmlns:a16="http://schemas.microsoft.com/office/drawing/2014/main" id="{B498228F-28C6-F96D-F6FB-4B213F354FA1}"/>
                  </a:ext>
                </a:extLst>
              </p:cNvPr>
              <p:cNvSpPr/>
              <p:nvPr/>
            </p:nvSpPr>
            <p:spPr>
              <a:xfrm>
                <a:off x="106202" y="3962400"/>
                <a:ext cx="13144" cy="11715"/>
              </a:xfrm>
              <a:custGeom>
                <a:avLst/>
                <a:gdLst>
                  <a:gd name="connsiteX0" fmla="*/ 2572 w 13144"/>
                  <a:gd name="connsiteY0" fmla="*/ 11716 h 11715"/>
                  <a:gd name="connsiteX1" fmla="*/ 4001 w 13144"/>
                  <a:gd name="connsiteY1" fmla="*/ 7239 h 11715"/>
                  <a:gd name="connsiteX2" fmla="*/ 0 w 13144"/>
                  <a:gd name="connsiteY2" fmla="*/ 4382 h 11715"/>
                  <a:gd name="connsiteX3" fmla="*/ 4953 w 13144"/>
                  <a:gd name="connsiteY3" fmla="*/ 4286 h 11715"/>
                  <a:gd name="connsiteX4" fmla="*/ 6572 w 13144"/>
                  <a:gd name="connsiteY4" fmla="*/ 0 h 11715"/>
                  <a:gd name="connsiteX5" fmla="*/ 8192 w 13144"/>
                  <a:gd name="connsiteY5" fmla="*/ 4286 h 11715"/>
                  <a:gd name="connsiteX6" fmla="*/ 13145 w 13144"/>
                  <a:gd name="connsiteY6" fmla="*/ 4382 h 11715"/>
                  <a:gd name="connsiteX7" fmla="*/ 9144 w 13144"/>
                  <a:gd name="connsiteY7" fmla="*/ 7239 h 11715"/>
                  <a:gd name="connsiteX8" fmla="*/ 10573 w 13144"/>
                  <a:gd name="connsiteY8" fmla="*/ 11716 h 11715"/>
                  <a:gd name="connsiteX9" fmla="*/ 6572 w 13144"/>
                  <a:gd name="connsiteY9" fmla="*/ 9049 h 11715"/>
                  <a:gd name="connsiteX10" fmla="*/ 2572 w 13144"/>
                  <a:gd name="connsiteY10" fmla="*/ 11716 h 11715"/>
                  <a:gd name="connsiteX11" fmla="*/ 6572 w 13144"/>
                  <a:gd name="connsiteY11" fmla="*/ 8192 h 11715"/>
                  <a:gd name="connsiteX12" fmla="*/ 9239 w 13144"/>
                  <a:gd name="connsiteY12" fmla="*/ 10001 h 11715"/>
                  <a:gd name="connsiteX13" fmla="*/ 8287 w 13144"/>
                  <a:gd name="connsiteY13" fmla="*/ 6953 h 11715"/>
                  <a:gd name="connsiteX14" fmla="*/ 10954 w 13144"/>
                  <a:gd name="connsiteY14" fmla="*/ 5048 h 11715"/>
                  <a:gd name="connsiteX15" fmla="*/ 7620 w 13144"/>
                  <a:gd name="connsiteY15" fmla="*/ 4953 h 11715"/>
                  <a:gd name="connsiteX16" fmla="*/ 6572 w 13144"/>
                  <a:gd name="connsiteY16" fmla="*/ 2000 h 11715"/>
                  <a:gd name="connsiteX17" fmla="*/ 5525 w 13144"/>
                  <a:gd name="connsiteY17" fmla="*/ 4953 h 11715"/>
                  <a:gd name="connsiteX18" fmla="*/ 2191 w 13144"/>
                  <a:gd name="connsiteY18" fmla="*/ 5048 h 11715"/>
                  <a:gd name="connsiteX19" fmla="*/ 4858 w 13144"/>
                  <a:gd name="connsiteY19" fmla="*/ 6953 h 11715"/>
                  <a:gd name="connsiteX20" fmla="*/ 3905 w 13144"/>
                  <a:gd name="connsiteY20" fmla="*/ 10001 h 11715"/>
                  <a:gd name="connsiteX21" fmla="*/ 6572 w 1314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2572" y="11716"/>
                    </a:moveTo>
                    <a:lnTo>
                      <a:pt x="4001" y="7239"/>
                    </a:lnTo>
                    <a:lnTo>
                      <a:pt x="0" y="4382"/>
                    </a:lnTo>
                    <a:lnTo>
                      <a:pt x="4953" y="4286"/>
                    </a:lnTo>
                    <a:lnTo>
                      <a:pt x="6572" y="0"/>
                    </a:lnTo>
                    <a:lnTo>
                      <a:pt x="8192" y="4286"/>
                    </a:lnTo>
                    <a:lnTo>
                      <a:pt x="13145" y="4382"/>
                    </a:lnTo>
                    <a:lnTo>
                      <a:pt x="9144" y="7239"/>
                    </a:lnTo>
                    <a:lnTo>
                      <a:pt x="10573" y="11716"/>
                    </a:lnTo>
                    <a:lnTo>
                      <a:pt x="6572" y="9049"/>
                    </a:lnTo>
                    <a:lnTo>
                      <a:pt x="2572" y="11716"/>
                    </a:lnTo>
                    <a:close/>
                    <a:moveTo>
                      <a:pt x="6572" y="8192"/>
                    </a:moveTo>
                    <a:lnTo>
                      <a:pt x="9239" y="10001"/>
                    </a:lnTo>
                    <a:lnTo>
                      <a:pt x="8287" y="6953"/>
                    </a:lnTo>
                    <a:lnTo>
                      <a:pt x="10954" y="5048"/>
                    </a:lnTo>
                    <a:lnTo>
                      <a:pt x="7620" y="4953"/>
                    </a:lnTo>
                    <a:lnTo>
                      <a:pt x="6572" y="2000"/>
                    </a:lnTo>
                    <a:lnTo>
                      <a:pt x="5525"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4" name="Freeform 32">
                <a:extLst>
                  <a:ext uri="{FF2B5EF4-FFF2-40B4-BE49-F238E27FC236}">
                    <a16:creationId xmlns:a16="http://schemas.microsoft.com/office/drawing/2014/main" id="{7780EBDD-298F-54E8-8FD5-FE46E0C2BD68}"/>
                  </a:ext>
                </a:extLst>
              </p:cNvPr>
              <p:cNvSpPr/>
              <p:nvPr/>
            </p:nvSpPr>
            <p:spPr>
              <a:xfrm>
                <a:off x="112013" y="3980783"/>
                <a:ext cx="10953" cy="9811"/>
              </a:xfrm>
              <a:custGeom>
                <a:avLst/>
                <a:gdLst>
                  <a:gd name="connsiteX0" fmla="*/ 6858 w 10953"/>
                  <a:gd name="connsiteY0" fmla="*/ 3620 h 9811"/>
                  <a:gd name="connsiteX1" fmla="*/ 6001 w 10953"/>
                  <a:gd name="connsiteY1" fmla="*/ 1429 h 9811"/>
                  <a:gd name="connsiteX2" fmla="*/ 5524 w 10953"/>
                  <a:gd name="connsiteY2" fmla="*/ 0 h 9811"/>
                  <a:gd name="connsiteX3" fmla="*/ 4953 w 10953"/>
                  <a:gd name="connsiteY3" fmla="*/ 1429 h 9811"/>
                  <a:gd name="connsiteX4" fmla="*/ 4191 w 10953"/>
                  <a:gd name="connsiteY4" fmla="*/ 3620 h 9811"/>
                  <a:gd name="connsiteX5" fmla="*/ 1715 w 10953"/>
                  <a:gd name="connsiteY5" fmla="*/ 3620 h 9811"/>
                  <a:gd name="connsiteX6" fmla="*/ 0 w 10953"/>
                  <a:gd name="connsiteY6" fmla="*/ 3715 h 9811"/>
                  <a:gd name="connsiteX7" fmla="*/ 1429 w 10953"/>
                  <a:gd name="connsiteY7" fmla="*/ 4667 h 9811"/>
                  <a:gd name="connsiteX8" fmla="*/ 3334 w 10953"/>
                  <a:gd name="connsiteY8" fmla="*/ 6096 h 9811"/>
                  <a:gd name="connsiteX9" fmla="*/ 2667 w 10953"/>
                  <a:gd name="connsiteY9" fmla="*/ 8287 h 9811"/>
                  <a:gd name="connsiteX10" fmla="*/ 2096 w 10953"/>
                  <a:gd name="connsiteY10" fmla="*/ 9811 h 9811"/>
                  <a:gd name="connsiteX11" fmla="*/ 3429 w 10953"/>
                  <a:gd name="connsiteY11" fmla="*/ 8954 h 9811"/>
                  <a:gd name="connsiteX12" fmla="*/ 5524 w 10953"/>
                  <a:gd name="connsiteY12" fmla="*/ 7620 h 9811"/>
                  <a:gd name="connsiteX13" fmla="*/ 7525 w 10953"/>
                  <a:gd name="connsiteY13" fmla="*/ 8954 h 9811"/>
                  <a:gd name="connsiteX14" fmla="*/ 8858 w 10953"/>
                  <a:gd name="connsiteY14" fmla="*/ 9811 h 9811"/>
                  <a:gd name="connsiteX15" fmla="*/ 8382 w 10953"/>
                  <a:gd name="connsiteY15" fmla="*/ 8287 h 9811"/>
                  <a:gd name="connsiteX16" fmla="*/ 7715 w 10953"/>
                  <a:gd name="connsiteY16" fmla="*/ 6096 h 9811"/>
                  <a:gd name="connsiteX17" fmla="*/ 9620 w 10953"/>
                  <a:gd name="connsiteY17" fmla="*/ 4667 h 9811"/>
                  <a:gd name="connsiteX18" fmla="*/ 10954 w 10953"/>
                  <a:gd name="connsiteY18" fmla="*/ 3715 h 9811"/>
                  <a:gd name="connsiteX19" fmla="*/ 9334 w 10953"/>
                  <a:gd name="connsiteY19" fmla="*/ 3620 h 9811"/>
                  <a:gd name="connsiteX20" fmla="*/ 6858 w 10953"/>
                  <a:gd name="connsiteY20" fmla="*/ 3620 h 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1">
                    <a:moveTo>
                      <a:pt x="6858" y="3620"/>
                    </a:moveTo>
                    <a:lnTo>
                      <a:pt x="6001" y="1429"/>
                    </a:lnTo>
                    <a:lnTo>
                      <a:pt x="5524" y="0"/>
                    </a:lnTo>
                    <a:lnTo>
                      <a:pt x="4953" y="1429"/>
                    </a:lnTo>
                    <a:lnTo>
                      <a:pt x="4191" y="3620"/>
                    </a:lnTo>
                    <a:lnTo>
                      <a:pt x="1715" y="3620"/>
                    </a:lnTo>
                    <a:lnTo>
                      <a:pt x="0" y="3715"/>
                    </a:lnTo>
                    <a:lnTo>
                      <a:pt x="1429" y="4667"/>
                    </a:lnTo>
                    <a:lnTo>
                      <a:pt x="3334" y="6096"/>
                    </a:lnTo>
                    <a:lnTo>
                      <a:pt x="2667" y="8287"/>
                    </a:lnTo>
                    <a:lnTo>
                      <a:pt x="2096" y="9811"/>
                    </a:lnTo>
                    <a:lnTo>
                      <a:pt x="3429" y="8954"/>
                    </a:lnTo>
                    <a:lnTo>
                      <a:pt x="5524" y="7620"/>
                    </a:lnTo>
                    <a:lnTo>
                      <a:pt x="7525" y="8954"/>
                    </a:lnTo>
                    <a:lnTo>
                      <a:pt x="8858" y="9811"/>
                    </a:lnTo>
                    <a:lnTo>
                      <a:pt x="8382" y="8287"/>
                    </a:lnTo>
                    <a:lnTo>
                      <a:pt x="7715" y="6096"/>
                    </a:lnTo>
                    <a:lnTo>
                      <a:pt x="9620" y="4667"/>
                    </a:lnTo>
                    <a:lnTo>
                      <a:pt x="10954" y="3715"/>
                    </a:lnTo>
                    <a:lnTo>
                      <a:pt x="9334" y="3620"/>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5" name="Freeform 33">
                <a:extLst>
                  <a:ext uri="{FF2B5EF4-FFF2-40B4-BE49-F238E27FC236}">
                    <a16:creationId xmlns:a16="http://schemas.microsoft.com/office/drawing/2014/main" id="{C6C8A085-8A06-0928-C41A-8284755EFE51}"/>
                  </a:ext>
                </a:extLst>
              </p:cNvPr>
              <p:cNvSpPr/>
              <p:nvPr/>
            </p:nvSpPr>
            <p:spPr>
              <a:xfrm>
                <a:off x="110965" y="3979831"/>
                <a:ext cx="13049" cy="11620"/>
              </a:xfrm>
              <a:custGeom>
                <a:avLst/>
                <a:gdLst>
                  <a:gd name="connsiteX0" fmla="*/ 10573 w 13049"/>
                  <a:gd name="connsiteY0" fmla="*/ 11621 h 11620"/>
                  <a:gd name="connsiteX1" fmla="*/ 6572 w 13049"/>
                  <a:gd name="connsiteY1" fmla="*/ 8954 h 11620"/>
                  <a:gd name="connsiteX2" fmla="*/ 2572 w 13049"/>
                  <a:gd name="connsiteY2" fmla="*/ 11621 h 11620"/>
                  <a:gd name="connsiteX3" fmla="*/ 4001 w 13049"/>
                  <a:gd name="connsiteY3" fmla="*/ 7239 h 11620"/>
                  <a:gd name="connsiteX4" fmla="*/ 0 w 13049"/>
                  <a:gd name="connsiteY4" fmla="*/ 4381 h 11620"/>
                  <a:gd name="connsiteX5" fmla="*/ 4953 w 13049"/>
                  <a:gd name="connsiteY5" fmla="*/ 4286 h 11620"/>
                  <a:gd name="connsiteX6" fmla="*/ 6572 w 13049"/>
                  <a:gd name="connsiteY6" fmla="*/ 0 h 11620"/>
                  <a:gd name="connsiteX7" fmla="*/ 8096 w 13049"/>
                  <a:gd name="connsiteY7" fmla="*/ 4286 h 11620"/>
                  <a:gd name="connsiteX8" fmla="*/ 13049 w 13049"/>
                  <a:gd name="connsiteY8" fmla="*/ 4381 h 11620"/>
                  <a:gd name="connsiteX9" fmla="*/ 9049 w 13049"/>
                  <a:gd name="connsiteY9" fmla="*/ 7239 h 11620"/>
                  <a:gd name="connsiteX10" fmla="*/ 10573 w 13049"/>
                  <a:gd name="connsiteY10" fmla="*/ 11621 h 11620"/>
                  <a:gd name="connsiteX11" fmla="*/ 6572 w 13049"/>
                  <a:gd name="connsiteY11" fmla="*/ 8096 h 11620"/>
                  <a:gd name="connsiteX12" fmla="*/ 9239 w 13049"/>
                  <a:gd name="connsiteY12" fmla="*/ 9906 h 11620"/>
                  <a:gd name="connsiteX13" fmla="*/ 8287 w 13049"/>
                  <a:gd name="connsiteY13" fmla="*/ 6953 h 11620"/>
                  <a:gd name="connsiteX14" fmla="*/ 10954 w 13049"/>
                  <a:gd name="connsiteY14" fmla="*/ 5048 h 11620"/>
                  <a:gd name="connsiteX15" fmla="*/ 7620 w 13049"/>
                  <a:gd name="connsiteY15" fmla="*/ 4953 h 11620"/>
                  <a:gd name="connsiteX16" fmla="*/ 6572 w 13049"/>
                  <a:gd name="connsiteY16" fmla="*/ 2000 h 11620"/>
                  <a:gd name="connsiteX17" fmla="*/ 5525 w 13049"/>
                  <a:gd name="connsiteY17" fmla="*/ 4953 h 11620"/>
                  <a:gd name="connsiteX18" fmla="*/ 2191 w 13049"/>
                  <a:gd name="connsiteY18" fmla="*/ 5048 h 11620"/>
                  <a:gd name="connsiteX19" fmla="*/ 4858 w 13049"/>
                  <a:gd name="connsiteY19" fmla="*/ 6953 h 11620"/>
                  <a:gd name="connsiteX20" fmla="*/ 3905 w 13049"/>
                  <a:gd name="connsiteY20" fmla="*/ 9906 h 11620"/>
                  <a:gd name="connsiteX21" fmla="*/ 6572 w 13049"/>
                  <a:gd name="connsiteY21" fmla="*/ 8096 h 1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620">
                    <a:moveTo>
                      <a:pt x="10573" y="11621"/>
                    </a:moveTo>
                    <a:lnTo>
                      <a:pt x="6572" y="8954"/>
                    </a:lnTo>
                    <a:lnTo>
                      <a:pt x="2572" y="11621"/>
                    </a:lnTo>
                    <a:lnTo>
                      <a:pt x="4001" y="7239"/>
                    </a:lnTo>
                    <a:lnTo>
                      <a:pt x="0" y="4381"/>
                    </a:lnTo>
                    <a:lnTo>
                      <a:pt x="4953" y="4286"/>
                    </a:lnTo>
                    <a:lnTo>
                      <a:pt x="6572" y="0"/>
                    </a:lnTo>
                    <a:lnTo>
                      <a:pt x="8096" y="4286"/>
                    </a:lnTo>
                    <a:lnTo>
                      <a:pt x="13049" y="4381"/>
                    </a:lnTo>
                    <a:lnTo>
                      <a:pt x="9049" y="7239"/>
                    </a:lnTo>
                    <a:lnTo>
                      <a:pt x="10573" y="11621"/>
                    </a:lnTo>
                    <a:close/>
                    <a:moveTo>
                      <a:pt x="6572" y="8096"/>
                    </a:moveTo>
                    <a:lnTo>
                      <a:pt x="9239" y="9906"/>
                    </a:lnTo>
                    <a:lnTo>
                      <a:pt x="8287" y="6953"/>
                    </a:lnTo>
                    <a:lnTo>
                      <a:pt x="10954" y="5048"/>
                    </a:lnTo>
                    <a:lnTo>
                      <a:pt x="7620" y="4953"/>
                    </a:lnTo>
                    <a:lnTo>
                      <a:pt x="6572" y="2000"/>
                    </a:lnTo>
                    <a:lnTo>
                      <a:pt x="5525" y="4953"/>
                    </a:lnTo>
                    <a:lnTo>
                      <a:pt x="2191" y="5048"/>
                    </a:lnTo>
                    <a:lnTo>
                      <a:pt x="4858" y="6953"/>
                    </a:lnTo>
                    <a:lnTo>
                      <a:pt x="3905" y="9906"/>
                    </a:lnTo>
                    <a:lnTo>
                      <a:pt x="6572" y="8096"/>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6" name="Freeform 34">
                <a:extLst>
                  <a:ext uri="{FF2B5EF4-FFF2-40B4-BE49-F238E27FC236}">
                    <a16:creationId xmlns:a16="http://schemas.microsoft.com/office/drawing/2014/main" id="{2C043848-1AF7-AD53-28AE-F42D05829D1A}"/>
                  </a:ext>
                </a:extLst>
              </p:cNvPr>
              <p:cNvSpPr/>
              <p:nvPr/>
            </p:nvSpPr>
            <p:spPr>
              <a:xfrm>
                <a:off x="124681" y="3993452"/>
                <a:ext cx="11048" cy="9810"/>
              </a:xfrm>
              <a:custGeom>
                <a:avLst/>
                <a:gdLst>
                  <a:gd name="connsiteX0" fmla="*/ 6858 w 11048"/>
                  <a:gd name="connsiteY0" fmla="*/ 3620 h 9810"/>
                  <a:gd name="connsiteX1" fmla="*/ 6001 w 11048"/>
                  <a:gd name="connsiteY1" fmla="*/ 1429 h 9810"/>
                  <a:gd name="connsiteX2" fmla="*/ 5525 w 11048"/>
                  <a:gd name="connsiteY2" fmla="*/ 0 h 9810"/>
                  <a:gd name="connsiteX3" fmla="*/ 4953 w 11048"/>
                  <a:gd name="connsiteY3" fmla="*/ 1429 h 9810"/>
                  <a:gd name="connsiteX4" fmla="*/ 4191 w 11048"/>
                  <a:gd name="connsiteY4" fmla="*/ 3620 h 9810"/>
                  <a:gd name="connsiteX5" fmla="*/ 1715 w 11048"/>
                  <a:gd name="connsiteY5" fmla="*/ 3715 h 9810"/>
                  <a:gd name="connsiteX6" fmla="*/ 0 w 11048"/>
                  <a:gd name="connsiteY6" fmla="*/ 3715 h 9810"/>
                  <a:gd name="connsiteX7" fmla="*/ 1429 w 11048"/>
                  <a:gd name="connsiteY7" fmla="*/ 4667 h 9810"/>
                  <a:gd name="connsiteX8" fmla="*/ 3334 w 11048"/>
                  <a:gd name="connsiteY8" fmla="*/ 6096 h 9810"/>
                  <a:gd name="connsiteX9" fmla="*/ 2667 w 11048"/>
                  <a:gd name="connsiteY9" fmla="*/ 8287 h 9810"/>
                  <a:gd name="connsiteX10" fmla="*/ 2191 w 11048"/>
                  <a:gd name="connsiteY10" fmla="*/ 9811 h 9810"/>
                  <a:gd name="connsiteX11" fmla="*/ 3429 w 11048"/>
                  <a:gd name="connsiteY11" fmla="*/ 8954 h 9810"/>
                  <a:gd name="connsiteX12" fmla="*/ 5525 w 11048"/>
                  <a:gd name="connsiteY12" fmla="*/ 7620 h 9810"/>
                  <a:gd name="connsiteX13" fmla="*/ 7525 w 11048"/>
                  <a:gd name="connsiteY13" fmla="*/ 8954 h 9810"/>
                  <a:gd name="connsiteX14" fmla="*/ 8858 w 11048"/>
                  <a:gd name="connsiteY14" fmla="*/ 9811 h 9810"/>
                  <a:gd name="connsiteX15" fmla="*/ 8382 w 11048"/>
                  <a:gd name="connsiteY15" fmla="*/ 8287 h 9810"/>
                  <a:gd name="connsiteX16" fmla="*/ 7715 w 11048"/>
                  <a:gd name="connsiteY16" fmla="*/ 6096 h 9810"/>
                  <a:gd name="connsiteX17" fmla="*/ 9620 w 11048"/>
                  <a:gd name="connsiteY17" fmla="*/ 4667 h 9810"/>
                  <a:gd name="connsiteX18" fmla="*/ 11049 w 11048"/>
                  <a:gd name="connsiteY18" fmla="*/ 3715 h 9810"/>
                  <a:gd name="connsiteX19" fmla="*/ 9335 w 11048"/>
                  <a:gd name="connsiteY19" fmla="*/ 3715 h 9810"/>
                  <a:gd name="connsiteX20" fmla="*/ 6858 w 11048"/>
                  <a:gd name="connsiteY20" fmla="*/ 3620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48" h="9810">
                    <a:moveTo>
                      <a:pt x="6858" y="3620"/>
                    </a:moveTo>
                    <a:lnTo>
                      <a:pt x="6001" y="1429"/>
                    </a:lnTo>
                    <a:lnTo>
                      <a:pt x="5525" y="0"/>
                    </a:lnTo>
                    <a:lnTo>
                      <a:pt x="4953" y="1429"/>
                    </a:lnTo>
                    <a:lnTo>
                      <a:pt x="4191" y="3620"/>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1049" y="3715"/>
                    </a:lnTo>
                    <a:lnTo>
                      <a:pt x="9335"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7" name="Freeform 35">
                <a:extLst>
                  <a:ext uri="{FF2B5EF4-FFF2-40B4-BE49-F238E27FC236}">
                    <a16:creationId xmlns:a16="http://schemas.microsoft.com/office/drawing/2014/main" id="{807FC7F3-B3D1-828A-5F02-0AB7E62B3421}"/>
                  </a:ext>
                </a:extLst>
              </p:cNvPr>
              <p:cNvSpPr/>
              <p:nvPr/>
            </p:nvSpPr>
            <p:spPr>
              <a:xfrm>
                <a:off x="123633" y="3992404"/>
                <a:ext cx="13334" cy="11715"/>
              </a:xfrm>
              <a:custGeom>
                <a:avLst/>
                <a:gdLst>
                  <a:gd name="connsiteX0" fmla="*/ 2572 w 13334"/>
                  <a:gd name="connsiteY0" fmla="*/ 11716 h 11715"/>
                  <a:gd name="connsiteX1" fmla="*/ 4000 w 13334"/>
                  <a:gd name="connsiteY1" fmla="*/ 7239 h 11715"/>
                  <a:gd name="connsiteX2" fmla="*/ 0 w 13334"/>
                  <a:gd name="connsiteY2" fmla="*/ 4382 h 11715"/>
                  <a:gd name="connsiteX3" fmla="*/ 5048 w 13334"/>
                  <a:gd name="connsiteY3" fmla="*/ 4286 h 11715"/>
                  <a:gd name="connsiteX4" fmla="*/ 6667 w 13334"/>
                  <a:gd name="connsiteY4" fmla="*/ 0 h 11715"/>
                  <a:gd name="connsiteX5" fmla="*/ 8287 w 13334"/>
                  <a:gd name="connsiteY5" fmla="*/ 4286 h 11715"/>
                  <a:gd name="connsiteX6" fmla="*/ 13335 w 13334"/>
                  <a:gd name="connsiteY6" fmla="*/ 4382 h 11715"/>
                  <a:gd name="connsiteX7" fmla="*/ 9334 w 13334"/>
                  <a:gd name="connsiteY7" fmla="*/ 7239 h 11715"/>
                  <a:gd name="connsiteX8" fmla="*/ 10763 w 13334"/>
                  <a:gd name="connsiteY8" fmla="*/ 11716 h 11715"/>
                  <a:gd name="connsiteX9" fmla="*/ 6763 w 13334"/>
                  <a:gd name="connsiteY9" fmla="*/ 9049 h 11715"/>
                  <a:gd name="connsiteX10" fmla="*/ 2572 w 13334"/>
                  <a:gd name="connsiteY10" fmla="*/ 11716 h 11715"/>
                  <a:gd name="connsiteX11" fmla="*/ 6572 w 13334"/>
                  <a:gd name="connsiteY11" fmla="*/ 8192 h 11715"/>
                  <a:gd name="connsiteX12" fmla="*/ 9239 w 13334"/>
                  <a:gd name="connsiteY12" fmla="*/ 10001 h 11715"/>
                  <a:gd name="connsiteX13" fmla="*/ 8287 w 13334"/>
                  <a:gd name="connsiteY13" fmla="*/ 6953 h 11715"/>
                  <a:gd name="connsiteX14" fmla="*/ 10954 w 13334"/>
                  <a:gd name="connsiteY14" fmla="*/ 5048 h 11715"/>
                  <a:gd name="connsiteX15" fmla="*/ 7620 w 13334"/>
                  <a:gd name="connsiteY15" fmla="*/ 4953 h 11715"/>
                  <a:gd name="connsiteX16" fmla="*/ 6572 w 13334"/>
                  <a:gd name="connsiteY16" fmla="*/ 2000 h 11715"/>
                  <a:gd name="connsiteX17" fmla="*/ 5524 w 13334"/>
                  <a:gd name="connsiteY17" fmla="*/ 4953 h 11715"/>
                  <a:gd name="connsiteX18" fmla="*/ 2191 w 13334"/>
                  <a:gd name="connsiteY18" fmla="*/ 5048 h 11715"/>
                  <a:gd name="connsiteX19" fmla="*/ 4858 w 13334"/>
                  <a:gd name="connsiteY19" fmla="*/ 6953 h 11715"/>
                  <a:gd name="connsiteX20" fmla="*/ 3905 w 13334"/>
                  <a:gd name="connsiteY20" fmla="*/ 10001 h 11715"/>
                  <a:gd name="connsiteX21" fmla="*/ 6572 w 13334"/>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4" h="11715">
                    <a:moveTo>
                      <a:pt x="2572" y="11716"/>
                    </a:moveTo>
                    <a:lnTo>
                      <a:pt x="4000" y="7239"/>
                    </a:lnTo>
                    <a:lnTo>
                      <a:pt x="0" y="4382"/>
                    </a:lnTo>
                    <a:lnTo>
                      <a:pt x="5048" y="4286"/>
                    </a:lnTo>
                    <a:lnTo>
                      <a:pt x="6667" y="0"/>
                    </a:lnTo>
                    <a:lnTo>
                      <a:pt x="8287" y="4286"/>
                    </a:lnTo>
                    <a:lnTo>
                      <a:pt x="13335" y="4382"/>
                    </a:lnTo>
                    <a:lnTo>
                      <a:pt x="9334" y="7239"/>
                    </a:lnTo>
                    <a:lnTo>
                      <a:pt x="10763" y="11716"/>
                    </a:lnTo>
                    <a:lnTo>
                      <a:pt x="6763" y="9049"/>
                    </a:lnTo>
                    <a:lnTo>
                      <a:pt x="2572" y="11716"/>
                    </a:lnTo>
                    <a:close/>
                    <a:moveTo>
                      <a:pt x="6572" y="8192"/>
                    </a:moveTo>
                    <a:lnTo>
                      <a:pt x="9239" y="10001"/>
                    </a:lnTo>
                    <a:lnTo>
                      <a:pt x="8287" y="6953"/>
                    </a:lnTo>
                    <a:lnTo>
                      <a:pt x="10954" y="5048"/>
                    </a:lnTo>
                    <a:lnTo>
                      <a:pt x="7620" y="4953"/>
                    </a:lnTo>
                    <a:lnTo>
                      <a:pt x="6572" y="2000"/>
                    </a:lnTo>
                    <a:lnTo>
                      <a:pt x="5524" y="4953"/>
                    </a:lnTo>
                    <a:lnTo>
                      <a:pt x="2191" y="5048"/>
                    </a:lnTo>
                    <a:lnTo>
                      <a:pt x="4858" y="6953"/>
                    </a:lnTo>
                    <a:lnTo>
                      <a:pt x="3905"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8" name="Freeform 36">
                <a:extLst>
                  <a:ext uri="{FF2B5EF4-FFF2-40B4-BE49-F238E27FC236}">
                    <a16:creationId xmlns:a16="http://schemas.microsoft.com/office/drawing/2014/main" id="{3232620F-96DE-3E5E-5E99-DCF4A9631089}"/>
                  </a:ext>
                </a:extLst>
              </p:cNvPr>
              <p:cNvSpPr/>
              <p:nvPr/>
            </p:nvSpPr>
            <p:spPr>
              <a:xfrm>
                <a:off x="142397" y="3998119"/>
                <a:ext cx="10953" cy="9906"/>
              </a:xfrm>
              <a:custGeom>
                <a:avLst/>
                <a:gdLst>
                  <a:gd name="connsiteX0" fmla="*/ 6858 w 10953"/>
                  <a:gd name="connsiteY0" fmla="*/ 3620 h 9906"/>
                  <a:gd name="connsiteX1" fmla="*/ 6001 w 10953"/>
                  <a:gd name="connsiteY1" fmla="*/ 1429 h 9906"/>
                  <a:gd name="connsiteX2" fmla="*/ 5525 w 10953"/>
                  <a:gd name="connsiteY2" fmla="*/ 0 h 9906"/>
                  <a:gd name="connsiteX3" fmla="*/ 4953 w 10953"/>
                  <a:gd name="connsiteY3" fmla="*/ 1429 h 9906"/>
                  <a:gd name="connsiteX4" fmla="*/ 4191 w 10953"/>
                  <a:gd name="connsiteY4" fmla="*/ 3620 h 9906"/>
                  <a:gd name="connsiteX5" fmla="*/ 1715 w 10953"/>
                  <a:gd name="connsiteY5" fmla="*/ 3715 h 9906"/>
                  <a:gd name="connsiteX6" fmla="*/ 0 w 10953"/>
                  <a:gd name="connsiteY6" fmla="*/ 3715 h 9906"/>
                  <a:gd name="connsiteX7" fmla="*/ 1333 w 10953"/>
                  <a:gd name="connsiteY7" fmla="*/ 4763 h 9906"/>
                  <a:gd name="connsiteX8" fmla="*/ 3334 w 10953"/>
                  <a:gd name="connsiteY8" fmla="*/ 6096 h 9906"/>
                  <a:gd name="connsiteX9" fmla="*/ 2572 w 10953"/>
                  <a:gd name="connsiteY9" fmla="*/ 8382 h 9906"/>
                  <a:gd name="connsiteX10" fmla="*/ 2096 w 10953"/>
                  <a:gd name="connsiteY10" fmla="*/ 9906 h 9906"/>
                  <a:gd name="connsiteX11" fmla="*/ 5525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5" y="0"/>
                    </a:lnTo>
                    <a:lnTo>
                      <a:pt x="4953" y="1429"/>
                    </a:lnTo>
                    <a:lnTo>
                      <a:pt x="4191" y="3620"/>
                    </a:lnTo>
                    <a:lnTo>
                      <a:pt x="1715" y="3715"/>
                    </a:lnTo>
                    <a:lnTo>
                      <a:pt x="0" y="3715"/>
                    </a:lnTo>
                    <a:lnTo>
                      <a:pt x="1333" y="4763"/>
                    </a:lnTo>
                    <a:lnTo>
                      <a:pt x="3334" y="6096"/>
                    </a:lnTo>
                    <a:lnTo>
                      <a:pt x="2572" y="8382"/>
                    </a:lnTo>
                    <a:lnTo>
                      <a:pt x="2096" y="9906"/>
                    </a:lnTo>
                    <a:lnTo>
                      <a:pt x="5525"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9" name="Freeform 37">
                <a:extLst>
                  <a:ext uri="{FF2B5EF4-FFF2-40B4-BE49-F238E27FC236}">
                    <a16:creationId xmlns:a16="http://schemas.microsoft.com/office/drawing/2014/main" id="{01992BDB-4890-E124-5970-6D69213970E9}"/>
                  </a:ext>
                </a:extLst>
              </p:cNvPr>
              <p:cNvSpPr/>
              <p:nvPr/>
            </p:nvSpPr>
            <p:spPr>
              <a:xfrm>
                <a:off x="141350" y="3997166"/>
                <a:ext cx="13049" cy="11715"/>
              </a:xfrm>
              <a:custGeom>
                <a:avLst/>
                <a:gdLst>
                  <a:gd name="connsiteX0" fmla="*/ 10573 w 13049"/>
                  <a:gd name="connsiteY0" fmla="*/ 11716 h 11715"/>
                  <a:gd name="connsiteX1" fmla="*/ 6572 w 13049"/>
                  <a:gd name="connsiteY1" fmla="*/ 9049 h 11715"/>
                  <a:gd name="connsiteX2" fmla="*/ 2572 w 13049"/>
                  <a:gd name="connsiteY2" fmla="*/ 11716 h 11715"/>
                  <a:gd name="connsiteX3" fmla="*/ 4001 w 13049"/>
                  <a:gd name="connsiteY3" fmla="*/ 7239 h 11715"/>
                  <a:gd name="connsiteX4" fmla="*/ 0 w 13049"/>
                  <a:gd name="connsiteY4" fmla="*/ 4382 h 11715"/>
                  <a:gd name="connsiteX5" fmla="*/ 4953 w 13049"/>
                  <a:gd name="connsiteY5" fmla="*/ 4286 h 11715"/>
                  <a:gd name="connsiteX6" fmla="*/ 6477 w 13049"/>
                  <a:gd name="connsiteY6" fmla="*/ 0 h 11715"/>
                  <a:gd name="connsiteX7" fmla="*/ 8096 w 13049"/>
                  <a:gd name="connsiteY7" fmla="*/ 4286 h 11715"/>
                  <a:gd name="connsiteX8" fmla="*/ 13049 w 13049"/>
                  <a:gd name="connsiteY8" fmla="*/ 4382 h 11715"/>
                  <a:gd name="connsiteX9" fmla="*/ 9049 w 13049"/>
                  <a:gd name="connsiteY9" fmla="*/ 7239 h 11715"/>
                  <a:gd name="connsiteX10" fmla="*/ 10573 w 13049"/>
                  <a:gd name="connsiteY10" fmla="*/ 11716 h 11715"/>
                  <a:gd name="connsiteX11" fmla="*/ 2096 w 13049"/>
                  <a:gd name="connsiteY11" fmla="*/ 5048 h 11715"/>
                  <a:gd name="connsiteX12" fmla="*/ 4763 w 13049"/>
                  <a:gd name="connsiteY12" fmla="*/ 6953 h 11715"/>
                  <a:gd name="connsiteX13" fmla="*/ 3810 w 13049"/>
                  <a:gd name="connsiteY13" fmla="*/ 10001 h 11715"/>
                  <a:gd name="connsiteX14" fmla="*/ 6477 w 13049"/>
                  <a:gd name="connsiteY14" fmla="*/ 8192 h 11715"/>
                  <a:gd name="connsiteX15" fmla="*/ 9239 w 13049"/>
                  <a:gd name="connsiteY15" fmla="*/ 10001 h 11715"/>
                  <a:gd name="connsiteX16" fmla="*/ 8287 w 13049"/>
                  <a:gd name="connsiteY16" fmla="*/ 6953 h 11715"/>
                  <a:gd name="connsiteX17" fmla="*/ 10954 w 13049"/>
                  <a:gd name="connsiteY17" fmla="*/ 5048 h 11715"/>
                  <a:gd name="connsiteX18" fmla="*/ 7620 w 13049"/>
                  <a:gd name="connsiteY18" fmla="*/ 4953 h 11715"/>
                  <a:gd name="connsiteX19" fmla="*/ 6572 w 13049"/>
                  <a:gd name="connsiteY19" fmla="*/ 2000 h 11715"/>
                  <a:gd name="connsiteX20" fmla="*/ 5525 w 13049"/>
                  <a:gd name="connsiteY20" fmla="*/ 4953 h 11715"/>
                  <a:gd name="connsiteX21" fmla="*/ 2096 w 13049"/>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049" h="11715">
                    <a:moveTo>
                      <a:pt x="10573" y="11716"/>
                    </a:moveTo>
                    <a:lnTo>
                      <a:pt x="6572" y="9049"/>
                    </a:lnTo>
                    <a:lnTo>
                      <a:pt x="2572" y="11716"/>
                    </a:lnTo>
                    <a:lnTo>
                      <a:pt x="4001" y="7239"/>
                    </a:lnTo>
                    <a:lnTo>
                      <a:pt x="0" y="4382"/>
                    </a:lnTo>
                    <a:lnTo>
                      <a:pt x="4953" y="4286"/>
                    </a:lnTo>
                    <a:lnTo>
                      <a:pt x="6477" y="0"/>
                    </a:lnTo>
                    <a:lnTo>
                      <a:pt x="8096" y="4286"/>
                    </a:lnTo>
                    <a:lnTo>
                      <a:pt x="13049" y="4382"/>
                    </a:lnTo>
                    <a:lnTo>
                      <a:pt x="9049" y="7239"/>
                    </a:lnTo>
                    <a:lnTo>
                      <a:pt x="10573" y="11716"/>
                    </a:lnTo>
                    <a:close/>
                    <a:moveTo>
                      <a:pt x="2096" y="5048"/>
                    </a:moveTo>
                    <a:lnTo>
                      <a:pt x="4763" y="6953"/>
                    </a:lnTo>
                    <a:lnTo>
                      <a:pt x="3810" y="10001"/>
                    </a:lnTo>
                    <a:lnTo>
                      <a:pt x="6477" y="8192"/>
                    </a:lnTo>
                    <a:lnTo>
                      <a:pt x="9239" y="10001"/>
                    </a:lnTo>
                    <a:lnTo>
                      <a:pt x="8287" y="6953"/>
                    </a:lnTo>
                    <a:lnTo>
                      <a:pt x="10954" y="5048"/>
                    </a:lnTo>
                    <a:lnTo>
                      <a:pt x="7620" y="4953"/>
                    </a:lnTo>
                    <a:lnTo>
                      <a:pt x="6572" y="2000"/>
                    </a:lnTo>
                    <a:lnTo>
                      <a:pt x="5525" y="4953"/>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0" name="Freeform 38">
                <a:extLst>
                  <a:ext uri="{FF2B5EF4-FFF2-40B4-BE49-F238E27FC236}">
                    <a16:creationId xmlns:a16="http://schemas.microsoft.com/office/drawing/2014/main" id="{B20AB7B6-D298-F328-6030-0638C60EF151}"/>
                  </a:ext>
                </a:extLst>
              </p:cNvPr>
              <p:cNvSpPr/>
              <p:nvPr/>
            </p:nvSpPr>
            <p:spPr>
              <a:xfrm>
                <a:off x="159923" y="3993547"/>
                <a:ext cx="10953" cy="9810"/>
              </a:xfrm>
              <a:custGeom>
                <a:avLst/>
                <a:gdLst>
                  <a:gd name="connsiteX0" fmla="*/ 6858 w 10953"/>
                  <a:gd name="connsiteY0" fmla="*/ 3619 h 9810"/>
                  <a:gd name="connsiteX1" fmla="*/ 6001 w 10953"/>
                  <a:gd name="connsiteY1" fmla="*/ 1429 h 9810"/>
                  <a:gd name="connsiteX2" fmla="*/ 5525 w 10953"/>
                  <a:gd name="connsiteY2" fmla="*/ 0 h 9810"/>
                  <a:gd name="connsiteX3" fmla="*/ 4953 w 10953"/>
                  <a:gd name="connsiteY3" fmla="*/ 1429 h 9810"/>
                  <a:gd name="connsiteX4" fmla="*/ 4191 w 10953"/>
                  <a:gd name="connsiteY4" fmla="*/ 3619 h 9810"/>
                  <a:gd name="connsiteX5" fmla="*/ 1715 w 10953"/>
                  <a:gd name="connsiteY5" fmla="*/ 3715 h 9810"/>
                  <a:gd name="connsiteX6" fmla="*/ 0 w 10953"/>
                  <a:gd name="connsiteY6" fmla="*/ 3715 h 9810"/>
                  <a:gd name="connsiteX7" fmla="*/ 1429 w 10953"/>
                  <a:gd name="connsiteY7" fmla="*/ 4667 h 9810"/>
                  <a:gd name="connsiteX8" fmla="*/ 3334 w 10953"/>
                  <a:gd name="connsiteY8" fmla="*/ 6096 h 9810"/>
                  <a:gd name="connsiteX9" fmla="*/ 2667 w 10953"/>
                  <a:gd name="connsiteY9" fmla="*/ 8287 h 9810"/>
                  <a:gd name="connsiteX10" fmla="*/ 2191 w 10953"/>
                  <a:gd name="connsiteY10" fmla="*/ 9811 h 9810"/>
                  <a:gd name="connsiteX11" fmla="*/ 3429 w 10953"/>
                  <a:gd name="connsiteY11" fmla="*/ 8954 h 9810"/>
                  <a:gd name="connsiteX12" fmla="*/ 5525 w 10953"/>
                  <a:gd name="connsiteY12" fmla="*/ 7620 h 9810"/>
                  <a:gd name="connsiteX13" fmla="*/ 7525 w 10953"/>
                  <a:gd name="connsiteY13" fmla="*/ 8954 h 9810"/>
                  <a:gd name="connsiteX14" fmla="*/ 8858 w 10953"/>
                  <a:gd name="connsiteY14" fmla="*/ 9811 h 9810"/>
                  <a:gd name="connsiteX15" fmla="*/ 8382 w 10953"/>
                  <a:gd name="connsiteY15" fmla="*/ 8287 h 9810"/>
                  <a:gd name="connsiteX16" fmla="*/ 7715 w 10953"/>
                  <a:gd name="connsiteY16" fmla="*/ 6096 h 9810"/>
                  <a:gd name="connsiteX17" fmla="*/ 9620 w 10953"/>
                  <a:gd name="connsiteY17" fmla="*/ 4667 h 9810"/>
                  <a:gd name="connsiteX18" fmla="*/ 10954 w 10953"/>
                  <a:gd name="connsiteY18" fmla="*/ 3715 h 9810"/>
                  <a:gd name="connsiteX19" fmla="*/ 9334 w 10953"/>
                  <a:gd name="connsiteY19" fmla="*/ 3715 h 9810"/>
                  <a:gd name="connsiteX20" fmla="*/ 6858 w 10953"/>
                  <a:gd name="connsiteY20" fmla="*/ 3619 h 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53" h="9810">
                    <a:moveTo>
                      <a:pt x="6858" y="3619"/>
                    </a:moveTo>
                    <a:lnTo>
                      <a:pt x="6001" y="1429"/>
                    </a:lnTo>
                    <a:lnTo>
                      <a:pt x="5525" y="0"/>
                    </a:lnTo>
                    <a:lnTo>
                      <a:pt x="4953" y="1429"/>
                    </a:lnTo>
                    <a:lnTo>
                      <a:pt x="4191" y="3619"/>
                    </a:lnTo>
                    <a:lnTo>
                      <a:pt x="1715" y="3715"/>
                    </a:lnTo>
                    <a:lnTo>
                      <a:pt x="0" y="3715"/>
                    </a:lnTo>
                    <a:lnTo>
                      <a:pt x="1429" y="4667"/>
                    </a:lnTo>
                    <a:lnTo>
                      <a:pt x="3334" y="6096"/>
                    </a:lnTo>
                    <a:lnTo>
                      <a:pt x="2667" y="8287"/>
                    </a:lnTo>
                    <a:lnTo>
                      <a:pt x="2191" y="9811"/>
                    </a:lnTo>
                    <a:lnTo>
                      <a:pt x="3429" y="8954"/>
                    </a:lnTo>
                    <a:lnTo>
                      <a:pt x="5525" y="7620"/>
                    </a:lnTo>
                    <a:lnTo>
                      <a:pt x="7525" y="8954"/>
                    </a:lnTo>
                    <a:lnTo>
                      <a:pt x="8858" y="9811"/>
                    </a:lnTo>
                    <a:lnTo>
                      <a:pt x="8382" y="8287"/>
                    </a:lnTo>
                    <a:lnTo>
                      <a:pt x="7715" y="6096"/>
                    </a:lnTo>
                    <a:lnTo>
                      <a:pt x="9620" y="4667"/>
                    </a:lnTo>
                    <a:lnTo>
                      <a:pt x="10954" y="3715"/>
                    </a:lnTo>
                    <a:lnTo>
                      <a:pt x="9334" y="3715"/>
                    </a:lnTo>
                    <a:lnTo>
                      <a:pt x="6858" y="3619"/>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1" name="Freeform 39">
                <a:extLst>
                  <a:ext uri="{FF2B5EF4-FFF2-40B4-BE49-F238E27FC236}">
                    <a16:creationId xmlns:a16="http://schemas.microsoft.com/office/drawing/2014/main" id="{5228B442-A742-40FA-E13D-8D3F64BB682E}"/>
                  </a:ext>
                </a:extLst>
              </p:cNvPr>
              <p:cNvSpPr/>
              <p:nvPr/>
            </p:nvSpPr>
            <p:spPr>
              <a:xfrm>
                <a:off x="158876" y="3992499"/>
                <a:ext cx="13335" cy="11715"/>
              </a:xfrm>
              <a:custGeom>
                <a:avLst/>
                <a:gdLst>
                  <a:gd name="connsiteX0" fmla="*/ 2572 w 13335"/>
                  <a:gd name="connsiteY0" fmla="*/ 11716 h 11715"/>
                  <a:gd name="connsiteX1" fmla="*/ 4001 w 13335"/>
                  <a:gd name="connsiteY1" fmla="*/ 7239 h 11715"/>
                  <a:gd name="connsiteX2" fmla="*/ 0 w 13335"/>
                  <a:gd name="connsiteY2" fmla="*/ 4381 h 11715"/>
                  <a:gd name="connsiteX3" fmla="*/ 5048 w 13335"/>
                  <a:gd name="connsiteY3" fmla="*/ 4286 h 11715"/>
                  <a:gd name="connsiteX4" fmla="*/ 6668 w 13335"/>
                  <a:gd name="connsiteY4" fmla="*/ 0 h 11715"/>
                  <a:gd name="connsiteX5" fmla="*/ 8287 w 13335"/>
                  <a:gd name="connsiteY5" fmla="*/ 4286 h 11715"/>
                  <a:gd name="connsiteX6" fmla="*/ 13335 w 13335"/>
                  <a:gd name="connsiteY6" fmla="*/ 4381 h 11715"/>
                  <a:gd name="connsiteX7" fmla="*/ 9335 w 13335"/>
                  <a:gd name="connsiteY7" fmla="*/ 7239 h 11715"/>
                  <a:gd name="connsiteX8" fmla="*/ 10763 w 13335"/>
                  <a:gd name="connsiteY8" fmla="*/ 11716 h 11715"/>
                  <a:gd name="connsiteX9" fmla="*/ 6763 w 13335"/>
                  <a:gd name="connsiteY9" fmla="*/ 9049 h 11715"/>
                  <a:gd name="connsiteX10" fmla="*/ 2572 w 13335"/>
                  <a:gd name="connsiteY10" fmla="*/ 11716 h 11715"/>
                  <a:gd name="connsiteX11" fmla="*/ 6572 w 13335"/>
                  <a:gd name="connsiteY11" fmla="*/ 8192 h 11715"/>
                  <a:gd name="connsiteX12" fmla="*/ 9335 w 13335"/>
                  <a:gd name="connsiteY12" fmla="*/ 10001 h 11715"/>
                  <a:gd name="connsiteX13" fmla="*/ 8382 w 13335"/>
                  <a:gd name="connsiteY13" fmla="*/ 6953 h 11715"/>
                  <a:gd name="connsiteX14" fmla="*/ 11049 w 13335"/>
                  <a:gd name="connsiteY14" fmla="*/ 5048 h 11715"/>
                  <a:gd name="connsiteX15" fmla="*/ 7715 w 13335"/>
                  <a:gd name="connsiteY15" fmla="*/ 4953 h 11715"/>
                  <a:gd name="connsiteX16" fmla="*/ 6668 w 13335"/>
                  <a:gd name="connsiteY16" fmla="*/ 2000 h 11715"/>
                  <a:gd name="connsiteX17" fmla="*/ 5620 w 13335"/>
                  <a:gd name="connsiteY17" fmla="*/ 4953 h 11715"/>
                  <a:gd name="connsiteX18" fmla="*/ 2286 w 13335"/>
                  <a:gd name="connsiteY18" fmla="*/ 5048 h 11715"/>
                  <a:gd name="connsiteX19" fmla="*/ 4953 w 13335"/>
                  <a:gd name="connsiteY19" fmla="*/ 6953 h 11715"/>
                  <a:gd name="connsiteX20" fmla="*/ 4001 w 13335"/>
                  <a:gd name="connsiteY20" fmla="*/ 10001 h 11715"/>
                  <a:gd name="connsiteX21" fmla="*/ 6572 w 13335"/>
                  <a:gd name="connsiteY21" fmla="*/ 8192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35" h="11715">
                    <a:moveTo>
                      <a:pt x="2572" y="11716"/>
                    </a:moveTo>
                    <a:lnTo>
                      <a:pt x="4001" y="7239"/>
                    </a:lnTo>
                    <a:lnTo>
                      <a:pt x="0" y="4381"/>
                    </a:lnTo>
                    <a:lnTo>
                      <a:pt x="5048" y="4286"/>
                    </a:lnTo>
                    <a:lnTo>
                      <a:pt x="6668" y="0"/>
                    </a:lnTo>
                    <a:lnTo>
                      <a:pt x="8287" y="4286"/>
                    </a:lnTo>
                    <a:lnTo>
                      <a:pt x="13335" y="4381"/>
                    </a:lnTo>
                    <a:lnTo>
                      <a:pt x="9335" y="7239"/>
                    </a:lnTo>
                    <a:lnTo>
                      <a:pt x="10763" y="11716"/>
                    </a:lnTo>
                    <a:lnTo>
                      <a:pt x="6763" y="9049"/>
                    </a:lnTo>
                    <a:lnTo>
                      <a:pt x="2572" y="11716"/>
                    </a:lnTo>
                    <a:close/>
                    <a:moveTo>
                      <a:pt x="6572" y="8192"/>
                    </a:moveTo>
                    <a:lnTo>
                      <a:pt x="9335" y="10001"/>
                    </a:lnTo>
                    <a:lnTo>
                      <a:pt x="8382" y="6953"/>
                    </a:lnTo>
                    <a:lnTo>
                      <a:pt x="11049" y="5048"/>
                    </a:lnTo>
                    <a:lnTo>
                      <a:pt x="7715" y="4953"/>
                    </a:lnTo>
                    <a:lnTo>
                      <a:pt x="6668" y="2000"/>
                    </a:lnTo>
                    <a:lnTo>
                      <a:pt x="5620" y="4953"/>
                    </a:lnTo>
                    <a:lnTo>
                      <a:pt x="2286" y="5048"/>
                    </a:lnTo>
                    <a:lnTo>
                      <a:pt x="4953" y="6953"/>
                    </a:lnTo>
                    <a:lnTo>
                      <a:pt x="4001" y="10001"/>
                    </a:lnTo>
                    <a:lnTo>
                      <a:pt x="6572" y="8192"/>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2" name="Freeform 40">
                <a:extLst>
                  <a:ext uri="{FF2B5EF4-FFF2-40B4-BE49-F238E27FC236}">
                    <a16:creationId xmlns:a16="http://schemas.microsoft.com/office/drawing/2014/main" id="{D48D5D2E-B867-18D3-6952-DBBE4FA4962C}"/>
                  </a:ext>
                </a:extLst>
              </p:cNvPr>
              <p:cNvSpPr/>
              <p:nvPr/>
            </p:nvSpPr>
            <p:spPr>
              <a:xfrm>
                <a:off x="172687" y="3980879"/>
                <a:ext cx="10953" cy="9906"/>
              </a:xfrm>
              <a:custGeom>
                <a:avLst/>
                <a:gdLst>
                  <a:gd name="connsiteX0" fmla="*/ 6858 w 10953"/>
                  <a:gd name="connsiteY0" fmla="*/ 3620 h 9906"/>
                  <a:gd name="connsiteX1" fmla="*/ 6001 w 10953"/>
                  <a:gd name="connsiteY1" fmla="*/ 1429 h 9906"/>
                  <a:gd name="connsiteX2" fmla="*/ 5524 w 10953"/>
                  <a:gd name="connsiteY2" fmla="*/ 0 h 9906"/>
                  <a:gd name="connsiteX3" fmla="*/ 4191 w 10953"/>
                  <a:gd name="connsiteY3" fmla="*/ 3620 h 9906"/>
                  <a:gd name="connsiteX4" fmla="*/ 1715 w 10953"/>
                  <a:gd name="connsiteY4" fmla="*/ 3715 h 9906"/>
                  <a:gd name="connsiteX5" fmla="*/ 0 w 10953"/>
                  <a:gd name="connsiteY5" fmla="*/ 3715 h 9906"/>
                  <a:gd name="connsiteX6" fmla="*/ 1333 w 10953"/>
                  <a:gd name="connsiteY6" fmla="*/ 4763 h 9906"/>
                  <a:gd name="connsiteX7" fmla="*/ 3334 w 10953"/>
                  <a:gd name="connsiteY7" fmla="*/ 6096 h 9906"/>
                  <a:gd name="connsiteX8" fmla="*/ 2572 w 10953"/>
                  <a:gd name="connsiteY8" fmla="*/ 8382 h 9906"/>
                  <a:gd name="connsiteX9" fmla="*/ 2095 w 10953"/>
                  <a:gd name="connsiteY9" fmla="*/ 9906 h 9906"/>
                  <a:gd name="connsiteX10" fmla="*/ 3429 w 10953"/>
                  <a:gd name="connsiteY10" fmla="*/ 8954 h 9906"/>
                  <a:gd name="connsiteX11" fmla="*/ 5524 w 10953"/>
                  <a:gd name="connsiteY11" fmla="*/ 7620 h 9906"/>
                  <a:gd name="connsiteX12" fmla="*/ 7525 w 10953"/>
                  <a:gd name="connsiteY12" fmla="*/ 8954 h 9906"/>
                  <a:gd name="connsiteX13" fmla="*/ 8858 w 10953"/>
                  <a:gd name="connsiteY13" fmla="*/ 9906 h 9906"/>
                  <a:gd name="connsiteX14" fmla="*/ 8382 w 10953"/>
                  <a:gd name="connsiteY14" fmla="*/ 8382 h 9906"/>
                  <a:gd name="connsiteX15" fmla="*/ 7620 w 10953"/>
                  <a:gd name="connsiteY15" fmla="*/ 6096 h 9906"/>
                  <a:gd name="connsiteX16" fmla="*/ 9620 w 10953"/>
                  <a:gd name="connsiteY16" fmla="*/ 4763 h 9906"/>
                  <a:gd name="connsiteX17" fmla="*/ 10954 w 10953"/>
                  <a:gd name="connsiteY17" fmla="*/ 3715 h 9906"/>
                  <a:gd name="connsiteX18" fmla="*/ 9334 w 10953"/>
                  <a:gd name="connsiteY18" fmla="*/ 3715 h 9906"/>
                  <a:gd name="connsiteX19" fmla="*/ 6858 w 10953"/>
                  <a:gd name="connsiteY19" fmla="*/ 3620 h 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53" h="9906">
                    <a:moveTo>
                      <a:pt x="6858" y="3620"/>
                    </a:moveTo>
                    <a:lnTo>
                      <a:pt x="6001" y="1429"/>
                    </a:lnTo>
                    <a:lnTo>
                      <a:pt x="5524" y="0"/>
                    </a:lnTo>
                    <a:lnTo>
                      <a:pt x="4191" y="3620"/>
                    </a:lnTo>
                    <a:lnTo>
                      <a:pt x="1715" y="3715"/>
                    </a:lnTo>
                    <a:lnTo>
                      <a:pt x="0" y="3715"/>
                    </a:lnTo>
                    <a:lnTo>
                      <a:pt x="1333" y="4763"/>
                    </a:lnTo>
                    <a:lnTo>
                      <a:pt x="3334" y="6096"/>
                    </a:lnTo>
                    <a:lnTo>
                      <a:pt x="2572" y="8382"/>
                    </a:lnTo>
                    <a:lnTo>
                      <a:pt x="2095" y="9906"/>
                    </a:lnTo>
                    <a:lnTo>
                      <a:pt x="3429" y="8954"/>
                    </a:lnTo>
                    <a:lnTo>
                      <a:pt x="5524" y="7620"/>
                    </a:lnTo>
                    <a:lnTo>
                      <a:pt x="7525" y="8954"/>
                    </a:lnTo>
                    <a:lnTo>
                      <a:pt x="8858" y="9906"/>
                    </a:lnTo>
                    <a:lnTo>
                      <a:pt x="8382" y="8382"/>
                    </a:lnTo>
                    <a:lnTo>
                      <a:pt x="7620" y="6096"/>
                    </a:lnTo>
                    <a:lnTo>
                      <a:pt x="9620" y="4763"/>
                    </a:lnTo>
                    <a:lnTo>
                      <a:pt x="10954" y="3715"/>
                    </a:lnTo>
                    <a:lnTo>
                      <a:pt x="9334" y="3715"/>
                    </a:lnTo>
                    <a:lnTo>
                      <a:pt x="6858" y="3620"/>
                    </a:lnTo>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3" name="Freeform 41">
                <a:extLst>
                  <a:ext uri="{FF2B5EF4-FFF2-40B4-BE49-F238E27FC236}">
                    <a16:creationId xmlns:a16="http://schemas.microsoft.com/office/drawing/2014/main" id="{54BCE884-68D4-07D9-F102-D69082120132}"/>
                  </a:ext>
                </a:extLst>
              </p:cNvPr>
              <p:cNvSpPr/>
              <p:nvPr/>
            </p:nvSpPr>
            <p:spPr>
              <a:xfrm>
                <a:off x="171639" y="3979926"/>
                <a:ext cx="13144" cy="11715"/>
              </a:xfrm>
              <a:custGeom>
                <a:avLst/>
                <a:gdLst>
                  <a:gd name="connsiteX0" fmla="*/ 10573 w 13144"/>
                  <a:gd name="connsiteY0" fmla="*/ 11716 h 11715"/>
                  <a:gd name="connsiteX1" fmla="*/ 6572 w 13144"/>
                  <a:gd name="connsiteY1" fmla="*/ 9049 h 11715"/>
                  <a:gd name="connsiteX2" fmla="*/ 2572 w 13144"/>
                  <a:gd name="connsiteY2" fmla="*/ 11716 h 11715"/>
                  <a:gd name="connsiteX3" fmla="*/ 4000 w 13144"/>
                  <a:gd name="connsiteY3" fmla="*/ 7239 h 11715"/>
                  <a:gd name="connsiteX4" fmla="*/ 0 w 13144"/>
                  <a:gd name="connsiteY4" fmla="*/ 4382 h 11715"/>
                  <a:gd name="connsiteX5" fmla="*/ 4953 w 13144"/>
                  <a:gd name="connsiteY5" fmla="*/ 4286 h 11715"/>
                  <a:gd name="connsiteX6" fmla="*/ 6572 w 13144"/>
                  <a:gd name="connsiteY6" fmla="*/ 0 h 11715"/>
                  <a:gd name="connsiteX7" fmla="*/ 8192 w 13144"/>
                  <a:gd name="connsiteY7" fmla="*/ 4286 h 11715"/>
                  <a:gd name="connsiteX8" fmla="*/ 13144 w 13144"/>
                  <a:gd name="connsiteY8" fmla="*/ 4382 h 11715"/>
                  <a:gd name="connsiteX9" fmla="*/ 9144 w 13144"/>
                  <a:gd name="connsiteY9" fmla="*/ 7239 h 11715"/>
                  <a:gd name="connsiteX10" fmla="*/ 10573 w 13144"/>
                  <a:gd name="connsiteY10" fmla="*/ 11716 h 11715"/>
                  <a:gd name="connsiteX11" fmla="*/ 2096 w 13144"/>
                  <a:gd name="connsiteY11" fmla="*/ 5048 h 11715"/>
                  <a:gd name="connsiteX12" fmla="*/ 4763 w 13144"/>
                  <a:gd name="connsiteY12" fmla="*/ 6953 h 11715"/>
                  <a:gd name="connsiteX13" fmla="*/ 3810 w 13144"/>
                  <a:gd name="connsiteY13" fmla="*/ 10001 h 11715"/>
                  <a:gd name="connsiteX14" fmla="*/ 6477 w 13144"/>
                  <a:gd name="connsiteY14" fmla="*/ 8192 h 11715"/>
                  <a:gd name="connsiteX15" fmla="*/ 9144 w 13144"/>
                  <a:gd name="connsiteY15" fmla="*/ 10001 h 11715"/>
                  <a:gd name="connsiteX16" fmla="*/ 8192 w 13144"/>
                  <a:gd name="connsiteY16" fmla="*/ 7049 h 11715"/>
                  <a:gd name="connsiteX17" fmla="*/ 10858 w 13144"/>
                  <a:gd name="connsiteY17" fmla="*/ 5144 h 11715"/>
                  <a:gd name="connsiteX18" fmla="*/ 7525 w 13144"/>
                  <a:gd name="connsiteY18" fmla="*/ 5048 h 11715"/>
                  <a:gd name="connsiteX19" fmla="*/ 6477 w 13144"/>
                  <a:gd name="connsiteY19" fmla="*/ 2096 h 11715"/>
                  <a:gd name="connsiteX20" fmla="*/ 5429 w 13144"/>
                  <a:gd name="connsiteY20" fmla="*/ 5048 h 11715"/>
                  <a:gd name="connsiteX21" fmla="*/ 2096 w 13144"/>
                  <a:gd name="connsiteY21" fmla="*/ 5048 h 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44" h="11715">
                    <a:moveTo>
                      <a:pt x="10573" y="11716"/>
                    </a:moveTo>
                    <a:lnTo>
                      <a:pt x="6572" y="9049"/>
                    </a:lnTo>
                    <a:lnTo>
                      <a:pt x="2572" y="11716"/>
                    </a:lnTo>
                    <a:lnTo>
                      <a:pt x="4000" y="7239"/>
                    </a:lnTo>
                    <a:lnTo>
                      <a:pt x="0" y="4382"/>
                    </a:lnTo>
                    <a:lnTo>
                      <a:pt x="4953" y="4286"/>
                    </a:lnTo>
                    <a:lnTo>
                      <a:pt x="6572" y="0"/>
                    </a:lnTo>
                    <a:lnTo>
                      <a:pt x="8192" y="4286"/>
                    </a:lnTo>
                    <a:lnTo>
                      <a:pt x="13144" y="4382"/>
                    </a:lnTo>
                    <a:lnTo>
                      <a:pt x="9144" y="7239"/>
                    </a:lnTo>
                    <a:lnTo>
                      <a:pt x="10573" y="11716"/>
                    </a:lnTo>
                    <a:close/>
                    <a:moveTo>
                      <a:pt x="2096" y="5048"/>
                    </a:moveTo>
                    <a:lnTo>
                      <a:pt x="4763" y="6953"/>
                    </a:lnTo>
                    <a:lnTo>
                      <a:pt x="3810" y="10001"/>
                    </a:lnTo>
                    <a:lnTo>
                      <a:pt x="6477" y="8192"/>
                    </a:lnTo>
                    <a:lnTo>
                      <a:pt x="9144" y="10001"/>
                    </a:lnTo>
                    <a:lnTo>
                      <a:pt x="8192" y="7049"/>
                    </a:lnTo>
                    <a:lnTo>
                      <a:pt x="10858" y="5144"/>
                    </a:lnTo>
                    <a:lnTo>
                      <a:pt x="7525" y="5048"/>
                    </a:lnTo>
                    <a:lnTo>
                      <a:pt x="6477" y="2096"/>
                    </a:lnTo>
                    <a:lnTo>
                      <a:pt x="5429" y="5048"/>
                    </a:lnTo>
                    <a:lnTo>
                      <a:pt x="2096" y="5048"/>
                    </a:lnTo>
                    <a:close/>
                  </a:path>
                </a:pathLst>
              </a:custGeom>
              <a:solidFill>
                <a:srgbClr val="F8EB37"/>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nvGrpSpPr>
              <p:cNvPr id="34" name="Graphic 6">
                <a:extLst>
                  <a:ext uri="{FF2B5EF4-FFF2-40B4-BE49-F238E27FC236}">
                    <a16:creationId xmlns:a16="http://schemas.microsoft.com/office/drawing/2014/main" id="{F7452A10-3F85-B1F3-0E47-D60A44D07851}"/>
                  </a:ext>
                </a:extLst>
              </p:cNvPr>
              <p:cNvGrpSpPr/>
              <p:nvPr/>
            </p:nvGrpSpPr>
            <p:grpSpPr>
              <a:xfrm>
                <a:off x="245458" y="3920871"/>
                <a:ext cx="246221" cy="30670"/>
                <a:chOff x="245458" y="3920871"/>
                <a:chExt cx="246221" cy="30670"/>
              </a:xfrm>
              <a:solidFill>
                <a:srgbClr val="23509E"/>
              </a:solidFill>
            </p:grpSpPr>
            <p:sp>
              <p:nvSpPr>
                <p:cNvPr id="2120" name="Freeform 43">
                  <a:extLst>
                    <a:ext uri="{FF2B5EF4-FFF2-40B4-BE49-F238E27FC236}">
                      <a16:creationId xmlns:a16="http://schemas.microsoft.com/office/drawing/2014/main" id="{114D8B33-8D9F-1257-654D-5662AA9E23CE}"/>
                    </a:ext>
                  </a:extLst>
                </p:cNvPr>
                <p:cNvSpPr/>
                <p:nvPr/>
              </p:nvSpPr>
              <p:spPr>
                <a:xfrm>
                  <a:off x="245458" y="3920871"/>
                  <a:ext cx="20669" cy="24098"/>
                </a:xfrm>
                <a:custGeom>
                  <a:avLst/>
                  <a:gdLst>
                    <a:gd name="connsiteX0" fmla="*/ 17621 w 20669"/>
                    <a:gd name="connsiteY0" fmla="*/ 15526 h 24098"/>
                    <a:gd name="connsiteX1" fmla="*/ 20669 w 20669"/>
                    <a:gd name="connsiteY1" fmla="*/ 16288 h 24098"/>
                    <a:gd name="connsiteX2" fmla="*/ 17145 w 20669"/>
                    <a:gd name="connsiteY2" fmla="*/ 22098 h 24098"/>
                    <a:gd name="connsiteX3" fmla="*/ 10954 w 20669"/>
                    <a:gd name="connsiteY3" fmla="*/ 24098 h 24098"/>
                    <a:gd name="connsiteX4" fmla="*/ 4858 w 20669"/>
                    <a:gd name="connsiteY4" fmla="*/ 22574 h 24098"/>
                    <a:gd name="connsiteX5" fmla="*/ 1238 w 20669"/>
                    <a:gd name="connsiteY5" fmla="*/ 18097 h 24098"/>
                    <a:gd name="connsiteX6" fmla="*/ 0 w 20669"/>
                    <a:gd name="connsiteY6" fmla="*/ 11906 h 24098"/>
                    <a:gd name="connsiteX7" fmla="*/ 1429 w 20669"/>
                    <a:gd name="connsiteY7" fmla="*/ 5524 h 24098"/>
                    <a:gd name="connsiteX8" fmla="*/ 5334 w 20669"/>
                    <a:gd name="connsiteY8" fmla="*/ 1429 h 24098"/>
                    <a:gd name="connsiteX9" fmla="*/ 10954 w 20669"/>
                    <a:gd name="connsiteY9" fmla="*/ 0 h 24098"/>
                    <a:gd name="connsiteX10" fmla="*/ 16859 w 20669"/>
                    <a:gd name="connsiteY10" fmla="*/ 1810 h 24098"/>
                    <a:gd name="connsiteX11" fmla="*/ 20193 w 20669"/>
                    <a:gd name="connsiteY11" fmla="*/ 6763 h 24098"/>
                    <a:gd name="connsiteX12" fmla="*/ 17145 w 20669"/>
                    <a:gd name="connsiteY12" fmla="*/ 7429 h 24098"/>
                    <a:gd name="connsiteX13" fmla="*/ 14764 w 20669"/>
                    <a:gd name="connsiteY13" fmla="*/ 3715 h 24098"/>
                    <a:gd name="connsiteX14" fmla="*/ 10858 w 20669"/>
                    <a:gd name="connsiteY14" fmla="*/ 2572 h 24098"/>
                    <a:gd name="connsiteX15" fmla="*/ 6382 w 20669"/>
                    <a:gd name="connsiteY15" fmla="*/ 3810 h 24098"/>
                    <a:gd name="connsiteX16" fmla="*/ 3810 w 20669"/>
                    <a:gd name="connsiteY16" fmla="*/ 7239 h 24098"/>
                    <a:gd name="connsiteX17" fmla="*/ 3048 w 20669"/>
                    <a:gd name="connsiteY17" fmla="*/ 11716 h 24098"/>
                    <a:gd name="connsiteX18" fmla="*/ 3905 w 20669"/>
                    <a:gd name="connsiteY18" fmla="*/ 16859 h 24098"/>
                    <a:gd name="connsiteX19" fmla="*/ 6572 w 20669"/>
                    <a:gd name="connsiteY19" fmla="*/ 20193 h 24098"/>
                    <a:gd name="connsiteX20" fmla="*/ 10477 w 20669"/>
                    <a:gd name="connsiteY20" fmla="*/ 21241 h 24098"/>
                    <a:gd name="connsiteX21" fmla="*/ 14859 w 20669"/>
                    <a:gd name="connsiteY21" fmla="*/ 19717 h 24098"/>
                    <a:gd name="connsiteX22" fmla="*/ 17621 w 20669"/>
                    <a:gd name="connsiteY22" fmla="*/ 15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 h="24098">
                      <a:moveTo>
                        <a:pt x="17621" y="15526"/>
                      </a:moveTo>
                      <a:lnTo>
                        <a:pt x="20669" y="16288"/>
                      </a:lnTo>
                      <a:cubicBezTo>
                        <a:pt x="20002" y="18859"/>
                        <a:pt x="18859" y="20764"/>
                        <a:pt x="17145" y="22098"/>
                      </a:cubicBezTo>
                      <a:cubicBezTo>
                        <a:pt x="15430" y="23431"/>
                        <a:pt x="13430" y="24098"/>
                        <a:pt x="10954" y="24098"/>
                      </a:cubicBezTo>
                      <a:cubicBezTo>
                        <a:pt x="8477" y="24098"/>
                        <a:pt x="6382" y="23622"/>
                        <a:pt x="4858" y="22574"/>
                      </a:cubicBezTo>
                      <a:cubicBezTo>
                        <a:pt x="3334" y="21526"/>
                        <a:pt x="2096" y="20098"/>
                        <a:pt x="1238" y="18097"/>
                      </a:cubicBezTo>
                      <a:cubicBezTo>
                        <a:pt x="381" y="16192"/>
                        <a:pt x="0" y="14097"/>
                        <a:pt x="0" y="11906"/>
                      </a:cubicBezTo>
                      <a:cubicBezTo>
                        <a:pt x="0" y="9525"/>
                        <a:pt x="476" y="7334"/>
                        <a:pt x="1429" y="5524"/>
                      </a:cubicBezTo>
                      <a:cubicBezTo>
                        <a:pt x="2381" y="3715"/>
                        <a:pt x="3715" y="2381"/>
                        <a:pt x="5334" y="1429"/>
                      </a:cubicBezTo>
                      <a:cubicBezTo>
                        <a:pt x="7048" y="476"/>
                        <a:pt x="8953" y="0"/>
                        <a:pt x="10954" y="0"/>
                      </a:cubicBezTo>
                      <a:cubicBezTo>
                        <a:pt x="13240" y="0"/>
                        <a:pt x="15240" y="571"/>
                        <a:pt x="16859" y="1810"/>
                      </a:cubicBezTo>
                      <a:cubicBezTo>
                        <a:pt x="18478" y="2953"/>
                        <a:pt x="19526" y="4667"/>
                        <a:pt x="20193" y="6763"/>
                      </a:cubicBezTo>
                      <a:lnTo>
                        <a:pt x="17145" y="7429"/>
                      </a:lnTo>
                      <a:cubicBezTo>
                        <a:pt x="16573" y="5715"/>
                        <a:pt x="15811" y="4477"/>
                        <a:pt x="14764" y="3715"/>
                      </a:cubicBezTo>
                      <a:cubicBezTo>
                        <a:pt x="13716" y="2953"/>
                        <a:pt x="12478" y="2572"/>
                        <a:pt x="10858" y="2572"/>
                      </a:cubicBezTo>
                      <a:cubicBezTo>
                        <a:pt x="9049" y="2572"/>
                        <a:pt x="7620" y="2953"/>
                        <a:pt x="6382" y="3810"/>
                      </a:cubicBezTo>
                      <a:cubicBezTo>
                        <a:pt x="5144" y="4667"/>
                        <a:pt x="4381" y="5810"/>
                        <a:pt x="3810" y="7239"/>
                      </a:cubicBezTo>
                      <a:cubicBezTo>
                        <a:pt x="3334" y="8668"/>
                        <a:pt x="3048" y="10192"/>
                        <a:pt x="3048" y="11716"/>
                      </a:cubicBezTo>
                      <a:cubicBezTo>
                        <a:pt x="3048" y="13716"/>
                        <a:pt x="3334" y="15430"/>
                        <a:pt x="3905" y="16859"/>
                      </a:cubicBezTo>
                      <a:cubicBezTo>
                        <a:pt x="4477" y="18288"/>
                        <a:pt x="5334" y="19431"/>
                        <a:pt x="6572" y="20193"/>
                      </a:cubicBezTo>
                      <a:cubicBezTo>
                        <a:pt x="7810" y="20955"/>
                        <a:pt x="9144" y="21241"/>
                        <a:pt x="10477" y="21241"/>
                      </a:cubicBezTo>
                      <a:cubicBezTo>
                        <a:pt x="12192" y="21241"/>
                        <a:pt x="13621" y="20764"/>
                        <a:pt x="14859" y="19717"/>
                      </a:cubicBezTo>
                      <a:cubicBezTo>
                        <a:pt x="16383" y="18955"/>
                        <a:pt x="17145" y="17431"/>
                        <a:pt x="17621" y="1552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1" name="Freeform 44">
                  <a:extLst>
                    <a:ext uri="{FF2B5EF4-FFF2-40B4-BE49-F238E27FC236}">
                      <a16:creationId xmlns:a16="http://schemas.microsoft.com/office/drawing/2014/main" id="{438D3452-787E-C807-ADBC-C55C6DF08DC7}"/>
                    </a:ext>
                  </a:extLst>
                </p:cNvPr>
                <p:cNvSpPr/>
                <p:nvPr/>
              </p:nvSpPr>
              <p:spPr>
                <a:xfrm>
                  <a:off x="268509" y="3927253"/>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3 h 17621"/>
                    <a:gd name="connsiteX5" fmla="*/ 14859 w 15811"/>
                    <a:gd name="connsiteY5" fmla="*/ 13716 h 17621"/>
                    <a:gd name="connsiteX6" fmla="*/ 12002 w 15811"/>
                    <a:gd name="connsiteY6" fmla="*/ 16574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1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3"/>
                      </a:cubicBezTo>
                      <a:cubicBezTo>
                        <a:pt x="15811" y="10763"/>
                        <a:pt x="15526" y="12478"/>
                        <a:pt x="14859" y="13716"/>
                      </a:cubicBezTo>
                      <a:cubicBezTo>
                        <a:pt x="14192" y="14954"/>
                        <a:pt x="13240" y="15907"/>
                        <a:pt x="12002" y="16574"/>
                      </a:cubicBezTo>
                      <a:cubicBezTo>
                        <a:pt x="10763" y="17240"/>
                        <a:pt x="9430" y="17621"/>
                        <a:pt x="7906" y="17621"/>
                      </a:cubicBezTo>
                      <a:cubicBezTo>
                        <a:pt x="5525" y="17621"/>
                        <a:pt x="3619" y="16859"/>
                        <a:pt x="2191" y="15335"/>
                      </a:cubicBezTo>
                      <a:cubicBezTo>
                        <a:pt x="667" y="13907"/>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3" y="12668"/>
                        <a:pt x="12859" y="10954"/>
                        <a:pt x="12859" y="8763"/>
                      </a:cubicBezTo>
                      <a:cubicBezTo>
                        <a:pt x="12859" y="6668"/>
                        <a:pt x="12383" y="5144"/>
                        <a:pt x="11430" y="4001"/>
                      </a:cubicBezTo>
                      <a:cubicBezTo>
                        <a:pt x="10477" y="2953"/>
                        <a:pt x="9334" y="2381"/>
                        <a:pt x="7906" y="2381"/>
                      </a:cubicBezTo>
                      <a:cubicBezTo>
                        <a:pt x="6477" y="2381"/>
                        <a:pt x="5334" y="2953"/>
                        <a:pt x="4381"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2" name="Freeform 45">
                  <a:extLst>
                    <a:ext uri="{FF2B5EF4-FFF2-40B4-BE49-F238E27FC236}">
                      <a16:creationId xmlns:a16="http://schemas.microsoft.com/office/drawing/2014/main" id="{7BB2F85D-1211-5EC1-B87E-309DEC1A2737}"/>
                    </a:ext>
                  </a:extLst>
                </p:cNvPr>
                <p:cNvSpPr/>
                <p:nvPr/>
              </p:nvSpPr>
              <p:spPr>
                <a:xfrm>
                  <a:off x="286511" y="3934682"/>
                  <a:ext cx="8762" cy="2857"/>
                </a:xfrm>
                <a:custGeom>
                  <a:avLst/>
                  <a:gdLst>
                    <a:gd name="connsiteX0" fmla="*/ 0 w 8762"/>
                    <a:gd name="connsiteY0" fmla="*/ 2858 h 2857"/>
                    <a:gd name="connsiteX1" fmla="*/ 0 w 8762"/>
                    <a:gd name="connsiteY1" fmla="*/ 0 h 2857"/>
                    <a:gd name="connsiteX2" fmla="*/ 8763 w 8762"/>
                    <a:gd name="connsiteY2" fmla="*/ 0 h 2857"/>
                    <a:gd name="connsiteX3" fmla="*/ 8763 w 8762"/>
                    <a:gd name="connsiteY3" fmla="*/ 2858 h 2857"/>
                    <a:gd name="connsiteX4" fmla="*/ 0 w 8762"/>
                    <a:gd name="connsiteY4" fmla="*/ 2858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2" h="2857">
                      <a:moveTo>
                        <a:pt x="0" y="2858"/>
                      </a:moveTo>
                      <a:lnTo>
                        <a:pt x="0" y="0"/>
                      </a:lnTo>
                      <a:lnTo>
                        <a:pt x="8763" y="0"/>
                      </a:lnTo>
                      <a:lnTo>
                        <a:pt x="8763" y="2858"/>
                      </a:lnTo>
                      <a:lnTo>
                        <a:pt x="0" y="285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3" name="Freeform 46">
                  <a:extLst>
                    <a:ext uri="{FF2B5EF4-FFF2-40B4-BE49-F238E27FC236}">
                      <a16:creationId xmlns:a16="http://schemas.microsoft.com/office/drawing/2014/main" id="{D19D2A7F-1B84-6FCB-1345-1BC6CA5923B3}"/>
                    </a:ext>
                  </a:extLst>
                </p:cNvPr>
                <p:cNvSpPr/>
                <p:nvPr/>
              </p:nvSpPr>
              <p:spPr>
                <a:xfrm>
                  <a:off x="296607" y="3920871"/>
                  <a:ext cx="9810" cy="23621"/>
                </a:xfrm>
                <a:custGeom>
                  <a:avLst/>
                  <a:gdLst>
                    <a:gd name="connsiteX0" fmla="*/ 2477 w 9810"/>
                    <a:gd name="connsiteY0" fmla="*/ 23622 h 23621"/>
                    <a:gd name="connsiteX1" fmla="*/ 2477 w 9810"/>
                    <a:gd name="connsiteY1" fmla="*/ 8954 h 23621"/>
                    <a:gd name="connsiteX2" fmla="*/ 0 w 9810"/>
                    <a:gd name="connsiteY2" fmla="*/ 8954 h 23621"/>
                    <a:gd name="connsiteX3" fmla="*/ 0 w 9810"/>
                    <a:gd name="connsiteY3" fmla="*/ 6763 h 23621"/>
                    <a:gd name="connsiteX4" fmla="*/ 2477 w 9810"/>
                    <a:gd name="connsiteY4" fmla="*/ 6763 h 23621"/>
                    <a:gd name="connsiteX5" fmla="*/ 2477 w 9810"/>
                    <a:gd name="connsiteY5" fmla="*/ 4953 h 23621"/>
                    <a:gd name="connsiteX6" fmla="*/ 2762 w 9810"/>
                    <a:gd name="connsiteY6" fmla="*/ 2476 h 23621"/>
                    <a:gd name="connsiteX7" fmla="*/ 4191 w 9810"/>
                    <a:gd name="connsiteY7" fmla="*/ 667 h 23621"/>
                    <a:gd name="connsiteX8" fmla="*/ 7144 w 9810"/>
                    <a:gd name="connsiteY8" fmla="*/ 0 h 23621"/>
                    <a:gd name="connsiteX9" fmla="*/ 9811 w 9810"/>
                    <a:gd name="connsiteY9" fmla="*/ 286 h 23621"/>
                    <a:gd name="connsiteX10" fmla="*/ 9430 w 9810"/>
                    <a:gd name="connsiteY10" fmla="*/ 2762 h 23621"/>
                    <a:gd name="connsiteX11" fmla="*/ 7715 w 9810"/>
                    <a:gd name="connsiteY11" fmla="*/ 2572 h 23621"/>
                    <a:gd name="connsiteX12" fmla="*/ 5906 w 9810"/>
                    <a:gd name="connsiteY12" fmla="*/ 3143 h 23621"/>
                    <a:gd name="connsiteX13" fmla="*/ 5334 w 9810"/>
                    <a:gd name="connsiteY13" fmla="*/ 5239 h 23621"/>
                    <a:gd name="connsiteX14" fmla="*/ 5334 w 9810"/>
                    <a:gd name="connsiteY14" fmla="*/ 6763 h 23621"/>
                    <a:gd name="connsiteX15" fmla="*/ 8573 w 9810"/>
                    <a:gd name="connsiteY15" fmla="*/ 6763 h 23621"/>
                    <a:gd name="connsiteX16" fmla="*/ 8573 w 9810"/>
                    <a:gd name="connsiteY16" fmla="*/ 8954 h 23621"/>
                    <a:gd name="connsiteX17" fmla="*/ 5334 w 9810"/>
                    <a:gd name="connsiteY17" fmla="*/ 8954 h 23621"/>
                    <a:gd name="connsiteX18" fmla="*/ 5334 w 9810"/>
                    <a:gd name="connsiteY18" fmla="*/ 23622 h 23621"/>
                    <a:gd name="connsiteX19" fmla="*/ 2477 w 9810"/>
                    <a:gd name="connsiteY1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1">
                      <a:moveTo>
                        <a:pt x="2477" y="23622"/>
                      </a:moveTo>
                      <a:lnTo>
                        <a:pt x="2477" y="8954"/>
                      </a:lnTo>
                      <a:lnTo>
                        <a:pt x="0" y="8954"/>
                      </a:lnTo>
                      <a:lnTo>
                        <a:pt x="0" y="6763"/>
                      </a:lnTo>
                      <a:lnTo>
                        <a:pt x="2477" y="6763"/>
                      </a:lnTo>
                      <a:lnTo>
                        <a:pt x="2477" y="4953"/>
                      </a:lnTo>
                      <a:cubicBezTo>
                        <a:pt x="2477" y="3810"/>
                        <a:pt x="2572" y="2953"/>
                        <a:pt x="2762" y="2476"/>
                      </a:cubicBezTo>
                      <a:cubicBezTo>
                        <a:pt x="3048" y="1714"/>
                        <a:pt x="3524" y="1143"/>
                        <a:pt x="4191" y="667"/>
                      </a:cubicBezTo>
                      <a:cubicBezTo>
                        <a:pt x="4858" y="190"/>
                        <a:pt x="5810" y="0"/>
                        <a:pt x="7144" y="0"/>
                      </a:cubicBezTo>
                      <a:cubicBezTo>
                        <a:pt x="7906" y="0"/>
                        <a:pt x="8858" y="95"/>
                        <a:pt x="9811" y="286"/>
                      </a:cubicBezTo>
                      <a:lnTo>
                        <a:pt x="9430" y="2762"/>
                      </a:lnTo>
                      <a:cubicBezTo>
                        <a:pt x="8858" y="2667"/>
                        <a:pt x="8287" y="2572"/>
                        <a:pt x="7715" y="2572"/>
                      </a:cubicBezTo>
                      <a:cubicBezTo>
                        <a:pt x="6858" y="2572"/>
                        <a:pt x="6191" y="2762"/>
                        <a:pt x="5906" y="3143"/>
                      </a:cubicBezTo>
                      <a:cubicBezTo>
                        <a:pt x="5525" y="3524"/>
                        <a:pt x="5334" y="4191"/>
                        <a:pt x="5334" y="5239"/>
                      </a:cubicBezTo>
                      <a:lnTo>
                        <a:pt x="5334" y="6763"/>
                      </a:lnTo>
                      <a:lnTo>
                        <a:pt x="8573" y="6763"/>
                      </a:lnTo>
                      <a:lnTo>
                        <a:pt x="8573" y="8954"/>
                      </a:lnTo>
                      <a:lnTo>
                        <a:pt x="5334" y="8954"/>
                      </a:lnTo>
                      <a:lnTo>
                        <a:pt x="5334"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4" name="Freeform 47">
                  <a:extLst>
                    <a:ext uri="{FF2B5EF4-FFF2-40B4-BE49-F238E27FC236}">
                      <a16:creationId xmlns:a16="http://schemas.microsoft.com/office/drawing/2014/main" id="{3D497BA0-9D01-0846-AFD2-95BB6E178A25}"/>
                    </a:ext>
                  </a:extLst>
                </p:cNvPr>
                <p:cNvSpPr/>
                <p:nvPr/>
              </p:nvSpPr>
              <p:spPr>
                <a:xfrm>
                  <a:off x="307466" y="3927634"/>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1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5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6" y="16288"/>
                        <a:pt x="8001" y="17240"/>
                        <a:pt x="5715" y="17240"/>
                      </a:cubicBezTo>
                      <a:cubicBezTo>
                        <a:pt x="4763" y="17240"/>
                        <a:pt x="3810" y="17050"/>
                        <a:pt x="2953" y="16669"/>
                      </a:cubicBezTo>
                      <a:cubicBezTo>
                        <a:pt x="2096" y="16288"/>
                        <a:pt x="1429" y="15812"/>
                        <a:pt x="1048" y="15240"/>
                      </a:cubicBezTo>
                      <a:cubicBezTo>
                        <a:pt x="667" y="14669"/>
                        <a:pt x="381" y="14002"/>
                        <a:pt x="191" y="13145"/>
                      </a:cubicBezTo>
                      <a:cubicBezTo>
                        <a:pt x="95" y="12573"/>
                        <a:pt x="0" y="11716"/>
                        <a:pt x="0" y="10478"/>
                      </a:cubicBezTo>
                      <a:lnTo>
                        <a:pt x="0" y="0"/>
                      </a:lnTo>
                      <a:lnTo>
                        <a:pt x="2858" y="0"/>
                      </a:lnTo>
                      <a:lnTo>
                        <a:pt x="2858" y="9335"/>
                      </a:lnTo>
                      <a:cubicBezTo>
                        <a:pt x="2858" y="10859"/>
                        <a:pt x="2953" y="11811"/>
                        <a:pt x="3048" y="12382"/>
                      </a:cubicBezTo>
                      <a:cubicBezTo>
                        <a:pt x="3239" y="13145"/>
                        <a:pt x="3620" y="13716"/>
                        <a:pt x="4191" y="14192"/>
                      </a:cubicBezTo>
                      <a:cubicBezTo>
                        <a:pt x="4763" y="14573"/>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5" name="Freeform 48">
                  <a:extLst>
                    <a:ext uri="{FF2B5EF4-FFF2-40B4-BE49-F238E27FC236}">
                      <a16:creationId xmlns:a16="http://schemas.microsoft.com/office/drawing/2014/main" id="{D2A1C69A-F055-D0BE-A7F6-F0602C7DA430}"/>
                    </a:ext>
                  </a:extLst>
                </p:cNvPr>
                <p:cNvSpPr/>
                <p:nvPr/>
              </p:nvSpPr>
              <p:spPr>
                <a:xfrm>
                  <a:off x="325563" y="3927253"/>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2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1"/>
                        <a:pt x="10668" y="571"/>
                      </a:cubicBezTo>
                      <a:cubicBezTo>
                        <a:pt x="11525" y="953"/>
                        <a:pt x="12192" y="1429"/>
                        <a:pt x="12573" y="2000"/>
                      </a:cubicBezTo>
                      <a:cubicBezTo>
                        <a:pt x="12954" y="2572"/>
                        <a:pt x="13335" y="3334"/>
                        <a:pt x="13430" y="4096"/>
                      </a:cubicBezTo>
                      <a:cubicBezTo>
                        <a:pt x="13525" y="4667"/>
                        <a:pt x="13621" y="5525"/>
                        <a:pt x="13621" y="6858"/>
                      </a:cubicBezTo>
                      <a:lnTo>
                        <a:pt x="13621" y="17240"/>
                      </a:lnTo>
                      <a:lnTo>
                        <a:pt x="10763" y="17240"/>
                      </a:lnTo>
                      <a:lnTo>
                        <a:pt x="10763" y="6953"/>
                      </a:lnTo>
                      <a:cubicBezTo>
                        <a:pt x="10763" y="5810"/>
                        <a:pt x="10668" y="4953"/>
                        <a:pt x="10477" y="4382"/>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6" name="Freeform 49">
                  <a:extLst>
                    <a:ext uri="{FF2B5EF4-FFF2-40B4-BE49-F238E27FC236}">
                      <a16:creationId xmlns:a16="http://schemas.microsoft.com/office/drawing/2014/main" id="{B8D8D51A-BDD4-86BF-0C6B-24389D2077BC}"/>
                    </a:ext>
                  </a:extLst>
                </p:cNvPr>
                <p:cNvSpPr/>
                <p:nvPr/>
              </p:nvSpPr>
              <p:spPr>
                <a:xfrm>
                  <a:off x="342613" y="3921252"/>
                  <a:ext cx="14478" cy="23622"/>
                </a:xfrm>
                <a:custGeom>
                  <a:avLst/>
                  <a:gdLst>
                    <a:gd name="connsiteX0" fmla="*/ 11906 w 14478"/>
                    <a:gd name="connsiteY0" fmla="*/ 23241 h 23622"/>
                    <a:gd name="connsiteX1" fmla="*/ 11906 w 14478"/>
                    <a:gd name="connsiteY1" fmla="*/ 21146 h 23622"/>
                    <a:gd name="connsiteX2" fmla="*/ 7239 w 14478"/>
                    <a:gd name="connsiteY2" fmla="*/ 23622 h 23622"/>
                    <a:gd name="connsiteX3" fmla="*/ 3524 w 14478"/>
                    <a:gd name="connsiteY3" fmla="*/ 22479 h 23622"/>
                    <a:gd name="connsiteX4" fmla="*/ 952 w 14478"/>
                    <a:gd name="connsiteY4" fmla="*/ 19336 h 23622"/>
                    <a:gd name="connsiteX5" fmla="*/ 0 w 14478"/>
                    <a:gd name="connsiteY5" fmla="*/ 14764 h 23622"/>
                    <a:gd name="connsiteX6" fmla="*/ 857 w 14478"/>
                    <a:gd name="connsiteY6" fmla="*/ 10192 h 23622"/>
                    <a:gd name="connsiteX7" fmla="*/ 3334 w 14478"/>
                    <a:gd name="connsiteY7" fmla="*/ 7049 h 23622"/>
                    <a:gd name="connsiteX8" fmla="*/ 7048 w 14478"/>
                    <a:gd name="connsiteY8" fmla="*/ 6001 h 23622"/>
                    <a:gd name="connsiteX9" fmla="*/ 9716 w 14478"/>
                    <a:gd name="connsiteY9" fmla="*/ 6668 h 23622"/>
                    <a:gd name="connsiteX10" fmla="*/ 11621 w 14478"/>
                    <a:gd name="connsiteY10" fmla="*/ 8382 h 23622"/>
                    <a:gd name="connsiteX11" fmla="*/ 11621 w 14478"/>
                    <a:gd name="connsiteY11" fmla="*/ 0 h 23622"/>
                    <a:gd name="connsiteX12" fmla="*/ 14478 w 14478"/>
                    <a:gd name="connsiteY12" fmla="*/ 0 h 23622"/>
                    <a:gd name="connsiteX13" fmla="*/ 14478 w 14478"/>
                    <a:gd name="connsiteY13" fmla="*/ 23241 h 23622"/>
                    <a:gd name="connsiteX14" fmla="*/ 11906 w 14478"/>
                    <a:gd name="connsiteY14" fmla="*/ 23241 h 23622"/>
                    <a:gd name="connsiteX15" fmla="*/ 2858 w 14478"/>
                    <a:gd name="connsiteY15" fmla="*/ 14859 h 23622"/>
                    <a:gd name="connsiteX16" fmla="*/ 4191 w 14478"/>
                    <a:gd name="connsiteY16" fmla="*/ 19717 h 23622"/>
                    <a:gd name="connsiteX17" fmla="*/ 7429 w 14478"/>
                    <a:gd name="connsiteY17" fmla="*/ 21336 h 23622"/>
                    <a:gd name="connsiteX18" fmla="*/ 10573 w 14478"/>
                    <a:gd name="connsiteY18" fmla="*/ 19812 h 23622"/>
                    <a:gd name="connsiteX19" fmla="*/ 11906 w 14478"/>
                    <a:gd name="connsiteY19" fmla="*/ 15145 h 23622"/>
                    <a:gd name="connsiteX20" fmla="*/ 10573 w 14478"/>
                    <a:gd name="connsiteY20" fmla="*/ 10097 h 23622"/>
                    <a:gd name="connsiteX21" fmla="*/ 7334 w 14478"/>
                    <a:gd name="connsiteY21" fmla="*/ 8477 h 23622"/>
                    <a:gd name="connsiteX22" fmla="*/ 4191 w 14478"/>
                    <a:gd name="connsiteY22" fmla="*/ 10001 h 23622"/>
                    <a:gd name="connsiteX23" fmla="*/ 2858 w 14478"/>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8"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6" y="6668"/>
                      </a:cubicBezTo>
                      <a:cubicBezTo>
                        <a:pt x="10477" y="7049"/>
                        <a:pt x="11144" y="7620"/>
                        <a:pt x="11621" y="8382"/>
                      </a:cubicBezTo>
                      <a:lnTo>
                        <a:pt x="11621" y="0"/>
                      </a:lnTo>
                      <a:lnTo>
                        <a:pt x="14478" y="0"/>
                      </a:lnTo>
                      <a:lnTo>
                        <a:pt x="14478" y="23241"/>
                      </a:lnTo>
                      <a:lnTo>
                        <a:pt x="11906" y="23241"/>
                      </a:lnTo>
                      <a:close/>
                      <a:moveTo>
                        <a:pt x="2858" y="14859"/>
                      </a:moveTo>
                      <a:cubicBezTo>
                        <a:pt x="2858" y="17050"/>
                        <a:pt x="3334" y="18669"/>
                        <a:pt x="4191" y="19717"/>
                      </a:cubicBezTo>
                      <a:cubicBezTo>
                        <a:pt x="5144" y="20765"/>
                        <a:pt x="6191" y="21336"/>
                        <a:pt x="7429" y="21336"/>
                      </a:cubicBezTo>
                      <a:cubicBezTo>
                        <a:pt x="8668" y="21336"/>
                        <a:pt x="9716" y="20860"/>
                        <a:pt x="10573" y="19812"/>
                      </a:cubicBezTo>
                      <a:cubicBezTo>
                        <a:pt x="11430" y="18764"/>
                        <a:pt x="11906" y="17241"/>
                        <a:pt x="11906" y="15145"/>
                      </a:cubicBezTo>
                      <a:cubicBezTo>
                        <a:pt x="11906" y="12859"/>
                        <a:pt x="11430" y="11144"/>
                        <a:pt x="10573" y="10097"/>
                      </a:cubicBezTo>
                      <a:cubicBezTo>
                        <a:pt x="9716" y="9049"/>
                        <a:pt x="8573" y="8477"/>
                        <a:pt x="7334" y="8477"/>
                      </a:cubicBezTo>
                      <a:cubicBezTo>
                        <a:pt x="6096" y="8477"/>
                        <a:pt x="5048" y="8954"/>
                        <a:pt x="4191" y="10001"/>
                      </a:cubicBezTo>
                      <a:cubicBezTo>
                        <a:pt x="3334" y="10954"/>
                        <a:pt x="2858" y="12668"/>
                        <a:pt x="2858"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7" name="Freeform 50">
                  <a:extLst>
                    <a:ext uri="{FF2B5EF4-FFF2-40B4-BE49-F238E27FC236}">
                      <a16:creationId xmlns:a16="http://schemas.microsoft.com/office/drawing/2014/main" id="{1C2A2D72-D473-CE89-AE4C-1EA721EC4919}"/>
                    </a:ext>
                  </a:extLst>
                </p:cNvPr>
                <p:cNvSpPr/>
                <p:nvPr/>
              </p:nvSpPr>
              <p:spPr>
                <a:xfrm>
                  <a:off x="360615"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7"/>
                        <a:pt x="14192" y="15240"/>
                        <a:pt x="12954" y="16193"/>
                      </a:cubicBezTo>
                      <a:cubicBezTo>
                        <a:pt x="11716" y="17145"/>
                        <a:pt x="10096" y="17621"/>
                        <a:pt x="8096" y="17621"/>
                      </a:cubicBezTo>
                      <a:cubicBezTo>
                        <a:pt x="5620" y="17621"/>
                        <a:pt x="3715" y="16859"/>
                        <a:pt x="2191" y="15335"/>
                      </a:cubicBezTo>
                      <a:cubicBezTo>
                        <a:pt x="667"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525" y="13907"/>
                        <a:pt x="12097"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28" name="Freeform 51">
                  <a:extLst>
                    <a:ext uri="{FF2B5EF4-FFF2-40B4-BE49-F238E27FC236}">
                      <a16:creationId xmlns:a16="http://schemas.microsoft.com/office/drawing/2014/main" id="{12F4DEF1-B260-1E74-BE15-4C5B4CCC9EB5}"/>
                    </a:ext>
                  </a:extLst>
                </p:cNvPr>
                <p:cNvSpPr/>
                <p:nvPr/>
              </p:nvSpPr>
              <p:spPr>
                <a:xfrm>
                  <a:off x="378713" y="3921252"/>
                  <a:ext cx="14477" cy="23622"/>
                </a:xfrm>
                <a:custGeom>
                  <a:avLst/>
                  <a:gdLst>
                    <a:gd name="connsiteX0" fmla="*/ 11906 w 14477"/>
                    <a:gd name="connsiteY0" fmla="*/ 23241 h 23622"/>
                    <a:gd name="connsiteX1" fmla="*/ 11906 w 14477"/>
                    <a:gd name="connsiteY1" fmla="*/ 21146 h 23622"/>
                    <a:gd name="connsiteX2" fmla="*/ 7239 w 14477"/>
                    <a:gd name="connsiteY2" fmla="*/ 23622 h 23622"/>
                    <a:gd name="connsiteX3" fmla="*/ 3524 w 14477"/>
                    <a:gd name="connsiteY3" fmla="*/ 22479 h 23622"/>
                    <a:gd name="connsiteX4" fmla="*/ 952 w 14477"/>
                    <a:gd name="connsiteY4" fmla="*/ 19336 h 23622"/>
                    <a:gd name="connsiteX5" fmla="*/ 0 w 14477"/>
                    <a:gd name="connsiteY5" fmla="*/ 14764 h 23622"/>
                    <a:gd name="connsiteX6" fmla="*/ 857 w 14477"/>
                    <a:gd name="connsiteY6" fmla="*/ 10192 h 23622"/>
                    <a:gd name="connsiteX7" fmla="*/ 3334 w 14477"/>
                    <a:gd name="connsiteY7" fmla="*/ 7049 h 23622"/>
                    <a:gd name="connsiteX8" fmla="*/ 7048 w 14477"/>
                    <a:gd name="connsiteY8" fmla="*/ 6001 h 23622"/>
                    <a:gd name="connsiteX9" fmla="*/ 9715 w 14477"/>
                    <a:gd name="connsiteY9" fmla="*/ 6668 h 23622"/>
                    <a:gd name="connsiteX10" fmla="*/ 11621 w 14477"/>
                    <a:gd name="connsiteY10" fmla="*/ 8382 h 23622"/>
                    <a:gd name="connsiteX11" fmla="*/ 11621 w 14477"/>
                    <a:gd name="connsiteY11" fmla="*/ 0 h 23622"/>
                    <a:gd name="connsiteX12" fmla="*/ 14478 w 14477"/>
                    <a:gd name="connsiteY12" fmla="*/ 0 h 23622"/>
                    <a:gd name="connsiteX13" fmla="*/ 14478 w 14477"/>
                    <a:gd name="connsiteY13" fmla="*/ 23241 h 23622"/>
                    <a:gd name="connsiteX14" fmla="*/ 11906 w 14477"/>
                    <a:gd name="connsiteY14" fmla="*/ 23241 h 23622"/>
                    <a:gd name="connsiteX15" fmla="*/ 2953 w 14477"/>
                    <a:gd name="connsiteY15" fmla="*/ 14859 h 23622"/>
                    <a:gd name="connsiteX16" fmla="*/ 4286 w 14477"/>
                    <a:gd name="connsiteY16" fmla="*/ 19717 h 23622"/>
                    <a:gd name="connsiteX17" fmla="*/ 7525 w 14477"/>
                    <a:gd name="connsiteY17" fmla="*/ 21336 h 23622"/>
                    <a:gd name="connsiteX18" fmla="*/ 10668 w 14477"/>
                    <a:gd name="connsiteY18" fmla="*/ 19812 h 23622"/>
                    <a:gd name="connsiteX19" fmla="*/ 12002 w 14477"/>
                    <a:gd name="connsiteY19" fmla="*/ 15145 h 23622"/>
                    <a:gd name="connsiteX20" fmla="*/ 10668 w 14477"/>
                    <a:gd name="connsiteY20" fmla="*/ 10097 h 23622"/>
                    <a:gd name="connsiteX21" fmla="*/ 7429 w 14477"/>
                    <a:gd name="connsiteY21" fmla="*/ 8477 h 23622"/>
                    <a:gd name="connsiteX22" fmla="*/ 4286 w 14477"/>
                    <a:gd name="connsiteY22" fmla="*/ 10001 h 23622"/>
                    <a:gd name="connsiteX23" fmla="*/ 2953 w 14477"/>
                    <a:gd name="connsiteY23" fmla="*/ 14859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77" h="23622">
                      <a:moveTo>
                        <a:pt x="11906" y="23241"/>
                      </a:moveTo>
                      <a:lnTo>
                        <a:pt x="11906" y="21146"/>
                      </a:lnTo>
                      <a:cubicBezTo>
                        <a:pt x="10858" y="22860"/>
                        <a:pt x="9239" y="23622"/>
                        <a:pt x="7239" y="23622"/>
                      </a:cubicBezTo>
                      <a:cubicBezTo>
                        <a:pt x="5906" y="23622"/>
                        <a:pt x="4667" y="23241"/>
                        <a:pt x="3524" y="22479"/>
                      </a:cubicBezTo>
                      <a:cubicBezTo>
                        <a:pt x="2381" y="21717"/>
                        <a:pt x="1524" y="20669"/>
                        <a:pt x="952" y="19336"/>
                      </a:cubicBezTo>
                      <a:cubicBezTo>
                        <a:pt x="381" y="18002"/>
                        <a:pt x="0" y="16478"/>
                        <a:pt x="0" y="14764"/>
                      </a:cubicBezTo>
                      <a:cubicBezTo>
                        <a:pt x="0" y="13049"/>
                        <a:pt x="286" y="11525"/>
                        <a:pt x="857" y="10192"/>
                      </a:cubicBezTo>
                      <a:cubicBezTo>
                        <a:pt x="1429" y="8858"/>
                        <a:pt x="2286" y="7811"/>
                        <a:pt x="3334" y="7049"/>
                      </a:cubicBezTo>
                      <a:cubicBezTo>
                        <a:pt x="4477" y="6287"/>
                        <a:pt x="5715" y="6001"/>
                        <a:pt x="7048" y="6001"/>
                      </a:cubicBezTo>
                      <a:cubicBezTo>
                        <a:pt x="8096" y="6001"/>
                        <a:pt x="8954" y="6191"/>
                        <a:pt x="9715" y="6668"/>
                      </a:cubicBezTo>
                      <a:cubicBezTo>
                        <a:pt x="10477" y="7144"/>
                        <a:pt x="11144" y="7620"/>
                        <a:pt x="11621" y="8382"/>
                      </a:cubicBezTo>
                      <a:lnTo>
                        <a:pt x="11621" y="0"/>
                      </a:lnTo>
                      <a:lnTo>
                        <a:pt x="14478" y="0"/>
                      </a:lnTo>
                      <a:lnTo>
                        <a:pt x="14478" y="23241"/>
                      </a:lnTo>
                      <a:lnTo>
                        <a:pt x="11906" y="23241"/>
                      </a:lnTo>
                      <a:close/>
                      <a:moveTo>
                        <a:pt x="2953" y="14859"/>
                      </a:moveTo>
                      <a:cubicBezTo>
                        <a:pt x="2953" y="17050"/>
                        <a:pt x="3429" y="18669"/>
                        <a:pt x="4286" y="19717"/>
                      </a:cubicBezTo>
                      <a:cubicBezTo>
                        <a:pt x="5239" y="20765"/>
                        <a:pt x="6286" y="21336"/>
                        <a:pt x="7525" y="21336"/>
                      </a:cubicBezTo>
                      <a:cubicBezTo>
                        <a:pt x="8763" y="21336"/>
                        <a:pt x="9811" y="20860"/>
                        <a:pt x="10668" y="19812"/>
                      </a:cubicBezTo>
                      <a:cubicBezTo>
                        <a:pt x="11525" y="18764"/>
                        <a:pt x="12002" y="17241"/>
                        <a:pt x="12002" y="15145"/>
                      </a:cubicBezTo>
                      <a:cubicBezTo>
                        <a:pt x="12002" y="12859"/>
                        <a:pt x="11525" y="11144"/>
                        <a:pt x="10668" y="10097"/>
                      </a:cubicBezTo>
                      <a:cubicBezTo>
                        <a:pt x="9811" y="9049"/>
                        <a:pt x="8668" y="8477"/>
                        <a:pt x="7429" y="8477"/>
                      </a:cubicBezTo>
                      <a:cubicBezTo>
                        <a:pt x="6191" y="8477"/>
                        <a:pt x="5144" y="8954"/>
                        <a:pt x="4286" y="10001"/>
                      </a:cubicBezTo>
                      <a:cubicBezTo>
                        <a:pt x="3334" y="10954"/>
                        <a:pt x="2953" y="12668"/>
                        <a:pt x="2953" y="1485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0" name="Freeform 52">
                  <a:extLst>
                    <a:ext uri="{FF2B5EF4-FFF2-40B4-BE49-F238E27FC236}">
                      <a16:creationId xmlns:a16="http://schemas.microsoft.com/office/drawing/2014/main" id="{6130A5AB-A38E-407C-86EE-0E9D674B1A43}"/>
                    </a:ext>
                  </a:extLst>
                </p:cNvPr>
                <p:cNvSpPr/>
                <p:nvPr/>
              </p:nvSpPr>
              <p:spPr>
                <a:xfrm>
                  <a:off x="406811" y="3921252"/>
                  <a:ext cx="14573" cy="23622"/>
                </a:xfrm>
                <a:custGeom>
                  <a:avLst/>
                  <a:gdLst>
                    <a:gd name="connsiteX0" fmla="*/ 2667 w 14573"/>
                    <a:gd name="connsiteY0" fmla="*/ 23241 h 23622"/>
                    <a:gd name="connsiteX1" fmla="*/ 0 w 14573"/>
                    <a:gd name="connsiteY1" fmla="*/ 23241 h 23622"/>
                    <a:gd name="connsiteX2" fmla="*/ 0 w 14573"/>
                    <a:gd name="connsiteY2" fmla="*/ 0 h 23622"/>
                    <a:gd name="connsiteX3" fmla="*/ 2858 w 14573"/>
                    <a:gd name="connsiteY3" fmla="*/ 0 h 23622"/>
                    <a:gd name="connsiteX4" fmla="*/ 2858 w 14573"/>
                    <a:gd name="connsiteY4" fmla="*/ 8287 h 23622"/>
                    <a:gd name="connsiteX5" fmla="*/ 7430 w 14573"/>
                    <a:gd name="connsiteY5" fmla="*/ 6001 h 23622"/>
                    <a:gd name="connsiteX6" fmla="*/ 10382 w 14573"/>
                    <a:gd name="connsiteY6" fmla="*/ 6668 h 23622"/>
                    <a:gd name="connsiteX7" fmla="*/ 12668 w 14573"/>
                    <a:gd name="connsiteY7" fmla="*/ 8382 h 23622"/>
                    <a:gd name="connsiteX8" fmla="*/ 14097 w 14573"/>
                    <a:gd name="connsiteY8" fmla="*/ 11144 h 23622"/>
                    <a:gd name="connsiteX9" fmla="*/ 14573 w 14573"/>
                    <a:gd name="connsiteY9" fmla="*/ 14574 h 23622"/>
                    <a:gd name="connsiteX10" fmla="*/ 12478 w 14573"/>
                    <a:gd name="connsiteY10" fmla="*/ 21241 h 23622"/>
                    <a:gd name="connsiteX11" fmla="*/ 7334 w 14573"/>
                    <a:gd name="connsiteY11" fmla="*/ 23622 h 23622"/>
                    <a:gd name="connsiteX12" fmla="*/ 2667 w 14573"/>
                    <a:gd name="connsiteY12" fmla="*/ 21146 h 23622"/>
                    <a:gd name="connsiteX13" fmla="*/ 2667 w 14573"/>
                    <a:gd name="connsiteY13" fmla="*/ 23241 h 23622"/>
                    <a:gd name="connsiteX14" fmla="*/ 2572 w 14573"/>
                    <a:gd name="connsiteY14" fmla="*/ 14764 h 23622"/>
                    <a:gd name="connsiteX15" fmla="*/ 3429 w 14573"/>
                    <a:gd name="connsiteY15" fmla="*/ 19145 h 23622"/>
                    <a:gd name="connsiteX16" fmla="*/ 7049 w 14573"/>
                    <a:gd name="connsiteY16" fmla="*/ 21336 h 23622"/>
                    <a:gd name="connsiteX17" fmla="*/ 10287 w 14573"/>
                    <a:gd name="connsiteY17" fmla="*/ 19717 h 23622"/>
                    <a:gd name="connsiteX18" fmla="*/ 11621 w 14573"/>
                    <a:gd name="connsiteY18" fmla="*/ 14859 h 23622"/>
                    <a:gd name="connsiteX19" fmla="*/ 10287 w 14573"/>
                    <a:gd name="connsiteY19" fmla="*/ 10001 h 23622"/>
                    <a:gd name="connsiteX20" fmla="*/ 7144 w 14573"/>
                    <a:gd name="connsiteY20" fmla="*/ 8477 h 23622"/>
                    <a:gd name="connsiteX21" fmla="*/ 3905 w 14573"/>
                    <a:gd name="connsiteY21" fmla="*/ 10097 h 23622"/>
                    <a:gd name="connsiteX22" fmla="*/ 2572 w 14573"/>
                    <a:gd name="connsiteY22" fmla="*/ 14764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3" h="23622">
                      <a:moveTo>
                        <a:pt x="2667" y="23241"/>
                      </a:moveTo>
                      <a:lnTo>
                        <a:pt x="0" y="23241"/>
                      </a:lnTo>
                      <a:lnTo>
                        <a:pt x="0" y="0"/>
                      </a:lnTo>
                      <a:lnTo>
                        <a:pt x="2858" y="0"/>
                      </a:lnTo>
                      <a:lnTo>
                        <a:pt x="2858" y="8287"/>
                      </a:lnTo>
                      <a:cubicBezTo>
                        <a:pt x="4096" y="6763"/>
                        <a:pt x="5620" y="6001"/>
                        <a:pt x="7430" y="6001"/>
                      </a:cubicBezTo>
                      <a:cubicBezTo>
                        <a:pt x="8477" y="6001"/>
                        <a:pt x="9430" y="6191"/>
                        <a:pt x="10382" y="6668"/>
                      </a:cubicBezTo>
                      <a:cubicBezTo>
                        <a:pt x="11335" y="7049"/>
                        <a:pt x="12097" y="7716"/>
                        <a:pt x="12668" y="8382"/>
                      </a:cubicBezTo>
                      <a:cubicBezTo>
                        <a:pt x="13240" y="9144"/>
                        <a:pt x="13716" y="10097"/>
                        <a:pt x="14097" y="11144"/>
                      </a:cubicBezTo>
                      <a:cubicBezTo>
                        <a:pt x="14478" y="12192"/>
                        <a:pt x="14573" y="13335"/>
                        <a:pt x="14573" y="14574"/>
                      </a:cubicBezTo>
                      <a:cubicBezTo>
                        <a:pt x="14573" y="17431"/>
                        <a:pt x="13906" y="19717"/>
                        <a:pt x="12478" y="21241"/>
                      </a:cubicBezTo>
                      <a:cubicBezTo>
                        <a:pt x="11049" y="22860"/>
                        <a:pt x="9335" y="23622"/>
                        <a:pt x="7334" y="23622"/>
                      </a:cubicBezTo>
                      <a:cubicBezTo>
                        <a:pt x="5334" y="23622"/>
                        <a:pt x="3810" y="22765"/>
                        <a:pt x="2667" y="21146"/>
                      </a:cubicBezTo>
                      <a:lnTo>
                        <a:pt x="2667" y="23241"/>
                      </a:lnTo>
                      <a:close/>
                      <a:moveTo>
                        <a:pt x="2572" y="14764"/>
                      </a:moveTo>
                      <a:cubicBezTo>
                        <a:pt x="2572" y="16764"/>
                        <a:pt x="2858" y="18288"/>
                        <a:pt x="3429" y="19145"/>
                      </a:cubicBezTo>
                      <a:cubicBezTo>
                        <a:pt x="4286" y="20574"/>
                        <a:pt x="5525" y="21336"/>
                        <a:pt x="7049" y="21336"/>
                      </a:cubicBezTo>
                      <a:cubicBezTo>
                        <a:pt x="8287" y="21336"/>
                        <a:pt x="9335" y="20765"/>
                        <a:pt x="10287" y="19717"/>
                      </a:cubicBezTo>
                      <a:cubicBezTo>
                        <a:pt x="11240" y="18669"/>
                        <a:pt x="11621" y="17050"/>
                        <a:pt x="11621" y="14859"/>
                      </a:cubicBezTo>
                      <a:cubicBezTo>
                        <a:pt x="11621" y="12668"/>
                        <a:pt x="11144" y="11049"/>
                        <a:pt x="10287" y="10001"/>
                      </a:cubicBezTo>
                      <a:cubicBezTo>
                        <a:pt x="9430" y="8954"/>
                        <a:pt x="8382" y="8477"/>
                        <a:pt x="7144" y="8477"/>
                      </a:cubicBezTo>
                      <a:cubicBezTo>
                        <a:pt x="5906" y="8477"/>
                        <a:pt x="4858" y="9049"/>
                        <a:pt x="3905" y="10097"/>
                      </a:cubicBezTo>
                      <a:cubicBezTo>
                        <a:pt x="3048" y="11144"/>
                        <a:pt x="2572" y="12668"/>
                        <a:pt x="2572" y="1476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1" name="Freeform 53">
                  <a:extLst>
                    <a:ext uri="{FF2B5EF4-FFF2-40B4-BE49-F238E27FC236}">
                      <a16:creationId xmlns:a16="http://schemas.microsoft.com/office/drawing/2014/main" id="{A3C2F7BC-0748-1425-E259-9CE5F785A482}"/>
                    </a:ext>
                  </a:extLst>
                </p:cNvPr>
                <p:cNvSpPr/>
                <p:nvPr/>
              </p:nvSpPr>
              <p:spPr>
                <a:xfrm>
                  <a:off x="423290" y="3927824"/>
                  <a:ext cx="15430" cy="23717"/>
                </a:xfrm>
                <a:custGeom>
                  <a:avLst/>
                  <a:gdLst>
                    <a:gd name="connsiteX0" fmla="*/ 1429 w 15430"/>
                    <a:gd name="connsiteY0" fmla="*/ 23146 h 23717"/>
                    <a:gd name="connsiteX1" fmla="*/ 1143 w 15430"/>
                    <a:gd name="connsiteY1" fmla="*/ 20479 h 23717"/>
                    <a:gd name="connsiteX2" fmla="*/ 2762 w 15430"/>
                    <a:gd name="connsiteY2" fmla="*/ 20765 h 23717"/>
                    <a:gd name="connsiteX3" fmla="*/ 4286 w 15430"/>
                    <a:gd name="connsiteY3" fmla="*/ 20479 h 23717"/>
                    <a:gd name="connsiteX4" fmla="*/ 5239 w 15430"/>
                    <a:gd name="connsiteY4" fmla="*/ 19621 h 23717"/>
                    <a:gd name="connsiteX5" fmla="*/ 6096 w 15430"/>
                    <a:gd name="connsiteY5" fmla="*/ 17526 h 23717"/>
                    <a:gd name="connsiteX6" fmla="*/ 6382 w 15430"/>
                    <a:gd name="connsiteY6" fmla="*/ 16859 h 23717"/>
                    <a:gd name="connsiteX7" fmla="*/ 0 w 15430"/>
                    <a:gd name="connsiteY7" fmla="*/ 0 h 23717"/>
                    <a:gd name="connsiteX8" fmla="*/ 3048 w 15430"/>
                    <a:gd name="connsiteY8" fmla="*/ 0 h 23717"/>
                    <a:gd name="connsiteX9" fmla="*/ 6572 w 15430"/>
                    <a:gd name="connsiteY9" fmla="*/ 9716 h 23717"/>
                    <a:gd name="connsiteX10" fmla="*/ 7810 w 15430"/>
                    <a:gd name="connsiteY10" fmla="*/ 13621 h 23717"/>
                    <a:gd name="connsiteX11" fmla="*/ 8954 w 15430"/>
                    <a:gd name="connsiteY11" fmla="*/ 9811 h 23717"/>
                    <a:gd name="connsiteX12" fmla="*/ 12573 w 15430"/>
                    <a:gd name="connsiteY12" fmla="*/ 0 h 23717"/>
                    <a:gd name="connsiteX13" fmla="*/ 15431 w 15430"/>
                    <a:gd name="connsiteY13" fmla="*/ 0 h 23717"/>
                    <a:gd name="connsiteX14" fmla="*/ 9049 w 15430"/>
                    <a:gd name="connsiteY14" fmla="*/ 17145 h 23717"/>
                    <a:gd name="connsiteX15" fmla="*/ 7429 w 15430"/>
                    <a:gd name="connsiteY15" fmla="*/ 20955 h 23717"/>
                    <a:gd name="connsiteX16" fmla="*/ 5715 w 15430"/>
                    <a:gd name="connsiteY16" fmla="*/ 23051 h 23717"/>
                    <a:gd name="connsiteX17" fmla="*/ 3334 w 15430"/>
                    <a:gd name="connsiteY17" fmla="*/ 23717 h 23717"/>
                    <a:gd name="connsiteX18" fmla="*/ 1429 w 15430"/>
                    <a:gd name="connsiteY18" fmla="*/ 23146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30" h="23717">
                      <a:moveTo>
                        <a:pt x="1429" y="23146"/>
                      </a:moveTo>
                      <a:lnTo>
                        <a:pt x="1143" y="20479"/>
                      </a:lnTo>
                      <a:cubicBezTo>
                        <a:pt x="1810" y="20669"/>
                        <a:pt x="2286" y="20765"/>
                        <a:pt x="2762" y="20765"/>
                      </a:cubicBezTo>
                      <a:cubicBezTo>
                        <a:pt x="3429" y="20765"/>
                        <a:pt x="3905" y="20669"/>
                        <a:pt x="4286" y="20479"/>
                      </a:cubicBezTo>
                      <a:cubicBezTo>
                        <a:pt x="4667" y="20288"/>
                        <a:pt x="4953" y="20003"/>
                        <a:pt x="5239" y="19621"/>
                      </a:cubicBezTo>
                      <a:cubicBezTo>
                        <a:pt x="5429" y="19336"/>
                        <a:pt x="5715" y="18669"/>
                        <a:pt x="6096" y="17526"/>
                      </a:cubicBezTo>
                      <a:cubicBezTo>
                        <a:pt x="6191" y="17336"/>
                        <a:pt x="6191" y="17145"/>
                        <a:pt x="6382" y="16859"/>
                      </a:cubicBezTo>
                      <a:lnTo>
                        <a:pt x="0" y="0"/>
                      </a:lnTo>
                      <a:lnTo>
                        <a:pt x="3048" y="0"/>
                      </a:lnTo>
                      <a:lnTo>
                        <a:pt x="6572" y="9716"/>
                      </a:lnTo>
                      <a:cubicBezTo>
                        <a:pt x="7048" y="10954"/>
                        <a:pt x="7429" y="12287"/>
                        <a:pt x="7810" y="13621"/>
                      </a:cubicBezTo>
                      <a:cubicBezTo>
                        <a:pt x="8096" y="12287"/>
                        <a:pt x="8573" y="11049"/>
                        <a:pt x="8954" y="9811"/>
                      </a:cubicBezTo>
                      <a:lnTo>
                        <a:pt x="12573" y="0"/>
                      </a:lnTo>
                      <a:lnTo>
                        <a:pt x="15431" y="0"/>
                      </a:lnTo>
                      <a:lnTo>
                        <a:pt x="9049" y="17145"/>
                      </a:lnTo>
                      <a:cubicBezTo>
                        <a:pt x="8382" y="18955"/>
                        <a:pt x="7810" y="20288"/>
                        <a:pt x="7429" y="20955"/>
                      </a:cubicBezTo>
                      <a:cubicBezTo>
                        <a:pt x="6953" y="21908"/>
                        <a:pt x="6382" y="22574"/>
                        <a:pt x="5715" y="23051"/>
                      </a:cubicBezTo>
                      <a:cubicBezTo>
                        <a:pt x="5048" y="23527"/>
                        <a:pt x="4286" y="23717"/>
                        <a:pt x="3334" y="23717"/>
                      </a:cubicBezTo>
                      <a:cubicBezTo>
                        <a:pt x="2762" y="23527"/>
                        <a:pt x="2096" y="23432"/>
                        <a:pt x="1429" y="23146"/>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2" name="Freeform 54">
                  <a:extLst>
                    <a:ext uri="{FF2B5EF4-FFF2-40B4-BE49-F238E27FC236}">
                      <a16:creationId xmlns:a16="http://schemas.microsoft.com/office/drawing/2014/main" id="{02391BF9-6AF7-B1FD-F6BB-C02F736E8365}"/>
                    </a:ext>
                  </a:extLst>
                </p:cNvPr>
                <p:cNvSpPr/>
                <p:nvPr/>
              </p:nvSpPr>
              <p:spPr>
                <a:xfrm>
                  <a:off x="448436" y="392172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7 w 8286"/>
                    <a:gd name="connsiteY4" fmla="*/ 21146 h 22955"/>
                    <a:gd name="connsiteX5" fmla="*/ 2096 w 8286"/>
                    <a:gd name="connsiteY5" fmla="*/ 17812 h 22955"/>
                    <a:gd name="connsiteX6" fmla="*/ 2096 w 8286"/>
                    <a:gd name="connsiteY6" fmla="*/ 8096 h 22955"/>
                    <a:gd name="connsiteX7" fmla="*/ 0 w 8286"/>
                    <a:gd name="connsiteY7" fmla="*/ 8096 h 22955"/>
                    <a:gd name="connsiteX8" fmla="*/ 0 w 8286"/>
                    <a:gd name="connsiteY8" fmla="*/ 5905 h 22955"/>
                    <a:gd name="connsiteX9" fmla="*/ 2096 w 8286"/>
                    <a:gd name="connsiteY9" fmla="*/ 5905 h 22955"/>
                    <a:gd name="connsiteX10" fmla="*/ 2096 w 8286"/>
                    <a:gd name="connsiteY10" fmla="*/ 1714 h 22955"/>
                    <a:gd name="connsiteX11" fmla="*/ 4953 w 8286"/>
                    <a:gd name="connsiteY11" fmla="*/ 0 h 22955"/>
                    <a:gd name="connsiteX12" fmla="*/ 4953 w 8286"/>
                    <a:gd name="connsiteY12" fmla="*/ 5905 h 22955"/>
                    <a:gd name="connsiteX13" fmla="*/ 7810 w 8286"/>
                    <a:gd name="connsiteY13" fmla="*/ 5905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7" y="21146"/>
                      </a:cubicBezTo>
                      <a:cubicBezTo>
                        <a:pt x="2286" y="20574"/>
                        <a:pt x="2096" y="19526"/>
                        <a:pt x="2096" y="17812"/>
                      </a:cubicBezTo>
                      <a:lnTo>
                        <a:pt x="2096" y="8096"/>
                      </a:lnTo>
                      <a:lnTo>
                        <a:pt x="0" y="8096"/>
                      </a:lnTo>
                      <a:lnTo>
                        <a:pt x="0" y="5905"/>
                      </a:lnTo>
                      <a:lnTo>
                        <a:pt x="2096" y="5905"/>
                      </a:lnTo>
                      <a:lnTo>
                        <a:pt x="2096" y="1714"/>
                      </a:lnTo>
                      <a:lnTo>
                        <a:pt x="4953" y="0"/>
                      </a:lnTo>
                      <a:lnTo>
                        <a:pt x="4953" y="5905"/>
                      </a:lnTo>
                      <a:lnTo>
                        <a:pt x="7810" y="5905"/>
                      </a:lnTo>
                      <a:lnTo>
                        <a:pt x="7810" y="8096"/>
                      </a:lnTo>
                      <a:lnTo>
                        <a:pt x="4953" y="8096"/>
                      </a:lnTo>
                      <a:lnTo>
                        <a:pt x="4953" y="17907"/>
                      </a:lnTo>
                      <a:cubicBezTo>
                        <a:pt x="4953" y="18764"/>
                        <a:pt x="5048" y="19240"/>
                        <a:pt x="5144" y="19431"/>
                      </a:cubicBezTo>
                      <a:cubicBezTo>
                        <a:pt x="5239" y="19621"/>
                        <a:pt x="5429" y="19812"/>
                        <a:pt x="5620" y="20003"/>
                      </a:cubicBezTo>
                      <a:cubicBezTo>
                        <a:pt x="5810" y="20098"/>
                        <a:pt x="6191" y="20193"/>
                        <a:pt x="6572" y="20193"/>
                      </a:cubicBezTo>
                      <a:cubicBezTo>
                        <a:pt x="7048" y="20383"/>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3" name="Freeform 55">
                  <a:extLst>
                    <a:ext uri="{FF2B5EF4-FFF2-40B4-BE49-F238E27FC236}">
                      <a16:creationId xmlns:a16="http://schemas.microsoft.com/office/drawing/2014/main" id="{24B0A568-2CB6-5E53-7536-3CFA7E06CFD6}"/>
                    </a:ext>
                  </a:extLst>
                </p:cNvPr>
                <p:cNvSpPr/>
                <p:nvPr/>
              </p:nvSpPr>
              <p:spPr>
                <a:xfrm>
                  <a:off x="459199" y="3921252"/>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5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3 h 23431"/>
                    <a:gd name="connsiteX13" fmla="*/ 4858 w 13716"/>
                    <a:gd name="connsiteY13" fmla="*/ 9239 h 23431"/>
                    <a:gd name="connsiteX14" fmla="*/ 3239 w 13716"/>
                    <a:gd name="connsiteY14" fmla="*/ 11049 h 23431"/>
                    <a:gd name="connsiteX15" fmla="*/ 2762 w 13716"/>
                    <a:gd name="connsiteY15" fmla="*/ 14192 h 23431"/>
                    <a:gd name="connsiteX16" fmla="*/ 2762 w 13716"/>
                    <a:gd name="connsiteY16" fmla="*/ 23432 h 23431"/>
                    <a:gd name="connsiteX17" fmla="*/ 0 w 13716"/>
                    <a:gd name="connsiteY17" fmla="*/ 23432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4" y="8001"/>
                        <a:pt x="13145" y="8858"/>
                      </a:cubicBezTo>
                      <a:cubicBezTo>
                        <a:pt x="13526" y="9716"/>
                        <a:pt x="13716" y="10954"/>
                        <a:pt x="13716" y="12668"/>
                      </a:cubicBezTo>
                      <a:lnTo>
                        <a:pt x="13716" y="23336"/>
                      </a:lnTo>
                      <a:lnTo>
                        <a:pt x="10858" y="23336"/>
                      </a:lnTo>
                      <a:lnTo>
                        <a:pt x="10858" y="12668"/>
                      </a:lnTo>
                      <a:cubicBezTo>
                        <a:pt x="10858" y="11240"/>
                        <a:pt x="10573" y="10192"/>
                        <a:pt x="9906" y="9525"/>
                      </a:cubicBezTo>
                      <a:cubicBezTo>
                        <a:pt x="9239" y="8858"/>
                        <a:pt x="8382" y="8573"/>
                        <a:pt x="7239" y="8573"/>
                      </a:cubicBezTo>
                      <a:cubicBezTo>
                        <a:pt x="6382" y="8573"/>
                        <a:pt x="5620" y="8763"/>
                        <a:pt x="4858" y="9239"/>
                      </a:cubicBezTo>
                      <a:cubicBezTo>
                        <a:pt x="4096" y="9716"/>
                        <a:pt x="3620" y="10287"/>
                        <a:pt x="3239" y="11049"/>
                      </a:cubicBezTo>
                      <a:cubicBezTo>
                        <a:pt x="2953" y="11811"/>
                        <a:pt x="2762" y="12859"/>
                        <a:pt x="2762" y="14192"/>
                      </a:cubicBezTo>
                      <a:lnTo>
                        <a:pt x="2762" y="23432"/>
                      </a:lnTo>
                      <a:lnTo>
                        <a:pt x="0" y="2343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34" name="Freeform 56">
                  <a:extLst>
                    <a:ext uri="{FF2B5EF4-FFF2-40B4-BE49-F238E27FC236}">
                      <a16:creationId xmlns:a16="http://schemas.microsoft.com/office/drawing/2014/main" id="{AAAD86FC-8414-4ABA-55A2-86B57D7125D4}"/>
                    </a:ext>
                  </a:extLst>
                </p:cNvPr>
                <p:cNvSpPr/>
                <p:nvPr/>
              </p:nvSpPr>
              <p:spPr>
                <a:xfrm>
                  <a:off x="476154" y="3927253"/>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8 w 15525"/>
                    <a:gd name="connsiteY16" fmla="*/ 7239 h 17621"/>
                    <a:gd name="connsiteX17" fmla="*/ 12668 w 15525"/>
                    <a:gd name="connsiteY17" fmla="*/ 7239 h 17621"/>
                    <a:gd name="connsiteX18" fmla="*/ 11620 w 15525"/>
                    <a:gd name="connsiteY18" fmla="*/ 4096 h 17621"/>
                    <a:gd name="connsiteX19" fmla="*/ 8096 w 15525"/>
                    <a:gd name="connsiteY19" fmla="*/ 2477 h 17621"/>
                    <a:gd name="connsiteX20" fmla="*/ 4763 w 15525"/>
                    <a:gd name="connsiteY20" fmla="*/ 3810 h 17621"/>
                    <a:gd name="connsiteX21" fmla="*/ 3238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7"/>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620" y="13907"/>
                        <a:pt x="12192" y="13049"/>
                        <a:pt x="12573" y="11811"/>
                      </a:cubicBezTo>
                      <a:close/>
                      <a:moveTo>
                        <a:pt x="3238" y="7239"/>
                      </a:moveTo>
                      <a:lnTo>
                        <a:pt x="12668" y="7239"/>
                      </a:lnTo>
                      <a:cubicBezTo>
                        <a:pt x="12573" y="5810"/>
                        <a:pt x="12192" y="4763"/>
                        <a:pt x="11620" y="4096"/>
                      </a:cubicBezTo>
                      <a:cubicBezTo>
                        <a:pt x="10668" y="2953"/>
                        <a:pt x="9525" y="2477"/>
                        <a:pt x="8096" y="2477"/>
                      </a:cubicBezTo>
                      <a:cubicBezTo>
                        <a:pt x="6763" y="2477"/>
                        <a:pt x="5715" y="2953"/>
                        <a:pt x="4763" y="3810"/>
                      </a:cubicBezTo>
                      <a:cubicBezTo>
                        <a:pt x="3810" y="4572"/>
                        <a:pt x="3334" y="5715"/>
                        <a:pt x="3238"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5" name="Graphic 6">
                <a:extLst>
                  <a:ext uri="{FF2B5EF4-FFF2-40B4-BE49-F238E27FC236}">
                    <a16:creationId xmlns:a16="http://schemas.microsoft.com/office/drawing/2014/main" id="{C3C85FD5-2FE1-F92B-A0B4-E46C160766F8}"/>
                  </a:ext>
                </a:extLst>
              </p:cNvPr>
              <p:cNvGrpSpPr/>
              <p:nvPr/>
            </p:nvGrpSpPr>
            <p:grpSpPr>
              <a:xfrm>
                <a:off x="246506" y="3957638"/>
                <a:ext cx="321849" cy="30194"/>
                <a:chOff x="246506" y="3957638"/>
                <a:chExt cx="321849" cy="30194"/>
              </a:xfrm>
              <a:solidFill>
                <a:srgbClr val="23509E"/>
              </a:solidFill>
            </p:grpSpPr>
            <p:sp>
              <p:nvSpPr>
                <p:cNvPr id="55" name="Freeform 58">
                  <a:extLst>
                    <a:ext uri="{FF2B5EF4-FFF2-40B4-BE49-F238E27FC236}">
                      <a16:creationId xmlns:a16="http://schemas.microsoft.com/office/drawing/2014/main" id="{8C222C20-A31F-5E40-D59D-3A815A2FFA5B}"/>
                    </a:ext>
                  </a:extLst>
                </p:cNvPr>
                <p:cNvSpPr/>
                <p:nvPr/>
              </p:nvSpPr>
              <p:spPr>
                <a:xfrm>
                  <a:off x="246506" y="3957638"/>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6" name="Freeform 59">
                  <a:extLst>
                    <a:ext uri="{FF2B5EF4-FFF2-40B4-BE49-F238E27FC236}">
                      <a16:creationId xmlns:a16="http://schemas.microsoft.com/office/drawing/2014/main" id="{F416395F-1BD3-CA2D-C3FA-B31C163BB689}"/>
                    </a:ext>
                  </a:extLst>
                </p:cNvPr>
                <p:cNvSpPr/>
                <p:nvPr/>
              </p:nvSpPr>
              <p:spPr>
                <a:xfrm>
                  <a:off x="267746"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7" name="Freeform 60">
                  <a:extLst>
                    <a:ext uri="{FF2B5EF4-FFF2-40B4-BE49-F238E27FC236}">
                      <a16:creationId xmlns:a16="http://schemas.microsoft.com/office/drawing/2014/main" id="{4EE737A6-A3AE-F77E-42CF-87D3B4F001EA}"/>
                    </a:ext>
                  </a:extLst>
                </p:cNvPr>
                <p:cNvSpPr/>
                <p:nvPr/>
              </p:nvSpPr>
              <p:spPr>
                <a:xfrm>
                  <a:off x="277557"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8" name="Freeform 61">
                  <a:extLst>
                    <a:ext uri="{FF2B5EF4-FFF2-40B4-BE49-F238E27FC236}">
                      <a16:creationId xmlns:a16="http://schemas.microsoft.com/office/drawing/2014/main" id="{3466D5A6-F415-06B3-3C61-7E7AF4C0C61B}"/>
                    </a:ext>
                  </a:extLst>
                </p:cNvPr>
                <p:cNvSpPr/>
                <p:nvPr/>
              </p:nvSpPr>
              <p:spPr>
                <a:xfrm>
                  <a:off x="295464" y="3963448"/>
                  <a:ext cx="13906" cy="17525"/>
                </a:xfrm>
                <a:custGeom>
                  <a:avLst/>
                  <a:gdLst>
                    <a:gd name="connsiteX0" fmla="*/ 0 w 13906"/>
                    <a:gd name="connsiteY0" fmla="*/ 12382 h 17525"/>
                    <a:gd name="connsiteX1" fmla="*/ 2857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2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8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7" y="11906"/>
                      </a:lnTo>
                      <a:cubicBezTo>
                        <a:pt x="3048" y="13049"/>
                        <a:pt x="3429" y="13906"/>
                        <a:pt x="4191" y="14478"/>
                      </a:cubicBezTo>
                      <a:cubicBezTo>
                        <a:pt x="4953" y="15049"/>
                        <a:pt x="5905" y="15335"/>
                        <a:pt x="7239" y="15335"/>
                      </a:cubicBezTo>
                      <a:cubicBezTo>
                        <a:pt x="8572" y="15335"/>
                        <a:pt x="9525" y="15049"/>
                        <a:pt x="10192" y="14573"/>
                      </a:cubicBezTo>
                      <a:cubicBezTo>
                        <a:pt x="10858" y="14002"/>
                        <a:pt x="11144" y="13430"/>
                        <a:pt x="11144" y="12668"/>
                      </a:cubicBezTo>
                      <a:cubicBezTo>
                        <a:pt x="11144" y="12001"/>
                        <a:pt x="10858" y="11525"/>
                        <a:pt x="10287" y="11144"/>
                      </a:cubicBezTo>
                      <a:cubicBezTo>
                        <a:pt x="9906" y="10858"/>
                        <a:pt x="8953"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7" y="953"/>
                        <a:pt x="3429" y="667"/>
                        <a:pt x="4191" y="381"/>
                      </a:cubicBezTo>
                      <a:cubicBezTo>
                        <a:pt x="4953" y="190"/>
                        <a:pt x="5810" y="0"/>
                        <a:pt x="6667" y="0"/>
                      </a:cubicBezTo>
                      <a:cubicBezTo>
                        <a:pt x="8001" y="0"/>
                        <a:pt x="9144" y="190"/>
                        <a:pt x="10192" y="571"/>
                      </a:cubicBezTo>
                      <a:cubicBezTo>
                        <a:pt x="11144" y="953"/>
                        <a:pt x="11906" y="1429"/>
                        <a:pt x="12382"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4" y="2286"/>
                        <a:pt x="4572" y="2476"/>
                        <a:pt x="4096" y="2953"/>
                      </a:cubicBezTo>
                      <a:cubicBezTo>
                        <a:pt x="3524" y="3429"/>
                        <a:pt x="3238" y="3905"/>
                        <a:pt x="3238" y="4477"/>
                      </a:cubicBezTo>
                      <a:cubicBezTo>
                        <a:pt x="3238"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3"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381"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9" name="Freeform 62">
                  <a:extLst>
                    <a:ext uri="{FF2B5EF4-FFF2-40B4-BE49-F238E27FC236}">
                      <a16:creationId xmlns:a16="http://schemas.microsoft.com/office/drawing/2014/main" id="{BD75869B-2D45-AC3B-98FC-D9D06C0E050D}"/>
                    </a:ext>
                  </a:extLst>
                </p:cNvPr>
                <p:cNvSpPr/>
                <p:nvPr/>
              </p:nvSpPr>
              <p:spPr>
                <a:xfrm>
                  <a:off x="31289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2 w 22764"/>
                    <a:gd name="connsiteY14" fmla="*/ 4191 h 17240"/>
                    <a:gd name="connsiteX15" fmla="*/ 18574 w 22764"/>
                    <a:gd name="connsiteY15" fmla="*/ 2953 h 17240"/>
                    <a:gd name="connsiteX16" fmla="*/ 16859 w 22764"/>
                    <a:gd name="connsiteY16" fmla="*/ 2477 h 17240"/>
                    <a:gd name="connsiteX17" fmla="*/ 13907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2" y="4191"/>
                      </a:cubicBezTo>
                      <a:cubicBezTo>
                        <a:pt x="19431" y="3715"/>
                        <a:pt x="19145" y="3238"/>
                        <a:pt x="18574" y="2953"/>
                      </a:cubicBezTo>
                      <a:cubicBezTo>
                        <a:pt x="18098" y="2667"/>
                        <a:pt x="17526" y="2477"/>
                        <a:pt x="16859" y="2477"/>
                      </a:cubicBezTo>
                      <a:cubicBezTo>
                        <a:pt x="15716" y="2477"/>
                        <a:pt x="14669" y="2857"/>
                        <a:pt x="13907" y="3620"/>
                      </a:cubicBezTo>
                      <a:cubicBezTo>
                        <a:pt x="13145"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20"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0" name="Freeform 63">
                  <a:extLst>
                    <a:ext uri="{FF2B5EF4-FFF2-40B4-BE49-F238E27FC236}">
                      <a16:creationId xmlns:a16="http://schemas.microsoft.com/office/drawing/2014/main" id="{881E6804-942A-7CC2-347C-4C31CD3C0B55}"/>
                    </a:ext>
                  </a:extLst>
                </p:cNvPr>
                <p:cNvSpPr/>
                <p:nvPr/>
              </p:nvSpPr>
              <p:spPr>
                <a:xfrm>
                  <a:off x="339946" y="3964020"/>
                  <a:ext cx="13716" cy="17240"/>
                </a:xfrm>
                <a:custGeom>
                  <a:avLst/>
                  <a:gdLst>
                    <a:gd name="connsiteX0" fmla="*/ 11049 w 13716"/>
                    <a:gd name="connsiteY0" fmla="*/ 16859 h 17240"/>
                    <a:gd name="connsiteX1" fmla="*/ 11049 w 13716"/>
                    <a:gd name="connsiteY1" fmla="*/ 14383 h 17240"/>
                    <a:gd name="connsiteX2" fmla="*/ 5715 w 13716"/>
                    <a:gd name="connsiteY2" fmla="*/ 17240 h 17240"/>
                    <a:gd name="connsiteX3" fmla="*/ 2953 w 13716"/>
                    <a:gd name="connsiteY3" fmla="*/ 16669 h 17240"/>
                    <a:gd name="connsiteX4" fmla="*/ 1048 w 13716"/>
                    <a:gd name="connsiteY4" fmla="*/ 15240 h 17240"/>
                    <a:gd name="connsiteX5" fmla="*/ 190 w 13716"/>
                    <a:gd name="connsiteY5" fmla="*/ 13145 h 17240"/>
                    <a:gd name="connsiteX6" fmla="*/ 0 w 13716"/>
                    <a:gd name="connsiteY6" fmla="*/ 10478 h 17240"/>
                    <a:gd name="connsiteX7" fmla="*/ 0 w 13716"/>
                    <a:gd name="connsiteY7" fmla="*/ 0 h 17240"/>
                    <a:gd name="connsiteX8" fmla="*/ 2858 w 13716"/>
                    <a:gd name="connsiteY8" fmla="*/ 0 h 17240"/>
                    <a:gd name="connsiteX9" fmla="*/ 2858 w 13716"/>
                    <a:gd name="connsiteY9" fmla="*/ 9334 h 17240"/>
                    <a:gd name="connsiteX10" fmla="*/ 3048 w 13716"/>
                    <a:gd name="connsiteY10" fmla="*/ 12382 h 17240"/>
                    <a:gd name="connsiteX11" fmla="*/ 4191 w 13716"/>
                    <a:gd name="connsiteY11" fmla="*/ 14192 h 17240"/>
                    <a:gd name="connsiteX12" fmla="*/ 6382 w 13716"/>
                    <a:gd name="connsiteY12" fmla="*/ 14859 h 17240"/>
                    <a:gd name="connsiteX13" fmla="*/ 8763 w 13716"/>
                    <a:gd name="connsiteY13" fmla="*/ 14192 h 17240"/>
                    <a:gd name="connsiteX14" fmla="*/ 10382 w 13716"/>
                    <a:gd name="connsiteY14" fmla="*/ 12382 h 17240"/>
                    <a:gd name="connsiteX15" fmla="*/ 10858 w 13716"/>
                    <a:gd name="connsiteY15" fmla="*/ 9049 h 17240"/>
                    <a:gd name="connsiteX16" fmla="*/ 10858 w 13716"/>
                    <a:gd name="connsiteY16" fmla="*/ 0 h 17240"/>
                    <a:gd name="connsiteX17" fmla="*/ 13716 w 13716"/>
                    <a:gd name="connsiteY17" fmla="*/ 0 h 17240"/>
                    <a:gd name="connsiteX18" fmla="*/ 13716 w 13716"/>
                    <a:gd name="connsiteY18" fmla="*/ 16859 h 17240"/>
                    <a:gd name="connsiteX19" fmla="*/ 11049 w 13716"/>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6" h="17240">
                      <a:moveTo>
                        <a:pt x="11049" y="16859"/>
                      </a:moveTo>
                      <a:lnTo>
                        <a:pt x="11049" y="14383"/>
                      </a:lnTo>
                      <a:cubicBezTo>
                        <a:pt x="9715" y="16288"/>
                        <a:pt x="8001" y="17240"/>
                        <a:pt x="5715" y="17240"/>
                      </a:cubicBezTo>
                      <a:cubicBezTo>
                        <a:pt x="4763" y="17240"/>
                        <a:pt x="3810" y="17050"/>
                        <a:pt x="2953" y="16669"/>
                      </a:cubicBezTo>
                      <a:cubicBezTo>
                        <a:pt x="2096" y="16288"/>
                        <a:pt x="1429" y="15812"/>
                        <a:pt x="1048" y="15240"/>
                      </a:cubicBezTo>
                      <a:cubicBezTo>
                        <a:pt x="667" y="14669"/>
                        <a:pt x="381" y="14002"/>
                        <a:pt x="190" y="13145"/>
                      </a:cubicBezTo>
                      <a:cubicBezTo>
                        <a:pt x="95" y="12573"/>
                        <a:pt x="0" y="11716"/>
                        <a:pt x="0" y="10478"/>
                      </a:cubicBezTo>
                      <a:lnTo>
                        <a:pt x="0" y="0"/>
                      </a:lnTo>
                      <a:lnTo>
                        <a:pt x="2858" y="0"/>
                      </a:lnTo>
                      <a:lnTo>
                        <a:pt x="2858" y="9334"/>
                      </a:lnTo>
                      <a:cubicBezTo>
                        <a:pt x="2858" y="10858"/>
                        <a:pt x="2953" y="11811"/>
                        <a:pt x="3048" y="12382"/>
                      </a:cubicBezTo>
                      <a:cubicBezTo>
                        <a:pt x="3238" y="13145"/>
                        <a:pt x="3619" y="13716"/>
                        <a:pt x="4191" y="14192"/>
                      </a:cubicBezTo>
                      <a:cubicBezTo>
                        <a:pt x="4763" y="14669"/>
                        <a:pt x="5525" y="14859"/>
                        <a:pt x="6382" y="14859"/>
                      </a:cubicBezTo>
                      <a:cubicBezTo>
                        <a:pt x="7239" y="14859"/>
                        <a:pt x="8001" y="14669"/>
                        <a:pt x="8763" y="14192"/>
                      </a:cubicBezTo>
                      <a:cubicBezTo>
                        <a:pt x="9525" y="13716"/>
                        <a:pt x="10001" y="13145"/>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1" name="Freeform 64">
                  <a:extLst>
                    <a:ext uri="{FF2B5EF4-FFF2-40B4-BE49-F238E27FC236}">
                      <a16:creationId xmlns:a16="http://schemas.microsoft.com/office/drawing/2014/main" id="{63953213-4BF5-ABC3-95B6-56BFC5ADC25F}"/>
                    </a:ext>
                  </a:extLst>
                </p:cNvPr>
                <p:cNvSpPr/>
                <p:nvPr/>
              </p:nvSpPr>
              <p:spPr>
                <a:xfrm>
                  <a:off x="356900" y="3963448"/>
                  <a:ext cx="13906" cy="17525"/>
                </a:xfrm>
                <a:custGeom>
                  <a:avLst/>
                  <a:gdLst>
                    <a:gd name="connsiteX0" fmla="*/ 0 w 13906"/>
                    <a:gd name="connsiteY0" fmla="*/ 12382 h 17525"/>
                    <a:gd name="connsiteX1" fmla="*/ 2858 w 13906"/>
                    <a:gd name="connsiteY1" fmla="*/ 11906 h 17525"/>
                    <a:gd name="connsiteX2" fmla="*/ 4191 w 13906"/>
                    <a:gd name="connsiteY2" fmla="*/ 14478 h 17525"/>
                    <a:gd name="connsiteX3" fmla="*/ 7239 w 13906"/>
                    <a:gd name="connsiteY3" fmla="*/ 15335 h 17525"/>
                    <a:gd name="connsiteX4" fmla="*/ 10192 w 13906"/>
                    <a:gd name="connsiteY4" fmla="*/ 14573 h 17525"/>
                    <a:gd name="connsiteX5" fmla="*/ 11144 w 13906"/>
                    <a:gd name="connsiteY5" fmla="*/ 12668 h 17525"/>
                    <a:gd name="connsiteX6" fmla="*/ 10287 w 13906"/>
                    <a:gd name="connsiteY6" fmla="*/ 11144 h 17525"/>
                    <a:gd name="connsiteX7" fmla="*/ 7334 w 13906"/>
                    <a:gd name="connsiteY7" fmla="*/ 10192 h 17525"/>
                    <a:gd name="connsiteX8" fmla="*/ 2953 w 13906"/>
                    <a:gd name="connsiteY8" fmla="*/ 8858 h 17525"/>
                    <a:gd name="connsiteX9" fmla="*/ 1143 w 13906"/>
                    <a:gd name="connsiteY9" fmla="*/ 7239 h 17525"/>
                    <a:gd name="connsiteX10" fmla="*/ 476 w 13906"/>
                    <a:gd name="connsiteY10" fmla="*/ 4953 h 17525"/>
                    <a:gd name="connsiteX11" fmla="*/ 952 w 13906"/>
                    <a:gd name="connsiteY11" fmla="*/ 2857 h 17525"/>
                    <a:gd name="connsiteX12" fmla="*/ 2381 w 13906"/>
                    <a:gd name="connsiteY12" fmla="*/ 1238 h 17525"/>
                    <a:gd name="connsiteX13" fmla="*/ 4191 w 13906"/>
                    <a:gd name="connsiteY13" fmla="*/ 381 h 17525"/>
                    <a:gd name="connsiteX14" fmla="*/ 6667 w 13906"/>
                    <a:gd name="connsiteY14" fmla="*/ 0 h 17525"/>
                    <a:gd name="connsiteX15" fmla="*/ 10192 w 13906"/>
                    <a:gd name="connsiteY15" fmla="*/ 571 h 17525"/>
                    <a:gd name="connsiteX16" fmla="*/ 12383 w 13906"/>
                    <a:gd name="connsiteY16" fmla="*/ 2096 h 17525"/>
                    <a:gd name="connsiteX17" fmla="*/ 13335 w 13906"/>
                    <a:gd name="connsiteY17" fmla="*/ 4667 h 17525"/>
                    <a:gd name="connsiteX18" fmla="*/ 10573 w 13906"/>
                    <a:gd name="connsiteY18" fmla="*/ 5048 h 17525"/>
                    <a:gd name="connsiteX19" fmla="*/ 9430 w 13906"/>
                    <a:gd name="connsiteY19" fmla="*/ 3048 h 17525"/>
                    <a:gd name="connsiteX20" fmla="*/ 6858 w 13906"/>
                    <a:gd name="connsiteY20" fmla="*/ 2286 h 17525"/>
                    <a:gd name="connsiteX21" fmla="*/ 4096 w 13906"/>
                    <a:gd name="connsiteY21" fmla="*/ 2953 h 17525"/>
                    <a:gd name="connsiteX22" fmla="*/ 3239 w 13906"/>
                    <a:gd name="connsiteY22" fmla="*/ 4477 h 17525"/>
                    <a:gd name="connsiteX23" fmla="*/ 3619 w 13906"/>
                    <a:gd name="connsiteY23" fmla="*/ 5429 h 17525"/>
                    <a:gd name="connsiteX24" fmla="*/ 4667 w 13906"/>
                    <a:gd name="connsiteY24" fmla="*/ 6191 h 17525"/>
                    <a:gd name="connsiteX25" fmla="*/ 7144 w 13906"/>
                    <a:gd name="connsiteY25" fmla="*/ 6953 h 17525"/>
                    <a:gd name="connsiteX26" fmla="*/ 11335 w 13906"/>
                    <a:gd name="connsiteY26" fmla="*/ 8287 h 17525"/>
                    <a:gd name="connsiteX27" fmla="*/ 13240 w 13906"/>
                    <a:gd name="connsiteY27" fmla="*/ 9811 h 17525"/>
                    <a:gd name="connsiteX28" fmla="*/ 13906 w 13906"/>
                    <a:gd name="connsiteY28" fmla="*/ 12287 h 17525"/>
                    <a:gd name="connsiteX29" fmla="*/ 13049 w 13906"/>
                    <a:gd name="connsiteY29" fmla="*/ 14954 h 17525"/>
                    <a:gd name="connsiteX30" fmla="*/ 10668 w 13906"/>
                    <a:gd name="connsiteY30" fmla="*/ 16859 h 17525"/>
                    <a:gd name="connsiteX31" fmla="*/ 7144 w 13906"/>
                    <a:gd name="connsiteY31" fmla="*/ 17526 h 17525"/>
                    <a:gd name="connsiteX32" fmla="*/ 2096 w 13906"/>
                    <a:gd name="connsiteY32" fmla="*/ 16192 h 17525"/>
                    <a:gd name="connsiteX33" fmla="*/ 0 w 13906"/>
                    <a:gd name="connsiteY33" fmla="*/ 12382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906" h="17525">
                      <a:moveTo>
                        <a:pt x="0" y="12382"/>
                      </a:moveTo>
                      <a:lnTo>
                        <a:pt x="2858" y="11906"/>
                      </a:lnTo>
                      <a:cubicBezTo>
                        <a:pt x="3048" y="13049"/>
                        <a:pt x="3429" y="13906"/>
                        <a:pt x="4191" y="14478"/>
                      </a:cubicBezTo>
                      <a:cubicBezTo>
                        <a:pt x="4953" y="15049"/>
                        <a:pt x="5906" y="15335"/>
                        <a:pt x="7239" y="15335"/>
                      </a:cubicBezTo>
                      <a:cubicBezTo>
                        <a:pt x="8573" y="15335"/>
                        <a:pt x="9525" y="15049"/>
                        <a:pt x="10192" y="14573"/>
                      </a:cubicBezTo>
                      <a:cubicBezTo>
                        <a:pt x="10858" y="14002"/>
                        <a:pt x="11144" y="13430"/>
                        <a:pt x="11144" y="12668"/>
                      </a:cubicBezTo>
                      <a:cubicBezTo>
                        <a:pt x="11144" y="12001"/>
                        <a:pt x="10858" y="11525"/>
                        <a:pt x="10287" y="11144"/>
                      </a:cubicBezTo>
                      <a:cubicBezTo>
                        <a:pt x="9906" y="10858"/>
                        <a:pt x="8954" y="10573"/>
                        <a:pt x="7334" y="10192"/>
                      </a:cubicBezTo>
                      <a:cubicBezTo>
                        <a:pt x="5239" y="9620"/>
                        <a:pt x="3810" y="9239"/>
                        <a:pt x="2953" y="8858"/>
                      </a:cubicBezTo>
                      <a:cubicBezTo>
                        <a:pt x="2191" y="8477"/>
                        <a:pt x="1524" y="7906"/>
                        <a:pt x="1143" y="7239"/>
                      </a:cubicBezTo>
                      <a:cubicBezTo>
                        <a:pt x="762" y="6572"/>
                        <a:pt x="476" y="5810"/>
                        <a:pt x="476" y="4953"/>
                      </a:cubicBezTo>
                      <a:cubicBezTo>
                        <a:pt x="476" y="4191"/>
                        <a:pt x="667" y="3524"/>
                        <a:pt x="952" y="2857"/>
                      </a:cubicBezTo>
                      <a:cubicBezTo>
                        <a:pt x="1333" y="2191"/>
                        <a:pt x="1810" y="1714"/>
                        <a:pt x="2381" y="1238"/>
                      </a:cubicBezTo>
                      <a:cubicBezTo>
                        <a:pt x="2858" y="953"/>
                        <a:pt x="3429" y="667"/>
                        <a:pt x="4191" y="381"/>
                      </a:cubicBezTo>
                      <a:cubicBezTo>
                        <a:pt x="4953" y="190"/>
                        <a:pt x="5810" y="0"/>
                        <a:pt x="6667" y="0"/>
                      </a:cubicBezTo>
                      <a:cubicBezTo>
                        <a:pt x="8001" y="0"/>
                        <a:pt x="9144" y="190"/>
                        <a:pt x="10192" y="571"/>
                      </a:cubicBezTo>
                      <a:cubicBezTo>
                        <a:pt x="11144" y="953"/>
                        <a:pt x="11906" y="1429"/>
                        <a:pt x="12383" y="2096"/>
                      </a:cubicBezTo>
                      <a:cubicBezTo>
                        <a:pt x="12859" y="2762"/>
                        <a:pt x="13144" y="3620"/>
                        <a:pt x="13335" y="4667"/>
                      </a:cubicBezTo>
                      <a:lnTo>
                        <a:pt x="10573" y="5048"/>
                      </a:lnTo>
                      <a:cubicBezTo>
                        <a:pt x="10477" y="4191"/>
                        <a:pt x="10096" y="3524"/>
                        <a:pt x="9430" y="3048"/>
                      </a:cubicBezTo>
                      <a:cubicBezTo>
                        <a:pt x="8858" y="2572"/>
                        <a:pt x="8001" y="2286"/>
                        <a:pt x="6858" y="2286"/>
                      </a:cubicBezTo>
                      <a:cubicBezTo>
                        <a:pt x="5525" y="2286"/>
                        <a:pt x="4572" y="2476"/>
                        <a:pt x="4096" y="2953"/>
                      </a:cubicBezTo>
                      <a:cubicBezTo>
                        <a:pt x="3524" y="3429"/>
                        <a:pt x="3239" y="3905"/>
                        <a:pt x="3239" y="4477"/>
                      </a:cubicBezTo>
                      <a:cubicBezTo>
                        <a:pt x="3239" y="4858"/>
                        <a:pt x="3334" y="5143"/>
                        <a:pt x="3619" y="5429"/>
                      </a:cubicBezTo>
                      <a:cubicBezTo>
                        <a:pt x="3810" y="5715"/>
                        <a:pt x="4191" y="6001"/>
                        <a:pt x="4667" y="6191"/>
                      </a:cubicBezTo>
                      <a:cubicBezTo>
                        <a:pt x="4953" y="6287"/>
                        <a:pt x="5810" y="6572"/>
                        <a:pt x="7144" y="6953"/>
                      </a:cubicBezTo>
                      <a:cubicBezTo>
                        <a:pt x="9144" y="7525"/>
                        <a:pt x="10573" y="7906"/>
                        <a:pt x="11335" y="8287"/>
                      </a:cubicBezTo>
                      <a:cubicBezTo>
                        <a:pt x="12097" y="8668"/>
                        <a:pt x="12764" y="9144"/>
                        <a:pt x="13240" y="9811"/>
                      </a:cubicBezTo>
                      <a:cubicBezTo>
                        <a:pt x="13716" y="10478"/>
                        <a:pt x="13906" y="11239"/>
                        <a:pt x="13906" y="12287"/>
                      </a:cubicBezTo>
                      <a:cubicBezTo>
                        <a:pt x="13906" y="13240"/>
                        <a:pt x="13621" y="14097"/>
                        <a:pt x="13049" y="14954"/>
                      </a:cubicBezTo>
                      <a:cubicBezTo>
                        <a:pt x="12478" y="15812"/>
                        <a:pt x="11716" y="16478"/>
                        <a:pt x="10668" y="16859"/>
                      </a:cubicBezTo>
                      <a:cubicBezTo>
                        <a:pt x="9620" y="17335"/>
                        <a:pt x="8477" y="17526"/>
                        <a:pt x="7144" y="17526"/>
                      </a:cubicBezTo>
                      <a:cubicBezTo>
                        <a:pt x="4953" y="17526"/>
                        <a:pt x="3334" y="17050"/>
                        <a:pt x="2096" y="16192"/>
                      </a:cubicBezTo>
                      <a:cubicBezTo>
                        <a:pt x="1048" y="15526"/>
                        <a:pt x="286" y="14192"/>
                        <a:pt x="0" y="12382"/>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2" name="Freeform 65">
                  <a:extLst>
                    <a:ext uri="{FF2B5EF4-FFF2-40B4-BE49-F238E27FC236}">
                      <a16:creationId xmlns:a16="http://schemas.microsoft.com/office/drawing/2014/main" id="{0EAC2836-9B46-221A-9E19-EAC04E12D633}"/>
                    </a:ext>
                  </a:extLst>
                </p:cNvPr>
                <p:cNvSpPr/>
                <p:nvPr/>
              </p:nvSpPr>
              <p:spPr>
                <a:xfrm>
                  <a:off x="373950" y="3961829"/>
                  <a:ext cx="15239" cy="15335"/>
                </a:xfrm>
                <a:custGeom>
                  <a:avLst/>
                  <a:gdLst>
                    <a:gd name="connsiteX0" fmla="*/ 6286 w 15239"/>
                    <a:gd name="connsiteY0" fmla="*/ 15335 h 15335"/>
                    <a:gd name="connsiteX1" fmla="*/ 6286 w 15239"/>
                    <a:gd name="connsiteY1" fmla="*/ 8954 h 15335"/>
                    <a:gd name="connsiteX2" fmla="*/ 0 w 15239"/>
                    <a:gd name="connsiteY2" fmla="*/ 8954 h 15335"/>
                    <a:gd name="connsiteX3" fmla="*/ 0 w 15239"/>
                    <a:gd name="connsiteY3" fmla="*/ 6287 h 15335"/>
                    <a:gd name="connsiteX4" fmla="*/ 6286 w 15239"/>
                    <a:gd name="connsiteY4" fmla="*/ 6287 h 15335"/>
                    <a:gd name="connsiteX5" fmla="*/ 6286 w 15239"/>
                    <a:gd name="connsiteY5" fmla="*/ 0 h 15335"/>
                    <a:gd name="connsiteX6" fmla="*/ 8954 w 15239"/>
                    <a:gd name="connsiteY6" fmla="*/ 0 h 15335"/>
                    <a:gd name="connsiteX7" fmla="*/ 8954 w 15239"/>
                    <a:gd name="connsiteY7" fmla="*/ 6287 h 15335"/>
                    <a:gd name="connsiteX8" fmla="*/ 15240 w 15239"/>
                    <a:gd name="connsiteY8" fmla="*/ 6287 h 15335"/>
                    <a:gd name="connsiteX9" fmla="*/ 15240 w 15239"/>
                    <a:gd name="connsiteY9" fmla="*/ 8954 h 15335"/>
                    <a:gd name="connsiteX10" fmla="*/ 8954 w 15239"/>
                    <a:gd name="connsiteY10" fmla="*/ 8954 h 15335"/>
                    <a:gd name="connsiteX11" fmla="*/ 8954 w 15239"/>
                    <a:gd name="connsiteY11" fmla="*/ 15335 h 15335"/>
                    <a:gd name="connsiteX12" fmla="*/ 6286 w 15239"/>
                    <a:gd name="connsiteY12" fmla="*/ 15335 h 1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9" h="15335">
                      <a:moveTo>
                        <a:pt x="6286" y="15335"/>
                      </a:moveTo>
                      <a:lnTo>
                        <a:pt x="6286" y="8954"/>
                      </a:lnTo>
                      <a:lnTo>
                        <a:pt x="0" y="8954"/>
                      </a:lnTo>
                      <a:lnTo>
                        <a:pt x="0" y="6287"/>
                      </a:lnTo>
                      <a:lnTo>
                        <a:pt x="6286" y="6287"/>
                      </a:lnTo>
                      <a:lnTo>
                        <a:pt x="6286" y="0"/>
                      </a:lnTo>
                      <a:lnTo>
                        <a:pt x="8954" y="0"/>
                      </a:lnTo>
                      <a:lnTo>
                        <a:pt x="8954" y="6287"/>
                      </a:lnTo>
                      <a:lnTo>
                        <a:pt x="15240" y="6287"/>
                      </a:lnTo>
                      <a:lnTo>
                        <a:pt x="15240" y="8954"/>
                      </a:lnTo>
                      <a:lnTo>
                        <a:pt x="8954" y="8954"/>
                      </a:lnTo>
                      <a:lnTo>
                        <a:pt x="8954" y="15335"/>
                      </a:lnTo>
                      <a:lnTo>
                        <a:pt x="6286" y="15335"/>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63" name="Freeform 66">
                  <a:extLst>
                    <a:ext uri="{FF2B5EF4-FFF2-40B4-BE49-F238E27FC236}">
                      <a16:creationId xmlns:a16="http://schemas.microsoft.com/office/drawing/2014/main" id="{D456A36D-CDBA-8B31-79A3-337CB6D69997}"/>
                    </a:ext>
                  </a:extLst>
                </p:cNvPr>
                <p:cNvSpPr/>
                <p:nvPr/>
              </p:nvSpPr>
              <p:spPr>
                <a:xfrm>
                  <a:off x="402621" y="3957638"/>
                  <a:ext cx="17716" cy="23241"/>
                </a:xfrm>
                <a:custGeom>
                  <a:avLst/>
                  <a:gdLst>
                    <a:gd name="connsiteX0" fmla="*/ 0 w 17716"/>
                    <a:gd name="connsiteY0" fmla="*/ 23241 h 23241"/>
                    <a:gd name="connsiteX1" fmla="*/ 0 w 17716"/>
                    <a:gd name="connsiteY1" fmla="*/ 0 h 23241"/>
                    <a:gd name="connsiteX2" fmla="*/ 8763 w 17716"/>
                    <a:gd name="connsiteY2" fmla="*/ 0 h 23241"/>
                    <a:gd name="connsiteX3" fmla="*/ 12287 w 17716"/>
                    <a:gd name="connsiteY3" fmla="*/ 191 h 23241"/>
                    <a:gd name="connsiteX4" fmla="*/ 15145 w 17716"/>
                    <a:gd name="connsiteY4" fmla="*/ 1238 h 23241"/>
                    <a:gd name="connsiteX5" fmla="*/ 17050 w 17716"/>
                    <a:gd name="connsiteY5" fmla="*/ 3524 h 23241"/>
                    <a:gd name="connsiteX6" fmla="*/ 17717 w 17716"/>
                    <a:gd name="connsiteY6" fmla="*/ 6668 h 23241"/>
                    <a:gd name="connsiteX7" fmla="*/ 15811 w 17716"/>
                    <a:gd name="connsiteY7" fmla="*/ 11716 h 23241"/>
                    <a:gd name="connsiteX8" fmla="*/ 8953 w 17716"/>
                    <a:gd name="connsiteY8" fmla="*/ 13811 h 23241"/>
                    <a:gd name="connsiteX9" fmla="*/ 2953 w 17716"/>
                    <a:gd name="connsiteY9" fmla="*/ 13811 h 23241"/>
                    <a:gd name="connsiteX10" fmla="*/ 2953 w 17716"/>
                    <a:gd name="connsiteY10" fmla="*/ 23241 h 23241"/>
                    <a:gd name="connsiteX11" fmla="*/ 0 w 17716"/>
                    <a:gd name="connsiteY11" fmla="*/ 23241 h 23241"/>
                    <a:gd name="connsiteX12" fmla="*/ 3048 w 17716"/>
                    <a:gd name="connsiteY12" fmla="*/ 11049 h 23241"/>
                    <a:gd name="connsiteX13" fmla="*/ 9049 w 17716"/>
                    <a:gd name="connsiteY13" fmla="*/ 11049 h 23241"/>
                    <a:gd name="connsiteX14" fmla="*/ 13240 w 17716"/>
                    <a:gd name="connsiteY14" fmla="*/ 9906 h 23241"/>
                    <a:gd name="connsiteX15" fmla="*/ 14478 w 17716"/>
                    <a:gd name="connsiteY15" fmla="*/ 6763 h 23241"/>
                    <a:gd name="connsiteX16" fmla="*/ 13716 w 17716"/>
                    <a:gd name="connsiteY16" fmla="*/ 4286 h 23241"/>
                    <a:gd name="connsiteX17" fmla="*/ 11811 w 17716"/>
                    <a:gd name="connsiteY17" fmla="*/ 2953 h 23241"/>
                    <a:gd name="connsiteX18" fmla="*/ 8953 w 17716"/>
                    <a:gd name="connsiteY18" fmla="*/ 2762 h 23241"/>
                    <a:gd name="connsiteX19" fmla="*/ 3048 w 17716"/>
                    <a:gd name="connsiteY19" fmla="*/ 2762 h 23241"/>
                    <a:gd name="connsiteX20" fmla="*/ 3048 w 17716"/>
                    <a:gd name="connsiteY20" fmla="*/ 11049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16" h="23241">
                      <a:moveTo>
                        <a:pt x="0" y="23241"/>
                      </a:moveTo>
                      <a:lnTo>
                        <a:pt x="0" y="0"/>
                      </a:lnTo>
                      <a:lnTo>
                        <a:pt x="8763" y="0"/>
                      </a:lnTo>
                      <a:cubicBezTo>
                        <a:pt x="10287" y="0"/>
                        <a:pt x="11525" y="95"/>
                        <a:pt x="12287" y="191"/>
                      </a:cubicBezTo>
                      <a:cubicBezTo>
                        <a:pt x="13430" y="381"/>
                        <a:pt x="14383" y="762"/>
                        <a:pt x="15145" y="1238"/>
                      </a:cubicBezTo>
                      <a:cubicBezTo>
                        <a:pt x="15907" y="1810"/>
                        <a:pt x="16573" y="2477"/>
                        <a:pt x="17050" y="3524"/>
                      </a:cubicBezTo>
                      <a:cubicBezTo>
                        <a:pt x="17526" y="4477"/>
                        <a:pt x="17717" y="5525"/>
                        <a:pt x="17717" y="6668"/>
                      </a:cubicBezTo>
                      <a:cubicBezTo>
                        <a:pt x="17717" y="8668"/>
                        <a:pt x="17050" y="10287"/>
                        <a:pt x="15811" y="11716"/>
                      </a:cubicBezTo>
                      <a:cubicBezTo>
                        <a:pt x="14573" y="13049"/>
                        <a:pt x="12287" y="13811"/>
                        <a:pt x="8953" y="13811"/>
                      </a:cubicBezTo>
                      <a:lnTo>
                        <a:pt x="2953" y="13811"/>
                      </a:lnTo>
                      <a:lnTo>
                        <a:pt x="2953" y="23241"/>
                      </a:lnTo>
                      <a:lnTo>
                        <a:pt x="0" y="23241"/>
                      </a:lnTo>
                      <a:close/>
                      <a:moveTo>
                        <a:pt x="3048" y="11049"/>
                      </a:moveTo>
                      <a:lnTo>
                        <a:pt x="9049" y="11049"/>
                      </a:lnTo>
                      <a:cubicBezTo>
                        <a:pt x="11049" y="11049"/>
                        <a:pt x="12478" y="10668"/>
                        <a:pt x="13240" y="9906"/>
                      </a:cubicBezTo>
                      <a:cubicBezTo>
                        <a:pt x="14097" y="9144"/>
                        <a:pt x="14478" y="8096"/>
                        <a:pt x="14478" y="6763"/>
                      </a:cubicBezTo>
                      <a:cubicBezTo>
                        <a:pt x="14478" y="5810"/>
                        <a:pt x="14192" y="4953"/>
                        <a:pt x="13716" y="4286"/>
                      </a:cubicBezTo>
                      <a:cubicBezTo>
                        <a:pt x="13240" y="3620"/>
                        <a:pt x="12573" y="3143"/>
                        <a:pt x="11811" y="2953"/>
                      </a:cubicBezTo>
                      <a:cubicBezTo>
                        <a:pt x="11335" y="2858"/>
                        <a:pt x="10382" y="2762"/>
                        <a:pt x="8953" y="2762"/>
                      </a:cubicBezTo>
                      <a:lnTo>
                        <a:pt x="3048" y="2762"/>
                      </a:lnTo>
                      <a:lnTo>
                        <a:pt x="3048" y="1104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2" name="Freeform 67">
                  <a:extLst>
                    <a:ext uri="{FF2B5EF4-FFF2-40B4-BE49-F238E27FC236}">
                      <a16:creationId xmlns:a16="http://schemas.microsoft.com/office/drawing/2014/main" id="{379C02D4-F516-2888-A421-90785C0F8250}"/>
                    </a:ext>
                  </a:extLst>
                </p:cNvPr>
                <p:cNvSpPr/>
                <p:nvPr/>
              </p:nvSpPr>
              <p:spPr>
                <a:xfrm>
                  <a:off x="423861"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3" name="Freeform 68">
                  <a:extLst>
                    <a:ext uri="{FF2B5EF4-FFF2-40B4-BE49-F238E27FC236}">
                      <a16:creationId xmlns:a16="http://schemas.microsoft.com/office/drawing/2014/main" id="{5063A3B2-CD3C-8398-3F8F-18B2404C3C8A}"/>
                    </a:ext>
                  </a:extLst>
                </p:cNvPr>
                <p:cNvSpPr/>
                <p:nvPr/>
              </p:nvSpPr>
              <p:spPr>
                <a:xfrm>
                  <a:off x="433672" y="3963638"/>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2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2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1 h 17621"/>
                    <a:gd name="connsiteX16" fmla="*/ 7906 w 15811"/>
                    <a:gd name="connsiteY16" fmla="*/ 2381 h 17621"/>
                    <a:gd name="connsiteX17" fmla="*/ 4382 w 15811"/>
                    <a:gd name="connsiteY17" fmla="*/ 4001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1" y="667"/>
                        <a:pt x="5810" y="0"/>
                        <a:pt x="7906" y="0"/>
                      </a:cubicBezTo>
                      <a:cubicBezTo>
                        <a:pt x="10192" y="0"/>
                        <a:pt x="12097" y="762"/>
                        <a:pt x="13621" y="2286"/>
                      </a:cubicBezTo>
                      <a:cubicBezTo>
                        <a:pt x="15050" y="3810"/>
                        <a:pt x="15812" y="5905"/>
                        <a:pt x="15812" y="8572"/>
                      </a:cubicBezTo>
                      <a:cubicBezTo>
                        <a:pt x="15812" y="10763"/>
                        <a:pt x="15526" y="12478"/>
                        <a:pt x="14859" y="13716"/>
                      </a:cubicBezTo>
                      <a:cubicBezTo>
                        <a:pt x="14192" y="14954"/>
                        <a:pt x="13240" y="15907"/>
                        <a:pt x="12002" y="16573"/>
                      </a:cubicBezTo>
                      <a:cubicBezTo>
                        <a:pt x="10763" y="17240"/>
                        <a:pt x="9430" y="17621"/>
                        <a:pt x="7906" y="17621"/>
                      </a:cubicBezTo>
                      <a:cubicBezTo>
                        <a:pt x="5525" y="17621"/>
                        <a:pt x="3620" y="16859"/>
                        <a:pt x="2191" y="15335"/>
                      </a:cubicBezTo>
                      <a:cubicBezTo>
                        <a:pt x="762" y="13906"/>
                        <a:pt x="0" y="11716"/>
                        <a:pt x="0" y="8858"/>
                      </a:cubicBezTo>
                      <a:close/>
                      <a:moveTo>
                        <a:pt x="2953" y="8858"/>
                      </a:moveTo>
                      <a:cubicBezTo>
                        <a:pt x="2953" y="11049"/>
                        <a:pt x="3429" y="12668"/>
                        <a:pt x="4382" y="13716"/>
                      </a:cubicBezTo>
                      <a:cubicBezTo>
                        <a:pt x="5334" y="14764"/>
                        <a:pt x="6477" y="15335"/>
                        <a:pt x="7906" y="15335"/>
                      </a:cubicBezTo>
                      <a:cubicBezTo>
                        <a:pt x="9335" y="15335"/>
                        <a:pt x="10478" y="14764"/>
                        <a:pt x="11430" y="13716"/>
                      </a:cubicBezTo>
                      <a:cubicBezTo>
                        <a:pt x="12383" y="12668"/>
                        <a:pt x="12859" y="10954"/>
                        <a:pt x="12859" y="8763"/>
                      </a:cubicBezTo>
                      <a:cubicBezTo>
                        <a:pt x="12859" y="6668"/>
                        <a:pt x="12383" y="5144"/>
                        <a:pt x="11430" y="4001"/>
                      </a:cubicBezTo>
                      <a:cubicBezTo>
                        <a:pt x="10478" y="2953"/>
                        <a:pt x="9335" y="2381"/>
                        <a:pt x="7906" y="2381"/>
                      </a:cubicBezTo>
                      <a:cubicBezTo>
                        <a:pt x="6477" y="2381"/>
                        <a:pt x="5334" y="2953"/>
                        <a:pt x="4382" y="4001"/>
                      </a:cubicBezTo>
                      <a:cubicBezTo>
                        <a:pt x="3429" y="5048"/>
                        <a:pt x="2953" y="6668"/>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4" name="Freeform 69">
                  <a:extLst>
                    <a:ext uri="{FF2B5EF4-FFF2-40B4-BE49-F238E27FC236}">
                      <a16:creationId xmlns:a16="http://schemas.microsoft.com/office/drawing/2014/main" id="{9E01CF2B-8337-7C0A-DCE1-DCB1D40FB32E}"/>
                    </a:ext>
                  </a:extLst>
                </p:cNvPr>
                <p:cNvSpPr/>
                <p:nvPr/>
              </p:nvSpPr>
              <p:spPr>
                <a:xfrm>
                  <a:off x="451579" y="3963734"/>
                  <a:ext cx="14954" cy="24098"/>
                </a:xfrm>
                <a:custGeom>
                  <a:avLst/>
                  <a:gdLst>
                    <a:gd name="connsiteX0" fmla="*/ 667 w 14954"/>
                    <a:gd name="connsiteY0" fmla="*/ 18574 h 24098"/>
                    <a:gd name="connsiteX1" fmla="*/ 3429 w 14954"/>
                    <a:gd name="connsiteY1" fmla="*/ 18955 h 24098"/>
                    <a:gd name="connsiteX2" fmla="*/ 4381 w 14954"/>
                    <a:gd name="connsiteY2" fmla="*/ 20860 h 24098"/>
                    <a:gd name="connsiteX3" fmla="*/ 7239 w 14954"/>
                    <a:gd name="connsiteY3" fmla="*/ 21622 h 24098"/>
                    <a:gd name="connsiteX4" fmla="*/ 10287 w 14954"/>
                    <a:gd name="connsiteY4" fmla="*/ 20860 h 24098"/>
                    <a:gd name="connsiteX5" fmla="*/ 11716 w 14954"/>
                    <a:gd name="connsiteY5" fmla="*/ 18669 h 24098"/>
                    <a:gd name="connsiteX6" fmla="*/ 11906 w 14954"/>
                    <a:gd name="connsiteY6" fmla="*/ 15049 h 24098"/>
                    <a:gd name="connsiteX7" fmla="*/ 7239 w 14954"/>
                    <a:gd name="connsiteY7" fmla="*/ 17240 h 24098"/>
                    <a:gd name="connsiteX8" fmla="*/ 1905 w 14954"/>
                    <a:gd name="connsiteY8" fmla="*/ 14764 h 24098"/>
                    <a:gd name="connsiteX9" fmla="*/ 0 w 14954"/>
                    <a:gd name="connsiteY9" fmla="*/ 8763 h 24098"/>
                    <a:gd name="connsiteX10" fmla="*/ 857 w 14954"/>
                    <a:gd name="connsiteY10" fmla="*/ 4286 h 24098"/>
                    <a:gd name="connsiteX11" fmla="*/ 3429 w 14954"/>
                    <a:gd name="connsiteY11" fmla="*/ 1143 h 24098"/>
                    <a:gd name="connsiteX12" fmla="*/ 7334 w 14954"/>
                    <a:gd name="connsiteY12" fmla="*/ 0 h 24098"/>
                    <a:gd name="connsiteX13" fmla="*/ 12287 w 14954"/>
                    <a:gd name="connsiteY13" fmla="*/ 2381 h 24098"/>
                    <a:gd name="connsiteX14" fmla="*/ 12287 w 14954"/>
                    <a:gd name="connsiteY14" fmla="*/ 381 h 24098"/>
                    <a:gd name="connsiteX15" fmla="*/ 14954 w 14954"/>
                    <a:gd name="connsiteY15" fmla="*/ 381 h 24098"/>
                    <a:gd name="connsiteX16" fmla="*/ 14954 w 14954"/>
                    <a:gd name="connsiteY16" fmla="*/ 14954 h 24098"/>
                    <a:gd name="connsiteX17" fmla="*/ 14192 w 14954"/>
                    <a:gd name="connsiteY17" fmla="*/ 20574 h 24098"/>
                    <a:gd name="connsiteX18" fmla="*/ 11621 w 14954"/>
                    <a:gd name="connsiteY18" fmla="*/ 23146 h 24098"/>
                    <a:gd name="connsiteX19" fmla="*/ 7334 w 14954"/>
                    <a:gd name="connsiteY19" fmla="*/ 24098 h 24098"/>
                    <a:gd name="connsiteX20" fmla="*/ 2476 w 14954"/>
                    <a:gd name="connsiteY20" fmla="*/ 22765 h 24098"/>
                    <a:gd name="connsiteX21" fmla="*/ 667 w 14954"/>
                    <a:gd name="connsiteY21" fmla="*/ 18574 h 24098"/>
                    <a:gd name="connsiteX22" fmla="*/ 3048 w 14954"/>
                    <a:gd name="connsiteY22" fmla="*/ 8477 h 24098"/>
                    <a:gd name="connsiteX23" fmla="*/ 4381 w 14954"/>
                    <a:gd name="connsiteY23" fmla="*/ 13335 h 24098"/>
                    <a:gd name="connsiteX24" fmla="*/ 7715 w 14954"/>
                    <a:gd name="connsiteY24" fmla="*/ 14859 h 24098"/>
                    <a:gd name="connsiteX25" fmla="*/ 11049 w 14954"/>
                    <a:gd name="connsiteY25" fmla="*/ 13335 h 24098"/>
                    <a:gd name="connsiteX26" fmla="*/ 12382 w 14954"/>
                    <a:gd name="connsiteY26" fmla="*/ 8572 h 24098"/>
                    <a:gd name="connsiteX27" fmla="*/ 11049 w 14954"/>
                    <a:gd name="connsiteY27" fmla="*/ 3905 h 24098"/>
                    <a:gd name="connsiteX28" fmla="*/ 7715 w 14954"/>
                    <a:gd name="connsiteY28" fmla="*/ 2381 h 24098"/>
                    <a:gd name="connsiteX29" fmla="*/ 4477 w 14954"/>
                    <a:gd name="connsiteY29" fmla="*/ 3905 h 24098"/>
                    <a:gd name="connsiteX30" fmla="*/ 3048 w 14954"/>
                    <a:gd name="connsiteY30" fmla="*/ 847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954" h="24098">
                      <a:moveTo>
                        <a:pt x="667" y="18574"/>
                      </a:moveTo>
                      <a:lnTo>
                        <a:pt x="3429" y="18955"/>
                      </a:lnTo>
                      <a:cubicBezTo>
                        <a:pt x="3524" y="19812"/>
                        <a:pt x="3905" y="20479"/>
                        <a:pt x="4381" y="20860"/>
                      </a:cubicBezTo>
                      <a:cubicBezTo>
                        <a:pt x="5048" y="21431"/>
                        <a:pt x="6096" y="21622"/>
                        <a:pt x="7239" y="21622"/>
                      </a:cubicBezTo>
                      <a:cubicBezTo>
                        <a:pt x="8573" y="21622"/>
                        <a:pt x="9620" y="21336"/>
                        <a:pt x="10287" y="20860"/>
                      </a:cubicBezTo>
                      <a:cubicBezTo>
                        <a:pt x="11049" y="20288"/>
                        <a:pt x="11525" y="19621"/>
                        <a:pt x="11716" y="18669"/>
                      </a:cubicBezTo>
                      <a:cubicBezTo>
                        <a:pt x="11906" y="18097"/>
                        <a:pt x="11906" y="16859"/>
                        <a:pt x="11906" y="15049"/>
                      </a:cubicBezTo>
                      <a:cubicBezTo>
                        <a:pt x="10668" y="16478"/>
                        <a:pt x="9144" y="17240"/>
                        <a:pt x="7239" y="17240"/>
                      </a:cubicBezTo>
                      <a:cubicBezTo>
                        <a:pt x="4953" y="17240"/>
                        <a:pt x="3143" y="16383"/>
                        <a:pt x="1905" y="14764"/>
                      </a:cubicBezTo>
                      <a:cubicBezTo>
                        <a:pt x="667" y="13049"/>
                        <a:pt x="0" y="11049"/>
                        <a:pt x="0" y="8763"/>
                      </a:cubicBezTo>
                      <a:cubicBezTo>
                        <a:pt x="0" y="7144"/>
                        <a:pt x="286" y="5715"/>
                        <a:pt x="857" y="4286"/>
                      </a:cubicBezTo>
                      <a:cubicBezTo>
                        <a:pt x="1429" y="2953"/>
                        <a:pt x="2286" y="1905"/>
                        <a:pt x="3429" y="1143"/>
                      </a:cubicBezTo>
                      <a:cubicBezTo>
                        <a:pt x="4572" y="381"/>
                        <a:pt x="5810" y="0"/>
                        <a:pt x="7334" y="0"/>
                      </a:cubicBezTo>
                      <a:cubicBezTo>
                        <a:pt x="9334" y="0"/>
                        <a:pt x="10954" y="762"/>
                        <a:pt x="12287" y="2381"/>
                      </a:cubicBezTo>
                      <a:lnTo>
                        <a:pt x="12287" y="381"/>
                      </a:lnTo>
                      <a:lnTo>
                        <a:pt x="14954" y="381"/>
                      </a:lnTo>
                      <a:lnTo>
                        <a:pt x="14954" y="14954"/>
                      </a:lnTo>
                      <a:cubicBezTo>
                        <a:pt x="14954" y="17621"/>
                        <a:pt x="14669" y="19431"/>
                        <a:pt x="14192" y="20574"/>
                      </a:cubicBezTo>
                      <a:cubicBezTo>
                        <a:pt x="13621" y="21622"/>
                        <a:pt x="12859" y="22574"/>
                        <a:pt x="11621" y="23146"/>
                      </a:cubicBezTo>
                      <a:cubicBezTo>
                        <a:pt x="10477" y="23813"/>
                        <a:pt x="9049" y="24098"/>
                        <a:pt x="7334" y="24098"/>
                      </a:cubicBezTo>
                      <a:cubicBezTo>
                        <a:pt x="5334" y="24098"/>
                        <a:pt x="3715" y="23622"/>
                        <a:pt x="2476" y="22765"/>
                      </a:cubicBezTo>
                      <a:cubicBezTo>
                        <a:pt x="1238" y="21717"/>
                        <a:pt x="667" y="20383"/>
                        <a:pt x="667" y="18574"/>
                      </a:cubicBezTo>
                      <a:close/>
                      <a:moveTo>
                        <a:pt x="3048" y="8477"/>
                      </a:moveTo>
                      <a:cubicBezTo>
                        <a:pt x="3048" y="10668"/>
                        <a:pt x="3524" y="12287"/>
                        <a:pt x="4381" y="13335"/>
                      </a:cubicBezTo>
                      <a:cubicBezTo>
                        <a:pt x="5239" y="14383"/>
                        <a:pt x="6382" y="14859"/>
                        <a:pt x="7715" y="14859"/>
                      </a:cubicBezTo>
                      <a:cubicBezTo>
                        <a:pt x="9049" y="14859"/>
                        <a:pt x="10096" y="14383"/>
                        <a:pt x="11049" y="13335"/>
                      </a:cubicBezTo>
                      <a:cubicBezTo>
                        <a:pt x="11906" y="12287"/>
                        <a:pt x="12382" y="10763"/>
                        <a:pt x="12382" y="8572"/>
                      </a:cubicBezTo>
                      <a:cubicBezTo>
                        <a:pt x="12382" y="6477"/>
                        <a:pt x="11906" y="4953"/>
                        <a:pt x="11049" y="3905"/>
                      </a:cubicBezTo>
                      <a:cubicBezTo>
                        <a:pt x="10096" y="2857"/>
                        <a:pt x="9049" y="2381"/>
                        <a:pt x="7715" y="2381"/>
                      </a:cubicBezTo>
                      <a:cubicBezTo>
                        <a:pt x="6477" y="2381"/>
                        <a:pt x="5334" y="2857"/>
                        <a:pt x="4477" y="3905"/>
                      </a:cubicBezTo>
                      <a:cubicBezTo>
                        <a:pt x="3524" y="4858"/>
                        <a:pt x="3048" y="6382"/>
                        <a:pt x="3048" y="8477"/>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5" name="Freeform 70">
                  <a:extLst>
                    <a:ext uri="{FF2B5EF4-FFF2-40B4-BE49-F238E27FC236}">
                      <a16:creationId xmlns:a16="http://schemas.microsoft.com/office/drawing/2014/main" id="{4C609415-33CD-6971-D943-2D8601380A60}"/>
                    </a:ext>
                  </a:extLst>
                </p:cNvPr>
                <p:cNvSpPr/>
                <p:nvPr/>
              </p:nvSpPr>
              <p:spPr>
                <a:xfrm>
                  <a:off x="470819" y="3963638"/>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8 w 9143"/>
                    <a:gd name="connsiteY11" fmla="*/ 8477 h 17335"/>
                    <a:gd name="connsiteX12" fmla="*/ 2858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9"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1"/>
                        <a:pt x="3524" y="4477"/>
                        <a:pt x="3334" y="5144"/>
                      </a:cubicBezTo>
                      <a:cubicBezTo>
                        <a:pt x="3048" y="6191"/>
                        <a:pt x="2858" y="7239"/>
                        <a:pt x="2858" y="8477"/>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6" name="Freeform 71">
                  <a:extLst>
                    <a:ext uri="{FF2B5EF4-FFF2-40B4-BE49-F238E27FC236}">
                      <a16:creationId xmlns:a16="http://schemas.microsoft.com/office/drawing/2014/main" id="{117B7CAF-7A2D-24E8-4783-E47A393CD858}"/>
                    </a:ext>
                  </a:extLst>
                </p:cNvPr>
                <p:cNvSpPr/>
                <p:nvPr/>
              </p:nvSpPr>
              <p:spPr>
                <a:xfrm>
                  <a:off x="480630" y="3963734"/>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8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20 h 17525"/>
                    <a:gd name="connsiteX22" fmla="*/ 14573 w 15525"/>
                    <a:gd name="connsiteY22" fmla="*/ 6287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811 w 15525"/>
                    <a:gd name="connsiteY28" fmla="*/ 8668 h 17525"/>
                    <a:gd name="connsiteX29" fmla="*/ 7144 w 15525"/>
                    <a:gd name="connsiteY29" fmla="*/ 9715 h 17525"/>
                    <a:gd name="connsiteX30" fmla="*/ 4667 w 15525"/>
                    <a:gd name="connsiteY30" fmla="*/ 10287 h 17525"/>
                    <a:gd name="connsiteX31" fmla="*/ 3524 w 15525"/>
                    <a:gd name="connsiteY31" fmla="*/ 11239 h 17525"/>
                    <a:gd name="connsiteX32" fmla="*/ 3143 w 15525"/>
                    <a:gd name="connsiteY32" fmla="*/ 12573 h 17525"/>
                    <a:gd name="connsiteX33" fmla="*/ 4001 w 15525"/>
                    <a:gd name="connsiteY33" fmla="*/ 14478 h 17525"/>
                    <a:gd name="connsiteX34" fmla="*/ 6572 w 15525"/>
                    <a:gd name="connsiteY34" fmla="*/ 15240 h 17525"/>
                    <a:gd name="connsiteX35" fmla="*/ 9525 w 15525"/>
                    <a:gd name="connsiteY35" fmla="*/ 14478 h 17525"/>
                    <a:gd name="connsiteX36" fmla="*/ 11430 w 15525"/>
                    <a:gd name="connsiteY36" fmla="*/ 12478 h 17525"/>
                    <a:gd name="connsiteX37" fmla="*/ 11906 w 15525"/>
                    <a:gd name="connsiteY37" fmla="*/ 9620 h 17525"/>
                    <a:gd name="connsiteX38" fmla="*/ 11906 w 15525"/>
                    <a:gd name="connsiteY38" fmla="*/ 8668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6"/>
                        <a:pt x="6953" y="17526"/>
                        <a:pt x="5810" y="17526"/>
                      </a:cubicBezTo>
                      <a:cubicBezTo>
                        <a:pt x="4001" y="17526"/>
                        <a:pt x="2572" y="17050"/>
                        <a:pt x="1524" y="16192"/>
                      </a:cubicBezTo>
                      <a:cubicBezTo>
                        <a:pt x="572" y="15335"/>
                        <a:pt x="0" y="14097"/>
                        <a:pt x="0" y="12763"/>
                      </a:cubicBezTo>
                      <a:cubicBezTo>
                        <a:pt x="0" y="11906"/>
                        <a:pt x="191" y="11144"/>
                        <a:pt x="572" y="10478"/>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3"/>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20"/>
                      </a:cubicBezTo>
                      <a:cubicBezTo>
                        <a:pt x="14573" y="4096"/>
                        <a:pt x="14573" y="4953"/>
                        <a:pt x="14573" y="6287"/>
                      </a:cubicBezTo>
                      <a:lnTo>
                        <a:pt x="14573" y="10096"/>
                      </a:lnTo>
                      <a:cubicBezTo>
                        <a:pt x="14573" y="12763"/>
                        <a:pt x="14669" y="14383"/>
                        <a:pt x="14764" y="15145"/>
                      </a:cubicBezTo>
                      <a:cubicBezTo>
                        <a:pt x="14859" y="15812"/>
                        <a:pt x="15145" y="16478"/>
                        <a:pt x="15526" y="17145"/>
                      </a:cubicBezTo>
                      <a:lnTo>
                        <a:pt x="12573" y="17145"/>
                      </a:lnTo>
                      <a:cubicBezTo>
                        <a:pt x="12287" y="16573"/>
                        <a:pt x="12097" y="15907"/>
                        <a:pt x="12002" y="15049"/>
                      </a:cubicBezTo>
                      <a:close/>
                      <a:moveTo>
                        <a:pt x="11811" y="8668"/>
                      </a:moveTo>
                      <a:cubicBezTo>
                        <a:pt x="10763" y="9049"/>
                        <a:pt x="9239" y="9430"/>
                        <a:pt x="7144" y="9715"/>
                      </a:cubicBezTo>
                      <a:cubicBezTo>
                        <a:pt x="6001" y="9906"/>
                        <a:pt x="5144" y="10096"/>
                        <a:pt x="4667" y="10287"/>
                      </a:cubicBezTo>
                      <a:cubicBezTo>
                        <a:pt x="4191" y="10478"/>
                        <a:pt x="3810" y="10763"/>
                        <a:pt x="3524" y="11239"/>
                      </a:cubicBezTo>
                      <a:cubicBezTo>
                        <a:pt x="3239" y="11621"/>
                        <a:pt x="3143" y="12097"/>
                        <a:pt x="3143" y="12573"/>
                      </a:cubicBezTo>
                      <a:cubicBezTo>
                        <a:pt x="3143" y="13335"/>
                        <a:pt x="3429" y="14002"/>
                        <a:pt x="4001" y="14478"/>
                      </a:cubicBezTo>
                      <a:cubicBezTo>
                        <a:pt x="4572" y="14954"/>
                        <a:pt x="5429" y="15240"/>
                        <a:pt x="6572" y="15240"/>
                      </a:cubicBezTo>
                      <a:cubicBezTo>
                        <a:pt x="7715" y="15240"/>
                        <a:pt x="8668" y="14954"/>
                        <a:pt x="9525" y="14478"/>
                      </a:cubicBezTo>
                      <a:cubicBezTo>
                        <a:pt x="10382" y="14002"/>
                        <a:pt x="11049" y="13335"/>
                        <a:pt x="11430" y="12478"/>
                      </a:cubicBezTo>
                      <a:cubicBezTo>
                        <a:pt x="11716" y="11811"/>
                        <a:pt x="11906" y="10858"/>
                        <a:pt x="11906" y="9620"/>
                      </a:cubicBezTo>
                      <a:lnTo>
                        <a:pt x="11906" y="8668"/>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7" name="Freeform 72">
                  <a:extLst>
                    <a:ext uri="{FF2B5EF4-FFF2-40B4-BE49-F238E27FC236}">
                      <a16:creationId xmlns:a16="http://schemas.microsoft.com/office/drawing/2014/main" id="{1C2E8F84-B600-4DAB-FD43-832B5A28275F}"/>
                    </a:ext>
                  </a:extLst>
                </p:cNvPr>
                <p:cNvSpPr/>
                <p:nvPr/>
              </p:nvSpPr>
              <p:spPr>
                <a:xfrm>
                  <a:off x="499775"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3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4 w 22764"/>
                    <a:gd name="connsiteY18" fmla="*/ 7429 h 17240"/>
                    <a:gd name="connsiteX19" fmla="*/ 12764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9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5" y="286"/>
                        <a:pt x="6572" y="0"/>
                        <a:pt x="7620" y="0"/>
                      </a:cubicBezTo>
                      <a:cubicBezTo>
                        <a:pt x="8858" y="0"/>
                        <a:pt x="9906" y="286"/>
                        <a:pt x="10668" y="762"/>
                      </a:cubicBezTo>
                      <a:cubicBezTo>
                        <a:pt x="11430" y="1238"/>
                        <a:pt x="12002" y="2000"/>
                        <a:pt x="12383" y="2953"/>
                      </a:cubicBezTo>
                      <a:cubicBezTo>
                        <a:pt x="13716" y="953"/>
                        <a:pt x="15431" y="0"/>
                        <a:pt x="17621" y="0"/>
                      </a:cubicBezTo>
                      <a:cubicBezTo>
                        <a:pt x="19336" y="0"/>
                        <a:pt x="20574" y="476"/>
                        <a:pt x="21431" y="1429"/>
                      </a:cubicBezTo>
                      <a:cubicBezTo>
                        <a:pt x="22289"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98" y="2667"/>
                        <a:pt x="17526" y="2477"/>
                        <a:pt x="16859" y="2477"/>
                      </a:cubicBezTo>
                      <a:cubicBezTo>
                        <a:pt x="15716" y="2477"/>
                        <a:pt x="14669" y="2857"/>
                        <a:pt x="13906" y="3620"/>
                      </a:cubicBezTo>
                      <a:cubicBezTo>
                        <a:pt x="13144" y="4381"/>
                        <a:pt x="12764" y="5715"/>
                        <a:pt x="12764" y="7429"/>
                      </a:cubicBezTo>
                      <a:lnTo>
                        <a:pt x="12764" y="17240"/>
                      </a:lnTo>
                      <a:lnTo>
                        <a:pt x="9906" y="17240"/>
                      </a:lnTo>
                      <a:lnTo>
                        <a:pt x="9906" y="6287"/>
                      </a:lnTo>
                      <a:cubicBezTo>
                        <a:pt x="9906" y="5048"/>
                        <a:pt x="9716" y="4096"/>
                        <a:pt x="9239" y="3429"/>
                      </a:cubicBezTo>
                      <a:cubicBezTo>
                        <a:pt x="8763" y="2762"/>
                        <a:pt x="8001" y="2477"/>
                        <a:pt x="6953" y="2477"/>
                      </a:cubicBezTo>
                      <a:cubicBezTo>
                        <a:pt x="6191" y="2477"/>
                        <a:pt x="5429" y="2667"/>
                        <a:pt x="4763" y="3143"/>
                      </a:cubicBezTo>
                      <a:cubicBezTo>
                        <a:pt x="4096" y="3620"/>
                        <a:pt x="3619" y="4191"/>
                        <a:pt x="3239"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8" name="Freeform 73">
                  <a:extLst>
                    <a:ext uri="{FF2B5EF4-FFF2-40B4-BE49-F238E27FC236}">
                      <a16:creationId xmlns:a16="http://schemas.microsoft.com/office/drawing/2014/main" id="{A1419C7C-2E50-2491-1371-B73864AAE498}"/>
                    </a:ext>
                  </a:extLst>
                </p:cNvPr>
                <p:cNvSpPr/>
                <p:nvPr/>
              </p:nvSpPr>
              <p:spPr>
                <a:xfrm>
                  <a:off x="526827" y="3963638"/>
                  <a:ext cx="22764" cy="17240"/>
                </a:xfrm>
                <a:custGeom>
                  <a:avLst/>
                  <a:gdLst>
                    <a:gd name="connsiteX0" fmla="*/ 0 w 22764"/>
                    <a:gd name="connsiteY0" fmla="*/ 17240 h 17240"/>
                    <a:gd name="connsiteX1" fmla="*/ 0 w 22764"/>
                    <a:gd name="connsiteY1" fmla="*/ 381 h 17240"/>
                    <a:gd name="connsiteX2" fmla="*/ 2572 w 22764"/>
                    <a:gd name="connsiteY2" fmla="*/ 381 h 17240"/>
                    <a:gd name="connsiteX3" fmla="*/ 2572 w 22764"/>
                    <a:gd name="connsiteY3" fmla="*/ 2762 h 17240"/>
                    <a:gd name="connsiteX4" fmla="*/ 4667 w 22764"/>
                    <a:gd name="connsiteY4" fmla="*/ 762 h 17240"/>
                    <a:gd name="connsiteX5" fmla="*/ 7620 w 22764"/>
                    <a:gd name="connsiteY5" fmla="*/ 0 h 17240"/>
                    <a:gd name="connsiteX6" fmla="*/ 10668 w 22764"/>
                    <a:gd name="connsiteY6" fmla="*/ 762 h 17240"/>
                    <a:gd name="connsiteX7" fmla="*/ 12382 w 22764"/>
                    <a:gd name="connsiteY7" fmla="*/ 2953 h 17240"/>
                    <a:gd name="connsiteX8" fmla="*/ 17621 w 22764"/>
                    <a:gd name="connsiteY8" fmla="*/ 0 h 17240"/>
                    <a:gd name="connsiteX9" fmla="*/ 21431 w 22764"/>
                    <a:gd name="connsiteY9" fmla="*/ 1429 h 17240"/>
                    <a:gd name="connsiteX10" fmla="*/ 22765 w 22764"/>
                    <a:gd name="connsiteY10" fmla="*/ 5715 h 17240"/>
                    <a:gd name="connsiteX11" fmla="*/ 22765 w 22764"/>
                    <a:gd name="connsiteY11" fmla="*/ 17240 h 17240"/>
                    <a:gd name="connsiteX12" fmla="*/ 19907 w 22764"/>
                    <a:gd name="connsiteY12" fmla="*/ 17240 h 17240"/>
                    <a:gd name="connsiteX13" fmla="*/ 19907 w 22764"/>
                    <a:gd name="connsiteY13" fmla="*/ 6668 h 17240"/>
                    <a:gd name="connsiteX14" fmla="*/ 19621 w 22764"/>
                    <a:gd name="connsiteY14" fmla="*/ 4191 h 17240"/>
                    <a:gd name="connsiteX15" fmla="*/ 18574 w 22764"/>
                    <a:gd name="connsiteY15" fmla="*/ 2953 h 17240"/>
                    <a:gd name="connsiteX16" fmla="*/ 16859 w 22764"/>
                    <a:gd name="connsiteY16" fmla="*/ 2477 h 17240"/>
                    <a:gd name="connsiteX17" fmla="*/ 13906 w 22764"/>
                    <a:gd name="connsiteY17" fmla="*/ 3620 h 17240"/>
                    <a:gd name="connsiteX18" fmla="*/ 12763 w 22764"/>
                    <a:gd name="connsiteY18" fmla="*/ 7429 h 17240"/>
                    <a:gd name="connsiteX19" fmla="*/ 12763 w 22764"/>
                    <a:gd name="connsiteY19" fmla="*/ 17240 h 17240"/>
                    <a:gd name="connsiteX20" fmla="*/ 9906 w 22764"/>
                    <a:gd name="connsiteY20" fmla="*/ 17240 h 17240"/>
                    <a:gd name="connsiteX21" fmla="*/ 9906 w 22764"/>
                    <a:gd name="connsiteY21" fmla="*/ 6287 h 17240"/>
                    <a:gd name="connsiteX22" fmla="*/ 9239 w 22764"/>
                    <a:gd name="connsiteY22" fmla="*/ 3429 h 17240"/>
                    <a:gd name="connsiteX23" fmla="*/ 6953 w 22764"/>
                    <a:gd name="connsiteY23" fmla="*/ 2477 h 17240"/>
                    <a:gd name="connsiteX24" fmla="*/ 4763 w 22764"/>
                    <a:gd name="connsiteY24" fmla="*/ 3143 h 17240"/>
                    <a:gd name="connsiteX25" fmla="*/ 3238 w 22764"/>
                    <a:gd name="connsiteY25" fmla="*/ 4953 h 17240"/>
                    <a:gd name="connsiteX26" fmla="*/ 2762 w 22764"/>
                    <a:gd name="connsiteY26" fmla="*/ 8477 h 17240"/>
                    <a:gd name="connsiteX27" fmla="*/ 2762 w 22764"/>
                    <a:gd name="connsiteY27" fmla="*/ 17240 h 17240"/>
                    <a:gd name="connsiteX28" fmla="*/ 0 w 22764"/>
                    <a:gd name="connsiteY28" fmla="*/ 17240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764" h="17240">
                      <a:moveTo>
                        <a:pt x="0" y="17240"/>
                      </a:moveTo>
                      <a:lnTo>
                        <a:pt x="0" y="381"/>
                      </a:lnTo>
                      <a:lnTo>
                        <a:pt x="2572" y="381"/>
                      </a:lnTo>
                      <a:lnTo>
                        <a:pt x="2572" y="2762"/>
                      </a:lnTo>
                      <a:cubicBezTo>
                        <a:pt x="3143" y="1905"/>
                        <a:pt x="3810" y="1238"/>
                        <a:pt x="4667" y="762"/>
                      </a:cubicBezTo>
                      <a:cubicBezTo>
                        <a:pt x="5524" y="286"/>
                        <a:pt x="6572" y="0"/>
                        <a:pt x="7620" y="0"/>
                      </a:cubicBezTo>
                      <a:cubicBezTo>
                        <a:pt x="8858" y="0"/>
                        <a:pt x="9906" y="286"/>
                        <a:pt x="10668" y="762"/>
                      </a:cubicBezTo>
                      <a:cubicBezTo>
                        <a:pt x="11430" y="1238"/>
                        <a:pt x="12001" y="2000"/>
                        <a:pt x="12382" y="2953"/>
                      </a:cubicBezTo>
                      <a:cubicBezTo>
                        <a:pt x="13716" y="953"/>
                        <a:pt x="15430" y="0"/>
                        <a:pt x="17621" y="0"/>
                      </a:cubicBezTo>
                      <a:cubicBezTo>
                        <a:pt x="19336" y="0"/>
                        <a:pt x="20574" y="476"/>
                        <a:pt x="21431" y="1429"/>
                      </a:cubicBezTo>
                      <a:cubicBezTo>
                        <a:pt x="22288" y="2381"/>
                        <a:pt x="22765" y="3810"/>
                        <a:pt x="22765" y="5715"/>
                      </a:cubicBezTo>
                      <a:lnTo>
                        <a:pt x="22765" y="17240"/>
                      </a:lnTo>
                      <a:lnTo>
                        <a:pt x="19907" y="17240"/>
                      </a:lnTo>
                      <a:lnTo>
                        <a:pt x="19907" y="6668"/>
                      </a:lnTo>
                      <a:cubicBezTo>
                        <a:pt x="19907" y="5525"/>
                        <a:pt x="19812" y="4667"/>
                        <a:pt x="19621" y="4191"/>
                      </a:cubicBezTo>
                      <a:cubicBezTo>
                        <a:pt x="19431" y="3715"/>
                        <a:pt x="19145" y="3238"/>
                        <a:pt x="18574" y="2953"/>
                      </a:cubicBezTo>
                      <a:cubicBezTo>
                        <a:pt x="18002" y="2667"/>
                        <a:pt x="17526" y="2477"/>
                        <a:pt x="16859" y="2477"/>
                      </a:cubicBezTo>
                      <a:cubicBezTo>
                        <a:pt x="15716" y="2477"/>
                        <a:pt x="14668" y="2857"/>
                        <a:pt x="13906" y="3620"/>
                      </a:cubicBezTo>
                      <a:cubicBezTo>
                        <a:pt x="13144" y="4381"/>
                        <a:pt x="12763" y="5715"/>
                        <a:pt x="12763" y="7429"/>
                      </a:cubicBezTo>
                      <a:lnTo>
                        <a:pt x="12763" y="17240"/>
                      </a:lnTo>
                      <a:lnTo>
                        <a:pt x="9906" y="17240"/>
                      </a:lnTo>
                      <a:lnTo>
                        <a:pt x="9906" y="6287"/>
                      </a:lnTo>
                      <a:cubicBezTo>
                        <a:pt x="9906" y="5048"/>
                        <a:pt x="9715" y="4096"/>
                        <a:pt x="9239" y="3429"/>
                      </a:cubicBezTo>
                      <a:cubicBezTo>
                        <a:pt x="8763" y="2762"/>
                        <a:pt x="8001" y="2477"/>
                        <a:pt x="6953" y="2477"/>
                      </a:cubicBezTo>
                      <a:cubicBezTo>
                        <a:pt x="6191" y="2477"/>
                        <a:pt x="5429" y="2667"/>
                        <a:pt x="4763" y="3143"/>
                      </a:cubicBezTo>
                      <a:cubicBezTo>
                        <a:pt x="4096" y="3524"/>
                        <a:pt x="3619" y="4191"/>
                        <a:pt x="3238" y="4953"/>
                      </a:cubicBezTo>
                      <a:cubicBezTo>
                        <a:pt x="2953" y="5810"/>
                        <a:pt x="2762" y="6953"/>
                        <a:pt x="2762" y="8477"/>
                      </a:cubicBezTo>
                      <a:lnTo>
                        <a:pt x="2762" y="17240"/>
                      </a:lnTo>
                      <a:lnTo>
                        <a:pt x="0" y="1724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2119" name="Freeform 74">
                  <a:extLst>
                    <a:ext uri="{FF2B5EF4-FFF2-40B4-BE49-F238E27FC236}">
                      <a16:creationId xmlns:a16="http://schemas.microsoft.com/office/drawing/2014/main" id="{0420273D-257F-2C75-2062-520759F03A4D}"/>
                    </a:ext>
                  </a:extLst>
                </p:cNvPr>
                <p:cNvSpPr/>
                <p:nvPr/>
              </p:nvSpPr>
              <p:spPr>
                <a:xfrm>
                  <a:off x="552830" y="3963638"/>
                  <a:ext cx="15525" cy="17621"/>
                </a:xfrm>
                <a:custGeom>
                  <a:avLst/>
                  <a:gdLst>
                    <a:gd name="connsiteX0" fmla="*/ 12573 w 15525"/>
                    <a:gd name="connsiteY0" fmla="*/ 11811 h 17621"/>
                    <a:gd name="connsiteX1" fmla="*/ 15526 w 15525"/>
                    <a:gd name="connsiteY1" fmla="*/ 12192 h 17621"/>
                    <a:gd name="connsiteX2" fmla="*/ 12954 w 15525"/>
                    <a:gd name="connsiteY2" fmla="*/ 16193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3"/>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19" y="12763"/>
                        <a:pt x="4477" y="13811"/>
                      </a:cubicBezTo>
                      <a:cubicBezTo>
                        <a:pt x="5429" y="14764"/>
                        <a:pt x="6572" y="15240"/>
                        <a:pt x="8001" y="15240"/>
                      </a:cubicBezTo>
                      <a:cubicBezTo>
                        <a:pt x="9049" y="15240"/>
                        <a:pt x="9906" y="14954"/>
                        <a:pt x="10668"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8" y="2477"/>
                        <a:pt x="5620" y="2953"/>
                        <a:pt x="4667" y="3810"/>
                      </a:cubicBezTo>
                      <a:cubicBezTo>
                        <a:pt x="3810" y="4572"/>
                        <a:pt x="3239"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nvGrpSpPr>
              <p:cNvPr id="36" name="Graphic 6">
                <a:extLst>
                  <a:ext uri="{FF2B5EF4-FFF2-40B4-BE49-F238E27FC236}">
                    <a16:creationId xmlns:a16="http://schemas.microsoft.com/office/drawing/2014/main" id="{82CF6448-3502-955E-7106-C943E1BA7008}"/>
                  </a:ext>
                </a:extLst>
              </p:cNvPr>
              <p:cNvGrpSpPr/>
              <p:nvPr/>
            </p:nvGrpSpPr>
            <p:grpSpPr>
              <a:xfrm>
                <a:off x="245077" y="3993642"/>
                <a:ext cx="321658" cy="30194"/>
                <a:chOff x="245077" y="3993642"/>
                <a:chExt cx="321658" cy="30194"/>
              </a:xfrm>
              <a:solidFill>
                <a:srgbClr val="23509E"/>
              </a:solidFill>
            </p:grpSpPr>
            <p:sp>
              <p:nvSpPr>
                <p:cNvPr id="37" name="Freeform 76">
                  <a:extLst>
                    <a:ext uri="{FF2B5EF4-FFF2-40B4-BE49-F238E27FC236}">
                      <a16:creationId xmlns:a16="http://schemas.microsoft.com/office/drawing/2014/main" id="{65787380-2D9E-BD26-3690-592B65F6425C}"/>
                    </a:ext>
                  </a:extLst>
                </p:cNvPr>
                <p:cNvSpPr/>
                <p:nvPr/>
              </p:nvSpPr>
              <p:spPr>
                <a:xfrm>
                  <a:off x="24507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857 w 15811"/>
                    <a:gd name="connsiteY10" fmla="*/ 8858 h 17621"/>
                    <a:gd name="connsiteX11" fmla="*/ 4286 w 15811"/>
                    <a:gd name="connsiteY11" fmla="*/ 13716 h 17621"/>
                    <a:gd name="connsiteX12" fmla="*/ 7810 w 15811"/>
                    <a:gd name="connsiteY12" fmla="*/ 15335 h 17621"/>
                    <a:gd name="connsiteX13" fmla="*/ 11335 w 15811"/>
                    <a:gd name="connsiteY13" fmla="*/ 13716 h 17621"/>
                    <a:gd name="connsiteX14" fmla="*/ 12763 w 15811"/>
                    <a:gd name="connsiteY14" fmla="*/ 8763 h 17621"/>
                    <a:gd name="connsiteX15" fmla="*/ 11335 w 15811"/>
                    <a:gd name="connsiteY15" fmla="*/ 4000 h 17621"/>
                    <a:gd name="connsiteX16" fmla="*/ 7810 w 15811"/>
                    <a:gd name="connsiteY16" fmla="*/ 2381 h 17621"/>
                    <a:gd name="connsiteX17" fmla="*/ 4286 w 15811"/>
                    <a:gd name="connsiteY17" fmla="*/ 4000 h 17621"/>
                    <a:gd name="connsiteX18" fmla="*/ 2857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667" y="13811"/>
                        <a:pt x="0" y="11716"/>
                        <a:pt x="0" y="8858"/>
                      </a:cubicBezTo>
                      <a:close/>
                      <a:moveTo>
                        <a:pt x="2857" y="8858"/>
                      </a:moveTo>
                      <a:cubicBezTo>
                        <a:pt x="2857" y="11049"/>
                        <a:pt x="3334" y="12668"/>
                        <a:pt x="4286" y="13716"/>
                      </a:cubicBezTo>
                      <a:cubicBezTo>
                        <a:pt x="5239" y="14764"/>
                        <a:pt x="6382" y="15335"/>
                        <a:pt x="7810" y="15335"/>
                      </a:cubicBezTo>
                      <a:cubicBezTo>
                        <a:pt x="9239" y="15335"/>
                        <a:pt x="10382" y="14764"/>
                        <a:pt x="11335" y="13716"/>
                      </a:cubicBezTo>
                      <a:cubicBezTo>
                        <a:pt x="12287" y="12668"/>
                        <a:pt x="12763" y="10954"/>
                        <a:pt x="12763" y="8763"/>
                      </a:cubicBezTo>
                      <a:cubicBezTo>
                        <a:pt x="12763" y="6667"/>
                        <a:pt x="12287" y="5144"/>
                        <a:pt x="11335" y="4000"/>
                      </a:cubicBezTo>
                      <a:cubicBezTo>
                        <a:pt x="10382" y="2953"/>
                        <a:pt x="9239" y="2381"/>
                        <a:pt x="7810" y="2381"/>
                      </a:cubicBezTo>
                      <a:cubicBezTo>
                        <a:pt x="6382" y="2381"/>
                        <a:pt x="5239" y="2953"/>
                        <a:pt x="4286" y="4000"/>
                      </a:cubicBezTo>
                      <a:cubicBezTo>
                        <a:pt x="3334" y="5048"/>
                        <a:pt x="2857" y="6667"/>
                        <a:pt x="2857"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8" name="Freeform 77">
                  <a:extLst>
                    <a:ext uri="{FF2B5EF4-FFF2-40B4-BE49-F238E27FC236}">
                      <a16:creationId xmlns:a16="http://schemas.microsoft.com/office/drawing/2014/main" id="{09F7B3C2-49EC-C0E8-173E-7D10468F63C7}"/>
                    </a:ext>
                  </a:extLst>
                </p:cNvPr>
                <p:cNvSpPr/>
                <p:nvPr/>
              </p:nvSpPr>
              <p:spPr>
                <a:xfrm>
                  <a:off x="262413" y="3993642"/>
                  <a:ext cx="9810" cy="23622"/>
                </a:xfrm>
                <a:custGeom>
                  <a:avLst/>
                  <a:gdLst>
                    <a:gd name="connsiteX0" fmla="*/ 2477 w 9810"/>
                    <a:gd name="connsiteY0" fmla="*/ 23622 h 23622"/>
                    <a:gd name="connsiteX1" fmla="*/ 2477 w 9810"/>
                    <a:gd name="connsiteY1" fmla="*/ 8954 h 23622"/>
                    <a:gd name="connsiteX2" fmla="*/ 0 w 9810"/>
                    <a:gd name="connsiteY2" fmla="*/ 8954 h 23622"/>
                    <a:gd name="connsiteX3" fmla="*/ 0 w 9810"/>
                    <a:gd name="connsiteY3" fmla="*/ 6763 h 23622"/>
                    <a:gd name="connsiteX4" fmla="*/ 2477 w 9810"/>
                    <a:gd name="connsiteY4" fmla="*/ 6763 h 23622"/>
                    <a:gd name="connsiteX5" fmla="*/ 2477 w 9810"/>
                    <a:gd name="connsiteY5" fmla="*/ 4953 h 23622"/>
                    <a:gd name="connsiteX6" fmla="*/ 2762 w 9810"/>
                    <a:gd name="connsiteY6" fmla="*/ 2477 h 23622"/>
                    <a:gd name="connsiteX7" fmla="*/ 4191 w 9810"/>
                    <a:gd name="connsiteY7" fmla="*/ 667 h 23622"/>
                    <a:gd name="connsiteX8" fmla="*/ 7144 w 9810"/>
                    <a:gd name="connsiteY8" fmla="*/ 0 h 23622"/>
                    <a:gd name="connsiteX9" fmla="*/ 9811 w 9810"/>
                    <a:gd name="connsiteY9" fmla="*/ 286 h 23622"/>
                    <a:gd name="connsiteX10" fmla="*/ 9334 w 9810"/>
                    <a:gd name="connsiteY10" fmla="*/ 2762 h 23622"/>
                    <a:gd name="connsiteX11" fmla="*/ 7620 w 9810"/>
                    <a:gd name="connsiteY11" fmla="*/ 2572 h 23622"/>
                    <a:gd name="connsiteX12" fmla="*/ 5810 w 9810"/>
                    <a:gd name="connsiteY12" fmla="*/ 3143 h 23622"/>
                    <a:gd name="connsiteX13" fmla="*/ 5239 w 9810"/>
                    <a:gd name="connsiteY13" fmla="*/ 5239 h 23622"/>
                    <a:gd name="connsiteX14" fmla="*/ 5239 w 9810"/>
                    <a:gd name="connsiteY14" fmla="*/ 6763 h 23622"/>
                    <a:gd name="connsiteX15" fmla="*/ 8477 w 9810"/>
                    <a:gd name="connsiteY15" fmla="*/ 6763 h 23622"/>
                    <a:gd name="connsiteX16" fmla="*/ 8477 w 9810"/>
                    <a:gd name="connsiteY16" fmla="*/ 8954 h 23622"/>
                    <a:gd name="connsiteX17" fmla="*/ 5239 w 9810"/>
                    <a:gd name="connsiteY17" fmla="*/ 8954 h 23622"/>
                    <a:gd name="connsiteX18" fmla="*/ 5239 w 9810"/>
                    <a:gd name="connsiteY18" fmla="*/ 23622 h 23622"/>
                    <a:gd name="connsiteX19" fmla="*/ 2477 w 9810"/>
                    <a:gd name="connsiteY19"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10" h="23622">
                      <a:moveTo>
                        <a:pt x="2477" y="23622"/>
                      </a:moveTo>
                      <a:lnTo>
                        <a:pt x="2477" y="8954"/>
                      </a:lnTo>
                      <a:lnTo>
                        <a:pt x="0" y="8954"/>
                      </a:lnTo>
                      <a:lnTo>
                        <a:pt x="0" y="6763"/>
                      </a:lnTo>
                      <a:lnTo>
                        <a:pt x="2477" y="6763"/>
                      </a:lnTo>
                      <a:lnTo>
                        <a:pt x="2477" y="4953"/>
                      </a:lnTo>
                      <a:cubicBezTo>
                        <a:pt x="2477" y="3810"/>
                        <a:pt x="2572" y="2953"/>
                        <a:pt x="2762" y="2477"/>
                      </a:cubicBezTo>
                      <a:cubicBezTo>
                        <a:pt x="3048" y="1715"/>
                        <a:pt x="3524" y="1143"/>
                        <a:pt x="4191" y="667"/>
                      </a:cubicBezTo>
                      <a:cubicBezTo>
                        <a:pt x="4858" y="191"/>
                        <a:pt x="5810" y="0"/>
                        <a:pt x="7144" y="0"/>
                      </a:cubicBezTo>
                      <a:cubicBezTo>
                        <a:pt x="7906" y="0"/>
                        <a:pt x="8858" y="95"/>
                        <a:pt x="9811" y="286"/>
                      </a:cubicBezTo>
                      <a:lnTo>
                        <a:pt x="9334" y="2762"/>
                      </a:lnTo>
                      <a:cubicBezTo>
                        <a:pt x="8763" y="2667"/>
                        <a:pt x="8192" y="2572"/>
                        <a:pt x="7620" y="2572"/>
                      </a:cubicBezTo>
                      <a:cubicBezTo>
                        <a:pt x="6763" y="2572"/>
                        <a:pt x="6096" y="2762"/>
                        <a:pt x="5810" y="3143"/>
                      </a:cubicBezTo>
                      <a:cubicBezTo>
                        <a:pt x="5429" y="3524"/>
                        <a:pt x="5239" y="4191"/>
                        <a:pt x="5239" y="5239"/>
                      </a:cubicBezTo>
                      <a:lnTo>
                        <a:pt x="5239" y="6763"/>
                      </a:lnTo>
                      <a:lnTo>
                        <a:pt x="8477" y="6763"/>
                      </a:lnTo>
                      <a:lnTo>
                        <a:pt x="8477" y="8954"/>
                      </a:lnTo>
                      <a:lnTo>
                        <a:pt x="5239" y="8954"/>
                      </a:lnTo>
                      <a:lnTo>
                        <a:pt x="5239" y="23622"/>
                      </a:lnTo>
                      <a:lnTo>
                        <a:pt x="2477" y="23622"/>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39" name="Freeform 78">
                  <a:extLst>
                    <a:ext uri="{FF2B5EF4-FFF2-40B4-BE49-F238E27FC236}">
                      <a16:creationId xmlns:a16="http://schemas.microsoft.com/office/drawing/2014/main" id="{345CA472-C970-3AE8-D9C2-E329DEE862EB}"/>
                    </a:ext>
                  </a:extLst>
                </p:cNvPr>
                <p:cNvSpPr/>
                <p:nvPr/>
              </p:nvSpPr>
              <p:spPr>
                <a:xfrm>
                  <a:off x="280510" y="3994499"/>
                  <a:ext cx="8286" cy="22955"/>
                </a:xfrm>
                <a:custGeom>
                  <a:avLst/>
                  <a:gdLst>
                    <a:gd name="connsiteX0" fmla="*/ 7906 w 8286"/>
                    <a:gd name="connsiteY0" fmla="*/ 20193 h 22955"/>
                    <a:gd name="connsiteX1" fmla="*/ 8287 w 8286"/>
                    <a:gd name="connsiteY1" fmla="*/ 22670 h 22955"/>
                    <a:gd name="connsiteX2" fmla="*/ 6096 w 8286"/>
                    <a:gd name="connsiteY2" fmla="*/ 22955 h 22955"/>
                    <a:gd name="connsiteX3" fmla="*/ 3715 w 8286"/>
                    <a:gd name="connsiteY3" fmla="*/ 22479 h 22955"/>
                    <a:gd name="connsiteX4" fmla="*/ 2476 w 8286"/>
                    <a:gd name="connsiteY4" fmla="*/ 21146 h 22955"/>
                    <a:gd name="connsiteX5" fmla="*/ 2095 w 8286"/>
                    <a:gd name="connsiteY5" fmla="*/ 17812 h 22955"/>
                    <a:gd name="connsiteX6" fmla="*/ 2095 w 8286"/>
                    <a:gd name="connsiteY6" fmla="*/ 8096 h 22955"/>
                    <a:gd name="connsiteX7" fmla="*/ 0 w 8286"/>
                    <a:gd name="connsiteY7" fmla="*/ 8096 h 22955"/>
                    <a:gd name="connsiteX8" fmla="*/ 0 w 8286"/>
                    <a:gd name="connsiteY8" fmla="*/ 5906 h 22955"/>
                    <a:gd name="connsiteX9" fmla="*/ 2095 w 8286"/>
                    <a:gd name="connsiteY9" fmla="*/ 5906 h 22955"/>
                    <a:gd name="connsiteX10" fmla="*/ 2095 w 8286"/>
                    <a:gd name="connsiteY10" fmla="*/ 1715 h 22955"/>
                    <a:gd name="connsiteX11" fmla="*/ 4953 w 8286"/>
                    <a:gd name="connsiteY11" fmla="*/ 0 h 22955"/>
                    <a:gd name="connsiteX12" fmla="*/ 4953 w 8286"/>
                    <a:gd name="connsiteY12" fmla="*/ 5906 h 22955"/>
                    <a:gd name="connsiteX13" fmla="*/ 7810 w 8286"/>
                    <a:gd name="connsiteY13" fmla="*/ 5906 h 22955"/>
                    <a:gd name="connsiteX14" fmla="*/ 7810 w 8286"/>
                    <a:gd name="connsiteY14" fmla="*/ 8096 h 22955"/>
                    <a:gd name="connsiteX15" fmla="*/ 4953 w 8286"/>
                    <a:gd name="connsiteY15" fmla="*/ 8096 h 22955"/>
                    <a:gd name="connsiteX16" fmla="*/ 4953 w 8286"/>
                    <a:gd name="connsiteY16" fmla="*/ 17907 h 22955"/>
                    <a:gd name="connsiteX17" fmla="*/ 5144 w 8286"/>
                    <a:gd name="connsiteY17" fmla="*/ 19431 h 22955"/>
                    <a:gd name="connsiteX18" fmla="*/ 5620 w 8286"/>
                    <a:gd name="connsiteY18" fmla="*/ 20003 h 22955"/>
                    <a:gd name="connsiteX19" fmla="*/ 6572 w 8286"/>
                    <a:gd name="connsiteY19" fmla="*/ 20193 h 22955"/>
                    <a:gd name="connsiteX20" fmla="*/ 7906 w 8286"/>
                    <a:gd name="connsiteY20" fmla="*/ 20193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86" h="22955">
                      <a:moveTo>
                        <a:pt x="7906" y="20193"/>
                      </a:moveTo>
                      <a:lnTo>
                        <a:pt x="8287" y="22670"/>
                      </a:lnTo>
                      <a:cubicBezTo>
                        <a:pt x="7525" y="22860"/>
                        <a:pt x="6763" y="22955"/>
                        <a:pt x="6096" y="22955"/>
                      </a:cubicBezTo>
                      <a:cubicBezTo>
                        <a:pt x="5048" y="22955"/>
                        <a:pt x="4286" y="22765"/>
                        <a:pt x="3715" y="22479"/>
                      </a:cubicBezTo>
                      <a:cubicBezTo>
                        <a:pt x="3143" y="22193"/>
                        <a:pt x="2762" y="21717"/>
                        <a:pt x="2476" y="21146"/>
                      </a:cubicBezTo>
                      <a:cubicBezTo>
                        <a:pt x="2286" y="20574"/>
                        <a:pt x="2095" y="19526"/>
                        <a:pt x="2095" y="17812"/>
                      </a:cubicBezTo>
                      <a:lnTo>
                        <a:pt x="2095" y="8096"/>
                      </a:lnTo>
                      <a:lnTo>
                        <a:pt x="0" y="8096"/>
                      </a:lnTo>
                      <a:lnTo>
                        <a:pt x="0" y="5906"/>
                      </a:lnTo>
                      <a:lnTo>
                        <a:pt x="2095" y="5906"/>
                      </a:lnTo>
                      <a:lnTo>
                        <a:pt x="2095" y="1715"/>
                      </a:lnTo>
                      <a:lnTo>
                        <a:pt x="4953" y="0"/>
                      </a:lnTo>
                      <a:lnTo>
                        <a:pt x="4953" y="5906"/>
                      </a:lnTo>
                      <a:lnTo>
                        <a:pt x="7810" y="5906"/>
                      </a:lnTo>
                      <a:lnTo>
                        <a:pt x="7810" y="8096"/>
                      </a:lnTo>
                      <a:lnTo>
                        <a:pt x="4953" y="8096"/>
                      </a:lnTo>
                      <a:lnTo>
                        <a:pt x="4953" y="17907"/>
                      </a:lnTo>
                      <a:cubicBezTo>
                        <a:pt x="4953" y="18764"/>
                        <a:pt x="5048" y="19241"/>
                        <a:pt x="5144" y="19431"/>
                      </a:cubicBezTo>
                      <a:cubicBezTo>
                        <a:pt x="5239" y="19621"/>
                        <a:pt x="5429" y="19812"/>
                        <a:pt x="5620" y="20003"/>
                      </a:cubicBezTo>
                      <a:cubicBezTo>
                        <a:pt x="5810" y="20098"/>
                        <a:pt x="6191" y="20193"/>
                        <a:pt x="6572" y="20193"/>
                      </a:cubicBezTo>
                      <a:cubicBezTo>
                        <a:pt x="6953" y="20384"/>
                        <a:pt x="7429" y="20288"/>
                        <a:pt x="7906" y="20193"/>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0" name="Freeform 79">
                  <a:extLst>
                    <a:ext uri="{FF2B5EF4-FFF2-40B4-BE49-F238E27FC236}">
                      <a16:creationId xmlns:a16="http://schemas.microsoft.com/office/drawing/2014/main" id="{20B59567-9420-0AD2-BC32-656059058905}"/>
                    </a:ext>
                  </a:extLst>
                </p:cNvPr>
                <p:cNvSpPr/>
                <p:nvPr/>
              </p:nvSpPr>
              <p:spPr>
                <a:xfrm>
                  <a:off x="291273" y="3994023"/>
                  <a:ext cx="13716" cy="23431"/>
                </a:xfrm>
                <a:custGeom>
                  <a:avLst/>
                  <a:gdLst>
                    <a:gd name="connsiteX0" fmla="*/ 0 w 13716"/>
                    <a:gd name="connsiteY0" fmla="*/ 23241 h 23431"/>
                    <a:gd name="connsiteX1" fmla="*/ 0 w 13716"/>
                    <a:gd name="connsiteY1" fmla="*/ 0 h 23431"/>
                    <a:gd name="connsiteX2" fmla="*/ 2858 w 13716"/>
                    <a:gd name="connsiteY2" fmla="*/ 0 h 23431"/>
                    <a:gd name="connsiteX3" fmla="*/ 2858 w 13716"/>
                    <a:gd name="connsiteY3" fmla="*/ 8382 h 23431"/>
                    <a:gd name="connsiteX4" fmla="*/ 7906 w 13716"/>
                    <a:gd name="connsiteY4" fmla="*/ 6096 h 23431"/>
                    <a:gd name="connsiteX5" fmla="*/ 11144 w 13716"/>
                    <a:gd name="connsiteY5" fmla="*/ 6858 h 23431"/>
                    <a:gd name="connsiteX6" fmla="*/ 13144 w 13716"/>
                    <a:gd name="connsiteY6" fmla="*/ 8858 h 23431"/>
                    <a:gd name="connsiteX7" fmla="*/ 13716 w 13716"/>
                    <a:gd name="connsiteY7" fmla="*/ 12668 h 23431"/>
                    <a:gd name="connsiteX8" fmla="*/ 13716 w 13716"/>
                    <a:gd name="connsiteY8" fmla="*/ 23336 h 23431"/>
                    <a:gd name="connsiteX9" fmla="*/ 10858 w 13716"/>
                    <a:gd name="connsiteY9" fmla="*/ 23336 h 23431"/>
                    <a:gd name="connsiteX10" fmla="*/ 10858 w 13716"/>
                    <a:gd name="connsiteY10" fmla="*/ 12668 h 23431"/>
                    <a:gd name="connsiteX11" fmla="*/ 9906 w 13716"/>
                    <a:gd name="connsiteY11" fmla="*/ 9525 h 23431"/>
                    <a:gd name="connsiteX12" fmla="*/ 7239 w 13716"/>
                    <a:gd name="connsiteY12" fmla="*/ 8572 h 23431"/>
                    <a:gd name="connsiteX13" fmla="*/ 4858 w 13716"/>
                    <a:gd name="connsiteY13" fmla="*/ 9239 h 23431"/>
                    <a:gd name="connsiteX14" fmla="*/ 3238 w 13716"/>
                    <a:gd name="connsiteY14" fmla="*/ 11049 h 23431"/>
                    <a:gd name="connsiteX15" fmla="*/ 2762 w 13716"/>
                    <a:gd name="connsiteY15" fmla="*/ 14192 h 23431"/>
                    <a:gd name="connsiteX16" fmla="*/ 2762 w 13716"/>
                    <a:gd name="connsiteY16" fmla="*/ 23431 h 23431"/>
                    <a:gd name="connsiteX17" fmla="*/ 0 w 13716"/>
                    <a:gd name="connsiteY17" fmla="*/ 23431 h 2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16" h="23431">
                      <a:moveTo>
                        <a:pt x="0" y="23241"/>
                      </a:moveTo>
                      <a:lnTo>
                        <a:pt x="0" y="0"/>
                      </a:lnTo>
                      <a:lnTo>
                        <a:pt x="2858" y="0"/>
                      </a:lnTo>
                      <a:lnTo>
                        <a:pt x="2858" y="8382"/>
                      </a:lnTo>
                      <a:cubicBezTo>
                        <a:pt x="4191" y="6858"/>
                        <a:pt x="5906" y="6096"/>
                        <a:pt x="7906" y="6096"/>
                      </a:cubicBezTo>
                      <a:cubicBezTo>
                        <a:pt x="9144" y="6096"/>
                        <a:pt x="10192" y="6382"/>
                        <a:pt x="11144" y="6858"/>
                      </a:cubicBezTo>
                      <a:cubicBezTo>
                        <a:pt x="12097" y="7334"/>
                        <a:pt x="12763" y="8001"/>
                        <a:pt x="13144" y="8858"/>
                      </a:cubicBezTo>
                      <a:cubicBezTo>
                        <a:pt x="13525" y="9715"/>
                        <a:pt x="13716" y="10954"/>
                        <a:pt x="13716" y="12668"/>
                      </a:cubicBezTo>
                      <a:lnTo>
                        <a:pt x="13716" y="23336"/>
                      </a:lnTo>
                      <a:lnTo>
                        <a:pt x="10858" y="23336"/>
                      </a:lnTo>
                      <a:lnTo>
                        <a:pt x="10858" y="12668"/>
                      </a:lnTo>
                      <a:cubicBezTo>
                        <a:pt x="10858" y="11239"/>
                        <a:pt x="10573" y="10192"/>
                        <a:pt x="9906" y="9525"/>
                      </a:cubicBezTo>
                      <a:cubicBezTo>
                        <a:pt x="9335" y="8858"/>
                        <a:pt x="8382" y="8572"/>
                        <a:pt x="7239" y="8572"/>
                      </a:cubicBezTo>
                      <a:cubicBezTo>
                        <a:pt x="6382" y="8572"/>
                        <a:pt x="5620" y="8763"/>
                        <a:pt x="4858" y="9239"/>
                      </a:cubicBezTo>
                      <a:cubicBezTo>
                        <a:pt x="4096" y="9715"/>
                        <a:pt x="3619" y="10287"/>
                        <a:pt x="3238" y="11049"/>
                      </a:cubicBezTo>
                      <a:cubicBezTo>
                        <a:pt x="2953" y="11811"/>
                        <a:pt x="2762" y="12859"/>
                        <a:pt x="2762" y="14192"/>
                      </a:cubicBezTo>
                      <a:lnTo>
                        <a:pt x="2762" y="23431"/>
                      </a:lnTo>
                      <a:lnTo>
                        <a:pt x="0" y="23431"/>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1" name="Freeform 80">
                  <a:extLst>
                    <a:ext uri="{FF2B5EF4-FFF2-40B4-BE49-F238E27FC236}">
                      <a16:creationId xmlns:a16="http://schemas.microsoft.com/office/drawing/2014/main" id="{6F253182-C053-0872-8BB4-8F817E4C989B}"/>
                    </a:ext>
                  </a:extLst>
                </p:cNvPr>
                <p:cNvSpPr/>
                <p:nvPr/>
              </p:nvSpPr>
              <p:spPr>
                <a:xfrm>
                  <a:off x="308228"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2953 w 15525"/>
                    <a:gd name="connsiteY11" fmla="*/ 9525 h 17621"/>
                    <a:gd name="connsiteX12" fmla="*/ 4477 w 15525"/>
                    <a:gd name="connsiteY12" fmla="*/ 13811 h 17621"/>
                    <a:gd name="connsiteX13" fmla="*/ 8001 w 15525"/>
                    <a:gd name="connsiteY13" fmla="*/ 15240 h 17621"/>
                    <a:gd name="connsiteX14" fmla="*/ 10668 w 15525"/>
                    <a:gd name="connsiteY14" fmla="*/ 14383 h 17621"/>
                    <a:gd name="connsiteX15" fmla="*/ 12573 w 15525"/>
                    <a:gd name="connsiteY15" fmla="*/ 11811 h 17621"/>
                    <a:gd name="connsiteX16" fmla="*/ 3239 w 15525"/>
                    <a:gd name="connsiteY16" fmla="*/ 7239 h 17621"/>
                    <a:gd name="connsiteX17" fmla="*/ 12668 w 15525"/>
                    <a:gd name="connsiteY17" fmla="*/ 7239 h 17621"/>
                    <a:gd name="connsiteX18" fmla="*/ 11621 w 15525"/>
                    <a:gd name="connsiteY18" fmla="*/ 4096 h 17621"/>
                    <a:gd name="connsiteX19" fmla="*/ 8096 w 15525"/>
                    <a:gd name="connsiteY19" fmla="*/ 2477 h 17621"/>
                    <a:gd name="connsiteX20" fmla="*/ 4763 w 15525"/>
                    <a:gd name="connsiteY20" fmla="*/ 3810 h 17621"/>
                    <a:gd name="connsiteX21" fmla="*/ 3239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50"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20" y="857"/>
                        <a:pt x="5525" y="0"/>
                        <a:pt x="7906" y="0"/>
                      </a:cubicBezTo>
                      <a:cubicBezTo>
                        <a:pt x="10192" y="0"/>
                        <a:pt x="12002" y="762"/>
                        <a:pt x="13430" y="2286"/>
                      </a:cubicBezTo>
                      <a:cubicBezTo>
                        <a:pt x="14859" y="3810"/>
                        <a:pt x="15526" y="6001"/>
                        <a:pt x="15526" y="8763"/>
                      </a:cubicBezTo>
                      <a:cubicBezTo>
                        <a:pt x="15526" y="8954"/>
                        <a:pt x="15526" y="9144"/>
                        <a:pt x="15526" y="9525"/>
                      </a:cubicBezTo>
                      <a:lnTo>
                        <a:pt x="2953" y="9525"/>
                      </a:lnTo>
                      <a:cubicBezTo>
                        <a:pt x="3048" y="11335"/>
                        <a:pt x="3620" y="12763"/>
                        <a:pt x="4477" y="13811"/>
                      </a:cubicBezTo>
                      <a:cubicBezTo>
                        <a:pt x="5429" y="14764"/>
                        <a:pt x="6572" y="15240"/>
                        <a:pt x="8001" y="15240"/>
                      </a:cubicBezTo>
                      <a:cubicBezTo>
                        <a:pt x="9049" y="15240"/>
                        <a:pt x="9906" y="14954"/>
                        <a:pt x="10668" y="14383"/>
                      </a:cubicBezTo>
                      <a:cubicBezTo>
                        <a:pt x="11621" y="13906"/>
                        <a:pt x="12192" y="13049"/>
                        <a:pt x="12573" y="11811"/>
                      </a:cubicBezTo>
                      <a:close/>
                      <a:moveTo>
                        <a:pt x="3239" y="7239"/>
                      </a:moveTo>
                      <a:lnTo>
                        <a:pt x="12668" y="7239"/>
                      </a:lnTo>
                      <a:cubicBezTo>
                        <a:pt x="12573" y="5810"/>
                        <a:pt x="12192" y="4763"/>
                        <a:pt x="11621" y="4096"/>
                      </a:cubicBezTo>
                      <a:cubicBezTo>
                        <a:pt x="10668" y="2953"/>
                        <a:pt x="9525" y="2477"/>
                        <a:pt x="8096" y="2477"/>
                      </a:cubicBezTo>
                      <a:cubicBezTo>
                        <a:pt x="6763" y="2477"/>
                        <a:pt x="5715" y="2953"/>
                        <a:pt x="4763" y="3810"/>
                      </a:cubicBezTo>
                      <a:cubicBezTo>
                        <a:pt x="3810" y="4572"/>
                        <a:pt x="3334" y="5715"/>
                        <a:pt x="3239"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2" name="Freeform 81">
                  <a:extLst>
                    <a:ext uri="{FF2B5EF4-FFF2-40B4-BE49-F238E27FC236}">
                      <a16:creationId xmlns:a16="http://schemas.microsoft.com/office/drawing/2014/main" id="{4975D90B-CA6B-FD40-BF11-9445671390E6}"/>
                    </a:ext>
                  </a:extLst>
                </p:cNvPr>
                <p:cNvSpPr/>
                <p:nvPr/>
              </p:nvSpPr>
              <p:spPr>
                <a:xfrm>
                  <a:off x="336803" y="3994023"/>
                  <a:ext cx="17430" cy="23336"/>
                </a:xfrm>
                <a:custGeom>
                  <a:avLst/>
                  <a:gdLst>
                    <a:gd name="connsiteX0" fmla="*/ 0 w 17430"/>
                    <a:gd name="connsiteY0" fmla="*/ 23241 h 23336"/>
                    <a:gd name="connsiteX1" fmla="*/ 0 w 17430"/>
                    <a:gd name="connsiteY1" fmla="*/ 0 h 23336"/>
                    <a:gd name="connsiteX2" fmla="*/ 16859 w 17430"/>
                    <a:gd name="connsiteY2" fmla="*/ 0 h 23336"/>
                    <a:gd name="connsiteX3" fmla="*/ 16859 w 17430"/>
                    <a:gd name="connsiteY3" fmla="*/ 2762 h 23336"/>
                    <a:gd name="connsiteX4" fmla="*/ 3143 w 17430"/>
                    <a:gd name="connsiteY4" fmla="*/ 2762 h 23336"/>
                    <a:gd name="connsiteX5" fmla="*/ 3143 w 17430"/>
                    <a:gd name="connsiteY5" fmla="*/ 9906 h 23336"/>
                    <a:gd name="connsiteX6" fmla="*/ 16002 w 17430"/>
                    <a:gd name="connsiteY6" fmla="*/ 9906 h 23336"/>
                    <a:gd name="connsiteX7" fmla="*/ 16002 w 17430"/>
                    <a:gd name="connsiteY7" fmla="*/ 12668 h 23336"/>
                    <a:gd name="connsiteX8" fmla="*/ 3143 w 17430"/>
                    <a:gd name="connsiteY8" fmla="*/ 12668 h 23336"/>
                    <a:gd name="connsiteX9" fmla="*/ 3143 w 17430"/>
                    <a:gd name="connsiteY9" fmla="*/ 20574 h 23336"/>
                    <a:gd name="connsiteX10" fmla="*/ 17431 w 17430"/>
                    <a:gd name="connsiteY10" fmla="*/ 20574 h 23336"/>
                    <a:gd name="connsiteX11" fmla="*/ 17431 w 17430"/>
                    <a:gd name="connsiteY11" fmla="*/ 23336 h 23336"/>
                    <a:gd name="connsiteX12" fmla="*/ 0 w 17430"/>
                    <a:gd name="connsiteY12" fmla="*/ 23336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0" h="23336">
                      <a:moveTo>
                        <a:pt x="0" y="23241"/>
                      </a:moveTo>
                      <a:lnTo>
                        <a:pt x="0" y="0"/>
                      </a:lnTo>
                      <a:lnTo>
                        <a:pt x="16859" y="0"/>
                      </a:lnTo>
                      <a:lnTo>
                        <a:pt x="16859" y="2762"/>
                      </a:lnTo>
                      <a:lnTo>
                        <a:pt x="3143" y="2762"/>
                      </a:lnTo>
                      <a:lnTo>
                        <a:pt x="3143" y="9906"/>
                      </a:lnTo>
                      <a:lnTo>
                        <a:pt x="16002" y="9906"/>
                      </a:lnTo>
                      <a:lnTo>
                        <a:pt x="16002" y="12668"/>
                      </a:lnTo>
                      <a:lnTo>
                        <a:pt x="3143" y="12668"/>
                      </a:lnTo>
                      <a:lnTo>
                        <a:pt x="3143" y="20574"/>
                      </a:lnTo>
                      <a:lnTo>
                        <a:pt x="17431" y="20574"/>
                      </a:lnTo>
                      <a:lnTo>
                        <a:pt x="17431" y="23336"/>
                      </a:lnTo>
                      <a:lnTo>
                        <a:pt x="0" y="23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3" name="Freeform 82">
                  <a:extLst>
                    <a:ext uri="{FF2B5EF4-FFF2-40B4-BE49-F238E27FC236}">
                      <a16:creationId xmlns:a16="http://schemas.microsoft.com/office/drawing/2014/main" id="{3D9A7794-CE61-704C-81F4-CCD5A377BE3A}"/>
                    </a:ext>
                  </a:extLst>
                </p:cNvPr>
                <p:cNvSpPr/>
                <p:nvPr/>
              </p:nvSpPr>
              <p:spPr>
                <a:xfrm>
                  <a:off x="358044" y="4000405"/>
                  <a:ext cx="13715" cy="17240"/>
                </a:xfrm>
                <a:custGeom>
                  <a:avLst/>
                  <a:gdLst>
                    <a:gd name="connsiteX0" fmla="*/ 11049 w 13715"/>
                    <a:gd name="connsiteY0" fmla="*/ 16859 h 17240"/>
                    <a:gd name="connsiteX1" fmla="*/ 11049 w 13715"/>
                    <a:gd name="connsiteY1" fmla="*/ 14383 h 17240"/>
                    <a:gd name="connsiteX2" fmla="*/ 5715 w 13715"/>
                    <a:gd name="connsiteY2" fmla="*/ 17240 h 17240"/>
                    <a:gd name="connsiteX3" fmla="*/ 2953 w 13715"/>
                    <a:gd name="connsiteY3" fmla="*/ 16669 h 17240"/>
                    <a:gd name="connsiteX4" fmla="*/ 1048 w 13715"/>
                    <a:gd name="connsiteY4" fmla="*/ 15240 h 17240"/>
                    <a:gd name="connsiteX5" fmla="*/ 190 w 13715"/>
                    <a:gd name="connsiteY5" fmla="*/ 13144 h 17240"/>
                    <a:gd name="connsiteX6" fmla="*/ 0 w 13715"/>
                    <a:gd name="connsiteY6" fmla="*/ 10477 h 17240"/>
                    <a:gd name="connsiteX7" fmla="*/ 0 w 13715"/>
                    <a:gd name="connsiteY7" fmla="*/ 0 h 17240"/>
                    <a:gd name="connsiteX8" fmla="*/ 2857 w 13715"/>
                    <a:gd name="connsiteY8" fmla="*/ 0 h 17240"/>
                    <a:gd name="connsiteX9" fmla="*/ 2857 w 13715"/>
                    <a:gd name="connsiteY9" fmla="*/ 9334 h 17240"/>
                    <a:gd name="connsiteX10" fmla="*/ 3048 w 13715"/>
                    <a:gd name="connsiteY10" fmla="*/ 12382 h 17240"/>
                    <a:gd name="connsiteX11" fmla="*/ 4191 w 13715"/>
                    <a:gd name="connsiteY11" fmla="*/ 14192 h 17240"/>
                    <a:gd name="connsiteX12" fmla="*/ 6382 w 13715"/>
                    <a:gd name="connsiteY12" fmla="*/ 14859 h 17240"/>
                    <a:gd name="connsiteX13" fmla="*/ 8763 w 13715"/>
                    <a:gd name="connsiteY13" fmla="*/ 14192 h 17240"/>
                    <a:gd name="connsiteX14" fmla="*/ 10382 w 13715"/>
                    <a:gd name="connsiteY14" fmla="*/ 12382 h 17240"/>
                    <a:gd name="connsiteX15" fmla="*/ 10858 w 13715"/>
                    <a:gd name="connsiteY15" fmla="*/ 9049 h 17240"/>
                    <a:gd name="connsiteX16" fmla="*/ 10858 w 13715"/>
                    <a:gd name="connsiteY16" fmla="*/ 0 h 17240"/>
                    <a:gd name="connsiteX17" fmla="*/ 13716 w 13715"/>
                    <a:gd name="connsiteY17" fmla="*/ 0 h 17240"/>
                    <a:gd name="connsiteX18" fmla="*/ 13716 w 13715"/>
                    <a:gd name="connsiteY18" fmla="*/ 16859 h 17240"/>
                    <a:gd name="connsiteX19" fmla="*/ 11049 w 13715"/>
                    <a:gd name="connsiteY19" fmla="*/ 16859 h 1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715" h="17240">
                      <a:moveTo>
                        <a:pt x="11049" y="16859"/>
                      </a:moveTo>
                      <a:lnTo>
                        <a:pt x="11049" y="14383"/>
                      </a:lnTo>
                      <a:cubicBezTo>
                        <a:pt x="9715" y="16288"/>
                        <a:pt x="8001" y="17240"/>
                        <a:pt x="5715" y="17240"/>
                      </a:cubicBezTo>
                      <a:cubicBezTo>
                        <a:pt x="4763" y="17240"/>
                        <a:pt x="3810" y="17050"/>
                        <a:pt x="2953" y="16669"/>
                      </a:cubicBezTo>
                      <a:cubicBezTo>
                        <a:pt x="2096" y="16288"/>
                        <a:pt x="1429" y="15811"/>
                        <a:pt x="1048" y="15240"/>
                      </a:cubicBezTo>
                      <a:cubicBezTo>
                        <a:pt x="667" y="14668"/>
                        <a:pt x="381" y="14002"/>
                        <a:pt x="190" y="13144"/>
                      </a:cubicBezTo>
                      <a:cubicBezTo>
                        <a:pt x="95" y="12573"/>
                        <a:pt x="0" y="11716"/>
                        <a:pt x="0" y="10477"/>
                      </a:cubicBezTo>
                      <a:lnTo>
                        <a:pt x="0" y="0"/>
                      </a:lnTo>
                      <a:lnTo>
                        <a:pt x="2857" y="0"/>
                      </a:lnTo>
                      <a:lnTo>
                        <a:pt x="2857" y="9334"/>
                      </a:lnTo>
                      <a:cubicBezTo>
                        <a:pt x="2857" y="10858"/>
                        <a:pt x="2953" y="11811"/>
                        <a:pt x="3048" y="12382"/>
                      </a:cubicBezTo>
                      <a:cubicBezTo>
                        <a:pt x="3238" y="13144"/>
                        <a:pt x="3619" y="13716"/>
                        <a:pt x="4191" y="14192"/>
                      </a:cubicBezTo>
                      <a:cubicBezTo>
                        <a:pt x="4763" y="14668"/>
                        <a:pt x="5524" y="14859"/>
                        <a:pt x="6382" y="14859"/>
                      </a:cubicBezTo>
                      <a:cubicBezTo>
                        <a:pt x="7239" y="14859"/>
                        <a:pt x="8001" y="14668"/>
                        <a:pt x="8763" y="14192"/>
                      </a:cubicBezTo>
                      <a:cubicBezTo>
                        <a:pt x="9525" y="13716"/>
                        <a:pt x="10001" y="13144"/>
                        <a:pt x="10382" y="12382"/>
                      </a:cubicBezTo>
                      <a:cubicBezTo>
                        <a:pt x="10668" y="11621"/>
                        <a:pt x="10858" y="10573"/>
                        <a:pt x="10858" y="9049"/>
                      </a:cubicBezTo>
                      <a:lnTo>
                        <a:pt x="10858" y="0"/>
                      </a:lnTo>
                      <a:lnTo>
                        <a:pt x="13716" y="0"/>
                      </a:lnTo>
                      <a:lnTo>
                        <a:pt x="13716" y="16859"/>
                      </a:lnTo>
                      <a:lnTo>
                        <a:pt x="11049" y="16859"/>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4" name="Freeform 83">
                  <a:extLst>
                    <a:ext uri="{FF2B5EF4-FFF2-40B4-BE49-F238E27FC236}">
                      <a16:creationId xmlns:a16="http://schemas.microsoft.com/office/drawing/2014/main" id="{9A86B7C8-98CA-699C-CCA5-21B11A988728}"/>
                    </a:ext>
                  </a:extLst>
                </p:cNvPr>
                <p:cNvSpPr/>
                <p:nvPr/>
              </p:nvSpPr>
              <p:spPr>
                <a:xfrm>
                  <a:off x="376046" y="4000024"/>
                  <a:ext cx="9143" cy="17335"/>
                </a:xfrm>
                <a:custGeom>
                  <a:avLst/>
                  <a:gdLst>
                    <a:gd name="connsiteX0" fmla="*/ 0 w 9143"/>
                    <a:gd name="connsiteY0" fmla="*/ 17240 h 17335"/>
                    <a:gd name="connsiteX1" fmla="*/ 0 w 9143"/>
                    <a:gd name="connsiteY1" fmla="*/ 381 h 17335"/>
                    <a:gd name="connsiteX2" fmla="*/ 2572 w 9143"/>
                    <a:gd name="connsiteY2" fmla="*/ 381 h 17335"/>
                    <a:gd name="connsiteX3" fmla="*/ 2572 w 9143"/>
                    <a:gd name="connsiteY3" fmla="*/ 2953 h 17335"/>
                    <a:gd name="connsiteX4" fmla="*/ 4381 w 9143"/>
                    <a:gd name="connsiteY4" fmla="*/ 571 h 17335"/>
                    <a:gd name="connsiteX5" fmla="*/ 6191 w 9143"/>
                    <a:gd name="connsiteY5" fmla="*/ 0 h 17335"/>
                    <a:gd name="connsiteX6" fmla="*/ 9144 w 9143"/>
                    <a:gd name="connsiteY6" fmla="*/ 953 h 17335"/>
                    <a:gd name="connsiteX7" fmla="*/ 8192 w 9143"/>
                    <a:gd name="connsiteY7" fmla="*/ 3620 h 17335"/>
                    <a:gd name="connsiteX8" fmla="*/ 6096 w 9143"/>
                    <a:gd name="connsiteY8" fmla="*/ 3048 h 17335"/>
                    <a:gd name="connsiteX9" fmla="*/ 4381 w 9143"/>
                    <a:gd name="connsiteY9" fmla="*/ 3620 h 17335"/>
                    <a:gd name="connsiteX10" fmla="*/ 3334 w 9143"/>
                    <a:gd name="connsiteY10" fmla="*/ 5144 h 17335"/>
                    <a:gd name="connsiteX11" fmla="*/ 2857 w 9143"/>
                    <a:gd name="connsiteY11" fmla="*/ 8477 h 17335"/>
                    <a:gd name="connsiteX12" fmla="*/ 2857 w 9143"/>
                    <a:gd name="connsiteY12" fmla="*/ 17336 h 17335"/>
                    <a:gd name="connsiteX13" fmla="*/ 0 w 9143"/>
                    <a:gd name="connsiteY13"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3" h="17335">
                      <a:moveTo>
                        <a:pt x="0" y="17240"/>
                      </a:moveTo>
                      <a:lnTo>
                        <a:pt x="0" y="381"/>
                      </a:lnTo>
                      <a:lnTo>
                        <a:pt x="2572" y="381"/>
                      </a:lnTo>
                      <a:lnTo>
                        <a:pt x="2572" y="2953"/>
                      </a:lnTo>
                      <a:cubicBezTo>
                        <a:pt x="3238" y="1714"/>
                        <a:pt x="3810" y="953"/>
                        <a:pt x="4381" y="571"/>
                      </a:cubicBezTo>
                      <a:cubicBezTo>
                        <a:pt x="4953" y="190"/>
                        <a:pt x="5525" y="0"/>
                        <a:pt x="6191" y="0"/>
                      </a:cubicBezTo>
                      <a:cubicBezTo>
                        <a:pt x="7144" y="0"/>
                        <a:pt x="8096" y="286"/>
                        <a:pt x="9144" y="953"/>
                      </a:cubicBezTo>
                      <a:lnTo>
                        <a:pt x="8192" y="3620"/>
                      </a:lnTo>
                      <a:cubicBezTo>
                        <a:pt x="7525" y="3238"/>
                        <a:pt x="6763" y="3048"/>
                        <a:pt x="6096" y="3048"/>
                      </a:cubicBezTo>
                      <a:cubicBezTo>
                        <a:pt x="5429" y="3048"/>
                        <a:pt x="4953" y="3238"/>
                        <a:pt x="4381" y="3620"/>
                      </a:cubicBezTo>
                      <a:cubicBezTo>
                        <a:pt x="3905" y="4000"/>
                        <a:pt x="3524" y="4477"/>
                        <a:pt x="3334" y="5144"/>
                      </a:cubicBezTo>
                      <a:cubicBezTo>
                        <a:pt x="3048" y="6191"/>
                        <a:pt x="2857" y="7239"/>
                        <a:pt x="2857" y="8477"/>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5" name="Freeform 84">
                  <a:extLst>
                    <a:ext uri="{FF2B5EF4-FFF2-40B4-BE49-F238E27FC236}">
                      <a16:creationId xmlns:a16="http://schemas.microsoft.com/office/drawing/2014/main" id="{CED7A93D-D55F-9F63-8F12-851197CEAF49}"/>
                    </a:ext>
                  </a:extLst>
                </p:cNvPr>
                <p:cNvSpPr/>
                <p:nvPr/>
              </p:nvSpPr>
              <p:spPr>
                <a:xfrm>
                  <a:off x="385857"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2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50" y="3810"/>
                        <a:pt x="15811" y="5905"/>
                        <a:pt x="15811" y="8572"/>
                      </a:cubicBezTo>
                      <a:cubicBezTo>
                        <a:pt x="15811" y="10763"/>
                        <a:pt x="15526" y="12478"/>
                        <a:pt x="14859" y="13716"/>
                      </a:cubicBezTo>
                      <a:cubicBezTo>
                        <a:pt x="14192" y="14954"/>
                        <a:pt x="13240" y="15907"/>
                        <a:pt x="12002" y="16573"/>
                      </a:cubicBezTo>
                      <a:cubicBezTo>
                        <a:pt x="10763" y="17240"/>
                        <a:pt x="9430" y="17621"/>
                        <a:pt x="7906" y="17621"/>
                      </a:cubicBezTo>
                      <a:cubicBezTo>
                        <a:pt x="5525"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5" y="15335"/>
                        <a:pt x="10477" y="14764"/>
                        <a:pt x="11430" y="13716"/>
                      </a:cubicBezTo>
                      <a:cubicBezTo>
                        <a:pt x="12383" y="12668"/>
                        <a:pt x="12859" y="10954"/>
                        <a:pt x="12859" y="8763"/>
                      </a:cubicBezTo>
                      <a:cubicBezTo>
                        <a:pt x="12859" y="6667"/>
                        <a:pt x="12383" y="5144"/>
                        <a:pt x="11430" y="4000"/>
                      </a:cubicBezTo>
                      <a:cubicBezTo>
                        <a:pt x="10477" y="2953"/>
                        <a:pt x="9335"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6" name="Freeform 85">
                  <a:extLst>
                    <a:ext uri="{FF2B5EF4-FFF2-40B4-BE49-F238E27FC236}">
                      <a16:creationId xmlns:a16="http://schemas.microsoft.com/office/drawing/2014/main" id="{992C80D2-43BD-2644-F284-001A7B298EEC}"/>
                    </a:ext>
                  </a:extLst>
                </p:cNvPr>
                <p:cNvSpPr/>
                <p:nvPr/>
              </p:nvSpPr>
              <p:spPr>
                <a:xfrm>
                  <a:off x="405002" y="4000024"/>
                  <a:ext cx="14573" cy="23812"/>
                </a:xfrm>
                <a:custGeom>
                  <a:avLst/>
                  <a:gdLst>
                    <a:gd name="connsiteX0" fmla="*/ 0 w 14573"/>
                    <a:gd name="connsiteY0" fmla="*/ 23717 h 23812"/>
                    <a:gd name="connsiteX1" fmla="*/ 0 w 14573"/>
                    <a:gd name="connsiteY1" fmla="*/ 381 h 23812"/>
                    <a:gd name="connsiteX2" fmla="*/ 2572 w 14573"/>
                    <a:gd name="connsiteY2" fmla="*/ 381 h 23812"/>
                    <a:gd name="connsiteX3" fmla="*/ 2572 w 14573"/>
                    <a:gd name="connsiteY3" fmla="*/ 2572 h 23812"/>
                    <a:gd name="connsiteX4" fmla="*/ 4667 w 14573"/>
                    <a:gd name="connsiteY4" fmla="*/ 667 h 23812"/>
                    <a:gd name="connsiteX5" fmla="*/ 7429 w 14573"/>
                    <a:gd name="connsiteY5" fmla="*/ 0 h 23812"/>
                    <a:gd name="connsiteX6" fmla="*/ 11240 w 14573"/>
                    <a:gd name="connsiteY6" fmla="*/ 1143 h 23812"/>
                    <a:gd name="connsiteX7" fmla="*/ 13716 w 14573"/>
                    <a:gd name="connsiteY7" fmla="*/ 4286 h 23812"/>
                    <a:gd name="connsiteX8" fmla="*/ 14573 w 14573"/>
                    <a:gd name="connsiteY8" fmla="*/ 8763 h 23812"/>
                    <a:gd name="connsiteX9" fmla="*/ 13621 w 14573"/>
                    <a:gd name="connsiteY9" fmla="*/ 13430 h 23812"/>
                    <a:gd name="connsiteX10" fmla="*/ 10954 w 14573"/>
                    <a:gd name="connsiteY10" fmla="*/ 16573 h 23812"/>
                    <a:gd name="connsiteX11" fmla="*/ 7239 w 14573"/>
                    <a:gd name="connsiteY11" fmla="*/ 17716 h 23812"/>
                    <a:gd name="connsiteX12" fmla="*/ 4667 w 14573"/>
                    <a:gd name="connsiteY12" fmla="*/ 17145 h 23812"/>
                    <a:gd name="connsiteX13" fmla="*/ 2762 w 14573"/>
                    <a:gd name="connsiteY13" fmla="*/ 15621 h 23812"/>
                    <a:gd name="connsiteX14" fmla="*/ 2762 w 14573"/>
                    <a:gd name="connsiteY14" fmla="*/ 23813 h 23812"/>
                    <a:gd name="connsiteX15" fmla="*/ 0 w 14573"/>
                    <a:gd name="connsiteY15" fmla="*/ 23813 h 23812"/>
                    <a:gd name="connsiteX16" fmla="*/ 2572 w 14573"/>
                    <a:gd name="connsiteY16" fmla="*/ 8954 h 23812"/>
                    <a:gd name="connsiteX17" fmla="*/ 3905 w 14573"/>
                    <a:gd name="connsiteY17" fmla="*/ 13716 h 23812"/>
                    <a:gd name="connsiteX18" fmla="*/ 7048 w 14573"/>
                    <a:gd name="connsiteY18" fmla="*/ 15240 h 23812"/>
                    <a:gd name="connsiteX19" fmla="*/ 10287 w 14573"/>
                    <a:gd name="connsiteY19" fmla="*/ 13621 h 23812"/>
                    <a:gd name="connsiteX20" fmla="*/ 11621 w 14573"/>
                    <a:gd name="connsiteY20" fmla="*/ 8668 h 23812"/>
                    <a:gd name="connsiteX21" fmla="*/ 10287 w 14573"/>
                    <a:gd name="connsiteY21" fmla="*/ 3810 h 23812"/>
                    <a:gd name="connsiteX22" fmla="*/ 7144 w 14573"/>
                    <a:gd name="connsiteY22" fmla="*/ 2191 h 23812"/>
                    <a:gd name="connsiteX23" fmla="*/ 3905 w 14573"/>
                    <a:gd name="connsiteY23" fmla="*/ 3905 h 23812"/>
                    <a:gd name="connsiteX24" fmla="*/ 2572 w 14573"/>
                    <a:gd name="connsiteY24" fmla="*/ 8954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573" h="23812">
                      <a:moveTo>
                        <a:pt x="0" y="23717"/>
                      </a:moveTo>
                      <a:lnTo>
                        <a:pt x="0" y="381"/>
                      </a:lnTo>
                      <a:lnTo>
                        <a:pt x="2572" y="381"/>
                      </a:lnTo>
                      <a:lnTo>
                        <a:pt x="2572" y="2572"/>
                      </a:lnTo>
                      <a:cubicBezTo>
                        <a:pt x="3143" y="1714"/>
                        <a:pt x="3905" y="1048"/>
                        <a:pt x="4667" y="667"/>
                      </a:cubicBezTo>
                      <a:cubicBezTo>
                        <a:pt x="5429" y="286"/>
                        <a:pt x="6382" y="0"/>
                        <a:pt x="7429" y="0"/>
                      </a:cubicBezTo>
                      <a:cubicBezTo>
                        <a:pt x="8858" y="0"/>
                        <a:pt x="10096" y="381"/>
                        <a:pt x="11240" y="1143"/>
                      </a:cubicBezTo>
                      <a:cubicBezTo>
                        <a:pt x="12382" y="1905"/>
                        <a:pt x="13144" y="2953"/>
                        <a:pt x="13716" y="4286"/>
                      </a:cubicBezTo>
                      <a:cubicBezTo>
                        <a:pt x="14288" y="5620"/>
                        <a:pt x="14573" y="7144"/>
                        <a:pt x="14573" y="8763"/>
                      </a:cubicBezTo>
                      <a:cubicBezTo>
                        <a:pt x="14573" y="10478"/>
                        <a:pt x="14288" y="12002"/>
                        <a:pt x="13621" y="13430"/>
                      </a:cubicBezTo>
                      <a:cubicBezTo>
                        <a:pt x="13049" y="14764"/>
                        <a:pt x="12097" y="15907"/>
                        <a:pt x="10954" y="16573"/>
                      </a:cubicBezTo>
                      <a:cubicBezTo>
                        <a:pt x="9811" y="17336"/>
                        <a:pt x="8572" y="17716"/>
                        <a:pt x="7239" y="17716"/>
                      </a:cubicBezTo>
                      <a:cubicBezTo>
                        <a:pt x="6286" y="17716"/>
                        <a:pt x="5429" y="17526"/>
                        <a:pt x="4667" y="17145"/>
                      </a:cubicBezTo>
                      <a:cubicBezTo>
                        <a:pt x="3905" y="16764"/>
                        <a:pt x="3334" y="16192"/>
                        <a:pt x="2762" y="15621"/>
                      </a:cubicBezTo>
                      <a:lnTo>
                        <a:pt x="2762" y="23813"/>
                      </a:lnTo>
                      <a:lnTo>
                        <a:pt x="0" y="23813"/>
                      </a:lnTo>
                      <a:close/>
                      <a:moveTo>
                        <a:pt x="2572" y="8954"/>
                      </a:moveTo>
                      <a:cubicBezTo>
                        <a:pt x="2572" y="11144"/>
                        <a:pt x="3048" y="12763"/>
                        <a:pt x="3905" y="13716"/>
                      </a:cubicBezTo>
                      <a:cubicBezTo>
                        <a:pt x="4763" y="14764"/>
                        <a:pt x="5810" y="15240"/>
                        <a:pt x="7048" y="15240"/>
                      </a:cubicBezTo>
                      <a:cubicBezTo>
                        <a:pt x="8287" y="15240"/>
                        <a:pt x="9430" y="14669"/>
                        <a:pt x="10287" y="13621"/>
                      </a:cubicBezTo>
                      <a:cubicBezTo>
                        <a:pt x="11144" y="12573"/>
                        <a:pt x="11621" y="10858"/>
                        <a:pt x="11621" y="8668"/>
                      </a:cubicBezTo>
                      <a:cubicBezTo>
                        <a:pt x="11621" y="6477"/>
                        <a:pt x="11144" y="4953"/>
                        <a:pt x="10287" y="3810"/>
                      </a:cubicBezTo>
                      <a:cubicBezTo>
                        <a:pt x="9430" y="2762"/>
                        <a:pt x="8382" y="2191"/>
                        <a:pt x="7144" y="2191"/>
                      </a:cubicBezTo>
                      <a:cubicBezTo>
                        <a:pt x="5905" y="2191"/>
                        <a:pt x="4858" y="2762"/>
                        <a:pt x="3905" y="3905"/>
                      </a:cubicBezTo>
                      <a:cubicBezTo>
                        <a:pt x="3048" y="5144"/>
                        <a:pt x="2572" y="6763"/>
                        <a:pt x="2572" y="8954"/>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7" name="Freeform 86">
                  <a:extLst>
                    <a:ext uri="{FF2B5EF4-FFF2-40B4-BE49-F238E27FC236}">
                      <a16:creationId xmlns:a16="http://schemas.microsoft.com/office/drawing/2014/main" id="{191E5EA2-D19B-EA5F-635D-4E62D5377157}"/>
                    </a:ext>
                  </a:extLst>
                </p:cNvPr>
                <p:cNvSpPr/>
                <p:nvPr/>
              </p:nvSpPr>
              <p:spPr>
                <a:xfrm>
                  <a:off x="422052" y="4000024"/>
                  <a:ext cx="15525" cy="17621"/>
                </a:xfrm>
                <a:custGeom>
                  <a:avLst/>
                  <a:gdLst>
                    <a:gd name="connsiteX0" fmla="*/ 12573 w 15525"/>
                    <a:gd name="connsiteY0" fmla="*/ 11811 h 17621"/>
                    <a:gd name="connsiteX1" fmla="*/ 15526 w 15525"/>
                    <a:gd name="connsiteY1" fmla="*/ 12192 h 17621"/>
                    <a:gd name="connsiteX2" fmla="*/ 12954 w 15525"/>
                    <a:gd name="connsiteY2" fmla="*/ 16192 h 17621"/>
                    <a:gd name="connsiteX3" fmla="*/ 8096 w 15525"/>
                    <a:gd name="connsiteY3" fmla="*/ 17621 h 17621"/>
                    <a:gd name="connsiteX4" fmla="*/ 2191 w 15525"/>
                    <a:gd name="connsiteY4" fmla="*/ 15335 h 17621"/>
                    <a:gd name="connsiteX5" fmla="*/ 0 w 15525"/>
                    <a:gd name="connsiteY5" fmla="*/ 8954 h 17621"/>
                    <a:gd name="connsiteX6" fmla="*/ 2191 w 15525"/>
                    <a:gd name="connsiteY6" fmla="*/ 2381 h 17621"/>
                    <a:gd name="connsiteX7" fmla="*/ 7906 w 15525"/>
                    <a:gd name="connsiteY7" fmla="*/ 0 h 17621"/>
                    <a:gd name="connsiteX8" fmla="*/ 13430 w 15525"/>
                    <a:gd name="connsiteY8" fmla="*/ 2286 h 17621"/>
                    <a:gd name="connsiteX9" fmla="*/ 15526 w 15525"/>
                    <a:gd name="connsiteY9" fmla="*/ 8763 h 17621"/>
                    <a:gd name="connsiteX10" fmla="*/ 15526 w 15525"/>
                    <a:gd name="connsiteY10" fmla="*/ 9525 h 17621"/>
                    <a:gd name="connsiteX11" fmla="*/ 3048 w 15525"/>
                    <a:gd name="connsiteY11" fmla="*/ 9525 h 17621"/>
                    <a:gd name="connsiteX12" fmla="*/ 4572 w 15525"/>
                    <a:gd name="connsiteY12" fmla="*/ 13811 h 17621"/>
                    <a:gd name="connsiteX13" fmla="*/ 8096 w 15525"/>
                    <a:gd name="connsiteY13" fmla="*/ 15240 h 17621"/>
                    <a:gd name="connsiteX14" fmla="*/ 10763 w 15525"/>
                    <a:gd name="connsiteY14" fmla="*/ 14383 h 17621"/>
                    <a:gd name="connsiteX15" fmla="*/ 12573 w 15525"/>
                    <a:gd name="connsiteY15" fmla="*/ 11811 h 17621"/>
                    <a:gd name="connsiteX16" fmla="*/ 3143 w 15525"/>
                    <a:gd name="connsiteY16" fmla="*/ 7239 h 17621"/>
                    <a:gd name="connsiteX17" fmla="*/ 12573 w 15525"/>
                    <a:gd name="connsiteY17" fmla="*/ 7239 h 17621"/>
                    <a:gd name="connsiteX18" fmla="*/ 11525 w 15525"/>
                    <a:gd name="connsiteY18" fmla="*/ 4096 h 17621"/>
                    <a:gd name="connsiteX19" fmla="*/ 8001 w 15525"/>
                    <a:gd name="connsiteY19" fmla="*/ 2477 h 17621"/>
                    <a:gd name="connsiteX20" fmla="*/ 4667 w 15525"/>
                    <a:gd name="connsiteY20" fmla="*/ 3810 h 17621"/>
                    <a:gd name="connsiteX21" fmla="*/ 3143 w 15525"/>
                    <a:gd name="connsiteY21" fmla="*/ 7239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525" h="17621">
                      <a:moveTo>
                        <a:pt x="12573" y="11811"/>
                      </a:moveTo>
                      <a:lnTo>
                        <a:pt x="15526" y="12192"/>
                      </a:lnTo>
                      <a:cubicBezTo>
                        <a:pt x="15049" y="13906"/>
                        <a:pt x="14192" y="15240"/>
                        <a:pt x="12954" y="16192"/>
                      </a:cubicBezTo>
                      <a:cubicBezTo>
                        <a:pt x="11716" y="17145"/>
                        <a:pt x="10096" y="17621"/>
                        <a:pt x="8096" y="17621"/>
                      </a:cubicBezTo>
                      <a:cubicBezTo>
                        <a:pt x="5620" y="17621"/>
                        <a:pt x="3715" y="16859"/>
                        <a:pt x="2191" y="15335"/>
                      </a:cubicBezTo>
                      <a:cubicBezTo>
                        <a:pt x="762" y="13811"/>
                        <a:pt x="0" y="11716"/>
                        <a:pt x="0" y="8954"/>
                      </a:cubicBezTo>
                      <a:cubicBezTo>
                        <a:pt x="0" y="6096"/>
                        <a:pt x="762" y="3905"/>
                        <a:pt x="2191" y="2381"/>
                      </a:cubicBezTo>
                      <a:cubicBezTo>
                        <a:pt x="3619" y="857"/>
                        <a:pt x="5524" y="0"/>
                        <a:pt x="7906" y="0"/>
                      </a:cubicBezTo>
                      <a:cubicBezTo>
                        <a:pt x="10192" y="0"/>
                        <a:pt x="12001" y="762"/>
                        <a:pt x="13430" y="2286"/>
                      </a:cubicBezTo>
                      <a:cubicBezTo>
                        <a:pt x="14859" y="3810"/>
                        <a:pt x="15526" y="6001"/>
                        <a:pt x="15526" y="8763"/>
                      </a:cubicBezTo>
                      <a:cubicBezTo>
                        <a:pt x="15526" y="8954"/>
                        <a:pt x="15526" y="9144"/>
                        <a:pt x="15526" y="9525"/>
                      </a:cubicBezTo>
                      <a:lnTo>
                        <a:pt x="3048" y="9525"/>
                      </a:lnTo>
                      <a:cubicBezTo>
                        <a:pt x="3143" y="11335"/>
                        <a:pt x="3715" y="12763"/>
                        <a:pt x="4572" y="13811"/>
                      </a:cubicBezTo>
                      <a:cubicBezTo>
                        <a:pt x="5524" y="14764"/>
                        <a:pt x="6667" y="15240"/>
                        <a:pt x="8096" y="15240"/>
                      </a:cubicBezTo>
                      <a:cubicBezTo>
                        <a:pt x="9144" y="15240"/>
                        <a:pt x="10001" y="14954"/>
                        <a:pt x="10763" y="14383"/>
                      </a:cubicBezTo>
                      <a:cubicBezTo>
                        <a:pt x="11525" y="13906"/>
                        <a:pt x="12097" y="13049"/>
                        <a:pt x="12573" y="11811"/>
                      </a:cubicBezTo>
                      <a:close/>
                      <a:moveTo>
                        <a:pt x="3143" y="7239"/>
                      </a:moveTo>
                      <a:lnTo>
                        <a:pt x="12573" y="7239"/>
                      </a:lnTo>
                      <a:cubicBezTo>
                        <a:pt x="12478" y="5810"/>
                        <a:pt x="12097" y="4763"/>
                        <a:pt x="11525" y="4096"/>
                      </a:cubicBezTo>
                      <a:cubicBezTo>
                        <a:pt x="10573" y="2953"/>
                        <a:pt x="9430" y="2477"/>
                        <a:pt x="8001" y="2477"/>
                      </a:cubicBezTo>
                      <a:cubicBezTo>
                        <a:pt x="6667" y="2477"/>
                        <a:pt x="5620" y="2953"/>
                        <a:pt x="4667" y="3810"/>
                      </a:cubicBezTo>
                      <a:cubicBezTo>
                        <a:pt x="3810" y="4572"/>
                        <a:pt x="3238" y="5715"/>
                        <a:pt x="3143" y="7239"/>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8" name="Freeform 87">
                  <a:extLst>
                    <a:ext uri="{FF2B5EF4-FFF2-40B4-BE49-F238E27FC236}">
                      <a16:creationId xmlns:a16="http://schemas.microsoft.com/office/drawing/2014/main" id="{01A17BCC-E822-8038-3AB8-5EB9E9663582}"/>
                    </a:ext>
                  </a:extLst>
                </p:cNvPr>
                <p:cNvSpPr/>
                <p:nvPr/>
              </p:nvSpPr>
              <p:spPr>
                <a:xfrm>
                  <a:off x="440149" y="4000119"/>
                  <a:ext cx="15525" cy="17525"/>
                </a:xfrm>
                <a:custGeom>
                  <a:avLst/>
                  <a:gdLst>
                    <a:gd name="connsiteX0" fmla="*/ 12002 w 15525"/>
                    <a:gd name="connsiteY0" fmla="*/ 15049 h 17525"/>
                    <a:gd name="connsiteX1" fmla="*/ 8954 w 15525"/>
                    <a:gd name="connsiteY1" fmla="*/ 16954 h 17525"/>
                    <a:gd name="connsiteX2" fmla="*/ 5810 w 15525"/>
                    <a:gd name="connsiteY2" fmla="*/ 17526 h 17525"/>
                    <a:gd name="connsiteX3" fmla="*/ 1524 w 15525"/>
                    <a:gd name="connsiteY3" fmla="*/ 16192 h 17525"/>
                    <a:gd name="connsiteX4" fmla="*/ 0 w 15525"/>
                    <a:gd name="connsiteY4" fmla="*/ 12763 h 17525"/>
                    <a:gd name="connsiteX5" fmla="*/ 572 w 15525"/>
                    <a:gd name="connsiteY5" fmla="*/ 10477 h 17525"/>
                    <a:gd name="connsiteX6" fmla="*/ 2000 w 15525"/>
                    <a:gd name="connsiteY6" fmla="*/ 8858 h 17525"/>
                    <a:gd name="connsiteX7" fmla="*/ 4096 w 15525"/>
                    <a:gd name="connsiteY7" fmla="*/ 7906 h 17525"/>
                    <a:gd name="connsiteX8" fmla="*/ 6668 w 15525"/>
                    <a:gd name="connsiteY8" fmla="*/ 7525 h 17525"/>
                    <a:gd name="connsiteX9" fmla="*/ 11716 w 15525"/>
                    <a:gd name="connsiteY9" fmla="*/ 6572 h 17525"/>
                    <a:gd name="connsiteX10" fmla="*/ 11716 w 15525"/>
                    <a:gd name="connsiteY10" fmla="*/ 5810 h 17525"/>
                    <a:gd name="connsiteX11" fmla="*/ 10954 w 15525"/>
                    <a:gd name="connsiteY11" fmla="*/ 3334 h 17525"/>
                    <a:gd name="connsiteX12" fmla="*/ 7715 w 15525"/>
                    <a:gd name="connsiteY12" fmla="*/ 2381 h 17525"/>
                    <a:gd name="connsiteX13" fmla="*/ 4763 w 15525"/>
                    <a:gd name="connsiteY13" fmla="*/ 3048 h 17525"/>
                    <a:gd name="connsiteX14" fmla="*/ 3334 w 15525"/>
                    <a:gd name="connsiteY14" fmla="*/ 5524 h 17525"/>
                    <a:gd name="connsiteX15" fmla="*/ 572 w 15525"/>
                    <a:gd name="connsiteY15" fmla="*/ 5143 h 17525"/>
                    <a:gd name="connsiteX16" fmla="*/ 1810 w 15525"/>
                    <a:gd name="connsiteY16" fmla="*/ 2286 h 17525"/>
                    <a:gd name="connsiteX17" fmla="*/ 4286 w 15525"/>
                    <a:gd name="connsiteY17" fmla="*/ 571 h 17525"/>
                    <a:gd name="connsiteX18" fmla="*/ 8096 w 15525"/>
                    <a:gd name="connsiteY18" fmla="*/ 0 h 17525"/>
                    <a:gd name="connsiteX19" fmla="*/ 11621 w 15525"/>
                    <a:gd name="connsiteY19" fmla="*/ 476 h 17525"/>
                    <a:gd name="connsiteX20" fmla="*/ 13621 w 15525"/>
                    <a:gd name="connsiteY20" fmla="*/ 1714 h 17525"/>
                    <a:gd name="connsiteX21" fmla="*/ 14478 w 15525"/>
                    <a:gd name="connsiteY21" fmla="*/ 3619 h 17525"/>
                    <a:gd name="connsiteX22" fmla="*/ 14573 w 15525"/>
                    <a:gd name="connsiteY22" fmla="*/ 6286 h 17525"/>
                    <a:gd name="connsiteX23" fmla="*/ 14573 w 15525"/>
                    <a:gd name="connsiteY23" fmla="*/ 10096 h 17525"/>
                    <a:gd name="connsiteX24" fmla="*/ 14764 w 15525"/>
                    <a:gd name="connsiteY24" fmla="*/ 15145 h 17525"/>
                    <a:gd name="connsiteX25" fmla="*/ 15526 w 15525"/>
                    <a:gd name="connsiteY25" fmla="*/ 17145 h 17525"/>
                    <a:gd name="connsiteX26" fmla="*/ 12573 w 15525"/>
                    <a:gd name="connsiteY26" fmla="*/ 17145 h 17525"/>
                    <a:gd name="connsiteX27" fmla="*/ 12002 w 15525"/>
                    <a:gd name="connsiteY27" fmla="*/ 15049 h 17525"/>
                    <a:gd name="connsiteX28" fmla="*/ 11716 w 15525"/>
                    <a:gd name="connsiteY28" fmla="*/ 8667 h 17525"/>
                    <a:gd name="connsiteX29" fmla="*/ 7049 w 15525"/>
                    <a:gd name="connsiteY29" fmla="*/ 9715 h 17525"/>
                    <a:gd name="connsiteX30" fmla="*/ 4572 w 15525"/>
                    <a:gd name="connsiteY30" fmla="*/ 10287 h 17525"/>
                    <a:gd name="connsiteX31" fmla="*/ 3429 w 15525"/>
                    <a:gd name="connsiteY31" fmla="*/ 11239 h 17525"/>
                    <a:gd name="connsiteX32" fmla="*/ 3048 w 15525"/>
                    <a:gd name="connsiteY32" fmla="*/ 12573 h 17525"/>
                    <a:gd name="connsiteX33" fmla="*/ 3905 w 15525"/>
                    <a:gd name="connsiteY33" fmla="*/ 14478 h 17525"/>
                    <a:gd name="connsiteX34" fmla="*/ 6477 w 15525"/>
                    <a:gd name="connsiteY34" fmla="*/ 15240 h 17525"/>
                    <a:gd name="connsiteX35" fmla="*/ 9430 w 15525"/>
                    <a:gd name="connsiteY35" fmla="*/ 14478 h 17525"/>
                    <a:gd name="connsiteX36" fmla="*/ 11335 w 15525"/>
                    <a:gd name="connsiteY36" fmla="*/ 12478 h 17525"/>
                    <a:gd name="connsiteX37" fmla="*/ 11811 w 15525"/>
                    <a:gd name="connsiteY37" fmla="*/ 9620 h 17525"/>
                    <a:gd name="connsiteX38" fmla="*/ 11811 w 15525"/>
                    <a:gd name="connsiteY38" fmla="*/ 866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5" h="17525">
                      <a:moveTo>
                        <a:pt x="12002" y="15049"/>
                      </a:moveTo>
                      <a:cubicBezTo>
                        <a:pt x="10954" y="15907"/>
                        <a:pt x="9906" y="16573"/>
                        <a:pt x="8954" y="16954"/>
                      </a:cubicBezTo>
                      <a:cubicBezTo>
                        <a:pt x="8001" y="17335"/>
                        <a:pt x="6953" y="17526"/>
                        <a:pt x="5810" y="17526"/>
                      </a:cubicBezTo>
                      <a:cubicBezTo>
                        <a:pt x="4001" y="17526"/>
                        <a:pt x="2572" y="17050"/>
                        <a:pt x="1524" y="16192"/>
                      </a:cubicBezTo>
                      <a:cubicBezTo>
                        <a:pt x="572" y="15335"/>
                        <a:pt x="0" y="14097"/>
                        <a:pt x="0" y="12763"/>
                      </a:cubicBezTo>
                      <a:cubicBezTo>
                        <a:pt x="0" y="11906"/>
                        <a:pt x="191" y="11144"/>
                        <a:pt x="572" y="10477"/>
                      </a:cubicBezTo>
                      <a:cubicBezTo>
                        <a:pt x="953" y="9811"/>
                        <a:pt x="1429" y="9239"/>
                        <a:pt x="2000" y="8858"/>
                      </a:cubicBezTo>
                      <a:cubicBezTo>
                        <a:pt x="2572" y="8477"/>
                        <a:pt x="3334" y="8096"/>
                        <a:pt x="4096" y="7906"/>
                      </a:cubicBezTo>
                      <a:cubicBezTo>
                        <a:pt x="4667" y="7715"/>
                        <a:pt x="5525" y="7620"/>
                        <a:pt x="6668" y="7525"/>
                      </a:cubicBezTo>
                      <a:cubicBezTo>
                        <a:pt x="8954" y="7239"/>
                        <a:pt x="10668" y="6953"/>
                        <a:pt x="11716" y="6572"/>
                      </a:cubicBezTo>
                      <a:cubicBezTo>
                        <a:pt x="11716" y="6191"/>
                        <a:pt x="11716" y="5905"/>
                        <a:pt x="11716" y="5810"/>
                      </a:cubicBezTo>
                      <a:cubicBezTo>
                        <a:pt x="11716" y="4667"/>
                        <a:pt x="11430" y="3810"/>
                        <a:pt x="10954" y="3334"/>
                      </a:cubicBezTo>
                      <a:cubicBezTo>
                        <a:pt x="10192" y="2667"/>
                        <a:pt x="9144" y="2381"/>
                        <a:pt x="7715" y="2381"/>
                      </a:cubicBezTo>
                      <a:cubicBezTo>
                        <a:pt x="6382" y="2381"/>
                        <a:pt x="5334" y="2572"/>
                        <a:pt x="4763" y="3048"/>
                      </a:cubicBezTo>
                      <a:cubicBezTo>
                        <a:pt x="4096" y="3524"/>
                        <a:pt x="3620" y="4381"/>
                        <a:pt x="3334" y="5524"/>
                      </a:cubicBezTo>
                      <a:lnTo>
                        <a:pt x="572" y="5143"/>
                      </a:lnTo>
                      <a:cubicBezTo>
                        <a:pt x="857" y="3905"/>
                        <a:pt x="1238" y="2953"/>
                        <a:pt x="1810" y="2286"/>
                      </a:cubicBezTo>
                      <a:cubicBezTo>
                        <a:pt x="2381" y="1524"/>
                        <a:pt x="3239" y="952"/>
                        <a:pt x="4286" y="571"/>
                      </a:cubicBezTo>
                      <a:cubicBezTo>
                        <a:pt x="5429" y="190"/>
                        <a:pt x="6668" y="0"/>
                        <a:pt x="8096" y="0"/>
                      </a:cubicBezTo>
                      <a:cubicBezTo>
                        <a:pt x="9525" y="0"/>
                        <a:pt x="10668" y="190"/>
                        <a:pt x="11621" y="476"/>
                      </a:cubicBezTo>
                      <a:cubicBezTo>
                        <a:pt x="12478" y="857"/>
                        <a:pt x="13145" y="1238"/>
                        <a:pt x="13621" y="1714"/>
                      </a:cubicBezTo>
                      <a:cubicBezTo>
                        <a:pt x="14002" y="2191"/>
                        <a:pt x="14383" y="2857"/>
                        <a:pt x="14478" y="3619"/>
                      </a:cubicBezTo>
                      <a:cubicBezTo>
                        <a:pt x="14573" y="4096"/>
                        <a:pt x="14573" y="4953"/>
                        <a:pt x="14573" y="6286"/>
                      </a:cubicBezTo>
                      <a:lnTo>
                        <a:pt x="14573" y="10096"/>
                      </a:lnTo>
                      <a:cubicBezTo>
                        <a:pt x="14573" y="12763"/>
                        <a:pt x="14669" y="14383"/>
                        <a:pt x="14764" y="15145"/>
                      </a:cubicBezTo>
                      <a:cubicBezTo>
                        <a:pt x="14859" y="15811"/>
                        <a:pt x="15145" y="16478"/>
                        <a:pt x="15526" y="17145"/>
                      </a:cubicBezTo>
                      <a:lnTo>
                        <a:pt x="12573" y="17145"/>
                      </a:lnTo>
                      <a:cubicBezTo>
                        <a:pt x="12287" y="16573"/>
                        <a:pt x="12097" y="15907"/>
                        <a:pt x="12002" y="15049"/>
                      </a:cubicBezTo>
                      <a:close/>
                      <a:moveTo>
                        <a:pt x="11716" y="8667"/>
                      </a:moveTo>
                      <a:cubicBezTo>
                        <a:pt x="10668" y="9049"/>
                        <a:pt x="9144" y="9430"/>
                        <a:pt x="7049" y="9715"/>
                      </a:cubicBezTo>
                      <a:cubicBezTo>
                        <a:pt x="5906" y="9906"/>
                        <a:pt x="5048" y="10096"/>
                        <a:pt x="4572" y="10287"/>
                      </a:cubicBezTo>
                      <a:cubicBezTo>
                        <a:pt x="4096" y="10477"/>
                        <a:pt x="3715" y="10763"/>
                        <a:pt x="3429" y="11239"/>
                      </a:cubicBezTo>
                      <a:cubicBezTo>
                        <a:pt x="3143" y="11620"/>
                        <a:pt x="3048" y="12097"/>
                        <a:pt x="3048" y="12573"/>
                      </a:cubicBezTo>
                      <a:cubicBezTo>
                        <a:pt x="3048" y="13335"/>
                        <a:pt x="3334" y="14001"/>
                        <a:pt x="3905" y="14478"/>
                      </a:cubicBezTo>
                      <a:cubicBezTo>
                        <a:pt x="4477" y="14954"/>
                        <a:pt x="5334" y="15240"/>
                        <a:pt x="6477" y="15240"/>
                      </a:cubicBezTo>
                      <a:cubicBezTo>
                        <a:pt x="7620" y="15240"/>
                        <a:pt x="8573" y="14954"/>
                        <a:pt x="9430" y="14478"/>
                      </a:cubicBezTo>
                      <a:cubicBezTo>
                        <a:pt x="10287" y="14001"/>
                        <a:pt x="10954" y="13335"/>
                        <a:pt x="11335" y="12478"/>
                      </a:cubicBezTo>
                      <a:cubicBezTo>
                        <a:pt x="11621" y="11811"/>
                        <a:pt x="11811" y="10858"/>
                        <a:pt x="11811" y="9620"/>
                      </a:cubicBezTo>
                      <a:lnTo>
                        <a:pt x="11811" y="8667"/>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49" name="Freeform 88">
                  <a:extLst>
                    <a:ext uri="{FF2B5EF4-FFF2-40B4-BE49-F238E27FC236}">
                      <a16:creationId xmlns:a16="http://schemas.microsoft.com/office/drawing/2014/main" id="{B84F3BAB-9B1D-54D6-FB36-80D61C755892}"/>
                    </a:ext>
                  </a:extLst>
                </p:cNvPr>
                <p:cNvSpPr/>
                <p:nvPr/>
              </p:nvSpPr>
              <p:spPr>
                <a:xfrm>
                  <a:off x="459199"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8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8"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0" name="Freeform 89">
                  <a:extLst>
                    <a:ext uri="{FF2B5EF4-FFF2-40B4-BE49-F238E27FC236}">
                      <a16:creationId xmlns:a16="http://schemas.microsoft.com/office/drawing/2014/main" id="{E81A2797-B9BF-AC0C-77B4-6606DC8442FC}"/>
                    </a:ext>
                  </a:extLst>
                </p:cNvPr>
                <p:cNvSpPr/>
                <p:nvPr/>
              </p:nvSpPr>
              <p:spPr>
                <a:xfrm>
                  <a:off x="486726" y="3994023"/>
                  <a:ext cx="18192" cy="23622"/>
                </a:xfrm>
                <a:custGeom>
                  <a:avLst/>
                  <a:gdLst>
                    <a:gd name="connsiteX0" fmla="*/ 15145 w 18192"/>
                    <a:gd name="connsiteY0" fmla="*/ 0 h 23622"/>
                    <a:gd name="connsiteX1" fmla="*/ 18193 w 18192"/>
                    <a:gd name="connsiteY1" fmla="*/ 0 h 23622"/>
                    <a:gd name="connsiteX2" fmla="*/ 18193 w 18192"/>
                    <a:gd name="connsiteY2" fmla="*/ 13430 h 23622"/>
                    <a:gd name="connsiteX3" fmla="*/ 17431 w 18192"/>
                    <a:gd name="connsiteY3" fmla="*/ 18955 h 23622"/>
                    <a:gd name="connsiteX4" fmla="*/ 14573 w 18192"/>
                    <a:gd name="connsiteY4" fmla="*/ 22288 h 23622"/>
                    <a:gd name="connsiteX5" fmla="*/ 9144 w 18192"/>
                    <a:gd name="connsiteY5" fmla="*/ 23622 h 23622"/>
                    <a:gd name="connsiteX6" fmla="*/ 3810 w 18192"/>
                    <a:gd name="connsiteY6" fmla="*/ 22479 h 23622"/>
                    <a:gd name="connsiteX7" fmla="*/ 857 w 18192"/>
                    <a:gd name="connsiteY7" fmla="*/ 19240 h 23622"/>
                    <a:gd name="connsiteX8" fmla="*/ 0 w 18192"/>
                    <a:gd name="connsiteY8" fmla="*/ 13430 h 23622"/>
                    <a:gd name="connsiteX9" fmla="*/ 0 w 18192"/>
                    <a:gd name="connsiteY9" fmla="*/ 0 h 23622"/>
                    <a:gd name="connsiteX10" fmla="*/ 3048 w 18192"/>
                    <a:gd name="connsiteY10" fmla="*/ 0 h 23622"/>
                    <a:gd name="connsiteX11" fmla="*/ 3048 w 18192"/>
                    <a:gd name="connsiteY11" fmla="*/ 13430 h 23622"/>
                    <a:gd name="connsiteX12" fmla="*/ 3620 w 18192"/>
                    <a:gd name="connsiteY12" fmla="*/ 17907 h 23622"/>
                    <a:gd name="connsiteX13" fmla="*/ 5525 w 18192"/>
                    <a:gd name="connsiteY13" fmla="*/ 20098 h 23622"/>
                    <a:gd name="connsiteX14" fmla="*/ 8858 w 18192"/>
                    <a:gd name="connsiteY14" fmla="*/ 20860 h 23622"/>
                    <a:gd name="connsiteX15" fmla="*/ 13716 w 18192"/>
                    <a:gd name="connsiteY15" fmla="*/ 19336 h 23622"/>
                    <a:gd name="connsiteX16" fmla="*/ 15145 w 18192"/>
                    <a:gd name="connsiteY16" fmla="*/ 13430 h 23622"/>
                    <a:gd name="connsiteX17" fmla="*/ 15145 w 18192"/>
                    <a:gd name="connsiteY17" fmla="*/ 0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2" h="23622">
                      <a:moveTo>
                        <a:pt x="15145" y="0"/>
                      </a:moveTo>
                      <a:lnTo>
                        <a:pt x="18193" y="0"/>
                      </a:lnTo>
                      <a:lnTo>
                        <a:pt x="18193" y="13430"/>
                      </a:lnTo>
                      <a:cubicBezTo>
                        <a:pt x="18193" y="15812"/>
                        <a:pt x="17907" y="17621"/>
                        <a:pt x="17431" y="18955"/>
                      </a:cubicBezTo>
                      <a:cubicBezTo>
                        <a:pt x="16859" y="20288"/>
                        <a:pt x="15907" y="21431"/>
                        <a:pt x="14573" y="22288"/>
                      </a:cubicBezTo>
                      <a:cubicBezTo>
                        <a:pt x="13240" y="23146"/>
                        <a:pt x="11430" y="23622"/>
                        <a:pt x="9144" y="23622"/>
                      </a:cubicBezTo>
                      <a:cubicBezTo>
                        <a:pt x="6953" y="23622"/>
                        <a:pt x="5144" y="23241"/>
                        <a:pt x="3810" y="22479"/>
                      </a:cubicBezTo>
                      <a:cubicBezTo>
                        <a:pt x="2381" y="21717"/>
                        <a:pt x="1429" y="20669"/>
                        <a:pt x="857" y="19240"/>
                      </a:cubicBezTo>
                      <a:cubicBezTo>
                        <a:pt x="286" y="17812"/>
                        <a:pt x="0" y="15907"/>
                        <a:pt x="0" y="13430"/>
                      </a:cubicBezTo>
                      <a:lnTo>
                        <a:pt x="0" y="0"/>
                      </a:lnTo>
                      <a:lnTo>
                        <a:pt x="3048" y="0"/>
                      </a:lnTo>
                      <a:lnTo>
                        <a:pt x="3048" y="13430"/>
                      </a:lnTo>
                      <a:cubicBezTo>
                        <a:pt x="3048" y="15430"/>
                        <a:pt x="3239" y="16954"/>
                        <a:pt x="3620" y="17907"/>
                      </a:cubicBezTo>
                      <a:cubicBezTo>
                        <a:pt x="4001" y="18860"/>
                        <a:pt x="4667" y="19621"/>
                        <a:pt x="5525" y="20098"/>
                      </a:cubicBezTo>
                      <a:cubicBezTo>
                        <a:pt x="6477" y="20574"/>
                        <a:pt x="7525" y="20860"/>
                        <a:pt x="8858" y="20860"/>
                      </a:cubicBezTo>
                      <a:cubicBezTo>
                        <a:pt x="11144" y="20860"/>
                        <a:pt x="12764" y="20384"/>
                        <a:pt x="13716" y="19336"/>
                      </a:cubicBezTo>
                      <a:cubicBezTo>
                        <a:pt x="14669" y="18288"/>
                        <a:pt x="15145" y="16383"/>
                        <a:pt x="15145" y="13430"/>
                      </a:cubicBezTo>
                      <a:lnTo>
                        <a:pt x="15145" y="0"/>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1" name="Freeform 90">
                  <a:extLst>
                    <a:ext uri="{FF2B5EF4-FFF2-40B4-BE49-F238E27FC236}">
                      <a16:creationId xmlns:a16="http://schemas.microsoft.com/office/drawing/2014/main" id="{A73AFD26-8535-9B91-D4AE-60A3DAD6E722}"/>
                    </a:ext>
                  </a:extLst>
                </p:cNvPr>
                <p:cNvSpPr/>
                <p:nvPr/>
              </p:nvSpPr>
              <p:spPr>
                <a:xfrm>
                  <a:off x="509777"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4 w 13620"/>
                    <a:gd name="connsiteY13" fmla="*/ 3048 h 17335"/>
                    <a:gd name="connsiteX14" fmla="*/ 7334 w 13620"/>
                    <a:gd name="connsiteY14" fmla="*/ 2572 h 17335"/>
                    <a:gd name="connsiteX15" fmla="*/ 4191 w 13620"/>
                    <a:gd name="connsiteY15" fmla="*/ 3715 h 17335"/>
                    <a:gd name="connsiteX16" fmla="*/ 2857 w 13620"/>
                    <a:gd name="connsiteY16" fmla="*/ 8096 h 17335"/>
                    <a:gd name="connsiteX17" fmla="*/ 2857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3" y="0"/>
                        <a:pt x="9811" y="190"/>
                        <a:pt x="10668" y="571"/>
                      </a:cubicBezTo>
                      <a:cubicBezTo>
                        <a:pt x="11525" y="953"/>
                        <a:pt x="12192" y="1429"/>
                        <a:pt x="12573" y="2000"/>
                      </a:cubicBezTo>
                      <a:cubicBezTo>
                        <a:pt x="12954" y="2572"/>
                        <a:pt x="13335" y="3334"/>
                        <a:pt x="13430" y="4096"/>
                      </a:cubicBezTo>
                      <a:cubicBezTo>
                        <a:pt x="13525" y="4667"/>
                        <a:pt x="13621" y="5524"/>
                        <a:pt x="13621" y="6858"/>
                      </a:cubicBezTo>
                      <a:lnTo>
                        <a:pt x="13621" y="17240"/>
                      </a:lnTo>
                      <a:lnTo>
                        <a:pt x="10763" y="17240"/>
                      </a:lnTo>
                      <a:lnTo>
                        <a:pt x="10763" y="6953"/>
                      </a:lnTo>
                      <a:cubicBezTo>
                        <a:pt x="10763" y="5810"/>
                        <a:pt x="10668" y="4953"/>
                        <a:pt x="10477" y="4381"/>
                      </a:cubicBezTo>
                      <a:cubicBezTo>
                        <a:pt x="10287" y="3810"/>
                        <a:pt x="9906" y="3334"/>
                        <a:pt x="9334" y="3048"/>
                      </a:cubicBezTo>
                      <a:cubicBezTo>
                        <a:pt x="8763" y="2667"/>
                        <a:pt x="8096" y="2572"/>
                        <a:pt x="7334" y="2572"/>
                      </a:cubicBezTo>
                      <a:cubicBezTo>
                        <a:pt x="6096" y="2572"/>
                        <a:pt x="5048" y="2953"/>
                        <a:pt x="4191" y="3715"/>
                      </a:cubicBezTo>
                      <a:cubicBezTo>
                        <a:pt x="3334" y="4477"/>
                        <a:pt x="2857" y="5905"/>
                        <a:pt x="2857" y="8096"/>
                      </a:cubicBezTo>
                      <a:lnTo>
                        <a:pt x="2857"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2" name="Freeform 91">
                  <a:extLst>
                    <a:ext uri="{FF2B5EF4-FFF2-40B4-BE49-F238E27FC236}">
                      <a16:creationId xmlns:a16="http://schemas.microsoft.com/office/drawing/2014/main" id="{0A59F2C4-214F-61EB-5243-22F9F00F5E56}"/>
                    </a:ext>
                  </a:extLst>
                </p:cNvPr>
                <p:cNvSpPr/>
                <p:nvPr/>
              </p:nvSpPr>
              <p:spPr>
                <a:xfrm>
                  <a:off x="527779" y="3994119"/>
                  <a:ext cx="2857" cy="23145"/>
                </a:xfrm>
                <a:custGeom>
                  <a:avLst/>
                  <a:gdLst>
                    <a:gd name="connsiteX0" fmla="*/ 0 w 2857"/>
                    <a:gd name="connsiteY0" fmla="*/ 3238 h 23145"/>
                    <a:gd name="connsiteX1" fmla="*/ 0 w 2857"/>
                    <a:gd name="connsiteY1" fmla="*/ 0 h 23145"/>
                    <a:gd name="connsiteX2" fmla="*/ 2857 w 2857"/>
                    <a:gd name="connsiteY2" fmla="*/ 0 h 23145"/>
                    <a:gd name="connsiteX3" fmla="*/ 2857 w 2857"/>
                    <a:gd name="connsiteY3" fmla="*/ 3238 h 23145"/>
                    <a:gd name="connsiteX4" fmla="*/ 0 w 2857"/>
                    <a:gd name="connsiteY4" fmla="*/ 3238 h 23145"/>
                    <a:gd name="connsiteX5" fmla="*/ 0 w 2857"/>
                    <a:gd name="connsiteY5" fmla="*/ 23146 h 23145"/>
                    <a:gd name="connsiteX6" fmla="*/ 0 w 2857"/>
                    <a:gd name="connsiteY6" fmla="*/ 6287 h 23145"/>
                    <a:gd name="connsiteX7" fmla="*/ 2857 w 2857"/>
                    <a:gd name="connsiteY7" fmla="*/ 6287 h 23145"/>
                    <a:gd name="connsiteX8" fmla="*/ 2857 w 2857"/>
                    <a:gd name="connsiteY8" fmla="*/ 23146 h 23145"/>
                    <a:gd name="connsiteX9" fmla="*/ 0 w 2857"/>
                    <a:gd name="connsiteY9" fmla="*/ 23146 h 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 h="23145">
                      <a:moveTo>
                        <a:pt x="0" y="3238"/>
                      </a:moveTo>
                      <a:lnTo>
                        <a:pt x="0" y="0"/>
                      </a:lnTo>
                      <a:lnTo>
                        <a:pt x="2857" y="0"/>
                      </a:lnTo>
                      <a:lnTo>
                        <a:pt x="2857" y="3238"/>
                      </a:lnTo>
                      <a:lnTo>
                        <a:pt x="0" y="3238"/>
                      </a:lnTo>
                      <a:close/>
                      <a:moveTo>
                        <a:pt x="0" y="23146"/>
                      </a:moveTo>
                      <a:lnTo>
                        <a:pt x="0" y="6287"/>
                      </a:lnTo>
                      <a:lnTo>
                        <a:pt x="2857" y="6287"/>
                      </a:lnTo>
                      <a:lnTo>
                        <a:pt x="2857" y="23146"/>
                      </a:lnTo>
                      <a:lnTo>
                        <a:pt x="0" y="2314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3" name="Freeform 92">
                  <a:extLst>
                    <a:ext uri="{FF2B5EF4-FFF2-40B4-BE49-F238E27FC236}">
                      <a16:creationId xmlns:a16="http://schemas.microsoft.com/office/drawing/2014/main" id="{33F978E2-F66B-CDE0-F123-5023E5DCE794}"/>
                    </a:ext>
                  </a:extLst>
                </p:cNvPr>
                <p:cNvSpPr/>
                <p:nvPr/>
              </p:nvSpPr>
              <p:spPr>
                <a:xfrm>
                  <a:off x="533970" y="4000024"/>
                  <a:ext cx="15811" cy="17621"/>
                </a:xfrm>
                <a:custGeom>
                  <a:avLst/>
                  <a:gdLst>
                    <a:gd name="connsiteX0" fmla="*/ 0 w 15811"/>
                    <a:gd name="connsiteY0" fmla="*/ 8858 h 17621"/>
                    <a:gd name="connsiteX1" fmla="*/ 2572 w 15811"/>
                    <a:gd name="connsiteY1" fmla="*/ 1905 h 17621"/>
                    <a:gd name="connsiteX2" fmla="*/ 7906 w 15811"/>
                    <a:gd name="connsiteY2" fmla="*/ 0 h 17621"/>
                    <a:gd name="connsiteX3" fmla="*/ 13621 w 15811"/>
                    <a:gd name="connsiteY3" fmla="*/ 2286 h 17621"/>
                    <a:gd name="connsiteX4" fmla="*/ 15811 w 15811"/>
                    <a:gd name="connsiteY4" fmla="*/ 8572 h 17621"/>
                    <a:gd name="connsiteX5" fmla="*/ 14859 w 15811"/>
                    <a:gd name="connsiteY5" fmla="*/ 13716 h 17621"/>
                    <a:gd name="connsiteX6" fmla="*/ 12001 w 15811"/>
                    <a:gd name="connsiteY6" fmla="*/ 16573 h 17621"/>
                    <a:gd name="connsiteX7" fmla="*/ 7906 w 15811"/>
                    <a:gd name="connsiteY7" fmla="*/ 17621 h 17621"/>
                    <a:gd name="connsiteX8" fmla="*/ 2191 w 15811"/>
                    <a:gd name="connsiteY8" fmla="*/ 15335 h 17621"/>
                    <a:gd name="connsiteX9" fmla="*/ 0 w 15811"/>
                    <a:gd name="connsiteY9" fmla="*/ 8858 h 17621"/>
                    <a:gd name="connsiteX10" fmla="*/ 2953 w 15811"/>
                    <a:gd name="connsiteY10" fmla="*/ 8858 h 17621"/>
                    <a:gd name="connsiteX11" fmla="*/ 4381 w 15811"/>
                    <a:gd name="connsiteY11" fmla="*/ 13716 h 17621"/>
                    <a:gd name="connsiteX12" fmla="*/ 7906 w 15811"/>
                    <a:gd name="connsiteY12" fmla="*/ 15335 h 17621"/>
                    <a:gd name="connsiteX13" fmla="*/ 11430 w 15811"/>
                    <a:gd name="connsiteY13" fmla="*/ 13716 h 17621"/>
                    <a:gd name="connsiteX14" fmla="*/ 12859 w 15811"/>
                    <a:gd name="connsiteY14" fmla="*/ 8763 h 17621"/>
                    <a:gd name="connsiteX15" fmla="*/ 11430 w 15811"/>
                    <a:gd name="connsiteY15" fmla="*/ 4000 h 17621"/>
                    <a:gd name="connsiteX16" fmla="*/ 7906 w 15811"/>
                    <a:gd name="connsiteY16" fmla="*/ 2381 h 17621"/>
                    <a:gd name="connsiteX17" fmla="*/ 4381 w 15811"/>
                    <a:gd name="connsiteY17" fmla="*/ 4000 h 17621"/>
                    <a:gd name="connsiteX18" fmla="*/ 2953 w 15811"/>
                    <a:gd name="connsiteY18" fmla="*/ 8858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11" h="17621">
                      <a:moveTo>
                        <a:pt x="0" y="8858"/>
                      </a:moveTo>
                      <a:cubicBezTo>
                        <a:pt x="0" y="5715"/>
                        <a:pt x="857" y="3429"/>
                        <a:pt x="2572" y="1905"/>
                      </a:cubicBezTo>
                      <a:cubicBezTo>
                        <a:pt x="4000" y="667"/>
                        <a:pt x="5810" y="0"/>
                        <a:pt x="7906" y="0"/>
                      </a:cubicBezTo>
                      <a:cubicBezTo>
                        <a:pt x="10192" y="0"/>
                        <a:pt x="12097" y="762"/>
                        <a:pt x="13621" y="2286"/>
                      </a:cubicBezTo>
                      <a:cubicBezTo>
                        <a:pt x="15049" y="3810"/>
                        <a:pt x="15811" y="5905"/>
                        <a:pt x="15811" y="8572"/>
                      </a:cubicBezTo>
                      <a:cubicBezTo>
                        <a:pt x="15811" y="10763"/>
                        <a:pt x="15526" y="12478"/>
                        <a:pt x="14859" y="13716"/>
                      </a:cubicBezTo>
                      <a:cubicBezTo>
                        <a:pt x="14192" y="14954"/>
                        <a:pt x="13240" y="15907"/>
                        <a:pt x="12001" y="16573"/>
                      </a:cubicBezTo>
                      <a:cubicBezTo>
                        <a:pt x="10763" y="17240"/>
                        <a:pt x="9430" y="17621"/>
                        <a:pt x="7906" y="17621"/>
                      </a:cubicBezTo>
                      <a:cubicBezTo>
                        <a:pt x="5524" y="17621"/>
                        <a:pt x="3619" y="16859"/>
                        <a:pt x="2191" y="15335"/>
                      </a:cubicBezTo>
                      <a:cubicBezTo>
                        <a:pt x="762" y="13811"/>
                        <a:pt x="0" y="11716"/>
                        <a:pt x="0" y="8858"/>
                      </a:cubicBezTo>
                      <a:close/>
                      <a:moveTo>
                        <a:pt x="2953" y="8858"/>
                      </a:moveTo>
                      <a:cubicBezTo>
                        <a:pt x="2953" y="11049"/>
                        <a:pt x="3429" y="12668"/>
                        <a:pt x="4381" y="13716"/>
                      </a:cubicBezTo>
                      <a:cubicBezTo>
                        <a:pt x="5334" y="14764"/>
                        <a:pt x="6477" y="15335"/>
                        <a:pt x="7906" y="15335"/>
                      </a:cubicBezTo>
                      <a:cubicBezTo>
                        <a:pt x="9334" y="15335"/>
                        <a:pt x="10477" y="14764"/>
                        <a:pt x="11430" y="13716"/>
                      </a:cubicBezTo>
                      <a:cubicBezTo>
                        <a:pt x="12382" y="12668"/>
                        <a:pt x="12859" y="10954"/>
                        <a:pt x="12859" y="8763"/>
                      </a:cubicBezTo>
                      <a:cubicBezTo>
                        <a:pt x="12859" y="6667"/>
                        <a:pt x="12382" y="5144"/>
                        <a:pt x="11430" y="4000"/>
                      </a:cubicBezTo>
                      <a:cubicBezTo>
                        <a:pt x="10477" y="2953"/>
                        <a:pt x="9334" y="2381"/>
                        <a:pt x="7906" y="2381"/>
                      </a:cubicBezTo>
                      <a:cubicBezTo>
                        <a:pt x="6477" y="2381"/>
                        <a:pt x="5334" y="2953"/>
                        <a:pt x="4381" y="4000"/>
                      </a:cubicBezTo>
                      <a:cubicBezTo>
                        <a:pt x="3429" y="5048"/>
                        <a:pt x="2953" y="6667"/>
                        <a:pt x="2953" y="8858"/>
                      </a:cubicBez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sp>
              <p:nvSpPr>
                <p:cNvPr id="54" name="Freeform 93">
                  <a:extLst>
                    <a:ext uri="{FF2B5EF4-FFF2-40B4-BE49-F238E27FC236}">
                      <a16:creationId xmlns:a16="http://schemas.microsoft.com/office/drawing/2014/main" id="{5BD72F59-751D-7893-8D1F-98F8C51B0CFA}"/>
                    </a:ext>
                  </a:extLst>
                </p:cNvPr>
                <p:cNvSpPr/>
                <p:nvPr/>
              </p:nvSpPr>
              <p:spPr>
                <a:xfrm>
                  <a:off x="553115" y="4000024"/>
                  <a:ext cx="13620" cy="17335"/>
                </a:xfrm>
                <a:custGeom>
                  <a:avLst/>
                  <a:gdLst>
                    <a:gd name="connsiteX0" fmla="*/ 0 w 13620"/>
                    <a:gd name="connsiteY0" fmla="*/ 17240 h 17335"/>
                    <a:gd name="connsiteX1" fmla="*/ 0 w 13620"/>
                    <a:gd name="connsiteY1" fmla="*/ 381 h 17335"/>
                    <a:gd name="connsiteX2" fmla="*/ 2572 w 13620"/>
                    <a:gd name="connsiteY2" fmla="*/ 381 h 17335"/>
                    <a:gd name="connsiteX3" fmla="*/ 2572 w 13620"/>
                    <a:gd name="connsiteY3" fmla="*/ 2762 h 17335"/>
                    <a:gd name="connsiteX4" fmla="*/ 7906 w 13620"/>
                    <a:gd name="connsiteY4" fmla="*/ 0 h 17335"/>
                    <a:gd name="connsiteX5" fmla="*/ 10668 w 13620"/>
                    <a:gd name="connsiteY5" fmla="*/ 571 h 17335"/>
                    <a:gd name="connsiteX6" fmla="*/ 12573 w 13620"/>
                    <a:gd name="connsiteY6" fmla="*/ 2000 h 17335"/>
                    <a:gd name="connsiteX7" fmla="*/ 13430 w 13620"/>
                    <a:gd name="connsiteY7" fmla="*/ 4096 h 17335"/>
                    <a:gd name="connsiteX8" fmla="*/ 13621 w 13620"/>
                    <a:gd name="connsiteY8" fmla="*/ 6858 h 17335"/>
                    <a:gd name="connsiteX9" fmla="*/ 13621 w 13620"/>
                    <a:gd name="connsiteY9" fmla="*/ 17240 h 17335"/>
                    <a:gd name="connsiteX10" fmla="*/ 10763 w 13620"/>
                    <a:gd name="connsiteY10" fmla="*/ 17240 h 17335"/>
                    <a:gd name="connsiteX11" fmla="*/ 10763 w 13620"/>
                    <a:gd name="connsiteY11" fmla="*/ 6953 h 17335"/>
                    <a:gd name="connsiteX12" fmla="*/ 10477 w 13620"/>
                    <a:gd name="connsiteY12" fmla="*/ 4381 h 17335"/>
                    <a:gd name="connsiteX13" fmla="*/ 9335 w 13620"/>
                    <a:gd name="connsiteY13" fmla="*/ 3048 h 17335"/>
                    <a:gd name="connsiteX14" fmla="*/ 7334 w 13620"/>
                    <a:gd name="connsiteY14" fmla="*/ 2572 h 17335"/>
                    <a:gd name="connsiteX15" fmla="*/ 4191 w 13620"/>
                    <a:gd name="connsiteY15" fmla="*/ 3715 h 17335"/>
                    <a:gd name="connsiteX16" fmla="*/ 2858 w 13620"/>
                    <a:gd name="connsiteY16" fmla="*/ 8096 h 17335"/>
                    <a:gd name="connsiteX17" fmla="*/ 2858 w 13620"/>
                    <a:gd name="connsiteY17" fmla="*/ 17336 h 17335"/>
                    <a:gd name="connsiteX18" fmla="*/ 0 w 13620"/>
                    <a:gd name="connsiteY18" fmla="*/ 17336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20" h="17335">
                      <a:moveTo>
                        <a:pt x="0" y="17240"/>
                      </a:moveTo>
                      <a:lnTo>
                        <a:pt x="0" y="381"/>
                      </a:lnTo>
                      <a:lnTo>
                        <a:pt x="2572" y="381"/>
                      </a:lnTo>
                      <a:lnTo>
                        <a:pt x="2572" y="2762"/>
                      </a:lnTo>
                      <a:cubicBezTo>
                        <a:pt x="3810" y="953"/>
                        <a:pt x="5620" y="0"/>
                        <a:pt x="7906" y="0"/>
                      </a:cubicBezTo>
                      <a:cubicBezTo>
                        <a:pt x="8954" y="0"/>
                        <a:pt x="9811" y="190"/>
                        <a:pt x="10668" y="571"/>
                      </a:cubicBezTo>
                      <a:cubicBezTo>
                        <a:pt x="11525" y="953"/>
                        <a:pt x="12192" y="1429"/>
                        <a:pt x="12573" y="2000"/>
                      </a:cubicBezTo>
                      <a:cubicBezTo>
                        <a:pt x="12954" y="2572"/>
                        <a:pt x="13335" y="3334"/>
                        <a:pt x="13430" y="4096"/>
                      </a:cubicBezTo>
                      <a:cubicBezTo>
                        <a:pt x="13526" y="4667"/>
                        <a:pt x="13621" y="5524"/>
                        <a:pt x="13621" y="6858"/>
                      </a:cubicBezTo>
                      <a:lnTo>
                        <a:pt x="13621" y="17240"/>
                      </a:lnTo>
                      <a:lnTo>
                        <a:pt x="10763" y="17240"/>
                      </a:lnTo>
                      <a:lnTo>
                        <a:pt x="10763" y="6953"/>
                      </a:lnTo>
                      <a:cubicBezTo>
                        <a:pt x="10763" y="5810"/>
                        <a:pt x="10668" y="4953"/>
                        <a:pt x="10477" y="4381"/>
                      </a:cubicBezTo>
                      <a:cubicBezTo>
                        <a:pt x="10287" y="3810"/>
                        <a:pt x="9906" y="3334"/>
                        <a:pt x="9335" y="3048"/>
                      </a:cubicBezTo>
                      <a:cubicBezTo>
                        <a:pt x="8763" y="2667"/>
                        <a:pt x="8096" y="2572"/>
                        <a:pt x="7334" y="2572"/>
                      </a:cubicBezTo>
                      <a:cubicBezTo>
                        <a:pt x="6096" y="2572"/>
                        <a:pt x="5048" y="2953"/>
                        <a:pt x="4191" y="3715"/>
                      </a:cubicBezTo>
                      <a:cubicBezTo>
                        <a:pt x="3334" y="4477"/>
                        <a:pt x="2858" y="5905"/>
                        <a:pt x="2858" y="8096"/>
                      </a:cubicBezTo>
                      <a:lnTo>
                        <a:pt x="2858" y="17336"/>
                      </a:lnTo>
                      <a:lnTo>
                        <a:pt x="0" y="17336"/>
                      </a:lnTo>
                      <a:close/>
                    </a:path>
                  </a:pathLst>
                </a:custGeom>
                <a:solidFill>
                  <a:srgbClr val="23509E"/>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IE"/>
                </a:p>
              </p:txBody>
            </p:sp>
          </p:grpSp>
        </p:grpSp>
      </p:grpSp>
      <p:sp>
        <p:nvSpPr>
          <p:cNvPr id="2135" name="Rectangle 82">
            <a:extLst>
              <a:ext uri="{FF2B5EF4-FFF2-40B4-BE49-F238E27FC236}">
                <a16:creationId xmlns:a16="http://schemas.microsoft.com/office/drawing/2014/main" id="{17A638CD-E16A-4268-90BE-49D660E063BC}"/>
              </a:ext>
            </a:extLst>
          </p:cNvPr>
          <p:cNvSpPr>
            <a:spLocks noChangeArrowheads="1"/>
          </p:cNvSpPr>
          <p:nvPr/>
        </p:nvSpPr>
        <p:spPr bwMode="auto">
          <a:xfrm>
            <a:off x="3852469" y="749662"/>
            <a:ext cx="8215987"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endParaRPr lang="en-GB" sz="2400" dirty="0">
              <a:solidFill>
                <a:srgbClr val="595959"/>
              </a:solidFill>
              <a:latin typeface="Nuacht Serif Text"/>
            </a:endParaRPr>
          </a:p>
          <a:p>
            <a:pPr algn="l"/>
            <a:r>
              <a:rPr lang="en-GB" sz="2400" b="0" i="0" dirty="0">
                <a:solidFill>
                  <a:srgbClr val="595959"/>
                </a:solidFill>
                <a:effectLst/>
                <a:latin typeface="Nuacht Serif Text"/>
              </a:rPr>
              <a:t>Η Breda Fox, επικεφαλής του LEO Galway εξηγεί...</a:t>
            </a:r>
          </a:p>
          <a:p>
            <a:pPr algn="l"/>
            <a:endParaRPr lang="en-GB" sz="2400" dirty="0">
              <a:solidFill>
                <a:srgbClr val="595959"/>
              </a:solidFill>
              <a:latin typeface="Nuacht Serif Text"/>
            </a:endParaRPr>
          </a:p>
          <a:p>
            <a:pPr algn="l"/>
            <a:r>
              <a:rPr lang="en-GB" sz="2400" b="0" i="1" dirty="0">
                <a:solidFill>
                  <a:srgbClr val="595959"/>
                </a:solidFill>
                <a:effectLst/>
                <a:latin typeface="Nuacht Serif Text"/>
              </a:rPr>
              <a:t>"Στην περίπτωση του Peter, πίστευε ότι έπρεπε να επενδύσει σε νέο εξοπλισμό το 2016 για να ανταποκριθεί στη ζήτηση των ΗΠΑ, αλλά μετά την παρέμβαση Lean, η επιχείρηση μεταμορφώθηκε και η παραγωγικότητα διπλασιάστηκε χωρίς πρόσθετη επένδυση. Ένα παράδειγμα είναι μια διαδικασία συσκευασίας που αρχικά χρειαζόταν δύο άνδρες 90 λεπτά μειώθηκε σε έναν άνθρωπο και 10 λεπτά. Τώρα είναι ο καλύτερος υποστηρικτής του προγράμματος, επειδή έχει βιώσει τον πραγματικό αντίκτυπο του προγράμματος στην επιχείρησή του".</a:t>
            </a:r>
          </a:p>
          <a:p>
            <a:pPr algn="l"/>
            <a:endParaRPr lang="en-GB" sz="2400" dirty="0">
              <a:solidFill>
                <a:srgbClr val="595959"/>
              </a:solidFill>
              <a:latin typeface="Nuacht Serif Text"/>
            </a:endParaRPr>
          </a:p>
          <a:p>
            <a:pPr eaLnBrk="0" fontAlgn="base" hangingPunct="0">
              <a:spcBef>
                <a:spcPct val="0"/>
              </a:spcBef>
              <a:spcAft>
                <a:spcPct val="0"/>
              </a:spcAft>
            </a:pPr>
            <a:r>
              <a:rPr lang="en-US" sz="1600" i="1" dirty="0">
                <a:solidFill>
                  <a:srgbClr val="595959"/>
                </a:solidFill>
              </a:rPr>
              <a:t>Ευγενική προσφορά : Local Enterprise Office, Ιρλανδία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2136" name="Rectangle 83">
            <a:extLst>
              <a:ext uri="{FF2B5EF4-FFF2-40B4-BE49-F238E27FC236}">
                <a16:creationId xmlns:a16="http://schemas.microsoft.com/office/drawing/2014/main" id="{F8BDDBBF-7CC6-3CB5-7DE1-EBB34D6DAD8A}"/>
              </a:ext>
            </a:extLst>
          </p:cNvPr>
          <p:cNvSpPr>
            <a:spLocks noChangeArrowheads="1"/>
          </p:cNvSpPr>
          <p:nvPr/>
        </p:nvSpPr>
        <p:spPr bwMode="auto">
          <a:xfrm>
            <a:off x="0" y="302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5" name="Picture 4">
            <a:extLst>
              <a:ext uri="{FF2B5EF4-FFF2-40B4-BE49-F238E27FC236}">
                <a16:creationId xmlns:a16="http://schemas.microsoft.com/office/drawing/2014/main" id="{565803FC-720F-D576-A476-A414FA274A34}"/>
              </a:ext>
            </a:extLst>
          </p:cNvPr>
          <p:cNvPicPr>
            <a:picLocks noChangeAspect="1"/>
          </p:cNvPicPr>
          <p:nvPr/>
        </p:nvPicPr>
        <p:blipFill>
          <a:blip r:embed="rId3"/>
          <a:stretch>
            <a:fillRect/>
          </a:stretch>
        </p:blipFill>
        <p:spPr>
          <a:xfrm>
            <a:off x="223444" y="3689229"/>
            <a:ext cx="3111660" cy="2368672"/>
          </a:xfrm>
          <a:prstGeom prst="rect">
            <a:avLst/>
          </a:prstGeom>
        </p:spPr>
      </p:pic>
    </p:spTree>
    <p:extLst>
      <p:ext uri="{BB962C8B-B14F-4D97-AF65-F5344CB8AC3E}">
        <p14:creationId xmlns:p14="http://schemas.microsoft.com/office/powerpoint/2010/main" val="3295798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239838" algn="l"/>
              </a:tabLst>
            </a:pPr>
            <a:r>
              <a:rPr lang="en-US" sz="4000" dirty="0">
                <a:solidFill>
                  <a:schemeClr val="bg1"/>
                </a:solidFill>
              </a:rPr>
              <a:t>03 </a:t>
            </a:r>
            <a:r>
              <a:rPr lang="el-GR" sz="4000" dirty="0">
                <a:solidFill>
                  <a:schemeClr val="bg1"/>
                </a:solidFill>
              </a:rPr>
              <a:t>	</a:t>
            </a:r>
            <a:r>
              <a:rPr lang="en-US" dirty="0" err="1">
                <a:solidFill>
                  <a:schemeClr val="bg1"/>
                </a:solidFill>
              </a:rPr>
              <a:t>Φάση</a:t>
            </a:r>
            <a:r>
              <a:rPr lang="en-US" dirty="0">
                <a:solidFill>
                  <a:schemeClr val="bg1"/>
                </a:solidFill>
              </a:rPr>
              <a:t> μετά την κρίση</a:t>
            </a:r>
          </a:p>
        </p:txBody>
      </p:sp>
      <p:sp>
        <p:nvSpPr>
          <p:cNvPr id="9" name="Rectangle 8">
            <a:extLst>
              <a:ext uri="{FF2B5EF4-FFF2-40B4-BE49-F238E27FC236}">
                <a16:creationId xmlns:a16="http://schemas.microsoft.com/office/drawing/2014/main" id="{7711F58D-17DE-43CD-ED1A-5168C9119540}"/>
              </a:ext>
            </a:extLst>
          </p:cNvPr>
          <p:cNvSpPr/>
          <p:nvPr/>
        </p:nvSpPr>
        <p:spPr>
          <a:xfrm rot="5400000">
            <a:off x="679094" y="805607"/>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sp>
        <p:nvSpPr>
          <p:cNvPr id="13" name="Text Placeholder 12">
            <a:extLst>
              <a:ext uri="{FF2B5EF4-FFF2-40B4-BE49-F238E27FC236}">
                <a16:creationId xmlns:a16="http://schemas.microsoft.com/office/drawing/2014/main" id="{4F366160-1DE0-6678-0E05-84170867B321}"/>
              </a:ext>
            </a:extLst>
          </p:cNvPr>
          <p:cNvSpPr>
            <a:spLocks noGrp="1"/>
          </p:cNvSpPr>
          <p:nvPr>
            <p:ph type="body" sz="quarter" idx="18"/>
          </p:nvPr>
        </p:nvSpPr>
        <p:spPr>
          <a:xfrm>
            <a:off x="1878963" y="1620552"/>
            <a:ext cx="9515167" cy="4650317"/>
          </a:xfrm>
        </p:spPr>
        <p:txBody>
          <a:bodyPr>
            <a:normAutofit/>
          </a:bodyPr>
          <a:lstStyle/>
          <a:p>
            <a:pPr marL="12700" indent="-12700" algn="just"/>
            <a:r>
              <a:rPr lang="en-GB" sz="1800" dirty="0">
                <a:latin typeface="Calibri" panose="020F0502020204030204" pitchFamily="34" charset="0"/>
                <a:ea typeface="Lato Light" panose="020F0502020204030203" pitchFamily="34" charset="0"/>
                <a:cs typeface="Calibri" panose="020F0502020204030204" pitchFamily="34" charset="0"/>
              </a:rPr>
              <a:t>Στη φάση μετά την κρίση, ο οργανισμός </a:t>
            </a:r>
            <a:r>
              <a:rPr lang="en-GB" sz="1800" b="1" u="sng" dirty="0">
                <a:latin typeface="Calibri" panose="020F0502020204030204" pitchFamily="34" charset="0"/>
                <a:ea typeface="Lato Light" panose="020F0502020204030203" pitchFamily="34" charset="0"/>
                <a:cs typeface="Calibri" panose="020F0502020204030204" pitchFamily="34" charset="0"/>
              </a:rPr>
              <a:t>επιστρέφει στις συνήθεις δραστηριότητες</a:t>
            </a:r>
            <a:r>
              <a:rPr lang="en-GB" sz="1800" dirty="0">
                <a:latin typeface="Calibri" panose="020F0502020204030204" pitchFamily="34" charset="0"/>
                <a:ea typeface="Lato Light" panose="020F0502020204030203" pitchFamily="34" charset="0"/>
                <a:cs typeface="Calibri" panose="020F0502020204030204" pitchFamily="34" charset="0"/>
              </a:rPr>
              <a:t>. Η κρίση δεν είναι πλέον το επίκεντρο της προσοχής της διοίκησης, αλλά εξακολουθεί να απαιτεί κάποια προσοχή.  Όπως σημειώθηκε προηγουμένως, η αποκατάσταση της φήμης μπορεί να συνεχιστεί ή να ξεκινήσει κατά τη διάρκεια αυτής της φάσης. Απαιτείται σημαντική επικοινωνία παρακολούθησης. </a:t>
            </a:r>
          </a:p>
          <a:p>
            <a:pPr marL="12700" indent="-12700" algn="just"/>
            <a:r>
              <a:rPr lang="en-GB" sz="1800" dirty="0">
                <a:latin typeface="Calibri" panose="020F0502020204030204" pitchFamily="34" charset="0"/>
                <a:ea typeface="Lato Light" panose="020F0502020204030203" pitchFamily="34" charset="0"/>
                <a:cs typeface="Calibri" panose="020F0502020204030204" pitchFamily="34" charset="0"/>
              </a:rPr>
              <a:t>Πρώτον, οι διαχειριστές κρίσεων συχνά υπόσχονται να παράσχουν πρόσθετες πληροφορίες κατά τη φάση της κρίσης.  Οι διαχειριστές κρίσεων πρέπει να τηρήσουν αυτές τις ενημερωτικές υποσχέσεις, διαφορετικά κινδυνεύουν να χάσουν την εμπιστοσύνη εκείνων που θέλουν τις πληροφορίες. </a:t>
            </a:r>
          </a:p>
          <a:p>
            <a:pPr marL="12700" indent="-12700" algn="just"/>
            <a:endParaRPr lang="en-GB" sz="2000" dirty="0">
              <a:latin typeface="Calibri" panose="020F0502020204030204" pitchFamily="34" charset="0"/>
              <a:ea typeface="Lato Light" panose="020F0502020204030203" pitchFamily="34" charset="0"/>
              <a:cs typeface="Calibri" panose="020F0502020204030204" pitchFamily="34" charset="0"/>
            </a:endParaRPr>
          </a:p>
          <a:p>
            <a:pPr marL="12700" indent="-12700" algn="just"/>
            <a:endParaRPr lang="en-GB" sz="2200" dirty="0">
              <a:latin typeface="Calibri" panose="020F0502020204030204" pitchFamily="34" charset="0"/>
              <a:ea typeface="Lato Light" panose="020F0502020204030203"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77FEAF0F-B595-DA03-AE51-E7CA5AD4930C}"/>
              </a:ext>
            </a:extLst>
          </p:cNvPr>
          <p:cNvGrpSpPr/>
          <p:nvPr/>
        </p:nvGrpSpPr>
        <p:grpSpPr>
          <a:xfrm>
            <a:off x="7965219" y="4573339"/>
            <a:ext cx="4216035" cy="2093295"/>
            <a:chOff x="4406574" y="3422083"/>
            <a:chExt cx="4216035" cy="2093295"/>
          </a:xfrm>
        </p:grpSpPr>
        <p:sp>
          <p:nvSpPr>
            <p:cNvPr id="5" name="Freeform 4">
              <a:extLst>
                <a:ext uri="{FF2B5EF4-FFF2-40B4-BE49-F238E27FC236}">
                  <a16:creationId xmlns:a16="http://schemas.microsoft.com/office/drawing/2014/main" id="{93D7F185-A4CA-F597-F3A3-3F326AFC8228}"/>
                </a:ext>
              </a:extLst>
            </p:cNvPr>
            <p:cNvSpPr/>
            <p:nvPr/>
          </p:nvSpPr>
          <p:spPr>
            <a:xfrm>
              <a:off x="5172562" y="3422083"/>
              <a:ext cx="2682509" cy="1179998"/>
            </a:xfrm>
            <a:custGeom>
              <a:avLst/>
              <a:gdLst>
                <a:gd name="connsiteX0" fmla="*/ 335061 w 1596848"/>
                <a:gd name="connsiteY0" fmla="*/ 685817 h 702431"/>
                <a:gd name="connsiteX1" fmla="*/ 795655 w 1596848"/>
                <a:gd name="connsiteY1" fmla="*/ 532593 h 702431"/>
                <a:gd name="connsiteX2" fmla="*/ 1276555 w 1596848"/>
                <a:gd name="connsiteY2" fmla="*/ 702431 h 702431"/>
                <a:gd name="connsiteX3" fmla="*/ 1544235 w 1596848"/>
                <a:gd name="connsiteY3" fmla="*/ 348908 h 702431"/>
                <a:gd name="connsiteX4" fmla="*/ 1596848 w 1596848"/>
                <a:gd name="connsiteY4" fmla="*/ 286142 h 702431"/>
                <a:gd name="connsiteX5" fmla="*/ 798424 w 1596848"/>
                <a:gd name="connsiteY5" fmla="*/ 0 h 702431"/>
                <a:gd name="connsiteX6" fmla="*/ 0 w 1596848"/>
                <a:gd name="connsiteY6" fmla="*/ 286142 h 702431"/>
                <a:gd name="connsiteX7" fmla="*/ 52613 w 1596848"/>
                <a:gd name="connsiteY7" fmla="*/ 348908 h 702431"/>
                <a:gd name="connsiteX8" fmla="*/ 335061 w 1596848"/>
                <a:gd name="connsiteY8" fmla="*/ 685817 h 70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6848" h="702431">
                  <a:moveTo>
                    <a:pt x="335061" y="685817"/>
                  </a:moveTo>
                  <a:cubicBezTo>
                    <a:pt x="463363" y="589821"/>
                    <a:pt x="623048" y="532593"/>
                    <a:pt x="795655" y="532593"/>
                  </a:cubicBezTo>
                  <a:cubicBezTo>
                    <a:pt x="977492" y="532593"/>
                    <a:pt x="1145485" y="596282"/>
                    <a:pt x="1276555" y="702431"/>
                  </a:cubicBezTo>
                  <a:lnTo>
                    <a:pt x="1544235" y="348908"/>
                  </a:lnTo>
                  <a:lnTo>
                    <a:pt x="1596848" y="286142"/>
                  </a:lnTo>
                  <a:cubicBezTo>
                    <a:pt x="1379935" y="107072"/>
                    <a:pt x="1102102" y="0"/>
                    <a:pt x="798424" y="0"/>
                  </a:cubicBezTo>
                  <a:cubicBezTo>
                    <a:pt x="495669" y="0"/>
                    <a:pt x="216913" y="107072"/>
                    <a:pt x="0" y="286142"/>
                  </a:cubicBezTo>
                  <a:lnTo>
                    <a:pt x="52613" y="348908"/>
                  </a:lnTo>
                  <a:lnTo>
                    <a:pt x="335061" y="685817"/>
                  </a:lnTo>
                  <a:close/>
                </a:path>
              </a:pathLst>
            </a:custGeom>
            <a:solidFill>
              <a:srgbClr val="F16924"/>
            </a:solidFill>
            <a:ln w="9220" cap="flat">
              <a:solidFill>
                <a:srgbClr val="FFFFFF"/>
              </a:solid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D80EA6A-9C36-27A4-D5AA-A636809B7C90}"/>
                </a:ext>
              </a:extLst>
            </p:cNvPr>
            <p:cNvSpPr/>
            <p:nvPr/>
          </p:nvSpPr>
          <p:spPr>
            <a:xfrm>
              <a:off x="4406574" y="3902766"/>
              <a:ext cx="1328849" cy="1612612"/>
            </a:xfrm>
            <a:custGeom>
              <a:avLst/>
              <a:gdLst>
                <a:gd name="connsiteX0" fmla="*/ 791040 w 791039"/>
                <a:gd name="connsiteY0" fmla="*/ 399675 h 959958"/>
                <a:gd name="connsiteX1" fmla="*/ 509515 w 791039"/>
                <a:gd name="connsiteY1" fmla="*/ 62766 h 959958"/>
                <a:gd name="connsiteX2" fmla="*/ 456902 w 791039"/>
                <a:gd name="connsiteY2" fmla="*/ 0 h 959958"/>
                <a:gd name="connsiteX3" fmla="*/ 0 w 791039"/>
                <a:gd name="connsiteY3" fmla="*/ 959959 h 959958"/>
                <a:gd name="connsiteX4" fmla="*/ 88611 w 791039"/>
                <a:gd name="connsiteY4" fmla="*/ 959959 h 959958"/>
                <a:gd name="connsiteX5" fmla="*/ 485516 w 791039"/>
                <a:gd name="connsiteY5" fmla="*/ 959959 h 959958"/>
                <a:gd name="connsiteX6" fmla="*/ 791040 w 791039"/>
                <a:gd name="connsiteY6" fmla="*/ 399675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039" h="959958">
                  <a:moveTo>
                    <a:pt x="791040" y="399675"/>
                  </a:moveTo>
                  <a:lnTo>
                    <a:pt x="509515" y="62766"/>
                  </a:lnTo>
                  <a:lnTo>
                    <a:pt x="456902" y="0"/>
                  </a:lnTo>
                  <a:cubicBezTo>
                    <a:pt x="179992" y="227990"/>
                    <a:pt x="2769" y="573206"/>
                    <a:pt x="0" y="959959"/>
                  </a:cubicBezTo>
                  <a:lnTo>
                    <a:pt x="88611" y="959959"/>
                  </a:lnTo>
                  <a:lnTo>
                    <a:pt x="485516" y="959959"/>
                  </a:lnTo>
                  <a:cubicBezTo>
                    <a:pt x="502130" y="731046"/>
                    <a:pt x="618433" y="529823"/>
                    <a:pt x="791040" y="399675"/>
                  </a:cubicBezTo>
                  <a:close/>
                </a:path>
              </a:pathLst>
            </a:custGeom>
            <a:solidFill>
              <a:srgbClr val="B41F7A"/>
            </a:solidFill>
            <a:ln w="9220" cap="flat">
              <a:solidFill>
                <a:srgbClr val="FFFFFF"/>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47DE1F3F-6C42-1D3F-A8E9-BB455C2F2560}"/>
                </a:ext>
              </a:extLst>
            </p:cNvPr>
            <p:cNvSpPr/>
            <p:nvPr/>
          </p:nvSpPr>
          <p:spPr>
            <a:xfrm>
              <a:off x="7317018" y="3901216"/>
              <a:ext cx="1305591" cy="1612612"/>
            </a:xfrm>
            <a:custGeom>
              <a:avLst/>
              <a:gdLst>
                <a:gd name="connsiteX0" fmla="*/ 777194 w 777194"/>
                <a:gd name="connsiteY0" fmla="*/ 959959 h 959958"/>
                <a:gd name="connsiteX1" fmla="*/ 320293 w 777194"/>
                <a:gd name="connsiteY1" fmla="*/ 0 h 959958"/>
                <a:gd name="connsiteX2" fmla="*/ 267680 w 777194"/>
                <a:gd name="connsiteY2" fmla="*/ 62766 h 959958"/>
                <a:gd name="connsiteX3" fmla="*/ 0 w 777194"/>
                <a:gd name="connsiteY3" fmla="*/ 416290 h 959958"/>
                <a:gd name="connsiteX4" fmla="*/ 284295 w 777194"/>
                <a:gd name="connsiteY4" fmla="*/ 959036 h 959958"/>
                <a:gd name="connsiteX5" fmla="*/ 687660 w 777194"/>
                <a:gd name="connsiteY5" fmla="*/ 959036 h 959958"/>
                <a:gd name="connsiteX6" fmla="*/ 777194 w 777194"/>
                <a:gd name="connsiteY6" fmla="*/ 959036 h 95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194" h="959958">
                  <a:moveTo>
                    <a:pt x="777194" y="959959"/>
                  </a:moveTo>
                  <a:cubicBezTo>
                    <a:pt x="774425" y="573206"/>
                    <a:pt x="597203" y="228913"/>
                    <a:pt x="320293" y="0"/>
                  </a:cubicBezTo>
                  <a:lnTo>
                    <a:pt x="267680" y="62766"/>
                  </a:lnTo>
                  <a:lnTo>
                    <a:pt x="0" y="416290"/>
                  </a:lnTo>
                  <a:cubicBezTo>
                    <a:pt x="161531" y="546438"/>
                    <a:pt x="268603" y="740276"/>
                    <a:pt x="284295" y="959036"/>
                  </a:cubicBezTo>
                  <a:lnTo>
                    <a:pt x="687660" y="959036"/>
                  </a:lnTo>
                  <a:lnTo>
                    <a:pt x="777194" y="959036"/>
                  </a:lnTo>
                  <a:close/>
                </a:path>
              </a:pathLst>
            </a:custGeom>
            <a:solidFill>
              <a:srgbClr val="EDA13E"/>
            </a:solidFill>
            <a:ln w="9220" cap="flat">
              <a:solidFill>
                <a:srgbClr val="FFFFFF"/>
              </a:solidFill>
              <a:prstDash val="solid"/>
              <a:miter/>
            </a:ln>
          </p:spPr>
          <p:txBody>
            <a:bodyPr rtlCol="0" anchor="ctr"/>
            <a:lstStyle/>
            <a:p>
              <a:endParaRPr lang="en-US"/>
            </a:p>
          </p:txBody>
        </p:sp>
        <p:sp>
          <p:nvSpPr>
            <p:cNvPr id="10" name="Shape">
              <a:extLst>
                <a:ext uri="{FF2B5EF4-FFF2-40B4-BE49-F238E27FC236}">
                  <a16:creationId xmlns:a16="http://schemas.microsoft.com/office/drawing/2014/main" id="{F05E3392-9598-2A67-7F05-9E9830C73BA0}"/>
                </a:ext>
              </a:extLst>
            </p:cNvPr>
            <p:cNvSpPr/>
            <p:nvPr/>
          </p:nvSpPr>
          <p:spPr>
            <a:xfrm>
              <a:off x="6042522" y="5014800"/>
              <a:ext cx="959643" cy="47982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00" y="21600"/>
                  </a:lnTo>
                  <a:cubicBezTo>
                    <a:pt x="21300" y="10029"/>
                    <a:pt x="16586" y="600"/>
                    <a:pt x="10800" y="600"/>
                  </a:cubicBezTo>
                  <a:cubicBezTo>
                    <a:pt x="5014" y="600"/>
                    <a:pt x="300" y="10029"/>
                    <a:pt x="300" y="21600"/>
                  </a:cubicBezTo>
                  <a:lnTo>
                    <a:pt x="0" y="21600"/>
                  </a:lnTo>
                  <a:cubicBezTo>
                    <a:pt x="0" y="9686"/>
                    <a:pt x="4843" y="0"/>
                    <a:pt x="10800" y="0"/>
                  </a:cubicBezTo>
                  <a:cubicBezTo>
                    <a:pt x="16757" y="0"/>
                    <a:pt x="21600" y="9686"/>
                    <a:pt x="21600" y="21600"/>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B48FDD9-01CE-76CE-D74F-05CE3D36AD9D}"/>
                </a:ext>
              </a:extLst>
            </p:cNvPr>
            <p:cNvGrpSpPr/>
            <p:nvPr/>
          </p:nvGrpSpPr>
          <p:grpSpPr>
            <a:xfrm>
              <a:off x="4617055" y="4511801"/>
              <a:ext cx="606307" cy="607812"/>
              <a:chOff x="3728648" y="2288053"/>
              <a:chExt cx="1103278" cy="1106017"/>
            </a:xfrm>
            <a:solidFill>
              <a:schemeClr val="bg1"/>
            </a:solidFill>
          </p:grpSpPr>
          <p:sp>
            <p:nvSpPr>
              <p:cNvPr id="27" name="Freeform 26">
                <a:extLst>
                  <a:ext uri="{FF2B5EF4-FFF2-40B4-BE49-F238E27FC236}">
                    <a16:creationId xmlns:a16="http://schemas.microsoft.com/office/drawing/2014/main" id="{C55D07B0-5430-0BBC-787F-1C54ACBD414D}"/>
                  </a:ext>
                </a:extLst>
              </p:cNvPr>
              <p:cNvSpPr/>
              <p:nvPr/>
            </p:nvSpPr>
            <p:spPr>
              <a:xfrm>
                <a:off x="3728648" y="2288053"/>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43D0580-4BCD-71F0-08DA-982A351A2296}"/>
                  </a:ext>
                </a:extLst>
              </p:cNvPr>
              <p:cNvSpPr/>
              <p:nvPr/>
            </p:nvSpPr>
            <p:spPr>
              <a:xfrm>
                <a:off x="3879500" y="2364850"/>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00956F1-75F6-7EF3-0724-D4DAD3582048}"/>
                  </a:ext>
                </a:extLst>
              </p:cNvPr>
              <p:cNvSpPr/>
              <p:nvPr/>
            </p:nvSpPr>
            <p:spPr>
              <a:xfrm>
                <a:off x="3953555" y="2364850"/>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E5BB1E1-11B4-5FC8-5216-F86916519D86}"/>
                  </a:ext>
                </a:extLst>
              </p:cNvPr>
              <p:cNvSpPr/>
              <p:nvPr/>
            </p:nvSpPr>
            <p:spPr>
              <a:xfrm>
                <a:off x="3928870" y="2587013"/>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grpFill/>
              <a:ln w="27426"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10230D2-D3A6-EF39-B307-D8961326BFB4}"/>
                  </a:ext>
                </a:extLst>
              </p:cNvPr>
              <p:cNvSpPr/>
              <p:nvPr/>
            </p:nvSpPr>
            <p:spPr>
              <a:xfrm>
                <a:off x="4230574" y="2825634"/>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360FD1-0E62-D3A7-60A8-7545CE121632}"/>
                  </a:ext>
                </a:extLst>
              </p:cNvPr>
              <p:cNvSpPr/>
              <p:nvPr/>
            </p:nvSpPr>
            <p:spPr>
              <a:xfrm>
                <a:off x="3843843" y="2438905"/>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5C1D05-6F99-252B-C73A-8A73149DF8D4}"/>
                  </a:ext>
                </a:extLst>
              </p:cNvPr>
              <p:cNvSpPr/>
              <p:nvPr/>
            </p:nvSpPr>
            <p:spPr>
              <a:xfrm>
                <a:off x="3917899" y="2512959"/>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5BE2349-04B4-9EE4-F65B-17150AABEDD8}"/>
                  </a:ext>
                </a:extLst>
              </p:cNvPr>
              <p:cNvSpPr/>
              <p:nvPr/>
            </p:nvSpPr>
            <p:spPr>
              <a:xfrm>
                <a:off x="3991953" y="2512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2A69CB1-14BC-76DD-CFA7-4956773F8140}"/>
                  </a:ext>
                </a:extLst>
              </p:cNvPr>
              <p:cNvSpPr/>
              <p:nvPr/>
            </p:nvSpPr>
            <p:spPr>
              <a:xfrm>
                <a:off x="4063265" y="2512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09A6DF1-7A1A-2ED8-7119-51FAA718968E}"/>
                  </a:ext>
                </a:extLst>
              </p:cNvPr>
              <p:cNvSpPr/>
              <p:nvPr/>
            </p:nvSpPr>
            <p:spPr>
              <a:xfrm>
                <a:off x="3953555" y="2899689"/>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4F089E5-8B62-952B-B25E-9E3907B70BA4}"/>
                  </a:ext>
                </a:extLst>
              </p:cNvPr>
              <p:cNvSpPr/>
              <p:nvPr/>
            </p:nvSpPr>
            <p:spPr>
              <a:xfrm>
                <a:off x="4027609" y="2789978"/>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FB75F2-2263-50FE-EA65-5DDC20F06B66}"/>
                  </a:ext>
                </a:extLst>
              </p:cNvPr>
              <p:cNvSpPr/>
              <p:nvPr/>
            </p:nvSpPr>
            <p:spPr>
              <a:xfrm>
                <a:off x="4101664" y="2844833"/>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grpFill/>
              <a:ln w="27426"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A59437D2-7323-D88E-667F-B0399DD238A4}"/>
                </a:ext>
              </a:extLst>
            </p:cNvPr>
            <p:cNvGrpSpPr/>
            <p:nvPr/>
          </p:nvGrpSpPr>
          <p:grpSpPr>
            <a:xfrm>
              <a:off x="6160856" y="3493200"/>
              <a:ext cx="694251" cy="695591"/>
              <a:chOff x="7284496" y="2127428"/>
              <a:chExt cx="2245645" cy="2249982"/>
            </a:xfrm>
            <a:solidFill>
              <a:schemeClr val="bg1"/>
            </a:solidFill>
          </p:grpSpPr>
          <p:grpSp>
            <p:nvGrpSpPr>
              <p:cNvPr id="19" name="Graphic 3">
                <a:extLst>
                  <a:ext uri="{FF2B5EF4-FFF2-40B4-BE49-F238E27FC236}">
                    <a16:creationId xmlns:a16="http://schemas.microsoft.com/office/drawing/2014/main" id="{9D14CDF6-B37D-D856-59EE-C978BA717934}"/>
                  </a:ext>
                </a:extLst>
              </p:cNvPr>
              <p:cNvGrpSpPr/>
              <p:nvPr/>
            </p:nvGrpSpPr>
            <p:grpSpPr>
              <a:xfrm>
                <a:off x="7284496" y="2127428"/>
                <a:ext cx="2245645" cy="2249982"/>
                <a:chOff x="5098317" y="2100784"/>
                <a:chExt cx="2245645" cy="2249982"/>
              </a:xfrm>
              <a:grpFill/>
            </p:grpSpPr>
            <p:sp>
              <p:nvSpPr>
                <p:cNvPr id="21" name="Freeform 20">
                  <a:extLst>
                    <a:ext uri="{FF2B5EF4-FFF2-40B4-BE49-F238E27FC236}">
                      <a16:creationId xmlns:a16="http://schemas.microsoft.com/office/drawing/2014/main" id="{474FBAF8-5BB2-28B2-E910-997CC3EEEB0F}"/>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grpFill/>
                <a:ln w="604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226EC98-E607-82CA-F329-C992DE1F3A60}"/>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C6174F4-024D-1947-3B84-4BAD5C02732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04405D6-772B-D07F-E118-B7539207A800}"/>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0550716-1FD1-A81A-B047-FB1CC1B928E2}"/>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6241B5A-3BDA-9031-9112-CDC8C56001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sp>
            <p:nvSpPr>
              <p:cNvPr id="20" name="Freeform 19">
                <a:extLst>
                  <a:ext uri="{FF2B5EF4-FFF2-40B4-BE49-F238E27FC236}">
                    <a16:creationId xmlns:a16="http://schemas.microsoft.com/office/drawing/2014/main" id="{52F10267-F585-72F9-8ED2-9E2FF97AD697}"/>
                  </a:ext>
                </a:extLst>
              </p:cNvPr>
              <p:cNvSpPr/>
              <p:nvPr/>
            </p:nvSpPr>
            <p:spPr>
              <a:xfrm>
                <a:off x="8914614" y="2853999"/>
                <a:ext cx="71952" cy="71983"/>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grpFill/>
              <a:ln w="6040"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C6E56F48-86FB-0274-BC62-AF8A7B233F75}"/>
                </a:ext>
              </a:extLst>
            </p:cNvPr>
            <p:cNvGrpSpPr/>
            <p:nvPr userDrawn="1"/>
          </p:nvGrpSpPr>
          <p:grpSpPr>
            <a:xfrm>
              <a:off x="7658458" y="4365384"/>
              <a:ext cx="723380" cy="839526"/>
              <a:chOff x="2403525" y="3625384"/>
              <a:chExt cx="853935" cy="991043"/>
            </a:xfrm>
            <a:solidFill>
              <a:schemeClr val="bg1"/>
            </a:solidFill>
          </p:grpSpPr>
          <p:sp>
            <p:nvSpPr>
              <p:cNvPr id="15" name="Freeform 14">
                <a:extLst>
                  <a:ext uri="{FF2B5EF4-FFF2-40B4-BE49-F238E27FC236}">
                    <a16:creationId xmlns:a16="http://schemas.microsoft.com/office/drawing/2014/main" id="{36FF73A2-1671-9119-E9A8-125CBB34BC99}"/>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08DD0D3-F005-180C-F330-E679D53B49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E893CC6-91C6-C1B8-6D84-26CA15417C8E}"/>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D8A9940-38DB-23D0-4F9C-83F4B56DF574}"/>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6" name="Freeform 65">
            <a:extLst>
              <a:ext uri="{FF2B5EF4-FFF2-40B4-BE49-F238E27FC236}">
                <a16:creationId xmlns:a16="http://schemas.microsoft.com/office/drawing/2014/main" id="{EB7B3610-CE5E-0E1F-7C60-C9E133E61D84}"/>
              </a:ext>
            </a:extLst>
          </p:cNvPr>
          <p:cNvSpPr/>
          <p:nvPr/>
        </p:nvSpPr>
        <p:spPr>
          <a:xfrm rot="5851682">
            <a:off x="9416359" y="5871417"/>
            <a:ext cx="634727" cy="1066726"/>
          </a:xfrm>
          <a:custGeom>
            <a:avLst/>
            <a:gdLst>
              <a:gd name="connsiteX0" fmla="*/ 325831 w 377841"/>
              <a:gd name="connsiteY0" fmla="*/ 353485 h 635002"/>
              <a:gd name="connsiteX1" fmla="*/ 215990 w 377841"/>
              <a:gd name="connsiteY1" fmla="*/ 310102 h 635002"/>
              <a:gd name="connsiteX2" fmla="*/ 16615 w 377841"/>
              <a:gd name="connsiteY2" fmla="*/ 7346 h 635002"/>
              <a:gd name="connsiteX3" fmla="*/ 0 w 377841"/>
              <a:gd name="connsiteY3" fmla="*/ 11038 h 635002"/>
              <a:gd name="connsiteX4" fmla="*/ 101534 w 377841"/>
              <a:gd name="connsiteY4" fmla="*/ 356254 h 635002"/>
              <a:gd name="connsiteX5" fmla="*/ 95995 w 377841"/>
              <a:gd name="connsiteY5" fmla="*/ 361792 h 635002"/>
              <a:gd name="connsiteX6" fmla="*/ 104303 w 377841"/>
              <a:gd name="connsiteY6" fmla="*/ 591629 h 635002"/>
              <a:gd name="connsiteX7" fmla="*/ 334138 w 377841"/>
              <a:gd name="connsiteY7" fmla="*/ 583321 h 635002"/>
              <a:gd name="connsiteX8" fmla="*/ 325831 w 377841"/>
              <a:gd name="connsiteY8" fmla="*/ 353485 h 635002"/>
              <a:gd name="connsiteX9" fmla="*/ 163377 w 377841"/>
              <a:gd name="connsiteY9" fmla="*/ 527939 h 635002"/>
              <a:gd name="connsiteX10" fmla="*/ 159685 w 377841"/>
              <a:gd name="connsiteY10" fmla="*/ 419944 h 635002"/>
              <a:gd name="connsiteX11" fmla="*/ 267680 w 377841"/>
              <a:gd name="connsiteY11" fmla="*/ 416252 h 635002"/>
              <a:gd name="connsiteX12" fmla="*/ 271372 w 377841"/>
              <a:gd name="connsiteY12" fmla="*/ 524247 h 635002"/>
              <a:gd name="connsiteX13" fmla="*/ 163377 w 377841"/>
              <a:gd name="connsiteY13" fmla="*/ 527939 h 63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7841" h="635002">
                <a:moveTo>
                  <a:pt x="325831" y="353485"/>
                </a:moveTo>
                <a:cubicBezTo>
                  <a:pt x="294448" y="324871"/>
                  <a:pt x="255680" y="310102"/>
                  <a:pt x="215990" y="310102"/>
                </a:cubicBezTo>
                <a:cubicBezTo>
                  <a:pt x="183684" y="260258"/>
                  <a:pt x="22153" y="12884"/>
                  <a:pt x="16615" y="7346"/>
                </a:cubicBezTo>
                <a:cubicBezTo>
                  <a:pt x="0" y="-11115"/>
                  <a:pt x="0" y="11038"/>
                  <a:pt x="0" y="11038"/>
                </a:cubicBezTo>
                <a:lnTo>
                  <a:pt x="101534" y="356254"/>
                </a:lnTo>
                <a:cubicBezTo>
                  <a:pt x="99688" y="358100"/>
                  <a:pt x="97841" y="359946"/>
                  <a:pt x="95995" y="361792"/>
                </a:cubicBezTo>
                <a:cubicBezTo>
                  <a:pt x="35075" y="427328"/>
                  <a:pt x="38767" y="529785"/>
                  <a:pt x="104303" y="591629"/>
                </a:cubicBezTo>
                <a:cubicBezTo>
                  <a:pt x="169838" y="652549"/>
                  <a:pt x="272295" y="648857"/>
                  <a:pt x="334138" y="583321"/>
                </a:cubicBezTo>
                <a:cubicBezTo>
                  <a:pt x="395058" y="516863"/>
                  <a:pt x="392289" y="414405"/>
                  <a:pt x="325831" y="353485"/>
                </a:cubicBezTo>
                <a:close/>
                <a:moveTo>
                  <a:pt x="163377" y="527939"/>
                </a:moveTo>
                <a:cubicBezTo>
                  <a:pt x="131994" y="499325"/>
                  <a:pt x="131071" y="450404"/>
                  <a:pt x="159685" y="419944"/>
                </a:cubicBezTo>
                <a:cubicBezTo>
                  <a:pt x="188299" y="389483"/>
                  <a:pt x="237220" y="387637"/>
                  <a:pt x="267680" y="416252"/>
                </a:cubicBezTo>
                <a:cubicBezTo>
                  <a:pt x="299063" y="444866"/>
                  <a:pt x="299986" y="493787"/>
                  <a:pt x="271372" y="524247"/>
                </a:cubicBezTo>
                <a:cubicBezTo>
                  <a:pt x="242758" y="554707"/>
                  <a:pt x="193837" y="557476"/>
                  <a:pt x="163377" y="527939"/>
                </a:cubicBezTo>
                <a:close/>
              </a:path>
            </a:pathLst>
          </a:custGeom>
          <a:solidFill>
            <a:srgbClr val="245473"/>
          </a:solidFill>
          <a:ln w="9220"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3B09A200-5ACA-5C9E-86ED-3672D4D3F9C2}"/>
              </a:ext>
            </a:extLst>
          </p:cNvPr>
          <p:cNvGrpSpPr/>
          <p:nvPr/>
        </p:nvGrpSpPr>
        <p:grpSpPr>
          <a:xfrm>
            <a:off x="492230" y="1865708"/>
            <a:ext cx="936321" cy="1086657"/>
            <a:chOff x="8360213" y="3458151"/>
            <a:chExt cx="853935" cy="991043"/>
          </a:xfrm>
          <a:solidFill>
            <a:srgbClr val="595959"/>
          </a:solidFill>
        </p:grpSpPr>
        <p:grpSp>
          <p:nvGrpSpPr>
            <p:cNvPr id="48" name="Graphic 2">
              <a:extLst>
                <a:ext uri="{FF2B5EF4-FFF2-40B4-BE49-F238E27FC236}">
                  <a16:creationId xmlns:a16="http://schemas.microsoft.com/office/drawing/2014/main" id="{6FC34111-DD80-D16E-E0DB-1ED06B7E4A82}"/>
                </a:ext>
              </a:extLst>
            </p:cNvPr>
            <p:cNvGrpSpPr/>
            <p:nvPr userDrawn="1"/>
          </p:nvGrpSpPr>
          <p:grpSpPr>
            <a:xfrm>
              <a:off x="8599192" y="3595917"/>
              <a:ext cx="375982" cy="204367"/>
              <a:chOff x="2642504" y="3763150"/>
              <a:chExt cx="375982" cy="204367"/>
            </a:xfrm>
            <a:grpFill/>
          </p:grpSpPr>
          <p:sp>
            <p:nvSpPr>
              <p:cNvPr id="54" name="Freeform 53">
                <a:extLst>
                  <a:ext uri="{FF2B5EF4-FFF2-40B4-BE49-F238E27FC236}">
                    <a16:creationId xmlns:a16="http://schemas.microsoft.com/office/drawing/2014/main" id="{A6274AE0-0312-5AB5-E3C8-8DD532DD93E5}"/>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F16924"/>
              </a:solidFill>
              <a:ln w="383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5094BC4-0309-65C2-F73B-72BC907BDAE4}"/>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F16924"/>
              </a:solidFill>
              <a:ln w="3834"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C29A601B-D5CC-BA82-C8E1-30BBF61646D0}"/>
                </a:ext>
              </a:extLst>
            </p:cNvPr>
            <p:cNvGrpSpPr/>
            <p:nvPr userDrawn="1"/>
          </p:nvGrpSpPr>
          <p:grpSpPr>
            <a:xfrm>
              <a:off x="8360213" y="3458151"/>
              <a:ext cx="853935" cy="991043"/>
              <a:chOff x="2403525" y="3625384"/>
              <a:chExt cx="853935" cy="991043"/>
            </a:xfrm>
            <a:grpFill/>
          </p:grpSpPr>
          <p:sp>
            <p:nvSpPr>
              <p:cNvPr id="50" name="Freeform 49">
                <a:extLst>
                  <a:ext uri="{FF2B5EF4-FFF2-40B4-BE49-F238E27FC236}">
                    <a16:creationId xmlns:a16="http://schemas.microsoft.com/office/drawing/2014/main" id="{E296E4D0-B97A-466C-47AD-CC6216B07545}"/>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F06EF388-E7B5-8EEF-7C97-9C7443F7D953}"/>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B34B5A4-F72E-8A5B-9938-7DDCA83BAAA8}"/>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5E60E10-11BC-D1C9-5422-695345C11ED5}"/>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39" name="TextBox 38">
            <a:extLst>
              <a:ext uri="{FF2B5EF4-FFF2-40B4-BE49-F238E27FC236}">
                <a16:creationId xmlns:a16="http://schemas.microsoft.com/office/drawing/2014/main" id="{13AB6038-8230-FAFD-A672-34E7550E42E1}"/>
              </a:ext>
            </a:extLst>
          </p:cNvPr>
          <p:cNvSpPr txBox="1"/>
          <p:nvPr/>
        </p:nvSpPr>
        <p:spPr>
          <a:xfrm>
            <a:off x="1908133" y="4164785"/>
            <a:ext cx="6097772" cy="2308324"/>
          </a:xfrm>
          <a:prstGeom prst="rect">
            <a:avLst/>
          </a:prstGeom>
          <a:noFill/>
        </p:spPr>
        <p:txBody>
          <a:bodyPr wrap="square">
            <a:spAutoFit/>
          </a:bodyPr>
          <a:lstStyle/>
          <a:p>
            <a:pPr marL="12700" indent="-12700" algn="just"/>
            <a:r>
              <a:rPr lang="en-GB" dirty="0">
                <a:solidFill>
                  <a:srgbClr val="595959"/>
                </a:solidFill>
                <a:latin typeface="Calibri" panose="020F0502020204030204" pitchFamily="34" charset="0"/>
                <a:ea typeface="Lato Light" panose="020F0502020204030203" pitchFamily="34" charset="0"/>
                <a:cs typeface="Calibri" panose="020F0502020204030204" pitchFamily="34" charset="0"/>
              </a:rPr>
              <a:t>Δεύτερον, η ΜΜΕ πρέπει να δημοσιεύει ενημερώσεις σχετικά με τη διαδικασία ανάκαμψης, τις διορθωτικές ενέργειες και/ή τις έρευνες για την κρίση με τα βασικά ενδιαφερόμενα μέρη που έχουν σημασία.  Η ποσότητα της απαιτούμενης επικοινωνίας παρακολούθησης εξαρτάται από τον όγκο των πληροφοριών που υποσχέθηκαν κατά τη διάρκεια της κρίσης και το χρονικό διάστημα που απαιτείται για την ολοκλήρωση της διαδικασίας ανάκαμψης.  </a:t>
            </a:r>
          </a:p>
        </p:txBody>
      </p:sp>
    </p:spTree>
    <p:extLst>
      <p:ext uri="{BB962C8B-B14F-4D97-AF65-F5344CB8AC3E}">
        <p14:creationId xmlns:p14="http://schemas.microsoft.com/office/powerpoint/2010/main" val="103935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r>
              <a:rPr lang="en-US" dirty="0" err="1">
                <a:hlinkClick r:id="rId2">
                  <a:extLst>
                    <a:ext uri="{A12FA001-AC4F-418D-AE19-62706E023703}">
                      <ahyp:hlinkClr xmlns:ahyp="http://schemas.microsoft.com/office/drawing/2018/hyperlinkcolor" val="tx"/>
                    </a:ext>
                  </a:extLst>
                </a:hlinkClick>
              </a:rPr>
              <a:t>www.facebook.com/SECure.ErasmusProject</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r>
              <a:rPr lang="en-US" dirty="0" err="1">
                <a:hlinkClick r:id="rId4">
                  <a:extLst>
                    <a:ext uri="{A12FA001-AC4F-418D-AE19-62706E023703}">
                      <ahyp:hlinkClr xmlns:ahyp="http://schemas.microsoft.com/office/drawing/2018/hyperlinkcolor" val="tx"/>
                    </a:ext>
                  </a:extLst>
                </a:hlinkClick>
              </a:rPr>
              <a:t>www.linkedin.com/company/secure-project/</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6" y="5747113"/>
            <a:ext cx="3774510" cy="666296"/>
          </a:xfrm>
        </p:spPr>
        <p:txBody>
          <a:bodyPr>
            <a:normAutofit fontScale="92500"/>
          </a:bodyPr>
          <a:lstStyle/>
          <a:p>
            <a:r>
              <a:rPr lang="en-US" dirty="0" err="1"/>
              <a:t>www. </a:t>
            </a:r>
            <a:r>
              <a:rPr lang="en-US" b="1" dirty="0" err="1"/>
              <a:t>smecrisistoolkit. </a:t>
            </a:r>
            <a:r>
              <a:rPr lang="en-US" dirty="0" err="1"/>
              <a:t>eu</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239648"/>
          </a:xfrm>
        </p:spPr>
        <p:txBody>
          <a:bodyPr>
            <a:normAutofit fontScale="77500" lnSpcReduction="20000"/>
          </a:bodyPr>
          <a:lstStyle/>
          <a:p>
            <a:endParaRPr lang="el-GR" sz="2600" dirty="0"/>
          </a:p>
          <a:p>
            <a:r>
              <a:rPr lang="en-US" sz="2600" dirty="0"/>
              <a:t>ΜΙΑ ΚΡ</a:t>
            </a:r>
            <a:r>
              <a:rPr lang="el-GR" sz="2600" dirty="0"/>
              <a:t>Ι</a:t>
            </a:r>
            <a:r>
              <a:rPr lang="en-US" sz="2600" dirty="0"/>
              <a:t>ΣΗ </a:t>
            </a:r>
            <a:r>
              <a:rPr lang="el-GR" sz="2600" dirty="0"/>
              <a:t>ΠΡΟΕΡΧΟΜΕΝΗ </a:t>
            </a:r>
            <a:r>
              <a:rPr lang="en-US" sz="2600" dirty="0"/>
              <a:t>ΑΠ</a:t>
            </a:r>
            <a:r>
              <a:rPr lang="el-GR" sz="2600" dirty="0"/>
              <a:t>Ο</a:t>
            </a:r>
            <a:r>
              <a:rPr lang="en-US" sz="2600" dirty="0"/>
              <a:t> ΕΞΩΤΕΡΙΚΟ</a:t>
            </a:r>
            <a:r>
              <a:rPr lang="el-GR" sz="2600" dirty="0"/>
              <a:t>Υ</a:t>
            </a:r>
            <a:r>
              <a:rPr lang="en-US" sz="2600" dirty="0"/>
              <a:t>Σ ΑΝΑΠ</a:t>
            </a:r>
            <a:r>
              <a:rPr lang="el-GR" sz="2600" dirty="0"/>
              <a:t>Ο</a:t>
            </a:r>
            <a:r>
              <a:rPr lang="en-US" sz="2600" dirty="0"/>
              <a:t>ΦΕΥΚΤΟΥΣ ΠΑΡ</a:t>
            </a:r>
            <a:r>
              <a:rPr lang="el-GR" sz="2600" dirty="0"/>
              <a:t>Α</a:t>
            </a:r>
            <a:r>
              <a:rPr lang="en-US" sz="2600" dirty="0"/>
              <a:t>ΓΟΝΤΕΣ </a:t>
            </a:r>
          </a:p>
          <a:p>
            <a:endParaRPr lang="en-US" dirty="0"/>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a:xfrm>
            <a:off x="1269930" y="510737"/>
            <a:ext cx="3774510" cy="723674"/>
          </a:xfrm>
        </p:spPr>
        <p:txBody>
          <a:bodyPr>
            <a:noAutofit/>
          </a:bodyPr>
          <a:lstStyle/>
          <a:p>
            <a:r>
              <a:rPr lang="en-US" sz="3200" dirty="0">
                <a:solidFill>
                  <a:schemeClr val="bg1"/>
                </a:solidFill>
              </a:rPr>
              <a:t>Επόμενη </a:t>
            </a:r>
            <a:r>
              <a:rPr lang="en-US" sz="3200" dirty="0">
                <a:solidFill>
                  <a:srgbClr val="EDA13E"/>
                </a:solidFill>
              </a:rPr>
              <a:t>ενότητα 2..</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endParaRPr lang="en-ID"/>
            </a:p>
          </p:txBody>
        </p:sp>
      </p:grpSp>
    </p:spTree>
    <p:extLst>
      <p:ext uri="{BB962C8B-B14F-4D97-AF65-F5344CB8AC3E}">
        <p14:creationId xmlns:p14="http://schemas.microsoft.com/office/powerpoint/2010/main" val="322766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8C0D9AF-CAF5-3F6D-473A-568E3209CC2E}"/>
              </a:ext>
            </a:extLst>
          </p:cNvPr>
          <p:cNvSpPr>
            <a:spLocks noGrp="1"/>
          </p:cNvSpPr>
          <p:nvPr>
            <p:ph type="body" sz="quarter" idx="18"/>
          </p:nvPr>
        </p:nvSpPr>
        <p:spPr>
          <a:xfrm>
            <a:off x="734714" y="1351971"/>
            <a:ext cx="10808102" cy="3922524"/>
          </a:xfrm>
        </p:spPr>
        <p:txBody>
          <a:bodyPr numCol="2" spcCol="72000">
            <a:noAutofit/>
          </a:bodyPr>
          <a:lstStyle/>
          <a:p>
            <a:pPr marL="342900" indent="-342900">
              <a:spcBef>
                <a:spcPts val="300"/>
              </a:spcBef>
              <a:buClr>
                <a:srgbClr val="F16924"/>
              </a:buClr>
              <a:buFont typeface="Arial" panose="020B0604020202020204" pitchFamily="34" charset="0"/>
              <a:buChar char="•"/>
            </a:pPr>
            <a:r>
              <a:rPr lang="en-US" sz="2000" dirty="0"/>
              <a:t>Οι μικρές και μεσαίες επιχειρήσεις (ΜΜΕ) αναφέρονται συχνά ως η ραχοκοκαλιά της ευρωπαϊκής οικονομίας, παρέχοντας μια δυνητική πηγή θέσεων εργασίας και οικονομικής ανάπτυξης. Οι ΜΜΕ ορίζονται από την Ευρωπαϊκή Επιτροπή ως επιχειρήσεις που απασχολούν λιγότερους από 250 εργαζομένους. Θα πρέπει επίσης να έχουν ετήσιο κύκλο εργασιών έως 50 εκατ. ευρώ ή σύνολο ισολογισμού που δεν υπερβαίνει τα 43 εκατ. ευρώ.  Πολλές από τις επιχειρήσεις μας είναι πολύ μικρότερες από αυτό, αλλά οι αρχές που καθορίζονται σε αυτό το μάθημα εξακολουθούν να ισχύουν. </a:t>
            </a:r>
          </a:p>
          <a:p>
            <a:pPr marL="342900" indent="-342900">
              <a:spcBef>
                <a:spcPts val="300"/>
              </a:spcBef>
              <a:buClr>
                <a:srgbClr val="F16924"/>
              </a:buClr>
              <a:buFont typeface="Arial" panose="020B0604020202020204" pitchFamily="34" charset="0"/>
              <a:buChar char="•"/>
            </a:pPr>
            <a:endParaRPr lang="en-US" sz="2000" dirty="0"/>
          </a:p>
          <a:p>
            <a:pPr marL="342900" indent="-342900">
              <a:spcBef>
                <a:spcPts val="300"/>
              </a:spcBef>
              <a:buClr>
                <a:srgbClr val="F16924"/>
              </a:buClr>
              <a:buFont typeface="Arial" panose="020B0604020202020204" pitchFamily="34" charset="0"/>
              <a:buChar char="•"/>
            </a:pPr>
            <a:endParaRPr lang="en-US" sz="2000" dirty="0"/>
          </a:p>
          <a:p>
            <a:pPr marL="342900" indent="-342900">
              <a:spcBef>
                <a:spcPts val="300"/>
              </a:spcBef>
              <a:buClr>
                <a:srgbClr val="F16924"/>
              </a:buClr>
              <a:buFont typeface="Arial" panose="020B0604020202020204" pitchFamily="34" charset="0"/>
              <a:buChar char="•"/>
            </a:pPr>
            <a:endParaRPr lang="en-US" sz="2000" dirty="0"/>
          </a:p>
          <a:p>
            <a:pPr marL="342900" indent="-342900">
              <a:spcBef>
                <a:spcPts val="300"/>
              </a:spcBef>
              <a:buClr>
                <a:srgbClr val="F16924"/>
              </a:buClr>
              <a:buFont typeface="Arial" panose="020B0604020202020204" pitchFamily="34" charset="0"/>
              <a:buChar char="•"/>
            </a:pPr>
            <a:r>
              <a:rPr lang="en-US" sz="2000" dirty="0"/>
              <a:t>Μια επιχειρηματική κρίση εμφανίζεται όταν ένα απροσδόκητο πρόβλημα θέτει σε κίνδυνο τη σταθερότητα μιας εταιρείας ή ενός οργανισμού. Τα διλήμματα αυτά μπορεί να προέρχονται είτε από το εσωτερικό της επιχείρησης είτε να προκαλούνται από εξωτερικές επιρροές </a:t>
            </a:r>
            <a:r>
              <a:rPr lang="en-US" sz="1200" dirty="0"/>
              <a:t>(Hubspot).</a:t>
            </a:r>
          </a:p>
          <a:p>
            <a:pPr marL="342900" indent="-342900">
              <a:spcBef>
                <a:spcPts val="300"/>
              </a:spcBef>
              <a:buClr>
                <a:srgbClr val="F16924"/>
              </a:buClr>
              <a:buFont typeface="Arial" panose="020B0604020202020204" pitchFamily="34" charset="0"/>
              <a:buChar char="•"/>
            </a:pPr>
            <a:r>
              <a:rPr lang="en-GB" sz="2000" dirty="0"/>
              <a:t>Γενικά, η κρίση είναι ένα απροσδόκητο και αρνητικά προσανατολισμένο γεγονός, το οποίο έχει την </a:t>
            </a:r>
          </a:p>
          <a:p>
            <a:pPr marL="342900" indent="-342900">
              <a:spcBef>
                <a:spcPts val="300"/>
              </a:spcBef>
              <a:buClr>
                <a:srgbClr val="F16924"/>
              </a:buClr>
              <a:buFont typeface="Arial" panose="020B0604020202020204" pitchFamily="34" charset="0"/>
              <a:buChar char="•"/>
            </a:pPr>
            <a:r>
              <a:rPr lang="en-GB" sz="2000" dirty="0"/>
              <a:t>δυνατότητα να οδηγήσει σε τεράστιες αρνητικές συνέπειες </a:t>
            </a:r>
            <a:r>
              <a:rPr lang="en-GB" sz="1200" dirty="0"/>
              <a:t>(Shrivastava, 1993- Pearson and Claire, 1993).</a:t>
            </a:r>
            <a:endParaRPr lang="en-US" sz="1200" dirty="0"/>
          </a:p>
          <a:p>
            <a:pPr marL="342900" indent="-342900">
              <a:spcBef>
                <a:spcPts val="300"/>
              </a:spcBef>
              <a:buClr>
                <a:srgbClr val="F16924"/>
              </a:buClr>
              <a:buFont typeface="Arial" panose="020B0604020202020204" pitchFamily="34" charset="0"/>
              <a:buChar char="•"/>
            </a:pPr>
            <a:r>
              <a:rPr lang="en-US" sz="2000" dirty="0"/>
              <a:t>Ως επιχειρηματική κρίση θεωρείται γενικά η κατάσταση μιας επιχείρησης στην οποία τα περιουσιακά της στοιχεία απειλούνται άμεσα και, συνεπώς, η συνέχιση της ύπαρξής της κινδυνεύει.</a:t>
            </a:r>
          </a:p>
          <a:p>
            <a:pPr marL="342900" indent="-342900">
              <a:spcBef>
                <a:spcPts val="300"/>
              </a:spcBef>
              <a:buClr>
                <a:srgbClr val="F16924"/>
              </a:buClr>
              <a:buFont typeface="Arial" panose="020B0604020202020204" pitchFamily="34" charset="0"/>
              <a:buChar char="•"/>
            </a:pPr>
            <a:endParaRPr lang="en-US" sz="2200" dirty="0"/>
          </a:p>
          <a:p>
            <a:pPr marL="342900" indent="-342900">
              <a:spcBef>
                <a:spcPts val="300"/>
              </a:spcBef>
              <a:buClr>
                <a:srgbClr val="F16924"/>
              </a:buClr>
              <a:buFont typeface="Arial" panose="020B0604020202020204" pitchFamily="34" charset="0"/>
              <a:buChar char="•"/>
            </a:pPr>
            <a:endParaRPr lang="en-US" sz="2200" dirty="0"/>
          </a:p>
        </p:txBody>
      </p:sp>
      <p:sp>
        <p:nvSpPr>
          <p:cNvPr id="13" name="Text Placeholder 12">
            <a:extLst>
              <a:ext uri="{FF2B5EF4-FFF2-40B4-BE49-F238E27FC236}">
                <a16:creationId xmlns:a16="http://schemas.microsoft.com/office/drawing/2014/main" id="{B9C441D9-D8FA-D34C-6091-16D5A4E0FBDE}"/>
              </a:ext>
            </a:extLst>
          </p:cNvPr>
          <p:cNvSpPr>
            <a:spLocks noGrp="1"/>
          </p:cNvSpPr>
          <p:nvPr>
            <p:ph type="body" sz="quarter" idx="16"/>
          </p:nvPr>
        </p:nvSpPr>
        <p:spPr>
          <a:xfrm>
            <a:off x="734714" y="313788"/>
            <a:ext cx="10808102" cy="582221"/>
          </a:xfrm>
        </p:spPr>
        <p:txBody>
          <a:bodyPr>
            <a:noAutofit/>
          </a:bodyPr>
          <a:lstStyle/>
          <a:p>
            <a:r>
              <a:rPr lang="en-US" dirty="0"/>
              <a:t>Τι ορίζει μια επιχειρηματική κρίση;  Ορισμένες προοπτικές </a:t>
            </a:r>
          </a:p>
          <a:p>
            <a:r>
              <a:rPr lang="en-US" dirty="0"/>
              <a:t> </a:t>
            </a:r>
          </a:p>
        </p:txBody>
      </p:sp>
    </p:spTree>
    <p:extLst>
      <p:ext uri="{BB962C8B-B14F-4D97-AF65-F5344CB8AC3E}">
        <p14:creationId xmlns:p14="http://schemas.microsoft.com/office/powerpoint/2010/main" val="137941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D8597D-C119-F21F-278E-FAE14351A4E3}"/>
              </a:ext>
            </a:extLst>
          </p:cNvPr>
          <p:cNvSpPr/>
          <p:nvPr/>
        </p:nvSpPr>
        <p:spPr>
          <a:xfrm>
            <a:off x="0" y="0"/>
            <a:ext cx="12191999" cy="143680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CEB2D5A5-B845-9B90-FA0D-F386CA90F4D4}"/>
              </a:ext>
            </a:extLst>
          </p:cNvPr>
          <p:cNvSpPr>
            <a:spLocks noGrp="1"/>
          </p:cNvSpPr>
          <p:nvPr>
            <p:ph type="body" sz="quarter" idx="18"/>
          </p:nvPr>
        </p:nvSpPr>
        <p:spPr>
          <a:xfrm>
            <a:off x="246731" y="1536431"/>
            <a:ext cx="8233241" cy="4916538"/>
          </a:xfrm>
        </p:spPr>
        <p:txBody>
          <a:bodyPr>
            <a:noAutofit/>
          </a:bodyPr>
          <a:lstStyle/>
          <a:p>
            <a:pPr marL="0" indent="0" algn="just"/>
            <a:r>
              <a:rPr lang="en-GB" sz="2000" b="1" dirty="0"/>
              <a:t>Ο ευκολότερος τρόπος για να εντοπίσετε μια επιχειρηματική κρίση είναι να αξιολογήσετε ένα πρόβλημα ως προς τρία βασικά στοιχεία</a:t>
            </a:r>
            <a:r>
              <a:rPr lang="en-GB" sz="2000" dirty="0"/>
              <a:t>.</a:t>
            </a:r>
          </a:p>
          <a:p>
            <a:pPr marL="457200" indent="-457200" algn="just">
              <a:buClr>
                <a:srgbClr val="F16924"/>
              </a:buClr>
              <a:buFont typeface="+mj-lt"/>
              <a:buAutoNum type="arabicPeriod"/>
            </a:pPr>
            <a:r>
              <a:rPr lang="en-GB" sz="2000" dirty="0"/>
              <a:t>Πρώτον, το πρόβλημα πρέπει να αποτελεί άμεση απειλή για τον οργανισμό.</a:t>
            </a:r>
          </a:p>
          <a:p>
            <a:pPr marL="457200" indent="-457200" algn="just">
              <a:buClr>
                <a:srgbClr val="F16924"/>
              </a:buClr>
              <a:buFont typeface="+mj-lt"/>
              <a:buAutoNum type="arabicPeriod"/>
            </a:pPr>
            <a:r>
              <a:rPr lang="en-GB" sz="2000" dirty="0"/>
              <a:t>Στη συνέχεια, η κατάσταση πρέπει να ενέχει ένα στοιχείο αιφνιδιασμού ή σοκ.</a:t>
            </a:r>
          </a:p>
          <a:p>
            <a:pPr marL="457200" indent="-457200" algn="just">
              <a:buClr>
                <a:srgbClr val="F16924"/>
              </a:buClr>
              <a:buFont typeface="+mj-lt"/>
              <a:buAutoNum type="arabicPeriod"/>
            </a:pPr>
            <a:r>
              <a:rPr lang="en-GB" sz="2000" dirty="0"/>
              <a:t>Τέλος, λόγω της σοβαρότητας του προβλήματος καθώς και του απρόσμενου χαρακτήρα του, η κατάσταση θα ασκήσει πίεση στην επιχείρηση να λάβει έγκαιρα και αποτελεσματικά αποφάσεις. Η γνώση των στοιχείων που συνθέτουν μια επιχειρηματική κρίση μπορεί να συμβάλει καθοριστικά στον εντοπισμό αυτών των προβλημάτων πριν να είναι πολύ αργά.</a:t>
            </a:r>
          </a:p>
          <a:p>
            <a:pPr marL="0" indent="0" algn="just"/>
            <a:endParaRPr lang="en-GB" sz="100" dirty="0">
              <a:solidFill>
                <a:srgbClr val="083553"/>
              </a:solidFill>
            </a:endParaRPr>
          </a:p>
          <a:p>
            <a:pPr marL="0" indent="0" algn="just"/>
            <a:r>
              <a:rPr lang="en-GB" sz="2000" dirty="0">
                <a:solidFill>
                  <a:srgbClr val="B41F7A"/>
                </a:solidFill>
                <a:ea typeface="Open Sans Light" panose="020B0306030504020204" pitchFamily="34" charset="0"/>
                <a:cs typeface="Open Sans Light" panose="020B0306030504020204" pitchFamily="34" charset="0"/>
              </a:rPr>
              <a:t>Δεν μπορεί να αμφισβητηθεί ότι το μέγεθος έχει σημασία, καθώς οι </a:t>
            </a:r>
            <a:r>
              <a:rPr lang="en-GB" sz="2000" b="1" u="sng" dirty="0">
                <a:solidFill>
                  <a:srgbClr val="B41F7A"/>
                </a:solidFill>
                <a:ea typeface="Open Sans Light" panose="020B0306030504020204" pitchFamily="34" charset="0"/>
                <a:cs typeface="Open Sans Light" panose="020B0306030504020204" pitchFamily="34" charset="0"/>
              </a:rPr>
              <a:t>μικρές και μεσαίες επιχειρήσεις (ΜΜΕ) διατρέχουν στατιστικά μεγαλύτερο κίνδυνο επιχειρηματικών κρίσεων από ό,τι οι μεγαλύτερες εταιρείες.</a:t>
            </a:r>
            <a:endParaRPr lang="en-US" sz="2000" b="1" u="sng" dirty="0">
              <a:solidFill>
                <a:srgbClr val="B41F7A"/>
              </a:solidFill>
            </a:endParaRPr>
          </a:p>
        </p:txBody>
      </p:sp>
      <p:sp>
        <p:nvSpPr>
          <p:cNvPr id="7" name="Text Placeholder 6">
            <a:extLst>
              <a:ext uri="{FF2B5EF4-FFF2-40B4-BE49-F238E27FC236}">
                <a16:creationId xmlns:a16="http://schemas.microsoft.com/office/drawing/2014/main" id="{E29D7098-E7A2-7E96-C0FF-6B55C4A0D08D}"/>
              </a:ext>
            </a:extLst>
          </p:cNvPr>
          <p:cNvSpPr>
            <a:spLocks noGrp="1"/>
          </p:cNvSpPr>
          <p:nvPr>
            <p:ph type="body" sz="quarter" idx="16"/>
          </p:nvPr>
        </p:nvSpPr>
        <p:spPr/>
        <p:txBody>
          <a:bodyPr>
            <a:normAutofit lnSpcReduction="10000"/>
          </a:bodyPr>
          <a:lstStyle/>
          <a:p>
            <a:r>
              <a:rPr lang="en-US" dirty="0">
                <a:solidFill>
                  <a:schemeClr val="bg1"/>
                </a:solidFill>
              </a:rPr>
              <a:t>ΕΝΤΟΠΙΣΜ</a:t>
            </a:r>
            <a:r>
              <a:rPr lang="el-GR" dirty="0">
                <a:solidFill>
                  <a:schemeClr val="bg1"/>
                </a:solidFill>
              </a:rPr>
              <a:t>Ο</a:t>
            </a:r>
            <a:r>
              <a:rPr lang="en-US" dirty="0">
                <a:solidFill>
                  <a:schemeClr val="bg1"/>
                </a:solidFill>
              </a:rPr>
              <a:t>Σ ΜΙΑΣ ΕΠΙΧΕΙΡΗΜΑΤΙΚ</a:t>
            </a:r>
            <a:r>
              <a:rPr lang="el-GR" dirty="0">
                <a:solidFill>
                  <a:schemeClr val="bg1"/>
                </a:solidFill>
              </a:rPr>
              <a:t>Η</a:t>
            </a:r>
            <a:r>
              <a:rPr lang="en-US" dirty="0">
                <a:solidFill>
                  <a:schemeClr val="bg1"/>
                </a:solidFill>
              </a:rPr>
              <a:t>Σ ΚΡ</a:t>
            </a:r>
            <a:r>
              <a:rPr lang="el-GR" dirty="0">
                <a:solidFill>
                  <a:schemeClr val="bg1"/>
                </a:solidFill>
              </a:rPr>
              <a:t>Ι</a:t>
            </a:r>
            <a:r>
              <a:rPr lang="en-US" dirty="0">
                <a:solidFill>
                  <a:schemeClr val="bg1"/>
                </a:solidFill>
              </a:rPr>
              <a:t>ΣΗΣ </a:t>
            </a:r>
          </a:p>
        </p:txBody>
      </p:sp>
      <p:pic>
        <p:nvPicPr>
          <p:cNvPr id="10" name="Picture 9" descr="An iceberg in the water&#10;&#10;Description automatically generated with medium confidence">
            <a:extLst>
              <a:ext uri="{FF2B5EF4-FFF2-40B4-BE49-F238E27FC236}">
                <a16:creationId xmlns:a16="http://schemas.microsoft.com/office/drawing/2014/main" id="{B11F6AE9-20FB-7359-ADDF-EEFDBED98C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32616" y="1774372"/>
            <a:ext cx="3254168" cy="4440656"/>
          </a:xfrm>
          <a:prstGeom prst="rect">
            <a:avLst/>
          </a:prstGeom>
        </p:spPr>
      </p:pic>
    </p:spTree>
    <p:extLst>
      <p:ext uri="{BB962C8B-B14F-4D97-AF65-F5344CB8AC3E}">
        <p14:creationId xmlns:p14="http://schemas.microsoft.com/office/powerpoint/2010/main" val="1854099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877067-4DF6-CAD3-9D51-E733FD7068E0}"/>
              </a:ext>
            </a:extLst>
          </p:cNvPr>
          <p:cNvSpPr/>
          <p:nvPr/>
        </p:nvSpPr>
        <p:spPr>
          <a:xfrm>
            <a:off x="21976" y="9264"/>
            <a:ext cx="395302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8A4CA383-4C97-AF9C-723E-AC0CB7603B14}"/>
              </a:ext>
            </a:extLst>
          </p:cNvPr>
          <p:cNvSpPr txBox="1">
            <a:spLocks/>
          </p:cNvSpPr>
          <p:nvPr/>
        </p:nvSpPr>
        <p:spPr>
          <a:xfrm>
            <a:off x="152885" y="635920"/>
            <a:ext cx="3572859" cy="629317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240"/>
              </a:lnSpc>
              <a:spcBef>
                <a:spcPts val="0"/>
              </a:spcBef>
            </a:pPr>
            <a:r>
              <a:rPr lang="en-GB" sz="2000" dirty="0">
                <a:solidFill>
                  <a:schemeClr val="bg1"/>
                </a:solidFill>
                <a:latin typeface="+mn-lt"/>
                <a:ea typeface="Open Sans Light" panose="020B0306030504020204" pitchFamily="34" charset="0"/>
                <a:cs typeface="Open Sans Light" panose="020B0306030504020204" pitchFamily="34" charset="0"/>
              </a:rPr>
              <a:t>Η αντιμετώπιση μιας οικονομικής ή επιχειρηματικής κρίσης είναι ένα από τα πιο δύσκολα καθήκοντα διαχείρισης.</a:t>
            </a:r>
          </a:p>
          <a:p>
            <a:pPr algn="l">
              <a:lnSpc>
                <a:spcPts val="2240"/>
              </a:lnSpc>
              <a:spcBef>
                <a:spcPts val="0"/>
              </a:spcBef>
            </a:pPr>
            <a:endParaRPr lang="en-GB" sz="2000"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pPr>
            <a:r>
              <a:rPr lang="en-GB" sz="2000" dirty="0">
                <a:solidFill>
                  <a:schemeClr val="bg1"/>
                </a:solidFill>
                <a:latin typeface="+mn-lt"/>
                <a:ea typeface="Open Sans Light" panose="020B0306030504020204" pitchFamily="34" charset="0"/>
                <a:cs typeface="Open Sans Light" panose="020B0306030504020204" pitchFamily="34" charset="0"/>
              </a:rPr>
              <a:t>Χωρίς εξωτερική υποστήριξη (π.χ. από επιχειρηματικούς συμβούλους, συμβούλους διαχείρισης, δικηγόρους, εμπειρογνώμονες του κλάδου) είναι συχνά δύσκολα διαχειρίσιμο.  </a:t>
            </a:r>
            <a:r>
              <a:rPr lang="en-GB" sz="2000" b="1" dirty="0">
                <a:solidFill>
                  <a:schemeClr val="bg1"/>
                </a:solidFill>
                <a:latin typeface="+mn-lt"/>
                <a:ea typeface="Open Sans Light" panose="020B0306030504020204" pitchFamily="34" charset="0"/>
                <a:cs typeface="Open Sans Light" panose="020B0306030504020204" pitchFamily="34" charset="0"/>
              </a:rPr>
              <a:t>Δείτε τη μελέτη περίπτωσής μας στη συνέχεια αυτής της ενότητας - η εξωτερική υποστήριξη μπορεί να αλλάξει τα δεδομένα. </a:t>
            </a:r>
          </a:p>
          <a:p>
            <a:pPr algn="l">
              <a:lnSpc>
                <a:spcPts val="2240"/>
              </a:lnSpc>
              <a:spcBef>
                <a:spcPts val="0"/>
              </a:spcBef>
            </a:pPr>
            <a:endParaRPr lang="en-GB" sz="2000" dirty="0">
              <a:solidFill>
                <a:schemeClr val="bg1"/>
              </a:solidFill>
              <a:latin typeface="+mn-lt"/>
              <a:ea typeface="Open Sans Light" panose="020B0306030504020204" pitchFamily="34" charset="0"/>
              <a:cs typeface="Open Sans Light" panose="020B0306030504020204" pitchFamily="34" charset="0"/>
            </a:endParaRPr>
          </a:p>
          <a:p>
            <a:pPr algn="l">
              <a:lnSpc>
                <a:spcPts val="2240"/>
              </a:lnSpc>
              <a:spcBef>
                <a:spcPts val="0"/>
              </a:spcBef>
            </a:pPr>
            <a:r>
              <a:rPr lang="en-IE" sz="2000" dirty="0">
                <a:solidFill>
                  <a:schemeClr val="bg1"/>
                </a:solidFill>
                <a:latin typeface="+mn-lt"/>
              </a:rPr>
              <a:t>Οι </a:t>
            </a:r>
            <a:r>
              <a:rPr lang="en-IE" sz="2000" b="1" dirty="0">
                <a:solidFill>
                  <a:srgbClr val="EDA13E"/>
                </a:solidFill>
                <a:latin typeface="+mn-lt"/>
              </a:rPr>
              <a:t>4 βασικοί λόγοι </a:t>
            </a:r>
            <a:r>
              <a:rPr lang="en-IE" sz="2000" dirty="0">
                <a:solidFill>
                  <a:schemeClr val="bg1"/>
                </a:solidFill>
                <a:latin typeface="+mn-lt"/>
              </a:rPr>
              <a:t>για τους οποίους μια επιχειρηματική κρίση είναι </a:t>
            </a:r>
            <a:r>
              <a:rPr lang="en-GB" sz="2000" dirty="0">
                <a:solidFill>
                  <a:schemeClr val="bg1"/>
                </a:solidFill>
                <a:latin typeface="+mn-lt"/>
              </a:rPr>
              <a:t>περίπλοκη ..</a:t>
            </a:r>
          </a:p>
          <a:p>
            <a:pPr algn="l">
              <a:lnSpc>
                <a:spcPts val="2240"/>
              </a:lnSpc>
              <a:spcBef>
                <a:spcPts val="0"/>
              </a:spcBef>
            </a:pPr>
            <a:endParaRPr lang="en-GB" sz="2200" dirty="0">
              <a:solidFill>
                <a:schemeClr val="bg1"/>
              </a:solidFill>
              <a:latin typeface="+mn-lt"/>
              <a:ea typeface="Open Sans Light" panose="020B0306030504020204" pitchFamily="34" charset="0"/>
              <a:cs typeface="Open Sans Light" panose="020B0306030504020204" pitchFamily="34" charset="0"/>
            </a:endParaRPr>
          </a:p>
        </p:txBody>
      </p:sp>
      <p:sp>
        <p:nvSpPr>
          <p:cNvPr id="17" name="TextBox 57">
            <a:extLst>
              <a:ext uri="{FF2B5EF4-FFF2-40B4-BE49-F238E27FC236}">
                <a16:creationId xmlns:a16="http://schemas.microsoft.com/office/drawing/2014/main" id="{124DCD05-6E90-5B25-21BC-81AA4F0B3BB9}"/>
              </a:ext>
            </a:extLst>
          </p:cNvPr>
          <p:cNvSpPr txBox="1"/>
          <p:nvPr/>
        </p:nvSpPr>
        <p:spPr>
          <a:xfrm>
            <a:off x="5549067" y="529775"/>
            <a:ext cx="6511554" cy="5355312"/>
          </a:xfrm>
          <a:prstGeom prst="rect">
            <a:avLst/>
          </a:prstGeom>
          <a:noFill/>
        </p:spPr>
        <p:txBody>
          <a:bodyPr wrap="square" rtlCol="0" anchor="t">
            <a:spAutoFit/>
          </a:bodyPr>
          <a:lstStyle/>
          <a:p>
            <a:pPr>
              <a:spcBef>
                <a:spcPts val="675"/>
              </a:spcBef>
            </a:pPr>
            <a:r>
              <a:rPr lang="en-GB" sz="2000" b="1" dirty="0">
                <a:solidFill>
                  <a:srgbClr val="B41F7A"/>
                </a:solidFill>
                <a:cs typeface="Poppins" pitchFamily="2" charset="77"/>
              </a:rPr>
              <a:t>Δεν υπάρχουν σχέδια </a:t>
            </a:r>
            <a:r>
              <a:rPr lang="en-GB" sz="2000" b="1" dirty="0">
                <a:solidFill>
                  <a:srgbClr val="595959"/>
                </a:solidFill>
                <a:cs typeface="Poppins" pitchFamily="2" charset="77"/>
              </a:rPr>
              <a:t>- </a:t>
            </a:r>
            <a:r>
              <a:rPr lang="en-US" sz="2000" dirty="0">
                <a:solidFill>
                  <a:srgbClr val="595959"/>
                </a:solidFill>
                <a:ea typeface="Lato Light" panose="020F0502020204030203" pitchFamily="34" charset="0"/>
                <a:cs typeface="Lato Light" panose="020F0502020204030203" pitchFamily="34" charset="0"/>
              </a:rPr>
              <a:t>Κάθε εταιρεία και κάθε εταιρική κρίση είναι διαφορετική. Δεν υπάρχουν τυποποιημένες λύσεις ή σχέδια. </a:t>
            </a:r>
          </a:p>
          <a:p>
            <a:pPr>
              <a:spcBef>
                <a:spcPts val="675"/>
              </a:spcBef>
            </a:pPr>
            <a:endParaRPr lang="en-US" sz="700" dirty="0">
              <a:solidFill>
                <a:srgbClr val="595959"/>
              </a:solidFill>
              <a:ea typeface="Lato Light" panose="020F0502020204030203" pitchFamily="34" charset="0"/>
              <a:cs typeface="Lato Light" panose="020F0502020204030203" pitchFamily="34" charset="0"/>
            </a:endParaRPr>
          </a:p>
          <a:p>
            <a:pPr>
              <a:spcBef>
                <a:spcPts val="675"/>
              </a:spcBef>
            </a:pPr>
            <a:r>
              <a:rPr lang="en-GB" sz="2000" b="1" dirty="0">
                <a:solidFill>
                  <a:srgbClr val="B41F7A"/>
                </a:solidFill>
                <a:cs typeface="Poppins" pitchFamily="2" charset="77"/>
              </a:rPr>
              <a:t>Πίεση χρόνου </a:t>
            </a:r>
            <a:r>
              <a:rPr lang="en-GB" sz="2000" b="1" dirty="0">
                <a:solidFill>
                  <a:srgbClr val="595959"/>
                </a:solidFill>
                <a:cs typeface="Poppins" pitchFamily="2" charset="77"/>
              </a:rPr>
              <a:t>- Οι </a:t>
            </a:r>
            <a:r>
              <a:rPr lang="en-GB" sz="2000" dirty="0">
                <a:solidFill>
                  <a:srgbClr val="595959"/>
                </a:solidFill>
                <a:ea typeface="Lato Light" panose="020F0502020204030203" pitchFamily="34" charset="0"/>
                <a:cs typeface="Lato Light" panose="020F0502020204030203" pitchFamily="34" charset="0"/>
              </a:rPr>
              <a:t>αποφάσεις επιβίωσης πρέπει να λαμβάνονται υπό μεγάλη πίεση χρόνου. Όσο περισσότερο εξελίσσεται η κρίση, τόσο πιο περιορισμένα είναι τα περιθώρια δράσης και τόσο μεγαλύτερη η πίεση για δράση.</a:t>
            </a:r>
          </a:p>
          <a:p>
            <a:pPr>
              <a:spcBef>
                <a:spcPts val="675"/>
              </a:spcBef>
            </a:pPr>
            <a:endParaRPr lang="en-GB" sz="1000" dirty="0">
              <a:solidFill>
                <a:srgbClr val="595959"/>
              </a:solidFill>
              <a:ea typeface="Lato Light" panose="020F0502020204030203" pitchFamily="34" charset="0"/>
              <a:cs typeface="Lato Light" panose="020F0502020204030203" pitchFamily="34" charset="0"/>
            </a:endParaRPr>
          </a:p>
          <a:p>
            <a:pPr>
              <a:spcBef>
                <a:spcPts val="675"/>
              </a:spcBef>
            </a:pPr>
            <a:r>
              <a:rPr lang="en-GB" sz="2000" b="1" dirty="0">
                <a:solidFill>
                  <a:srgbClr val="B41F7A"/>
                </a:solidFill>
                <a:cs typeface="Poppins" pitchFamily="2" charset="77"/>
              </a:rPr>
              <a:t>Ανεπαρκή δεδομένα </a:t>
            </a:r>
            <a:r>
              <a:rPr lang="en-GB" sz="2000" b="1" dirty="0">
                <a:solidFill>
                  <a:srgbClr val="595959"/>
                </a:solidFill>
                <a:cs typeface="Poppins" pitchFamily="2" charset="77"/>
              </a:rPr>
              <a:t>- </a:t>
            </a:r>
            <a:r>
              <a:rPr lang="en-GB" sz="2000" dirty="0">
                <a:solidFill>
                  <a:srgbClr val="595959"/>
                </a:solidFill>
                <a:ea typeface="Lato Light" panose="020F0502020204030203" pitchFamily="34" charset="0"/>
                <a:cs typeface="Lato Light" panose="020F0502020204030203" pitchFamily="34" charset="0"/>
              </a:rPr>
              <a:t>Τα διαθέσιμα δεδομένα είναι σχεδόν πάντα ανεπαρκή. Η προετοιμασία των πληροφοριών για τη δημιουργία μιας βάσης για τη λήψη αποφάσεων απαιτεί πολύτιμο χρόνο και πόρους.</a:t>
            </a:r>
          </a:p>
          <a:p>
            <a:pPr>
              <a:spcBef>
                <a:spcPts val="675"/>
              </a:spcBef>
            </a:pPr>
            <a:endParaRPr lang="en-GB" sz="1000" dirty="0">
              <a:solidFill>
                <a:srgbClr val="595959"/>
              </a:solidFill>
              <a:ea typeface="Lato Light" panose="020F0502020204030203" pitchFamily="34" charset="0"/>
              <a:cs typeface="Lato Light" panose="020F0502020204030203" pitchFamily="34" charset="0"/>
            </a:endParaRPr>
          </a:p>
          <a:p>
            <a:pPr>
              <a:spcBef>
                <a:spcPts val="675"/>
              </a:spcBef>
            </a:pPr>
            <a:r>
              <a:rPr lang="en-GB" sz="2000" b="1" dirty="0">
                <a:solidFill>
                  <a:srgbClr val="B41F7A"/>
                </a:solidFill>
                <a:cs typeface="Poppins" pitchFamily="2" charset="77"/>
              </a:rPr>
              <a:t>Γνώση </a:t>
            </a:r>
            <a:r>
              <a:rPr lang="en-GB" sz="2000" b="1" dirty="0">
                <a:solidFill>
                  <a:srgbClr val="595959"/>
                </a:solidFill>
                <a:cs typeface="Poppins" pitchFamily="2" charset="77"/>
              </a:rPr>
              <a:t>- Η </a:t>
            </a:r>
            <a:r>
              <a:rPr lang="en-GB" sz="2000" dirty="0">
                <a:solidFill>
                  <a:srgbClr val="595959"/>
                </a:solidFill>
                <a:ea typeface="Lato Light" panose="020F0502020204030203" pitchFamily="34" charset="0"/>
                <a:cs typeface="Lato Light" panose="020F0502020204030203" pitchFamily="34" charset="0"/>
              </a:rPr>
              <a:t>αντιμετώπιση μιας κρίσης απαιτεί υψηλό βαθμό μεθοδολογικής γνώσης, ηγεσίας και επικοινωνίας από τους εμπλεκόμενους.</a:t>
            </a:r>
            <a:endParaRPr lang="en-GB" sz="1400" dirty="0">
              <a:solidFill>
                <a:srgbClr val="595959"/>
              </a:solidFill>
              <a:ea typeface="Lato Light" panose="020F0502020204030203" pitchFamily="34" charset="0"/>
              <a:cs typeface="Lato Light" panose="020F0502020204030203" pitchFamily="34" charset="0"/>
            </a:endParaRPr>
          </a:p>
        </p:txBody>
      </p:sp>
      <p:grpSp>
        <p:nvGrpSpPr>
          <p:cNvPr id="4" name="Group 3">
            <a:extLst>
              <a:ext uri="{FF2B5EF4-FFF2-40B4-BE49-F238E27FC236}">
                <a16:creationId xmlns:a16="http://schemas.microsoft.com/office/drawing/2014/main" id="{41A4C572-EB3E-18A6-055F-EE7F9D67D7AD}"/>
              </a:ext>
            </a:extLst>
          </p:cNvPr>
          <p:cNvGrpSpPr/>
          <p:nvPr/>
        </p:nvGrpSpPr>
        <p:grpSpPr>
          <a:xfrm>
            <a:off x="4354427" y="2104083"/>
            <a:ext cx="923646" cy="923888"/>
            <a:chOff x="10376768" y="3823816"/>
            <a:chExt cx="923646" cy="923888"/>
          </a:xfrm>
          <a:solidFill>
            <a:srgbClr val="595959"/>
          </a:solidFill>
        </p:grpSpPr>
        <p:sp>
          <p:nvSpPr>
            <p:cNvPr id="5" name="Freeform 4">
              <a:extLst>
                <a:ext uri="{FF2B5EF4-FFF2-40B4-BE49-F238E27FC236}">
                  <a16:creationId xmlns:a16="http://schemas.microsoft.com/office/drawing/2014/main" id="{03B8D1AA-8026-53D7-FAFE-73289341C790}"/>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16924"/>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 name="Graphic 2">
              <a:extLst>
                <a:ext uri="{FF2B5EF4-FFF2-40B4-BE49-F238E27FC236}">
                  <a16:creationId xmlns:a16="http://schemas.microsoft.com/office/drawing/2014/main" id="{3DADFA63-2571-D9C0-BA64-F10F499ED171}"/>
                </a:ext>
              </a:extLst>
            </p:cNvPr>
            <p:cNvGrpSpPr/>
            <p:nvPr/>
          </p:nvGrpSpPr>
          <p:grpSpPr>
            <a:xfrm>
              <a:off x="10376768" y="3823816"/>
              <a:ext cx="923646" cy="923888"/>
              <a:chOff x="10376768" y="3823816"/>
              <a:chExt cx="923646" cy="923888"/>
            </a:xfrm>
            <a:grpFill/>
          </p:grpSpPr>
          <p:sp>
            <p:nvSpPr>
              <p:cNvPr id="8" name="Freeform 7">
                <a:extLst>
                  <a:ext uri="{FF2B5EF4-FFF2-40B4-BE49-F238E27FC236}">
                    <a16:creationId xmlns:a16="http://schemas.microsoft.com/office/drawing/2014/main" id="{D55BCD6B-091F-41E7-3813-20494FD7E169}"/>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9773D425-1E73-F4B8-E809-07332EE916B8}"/>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77753D67-3E05-C6F6-0689-A07D233AFA6A}"/>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1" name="Group 10">
            <a:extLst>
              <a:ext uri="{FF2B5EF4-FFF2-40B4-BE49-F238E27FC236}">
                <a16:creationId xmlns:a16="http://schemas.microsoft.com/office/drawing/2014/main" id="{2B36B10D-BEBC-437D-DDF2-F2AC9B147DC2}"/>
              </a:ext>
            </a:extLst>
          </p:cNvPr>
          <p:cNvGrpSpPr/>
          <p:nvPr/>
        </p:nvGrpSpPr>
        <p:grpSpPr>
          <a:xfrm>
            <a:off x="4524216" y="596176"/>
            <a:ext cx="771630" cy="770652"/>
            <a:chOff x="4583522" y="477429"/>
            <a:chExt cx="1285857" cy="1284227"/>
          </a:xfrm>
          <a:solidFill>
            <a:srgbClr val="595959"/>
          </a:solidFill>
        </p:grpSpPr>
        <p:grpSp>
          <p:nvGrpSpPr>
            <p:cNvPr id="12" name="Graphic 24">
              <a:extLst>
                <a:ext uri="{FF2B5EF4-FFF2-40B4-BE49-F238E27FC236}">
                  <a16:creationId xmlns:a16="http://schemas.microsoft.com/office/drawing/2014/main" id="{75ECD209-F7EE-58A5-C803-64DFC15F0E2C}"/>
                </a:ext>
              </a:extLst>
            </p:cNvPr>
            <p:cNvGrpSpPr/>
            <p:nvPr/>
          </p:nvGrpSpPr>
          <p:grpSpPr>
            <a:xfrm>
              <a:off x="5099909" y="1002440"/>
              <a:ext cx="720240" cy="720592"/>
              <a:chOff x="5098372" y="991465"/>
              <a:chExt cx="720240" cy="720592"/>
            </a:xfrm>
            <a:grpFill/>
          </p:grpSpPr>
          <p:sp>
            <p:nvSpPr>
              <p:cNvPr id="23" name="Freeform 22">
                <a:extLst>
                  <a:ext uri="{FF2B5EF4-FFF2-40B4-BE49-F238E27FC236}">
                    <a16:creationId xmlns:a16="http://schemas.microsoft.com/office/drawing/2014/main" id="{3417F6DB-145A-9B87-B65C-6B1FE5C08058}"/>
                  </a:ext>
                </a:extLst>
              </p:cNvPr>
              <p:cNvSpPr/>
              <p:nvPr/>
            </p:nvSpPr>
            <p:spPr>
              <a:xfrm>
                <a:off x="5427325" y="991465"/>
                <a:ext cx="391287" cy="390774"/>
              </a:xfrm>
              <a:custGeom>
                <a:avLst/>
                <a:gdLst>
                  <a:gd name="connsiteX0" fmla="*/ 114183 w 391287"/>
                  <a:gd name="connsiteY0" fmla="*/ 382826 h 390774"/>
                  <a:gd name="connsiteX1" fmla="*/ 154792 w 391287"/>
                  <a:gd name="connsiteY1" fmla="*/ 344223 h 390774"/>
                  <a:gd name="connsiteX2" fmla="*/ 165777 w 391287"/>
                  <a:gd name="connsiteY2" fmla="*/ 340562 h 390774"/>
                  <a:gd name="connsiteX3" fmla="*/ 252987 w 391287"/>
                  <a:gd name="connsiteY3" fmla="*/ 302957 h 390774"/>
                  <a:gd name="connsiteX4" fmla="*/ 310240 w 391287"/>
                  <a:gd name="connsiteY4" fmla="*/ 245052 h 390774"/>
                  <a:gd name="connsiteX5" fmla="*/ 251323 w 391287"/>
                  <a:gd name="connsiteY5" fmla="*/ 54698 h 390774"/>
                  <a:gd name="connsiteX6" fmla="*/ 146471 w 391287"/>
                  <a:gd name="connsiteY6" fmla="*/ 81654 h 390774"/>
                  <a:gd name="connsiteX7" fmla="*/ 81562 w 391287"/>
                  <a:gd name="connsiteY7" fmla="*/ 146214 h 390774"/>
                  <a:gd name="connsiteX8" fmla="*/ 50606 w 391287"/>
                  <a:gd name="connsiteY8" fmla="*/ 223754 h 390774"/>
                  <a:gd name="connsiteX9" fmla="*/ 43282 w 391287"/>
                  <a:gd name="connsiteY9" fmla="*/ 240726 h 390774"/>
                  <a:gd name="connsiteX10" fmla="*/ 8997 w 391287"/>
                  <a:gd name="connsiteY10" fmla="*/ 276667 h 390774"/>
                  <a:gd name="connsiteX11" fmla="*/ 676 w 391287"/>
                  <a:gd name="connsiteY11" fmla="*/ 211108 h 390774"/>
                  <a:gd name="connsiteX12" fmla="*/ 49940 w 391287"/>
                  <a:gd name="connsiteY12" fmla="*/ 105282 h 390774"/>
                  <a:gd name="connsiteX13" fmla="*/ 106860 w 391287"/>
                  <a:gd name="connsiteY13" fmla="*/ 48708 h 390774"/>
                  <a:gd name="connsiteX14" fmla="*/ 292265 w 391287"/>
                  <a:gd name="connsiteY14" fmla="*/ 14430 h 390774"/>
                  <a:gd name="connsiteX15" fmla="*/ 391126 w 391287"/>
                  <a:gd name="connsiteY15" fmla="*/ 174834 h 390774"/>
                  <a:gd name="connsiteX16" fmla="*/ 347854 w 391287"/>
                  <a:gd name="connsiteY16" fmla="*/ 278997 h 390774"/>
                  <a:gd name="connsiteX17" fmla="*/ 278618 w 391287"/>
                  <a:gd name="connsiteY17" fmla="*/ 347884 h 390774"/>
                  <a:gd name="connsiteX18" fmla="*/ 114183 w 391287"/>
                  <a:gd name="connsiteY18" fmla="*/ 382826 h 39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287" h="390774">
                    <a:moveTo>
                      <a:pt x="114183" y="382826"/>
                    </a:moveTo>
                    <a:cubicBezTo>
                      <a:pt x="129162" y="368184"/>
                      <a:pt x="141810" y="355871"/>
                      <a:pt x="154792" y="344223"/>
                    </a:cubicBezTo>
                    <a:cubicBezTo>
                      <a:pt x="157455" y="341894"/>
                      <a:pt x="162115" y="340562"/>
                      <a:pt x="165777" y="340562"/>
                    </a:cubicBezTo>
                    <a:cubicBezTo>
                      <a:pt x="200062" y="339897"/>
                      <a:pt x="229021" y="327584"/>
                      <a:pt x="252987" y="302957"/>
                    </a:cubicBezTo>
                    <a:cubicBezTo>
                      <a:pt x="271961" y="283656"/>
                      <a:pt x="291933" y="265020"/>
                      <a:pt x="310240" y="245052"/>
                    </a:cubicBezTo>
                    <a:cubicBezTo>
                      <a:pt x="369823" y="179493"/>
                      <a:pt x="337535" y="75331"/>
                      <a:pt x="251323" y="54698"/>
                    </a:cubicBezTo>
                    <a:cubicBezTo>
                      <a:pt x="212045" y="45380"/>
                      <a:pt x="176428" y="54365"/>
                      <a:pt x="146471" y="81654"/>
                    </a:cubicBezTo>
                    <a:cubicBezTo>
                      <a:pt x="123836" y="102286"/>
                      <a:pt x="102865" y="124250"/>
                      <a:pt x="81562" y="146214"/>
                    </a:cubicBezTo>
                    <a:cubicBezTo>
                      <a:pt x="60924" y="167846"/>
                      <a:pt x="51937" y="194136"/>
                      <a:pt x="50606" y="223754"/>
                    </a:cubicBezTo>
                    <a:cubicBezTo>
                      <a:pt x="50273" y="229744"/>
                      <a:pt x="47277" y="236400"/>
                      <a:pt x="43282" y="240726"/>
                    </a:cubicBezTo>
                    <a:cubicBezTo>
                      <a:pt x="32964" y="252706"/>
                      <a:pt x="21646" y="263688"/>
                      <a:pt x="8997" y="276667"/>
                    </a:cubicBezTo>
                    <a:cubicBezTo>
                      <a:pt x="1009" y="253705"/>
                      <a:pt x="-1321" y="232739"/>
                      <a:pt x="676" y="211108"/>
                    </a:cubicBezTo>
                    <a:cubicBezTo>
                      <a:pt x="4337" y="170175"/>
                      <a:pt x="20648" y="134567"/>
                      <a:pt x="49940" y="105282"/>
                    </a:cubicBezTo>
                    <a:cubicBezTo>
                      <a:pt x="68913" y="86313"/>
                      <a:pt x="87554" y="67344"/>
                      <a:pt x="106860" y="48708"/>
                    </a:cubicBezTo>
                    <a:cubicBezTo>
                      <a:pt x="157122" y="-212"/>
                      <a:pt x="229021" y="-13524"/>
                      <a:pt x="292265" y="14430"/>
                    </a:cubicBezTo>
                    <a:cubicBezTo>
                      <a:pt x="355177" y="42052"/>
                      <a:pt x="394122" y="104616"/>
                      <a:pt x="391126" y="174834"/>
                    </a:cubicBezTo>
                    <a:cubicBezTo>
                      <a:pt x="389462" y="214769"/>
                      <a:pt x="375149" y="250044"/>
                      <a:pt x="347854" y="278997"/>
                    </a:cubicBezTo>
                    <a:cubicBezTo>
                      <a:pt x="325552" y="302625"/>
                      <a:pt x="302917" y="326253"/>
                      <a:pt x="278618" y="347884"/>
                    </a:cubicBezTo>
                    <a:cubicBezTo>
                      <a:pt x="232017" y="389482"/>
                      <a:pt x="177760" y="400131"/>
                      <a:pt x="114183" y="382826"/>
                    </a:cubicBezTo>
                    <a:close/>
                  </a:path>
                </a:pathLst>
              </a:custGeom>
              <a:solidFill>
                <a:srgbClr val="F16924"/>
              </a:solidFill>
              <a:ln w="331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19C3A7-0FA6-0776-6A0F-6A41F6F53063}"/>
                  </a:ext>
                </a:extLst>
              </p:cNvPr>
              <p:cNvSpPr/>
              <p:nvPr/>
            </p:nvSpPr>
            <p:spPr>
              <a:xfrm>
                <a:off x="5098372" y="1320880"/>
                <a:ext cx="391481" cy="391177"/>
              </a:xfrm>
              <a:custGeom>
                <a:avLst/>
                <a:gdLst>
                  <a:gd name="connsiteX0" fmla="*/ 383219 w 391481"/>
                  <a:gd name="connsiteY0" fmla="*/ 113646 h 391177"/>
                  <a:gd name="connsiteX1" fmla="*/ 354593 w 391481"/>
                  <a:gd name="connsiteY1" fmla="*/ 270056 h 391177"/>
                  <a:gd name="connsiteX2" fmla="*/ 271710 w 391481"/>
                  <a:gd name="connsiteY2" fmla="*/ 353586 h 391177"/>
                  <a:gd name="connsiteX3" fmla="*/ 45694 w 391481"/>
                  <a:gd name="connsiteY3" fmla="*/ 338611 h 391177"/>
                  <a:gd name="connsiteX4" fmla="*/ 43697 w 391481"/>
                  <a:gd name="connsiteY4" fmla="*/ 111982 h 391177"/>
                  <a:gd name="connsiteX5" fmla="*/ 113932 w 391481"/>
                  <a:gd name="connsiteY5" fmla="*/ 42097 h 391177"/>
                  <a:gd name="connsiteX6" fmla="*/ 276370 w 391481"/>
                  <a:gd name="connsiteY6" fmla="*/ 7820 h 391177"/>
                  <a:gd name="connsiteX7" fmla="*/ 235427 w 391481"/>
                  <a:gd name="connsiteY7" fmla="*/ 48420 h 391177"/>
                  <a:gd name="connsiteX8" fmla="*/ 224776 w 391481"/>
                  <a:gd name="connsiteY8" fmla="*/ 50749 h 391177"/>
                  <a:gd name="connsiteX9" fmla="*/ 142225 w 391481"/>
                  <a:gd name="connsiteY9" fmla="*/ 84694 h 391177"/>
                  <a:gd name="connsiteX10" fmla="*/ 84640 w 391481"/>
                  <a:gd name="connsiteY10" fmla="*/ 142266 h 391177"/>
                  <a:gd name="connsiteX11" fmla="*/ 84973 w 391481"/>
                  <a:gd name="connsiteY11" fmla="*/ 305997 h 391177"/>
                  <a:gd name="connsiteX12" fmla="*/ 248742 w 391481"/>
                  <a:gd name="connsiteY12" fmla="*/ 306663 h 391177"/>
                  <a:gd name="connsiteX13" fmla="*/ 306328 w 391481"/>
                  <a:gd name="connsiteY13" fmla="*/ 249091 h 391177"/>
                  <a:gd name="connsiteX14" fmla="*/ 340613 w 391481"/>
                  <a:gd name="connsiteY14" fmla="*/ 166559 h 391177"/>
                  <a:gd name="connsiteX15" fmla="*/ 344607 w 391481"/>
                  <a:gd name="connsiteY15" fmla="*/ 154246 h 391177"/>
                  <a:gd name="connsiteX16" fmla="*/ 383219 w 391481"/>
                  <a:gd name="connsiteY16" fmla="*/ 113646 h 39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81" h="391177">
                    <a:moveTo>
                      <a:pt x="383219" y="113646"/>
                    </a:moveTo>
                    <a:cubicBezTo>
                      <a:pt x="399863" y="172882"/>
                      <a:pt x="391874" y="225130"/>
                      <a:pt x="354593" y="270056"/>
                    </a:cubicBezTo>
                    <a:cubicBezTo>
                      <a:pt x="329628" y="300007"/>
                      <a:pt x="301335" y="328294"/>
                      <a:pt x="271710" y="353586"/>
                    </a:cubicBezTo>
                    <a:cubicBezTo>
                      <a:pt x="205470" y="409494"/>
                      <a:pt x="105277" y="401840"/>
                      <a:pt x="45694" y="338611"/>
                    </a:cubicBezTo>
                    <a:cubicBezTo>
                      <a:pt x="-14221" y="275048"/>
                      <a:pt x="-15553" y="176543"/>
                      <a:pt x="43697" y="111982"/>
                    </a:cubicBezTo>
                    <a:cubicBezTo>
                      <a:pt x="65999" y="87689"/>
                      <a:pt x="89300" y="64061"/>
                      <a:pt x="113932" y="42097"/>
                    </a:cubicBezTo>
                    <a:cubicBezTo>
                      <a:pt x="160533" y="1164"/>
                      <a:pt x="214457" y="-9153"/>
                      <a:pt x="276370" y="7820"/>
                    </a:cubicBezTo>
                    <a:cubicBezTo>
                      <a:pt x="262057" y="22130"/>
                      <a:pt x="249075" y="35774"/>
                      <a:pt x="235427" y="48420"/>
                    </a:cubicBezTo>
                    <a:cubicBezTo>
                      <a:pt x="233097" y="50416"/>
                      <a:pt x="228437" y="50749"/>
                      <a:pt x="224776" y="50749"/>
                    </a:cubicBezTo>
                    <a:cubicBezTo>
                      <a:pt x="192821" y="51082"/>
                      <a:pt x="165193" y="62397"/>
                      <a:pt x="142225" y="84694"/>
                    </a:cubicBezTo>
                    <a:cubicBezTo>
                      <a:pt x="122919" y="103663"/>
                      <a:pt x="103280" y="122631"/>
                      <a:pt x="84640" y="142266"/>
                    </a:cubicBezTo>
                    <a:cubicBezTo>
                      <a:pt x="39370" y="189189"/>
                      <a:pt x="39703" y="260405"/>
                      <a:pt x="84973" y="305997"/>
                    </a:cubicBezTo>
                    <a:cubicBezTo>
                      <a:pt x="129576" y="351257"/>
                      <a:pt x="201475" y="351589"/>
                      <a:pt x="248742" y="306663"/>
                    </a:cubicBezTo>
                    <a:cubicBezTo>
                      <a:pt x="268381" y="288027"/>
                      <a:pt x="287354" y="268392"/>
                      <a:pt x="306328" y="249091"/>
                    </a:cubicBezTo>
                    <a:cubicBezTo>
                      <a:pt x="328630" y="226128"/>
                      <a:pt x="339614" y="198507"/>
                      <a:pt x="340613" y="166559"/>
                    </a:cubicBezTo>
                    <a:cubicBezTo>
                      <a:pt x="340613" y="162233"/>
                      <a:pt x="341944" y="157241"/>
                      <a:pt x="344607" y="154246"/>
                    </a:cubicBezTo>
                    <a:cubicBezTo>
                      <a:pt x="356257" y="140935"/>
                      <a:pt x="368906" y="128622"/>
                      <a:pt x="383219" y="113646"/>
                    </a:cubicBezTo>
                    <a:close/>
                  </a:path>
                </a:pathLst>
              </a:custGeom>
              <a:solidFill>
                <a:srgbClr val="F16924"/>
              </a:solidFill>
              <a:ln w="331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FDF2B11-5B00-4C0F-6DDF-CA0E558DB91A}"/>
                  </a:ext>
                </a:extLst>
              </p:cNvPr>
              <p:cNvSpPr/>
              <p:nvPr/>
            </p:nvSpPr>
            <p:spPr>
              <a:xfrm>
                <a:off x="5330925" y="1222922"/>
                <a:ext cx="259181" cy="256678"/>
              </a:xfrm>
              <a:custGeom>
                <a:avLst/>
                <a:gdLst>
                  <a:gd name="connsiteX0" fmla="*/ 259181 w 259181"/>
                  <a:gd name="connsiteY0" fmla="*/ 23579 h 256678"/>
                  <a:gd name="connsiteX1" fmla="*/ 246865 w 259181"/>
                  <a:gd name="connsiteY1" fmla="*/ 45210 h 256678"/>
                  <a:gd name="connsiteX2" fmla="*/ 44816 w 259181"/>
                  <a:gd name="connsiteY2" fmla="*/ 247545 h 256678"/>
                  <a:gd name="connsiteX3" fmla="*/ 7868 w 259181"/>
                  <a:gd name="connsiteY3" fmla="*/ 249542 h 256678"/>
                  <a:gd name="connsiteX4" fmla="*/ 8867 w 259181"/>
                  <a:gd name="connsiteY4" fmla="*/ 211604 h 256678"/>
                  <a:gd name="connsiteX5" fmla="*/ 210916 w 259181"/>
                  <a:gd name="connsiteY5" fmla="*/ 9269 h 256678"/>
                  <a:gd name="connsiteX6" fmla="*/ 240541 w 259181"/>
                  <a:gd name="connsiteY6" fmla="*/ 2946 h 256678"/>
                  <a:gd name="connsiteX7" fmla="*/ 259181 w 259181"/>
                  <a:gd name="connsiteY7" fmla="*/ 23579 h 25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181" h="256678">
                    <a:moveTo>
                      <a:pt x="259181" y="23579"/>
                    </a:moveTo>
                    <a:cubicBezTo>
                      <a:pt x="254188" y="32897"/>
                      <a:pt x="251525" y="40219"/>
                      <a:pt x="246865" y="45210"/>
                    </a:cubicBezTo>
                    <a:cubicBezTo>
                      <a:pt x="179626" y="112766"/>
                      <a:pt x="112388" y="180322"/>
                      <a:pt x="44816" y="247545"/>
                    </a:cubicBezTo>
                    <a:cubicBezTo>
                      <a:pt x="33166" y="259193"/>
                      <a:pt x="18187" y="259526"/>
                      <a:pt x="7868" y="249542"/>
                    </a:cubicBezTo>
                    <a:cubicBezTo>
                      <a:pt x="-2784" y="239226"/>
                      <a:pt x="-2784" y="223585"/>
                      <a:pt x="8867" y="211604"/>
                    </a:cubicBezTo>
                    <a:cubicBezTo>
                      <a:pt x="76105" y="144048"/>
                      <a:pt x="143677" y="76825"/>
                      <a:pt x="210916" y="9269"/>
                    </a:cubicBezTo>
                    <a:cubicBezTo>
                      <a:pt x="219570" y="617"/>
                      <a:pt x="230222" y="-3044"/>
                      <a:pt x="240541" y="2946"/>
                    </a:cubicBezTo>
                    <a:cubicBezTo>
                      <a:pt x="247864" y="7605"/>
                      <a:pt x="252857" y="16258"/>
                      <a:pt x="259181" y="23579"/>
                    </a:cubicBezTo>
                    <a:close/>
                  </a:path>
                </a:pathLst>
              </a:custGeom>
              <a:solidFill>
                <a:srgbClr val="F16924"/>
              </a:solidFill>
              <a:ln w="3314" cap="flat">
                <a:noFill/>
                <a:prstDash val="solid"/>
                <a:miter/>
              </a:ln>
            </p:spPr>
            <p:txBody>
              <a:bodyPr rtlCol="0" anchor="ctr"/>
              <a:lstStyle/>
              <a:p>
                <a:endParaRPr lang="en-US"/>
              </a:p>
            </p:txBody>
          </p:sp>
        </p:grpSp>
        <p:grpSp>
          <p:nvGrpSpPr>
            <p:cNvPr id="13" name="Graphic 24">
              <a:extLst>
                <a:ext uri="{FF2B5EF4-FFF2-40B4-BE49-F238E27FC236}">
                  <a16:creationId xmlns:a16="http://schemas.microsoft.com/office/drawing/2014/main" id="{32B12CC2-1C4D-1EBB-C908-D1F644950324}"/>
                </a:ext>
              </a:extLst>
            </p:cNvPr>
            <p:cNvGrpSpPr/>
            <p:nvPr/>
          </p:nvGrpSpPr>
          <p:grpSpPr>
            <a:xfrm>
              <a:off x="4583522" y="477429"/>
              <a:ext cx="1285857" cy="1284227"/>
              <a:chOff x="4583522" y="477429"/>
              <a:chExt cx="1285857" cy="1284227"/>
            </a:xfrm>
            <a:grpFill/>
          </p:grpSpPr>
          <p:sp>
            <p:nvSpPr>
              <p:cNvPr id="14" name="Freeform 13">
                <a:extLst>
                  <a:ext uri="{FF2B5EF4-FFF2-40B4-BE49-F238E27FC236}">
                    <a16:creationId xmlns:a16="http://schemas.microsoft.com/office/drawing/2014/main" id="{EF4326B1-18B3-6F48-1601-DEB2685FD299}"/>
                  </a:ext>
                </a:extLst>
              </p:cNvPr>
              <p:cNvSpPr/>
              <p:nvPr/>
            </p:nvSpPr>
            <p:spPr>
              <a:xfrm>
                <a:off x="4583522" y="477429"/>
                <a:ext cx="1285857" cy="1284227"/>
              </a:xfrm>
              <a:custGeom>
                <a:avLst/>
                <a:gdLst>
                  <a:gd name="connsiteX0" fmla="*/ 666 w 1285857"/>
                  <a:gd name="connsiteY0" fmla="*/ 677223 h 1284227"/>
                  <a:gd name="connsiteX1" fmla="*/ 6324 w 1285857"/>
                  <a:gd name="connsiteY1" fmla="*/ 669236 h 1284227"/>
                  <a:gd name="connsiteX2" fmla="*/ 32288 w 1285857"/>
                  <a:gd name="connsiteY2" fmla="*/ 660584 h 1284227"/>
                  <a:gd name="connsiteX3" fmla="*/ 50595 w 1285857"/>
                  <a:gd name="connsiteY3" fmla="*/ 680884 h 1284227"/>
                  <a:gd name="connsiteX4" fmla="*/ 50928 w 1285857"/>
                  <a:gd name="connsiteY4" fmla="*/ 694528 h 1284227"/>
                  <a:gd name="connsiteX5" fmla="*/ 50928 w 1285857"/>
                  <a:gd name="connsiteY5" fmla="*/ 1099531 h 1284227"/>
                  <a:gd name="connsiteX6" fmla="*/ 85546 w 1285857"/>
                  <a:gd name="connsiteY6" fmla="*/ 1133808 h 1284227"/>
                  <a:gd name="connsiteX7" fmla="*/ 460685 w 1285857"/>
                  <a:gd name="connsiteY7" fmla="*/ 1133808 h 1284227"/>
                  <a:gd name="connsiteX8" fmla="*/ 475331 w 1285857"/>
                  <a:gd name="connsiteY8" fmla="*/ 1133808 h 1284227"/>
                  <a:gd name="connsiteX9" fmla="*/ 563540 w 1285857"/>
                  <a:gd name="connsiteY9" fmla="*/ 880556 h 1284227"/>
                  <a:gd name="connsiteX10" fmla="*/ 561543 w 1285857"/>
                  <a:gd name="connsiteY10" fmla="*/ 877894 h 1284227"/>
                  <a:gd name="connsiteX11" fmla="*/ 520934 w 1285857"/>
                  <a:gd name="connsiteY11" fmla="*/ 877894 h 1284227"/>
                  <a:gd name="connsiteX12" fmla="*/ 490643 w 1285857"/>
                  <a:gd name="connsiteY12" fmla="*/ 852270 h 1284227"/>
                  <a:gd name="connsiteX13" fmla="*/ 520934 w 1285857"/>
                  <a:gd name="connsiteY13" fmla="*/ 827643 h 1284227"/>
                  <a:gd name="connsiteX14" fmla="*/ 612471 w 1285857"/>
                  <a:gd name="connsiteY14" fmla="*/ 827643 h 1284227"/>
                  <a:gd name="connsiteX15" fmla="*/ 626785 w 1285857"/>
                  <a:gd name="connsiteY15" fmla="*/ 824648 h 1284227"/>
                  <a:gd name="connsiteX16" fmla="*/ 796878 w 1285857"/>
                  <a:gd name="connsiteY16" fmla="*/ 800687 h 1284227"/>
                  <a:gd name="connsiteX17" fmla="*/ 802537 w 1285857"/>
                  <a:gd name="connsiteY17" fmla="*/ 801686 h 1284227"/>
                  <a:gd name="connsiteX18" fmla="*/ 796213 w 1285857"/>
                  <a:gd name="connsiteY18" fmla="*/ 765745 h 1284227"/>
                  <a:gd name="connsiteX19" fmla="*/ 859124 w 1285857"/>
                  <a:gd name="connsiteY19" fmla="*/ 584375 h 1284227"/>
                  <a:gd name="connsiteX20" fmla="*/ 884755 w 1285857"/>
                  <a:gd name="connsiteY20" fmla="*/ 521478 h 1284227"/>
                  <a:gd name="connsiteX21" fmla="*/ 884089 w 1285857"/>
                  <a:gd name="connsiteY21" fmla="*/ 85194 h 1284227"/>
                  <a:gd name="connsiteX22" fmla="*/ 849138 w 1285857"/>
                  <a:gd name="connsiteY22" fmla="*/ 50251 h 1284227"/>
                  <a:gd name="connsiteX23" fmla="*/ 287262 w 1285857"/>
                  <a:gd name="connsiteY23" fmla="*/ 50251 h 1284227"/>
                  <a:gd name="connsiteX24" fmla="*/ 271951 w 1285857"/>
                  <a:gd name="connsiteY24" fmla="*/ 50251 h 1284227"/>
                  <a:gd name="connsiteX25" fmla="*/ 271951 w 1285857"/>
                  <a:gd name="connsiteY25" fmla="*/ 64228 h 1284227"/>
                  <a:gd name="connsiteX26" fmla="*/ 271951 w 1285857"/>
                  <a:gd name="connsiteY26" fmla="*/ 194681 h 1284227"/>
                  <a:gd name="connsiteX27" fmla="*/ 195725 w 1285857"/>
                  <a:gd name="connsiteY27" fmla="*/ 270889 h 1284227"/>
                  <a:gd name="connsiteX28" fmla="*/ 51261 w 1285857"/>
                  <a:gd name="connsiteY28" fmla="*/ 270889 h 1284227"/>
                  <a:gd name="connsiteX29" fmla="*/ 51261 w 1285857"/>
                  <a:gd name="connsiteY29" fmla="*/ 284866 h 1284227"/>
                  <a:gd name="connsiteX30" fmla="*/ 51261 w 1285857"/>
                  <a:gd name="connsiteY30" fmla="*/ 450262 h 1284227"/>
                  <a:gd name="connsiteX31" fmla="*/ 32621 w 1285857"/>
                  <a:gd name="connsiteY31" fmla="*/ 483208 h 1284227"/>
                  <a:gd name="connsiteX32" fmla="*/ 999 w 1285857"/>
                  <a:gd name="connsiteY32" fmla="*/ 466568 h 1284227"/>
                  <a:gd name="connsiteX33" fmla="*/ 999 w 1285857"/>
                  <a:gd name="connsiteY33" fmla="*/ 238276 h 1284227"/>
                  <a:gd name="connsiteX34" fmla="*/ 16976 w 1285857"/>
                  <a:gd name="connsiteY34" fmla="*/ 219307 h 1284227"/>
                  <a:gd name="connsiteX35" fmla="*/ 220357 w 1285857"/>
                  <a:gd name="connsiteY35" fmla="*/ 15974 h 1284227"/>
                  <a:gd name="connsiteX36" fmla="*/ 239330 w 1285857"/>
                  <a:gd name="connsiteY36" fmla="*/ 0 h 1284227"/>
                  <a:gd name="connsiteX37" fmla="*/ 871773 w 1285857"/>
                  <a:gd name="connsiteY37" fmla="*/ 0 h 1284227"/>
                  <a:gd name="connsiteX38" fmla="*/ 934352 w 1285857"/>
                  <a:gd name="connsiteY38" fmla="*/ 92182 h 1284227"/>
                  <a:gd name="connsiteX39" fmla="*/ 934352 w 1285857"/>
                  <a:gd name="connsiteY39" fmla="*/ 494855 h 1284227"/>
                  <a:gd name="connsiteX40" fmla="*/ 934352 w 1285857"/>
                  <a:gd name="connsiteY40" fmla="*/ 509831 h 1284227"/>
                  <a:gd name="connsiteX41" fmla="*/ 944338 w 1285857"/>
                  <a:gd name="connsiteY41" fmla="*/ 502842 h 1284227"/>
                  <a:gd name="connsiteX42" fmla="*/ 1279533 w 1285857"/>
                  <a:gd name="connsiteY42" fmla="*/ 629302 h 1284227"/>
                  <a:gd name="connsiteX43" fmla="*/ 1285857 w 1285857"/>
                  <a:gd name="connsiteY43" fmla="*/ 656923 h 1284227"/>
                  <a:gd name="connsiteX44" fmla="*/ 1285857 w 1285857"/>
                  <a:gd name="connsiteY44" fmla="*/ 704512 h 1284227"/>
                  <a:gd name="connsiteX45" fmla="*/ 1283527 w 1285857"/>
                  <a:gd name="connsiteY45" fmla="*/ 711500 h 1284227"/>
                  <a:gd name="connsiteX46" fmla="*/ 1226940 w 1285857"/>
                  <a:gd name="connsiteY46" fmla="*/ 829307 h 1284227"/>
                  <a:gd name="connsiteX47" fmla="*/ 1159368 w 1285857"/>
                  <a:gd name="connsiteY47" fmla="*/ 896530 h 1284227"/>
                  <a:gd name="connsiteX48" fmla="*/ 986611 w 1285857"/>
                  <a:gd name="connsiteY48" fmla="*/ 953437 h 1284227"/>
                  <a:gd name="connsiteX49" fmla="*/ 948665 w 1285857"/>
                  <a:gd name="connsiteY49" fmla="*/ 947114 h 1284227"/>
                  <a:gd name="connsiteX50" fmla="*/ 947999 w 1285857"/>
                  <a:gd name="connsiteY50" fmla="*/ 949443 h 1284227"/>
                  <a:gd name="connsiteX51" fmla="*/ 949664 w 1285857"/>
                  <a:gd name="connsiteY51" fmla="*/ 956765 h 1284227"/>
                  <a:gd name="connsiteX52" fmla="*/ 902397 w 1285857"/>
                  <a:gd name="connsiteY52" fmla="*/ 1152111 h 1284227"/>
                  <a:gd name="connsiteX53" fmla="*/ 824173 w 1285857"/>
                  <a:gd name="connsiteY53" fmla="*/ 1229984 h 1284227"/>
                  <a:gd name="connsiteX54" fmla="*/ 761595 w 1285857"/>
                  <a:gd name="connsiteY54" fmla="*/ 1268254 h 1284227"/>
                  <a:gd name="connsiteX55" fmla="*/ 705341 w 1285857"/>
                  <a:gd name="connsiteY55" fmla="*/ 1284228 h 1284227"/>
                  <a:gd name="connsiteX56" fmla="*/ 657741 w 1285857"/>
                  <a:gd name="connsiteY56" fmla="*/ 1284228 h 1284227"/>
                  <a:gd name="connsiteX57" fmla="*/ 650751 w 1285857"/>
                  <a:gd name="connsiteY57" fmla="*/ 1281898 h 1284227"/>
                  <a:gd name="connsiteX58" fmla="*/ 505955 w 1285857"/>
                  <a:gd name="connsiteY58" fmla="*/ 1194375 h 1284227"/>
                  <a:gd name="connsiteX59" fmla="*/ 484318 w 1285857"/>
                  <a:gd name="connsiteY59" fmla="*/ 1183726 h 1284227"/>
                  <a:gd name="connsiteX60" fmla="*/ 80886 w 1285857"/>
                  <a:gd name="connsiteY60" fmla="*/ 1184059 h 1284227"/>
                  <a:gd name="connsiteX61" fmla="*/ 1997 w 1285857"/>
                  <a:gd name="connsiteY61" fmla="*/ 1125821 h 1284227"/>
                  <a:gd name="connsiteX62" fmla="*/ 0 w 1285857"/>
                  <a:gd name="connsiteY62" fmla="*/ 1121162 h 1284227"/>
                  <a:gd name="connsiteX63" fmla="*/ 666 w 1285857"/>
                  <a:gd name="connsiteY63" fmla="*/ 677223 h 1284227"/>
                  <a:gd name="connsiteX64" fmla="*/ 957985 w 1285857"/>
                  <a:gd name="connsiteY64" fmla="*/ 896863 h 1284227"/>
                  <a:gd name="connsiteX65" fmla="*/ 1122753 w 1285857"/>
                  <a:gd name="connsiteY65" fmla="*/ 862253 h 1284227"/>
                  <a:gd name="connsiteX66" fmla="*/ 1191989 w 1285857"/>
                  <a:gd name="connsiteY66" fmla="*/ 793366 h 1284227"/>
                  <a:gd name="connsiteX67" fmla="*/ 1235262 w 1285857"/>
                  <a:gd name="connsiteY67" fmla="*/ 689204 h 1284227"/>
                  <a:gd name="connsiteX68" fmla="*/ 1136401 w 1285857"/>
                  <a:gd name="connsiteY68" fmla="*/ 528800 h 1284227"/>
                  <a:gd name="connsiteX69" fmla="*/ 950995 w 1285857"/>
                  <a:gd name="connsiteY69" fmla="*/ 563077 h 1284227"/>
                  <a:gd name="connsiteX70" fmla="*/ 894075 w 1285857"/>
                  <a:gd name="connsiteY70" fmla="*/ 619651 h 1284227"/>
                  <a:gd name="connsiteX71" fmla="*/ 844811 w 1285857"/>
                  <a:gd name="connsiteY71" fmla="*/ 725477 h 1284227"/>
                  <a:gd name="connsiteX72" fmla="*/ 853133 w 1285857"/>
                  <a:gd name="connsiteY72" fmla="*/ 791036 h 1284227"/>
                  <a:gd name="connsiteX73" fmla="*/ 887418 w 1285857"/>
                  <a:gd name="connsiteY73" fmla="*/ 755095 h 1284227"/>
                  <a:gd name="connsiteX74" fmla="*/ 894741 w 1285857"/>
                  <a:gd name="connsiteY74" fmla="*/ 738123 h 1284227"/>
                  <a:gd name="connsiteX75" fmla="*/ 925697 w 1285857"/>
                  <a:gd name="connsiteY75" fmla="*/ 660584 h 1284227"/>
                  <a:gd name="connsiteX76" fmla="*/ 990606 w 1285857"/>
                  <a:gd name="connsiteY76" fmla="*/ 596023 h 1284227"/>
                  <a:gd name="connsiteX77" fmla="*/ 1095458 w 1285857"/>
                  <a:gd name="connsiteY77" fmla="*/ 569067 h 1284227"/>
                  <a:gd name="connsiteX78" fmla="*/ 1154375 w 1285857"/>
                  <a:gd name="connsiteY78" fmla="*/ 759422 h 1284227"/>
                  <a:gd name="connsiteX79" fmla="*/ 1097123 w 1285857"/>
                  <a:gd name="connsiteY79" fmla="*/ 817327 h 1284227"/>
                  <a:gd name="connsiteX80" fmla="*/ 1009912 w 1285857"/>
                  <a:gd name="connsiteY80" fmla="*/ 854932 h 1284227"/>
                  <a:gd name="connsiteX81" fmla="*/ 998928 w 1285857"/>
                  <a:gd name="connsiteY81" fmla="*/ 858592 h 1284227"/>
                  <a:gd name="connsiteX82" fmla="*/ 957985 w 1285857"/>
                  <a:gd name="connsiteY82" fmla="*/ 896863 h 1284227"/>
                  <a:gd name="connsiteX83" fmla="*/ 898069 w 1285857"/>
                  <a:gd name="connsiteY83" fmla="*/ 957098 h 1284227"/>
                  <a:gd name="connsiteX84" fmla="*/ 859457 w 1285857"/>
                  <a:gd name="connsiteY84" fmla="*/ 997365 h 1284227"/>
                  <a:gd name="connsiteX85" fmla="*/ 855463 w 1285857"/>
                  <a:gd name="connsiteY85" fmla="*/ 1009678 h 1284227"/>
                  <a:gd name="connsiteX86" fmla="*/ 821178 w 1285857"/>
                  <a:gd name="connsiteY86" fmla="*/ 1092209 h 1284227"/>
                  <a:gd name="connsiteX87" fmla="*/ 763592 w 1285857"/>
                  <a:gd name="connsiteY87" fmla="*/ 1149782 h 1284227"/>
                  <a:gd name="connsiteX88" fmla="*/ 599823 w 1285857"/>
                  <a:gd name="connsiteY88" fmla="*/ 1149116 h 1284227"/>
                  <a:gd name="connsiteX89" fmla="*/ 599490 w 1285857"/>
                  <a:gd name="connsiteY89" fmla="*/ 985385 h 1284227"/>
                  <a:gd name="connsiteX90" fmla="*/ 657075 w 1285857"/>
                  <a:gd name="connsiteY90" fmla="*/ 927812 h 1284227"/>
                  <a:gd name="connsiteX91" fmla="*/ 739626 w 1285857"/>
                  <a:gd name="connsiteY91" fmla="*/ 893868 h 1284227"/>
                  <a:gd name="connsiteX92" fmla="*/ 750277 w 1285857"/>
                  <a:gd name="connsiteY92" fmla="*/ 891538 h 1284227"/>
                  <a:gd name="connsiteX93" fmla="*/ 791220 w 1285857"/>
                  <a:gd name="connsiteY93" fmla="*/ 850938 h 1284227"/>
                  <a:gd name="connsiteX94" fmla="*/ 628782 w 1285857"/>
                  <a:gd name="connsiteY94" fmla="*/ 885215 h 1284227"/>
                  <a:gd name="connsiteX95" fmla="*/ 558547 w 1285857"/>
                  <a:gd name="connsiteY95" fmla="*/ 955101 h 1284227"/>
                  <a:gd name="connsiteX96" fmla="*/ 560544 w 1285857"/>
                  <a:gd name="connsiteY96" fmla="*/ 1181729 h 1284227"/>
                  <a:gd name="connsiteX97" fmla="*/ 786560 w 1285857"/>
                  <a:gd name="connsiteY97" fmla="*/ 1196705 h 1284227"/>
                  <a:gd name="connsiteX98" fmla="*/ 869443 w 1285857"/>
                  <a:gd name="connsiteY98" fmla="*/ 1113175 h 1284227"/>
                  <a:gd name="connsiteX99" fmla="*/ 898069 w 1285857"/>
                  <a:gd name="connsiteY99" fmla="*/ 957098 h 1284227"/>
                  <a:gd name="connsiteX100" fmla="*/ 1006583 w 1285857"/>
                  <a:gd name="connsiteY100" fmla="*/ 769073 h 1284227"/>
                  <a:gd name="connsiteX101" fmla="*/ 987943 w 1285857"/>
                  <a:gd name="connsiteY101" fmla="*/ 748440 h 1284227"/>
                  <a:gd name="connsiteX102" fmla="*/ 958318 w 1285857"/>
                  <a:gd name="connsiteY102" fmla="*/ 754763 h 1284227"/>
                  <a:gd name="connsiteX103" fmla="*/ 756269 w 1285857"/>
                  <a:gd name="connsiteY103" fmla="*/ 957098 h 1284227"/>
                  <a:gd name="connsiteX104" fmla="*/ 755270 w 1285857"/>
                  <a:gd name="connsiteY104" fmla="*/ 995035 h 1284227"/>
                  <a:gd name="connsiteX105" fmla="*/ 792218 w 1285857"/>
                  <a:gd name="connsiteY105" fmla="*/ 993039 h 1284227"/>
                  <a:gd name="connsiteX106" fmla="*/ 994267 w 1285857"/>
                  <a:gd name="connsiteY106" fmla="*/ 790704 h 1284227"/>
                  <a:gd name="connsiteX107" fmla="*/ 1006583 w 1285857"/>
                  <a:gd name="connsiteY107" fmla="*/ 769073 h 1284227"/>
                  <a:gd name="connsiteX108" fmla="*/ 1053184 w 1285857"/>
                  <a:gd name="connsiteY108" fmla="*/ 788041 h 1284227"/>
                  <a:gd name="connsiteX109" fmla="*/ 1059509 w 1285857"/>
                  <a:gd name="connsiteY109" fmla="*/ 783382 h 1284227"/>
                  <a:gd name="connsiteX110" fmla="*/ 1115097 w 1285857"/>
                  <a:gd name="connsiteY110" fmla="*/ 727474 h 1284227"/>
                  <a:gd name="connsiteX111" fmla="*/ 1114432 w 1285857"/>
                  <a:gd name="connsiteY111" fmla="*/ 633961 h 1284227"/>
                  <a:gd name="connsiteX112" fmla="*/ 1020897 w 1285857"/>
                  <a:gd name="connsiteY112" fmla="*/ 634959 h 1284227"/>
                  <a:gd name="connsiteX113" fmla="*/ 981951 w 1285857"/>
                  <a:gd name="connsiteY113" fmla="*/ 673895 h 1284227"/>
                  <a:gd name="connsiteX114" fmla="*/ 959982 w 1285857"/>
                  <a:gd name="connsiteY114" fmla="*/ 696192 h 1284227"/>
                  <a:gd name="connsiteX115" fmla="*/ 1053184 w 1285857"/>
                  <a:gd name="connsiteY115" fmla="*/ 788041 h 1284227"/>
                  <a:gd name="connsiteX116" fmla="*/ 697685 w 1285857"/>
                  <a:gd name="connsiteY116" fmla="*/ 960426 h 1284227"/>
                  <a:gd name="connsiteX117" fmla="*/ 690695 w 1285857"/>
                  <a:gd name="connsiteY117" fmla="*/ 965750 h 1284227"/>
                  <a:gd name="connsiteX118" fmla="*/ 635772 w 1285857"/>
                  <a:gd name="connsiteY118" fmla="*/ 1020660 h 1284227"/>
                  <a:gd name="connsiteX119" fmla="*/ 635106 w 1285857"/>
                  <a:gd name="connsiteY119" fmla="*/ 1113175 h 1284227"/>
                  <a:gd name="connsiteX120" fmla="*/ 728641 w 1285857"/>
                  <a:gd name="connsiteY120" fmla="*/ 1113841 h 1284227"/>
                  <a:gd name="connsiteX121" fmla="*/ 783564 w 1285857"/>
                  <a:gd name="connsiteY121" fmla="*/ 1058931 h 1284227"/>
                  <a:gd name="connsiteX122" fmla="*/ 789223 w 1285857"/>
                  <a:gd name="connsiteY122" fmla="*/ 1051942 h 1284227"/>
                  <a:gd name="connsiteX123" fmla="*/ 697685 w 1285857"/>
                  <a:gd name="connsiteY123" fmla="*/ 960426 h 1284227"/>
                  <a:gd name="connsiteX124" fmla="*/ 90206 w 1285857"/>
                  <a:gd name="connsiteY124" fmla="*/ 220638 h 1284227"/>
                  <a:gd name="connsiteX125" fmla="*/ 198387 w 1285857"/>
                  <a:gd name="connsiteY125" fmla="*/ 220638 h 1284227"/>
                  <a:gd name="connsiteX126" fmla="*/ 221688 w 1285857"/>
                  <a:gd name="connsiteY126" fmla="*/ 197010 h 1284227"/>
                  <a:gd name="connsiteX127" fmla="*/ 221688 w 1285857"/>
                  <a:gd name="connsiteY127" fmla="*/ 135777 h 1284227"/>
                  <a:gd name="connsiteX128" fmla="*/ 221688 w 1285857"/>
                  <a:gd name="connsiteY128" fmla="*/ 88854 h 1284227"/>
                  <a:gd name="connsiteX129" fmla="*/ 90206 w 1285857"/>
                  <a:gd name="connsiteY129" fmla="*/ 220638 h 128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285857" h="1284227">
                    <a:moveTo>
                      <a:pt x="666" y="677223"/>
                    </a:moveTo>
                    <a:cubicBezTo>
                      <a:pt x="2663" y="674561"/>
                      <a:pt x="4327" y="671566"/>
                      <a:pt x="6324" y="669236"/>
                    </a:cubicBezTo>
                    <a:cubicBezTo>
                      <a:pt x="13315" y="661249"/>
                      <a:pt x="21969" y="657921"/>
                      <a:pt x="32288" y="660584"/>
                    </a:cubicBezTo>
                    <a:cubicBezTo>
                      <a:pt x="42274" y="663246"/>
                      <a:pt x="48598" y="670567"/>
                      <a:pt x="50595" y="680884"/>
                    </a:cubicBezTo>
                    <a:cubicBezTo>
                      <a:pt x="51261" y="685210"/>
                      <a:pt x="50928" y="690202"/>
                      <a:pt x="50928" y="694528"/>
                    </a:cubicBezTo>
                    <a:cubicBezTo>
                      <a:pt x="50928" y="829640"/>
                      <a:pt x="50928" y="964419"/>
                      <a:pt x="50928" y="1099531"/>
                    </a:cubicBezTo>
                    <a:cubicBezTo>
                      <a:pt x="50928" y="1126154"/>
                      <a:pt x="58584" y="1133808"/>
                      <a:pt x="85546" y="1133808"/>
                    </a:cubicBezTo>
                    <a:cubicBezTo>
                      <a:pt x="210703" y="1133808"/>
                      <a:pt x="335528" y="1133808"/>
                      <a:pt x="460685" y="1133808"/>
                    </a:cubicBezTo>
                    <a:cubicBezTo>
                      <a:pt x="465345" y="1133808"/>
                      <a:pt x="469672" y="1133808"/>
                      <a:pt x="475331" y="1133808"/>
                    </a:cubicBezTo>
                    <a:cubicBezTo>
                      <a:pt x="446372" y="1028980"/>
                      <a:pt x="482987" y="947114"/>
                      <a:pt x="563540" y="880556"/>
                    </a:cubicBezTo>
                    <a:cubicBezTo>
                      <a:pt x="562875" y="879558"/>
                      <a:pt x="562209" y="878893"/>
                      <a:pt x="561543" y="877894"/>
                    </a:cubicBezTo>
                    <a:cubicBezTo>
                      <a:pt x="547896" y="877894"/>
                      <a:pt x="534581" y="877894"/>
                      <a:pt x="520934" y="877894"/>
                    </a:cubicBezTo>
                    <a:cubicBezTo>
                      <a:pt x="501960" y="877894"/>
                      <a:pt x="489977" y="867578"/>
                      <a:pt x="490643" y="852270"/>
                    </a:cubicBezTo>
                    <a:cubicBezTo>
                      <a:pt x="490976" y="837294"/>
                      <a:pt x="502626" y="827643"/>
                      <a:pt x="520934" y="827643"/>
                    </a:cubicBezTo>
                    <a:cubicBezTo>
                      <a:pt x="551557" y="827643"/>
                      <a:pt x="581848" y="827643"/>
                      <a:pt x="612471" y="827643"/>
                    </a:cubicBezTo>
                    <a:cubicBezTo>
                      <a:pt x="617131" y="827643"/>
                      <a:pt x="622790" y="826978"/>
                      <a:pt x="626785" y="824648"/>
                    </a:cubicBezTo>
                    <a:cubicBezTo>
                      <a:pt x="680376" y="793366"/>
                      <a:pt x="736963" y="785379"/>
                      <a:pt x="796878" y="800687"/>
                    </a:cubicBezTo>
                    <a:cubicBezTo>
                      <a:pt x="798543" y="801020"/>
                      <a:pt x="799874" y="801353"/>
                      <a:pt x="802537" y="801686"/>
                    </a:cubicBezTo>
                    <a:cubicBezTo>
                      <a:pt x="800207" y="789373"/>
                      <a:pt x="797544" y="777725"/>
                      <a:pt x="796213" y="765745"/>
                    </a:cubicBezTo>
                    <a:cubicBezTo>
                      <a:pt x="787891" y="695194"/>
                      <a:pt x="808529" y="633961"/>
                      <a:pt x="859124" y="584375"/>
                    </a:cubicBezTo>
                    <a:cubicBezTo>
                      <a:pt x="878098" y="565739"/>
                      <a:pt x="885088" y="547769"/>
                      <a:pt x="884755" y="521478"/>
                    </a:cubicBezTo>
                    <a:cubicBezTo>
                      <a:pt x="883423" y="376050"/>
                      <a:pt x="884089" y="230622"/>
                      <a:pt x="884089" y="85194"/>
                    </a:cubicBezTo>
                    <a:cubicBezTo>
                      <a:pt x="884089" y="57905"/>
                      <a:pt x="876433" y="50251"/>
                      <a:pt x="849138" y="50251"/>
                    </a:cubicBezTo>
                    <a:cubicBezTo>
                      <a:pt x="661735" y="50251"/>
                      <a:pt x="474665" y="50251"/>
                      <a:pt x="287262" y="50251"/>
                    </a:cubicBezTo>
                    <a:cubicBezTo>
                      <a:pt x="282602" y="50251"/>
                      <a:pt x="278275" y="50251"/>
                      <a:pt x="271951" y="50251"/>
                    </a:cubicBezTo>
                    <a:cubicBezTo>
                      <a:pt x="271951" y="55576"/>
                      <a:pt x="271951" y="59902"/>
                      <a:pt x="271951" y="64228"/>
                    </a:cubicBezTo>
                    <a:cubicBezTo>
                      <a:pt x="271951" y="107823"/>
                      <a:pt x="271951" y="151086"/>
                      <a:pt x="271951" y="194681"/>
                    </a:cubicBezTo>
                    <a:cubicBezTo>
                      <a:pt x="271951" y="240606"/>
                      <a:pt x="241660" y="270889"/>
                      <a:pt x="195725" y="270889"/>
                    </a:cubicBezTo>
                    <a:cubicBezTo>
                      <a:pt x="148125" y="270889"/>
                      <a:pt x="100525" y="270889"/>
                      <a:pt x="51261" y="270889"/>
                    </a:cubicBezTo>
                    <a:cubicBezTo>
                      <a:pt x="51261" y="275881"/>
                      <a:pt x="51261" y="280540"/>
                      <a:pt x="51261" y="284866"/>
                    </a:cubicBezTo>
                    <a:cubicBezTo>
                      <a:pt x="51261" y="340109"/>
                      <a:pt x="51261" y="395352"/>
                      <a:pt x="51261" y="450262"/>
                    </a:cubicBezTo>
                    <a:cubicBezTo>
                      <a:pt x="51261" y="469564"/>
                      <a:pt x="45602" y="479214"/>
                      <a:pt x="32621" y="483208"/>
                    </a:cubicBezTo>
                    <a:cubicBezTo>
                      <a:pt x="20970" y="486536"/>
                      <a:pt x="11317" y="481544"/>
                      <a:pt x="999" y="466568"/>
                    </a:cubicBezTo>
                    <a:cubicBezTo>
                      <a:pt x="999" y="390360"/>
                      <a:pt x="999" y="314484"/>
                      <a:pt x="999" y="238276"/>
                    </a:cubicBezTo>
                    <a:cubicBezTo>
                      <a:pt x="6324" y="231953"/>
                      <a:pt x="11317" y="225297"/>
                      <a:pt x="16976" y="219307"/>
                    </a:cubicBezTo>
                    <a:cubicBezTo>
                      <a:pt x="84548" y="151418"/>
                      <a:pt x="152452" y="83530"/>
                      <a:pt x="220357" y="15974"/>
                    </a:cubicBezTo>
                    <a:cubicBezTo>
                      <a:pt x="226348" y="10316"/>
                      <a:pt x="233005" y="5325"/>
                      <a:pt x="239330" y="0"/>
                    </a:cubicBezTo>
                    <a:cubicBezTo>
                      <a:pt x="450033" y="0"/>
                      <a:pt x="661070" y="0"/>
                      <a:pt x="871773" y="0"/>
                    </a:cubicBezTo>
                    <a:cubicBezTo>
                      <a:pt x="921370" y="18969"/>
                      <a:pt x="934352" y="37938"/>
                      <a:pt x="934352" y="92182"/>
                    </a:cubicBezTo>
                    <a:cubicBezTo>
                      <a:pt x="934352" y="226296"/>
                      <a:pt x="934352" y="360742"/>
                      <a:pt x="934352" y="494855"/>
                    </a:cubicBezTo>
                    <a:cubicBezTo>
                      <a:pt x="934352" y="499182"/>
                      <a:pt x="934352" y="503508"/>
                      <a:pt x="934352" y="509831"/>
                    </a:cubicBezTo>
                    <a:cubicBezTo>
                      <a:pt x="939012" y="506503"/>
                      <a:pt x="941675" y="504839"/>
                      <a:pt x="944338" y="502842"/>
                    </a:cubicBezTo>
                    <a:cubicBezTo>
                      <a:pt x="1070826" y="416318"/>
                      <a:pt x="1242252" y="480878"/>
                      <a:pt x="1279533" y="629302"/>
                    </a:cubicBezTo>
                    <a:cubicBezTo>
                      <a:pt x="1281863" y="638620"/>
                      <a:pt x="1283860" y="647938"/>
                      <a:pt x="1285857" y="656923"/>
                    </a:cubicBezTo>
                    <a:cubicBezTo>
                      <a:pt x="1285857" y="672897"/>
                      <a:pt x="1285857" y="688538"/>
                      <a:pt x="1285857" y="704512"/>
                    </a:cubicBezTo>
                    <a:cubicBezTo>
                      <a:pt x="1285191" y="706841"/>
                      <a:pt x="1283860" y="709171"/>
                      <a:pt x="1283527" y="711500"/>
                    </a:cubicBezTo>
                    <a:cubicBezTo>
                      <a:pt x="1277203" y="756759"/>
                      <a:pt x="1258562" y="796028"/>
                      <a:pt x="1226940" y="829307"/>
                    </a:cubicBezTo>
                    <a:cubicBezTo>
                      <a:pt x="1204971" y="852270"/>
                      <a:pt x="1183002" y="875232"/>
                      <a:pt x="1159368" y="896530"/>
                    </a:cubicBezTo>
                    <a:cubicBezTo>
                      <a:pt x="1110437" y="941457"/>
                      <a:pt x="1052852" y="960758"/>
                      <a:pt x="986611" y="953437"/>
                    </a:cubicBezTo>
                    <a:cubicBezTo>
                      <a:pt x="973963" y="952106"/>
                      <a:pt x="961314" y="949443"/>
                      <a:pt x="948665" y="947114"/>
                    </a:cubicBezTo>
                    <a:cubicBezTo>
                      <a:pt x="948332" y="948112"/>
                      <a:pt x="947999" y="948778"/>
                      <a:pt x="947999" y="949443"/>
                    </a:cubicBezTo>
                    <a:cubicBezTo>
                      <a:pt x="948332" y="951773"/>
                      <a:pt x="948998" y="954435"/>
                      <a:pt x="949664" y="956765"/>
                    </a:cubicBezTo>
                    <a:cubicBezTo>
                      <a:pt x="966640" y="1029645"/>
                      <a:pt x="951328" y="1095537"/>
                      <a:pt x="902397" y="1152111"/>
                    </a:cubicBezTo>
                    <a:cubicBezTo>
                      <a:pt x="878430" y="1179733"/>
                      <a:pt x="852134" y="1206023"/>
                      <a:pt x="824173" y="1229984"/>
                    </a:cubicBezTo>
                    <a:cubicBezTo>
                      <a:pt x="805866" y="1245625"/>
                      <a:pt x="783564" y="1257938"/>
                      <a:pt x="761595" y="1268254"/>
                    </a:cubicBezTo>
                    <a:cubicBezTo>
                      <a:pt x="744286" y="1276241"/>
                      <a:pt x="724314" y="1278904"/>
                      <a:pt x="705341" y="1284228"/>
                    </a:cubicBezTo>
                    <a:cubicBezTo>
                      <a:pt x="689363" y="1284228"/>
                      <a:pt x="673718" y="1284228"/>
                      <a:pt x="657741" y="1284228"/>
                    </a:cubicBezTo>
                    <a:cubicBezTo>
                      <a:pt x="655411" y="1283562"/>
                      <a:pt x="653081" y="1282231"/>
                      <a:pt x="650751" y="1281898"/>
                    </a:cubicBezTo>
                    <a:cubicBezTo>
                      <a:pt x="590502" y="1272580"/>
                      <a:pt x="541904" y="1243628"/>
                      <a:pt x="505955" y="1194375"/>
                    </a:cubicBezTo>
                    <a:cubicBezTo>
                      <a:pt x="499963" y="1186056"/>
                      <a:pt x="493971" y="1183726"/>
                      <a:pt x="484318" y="1183726"/>
                    </a:cubicBezTo>
                    <a:cubicBezTo>
                      <a:pt x="349841" y="1184059"/>
                      <a:pt x="215364" y="1184059"/>
                      <a:pt x="80886" y="1184059"/>
                    </a:cubicBezTo>
                    <a:cubicBezTo>
                      <a:pt x="39944" y="1184059"/>
                      <a:pt x="13980" y="1164757"/>
                      <a:pt x="1997" y="1125821"/>
                    </a:cubicBezTo>
                    <a:cubicBezTo>
                      <a:pt x="1664" y="1124157"/>
                      <a:pt x="666" y="1122826"/>
                      <a:pt x="0" y="1121162"/>
                    </a:cubicBezTo>
                    <a:cubicBezTo>
                      <a:pt x="666" y="973071"/>
                      <a:pt x="666" y="824981"/>
                      <a:pt x="666" y="677223"/>
                    </a:cubicBezTo>
                    <a:close/>
                    <a:moveTo>
                      <a:pt x="957985" y="896863"/>
                    </a:moveTo>
                    <a:cubicBezTo>
                      <a:pt x="1021562" y="914168"/>
                      <a:pt x="1075819" y="903519"/>
                      <a:pt x="1122753" y="862253"/>
                    </a:cubicBezTo>
                    <a:cubicBezTo>
                      <a:pt x="1147052" y="840622"/>
                      <a:pt x="1169687" y="816994"/>
                      <a:pt x="1191989" y="793366"/>
                    </a:cubicBezTo>
                    <a:cubicBezTo>
                      <a:pt x="1219284" y="764413"/>
                      <a:pt x="1233597" y="728805"/>
                      <a:pt x="1235262" y="689204"/>
                    </a:cubicBezTo>
                    <a:cubicBezTo>
                      <a:pt x="1238257" y="618985"/>
                      <a:pt x="1199312" y="556421"/>
                      <a:pt x="1136401" y="528800"/>
                    </a:cubicBezTo>
                    <a:cubicBezTo>
                      <a:pt x="1072824" y="500846"/>
                      <a:pt x="1001258" y="513824"/>
                      <a:pt x="950995" y="563077"/>
                    </a:cubicBezTo>
                    <a:cubicBezTo>
                      <a:pt x="931689" y="581713"/>
                      <a:pt x="913048" y="600682"/>
                      <a:pt x="894075" y="619651"/>
                    </a:cubicBezTo>
                    <a:cubicBezTo>
                      <a:pt x="864783" y="648936"/>
                      <a:pt x="848805" y="684212"/>
                      <a:pt x="844811" y="725477"/>
                    </a:cubicBezTo>
                    <a:cubicBezTo>
                      <a:pt x="842814" y="747109"/>
                      <a:pt x="845144" y="768074"/>
                      <a:pt x="853133" y="791036"/>
                    </a:cubicBezTo>
                    <a:cubicBezTo>
                      <a:pt x="865782" y="778058"/>
                      <a:pt x="877099" y="767076"/>
                      <a:pt x="887418" y="755095"/>
                    </a:cubicBezTo>
                    <a:cubicBezTo>
                      <a:pt x="891412" y="750436"/>
                      <a:pt x="894408" y="743781"/>
                      <a:pt x="894741" y="738123"/>
                    </a:cubicBezTo>
                    <a:cubicBezTo>
                      <a:pt x="896072" y="708505"/>
                      <a:pt x="905392" y="682215"/>
                      <a:pt x="925697" y="660584"/>
                    </a:cubicBezTo>
                    <a:cubicBezTo>
                      <a:pt x="946668" y="638620"/>
                      <a:pt x="967971" y="616656"/>
                      <a:pt x="990606" y="596023"/>
                    </a:cubicBezTo>
                    <a:cubicBezTo>
                      <a:pt x="1020231" y="568734"/>
                      <a:pt x="1056180" y="559749"/>
                      <a:pt x="1095458" y="569067"/>
                    </a:cubicBezTo>
                    <a:cubicBezTo>
                      <a:pt x="1181670" y="589700"/>
                      <a:pt x="1213625" y="693863"/>
                      <a:pt x="1154375" y="759422"/>
                    </a:cubicBezTo>
                    <a:cubicBezTo>
                      <a:pt x="1136068" y="779389"/>
                      <a:pt x="1116096" y="798025"/>
                      <a:pt x="1097123" y="817327"/>
                    </a:cubicBezTo>
                    <a:cubicBezTo>
                      <a:pt x="1073156" y="841953"/>
                      <a:pt x="1044197" y="854266"/>
                      <a:pt x="1009912" y="854932"/>
                    </a:cubicBezTo>
                    <a:cubicBezTo>
                      <a:pt x="1006251" y="854932"/>
                      <a:pt x="1001590" y="856263"/>
                      <a:pt x="998928" y="858592"/>
                    </a:cubicBezTo>
                    <a:cubicBezTo>
                      <a:pt x="985613" y="869907"/>
                      <a:pt x="973297" y="882220"/>
                      <a:pt x="957985" y="896863"/>
                    </a:cubicBezTo>
                    <a:close/>
                    <a:moveTo>
                      <a:pt x="898069" y="957098"/>
                    </a:moveTo>
                    <a:cubicBezTo>
                      <a:pt x="883423" y="972073"/>
                      <a:pt x="871107" y="984386"/>
                      <a:pt x="859457" y="997365"/>
                    </a:cubicBezTo>
                    <a:cubicBezTo>
                      <a:pt x="856794" y="1000360"/>
                      <a:pt x="855796" y="1005685"/>
                      <a:pt x="855463" y="1009678"/>
                    </a:cubicBezTo>
                    <a:cubicBezTo>
                      <a:pt x="854797" y="1041626"/>
                      <a:pt x="843812" y="1069247"/>
                      <a:pt x="821178" y="1092209"/>
                    </a:cubicBezTo>
                    <a:cubicBezTo>
                      <a:pt x="802204" y="1111511"/>
                      <a:pt x="783231" y="1131146"/>
                      <a:pt x="763592" y="1149782"/>
                    </a:cubicBezTo>
                    <a:cubicBezTo>
                      <a:pt x="716658" y="1194708"/>
                      <a:pt x="644759" y="1194375"/>
                      <a:pt x="599823" y="1149116"/>
                    </a:cubicBezTo>
                    <a:cubicBezTo>
                      <a:pt x="554886" y="1103524"/>
                      <a:pt x="554553" y="1032641"/>
                      <a:pt x="599490" y="985385"/>
                    </a:cubicBezTo>
                    <a:cubicBezTo>
                      <a:pt x="618463" y="965750"/>
                      <a:pt x="637769" y="946781"/>
                      <a:pt x="657075" y="927812"/>
                    </a:cubicBezTo>
                    <a:cubicBezTo>
                      <a:pt x="680043" y="905516"/>
                      <a:pt x="707671" y="894201"/>
                      <a:pt x="739626" y="893868"/>
                    </a:cubicBezTo>
                    <a:cubicBezTo>
                      <a:pt x="743287" y="893868"/>
                      <a:pt x="747947" y="893868"/>
                      <a:pt x="750277" y="891538"/>
                    </a:cubicBezTo>
                    <a:cubicBezTo>
                      <a:pt x="763925" y="878560"/>
                      <a:pt x="776907" y="865248"/>
                      <a:pt x="791220" y="850938"/>
                    </a:cubicBezTo>
                    <a:cubicBezTo>
                      <a:pt x="729640" y="833966"/>
                      <a:pt x="675383" y="844283"/>
                      <a:pt x="628782" y="885215"/>
                    </a:cubicBezTo>
                    <a:cubicBezTo>
                      <a:pt x="604150" y="906847"/>
                      <a:pt x="580849" y="930807"/>
                      <a:pt x="558547" y="955101"/>
                    </a:cubicBezTo>
                    <a:cubicBezTo>
                      <a:pt x="499297" y="1019662"/>
                      <a:pt x="500629" y="1118167"/>
                      <a:pt x="560544" y="1181729"/>
                    </a:cubicBezTo>
                    <a:cubicBezTo>
                      <a:pt x="620127" y="1244959"/>
                      <a:pt x="719987" y="1252946"/>
                      <a:pt x="786560" y="1196705"/>
                    </a:cubicBezTo>
                    <a:cubicBezTo>
                      <a:pt x="816518" y="1171413"/>
                      <a:pt x="844478" y="1143459"/>
                      <a:pt x="869443" y="1113175"/>
                    </a:cubicBezTo>
                    <a:cubicBezTo>
                      <a:pt x="906724" y="1068582"/>
                      <a:pt x="914713" y="1016334"/>
                      <a:pt x="898069" y="957098"/>
                    </a:cubicBezTo>
                    <a:close/>
                    <a:moveTo>
                      <a:pt x="1006583" y="769073"/>
                    </a:moveTo>
                    <a:cubicBezTo>
                      <a:pt x="999926" y="761751"/>
                      <a:pt x="995266" y="752766"/>
                      <a:pt x="987943" y="748440"/>
                    </a:cubicBezTo>
                    <a:cubicBezTo>
                      <a:pt x="977624" y="742450"/>
                      <a:pt x="966972" y="746110"/>
                      <a:pt x="958318" y="754763"/>
                    </a:cubicBezTo>
                    <a:cubicBezTo>
                      <a:pt x="891079" y="821986"/>
                      <a:pt x="823508" y="889542"/>
                      <a:pt x="756269" y="957098"/>
                    </a:cubicBezTo>
                    <a:cubicBezTo>
                      <a:pt x="744619" y="969078"/>
                      <a:pt x="744286" y="984719"/>
                      <a:pt x="755270" y="995035"/>
                    </a:cubicBezTo>
                    <a:cubicBezTo>
                      <a:pt x="765589" y="1005019"/>
                      <a:pt x="780901" y="1004686"/>
                      <a:pt x="792218" y="993039"/>
                    </a:cubicBezTo>
                    <a:cubicBezTo>
                      <a:pt x="859790" y="925816"/>
                      <a:pt x="927029" y="858592"/>
                      <a:pt x="994267" y="790704"/>
                    </a:cubicBezTo>
                    <a:cubicBezTo>
                      <a:pt x="999260" y="786045"/>
                      <a:pt x="1001590" y="778391"/>
                      <a:pt x="1006583" y="769073"/>
                    </a:cubicBezTo>
                    <a:close/>
                    <a:moveTo>
                      <a:pt x="1053184" y="788041"/>
                    </a:moveTo>
                    <a:cubicBezTo>
                      <a:pt x="1055847" y="786045"/>
                      <a:pt x="1057845" y="785046"/>
                      <a:pt x="1059509" y="783382"/>
                    </a:cubicBezTo>
                    <a:cubicBezTo>
                      <a:pt x="1078149" y="764746"/>
                      <a:pt x="1097123" y="746443"/>
                      <a:pt x="1115097" y="727474"/>
                    </a:cubicBezTo>
                    <a:cubicBezTo>
                      <a:pt x="1141061" y="700185"/>
                      <a:pt x="1140728" y="659585"/>
                      <a:pt x="1114432" y="633961"/>
                    </a:cubicBezTo>
                    <a:cubicBezTo>
                      <a:pt x="1088468" y="608336"/>
                      <a:pt x="1048524" y="608669"/>
                      <a:pt x="1020897" y="634959"/>
                    </a:cubicBezTo>
                    <a:cubicBezTo>
                      <a:pt x="1007582" y="647605"/>
                      <a:pt x="994933" y="660917"/>
                      <a:pt x="981951" y="673895"/>
                    </a:cubicBezTo>
                    <a:cubicBezTo>
                      <a:pt x="974961" y="680884"/>
                      <a:pt x="968304" y="687872"/>
                      <a:pt x="959982" y="696192"/>
                    </a:cubicBezTo>
                    <a:cubicBezTo>
                      <a:pt x="1020231" y="689869"/>
                      <a:pt x="1059842" y="731135"/>
                      <a:pt x="1053184" y="788041"/>
                    </a:cubicBezTo>
                    <a:close/>
                    <a:moveTo>
                      <a:pt x="697685" y="960426"/>
                    </a:moveTo>
                    <a:cubicBezTo>
                      <a:pt x="695022" y="962422"/>
                      <a:pt x="692692" y="963753"/>
                      <a:pt x="690695" y="965750"/>
                    </a:cubicBezTo>
                    <a:cubicBezTo>
                      <a:pt x="672387" y="984053"/>
                      <a:pt x="653747" y="1002024"/>
                      <a:pt x="635772" y="1020660"/>
                    </a:cubicBezTo>
                    <a:cubicBezTo>
                      <a:pt x="609808" y="1047616"/>
                      <a:pt x="610141" y="1087218"/>
                      <a:pt x="635106" y="1113175"/>
                    </a:cubicBezTo>
                    <a:cubicBezTo>
                      <a:pt x="660737" y="1139133"/>
                      <a:pt x="701013" y="1139798"/>
                      <a:pt x="728641" y="1113841"/>
                    </a:cubicBezTo>
                    <a:cubicBezTo>
                      <a:pt x="747282" y="1095870"/>
                      <a:pt x="765256" y="1077234"/>
                      <a:pt x="783564" y="1058931"/>
                    </a:cubicBezTo>
                    <a:cubicBezTo>
                      <a:pt x="785561" y="1056934"/>
                      <a:pt x="786893" y="1054604"/>
                      <a:pt x="789223" y="1051942"/>
                    </a:cubicBezTo>
                    <a:cubicBezTo>
                      <a:pt x="720985" y="1049280"/>
                      <a:pt x="698351" y="1026650"/>
                      <a:pt x="697685" y="960426"/>
                    </a:cubicBezTo>
                    <a:close/>
                    <a:moveTo>
                      <a:pt x="90206" y="220638"/>
                    </a:moveTo>
                    <a:cubicBezTo>
                      <a:pt x="126489" y="220638"/>
                      <a:pt x="162438" y="220971"/>
                      <a:pt x="198387" y="220638"/>
                    </a:cubicBezTo>
                    <a:cubicBezTo>
                      <a:pt x="213366" y="220638"/>
                      <a:pt x="221688" y="211986"/>
                      <a:pt x="221688" y="197010"/>
                    </a:cubicBezTo>
                    <a:cubicBezTo>
                      <a:pt x="222021" y="176710"/>
                      <a:pt x="221688" y="156077"/>
                      <a:pt x="221688" y="135777"/>
                    </a:cubicBezTo>
                    <a:cubicBezTo>
                      <a:pt x="221688" y="120136"/>
                      <a:pt x="221688" y="104495"/>
                      <a:pt x="221688" y="88854"/>
                    </a:cubicBezTo>
                    <a:cubicBezTo>
                      <a:pt x="177417" y="133115"/>
                      <a:pt x="134145" y="176378"/>
                      <a:pt x="90206" y="220638"/>
                    </a:cubicBezTo>
                    <a:close/>
                  </a:path>
                </a:pathLst>
              </a:custGeom>
              <a:grpFill/>
              <a:ln w="331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6747616-8B1D-AE31-6A74-11BEB00B172A}"/>
                  </a:ext>
                </a:extLst>
              </p:cNvPr>
              <p:cNvSpPr/>
              <p:nvPr/>
            </p:nvSpPr>
            <p:spPr>
              <a:xfrm>
                <a:off x="4584188" y="1023905"/>
                <a:ext cx="50275" cy="49840"/>
              </a:xfrm>
              <a:custGeom>
                <a:avLst/>
                <a:gdLst>
                  <a:gd name="connsiteX0" fmla="*/ 0 w 50275"/>
                  <a:gd name="connsiteY0" fmla="*/ 17599 h 49840"/>
                  <a:gd name="connsiteX1" fmla="*/ 4327 w 50275"/>
                  <a:gd name="connsiteY1" fmla="*/ 11609 h 49840"/>
                  <a:gd name="connsiteX2" fmla="*/ 32621 w 50275"/>
                  <a:gd name="connsiteY2" fmla="*/ 1292 h 49840"/>
                  <a:gd name="connsiteX3" fmla="*/ 50263 w 50275"/>
                  <a:gd name="connsiteY3" fmla="*/ 25586 h 49840"/>
                  <a:gd name="connsiteX4" fmla="*/ 32621 w 50275"/>
                  <a:gd name="connsiteY4" fmla="*/ 48548 h 49840"/>
                  <a:gd name="connsiteX5" fmla="*/ 4327 w 50275"/>
                  <a:gd name="connsiteY5" fmla="*/ 38232 h 49840"/>
                  <a:gd name="connsiteX6" fmla="*/ 0 w 50275"/>
                  <a:gd name="connsiteY6" fmla="*/ 32242 h 49840"/>
                  <a:gd name="connsiteX7" fmla="*/ 0 w 50275"/>
                  <a:gd name="connsiteY7" fmla="*/ 17599 h 4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75" h="49840">
                    <a:moveTo>
                      <a:pt x="0" y="17599"/>
                    </a:moveTo>
                    <a:cubicBezTo>
                      <a:pt x="1331" y="15602"/>
                      <a:pt x="2663" y="13605"/>
                      <a:pt x="4327" y="11609"/>
                    </a:cubicBezTo>
                    <a:cubicBezTo>
                      <a:pt x="11317" y="1958"/>
                      <a:pt x="20970" y="-2368"/>
                      <a:pt x="32621" y="1292"/>
                    </a:cubicBezTo>
                    <a:cubicBezTo>
                      <a:pt x="44271" y="4953"/>
                      <a:pt x="50595" y="13605"/>
                      <a:pt x="50263" y="25586"/>
                    </a:cubicBezTo>
                    <a:cubicBezTo>
                      <a:pt x="49930" y="37233"/>
                      <a:pt x="43605" y="45220"/>
                      <a:pt x="32621" y="48548"/>
                    </a:cubicBezTo>
                    <a:cubicBezTo>
                      <a:pt x="20970" y="52209"/>
                      <a:pt x="11650" y="47883"/>
                      <a:pt x="4327" y="38232"/>
                    </a:cubicBezTo>
                    <a:cubicBezTo>
                      <a:pt x="2996" y="36235"/>
                      <a:pt x="1664" y="34238"/>
                      <a:pt x="0" y="32242"/>
                    </a:cubicBezTo>
                    <a:cubicBezTo>
                      <a:pt x="0" y="27915"/>
                      <a:pt x="0" y="22591"/>
                      <a:pt x="0" y="17599"/>
                    </a:cubicBezTo>
                    <a:close/>
                  </a:path>
                </a:pathLst>
              </a:custGeom>
              <a:grpFill/>
              <a:ln w="33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FE3CEC6-0A28-0A2A-FF36-B4F93DDF60F1}"/>
                  </a:ext>
                </a:extLst>
              </p:cNvPr>
              <p:cNvSpPr/>
              <p:nvPr/>
            </p:nvSpPr>
            <p:spPr>
              <a:xfrm>
                <a:off x="4754948" y="883282"/>
                <a:ext cx="591842" cy="50482"/>
              </a:xfrm>
              <a:custGeom>
                <a:avLst/>
                <a:gdLst>
                  <a:gd name="connsiteX0" fmla="*/ 296250 w 591842"/>
                  <a:gd name="connsiteY0" fmla="*/ 50399 h 50482"/>
                  <a:gd name="connsiteX1" fmla="*/ 35617 w 591842"/>
                  <a:gd name="connsiteY1" fmla="*/ 50399 h 50482"/>
                  <a:gd name="connsiteX2" fmla="*/ 22968 w 591842"/>
                  <a:gd name="connsiteY2" fmla="*/ 50066 h 50482"/>
                  <a:gd name="connsiteX3" fmla="*/ 0 w 591842"/>
                  <a:gd name="connsiteY3" fmla="*/ 24774 h 50482"/>
                  <a:gd name="connsiteX4" fmla="*/ 23633 w 591842"/>
                  <a:gd name="connsiteY4" fmla="*/ 148 h 50482"/>
                  <a:gd name="connsiteX5" fmla="*/ 31289 w 591842"/>
                  <a:gd name="connsiteY5" fmla="*/ 148 h 50482"/>
                  <a:gd name="connsiteX6" fmla="*/ 560212 w 591842"/>
                  <a:gd name="connsiteY6" fmla="*/ 148 h 50482"/>
                  <a:gd name="connsiteX7" fmla="*/ 568866 w 591842"/>
                  <a:gd name="connsiteY7" fmla="*/ 148 h 50482"/>
                  <a:gd name="connsiteX8" fmla="*/ 591834 w 591842"/>
                  <a:gd name="connsiteY8" fmla="*/ 24109 h 50482"/>
                  <a:gd name="connsiteX9" fmla="*/ 570530 w 591842"/>
                  <a:gd name="connsiteY9" fmla="*/ 49733 h 50482"/>
                  <a:gd name="connsiteX10" fmla="*/ 556883 w 591842"/>
                  <a:gd name="connsiteY10" fmla="*/ 50066 h 50482"/>
                  <a:gd name="connsiteX11" fmla="*/ 296250 w 591842"/>
                  <a:gd name="connsiteY11" fmla="*/ 50399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1842" h="50482">
                    <a:moveTo>
                      <a:pt x="296250" y="50399"/>
                    </a:moveTo>
                    <a:cubicBezTo>
                      <a:pt x="209372" y="50399"/>
                      <a:pt x="122494" y="50399"/>
                      <a:pt x="35617" y="50399"/>
                    </a:cubicBezTo>
                    <a:cubicBezTo>
                      <a:pt x="31289" y="50399"/>
                      <a:pt x="27295" y="50732"/>
                      <a:pt x="22968" y="50066"/>
                    </a:cubicBezTo>
                    <a:cubicBezTo>
                      <a:pt x="9320" y="48402"/>
                      <a:pt x="0" y="37753"/>
                      <a:pt x="0" y="24774"/>
                    </a:cubicBezTo>
                    <a:cubicBezTo>
                      <a:pt x="333" y="11795"/>
                      <a:pt x="9986" y="1479"/>
                      <a:pt x="23633" y="148"/>
                    </a:cubicBezTo>
                    <a:cubicBezTo>
                      <a:pt x="25963" y="-185"/>
                      <a:pt x="28626" y="148"/>
                      <a:pt x="31289" y="148"/>
                    </a:cubicBezTo>
                    <a:cubicBezTo>
                      <a:pt x="207708" y="148"/>
                      <a:pt x="384126" y="148"/>
                      <a:pt x="560212" y="148"/>
                    </a:cubicBezTo>
                    <a:cubicBezTo>
                      <a:pt x="563207" y="148"/>
                      <a:pt x="566203" y="148"/>
                      <a:pt x="568866" y="148"/>
                    </a:cubicBezTo>
                    <a:cubicBezTo>
                      <a:pt x="581515" y="1479"/>
                      <a:pt x="591501" y="11795"/>
                      <a:pt x="591834" y="24109"/>
                    </a:cubicBezTo>
                    <a:cubicBezTo>
                      <a:pt x="592167" y="36422"/>
                      <a:pt x="583179" y="47737"/>
                      <a:pt x="570530" y="49733"/>
                    </a:cubicBezTo>
                    <a:cubicBezTo>
                      <a:pt x="565870" y="50399"/>
                      <a:pt x="561210" y="50066"/>
                      <a:pt x="556883" y="50066"/>
                    </a:cubicBezTo>
                    <a:cubicBezTo>
                      <a:pt x="470005" y="50399"/>
                      <a:pt x="383128" y="50399"/>
                      <a:pt x="296250" y="50399"/>
                    </a:cubicBezTo>
                    <a:close/>
                  </a:path>
                </a:pathLst>
              </a:custGeom>
              <a:grpFill/>
              <a:ln w="331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E3D0E60-BEC0-7B9A-0C3B-C046503193EE}"/>
                  </a:ext>
                </a:extLst>
              </p:cNvPr>
              <p:cNvSpPr/>
              <p:nvPr/>
            </p:nvSpPr>
            <p:spPr>
              <a:xfrm>
                <a:off x="4754939" y="1164552"/>
                <a:ext cx="550909" cy="50417"/>
              </a:xfrm>
              <a:custGeom>
                <a:avLst/>
                <a:gdLst>
                  <a:gd name="connsiteX0" fmla="*/ 276287 w 550909"/>
                  <a:gd name="connsiteY0" fmla="*/ 83 h 50417"/>
                  <a:gd name="connsiteX1" fmla="*/ 516948 w 550909"/>
                  <a:gd name="connsiteY1" fmla="*/ 83 h 50417"/>
                  <a:gd name="connsiteX2" fmla="*/ 528266 w 550909"/>
                  <a:gd name="connsiteY2" fmla="*/ 416 h 50417"/>
                  <a:gd name="connsiteX3" fmla="*/ 550900 w 550909"/>
                  <a:gd name="connsiteY3" fmla="*/ 24709 h 50417"/>
                  <a:gd name="connsiteX4" fmla="*/ 529264 w 550909"/>
                  <a:gd name="connsiteY4" fmla="*/ 50001 h 50417"/>
                  <a:gd name="connsiteX5" fmla="*/ 516615 w 550909"/>
                  <a:gd name="connsiteY5" fmla="*/ 50334 h 50417"/>
                  <a:gd name="connsiteX6" fmla="*/ 33961 w 550909"/>
                  <a:gd name="connsiteY6" fmla="*/ 50334 h 50417"/>
                  <a:gd name="connsiteX7" fmla="*/ 21312 w 550909"/>
                  <a:gd name="connsiteY7" fmla="*/ 50001 h 50417"/>
                  <a:gd name="connsiteX8" fmla="*/ 9 w 550909"/>
                  <a:gd name="connsiteY8" fmla="*/ 24709 h 50417"/>
                  <a:gd name="connsiteX9" fmla="*/ 22644 w 550909"/>
                  <a:gd name="connsiteY9" fmla="*/ 416 h 50417"/>
                  <a:gd name="connsiteX10" fmla="*/ 33961 w 550909"/>
                  <a:gd name="connsiteY10" fmla="*/ 83 h 50417"/>
                  <a:gd name="connsiteX11" fmla="*/ 276287 w 550909"/>
                  <a:gd name="connsiteY11" fmla="*/ 83 h 50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909" h="50417">
                    <a:moveTo>
                      <a:pt x="276287" y="83"/>
                    </a:moveTo>
                    <a:cubicBezTo>
                      <a:pt x="356507" y="83"/>
                      <a:pt x="436728" y="83"/>
                      <a:pt x="516948" y="83"/>
                    </a:cubicBezTo>
                    <a:cubicBezTo>
                      <a:pt x="520610" y="83"/>
                      <a:pt x="524604" y="-250"/>
                      <a:pt x="528266" y="416"/>
                    </a:cubicBezTo>
                    <a:cubicBezTo>
                      <a:pt x="541247" y="1747"/>
                      <a:pt x="550567" y="12064"/>
                      <a:pt x="550900" y="24709"/>
                    </a:cubicBezTo>
                    <a:cubicBezTo>
                      <a:pt x="551233" y="37355"/>
                      <a:pt x="542246" y="48005"/>
                      <a:pt x="529264" y="50001"/>
                    </a:cubicBezTo>
                    <a:cubicBezTo>
                      <a:pt x="525270" y="50667"/>
                      <a:pt x="520942" y="50334"/>
                      <a:pt x="516615" y="50334"/>
                    </a:cubicBezTo>
                    <a:cubicBezTo>
                      <a:pt x="355841" y="50334"/>
                      <a:pt x="194735" y="50334"/>
                      <a:pt x="33961" y="50334"/>
                    </a:cubicBezTo>
                    <a:cubicBezTo>
                      <a:pt x="29634" y="50334"/>
                      <a:pt x="25640" y="50667"/>
                      <a:pt x="21312" y="50001"/>
                    </a:cubicBezTo>
                    <a:cubicBezTo>
                      <a:pt x="8663" y="48005"/>
                      <a:pt x="-324" y="37023"/>
                      <a:pt x="9" y="24709"/>
                    </a:cubicBezTo>
                    <a:cubicBezTo>
                      <a:pt x="342" y="12064"/>
                      <a:pt x="9995" y="1747"/>
                      <a:pt x="22644" y="416"/>
                    </a:cubicBezTo>
                    <a:cubicBezTo>
                      <a:pt x="26305" y="83"/>
                      <a:pt x="30300" y="83"/>
                      <a:pt x="33961" y="83"/>
                    </a:cubicBezTo>
                    <a:cubicBezTo>
                      <a:pt x="114847" y="83"/>
                      <a:pt x="195401" y="83"/>
                      <a:pt x="276287" y="83"/>
                    </a:cubicBezTo>
                    <a:close/>
                  </a:path>
                </a:pathLst>
              </a:custGeom>
              <a:grpFill/>
              <a:ln w="33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D4634F9-B204-C5FE-E5E3-E28E90C771F2}"/>
                  </a:ext>
                </a:extLst>
              </p:cNvPr>
              <p:cNvSpPr/>
              <p:nvPr/>
            </p:nvSpPr>
            <p:spPr>
              <a:xfrm>
                <a:off x="4755273" y="1024199"/>
                <a:ext cx="433874" cy="50334"/>
              </a:xfrm>
              <a:custGeom>
                <a:avLst/>
                <a:gdLst>
                  <a:gd name="connsiteX0" fmla="*/ 216703 w 433874"/>
                  <a:gd name="connsiteY0" fmla="*/ 0 h 50334"/>
                  <a:gd name="connsiteX1" fmla="*/ 404771 w 433874"/>
                  <a:gd name="connsiteY1" fmla="*/ 0 h 50334"/>
                  <a:gd name="connsiteX2" fmla="*/ 432399 w 433874"/>
                  <a:gd name="connsiteY2" fmla="*/ 17305 h 50334"/>
                  <a:gd name="connsiteX3" fmla="*/ 412427 w 433874"/>
                  <a:gd name="connsiteY3" fmla="*/ 49918 h 50334"/>
                  <a:gd name="connsiteX4" fmla="*/ 398780 w 433874"/>
                  <a:gd name="connsiteY4" fmla="*/ 50251 h 50334"/>
                  <a:gd name="connsiteX5" fmla="*/ 35291 w 433874"/>
                  <a:gd name="connsiteY5" fmla="*/ 50251 h 50334"/>
                  <a:gd name="connsiteX6" fmla="*/ 25305 w 433874"/>
                  <a:gd name="connsiteY6" fmla="*/ 50251 h 50334"/>
                  <a:gd name="connsiteX7" fmla="*/ 8 w 433874"/>
                  <a:gd name="connsiteY7" fmla="*/ 24626 h 50334"/>
                  <a:gd name="connsiteX8" fmla="*/ 25305 w 433874"/>
                  <a:gd name="connsiteY8" fmla="*/ 333 h 50334"/>
                  <a:gd name="connsiteX9" fmla="*/ 86885 w 433874"/>
                  <a:gd name="connsiteY9" fmla="*/ 333 h 50334"/>
                  <a:gd name="connsiteX10" fmla="*/ 216703 w 433874"/>
                  <a:gd name="connsiteY10" fmla="*/ 0 h 5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874" h="50334">
                    <a:moveTo>
                      <a:pt x="216703" y="0"/>
                    </a:moveTo>
                    <a:cubicBezTo>
                      <a:pt x="279281" y="0"/>
                      <a:pt x="342193" y="0"/>
                      <a:pt x="404771" y="0"/>
                    </a:cubicBezTo>
                    <a:cubicBezTo>
                      <a:pt x="417753" y="0"/>
                      <a:pt x="427739" y="4659"/>
                      <a:pt x="432399" y="17305"/>
                    </a:cubicBezTo>
                    <a:cubicBezTo>
                      <a:pt x="437725" y="31615"/>
                      <a:pt x="428072" y="47589"/>
                      <a:pt x="412427" y="49918"/>
                    </a:cubicBezTo>
                    <a:cubicBezTo>
                      <a:pt x="407767" y="50584"/>
                      <a:pt x="403107" y="50251"/>
                      <a:pt x="398780" y="50251"/>
                    </a:cubicBezTo>
                    <a:cubicBezTo>
                      <a:pt x="277617" y="50251"/>
                      <a:pt x="156454" y="50251"/>
                      <a:pt x="35291" y="50251"/>
                    </a:cubicBezTo>
                    <a:cubicBezTo>
                      <a:pt x="31963" y="50251"/>
                      <a:pt x="28634" y="50251"/>
                      <a:pt x="25305" y="50251"/>
                    </a:cubicBezTo>
                    <a:cubicBezTo>
                      <a:pt x="10326" y="49253"/>
                      <a:pt x="-325" y="38603"/>
                      <a:pt x="8" y="24626"/>
                    </a:cubicBezTo>
                    <a:cubicBezTo>
                      <a:pt x="340" y="10982"/>
                      <a:pt x="10659" y="666"/>
                      <a:pt x="25305" y="333"/>
                    </a:cubicBezTo>
                    <a:cubicBezTo>
                      <a:pt x="45610" y="0"/>
                      <a:pt x="66248" y="333"/>
                      <a:pt x="86885" y="333"/>
                    </a:cubicBezTo>
                    <a:cubicBezTo>
                      <a:pt x="129825" y="0"/>
                      <a:pt x="173430" y="0"/>
                      <a:pt x="216703" y="0"/>
                    </a:cubicBezTo>
                    <a:close/>
                  </a:path>
                </a:pathLst>
              </a:custGeom>
              <a:grpFill/>
              <a:ln w="33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119C0A3-2B4F-B525-BA25-77D6ACC5DB92}"/>
                  </a:ext>
                </a:extLst>
              </p:cNvPr>
              <p:cNvSpPr/>
              <p:nvPr/>
            </p:nvSpPr>
            <p:spPr>
              <a:xfrm>
                <a:off x="4944169" y="743076"/>
                <a:ext cx="397649" cy="50167"/>
              </a:xfrm>
              <a:custGeom>
                <a:avLst/>
                <a:gdLst>
                  <a:gd name="connsiteX0" fmla="*/ 198899 w 397649"/>
                  <a:gd name="connsiteY0" fmla="*/ 50168 h 50167"/>
                  <a:gd name="connsiteX1" fmla="*/ 29471 w 397649"/>
                  <a:gd name="connsiteY1" fmla="*/ 50168 h 50167"/>
                  <a:gd name="connsiteX2" fmla="*/ 2509 w 397649"/>
                  <a:gd name="connsiteY2" fmla="*/ 35525 h 50167"/>
                  <a:gd name="connsiteX3" fmla="*/ 23812 w 397649"/>
                  <a:gd name="connsiteY3" fmla="*/ 250 h 50167"/>
                  <a:gd name="connsiteX4" fmla="*/ 373986 w 397649"/>
                  <a:gd name="connsiteY4" fmla="*/ 250 h 50167"/>
                  <a:gd name="connsiteX5" fmla="*/ 397619 w 397649"/>
                  <a:gd name="connsiteY5" fmla="*/ 25874 h 50167"/>
                  <a:gd name="connsiteX6" fmla="*/ 371989 w 397649"/>
                  <a:gd name="connsiteY6" fmla="*/ 49835 h 50167"/>
                  <a:gd name="connsiteX7" fmla="*/ 281782 w 397649"/>
                  <a:gd name="connsiteY7" fmla="*/ 49835 h 50167"/>
                  <a:gd name="connsiteX8" fmla="*/ 198899 w 397649"/>
                  <a:gd name="connsiteY8" fmla="*/ 50168 h 5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49" h="50167">
                    <a:moveTo>
                      <a:pt x="198899" y="50168"/>
                    </a:moveTo>
                    <a:cubicBezTo>
                      <a:pt x="142312" y="50168"/>
                      <a:pt x="86058" y="50168"/>
                      <a:pt x="29471" y="50168"/>
                    </a:cubicBezTo>
                    <a:cubicBezTo>
                      <a:pt x="17488" y="50168"/>
                      <a:pt x="7835" y="46840"/>
                      <a:pt x="2509" y="35525"/>
                    </a:cubicBezTo>
                    <a:cubicBezTo>
                      <a:pt x="-5147" y="19551"/>
                      <a:pt x="5504" y="250"/>
                      <a:pt x="23812" y="250"/>
                    </a:cubicBezTo>
                    <a:cubicBezTo>
                      <a:pt x="140648" y="-83"/>
                      <a:pt x="257150" y="-83"/>
                      <a:pt x="373986" y="250"/>
                    </a:cubicBezTo>
                    <a:cubicBezTo>
                      <a:pt x="387966" y="250"/>
                      <a:pt x="398285" y="12563"/>
                      <a:pt x="397619" y="25874"/>
                    </a:cubicBezTo>
                    <a:cubicBezTo>
                      <a:pt x="396954" y="39186"/>
                      <a:pt x="386635" y="49502"/>
                      <a:pt x="371989" y="49835"/>
                    </a:cubicBezTo>
                    <a:cubicBezTo>
                      <a:pt x="342031" y="50168"/>
                      <a:pt x="311740" y="49835"/>
                      <a:pt x="281782" y="49835"/>
                    </a:cubicBezTo>
                    <a:cubicBezTo>
                      <a:pt x="254155" y="50168"/>
                      <a:pt x="226527" y="50168"/>
                      <a:pt x="198899" y="50168"/>
                    </a:cubicBezTo>
                    <a:close/>
                  </a:path>
                </a:pathLst>
              </a:custGeom>
              <a:grpFill/>
              <a:ln w="331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E175D11-F268-28D2-FB67-729A11CCB2BA}"/>
                  </a:ext>
                </a:extLst>
              </p:cNvPr>
              <p:cNvSpPr/>
              <p:nvPr/>
            </p:nvSpPr>
            <p:spPr>
              <a:xfrm>
                <a:off x="4754941" y="1305405"/>
                <a:ext cx="239031" cy="49918"/>
              </a:xfrm>
              <a:custGeom>
                <a:avLst/>
                <a:gdLst>
                  <a:gd name="connsiteX0" fmla="*/ 119173 w 239031"/>
                  <a:gd name="connsiteY0" fmla="*/ 49918 h 49918"/>
                  <a:gd name="connsiteX1" fmla="*/ 28966 w 239031"/>
                  <a:gd name="connsiteY1" fmla="*/ 49918 h 49918"/>
                  <a:gd name="connsiteX2" fmla="*/ 7 w 239031"/>
                  <a:gd name="connsiteY2" fmla="*/ 24294 h 49918"/>
                  <a:gd name="connsiteX3" fmla="*/ 28966 w 239031"/>
                  <a:gd name="connsiteY3" fmla="*/ 0 h 49918"/>
                  <a:gd name="connsiteX4" fmla="*/ 210378 w 239031"/>
                  <a:gd name="connsiteY4" fmla="*/ 0 h 49918"/>
                  <a:gd name="connsiteX5" fmla="*/ 239004 w 239031"/>
                  <a:gd name="connsiteY5" fmla="*/ 25625 h 49918"/>
                  <a:gd name="connsiteX6" fmla="*/ 210378 w 239031"/>
                  <a:gd name="connsiteY6" fmla="*/ 49918 h 49918"/>
                  <a:gd name="connsiteX7" fmla="*/ 119173 w 239031"/>
                  <a:gd name="connsiteY7" fmla="*/ 49918 h 4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31" h="49918">
                    <a:moveTo>
                      <a:pt x="119173" y="49918"/>
                    </a:moveTo>
                    <a:cubicBezTo>
                      <a:pt x="89215" y="49918"/>
                      <a:pt x="58924" y="49918"/>
                      <a:pt x="28966" y="49918"/>
                    </a:cubicBezTo>
                    <a:cubicBezTo>
                      <a:pt x="10992" y="49918"/>
                      <a:pt x="-326" y="39602"/>
                      <a:pt x="7" y="24294"/>
                    </a:cubicBezTo>
                    <a:cubicBezTo>
                      <a:pt x="340" y="9318"/>
                      <a:pt x="11325" y="0"/>
                      <a:pt x="28966" y="0"/>
                    </a:cubicBezTo>
                    <a:cubicBezTo>
                      <a:pt x="89548" y="0"/>
                      <a:pt x="150129" y="0"/>
                      <a:pt x="210378" y="0"/>
                    </a:cubicBezTo>
                    <a:cubicBezTo>
                      <a:pt x="228352" y="0"/>
                      <a:pt x="239670" y="9984"/>
                      <a:pt x="239004" y="25625"/>
                    </a:cubicBezTo>
                    <a:cubicBezTo>
                      <a:pt x="238671" y="40600"/>
                      <a:pt x="228020" y="49918"/>
                      <a:pt x="210378" y="49918"/>
                    </a:cubicBezTo>
                    <a:cubicBezTo>
                      <a:pt x="180087" y="49918"/>
                      <a:pt x="149464" y="49918"/>
                      <a:pt x="119173" y="49918"/>
                    </a:cubicBezTo>
                    <a:close/>
                  </a:path>
                </a:pathLst>
              </a:custGeom>
              <a:grpFill/>
              <a:ln w="331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0000074-94A0-1F5A-688E-02BD8BA31D65}"/>
                  </a:ext>
                </a:extLst>
              </p:cNvPr>
              <p:cNvSpPr/>
              <p:nvPr/>
            </p:nvSpPr>
            <p:spPr>
              <a:xfrm>
                <a:off x="5256242" y="1023949"/>
                <a:ext cx="90872" cy="50315"/>
              </a:xfrm>
              <a:custGeom>
                <a:avLst/>
                <a:gdLst>
                  <a:gd name="connsiteX0" fmla="*/ 45270 w 90872"/>
                  <a:gd name="connsiteY0" fmla="*/ 50168 h 50315"/>
                  <a:gd name="connsiteX1" fmla="*/ 25298 w 90872"/>
                  <a:gd name="connsiteY1" fmla="*/ 50168 h 50315"/>
                  <a:gd name="connsiteX2" fmla="*/ 0 w 90872"/>
                  <a:gd name="connsiteY2" fmla="*/ 24876 h 50315"/>
                  <a:gd name="connsiteX3" fmla="*/ 24632 w 90872"/>
                  <a:gd name="connsiteY3" fmla="*/ 250 h 50315"/>
                  <a:gd name="connsiteX4" fmla="*/ 65907 w 90872"/>
                  <a:gd name="connsiteY4" fmla="*/ 250 h 50315"/>
                  <a:gd name="connsiteX5" fmla="*/ 90872 w 90872"/>
                  <a:gd name="connsiteY5" fmla="*/ 24876 h 50315"/>
                  <a:gd name="connsiteX6" fmla="*/ 66573 w 90872"/>
                  <a:gd name="connsiteY6" fmla="*/ 50168 h 50315"/>
                  <a:gd name="connsiteX7" fmla="*/ 45270 w 90872"/>
                  <a:gd name="connsiteY7" fmla="*/ 50168 h 50315"/>
                  <a:gd name="connsiteX8" fmla="*/ 45270 w 90872"/>
                  <a:gd name="connsiteY8" fmla="*/ 50168 h 5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72" h="50315">
                    <a:moveTo>
                      <a:pt x="45270" y="50168"/>
                    </a:moveTo>
                    <a:cubicBezTo>
                      <a:pt x="38612" y="50168"/>
                      <a:pt x="31955" y="50501"/>
                      <a:pt x="25298" y="50168"/>
                    </a:cubicBezTo>
                    <a:cubicBezTo>
                      <a:pt x="9986" y="49502"/>
                      <a:pt x="0" y="39186"/>
                      <a:pt x="0" y="24876"/>
                    </a:cubicBezTo>
                    <a:cubicBezTo>
                      <a:pt x="333" y="10899"/>
                      <a:pt x="9986" y="915"/>
                      <a:pt x="24632" y="250"/>
                    </a:cubicBezTo>
                    <a:cubicBezTo>
                      <a:pt x="38279" y="-83"/>
                      <a:pt x="52260" y="-83"/>
                      <a:pt x="65907" y="250"/>
                    </a:cubicBezTo>
                    <a:cubicBezTo>
                      <a:pt x="80220" y="915"/>
                      <a:pt x="90539" y="11564"/>
                      <a:pt x="90872" y="24876"/>
                    </a:cubicBezTo>
                    <a:cubicBezTo>
                      <a:pt x="90872" y="38187"/>
                      <a:pt x="80553" y="49169"/>
                      <a:pt x="66573" y="50168"/>
                    </a:cubicBezTo>
                    <a:cubicBezTo>
                      <a:pt x="59250" y="50501"/>
                      <a:pt x="52260" y="50168"/>
                      <a:pt x="45270" y="50168"/>
                    </a:cubicBezTo>
                    <a:cubicBezTo>
                      <a:pt x="45270" y="50168"/>
                      <a:pt x="45270" y="50168"/>
                      <a:pt x="45270" y="50168"/>
                    </a:cubicBezTo>
                    <a:close/>
                  </a:path>
                </a:pathLst>
              </a:custGeom>
              <a:grpFill/>
              <a:ln w="3314" cap="flat">
                <a:noFill/>
                <a:prstDash val="solid"/>
                <a:miter/>
              </a:ln>
            </p:spPr>
            <p:txBody>
              <a:bodyPr rtlCol="0" anchor="ctr"/>
              <a:lstStyle/>
              <a:p>
                <a:endParaRPr lang="en-US"/>
              </a:p>
            </p:txBody>
          </p:sp>
        </p:grpSp>
      </p:grpSp>
      <p:grpSp>
        <p:nvGrpSpPr>
          <p:cNvPr id="26" name="Graphic 3">
            <a:extLst>
              <a:ext uri="{FF2B5EF4-FFF2-40B4-BE49-F238E27FC236}">
                <a16:creationId xmlns:a16="http://schemas.microsoft.com/office/drawing/2014/main" id="{78FC8508-6DD1-DEF5-2B48-29824893A2B5}"/>
              </a:ext>
            </a:extLst>
          </p:cNvPr>
          <p:cNvGrpSpPr/>
          <p:nvPr/>
        </p:nvGrpSpPr>
        <p:grpSpPr>
          <a:xfrm>
            <a:off x="4348121" y="3848558"/>
            <a:ext cx="1004457" cy="731722"/>
            <a:chOff x="2616673" y="2155292"/>
            <a:chExt cx="1242473" cy="905111"/>
          </a:xfrm>
          <a:solidFill>
            <a:srgbClr val="595959"/>
          </a:solidFill>
        </p:grpSpPr>
        <p:sp>
          <p:nvSpPr>
            <p:cNvPr id="27" name="Freeform 26">
              <a:extLst>
                <a:ext uri="{FF2B5EF4-FFF2-40B4-BE49-F238E27FC236}">
                  <a16:creationId xmlns:a16="http://schemas.microsoft.com/office/drawing/2014/main" id="{8C70CE30-8ECB-F4C9-DE3A-2188D5421E40}"/>
                </a:ext>
              </a:extLst>
            </p:cNvPr>
            <p:cNvSpPr/>
            <p:nvPr/>
          </p:nvSpPr>
          <p:spPr>
            <a:xfrm>
              <a:off x="2655071" y="2371971"/>
              <a:ext cx="52113" cy="252334"/>
            </a:xfrm>
            <a:custGeom>
              <a:avLst/>
              <a:gdLst>
                <a:gd name="connsiteX0" fmla="*/ 52113 w 52113"/>
                <a:gd name="connsiteY0" fmla="*/ 238620 h 252334"/>
                <a:gd name="connsiteX1" fmla="*/ 38399 w 52113"/>
                <a:gd name="connsiteY1" fmla="*/ 252334 h 252334"/>
                <a:gd name="connsiteX2" fmla="*/ 13714 w 52113"/>
                <a:gd name="connsiteY2" fmla="*/ 252334 h 252334"/>
                <a:gd name="connsiteX3" fmla="*/ 0 w 52113"/>
                <a:gd name="connsiteY3" fmla="*/ 238620 h 252334"/>
                <a:gd name="connsiteX4" fmla="*/ 0 w 52113"/>
                <a:gd name="connsiteY4" fmla="*/ 238620 h 252334"/>
                <a:gd name="connsiteX5" fmla="*/ 0 w 52113"/>
                <a:gd name="connsiteY5" fmla="*/ 235877 h 252334"/>
                <a:gd name="connsiteX6" fmla="*/ 0 w 52113"/>
                <a:gd name="connsiteY6" fmla="*/ 13714 h 252334"/>
                <a:gd name="connsiteX7" fmla="*/ 13714 w 52113"/>
                <a:gd name="connsiteY7" fmla="*/ 0 h 252334"/>
                <a:gd name="connsiteX8" fmla="*/ 38399 w 52113"/>
                <a:gd name="connsiteY8" fmla="*/ 0 h 252334"/>
                <a:gd name="connsiteX9" fmla="*/ 52113 w 52113"/>
                <a:gd name="connsiteY9" fmla="*/ 13714 h 252334"/>
                <a:gd name="connsiteX10" fmla="*/ 52113 w 52113"/>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3" h="252334">
                  <a:moveTo>
                    <a:pt x="52113" y="238620"/>
                  </a:moveTo>
                  <a:cubicBezTo>
                    <a:pt x="52113" y="246849"/>
                    <a:pt x="46627" y="252334"/>
                    <a:pt x="38399" y="252334"/>
                  </a:cubicBezTo>
                  <a:lnTo>
                    <a:pt x="13714" y="252334"/>
                  </a:lnTo>
                  <a:cubicBezTo>
                    <a:pt x="5486" y="252334"/>
                    <a:pt x="0" y="246849"/>
                    <a:pt x="0" y="238620"/>
                  </a:cubicBezTo>
                  <a:cubicBezTo>
                    <a:pt x="0" y="238620"/>
                    <a:pt x="0" y="238620"/>
                    <a:pt x="0" y="238620"/>
                  </a:cubicBezTo>
                  <a:cubicBezTo>
                    <a:pt x="0" y="238620"/>
                    <a:pt x="0" y="238620"/>
                    <a:pt x="0" y="235877"/>
                  </a:cubicBezTo>
                  <a:lnTo>
                    <a:pt x="0" y="13714"/>
                  </a:lnTo>
                  <a:cubicBezTo>
                    <a:pt x="0" y="5485"/>
                    <a:pt x="5486" y="0"/>
                    <a:pt x="13714" y="0"/>
                  </a:cubicBezTo>
                  <a:lnTo>
                    <a:pt x="38399" y="0"/>
                  </a:lnTo>
                  <a:cubicBezTo>
                    <a:pt x="46627" y="0"/>
                    <a:pt x="52113" y="5485"/>
                    <a:pt x="52113" y="13714"/>
                  </a:cubicBezTo>
                  <a:lnTo>
                    <a:pt x="52113" y="238620"/>
                  </a:lnTo>
                  <a:close/>
                </a:path>
              </a:pathLst>
            </a:custGeom>
            <a:solidFill>
              <a:srgbClr val="F16924"/>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0C68746-54CA-72CD-1564-516F736F5355}"/>
                </a:ext>
              </a:extLst>
            </p:cNvPr>
            <p:cNvSpPr/>
            <p:nvPr/>
          </p:nvSpPr>
          <p:spPr>
            <a:xfrm>
              <a:off x="3763150" y="2720302"/>
              <a:ext cx="52111" cy="252334"/>
            </a:xfrm>
            <a:custGeom>
              <a:avLst/>
              <a:gdLst>
                <a:gd name="connsiteX0" fmla="*/ 52112 w 52111"/>
                <a:gd name="connsiteY0" fmla="*/ 238620 h 252334"/>
                <a:gd name="connsiteX1" fmla="*/ 38398 w 52111"/>
                <a:gd name="connsiteY1" fmla="*/ 252334 h 252334"/>
                <a:gd name="connsiteX2" fmla="*/ 13714 w 52111"/>
                <a:gd name="connsiteY2" fmla="*/ 252334 h 252334"/>
                <a:gd name="connsiteX3" fmla="*/ 0 w 52111"/>
                <a:gd name="connsiteY3" fmla="*/ 238620 h 252334"/>
                <a:gd name="connsiteX4" fmla="*/ 0 w 52111"/>
                <a:gd name="connsiteY4" fmla="*/ 238620 h 252334"/>
                <a:gd name="connsiteX5" fmla="*/ 0 w 52111"/>
                <a:gd name="connsiteY5" fmla="*/ 235878 h 252334"/>
                <a:gd name="connsiteX6" fmla="*/ 0 w 52111"/>
                <a:gd name="connsiteY6" fmla="*/ 13714 h 252334"/>
                <a:gd name="connsiteX7" fmla="*/ 13714 w 52111"/>
                <a:gd name="connsiteY7" fmla="*/ 0 h 252334"/>
                <a:gd name="connsiteX8" fmla="*/ 38398 w 52111"/>
                <a:gd name="connsiteY8" fmla="*/ 0 h 252334"/>
                <a:gd name="connsiteX9" fmla="*/ 52112 w 52111"/>
                <a:gd name="connsiteY9" fmla="*/ 13714 h 252334"/>
                <a:gd name="connsiteX10" fmla="*/ 52112 w 52111"/>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1" h="252334">
                  <a:moveTo>
                    <a:pt x="52112" y="238620"/>
                  </a:moveTo>
                  <a:cubicBezTo>
                    <a:pt x="52112" y="246849"/>
                    <a:pt x="46627" y="252334"/>
                    <a:pt x="38398" y="252334"/>
                  </a:cubicBezTo>
                  <a:lnTo>
                    <a:pt x="13714" y="252334"/>
                  </a:lnTo>
                  <a:cubicBezTo>
                    <a:pt x="5486" y="252334"/>
                    <a:pt x="0" y="246849"/>
                    <a:pt x="0" y="238620"/>
                  </a:cubicBezTo>
                  <a:cubicBezTo>
                    <a:pt x="0" y="238620"/>
                    <a:pt x="0" y="238620"/>
                    <a:pt x="0" y="238620"/>
                  </a:cubicBezTo>
                  <a:cubicBezTo>
                    <a:pt x="0" y="238620"/>
                    <a:pt x="0" y="238620"/>
                    <a:pt x="0" y="235878"/>
                  </a:cubicBezTo>
                  <a:lnTo>
                    <a:pt x="0" y="13714"/>
                  </a:lnTo>
                  <a:cubicBezTo>
                    <a:pt x="0" y="5485"/>
                    <a:pt x="5486" y="0"/>
                    <a:pt x="13714" y="0"/>
                  </a:cubicBezTo>
                  <a:lnTo>
                    <a:pt x="38398" y="0"/>
                  </a:lnTo>
                  <a:cubicBezTo>
                    <a:pt x="46627" y="0"/>
                    <a:pt x="52112" y="5485"/>
                    <a:pt x="52112" y="13714"/>
                  </a:cubicBezTo>
                  <a:lnTo>
                    <a:pt x="52112" y="238620"/>
                  </a:lnTo>
                  <a:close/>
                </a:path>
              </a:pathLst>
            </a:custGeom>
            <a:solidFill>
              <a:srgbClr val="F16924"/>
            </a:solidFill>
            <a:ln w="27426"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D403FD9-AB82-E03A-2989-34D85DB9206C}"/>
                </a:ext>
              </a:extLst>
            </p:cNvPr>
            <p:cNvSpPr/>
            <p:nvPr/>
          </p:nvSpPr>
          <p:spPr>
            <a:xfrm>
              <a:off x="3406590" y="2215633"/>
              <a:ext cx="109710" cy="109710"/>
            </a:xfrm>
            <a:custGeom>
              <a:avLst/>
              <a:gdLst>
                <a:gd name="connsiteX0" fmla="*/ 0 w 109710"/>
                <a:gd name="connsiteY0" fmla="*/ 74054 h 109710"/>
                <a:gd name="connsiteX1" fmla="*/ 0 w 109710"/>
                <a:gd name="connsiteY1" fmla="*/ 0 h 109710"/>
                <a:gd name="connsiteX2" fmla="*/ 109711 w 109710"/>
                <a:gd name="connsiteY2" fmla="*/ 109710 h 109710"/>
                <a:gd name="connsiteX3" fmla="*/ 35656 w 109710"/>
                <a:gd name="connsiteY3" fmla="*/ 109710 h 109710"/>
                <a:gd name="connsiteX4" fmla="*/ 0 w 109710"/>
                <a:gd name="connsiteY4" fmla="*/ 74054 h 109710"/>
                <a:gd name="connsiteX5" fmla="*/ 0 w 109710"/>
                <a:gd name="connsiteY5" fmla="*/ 74054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0" h="109710">
                  <a:moveTo>
                    <a:pt x="0" y="74054"/>
                  </a:moveTo>
                  <a:lnTo>
                    <a:pt x="0" y="0"/>
                  </a:lnTo>
                  <a:cubicBezTo>
                    <a:pt x="16456" y="16456"/>
                    <a:pt x="93253" y="93254"/>
                    <a:pt x="109711" y="109710"/>
                  </a:cubicBezTo>
                  <a:lnTo>
                    <a:pt x="35656" y="109710"/>
                  </a:lnTo>
                  <a:cubicBezTo>
                    <a:pt x="16456" y="109710"/>
                    <a:pt x="0" y="93254"/>
                    <a:pt x="0" y="74054"/>
                  </a:cubicBezTo>
                  <a:lnTo>
                    <a:pt x="0" y="74054"/>
                  </a:lnTo>
                  <a:close/>
                </a:path>
              </a:pathLst>
            </a:custGeom>
            <a:solidFill>
              <a:srgbClr val="F16924"/>
            </a:solidFill>
            <a:ln w="27426" cap="flat">
              <a:noFill/>
              <a:prstDash val="solid"/>
              <a:miter/>
            </a:ln>
          </p:spPr>
          <p:txBody>
            <a:bodyPr rtlCol="0" anchor="ctr"/>
            <a:lstStyle/>
            <a:p>
              <a:endParaRPr lang="en-US"/>
            </a:p>
          </p:txBody>
        </p:sp>
        <p:grpSp>
          <p:nvGrpSpPr>
            <p:cNvPr id="30" name="Graphic 3">
              <a:extLst>
                <a:ext uri="{FF2B5EF4-FFF2-40B4-BE49-F238E27FC236}">
                  <a16:creationId xmlns:a16="http://schemas.microsoft.com/office/drawing/2014/main" id="{7229C47C-5C25-C89C-49D1-8C864008588A}"/>
                </a:ext>
              </a:extLst>
            </p:cNvPr>
            <p:cNvGrpSpPr/>
            <p:nvPr/>
          </p:nvGrpSpPr>
          <p:grpSpPr>
            <a:xfrm>
              <a:off x="2616673" y="2155292"/>
              <a:ext cx="1242473" cy="905111"/>
              <a:chOff x="2616673" y="2155292"/>
              <a:chExt cx="1242473" cy="905111"/>
            </a:xfrm>
            <a:grpFill/>
          </p:grpSpPr>
          <p:sp>
            <p:nvSpPr>
              <p:cNvPr id="31" name="Freeform 30">
                <a:extLst>
                  <a:ext uri="{FF2B5EF4-FFF2-40B4-BE49-F238E27FC236}">
                    <a16:creationId xmlns:a16="http://schemas.microsoft.com/office/drawing/2014/main" id="{CFA72CD6-807B-60FA-DF48-AA51A00C3A52}"/>
                  </a:ext>
                </a:extLst>
              </p:cNvPr>
              <p:cNvSpPr/>
              <p:nvPr/>
            </p:nvSpPr>
            <p:spPr>
              <a:xfrm>
                <a:off x="2992431" y="2805327"/>
                <a:ext cx="200223" cy="38398"/>
              </a:xfrm>
              <a:custGeom>
                <a:avLst/>
                <a:gdLst>
                  <a:gd name="connsiteX0" fmla="*/ 181024 w 200223"/>
                  <a:gd name="connsiteY0" fmla="*/ 0 h 38398"/>
                  <a:gd name="connsiteX1" fmla="*/ 19200 w 200223"/>
                  <a:gd name="connsiteY1" fmla="*/ 0 h 38398"/>
                  <a:gd name="connsiteX2" fmla="*/ 0 w 200223"/>
                  <a:gd name="connsiteY2" fmla="*/ 19199 h 38398"/>
                  <a:gd name="connsiteX3" fmla="*/ 19200 w 200223"/>
                  <a:gd name="connsiteY3" fmla="*/ 38399 h 38398"/>
                  <a:gd name="connsiteX4" fmla="*/ 181024 w 200223"/>
                  <a:gd name="connsiteY4" fmla="*/ 38399 h 38398"/>
                  <a:gd name="connsiteX5" fmla="*/ 200223 w 200223"/>
                  <a:gd name="connsiteY5" fmla="*/ 19199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199"/>
                    </a:cubicBezTo>
                    <a:cubicBezTo>
                      <a:pt x="0" y="30170"/>
                      <a:pt x="8230" y="38399"/>
                      <a:pt x="19200" y="38399"/>
                    </a:cubicBezTo>
                    <a:lnTo>
                      <a:pt x="181024" y="38399"/>
                    </a:lnTo>
                    <a:cubicBezTo>
                      <a:pt x="191994" y="38399"/>
                      <a:pt x="200223" y="30170"/>
                      <a:pt x="200223" y="19199"/>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155696C-9910-2690-6639-1C02EE264137}"/>
                  </a:ext>
                </a:extLst>
              </p:cNvPr>
              <p:cNvSpPr/>
              <p:nvPr/>
            </p:nvSpPr>
            <p:spPr>
              <a:xfrm>
                <a:off x="2992431" y="2882124"/>
                <a:ext cx="200223" cy="38398"/>
              </a:xfrm>
              <a:custGeom>
                <a:avLst/>
                <a:gdLst>
                  <a:gd name="connsiteX0" fmla="*/ 181024 w 200223"/>
                  <a:gd name="connsiteY0" fmla="*/ 0 h 38398"/>
                  <a:gd name="connsiteX1" fmla="*/ 19200 w 200223"/>
                  <a:gd name="connsiteY1" fmla="*/ 0 h 38398"/>
                  <a:gd name="connsiteX2" fmla="*/ 0 w 200223"/>
                  <a:gd name="connsiteY2" fmla="*/ 19200 h 38398"/>
                  <a:gd name="connsiteX3" fmla="*/ 19200 w 200223"/>
                  <a:gd name="connsiteY3" fmla="*/ 38399 h 38398"/>
                  <a:gd name="connsiteX4" fmla="*/ 181024 w 200223"/>
                  <a:gd name="connsiteY4" fmla="*/ 38399 h 38398"/>
                  <a:gd name="connsiteX5" fmla="*/ 200223 w 200223"/>
                  <a:gd name="connsiteY5" fmla="*/ 19200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200"/>
                    </a:cubicBezTo>
                    <a:cubicBezTo>
                      <a:pt x="0" y="30171"/>
                      <a:pt x="8230" y="38399"/>
                      <a:pt x="19200" y="38399"/>
                    </a:cubicBezTo>
                    <a:lnTo>
                      <a:pt x="181024" y="38399"/>
                    </a:lnTo>
                    <a:cubicBezTo>
                      <a:pt x="191994" y="38399"/>
                      <a:pt x="200223" y="30171"/>
                      <a:pt x="200223" y="19200"/>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5C04B000-3673-8998-0EA7-C1BED4A72094}"/>
                  </a:ext>
                </a:extLst>
              </p:cNvPr>
              <p:cNvSpPr/>
              <p:nvPr/>
            </p:nvSpPr>
            <p:spPr>
              <a:xfrm>
                <a:off x="2616673" y="2155292"/>
                <a:ext cx="1242473" cy="905111"/>
              </a:xfrm>
              <a:custGeom>
                <a:avLst/>
                <a:gdLst>
                  <a:gd name="connsiteX0" fmla="*/ 1184874 w 1242473"/>
                  <a:gd name="connsiteY0" fmla="*/ 532096 h 905111"/>
                  <a:gd name="connsiteX1" fmla="*/ 1160190 w 1242473"/>
                  <a:gd name="connsiteY1" fmla="*/ 532096 h 905111"/>
                  <a:gd name="connsiteX2" fmla="*/ 1116305 w 1242473"/>
                  <a:gd name="connsiteY2" fmla="*/ 559524 h 905111"/>
                  <a:gd name="connsiteX3" fmla="*/ 1099849 w 1242473"/>
                  <a:gd name="connsiteY3" fmla="*/ 559524 h 905111"/>
                  <a:gd name="connsiteX4" fmla="*/ 968197 w 1242473"/>
                  <a:gd name="connsiteY4" fmla="*/ 471755 h 905111"/>
                  <a:gd name="connsiteX5" fmla="*/ 968197 w 1242473"/>
                  <a:gd name="connsiteY5" fmla="*/ 348331 h 905111"/>
                  <a:gd name="connsiteX6" fmla="*/ 948997 w 1242473"/>
                  <a:gd name="connsiteY6" fmla="*/ 329131 h 905111"/>
                  <a:gd name="connsiteX7" fmla="*/ 929797 w 1242473"/>
                  <a:gd name="connsiteY7" fmla="*/ 348331 h 905111"/>
                  <a:gd name="connsiteX8" fmla="*/ 929797 w 1242473"/>
                  <a:gd name="connsiteY8" fmla="*/ 507411 h 905111"/>
                  <a:gd name="connsiteX9" fmla="*/ 888656 w 1242473"/>
                  <a:gd name="connsiteY9" fmla="*/ 548552 h 905111"/>
                  <a:gd name="connsiteX10" fmla="*/ 828314 w 1242473"/>
                  <a:gd name="connsiteY10" fmla="*/ 548552 h 905111"/>
                  <a:gd name="connsiteX11" fmla="*/ 767975 w 1242473"/>
                  <a:gd name="connsiteY11" fmla="*/ 608894 h 905111"/>
                  <a:gd name="connsiteX12" fmla="*/ 828314 w 1242473"/>
                  <a:gd name="connsiteY12" fmla="*/ 669234 h 905111"/>
                  <a:gd name="connsiteX13" fmla="*/ 916083 w 1242473"/>
                  <a:gd name="connsiteY13" fmla="*/ 669234 h 905111"/>
                  <a:gd name="connsiteX14" fmla="*/ 929797 w 1242473"/>
                  <a:gd name="connsiteY14" fmla="*/ 671977 h 905111"/>
                  <a:gd name="connsiteX15" fmla="*/ 929797 w 1242473"/>
                  <a:gd name="connsiteY15" fmla="*/ 831057 h 905111"/>
                  <a:gd name="connsiteX16" fmla="*/ 894142 w 1242473"/>
                  <a:gd name="connsiteY16" fmla="*/ 866713 h 905111"/>
                  <a:gd name="connsiteX17" fmla="*/ 345588 w 1242473"/>
                  <a:gd name="connsiteY17" fmla="*/ 866713 h 905111"/>
                  <a:gd name="connsiteX18" fmla="*/ 309932 w 1242473"/>
                  <a:gd name="connsiteY18" fmla="*/ 831057 h 905111"/>
                  <a:gd name="connsiteX19" fmla="*/ 309932 w 1242473"/>
                  <a:gd name="connsiteY19" fmla="*/ 518382 h 905111"/>
                  <a:gd name="connsiteX20" fmla="*/ 436099 w 1242473"/>
                  <a:gd name="connsiteY20" fmla="*/ 521125 h 905111"/>
                  <a:gd name="connsiteX21" fmla="*/ 493698 w 1242473"/>
                  <a:gd name="connsiteY21" fmla="*/ 463527 h 905111"/>
                  <a:gd name="connsiteX22" fmla="*/ 485468 w 1242473"/>
                  <a:gd name="connsiteY22" fmla="*/ 433357 h 905111"/>
                  <a:gd name="connsiteX23" fmla="*/ 510154 w 1242473"/>
                  <a:gd name="connsiteY23" fmla="*/ 386730 h 905111"/>
                  <a:gd name="connsiteX24" fmla="*/ 501926 w 1242473"/>
                  <a:gd name="connsiteY24" fmla="*/ 356559 h 905111"/>
                  <a:gd name="connsiteX25" fmla="*/ 526610 w 1242473"/>
                  <a:gd name="connsiteY25" fmla="*/ 309932 h 905111"/>
                  <a:gd name="connsiteX26" fmla="*/ 512896 w 1242473"/>
                  <a:gd name="connsiteY26" fmla="*/ 271534 h 905111"/>
                  <a:gd name="connsiteX27" fmla="*/ 529354 w 1242473"/>
                  <a:gd name="connsiteY27" fmla="*/ 233135 h 905111"/>
                  <a:gd name="connsiteX28" fmla="*/ 529354 w 1242473"/>
                  <a:gd name="connsiteY28" fmla="*/ 233135 h 905111"/>
                  <a:gd name="connsiteX29" fmla="*/ 471755 w 1242473"/>
                  <a:gd name="connsiteY29" fmla="*/ 175537 h 905111"/>
                  <a:gd name="connsiteX30" fmla="*/ 326388 w 1242473"/>
                  <a:gd name="connsiteY30" fmla="*/ 175537 h 905111"/>
                  <a:gd name="connsiteX31" fmla="*/ 309932 w 1242473"/>
                  <a:gd name="connsiteY31" fmla="*/ 159080 h 905111"/>
                  <a:gd name="connsiteX32" fmla="*/ 309932 w 1242473"/>
                  <a:gd name="connsiteY32" fmla="*/ 71312 h 905111"/>
                  <a:gd name="connsiteX33" fmla="*/ 345588 w 1242473"/>
                  <a:gd name="connsiteY33" fmla="*/ 35656 h 905111"/>
                  <a:gd name="connsiteX34" fmla="*/ 757003 w 1242473"/>
                  <a:gd name="connsiteY34" fmla="*/ 35656 h 905111"/>
                  <a:gd name="connsiteX35" fmla="*/ 757003 w 1242473"/>
                  <a:gd name="connsiteY35" fmla="*/ 134396 h 905111"/>
                  <a:gd name="connsiteX36" fmla="*/ 831058 w 1242473"/>
                  <a:gd name="connsiteY36" fmla="*/ 208450 h 905111"/>
                  <a:gd name="connsiteX37" fmla="*/ 929797 w 1242473"/>
                  <a:gd name="connsiteY37" fmla="*/ 208450 h 905111"/>
                  <a:gd name="connsiteX38" fmla="*/ 929797 w 1242473"/>
                  <a:gd name="connsiteY38" fmla="*/ 263305 h 905111"/>
                  <a:gd name="connsiteX39" fmla="*/ 948997 w 1242473"/>
                  <a:gd name="connsiteY39" fmla="*/ 282505 h 905111"/>
                  <a:gd name="connsiteX40" fmla="*/ 968197 w 1242473"/>
                  <a:gd name="connsiteY40" fmla="*/ 263305 h 905111"/>
                  <a:gd name="connsiteX41" fmla="*/ 968197 w 1242473"/>
                  <a:gd name="connsiteY41" fmla="*/ 208450 h 905111"/>
                  <a:gd name="connsiteX42" fmla="*/ 951739 w 1242473"/>
                  <a:gd name="connsiteY42" fmla="*/ 170052 h 905111"/>
                  <a:gd name="connsiteX43" fmla="*/ 798145 w 1242473"/>
                  <a:gd name="connsiteY43" fmla="*/ 16457 h 905111"/>
                  <a:gd name="connsiteX44" fmla="*/ 759745 w 1242473"/>
                  <a:gd name="connsiteY44" fmla="*/ 0 h 905111"/>
                  <a:gd name="connsiteX45" fmla="*/ 345588 w 1242473"/>
                  <a:gd name="connsiteY45" fmla="*/ 0 h 905111"/>
                  <a:gd name="connsiteX46" fmla="*/ 271533 w 1242473"/>
                  <a:gd name="connsiteY46" fmla="*/ 74055 h 905111"/>
                  <a:gd name="connsiteX47" fmla="*/ 271533 w 1242473"/>
                  <a:gd name="connsiteY47" fmla="*/ 120682 h 905111"/>
                  <a:gd name="connsiteX48" fmla="*/ 137138 w 1242473"/>
                  <a:gd name="connsiteY48" fmla="*/ 208450 h 905111"/>
                  <a:gd name="connsiteX49" fmla="*/ 120681 w 1242473"/>
                  <a:gd name="connsiteY49" fmla="*/ 208450 h 905111"/>
                  <a:gd name="connsiteX50" fmla="*/ 76797 w 1242473"/>
                  <a:gd name="connsiteY50" fmla="*/ 181022 h 905111"/>
                  <a:gd name="connsiteX51" fmla="*/ 52112 w 1242473"/>
                  <a:gd name="connsiteY51" fmla="*/ 181022 h 905111"/>
                  <a:gd name="connsiteX52" fmla="*/ 0 w 1242473"/>
                  <a:gd name="connsiteY52" fmla="*/ 233135 h 905111"/>
                  <a:gd name="connsiteX53" fmla="*/ 0 w 1242473"/>
                  <a:gd name="connsiteY53" fmla="*/ 455299 h 905111"/>
                  <a:gd name="connsiteX54" fmla="*/ 52112 w 1242473"/>
                  <a:gd name="connsiteY54" fmla="*/ 507411 h 905111"/>
                  <a:gd name="connsiteX55" fmla="*/ 76797 w 1242473"/>
                  <a:gd name="connsiteY55" fmla="*/ 507411 h 905111"/>
                  <a:gd name="connsiteX56" fmla="*/ 123425 w 1242473"/>
                  <a:gd name="connsiteY56" fmla="*/ 479983 h 905111"/>
                  <a:gd name="connsiteX57" fmla="*/ 167308 w 1242473"/>
                  <a:gd name="connsiteY57" fmla="*/ 479983 h 905111"/>
                  <a:gd name="connsiteX58" fmla="*/ 241363 w 1242473"/>
                  <a:gd name="connsiteY58" fmla="*/ 504669 h 905111"/>
                  <a:gd name="connsiteX59" fmla="*/ 241363 w 1242473"/>
                  <a:gd name="connsiteY59" fmla="*/ 504669 h 905111"/>
                  <a:gd name="connsiteX60" fmla="*/ 274277 w 1242473"/>
                  <a:gd name="connsiteY60" fmla="*/ 512897 h 905111"/>
                  <a:gd name="connsiteX61" fmla="*/ 274277 w 1242473"/>
                  <a:gd name="connsiteY61" fmla="*/ 831057 h 905111"/>
                  <a:gd name="connsiteX62" fmla="*/ 348330 w 1242473"/>
                  <a:gd name="connsiteY62" fmla="*/ 905112 h 905111"/>
                  <a:gd name="connsiteX63" fmla="*/ 896884 w 1242473"/>
                  <a:gd name="connsiteY63" fmla="*/ 905112 h 905111"/>
                  <a:gd name="connsiteX64" fmla="*/ 959969 w 1242473"/>
                  <a:gd name="connsiteY64" fmla="*/ 866713 h 905111"/>
                  <a:gd name="connsiteX65" fmla="*/ 1055965 w 1242473"/>
                  <a:gd name="connsiteY65" fmla="*/ 833800 h 905111"/>
                  <a:gd name="connsiteX66" fmla="*/ 1119049 w 1242473"/>
                  <a:gd name="connsiteY66" fmla="*/ 831057 h 905111"/>
                  <a:gd name="connsiteX67" fmla="*/ 1165676 w 1242473"/>
                  <a:gd name="connsiteY67" fmla="*/ 858485 h 905111"/>
                  <a:gd name="connsiteX68" fmla="*/ 1190360 w 1242473"/>
                  <a:gd name="connsiteY68" fmla="*/ 858485 h 905111"/>
                  <a:gd name="connsiteX69" fmla="*/ 1242473 w 1242473"/>
                  <a:gd name="connsiteY69" fmla="*/ 806372 h 905111"/>
                  <a:gd name="connsiteX70" fmla="*/ 1242473 w 1242473"/>
                  <a:gd name="connsiteY70" fmla="*/ 584208 h 905111"/>
                  <a:gd name="connsiteX71" fmla="*/ 1184874 w 1242473"/>
                  <a:gd name="connsiteY71" fmla="*/ 532096 h 905111"/>
                  <a:gd name="connsiteX72" fmla="*/ 1184874 w 1242473"/>
                  <a:gd name="connsiteY72" fmla="*/ 532096 h 905111"/>
                  <a:gd name="connsiteX73" fmla="*/ 792659 w 1242473"/>
                  <a:gd name="connsiteY73" fmla="*/ 139881 h 905111"/>
                  <a:gd name="connsiteX74" fmla="*/ 792659 w 1242473"/>
                  <a:gd name="connsiteY74" fmla="*/ 65827 h 905111"/>
                  <a:gd name="connsiteX75" fmla="*/ 902369 w 1242473"/>
                  <a:gd name="connsiteY75" fmla="*/ 175537 h 905111"/>
                  <a:gd name="connsiteX76" fmla="*/ 828314 w 1242473"/>
                  <a:gd name="connsiteY76" fmla="*/ 175537 h 905111"/>
                  <a:gd name="connsiteX77" fmla="*/ 792659 w 1242473"/>
                  <a:gd name="connsiteY77" fmla="*/ 139881 h 905111"/>
                  <a:gd name="connsiteX78" fmla="*/ 792659 w 1242473"/>
                  <a:gd name="connsiteY78" fmla="*/ 139881 h 905111"/>
                  <a:gd name="connsiteX79" fmla="*/ 164566 w 1242473"/>
                  <a:gd name="connsiteY79" fmla="*/ 441585 h 905111"/>
                  <a:gd name="connsiteX80" fmla="*/ 126167 w 1242473"/>
                  <a:gd name="connsiteY80" fmla="*/ 441585 h 905111"/>
                  <a:gd name="connsiteX81" fmla="*/ 126167 w 1242473"/>
                  <a:gd name="connsiteY81" fmla="*/ 359302 h 905111"/>
                  <a:gd name="connsiteX82" fmla="*/ 106967 w 1242473"/>
                  <a:gd name="connsiteY82" fmla="*/ 340103 h 905111"/>
                  <a:gd name="connsiteX83" fmla="*/ 87767 w 1242473"/>
                  <a:gd name="connsiteY83" fmla="*/ 359302 h 905111"/>
                  <a:gd name="connsiteX84" fmla="*/ 87767 w 1242473"/>
                  <a:gd name="connsiteY84" fmla="*/ 455299 h 905111"/>
                  <a:gd name="connsiteX85" fmla="*/ 87767 w 1242473"/>
                  <a:gd name="connsiteY85" fmla="*/ 458042 h 905111"/>
                  <a:gd name="connsiteX86" fmla="*/ 87767 w 1242473"/>
                  <a:gd name="connsiteY86" fmla="*/ 458042 h 905111"/>
                  <a:gd name="connsiteX87" fmla="*/ 74053 w 1242473"/>
                  <a:gd name="connsiteY87" fmla="*/ 471755 h 905111"/>
                  <a:gd name="connsiteX88" fmla="*/ 49369 w 1242473"/>
                  <a:gd name="connsiteY88" fmla="*/ 471755 h 905111"/>
                  <a:gd name="connsiteX89" fmla="*/ 35656 w 1242473"/>
                  <a:gd name="connsiteY89" fmla="*/ 458042 h 905111"/>
                  <a:gd name="connsiteX90" fmla="*/ 35656 w 1242473"/>
                  <a:gd name="connsiteY90" fmla="*/ 235878 h 905111"/>
                  <a:gd name="connsiteX91" fmla="*/ 49369 w 1242473"/>
                  <a:gd name="connsiteY91" fmla="*/ 222164 h 905111"/>
                  <a:gd name="connsiteX92" fmla="*/ 74053 w 1242473"/>
                  <a:gd name="connsiteY92" fmla="*/ 222164 h 905111"/>
                  <a:gd name="connsiteX93" fmla="*/ 87767 w 1242473"/>
                  <a:gd name="connsiteY93" fmla="*/ 235878 h 905111"/>
                  <a:gd name="connsiteX94" fmla="*/ 87767 w 1242473"/>
                  <a:gd name="connsiteY94" fmla="*/ 277019 h 905111"/>
                  <a:gd name="connsiteX95" fmla="*/ 106967 w 1242473"/>
                  <a:gd name="connsiteY95" fmla="*/ 296218 h 905111"/>
                  <a:gd name="connsiteX96" fmla="*/ 126167 w 1242473"/>
                  <a:gd name="connsiteY96" fmla="*/ 277019 h 905111"/>
                  <a:gd name="connsiteX97" fmla="*/ 126167 w 1242473"/>
                  <a:gd name="connsiteY97" fmla="*/ 246849 h 905111"/>
                  <a:gd name="connsiteX98" fmla="*/ 137138 w 1242473"/>
                  <a:gd name="connsiteY98" fmla="*/ 246849 h 905111"/>
                  <a:gd name="connsiteX99" fmla="*/ 271533 w 1242473"/>
                  <a:gd name="connsiteY99" fmla="*/ 159080 h 905111"/>
                  <a:gd name="connsiteX100" fmla="*/ 271533 w 1242473"/>
                  <a:gd name="connsiteY100" fmla="*/ 161823 h 905111"/>
                  <a:gd name="connsiteX101" fmla="*/ 323646 w 1242473"/>
                  <a:gd name="connsiteY101" fmla="*/ 213936 h 905111"/>
                  <a:gd name="connsiteX102" fmla="*/ 469013 w 1242473"/>
                  <a:gd name="connsiteY102" fmla="*/ 213936 h 905111"/>
                  <a:gd name="connsiteX103" fmla="*/ 488212 w 1242473"/>
                  <a:gd name="connsiteY103" fmla="*/ 233135 h 905111"/>
                  <a:gd name="connsiteX104" fmla="*/ 488212 w 1242473"/>
                  <a:gd name="connsiteY104" fmla="*/ 233135 h 905111"/>
                  <a:gd name="connsiteX105" fmla="*/ 488212 w 1242473"/>
                  <a:gd name="connsiteY105" fmla="*/ 233135 h 905111"/>
                  <a:gd name="connsiteX106" fmla="*/ 469013 w 1242473"/>
                  <a:gd name="connsiteY106" fmla="*/ 252334 h 905111"/>
                  <a:gd name="connsiteX107" fmla="*/ 469013 w 1242473"/>
                  <a:gd name="connsiteY107" fmla="*/ 252334 h 905111"/>
                  <a:gd name="connsiteX108" fmla="*/ 469013 w 1242473"/>
                  <a:gd name="connsiteY108" fmla="*/ 252334 h 905111"/>
                  <a:gd name="connsiteX109" fmla="*/ 326388 w 1242473"/>
                  <a:gd name="connsiteY109" fmla="*/ 252334 h 905111"/>
                  <a:gd name="connsiteX110" fmla="*/ 307189 w 1242473"/>
                  <a:gd name="connsiteY110" fmla="*/ 271534 h 905111"/>
                  <a:gd name="connsiteX111" fmla="*/ 326388 w 1242473"/>
                  <a:gd name="connsiteY111" fmla="*/ 290733 h 905111"/>
                  <a:gd name="connsiteX112" fmla="*/ 469013 w 1242473"/>
                  <a:gd name="connsiteY112" fmla="*/ 290733 h 905111"/>
                  <a:gd name="connsiteX113" fmla="*/ 488212 w 1242473"/>
                  <a:gd name="connsiteY113" fmla="*/ 309932 h 905111"/>
                  <a:gd name="connsiteX114" fmla="*/ 469013 w 1242473"/>
                  <a:gd name="connsiteY114" fmla="*/ 329131 h 905111"/>
                  <a:gd name="connsiteX115" fmla="*/ 329132 w 1242473"/>
                  <a:gd name="connsiteY115" fmla="*/ 329131 h 905111"/>
                  <a:gd name="connsiteX116" fmla="*/ 309932 w 1242473"/>
                  <a:gd name="connsiteY116" fmla="*/ 348331 h 905111"/>
                  <a:gd name="connsiteX117" fmla="*/ 329132 w 1242473"/>
                  <a:gd name="connsiteY117" fmla="*/ 367530 h 905111"/>
                  <a:gd name="connsiteX118" fmla="*/ 452557 w 1242473"/>
                  <a:gd name="connsiteY118" fmla="*/ 367530 h 905111"/>
                  <a:gd name="connsiteX119" fmla="*/ 471755 w 1242473"/>
                  <a:gd name="connsiteY119" fmla="*/ 386730 h 905111"/>
                  <a:gd name="connsiteX120" fmla="*/ 452557 w 1242473"/>
                  <a:gd name="connsiteY120" fmla="*/ 405929 h 905111"/>
                  <a:gd name="connsiteX121" fmla="*/ 329132 w 1242473"/>
                  <a:gd name="connsiteY121" fmla="*/ 405929 h 905111"/>
                  <a:gd name="connsiteX122" fmla="*/ 309932 w 1242473"/>
                  <a:gd name="connsiteY122" fmla="*/ 425128 h 905111"/>
                  <a:gd name="connsiteX123" fmla="*/ 329132 w 1242473"/>
                  <a:gd name="connsiteY123" fmla="*/ 444328 h 905111"/>
                  <a:gd name="connsiteX124" fmla="*/ 436099 w 1242473"/>
                  <a:gd name="connsiteY124" fmla="*/ 444328 h 905111"/>
                  <a:gd name="connsiteX125" fmla="*/ 455299 w 1242473"/>
                  <a:gd name="connsiteY125" fmla="*/ 463527 h 905111"/>
                  <a:gd name="connsiteX126" fmla="*/ 436099 w 1242473"/>
                  <a:gd name="connsiteY126" fmla="*/ 482726 h 905111"/>
                  <a:gd name="connsiteX127" fmla="*/ 252333 w 1242473"/>
                  <a:gd name="connsiteY127" fmla="*/ 469013 h 905111"/>
                  <a:gd name="connsiteX128" fmla="*/ 164566 w 1242473"/>
                  <a:gd name="connsiteY128" fmla="*/ 441585 h 905111"/>
                  <a:gd name="connsiteX129" fmla="*/ 164566 w 1242473"/>
                  <a:gd name="connsiteY129" fmla="*/ 441585 h 905111"/>
                  <a:gd name="connsiteX130" fmla="*/ 1039508 w 1242473"/>
                  <a:gd name="connsiteY130" fmla="*/ 798144 h 905111"/>
                  <a:gd name="connsiteX131" fmla="*/ 965453 w 1242473"/>
                  <a:gd name="connsiteY131" fmla="*/ 825572 h 905111"/>
                  <a:gd name="connsiteX132" fmla="*/ 965453 w 1242473"/>
                  <a:gd name="connsiteY132" fmla="*/ 713118 h 905111"/>
                  <a:gd name="connsiteX133" fmla="*/ 1020308 w 1242473"/>
                  <a:gd name="connsiteY133" fmla="*/ 735060 h 905111"/>
                  <a:gd name="connsiteX134" fmla="*/ 1039508 w 1242473"/>
                  <a:gd name="connsiteY134" fmla="*/ 715861 h 905111"/>
                  <a:gd name="connsiteX135" fmla="*/ 1020308 w 1242473"/>
                  <a:gd name="connsiteY135" fmla="*/ 696662 h 905111"/>
                  <a:gd name="connsiteX136" fmla="*/ 979167 w 1242473"/>
                  <a:gd name="connsiteY136" fmla="*/ 671977 h 905111"/>
                  <a:gd name="connsiteX137" fmla="*/ 916083 w 1242473"/>
                  <a:gd name="connsiteY137" fmla="*/ 633578 h 905111"/>
                  <a:gd name="connsiteX138" fmla="*/ 828314 w 1242473"/>
                  <a:gd name="connsiteY138" fmla="*/ 633578 h 905111"/>
                  <a:gd name="connsiteX139" fmla="*/ 803631 w 1242473"/>
                  <a:gd name="connsiteY139" fmla="*/ 608894 h 905111"/>
                  <a:gd name="connsiteX140" fmla="*/ 828314 w 1242473"/>
                  <a:gd name="connsiteY140" fmla="*/ 584208 h 905111"/>
                  <a:gd name="connsiteX141" fmla="*/ 888656 w 1242473"/>
                  <a:gd name="connsiteY141" fmla="*/ 584208 h 905111"/>
                  <a:gd name="connsiteX142" fmla="*/ 965453 w 1242473"/>
                  <a:gd name="connsiteY142" fmla="*/ 507411 h 905111"/>
                  <a:gd name="connsiteX143" fmla="*/ 1097107 w 1242473"/>
                  <a:gd name="connsiteY143" fmla="*/ 595180 h 905111"/>
                  <a:gd name="connsiteX144" fmla="*/ 1108077 w 1242473"/>
                  <a:gd name="connsiteY144" fmla="*/ 595180 h 905111"/>
                  <a:gd name="connsiteX145" fmla="*/ 1108077 w 1242473"/>
                  <a:gd name="connsiteY145" fmla="*/ 789916 h 905111"/>
                  <a:gd name="connsiteX146" fmla="*/ 1039508 w 1242473"/>
                  <a:gd name="connsiteY146" fmla="*/ 798144 h 905111"/>
                  <a:gd name="connsiteX147" fmla="*/ 1039508 w 1242473"/>
                  <a:gd name="connsiteY147" fmla="*/ 798144 h 905111"/>
                  <a:gd name="connsiteX148" fmla="*/ 1201332 w 1242473"/>
                  <a:gd name="connsiteY148" fmla="*/ 806372 h 905111"/>
                  <a:gd name="connsiteX149" fmla="*/ 1187618 w 1242473"/>
                  <a:gd name="connsiteY149" fmla="*/ 820086 h 905111"/>
                  <a:gd name="connsiteX150" fmla="*/ 1162932 w 1242473"/>
                  <a:gd name="connsiteY150" fmla="*/ 820086 h 905111"/>
                  <a:gd name="connsiteX151" fmla="*/ 1149219 w 1242473"/>
                  <a:gd name="connsiteY151" fmla="*/ 806372 h 905111"/>
                  <a:gd name="connsiteX152" fmla="*/ 1149219 w 1242473"/>
                  <a:gd name="connsiteY152" fmla="*/ 806372 h 905111"/>
                  <a:gd name="connsiteX153" fmla="*/ 1149219 w 1242473"/>
                  <a:gd name="connsiteY153" fmla="*/ 803629 h 905111"/>
                  <a:gd name="connsiteX154" fmla="*/ 1149219 w 1242473"/>
                  <a:gd name="connsiteY154" fmla="*/ 581466 h 905111"/>
                  <a:gd name="connsiteX155" fmla="*/ 1162932 w 1242473"/>
                  <a:gd name="connsiteY155" fmla="*/ 567752 h 905111"/>
                  <a:gd name="connsiteX156" fmla="*/ 1187618 w 1242473"/>
                  <a:gd name="connsiteY156" fmla="*/ 567752 h 905111"/>
                  <a:gd name="connsiteX157" fmla="*/ 1201332 w 1242473"/>
                  <a:gd name="connsiteY157" fmla="*/ 581466 h 905111"/>
                  <a:gd name="connsiteX158" fmla="*/ 1201332 w 1242473"/>
                  <a:gd name="connsiteY158" fmla="*/ 806372 h 9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2473" h="905111">
                    <a:moveTo>
                      <a:pt x="1184874" y="532096"/>
                    </a:moveTo>
                    <a:lnTo>
                      <a:pt x="1160190" y="532096"/>
                    </a:lnTo>
                    <a:cubicBezTo>
                      <a:pt x="1140991" y="532096"/>
                      <a:pt x="1124535" y="543067"/>
                      <a:pt x="1116305" y="559524"/>
                    </a:cubicBezTo>
                    <a:lnTo>
                      <a:pt x="1099849" y="559524"/>
                    </a:lnTo>
                    <a:cubicBezTo>
                      <a:pt x="1047736" y="559524"/>
                      <a:pt x="1055965" y="488212"/>
                      <a:pt x="968197" y="471755"/>
                    </a:cubicBezTo>
                    <a:lnTo>
                      <a:pt x="968197" y="348331"/>
                    </a:lnTo>
                    <a:cubicBezTo>
                      <a:pt x="968197" y="337360"/>
                      <a:pt x="959969" y="329131"/>
                      <a:pt x="948997" y="329131"/>
                    </a:cubicBezTo>
                    <a:cubicBezTo>
                      <a:pt x="938025" y="329131"/>
                      <a:pt x="929797" y="337360"/>
                      <a:pt x="929797" y="348331"/>
                    </a:cubicBezTo>
                    <a:lnTo>
                      <a:pt x="929797" y="507411"/>
                    </a:lnTo>
                    <a:cubicBezTo>
                      <a:pt x="929797" y="529353"/>
                      <a:pt x="910597" y="548552"/>
                      <a:pt x="888656" y="548552"/>
                    </a:cubicBezTo>
                    <a:lnTo>
                      <a:pt x="828314" y="548552"/>
                    </a:lnTo>
                    <a:cubicBezTo>
                      <a:pt x="795403" y="548552"/>
                      <a:pt x="767975" y="575980"/>
                      <a:pt x="767975" y="608894"/>
                    </a:cubicBezTo>
                    <a:cubicBezTo>
                      <a:pt x="767975" y="641807"/>
                      <a:pt x="795403" y="669234"/>
                      <a:pt x="828314" y="669234"/>
                    </a:cubicBezTo>
                    <a:lnTo>
                      <a:pt x="916083" y="669234"/>
                    </a:lnTo>
                    <a:cubicBezTo>
                      <a:pt x="921569" y="669234"/>
                      <a:pt x="924311" y="669234"/>
                      <a:pt x="929797" y="671977"/>
                    </a:cubicBezTo>
                    <a:lnTo>
                      <a:pt x="929797" y="831057"/>
                    </a:lnTo>
                    <a:cubicBezTo>
                      <a:pt x="929797" y="850256"/>
                      <a:pt x="913341" y="866713"/>
                      <a:pt x="894142" y="866713"/>
                    </a:cubicBezTo>
                    <a:lnTo>
                      <a:pt x="345588" y="866713"/>
                    </a:lnTo>
                    <a:cubicBezTo>
                      <a:pt x="326388" y="866713"/>
                      <a:pt x="309932" y="850256"/>
                      <a:pt x="309932" y="831057"/>
                    </a:cubicBezTo>
                    <a:lnTo>
                      <a:pt x="309932" y="518382"/>
                    </a:lnTo>
                    <a:cubicBezTo>
                      <a:pt x="334616" y="521125"/>
                      <a:pt x="389472" y="521125"/>
                      <a:pt x="436099" y="521125"/>
                    </a:cubicBezTo>
                    <a:cubicBezTo>
                      <a:pt x="466270" y="521125"/>
                      <a:pt x="493698" y="496440"/>
                      <a:pt x="493698" y="463527"/>
                    </a:cubicBezTo>
                    <a:cubicBezTo>
                      <a:pt x="493698" y="452556"/>
                      <a:pt x="490954" y="441585"/>
                      <a:pt x="485468" y="433357"/>
                    </a:cubicBezTo>
                    <a:cubicBezTo>
                      <a:pt x="499182" y="422386"/>
                      <a:pt x="510154" y="405929"/>
                      <a:pt x="510154" y="386730"/>
                    </a:cubicBezTo>
                    <a:cubicBezTo>
                      <a:pt x="510154" y="375759"/>
                      <a:pt x="507412" y="367530"/>
                      <a:pt x="501926" y="356559"/>
                    </a:cubicBezTo>
                    <a:cubicBezTo>
                      <a:pt x="518382" y="345588"/>
                      <a:pt x="526610" y="329131"/>
                      <a:pt x="526610" y="309932"/>
                    </a:cubicBezTo>
                    <a:cubicBezTo>
                      <a:pt x="526610" y="296218"/>
                      <a:pt x="521126" y="282505"/>
                      <a:pt x="512896" y="271534"/>
                    </a:cubicBezTo>
                    <a:cubicBezTo>
                      <a:pt x="523868" y="260562"/>
                      <a:pt x="529354" y="246849"/>
                      <a:pt x="529354" y="233135"/>
                    </a:cubicBezTo>
                    <a:cubicBezTo>
                      <a:pt x="529354" y="233135"/>
                      <a:pt x="529354" y="233135"/>
                      <a:pt x="529354" y="233135"/>
                    </a:cubicBezTo>
                    <a:cubicBezTo>
                      <a:pt x="529354" y="202965"/>
                      <a:pt x="504668" y="175537"/>
                      <a:pt x="471755" y="175537"/>
                    </a:cubicBezTo>
                    <a:lnTo>
                      <a:pt x="326388" y="175537"/>
                    </a:lnTo>
                    <a:cubicBezTo>
                      <a:pt x="318160" y="175537"/>
                      <a:pt x="309932" y="167309"/>
                      <a:pt x="309932" y="159080"/>
                    </a:cubicBezTo>
                    <a:cubicBezTo>
                      <a:pt x="309932" y="150852"/>
                      <a:pt x="309932" y="191993"/>
                      <a:pt x="309932" y="71312"/>
                    </a:cubicBezTo>
                    <a:cubicBezTo>
                      <a:pt x="309932" y="52113"/>
                      <a:pt x="326388" y="35656"/>
                      <a:pt x="345588" y="35656"/>
                    </a:cubicBezTo>
                    <a:lnTo>
                      <a:pt x="757003" y="35656"/>
                    </a:lnTo>
                    <a:lnTo>
                      <a:pt x="757003" y="134396"/>
                    </a:lnTo>
                    <a:cubicBezTo>
                      <a:pt x="757003" y="175537"/>
                      <a:pt x="789917" y="208450"/>
                      <a:pt x="831058" y="208450"/>
                    </a:cubicBezTo>
                    <a:lnTo>
                      <a:pt x="929797" y="208450"/>
                    </a:lnTo>
                    <a:lnTo>
                      <a:pt x="929797" y="263305"/>
                    </a:lnTo>
                    <a:cubicBezTo>
                      <a:pt x="929797" y="274276"/>
                      <a:pt x="938025" y="282505"/>
                      <a:pt x="948997" y="282505"/>
                    </a:cubicBezTo>
                    <a:cubicBezTo>
                      <a:pt x="959969" y="282505"/>
                      <a:pt x="968197" y="274276"/>
                      <a:pt x="968197" y="263305"/>
                    </a:cubicBezTo>
                    <a:lnTo>
                      <a:pt x="968197" y="208450"/>
                    </a:lnTo>
                    <a:cubicBezTo>
                      <a:pt x="968197" y="194736"/>
                      <a:pt x="962711" y="181022"/>
                      <a:pt x="951739" y="170052"/>
                    </a:cubicBezTo>
                    <a:lnTo>
                      <a:pt x="798145" y="16457"/>
                    </a:lnTo>
                    <a:cubicBezTo>
                      <a:pt x="789917" y="8228"/>
                      <a:pt x="776203" y="0"/>
                      <a:pt x="759745" y="0"/>
                    </a:cubicBezTo>
                    <a:lnTo>
                      <a:pt x="345588" y="0"/>
                    </a:lnTo>
                    <a:cubicBezTo>
                      <a:pt x="304447" y="0"/>
                      <a:pt x="271533" y="32913"/>
                      <a:pt x="271533" y="74055"/>
                    </a:cubicBezTo>
                    <a:lnTo>
                      <a:pt x="271533" y="120682"/>
                    </a:lnTo>
                    <a:cubicBezTo>
                      <a:pt x="183764" y="137138"/>
                      <a:pt x="189250" y="208450"/>
                      <a:pt x="137138" y="208450"/>
                    </a:cubicBezTo>
                    <a:lnTo>
                      <a:pt x="120681" y="208450"/>
                    </a:lnTo>
                    <a:cubicBezTo>
                      <a:pt x="112453" y="191993"/>
                      <a:pt x="95997" y="181022"/>
                      <a:pt x="76797" y="181022"/>
                    </a:cubicBezTo>
                    <a:lnTo>
                      <a:pt x="52112" y="181022"/>
                    </a:lnTo>
                    <a:cubicBezTo>
                      <a:pt x="24684" y="181022"/>
                      <a:pt x="0" y="202965"/>
                      <a:pt x="0" y="233135"/>
                    </a:cubicBezTo>
                    <a:lnTo>
                      <a:pt x="0" y="455299"/>
                    </a:lnTo>
                    <a:cubicBezTo>
                      <a:pt x="0" y="482726"/>
                      <a:pt x="21942" y="507411"/>
                      <a:pt x="52112" y="507411"/>
                    </a:cubicBezTo>
                    <a:lnTo>
                      <a:pt x="76797" y="507411"/>
                    </a:lnTo>
                    <a:cubicBezTo>
                      <a:pt x="95997" y="507411"/>
                      <a:pt x="115195" y="496440"/>
                      <a:pt x="123425" y="479983"/>
                    </a:cubicBezTo>
                    <a:lnTo>
                      <a:pt x="167308" y="479983"/>
                    </a:lnTo>
                    <a:cubicBezTo>
                      <a:pt x="183764" y="479983"/>
                      <a:pt x="189250" y="485469"/>
                      <a:pt x="241363" y="504669"/>
                    </a:cubicBezTo>
                    <a:cubicBezTo>
                      <a:pt x="241363" y="504669"/>
                      <a:pt x="241363" y="504669"/>
                      <a:pt x="241363" y="504669"/>
                    </a:cubicBezTo>
                    <a:cubicBezTo>
                      <a:pt x="252333" y="507411"/>
                      <a:pt x="263305" y="512897"/>
                      <a:pt x="274277" y="512897"/>
                    </a:cubicBezTo>
                    <a:lnTo>
                      <a:pt x="274277" y="831057"/>
                    </a:lnTo>
                    <a:cubicBezTo>
                      <a:pt x="274277" y="872198"/>
                      <a:pt x="307189" y="905112"/>
                      <a:pt x="348330" y="905112"/>
                    </a:cubicBezTo>
                    <a:lnTo>
                      <a:pt x="896884" y="905112"/>
                    </a:lnTo>
                    <a:cubicBezTo>
                      <a:pt x="924311" y="905112"/>
                      <a:pt x="948997" y="888655"/>
                      <a:pt x="959969" y="866713"/>
                    </a:cubicBezTo>
                    <a:cubicBezTo>
                      <a:pt x="1001110" y="858485"/>
                      <a:pt x="1017566" y="847514"/>
                      <a:pt x="1055965" y="833800"/>
                    </a:cubicBezTo>
                    <a:cubicBezTo>
                      <a:pt x="1069679" y="828315"/>
                      <a:pt x="1077907" y="831057"/>
                      <a:pt x="1119049" y="831057"/>
                    </a:cubicBezTo>
                    <a:cubicBezTo>
                      <a:pt x="1127277" y="847514"/>
                      <a:pt x="1143733" y="858485"/>
                      <a:pt x="1165676" y="858485"/>
                    </a:cubicBezTo>
                    <a:lnTo>
                      <a:pt x="1190360" y="858485"/>
                    </a:lnTo>
                    <a:cubicBezTo>
                      <a:pt x="1217788" y="858485"/>
                      <a:pt x="1242473" y="836542"/>
                      <a:pt x="1242473" y="806372"/>
                    </a:cubicBezTo>
                    <a:lnTo>
                      <a:pt x="1242473" y="584208"/>
                    </a:lnTo>
                    <a:cubicBezTo>
                      <a:pt x="1236987" y="556781"/>
                      <a:pt x="1212302" y="532096"/>
                      <a:pt x="1184874" y="532096"/>
                    </a:cubicBezTo>
                    <a:lnTo>
                      <a:pt x="1184874" y="532096"/>
                    </a:lnTo>
                    <a:close/>
                    <a:moveTo>
                      <a:pt x="792659" y="139881"/>
                    </a:moveTo>
                    <a:lnTo>
                      <a:pt x="792659" y="65827"/>
                    </a:lnTo>
                    <a:cubicBezTo>
                      <a:pt x="809116" y="82283"/>
                      <a:pt x="885914" y="159080"/>
                      <a:pt x="902369" y="175537"/>
                    </a:cubicBezTo>
                    <a:lnTo>
                      <a:pt x="828314" y="175537"/>
                    </a:lnTo>
                    <a:cubicBezTo>
                      <a:pt x="809116" y="175537"/>
                      <a:pt x="792659" y="159080"/>
                      <a:pt x="792659" y="139881"/>
                    </a:cubicBezTo>
                    <a:lnTo>
                      <a:pt x="792659" y="139881"/>
                    </a:lnTo>
                    <a:close/>
                    <a:moveTo>
                      <a:pt x="164566" y="441585"/>
                    </a:moveTo>
                    <a:lnTo>
                      <a:pt x="126167" y="441585"/>
                    </a:lnTo>
                    <a:lnTo>
                      <a:pt x="126167" y="359302"/>
                    </a:lnTo>
                    <a:cubicBezTo>
                      <a:pt x="126167" y="348331"/>
                      <a:pt x="117939" y="340103"/>
                      <a:pt x="106967" y="340103"/>
                    </a:cubicBezTo>
                    <a:cubicBezTo>
                      <a:pt x="95997" y="340103"/>
                      <a:pt x="87767" y="348331"/>
                      <a:pt x="87767" y="359302"/>
                    </a:cubicBezTo>
                    <a:lnTo>
                      <a:pt x="87767" y="455299"/>
                    </a:lnTo>
                    <a:cubicBezTo>
                      <a:pt x="87767" y="455299"/>
                      <a:pt x="87767" y="455299"/>
                      <a:pt x="87767" y="458042"/>
                    </a:cubicBezTo>
                    <a:cubicBezTo>
                      <a:pt x="87767" y="458042"/>
                      <a:pt x="87767" y="458042"/>
                      <a:pt x="87767" y="458042"/>
                    </a:cubicBezTo>
                    <a:cubicBezTo>
                      <a:pt x="87767" y="466270"/>
                      <a:pt x="79539" y="471755"/>
                      <a:pt x="74053" y="471755"/>
                    </a:cubicBezTo>
                    <a:lnTo>
                      <a:pt x="49369" y="471755"/>
                    </a:lnTo>
                    <a:cubicBezTo>
                      <a:pt x="41142" y="471755"/>
                      <a:pt x="35656" y="466270"/>
                      <a:pt x="35656" y="458042"/>
                    </a:cubicBezTo>
                    <a:lnTo>
                      <a:pt x="35656" y="235878"/>
                    </a:lnTo>
                    <a:cubicBezTo>
                      <a:pt x="35656" y="227649"/>
                      <a:pt x="41142" y="222164"/>
                      <a:pt x="49369" y="222164"/>
                    </a:cubicBezTo>
                    <a:lnTo>
                      <a:pt x="74053" y="222164"/>
                    </a:lnTo>
                    <a:cubicBezTo>
                      <a:pt x="82283" y="222164"/>
                      <a:pt x="87767" y="227649"/>
                      <a:pt x="87767" y="235878"/>
                    </a:cubicBezTo>
                    <a:lnTo>
                      <a:pt x="87767" y="277019"/>
                    </a:lnTo>
                    <a:cubicBezTo>
                      <a:pt x="87767" y="287990"/>
                      <a:pt x="95997" y="296218"/>
                      <a:pt x="106967" y="296218"/>
                    </a:cubicBezTo>
                    <a:cubicBezTo>
                      <a:pt x="117939" y="296218"/>
                      <a:pt x="126167" y="287990"/>
                      <a:pt x="126167" y="277019"/>
                    </a:cubicBezTo>
                    <a:lnTo>
                      <a:pt x="126167" y="246849"/>
                    </a:lnTo>
                    <a:lnTo>
                      <a:pt x="137138" y="246849"/>
                    </a:lnTo>
                    <a:cubicBezTo>
                      <a:pt x="213936" y="246849"/>
                      <a:pt x="202964" y="175537"/>
                      <a:pt x="271533" y="159080"/>
                    </a:cubicBezTo>
                    <a:lnTo>
                      <a:pt x="271533" y="161823"/>
                    </a:lnTo>
                    <a:cubicBezTo>
                      <a:pt x="271533" y="191993"/>
                      <a:pt x="296219" y="213936"/>
                      <a:pt x="323646" y="213936"/>
                    </a:cubicBezTo>
                    <a:lnTo>
                      <a:pt x="469013" y="213936"/>
                    </a:lnTo>
                    <a:cubicBezTo>
                      <a:pt x="479984" y="213936"/>
                      <a:pt x="488212" y="222164"/>
                      <a:pt x="488212" y="233135"/>
                    </a:cubicBezTo>
                    <a:cubicBezTo>
                      <a:pt x="488212" y="233135"/>
                      <a:pt x="488212" y="233135"/>
                      <a:pt x="488212" y="233135"/>
                    </a:cubicBezTo>
                    <a:cubicBezTo>
                      <a:pt x="488212" y="233135"/>
                      <a:pt x="488212" y="233135"/>
                      <a:pt x="488212" y="233135"/>
                    </a:cubicBezTo>
                    <a:cubicBezTo>
                      <a:pt x="488212" y="244106"/>
                      <a:pt x="479984" y="252334"/>
                      <a:pt x="469013" y="252334"/>
                    </a:cubicBezTo>
                    <a:lnTo>
                      <a:pt x="469013" y="252334"/>
                    </a:lnTo>
                    <a:cubicBezTo>
                      <a:pt x="469013" y="252334"/>
                      <a:pt x="469013" y="252334"/>
                      <a:pt x="469013" y="252334"/>
                    </a:cubicBezTo>
                    <a:cubicBezTo>
                      <a:pt x="466270" y="252334"/>
                      <a:pt x="477241" y="252334"/>
                      <a:pt x="326388" y="252334"/>
                    </a:cubicBezTo>
                    <a:cubicBezTo>
                      <a:pt x="315418" y="252334"/>
                      <a:pt x="307189" y="260562"/>
                      <a:pt x="307189" y="271534"/>
                    </a:cubicBezTo>
                    <a:cubicBezTo>
                      <a:pt x="307189" y="282505"/>
                      <a:pt x="315418" y="290733"/>
                      <a:pt x="326388" y="290733"/>
                    </a:cubicBezTo>
                    <a:cubicBezTo>
                      <a:pt x="362044" y="290733"/>
                      <a:pt x="466270" y="290733"/>
                      <a:pt x="469013" y="290733"/>
                    </a:cubicBezTo>
                    <a:cubicBezTo>
                      <a:pt x="479984" y="290733"/>
                      <a:pt x="488212" y="298961"/>
                      <a:pt x="488212" y="309932"/>
                    </a:cubicBezTo>
                    <a:cubicBezTo>
                      <a:pt x="488212" y="320904"/>
                      <a:pt x="479984" y="329131"/>
                      <a:pt x="469013" y="329131"/>
                    </a:cubicBezTo>
                    <a:cubicBezTo>
                      <a:pt x="438843" y="329131"/>
                      <a:pt x="359302" y="329131"/>
                      <a:pt x="329132" y="329131"/>
                    </a:cubicBezTo>
                    <a:cubicBezTo>
                      <a:pt x="318160" y="329131"/>
                      <a:pt x="309932" y="337360"/>
                      <a:pt x="309932" y="348331"/>
                    </a:cubicBezTo>
                    <a:cubicBezTo>
                      <a:pt x="309932" y="359302"/>
                      <a:pt x="318160" y="367530"/>
                      <a:pt x="329132" y="367530"/>
                    </a:cubicBezTo>
                    <a:lnTo>
                      <a:pt x="452557" y="367530"/>
                    </a:lnTo>
                    <a:cubicBezTo>
                      <a:pt x="463527" y="367530"/>
                      <a:pt x="471755" y="375759"/>
                      <a:pt x="471755" y="386730"/>
                    </a:cubicBezTo>
                    <a:cubicBezTo>
                      <a:pt x="471755" y="397701"/>
                      <a:pt x="463527" y="405929"/>
                      <a:pt x="452557" y="405929"/>
                    </a:cubicBezTo>
                    <a:cubicBezTo>
                      <a:pt x="425129" y="405929"/>
                      <a:pt x="373016" y="405929"/>
                      <a:pt x="329132" y="405929"/>
                    </a:cubicBezTo>
                    <a:cubicBezTo>
                      <a:pt x="318160" y="405929"/>
                      <a:pt x="309932" y="414157"/>
                      <a:pt x="309932" y="425128"/>
                    </a:cubicBezTo>
                    <a:cubicBezTo>
                      <a:pt x="309932" y="436099"/>
                      <a:pt x="318160" y="444328"/>
                      <a:pt x="329132" y="444328"/>
                    </a:cubicBezTo>
                    <a:lnTo>
                      <a:pt x="436099" y="444328"/>
                    </a:lnTo>
                    <a:cubicBezTo>
                      <a:pt x="447071" y="444328"/>
                      <a:pt x="455299" y="452556"/>
                      <a:pt x="455299" y="463527"/>
                    </a:cubicBezTo>
                    <a:cubicBezTo>
                      <a:pt x="455299" y="474498"/>
                      <a:pt x="447071" y="482726"/>
                      <a:pt x="436099" y="482726"/>
                    </a:cubicBezTo>
                    <a:cubicBezTo>
                      <a:pt x="334616" y="482726"/>
                      <a:pt x="301704" y="485469"/>
                      <a:pt x="252333" y="469013"/>
                    </a:cubicBezTo>
                    <a:cubicBezTo>
                      <a:pt x="202964" y="452556"/>
                      <a:pt x="191994" y="441585"/>
                      <a:pt x="164566" y="441585"/>
                    </a:cubicBezTo>
                    <a:lnTo>
                      <a:pt x="164566" y="441585"/>
                    </a:lnTo>
                    <a:close/>
                    <a:moveTo>
                      <a:pt x="1039508" y="798144"/>
                    </a:moveTo>
                    <a:cubicBezTo>
                      <a:pt x="995624" y="814601"/>
                      <a:pt x="990138" y="820086"/>
                      <a:pt x="965453" y="825572"/>
                    </a:cubicBezTo>
                    <a:lnTo>
                      <a:pt x="965453" y="713118"/>
                    </a:lnTo>
                    <a:cubicBezTo>
                      <a:pt x="979167" y="726832"/>
                      <a:pt x="1001110" y="735060"/>
                      <a:pt x="1020308" y="735060"/>
                    </a:cubicBezTo>
                    <a:cubicBezTo>
                      <a:pt x="1031280" y="735060"/>
                      <a:pt x="1039508" y="726832"/>
                      <a:pt x="1039508" y="715861"/>
                    </a:cubicBezTo>
                    <a:cubicBezTo>
                      <a:pt x="1039508" y="704890"/>
                      <a:pt x="1031280" y="696662"/>
                      <a:pt x="1020308" y="696662"/>
                    </a:cubicBezTo>
                    <a:cubicBezTo>
                      <a:pt x="1003852" y="696662"/>
                      <a:pt x="987396" y="685691"/>
                      <a:pt x="979167" y="671977"/>
                    </a:cubicBezTo>
                    <a:cubicBezTo>
                      <a:pt x="968197" y="647292"/>
                      <a:pt x="943511" y="633578"/>
                      <a:pt x="916083" y="633578"/>
                    </a:cubicBezTo>
                    <a:lnTo>
                      <a:pt x="828314" y="633578"/>
                    </a:lnTo>
                    <a:cubicBezTo>
                      <a:pt x="814601" y="633578"/>
                      <a:pt x="803631" y="622607"/>
                      <a:pt x="803631" y="608894"/>
                    </a:cubicBezTo>
                    <a:cubicBezTo>
                      <a:pt x="803631" y="595180"/>
                      <a:pt x="814601" y="584208"/>
                      <a:pt x="828314" y="584208"/>
                    </a:cubicBezTo>
                    <a:lnTo>
                      <a:pt x="888656" y="584208"/>
                    </a:lnTo>
                    <a:cubicBezTo>
                      <a:pt x="929797" y="584208"/>
                      <a:pt x="965453" y="548552"/>
                      <a:pt x="965453" y="507411"/>
                    </a:cubicBezTo>
                    <a:cubicBezTo>
                      <a:pt x="1031280" y="523868"/>
                      <a:pt x="1023052" y="595180"/>
                      <a:pt x="1097107" y="595180"/>
                    </a:cubicBezTo>
                    <a:lnTo>
                      <a:pt x="1108077" y="595180"/>
                    </a:lnTo>
                    <a:lnTo>
                      <a:pt x="1108077" y="789916"/>
                    </a:lnTo>
                    <a:cubicBezTo>
                      <a:pt x="1077907" y="792659"/>
                      <a:pt x="1061450" y="789916"/>
                      <a:pt x="1039508" y="798144"/>
                    </a:cubicBezTo>
                    <a:lnTo>
                      <a:pt x="1039508" y="798144"/>
                    </a:lnTo>
                    <a:close/>
                    <a:moveTo>
                      <a:pt x="1201332" y="806372"/>
                    </a:moveTo>
                    <a:cubicBezTo>
                      <a:pt x="1201332" y="814601"/>
                      <a:pt x="1195846" y="820086"/>
                      <a:pt x="1187618" y="820086"/>
                    </a:cubicBezTo>
                    <a:lnTo>
                      <a:pt x="1162932" y="820086"/>
                    </a:lnTo>
                    <a:cubicBezTo>
                      <a:pt x="1154704" y="820086"/>
                      <a:pt x="1149219" y="814601"/>
                      <a:pt x="1149219" y="806372"/>
                    </a:cubicBezTo>
                    <a:cubicBezTo>
                      <a:pt x="1149219" y="806372"/>
                      <a:pt x="1149219" y="806372"/>
                      <a:pt x="1149219" y="806372"/>
                    </a:cubicBezTo>
                    <a:cubicBezTo>
                      <a:pt x="1149219" y="806372"/>
                      <a:pt x="1149219" y="806372"/>
                      <a:pt x="1149219" y="803629"/>
                    </a:cubicBezTo>
                    <a:lnTo>
                      <a:pt x="1149219" y="581466"/>
                    </a:lnTo>
                    <a:cubicBezTo>
                      <a:pt x="1149219" y="573238"/>
                      <a:pt x="1154704" y="567752"/>
                      <a:pt x="1162932" y="567752"/>
                    </a:cubicBezTo>
                    <a:lnTo>
                      <a:pt x="1187618" y="567752"/>
                    </a:lnTo>
                    <a:cubicBezTo>
                      <a:pt x="1195846" y="567752"/>
                      <a:pt x="1201332" y="573238"/>
                      <a:pt x="1201332" y="581466"/>
                    </a:cubicBezTo>
                    <a:lnTo>
                      <a:pt x="1201332" y="806372"/>
                    </a:lnTo>
                    <a:close/>
                  </a:path>
                </a:pathLst>
              </a:custGeom>
              <a:grpFill/>
              <a:ln w="27426" cap="flat">
                <a:noFill/>
                <a:prstDash val="solid"/>
                <a:miter/>
              </a:ln>
            </p:spPr>
            <p:txBody>
              <a:bodyPr rtlCol="0" anchor="ctr"/>
              <a:lstStyle/>
              <a:p>
                <a:endParaRPr lang="en-US"/>
              </a:p>
            </p:txBody>
          </p:sp>
        </p:grpSp>
      </p:grpSp>
      <p:grpSp>
        <p:nvGrpSpPr>
          <p:cNvPr id="34" name="Graphic 3">
            <a:extLst>
              <a:ext uri="{FF2B5EF4-FFF2-40B4-BE49-F238E27FC236}">
                <a16:creationId xmlns:a16="http://schemas.microsoft.com/office/drawing/2014/main" id="{6B441AA2-51AA-9874-A335-E2D6F70D3B82}"/>
              </a:ext>
            </a:extLst>
          </p:cNvPr>
          <p:cNvGrpSpPr/>
          <p:nvPr/>
        </p:nvGrpSpPr>
        <p:grpSpPr>
          <a:xfrm>
            <a:off x="4490519" y="5360275"/>
            <a:ext cx="744248" cy="839839"/>
            <a:chOff x="4643578" y="432838"/>
            <a:chExt cx="1028134" cy="1160188"/>
          </a:xfrm>
          <a:solidFill>
            <a:srgbClr val="595959"/>
          </a:solidFill>
        </p:grpSpPr>
        <p:sp>
          <p:nvSpPr>
            <p:cNvPr id="35" name="Freeform 34">
              <a:extLst>
                <a:ext uri="{FF2B5EF4-FFF2-40B4-BE49-F238E27FC236}">
                  <a16:creationId xmlns:a16="http://schemas.microsoft.com/office/drawing/2014/main" id="{6F96778C-2591-96A1-4822-96D2A1C81792}"/>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F16924"/>
            </a:solidFill>
            <a:ln w="27426" cap="flat">
              <a:noFill/>
              <a:prstDash val="solid"/>
              <a:miter/>
            </a:ln>
          </p:spPr>
          <p:txBody>
            <a:bodyPr rtlCol="0" anchor="ctr"/>
            <a:lstStyle/>
            <a:p>
              <a:endParaRPr lang="en-US"/>
            </a:p>
          </p:txBody>
        </p:sp>
        <p:grpSp>
          <p:nvGrpSpPr>
            <p:cNvPr id="36" name="Graphic 3">
              <a:extLst>
                <a:ext uri="{FF2B5EF4-FFF2-40B4-BE49-F238E27FC236}">
                  <a16:creationId xmlns:a16="http://schemas.microsoft.com/office/drawing/2014/main" id="{097622EF-D87D-497D-527C-073DBFCD600E}"/>
                </a:ext>
              </a:extLst>
            </p:cNvPr>
            <p:cNvGrpSpPr/>
            <p:nvPr/>
          </p:nvGrpSpPr>
          <p:grpSpPr>
            <a:xfrm>
              <a:off x="4643578" y="432838"/>
              <a:ext cx="1028134" cy="1160188"/>
              <a:chOff x="4643578" y="432838"/>
              <a:chExt cx="1028134" cy="1160188"/>
            </a:xfrm>
            <a:grpFill/>
          </p:grpSpPr>
          <p:sp>
            <p:nvSpPr>
              <p:cNvPr id="37" name="Freeform 36">
                <a:extLst>
                  <a:ext uri="{FF2B5EF4-FFF2-40B4-BE49-F238E27FC236}">
                    <a16:creationId xmlns:a16="http://schemas.microsoft.com/office/drawing/2014/main" id="{60B84749-D723-7A0D-DAD8-FA795166C8B8}"/>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38" name="Graphic 3">
                <a:extLst>
                  <a:ext uri="{FF2B5EF4-FFF2-40B4-BE49-F238E27FC236}">
                    <a16:creationId xmlns:a16="http://schemas.microsoft.com/office/drawing/2014/main" id="{2EA07441-11D2-5C1E-E8B0-569A899709BA}"/>
                  </a:ext>
                </a:extLst>
              </p:cNvPr>
              <p:cNvGrpSpPr/>
              <p:nvPr/>
            </p:nvGrpSpPr>
            <p:grpSpPr>
              <a:xfrm>
                <a:off x="4643578" y="432838"/>
                <a:ext cx="1028134" cy="1160188"/>
                <a:chOff x="4643578" y="432838"/>
                <a:chExt cx="1028134" cy="1160188"/>
              </a:xfrm>
              <a:grpFill/>
            </p:grpSpPr>
            <p:sp>
              <p:nvSpPr>
                <p:cNvPr id="39" name="Freeform 38">
                  <a:extLst>
                    <a:ext uri="{FF2B5EF4-FFF2-40B4-BE49-F238E27FC236}">
                      <a16:creationId xmlns:a16="http://schemas.microsoft.com/office/drawing/2014/main" id="{D6B3BEB1-4CE7-579B-EDBB-46D170309C7D}"/>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20E66A3-D16C-02B5-A801-EF0056259802}"/>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cxnSp>
        <p:nvCxnSpPr>
          <p:cNvPr id="76" name="Straight Connector 75">
            <a:extLst>
              <a:ext uri="{FF2B5EF4-FFF2-40B4-BE49-F238E27FC236}">
                <a16:creationId xmlns:a16="http://schemas.microsoft.com/office/drawing/2014/main" id="{0C65C96E-43E4-11A1-C292-563815262EE9}"/>
              </a:ext>
            </a:extLst>
          </p:cNvPr>
          <p:cNvCxnSpPr>
            <a:cxnSpLocks/>
          </p:cNvCxnSpPr>
          <p:nvPr/>
        </p:nvCxnSpPr>
        <p:spPr>
          <a:xfrm>
            <a:off x="3953023" y="1705807"/>
            <a:ext cx="8238976"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D961CB0-1D39-7604-9FE9-B53575F44757}"/>
              </a:ext>
            </a:extLst>
          </p:cNvPr>
          <p:cNvCxnSpPr>
            <a:cxnSpLocks/>
          </p:cNvCxnSpPr>
          <p:nvPr/>
        </p:nvCxnSpPr>
        <p:spPr>
          <a:xfrm>
            <a:off x="3974998" y="3209664"/>
            <a:ext cx="8238976"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3CFBF68-2771-2571-D821-F2CCC76C215B}"/>
              </a:ext>
            </a:extLst>
          </p:cNvPr>
          <p:cNvCxnSpPr>
            <a:cxnSpLocks/>
          </p:cNvCxnSpPr>
          <p:nvPr/>
        </p:nvCxnSpPr>
        <p:spPr>
          <a:xfrm>
            <a:off x="3953023" y="4809973"/>
            <a:ext cx="8238976"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17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927ADD-EC99-3527-9DF1-A82E200C24BC}"/>
              </a:ext>
            </a:extLst>
          </p:cNvPr>
          <p:cNvSpPr>
            <a:spLocks noGrp="1"/>
          </p:cNvSpPr>
          <p:nvPr>
            <p:ph type="body" sz="quarter" idx="18"/>
          </p:nvPr>
        </p:nvSpPr>
        <p:spPr>
          <a:xfrm>
            <a:off x="518039" y="3157239"/>
            <a:ext cx="3613090" cy="3157772"/>
          </a:xfrm>
        </p:spPr>
        <p:txBody>
          <a:bodyPr>
            <a:normAutofit/>
          </a:bodyPr>
          <a:lstStyle/>
          <a:p>
            <a:pPr marL="14288" indent="-14288"/>
            <a:r>
              <a:rPr lang="en-US" sz="2000" dirty="0"/>
              <a:t>Το πρώτο βήμα για την επίλυση ενός προβλήματος είναι να γνωρίζετε τι πρέπει να αντιμετωπίσετε. Ο όρος κρίση δεν ορίζεται ομοιόμορφα στην ακαδημαϊκή βιβλιογραφία, αλλά υπάρχει γενική συμφωνία όσον αφορά την περιγραφή των επιπτώσεων μιας κρίσης σε μια επιχείρηση.</a:t>
            </a:r>
          </a:p>
          <a:p>
            <a:endParaRPr lang="en-US" sz="2000" dirty="0"/>
          </a:p>
          <a:p>
            <a:endParaRPr lang="en-US" sz="2200" dirty="0"/>
          </a:p>
        </p:txBody>
      </p:sp>
      <p:sp>
        <p:nvSpPr>
          <p:cNvPr id="2" name="Textplatzhalter 1">
            <a:extLst>
              <a:ext uri="{FF2B5EF4-FFF2-40B4-BE49-F238E27FC236}">
                <a16:creationId xmlns:a16="http://schemas.microsoft.com/office/drawing/2014/main" id="{79441155-F233-4D7B-BE18-27144DF2C0A2}"/>
              </a:ext>
            </a:extLst>
          </p:cNvPr>
          <p:cNvSpPr>
            <a:spLocks noGrp="1"/>
          </p:cNvSpPr>
          <p:nvPr>
            <p:ph type="body" sz="quarter" idx="16"/>
          </p:nvPr>
        </p:nvSpPr>
        <p:spPr>
          <a:xfrm>
            <a:off x="529758" y="642971"/>
            <a:ext cx="3897349" cy="2361485"/>
          </a:xfrm>
        </p:spPr>
        <p:txBody>
          <a:bodyPr>
            <a:normAutofit/>
          </a:bodyPr>
          <a:lstStyle/>
          <a:p>
            <a:r>
              <a:rPr lang="en-US" b="1" dirty="0"/>
              <a:t>Τι ορίζει μια επιχειρηματική κρίση;  </a:t>
            </a:r>
            <a:r>
              <a:rPr lang="en-US" b="1" dirty="0">
                <a:solidFill>
                  <a:srgbClr val="B41F7A"/>
                </a:solidFill>
              </a:rPr>
              <a:t>Σημαντικοί ορισμοί</a:t>
            </a:r>
          </a:p>
          <a:p>
            <a:endParaRPr lang="en-GB" dirty="0"/>
          </a:p>
        </p:txBody>
      </p:sp>
      <p:sp>
        <p:nvSpPr>
          <p:cNvPr id="8" name="Shape 348">
            <a:extLst>
              <a:ext uri="{FF2B5EF4-FFF2-40B4-BE49-F238E27FC236}">
                <a16:creationId xmlns:a16="http://schemas.microsoft.com/office/drawing/2014/main" id="{B0732C3B-2512-4BE2-A51C-5A611032A824}"/>
              </a:ext>
            </a:extLst>
          </p:cNvPr>
          <p:cNvSpPr/>
          <p:nvPr/>
        </p:nvSpPr>
        <p:spPr>
          <a:xfrm>
            <a:off x="4427107" y="0"/>
            <a:ext cx="7764893" cy="6892976"/>
          </a:xfrm>
          <a:prstGeom prst="rect">
            <a:avLst/>
          </a:prstGeom>
          <a:solidFill>
            <a:srgbClr val="B41F7A"/>
          </a:solidFill>
          <a:ln w="12700" cap="flat">
            <a:noFill/>
            <a:miter lim="400000"/>
          </a:ln>
          <a:effectLst/>
        </p:spPr>
        <p:txBody>
          <a:bodyPr wrap="square" lIns="0" tIns="0" rIns="0" bIns="0" numCol="1" anchor="t">
            <a:noAutofit/>
          </a:bodyPr>
          <a:lstStyle/>
          <a:p>
            <a:endParaRPr lang="en-GB" sz="1899" dirty="0">
              <a:latin typeface="+mj-lt"/>
            </a:endParaRPr>
          </a:p>
        </p:txBody>
      </p:sp>
      <p:sp>
        <p:nvSpPr>
          <p:cNvPr id="14" name="TextBox 23">
            <a:extLst>
              <a:ext uri="{FF2B5EF4-FFF2-40B4-BE49-F238E27FC236}">
                <a16:creationId xmlns:a16="http://schemas.microsoft.com/office/drawing/2014/main" id="{C5D7FD72-497C-4F23-997B-D8242B4826B6}"/>
              </a:ext>
            </a:extLst>
          </p:cNvPr>
          <p:cNvSpPr txBox="1"/>
          <p:nvPr/>
        </p:nvSpPr>
        <p:spPr>
          <a:xfrm>
            <a:off x="4527146" y="237957"/>
            <a:ext cx="7258708" cy="7055778"/>
          </a:xfrm>
          <a:prstGeom prst="rect">
            <a:avLst/>
          </a:prstGeom>
          <a:noFill/>
        </p:spPr>
        <p:txBody>
          <a:bodyPr wrap="square" rtlCol="0" anchor="ctr">
            <a:spAutoFit/>
          </a:bodyPr>
          <a:lstStyle/>
          <a:p>
            <a:r>
              <a:rPr lang="en-GB" sz="2000" b="1" dirty="0">
                <a:solidFill>
                  <a:schemeClr val="bg1"/>
                </a:solidFill>
                <a:highlight>
                  <a:srgbClr val="F16924"/>
                </a:highlight>
                <a:latin typeface="Calibri" panose="020F0502020204030204" pitchFamily="34" charset="0"/>
                <a:cs typeface="Calibri" panose="020F0502020204030204" pitchFamily="34" charset="0"/>
              </a:rPr>
              <a:t> </a:t>
            </a:r>
            <a:r>
              <a:rPr lang="en-GB" b="1" dirty="0">
                <a:solidFill>
                  <a:schemeClr val="bg1"/>
                </a:solidFill>
                <a:highlight>
                  <a:srgbClr val="F16924"/>
                </a:highlight>
                <a:latin typeface="Calibri" panose="020F0502020204030204" pitchFamily="34" charset="0"/>
                <a:cs typeface="Calibri" panose="020F0502020204030204" pitchFamily="34" charset="0"/>
              </a:rPr>
              <a:t>Διαχείριση κρίσεων </a:t>
            </a:r>
            <a:r>
              <a:rPr lang="en-GB" b="1" dirty="0">
                <a:solidFill>
                  <a:srgbClr val="F16924"/>
                </a:solidFill>
                <a:highlight>
                  <a:srgbClr val="F16924"/>
                </a:highlight>
                <a:latin typeface="Calibri" panose="020F0502020204030204" pitchFamily="34" charset="0"/>
                <a:cs typeface="Calibri" panose="020F0502020204030204" pitchFamily="34" charset="0"/>
              </a:rPr>
              <a:t>.</a:t>
            </a:r>
            <a:r>
              <a:rPr lang="el-GR" dirty="0">
                <a:solidFill>
                  <a:schemeClr val="bg1"/>
                </a:solidFill>
                <a:latin typeface="Calibri" panose="020F0502020204030204" pitchFamily="34" charset="0"/>
                <a:cs typeface="Calibri" panose="020F0502020204030204" pitchFamily="34" charset="0"/>
              </a:rPr>
              <a:t>Η δ</a:t>
            </a:r>
            <a:r>
              <a:rPr lang="en-GB" dirty="0">
                <a:solidFill>
                  <a:schemeClr val="bg1"/>
                </a:solidFill>
                <a:latin typeface="Calibri" panose="020F0502020204030204" pitchFamily="34" charset="0"/>
                <a:cs typeface="Calibri" panose="020F0502020204030204" pitchFamily="34" charset="0"/>
              </a:rPr>
              <a:t>ια</a:t>
            </a:r>
            <a:r>
              <a:rPr lang="en-GB" dirty="0" err="1">
                <a:solidFill>
                  <a:schemeClr val="bg1"/>
                </a:solidFill>
                <a:latin typeface="Calibri" panose="020F0502020204030204" pitchFamily="34" charset="0"/>
                <a:cs typeface="Calibri" panose="020F0502020204030204" pitchFamily="34" charset="0"/>
              </a:rPr>
              <a:t>χείριση</a:t>
            </a:r>
            <a:r>
              <a:rPr lang="en-GB" dirty="0">
                <a:solidFill>
                  <a:schemeClr val="bg1"/>
                </a:solidFill>
                <a:latin typeface="Calibri" panose="020F0502020204030204" pitchFamily="34" charset="0"/>
                <a:cs typeface="Calibri" panose="020F0502020204030204" pitchFamily="34" charset="0"/>
              </a:rPr>
              <a:t> κρίσεων ορίζεται ως μια συστηματική διαδικασία, η οποία υποστηρίζεται τόσο από εσωτερικούς όσο και από εξωτερικούς ενδιαφερόμενους φορείς, για την ανίχνευση σημάτων κρίσης, την πρόληψη και την προετοιμασία για πιθανές ζημίες, καθώς και την ανάκαμψη και τη μάθηση από την κρίση </a:t>
            </a:r>
            <a:r>
              <a:rPr lang="en-GB" sz="1050" dirty="0">
                <a:solidFill>
                  <a:schemeClr val="bg1"/>
                </a:solidFill>
                <a:latin typeface="Calibri" panose="020F0502020204030204" pitchFamily="34" charset="0"/>
                <a:cs typeface="Calibri" panose="020F0502020204030204" pitchFamily="34" charset="0"/>
              </a:rPr>
              <a:t>(Mitroff, 1988- Pearson και Mitroff, 1993- Pearson και Claire, 1998) τόσο για αρνητικές όσο και για θετικές επιπτώσεις (Fink, 1986- Shrivastava, 1993). </a:t>
            </a:r>
            <a:endParaRPr lang="en-GB"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endParaRPr lang="en-GB"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r>
              <a:rPr lang="en-GB" b="1" dirty="0">
                <a:solidFill>
                  <a:schemeClr val="bg1"/>
                </a:solidFill>
                <a:highlight>
                  <a:srgbClr val="F16924"/>
                </a:highlight>
                <a:latin typeface="Calibri" panose="020F0502020204030204" pitchFamily="34" charset="0"/>
                <a:cs typeface="Calibri" panose="020F0502020204030204" pitchFamily="34" charset="0"/>
              </a:rPr>
              <a:t> Μηχανισμοί έγκαιρης ανίχνευσης </a:t>
            </a:r>
            <a:r>
              <a:rPr lang="el-GR" dirty="0">
                <a:solidFill>
                  <a:schemeClr val="bg1"/>
                </a:solidFill>
                <a:latin typeface="Calibri" panose="020F0502020204030204" pitchFamily="34" charset="0"/>
                <a:cs typeface="Calibri" panose="020F0502020204030204" pitchFamily="34" charset="0"/>
              </a:rPr>
              <a:t>Τα σ</a:t>
            </a:r>
            <a:r>
              <a:rPr lang="en-GB" dirty="0" err="1">
                <a:solidFill>
                  <a:schemeClr val="bg1"/>
                </a:solidFill>
                <a:latin typeface="Calibri" panose="020F0502020204030204" pitchFamily="34" charset="0"/>
                <a:cs typeface="Calibri" panose="020F0502020204030204" pitchFamily="34" charset="0"/>
              </a:rPr>
              <a:t>υστήμ</a:t>
            </a:r>
            <a:r>
              <a:rPr lang="en-GB" dirty="0">
                <a:solidFill>
                  <a:schemeClr val="bg1"/>
                </a:solidFill>
                <a:latin typeface="Calibri" panose="020F0502020204030204" pitchFamily="34" charset="0"/>
                <a:cs typeface="Calibri" panose="020F0502020204030204" pitchFamily="34" charset="0"/>
              </a:rPr>
              <a:t>ατα έγκαιρης προειδοποίησης χρησιμοποιούνται κυρίως για την ανίχνευση κρίσεων πριν από την πρόκληση ζημιών</a:t>
            </a:r>
            <a:endParaRPr lang="en-GB" b="1" dirty="0">
              <a:solidFill>
                <a:schemeClr val="bg1"/>
              </a:solidFill>
              <a:highlight>
                <a:srgbClr val="F16924"/>
              </a:highlight>
              <a:latin typeface="Calibri" panose="020F0502020204030204" pitchFamily="34" charset="0"/>
              <a:cs typeface="Calibri" panose="020F0502020204030204" pitchFamily="34" charset="0"/>
            </a:endParaRPr>
          </a:p>
          <a:p>
            <a:endParaRPr lang="en-GB" b="1" dirty="0">
              <a:solidFill>
                <a:schemeClr val="bg1"/>
              </a:solidFill>
              <a:highlight>
                <a:srgbClr val="F16924"/>
              </a:highlight>
              <a:latin typeface="Calibri" panose="020F0502020204030204" pitchFamily="34" charset="0"/>
              <a:cs typeface="Calibri" panose="020F0502020204030204" pitchFamily="34" charset="0"/>
            </a:endParaRPr>
          </a:p>
          <a:p>
            <a:r>
              <a:rPr lang="en-GB" b="1" dirty="0">
                <a:solidFill>
                  <a:schemeClr val="bg1"/>
                </a:solidFill>
                <a:highlight>
                  <a:srgbClr val="F16924"/>
                </a:highlight>
                <a:latin typeface="Calibri" panose="020F0502020204030204" pitchFamily="34" charset="0"/>
                <a:cs typeface="Calibri" panose="020F0502020204030204" pitchFamily="34" charset="0"/>
              </a:rPr>
              <a:t>Αφερεγγυότητα </a:t>
            </a:r>
            <a:r>
              <a:rPr lang="en-GB" b="1" dirty="0">
                <a:solidFill>
                  <a:srgbClr val="F16924"/>
                </a:solidFill>
                <a:highlight>
                  <a:srgbClr val="F16924"/>
                </a:highlight>
                <a:latin typeface="Calibri" panose="020F0502020204030204" pitchFamily="34" charset="0"/>
                <a:cs typeface="Calibri" panose="020F0502020204030204" pitchFamily="34" charset="0"/>
              </a:rPr>
              <a:t>. </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Με μια απλουστευμένη νομική έννοια: αφερεγγυότητα είναι η αδυναμία μόνιμης εκπλήρωσης των υφιστάμενων οικονομικών υποχρεώσεων. Μορφές αφερεγγυότητας είναι η αδυναμία πληρωμής και η υπερχρέωση.  Η αφερεγγυότητα είναι εξ ορισμού μια δικαστική διαδικασία</a:t>
            </a:r>
          </a:p>
          <a:p>
            <a:endParaRPr lang="en-GB"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r>
              <a:rPr lang="en-GB" b="1" dirty="0">
                <a:solidFill>
                  <a:schemeClr val="bg1"/>
                </a:solidFill>
                <a:highlight>
                  <a:srgbClr val="F16924"/>
                </a:highlight>
                <a:latin typeface="Calibri" panose="020F0502020204030204" pitchFamily="34" charset="0"/>
                <a:cs typeface="Calibri" panose="020F0502020204030204" pitchFamily="34" charset="0"/>
              </a:rPr>
              <a:t>Η διαχείριση εξυγίανσης </a:t>
            </a:r>
            <a:r>
              <a:rPr lang="en-GB" b="1" dirty="0">
                <a:solidFill>
                  <a:srgbClr val="F16924"/>
                </a:solidFill>
                <a:highlight>
                  <a:srgbClr val="F16924"/>
                </a:highlight>
                <a:latin typeface="Calibri" panose="020F0502020204030204" pitchFamily="34" charset="0"/>
                <a:cs typeface="Calibri" panose="020F0502020204030204" pitchFamily="34" charset="0"/>
              </a:rPr>
              <a:t>. </a:t>
            </a:r>
            <a:r>
              <a:rPr lang="en-GB" dirty="0">
                <a:solidFill>
                  <a:schemeClr val="bg1"/>
                </a:solidFill>
                <a:latin typeface="Calibri" panose="020F0502020204030204" pitchFamily="34" charset="0"/>
                <a:ea typeface="Lato Light" panose="020F0502020204030203" pitchFamily="34" charset="0"/>
                <a:cs typeface="Calibri" panose="020F0502020204030204" pitchFamily="34" charset="0"/>
              </a:rPr>
              <a:t>είναι η εφαρμογή μιας σειράς αναγκαίων μέτρων για την προστασία της επιχείρησης από την αφερεγγυότητα και την επιστροφή της στη λειτουργική ομαλότητα και τη φερεγγυότητα.  Η διαχείριση της εξυγίανσης απαιτεί συνήθως ισχυρή ηγεσία και μπορεί να περιλαμβάνει αναδιάρθρωση και απολύσεις, διερεύνηση των βαθύτερων αιτιών της αποτυχίας &amp; μακροπρόθεσμα προγράμματα για την αναζωογόνηση της επιχείρησης.</a:t>
            </a:r>
          </a:p>
          <a:p>
            <a:endParaRPr lang="en-GB" sz="20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endParaRPr lang="en-GB" sz="2200" dirty="0">
              <a:solidFill>
                <a:schemeClr val="bg1"/>
              </a:solidFill>
              <a:latin typeface="Calibri" panose="020F0502020204030204" pitchFamily="34" charset="0"/>
              <a:ea typeface="Lato Light" panose="020F0502020204030203"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37CA4AEC-7EBB-E180-455A-FC770FCFCBE4}"/>
              </a:ext>
            </a:extLst>
          </p:cNvPr>
          <p:cNvSpPr/>
          <p:nvPr/>
        </p:nvSpPr>
        <p:spPr>
          <a:xfrm>
            <a:off x="629797" y="2917730"/>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9806462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YxclhYOSNm9yXxD6IJY5A"/>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6746</Words>
  <Application>Microsoft Office PowerPoint</Application>
  <PresentationFormat>Widescreen</PresentationFormat>
  <Paragraphs>574</Paragraphs>
  <Slides>53</Slides>
  <Notes>10</Notes>
  <HiddenSlides>0</HiddenSlides>
  <MMClips>1</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6" baseType="lpstr">
      <vt:lpstr>Arial</vt:lpstr>
      <vt:lpstr>Calibri</vt:lpstr>
      <vt:lpstr>Calibri Light</vt:lpstr>
      <vt:lpstr>Finlandica</vt:lpstr>
      <vt:lpstr>Lato Regular</vt:lpstr>
      <vt:lpstr>Montserrat</vt:lpstr>
      <vt:lpstr>Montserrat Light</vt:lpstr>
      <vt:lpstr>Montserrat Medium</vt:lpstr>
      <vt:lpstr>Nuacht Serif Text</vt:lpstr>
      <vt:lpstr>Quattrocento Sans</vt:lpstr>
      <vt:lpstr>Times New Roman</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docId:82C37C6A2D76CE3ED471AD3B6F5EC601</cp:keywords>
  <cp:lastModifiedBy>canice euei</cp:lastModifiedBy>
  <cp:revision>299</cp:revision>
  <cp:lastPrinted>2022-09-17T08:27:20Z</cp:lastPrinted>
  <dcterms:created xsi:type="dcterms:W3CDTF">2020-10-14T13:32:04Z</dcterms:created>
  <dcterms:modified xsi:type="dcterms:W3CDTF">2022-11-22T14:41:06Z</dcterms:modified>
</cp:coreProperties>
</file>