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5"/>
  </p:notesMasterIdLst>
  <p:handoutMasterIdLst>
    <p:handoutMasterId r:id="rId56"/>
  </p:handoutMasterIdLst>
  <p:sldIdLst>
    <p:sldId id="4289" r:id="rId2"/>
    <p:sldId id="4273" r:id="rId3"/>
    <p:sldId id="4457" r:id="rId4"/>
    <p:sldId id="4270" r:id="rId5"/>
    <p:sldId id="4293" r:id="rId6"/>
    <p:sldId id="4312" r:id="rId7"/>
    <p:sldId id="4313" r:id="rId8"/>
    <p:sldId id="4456" r:id="rId9"/>
    <p:sldId id="4300" r:id="rId10"/>
    <p:sldId id="4315" r:id="rId11"/>
    <p:sldId id="4304" r:id="rId12"/>
    <p:sldId id="4305" r:id="rId13"/>
    <p:sldId id="4458" r:id="rId14"/>
    <p:sldId id="4459" r:id="rId15"/>
    <p:sldId id="4335" r:id="rId16"/>
    <p:sldId id="4460" r:id="rId17"/>
    <p:sldId id="4463" r:id="rId18"/>
    <p:sldId id="4461" r:id="rId19"/>
    <p:sldId id="4462" r:id="rId20"/>
    <p:sldId id="4478" r:id="rId21"/>
    <p:sldId id="4486" r:id="rId22"/>
    <p:sldId id="4487" r:id="rId23"/>
    <p:sldId id="4489" r:id="rId24"/>
    <p:sldId id="4490" r:id="rId25"/>
    <p:sldId id="4317" r:id="rId26"/>
    <p:sldId id="4336" r:id="rId27"/>
    <p:sldId id="656" r:id="rId28"/>
    <p:sldId id="3416" r:id="rId29"/>
    <p:sldId id="4453" r:id="rId30"/>
    <p:sldId id="4454" r:id="rId31"/>
    <p:sldId id="4479" r:id="rId32"/>
    <p:sldId id="4477" r:id="rId33"/>
    <p:sldId id="4323" r:id="rId34"/>
    <p:sldId id="4455" r:id="rId35"/>
    <p:sldId id="4464" r:id="rId36"/>
    <p:sldId id="4488" r:id="rId37"/>
    <p:sldId id="4466" r:id="rId38"/>
    <p:sldId id="4465" r:id="rId39"/>
    <p:sldId id="4480" r:id="rId40"/>
    <p:sldId id="4467" r:id="rId41"/>
    <p:sldId id="4468" r:id="rId42"/>
    <p:sldId id="4330" r:id="rId43"/>
    <p:sldId id="4470" r:id="rId44"/>
    <p:sldId id="4471" r:id="rId45"/>
    <p:sldId id="4483" r:id="rId46"/>
    <p:sldId id="4482" r:id="rId47"/>
    <p:sldId id="4472" r:id="rId48"/>
    <p:sldId id="4473" r:id="rId49"/>
    <p:sldId id="4474" r:id="rId50"/>
    <p:sldId id="4484" r:id="rId51"/>
    <p:sldId id="4485" r:id="rId52"/>
    <p:sldId id="4475" r:id="rId53"/>
    <p:sldId id="4298" r:id="rId5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aine Voigt" initials="EV" lastIdx="41" clrIdx="0">
    <p:extLst>
      <p:ext uri="{19B8F6BF-5375-455C-9EA6-DF929625EA0E}">
        <p15:presenceInfo xmlns:p15="http://schemas.microsoft.com/office/powerpoint/2012/main" userId="93d85093fdedce0d" providerId="Windows Live"/>
      </p:ext>
    </p:extLst>
  </p:cmAuthor>
  <p:cmAuthor id="2" name="Julia Grey" initials="JG" lastIdx="2" clrIdx="1">
    <p:extLst>
      <p:ext uri="{19B8F6BF-5375-455C-9EA6-DF929625EA0E}">
        <p15:presenceInfo xmlns:p15="http://schemas.microsoft.com/office/powerpoint/2012/main" userId="18f5a034b9241c3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F7A"/>
    <a:srgbClr val="F16924"/>
    <a:srgbClr val="595959"/>
    <a:srgbClr val="EDA13E"/>
    <a:srgbClr val="EC2179"/>
    <a:srgbClr val="245473"/>
    <a:srgbClr val="D66A35"/>
    <a:srgbClr val="7F1C58"/>
    <a:srgbClr val="DC6C36"/>
    <a:srgbClr val="1842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21" autoAdjust="0"/>
    <p:restoredTop sz="93741" autoAdjust="0"/>
  </p:normalViewPr>
  <p:slideViewPr>
    <p:cSldViewPr snapToGrid="0" snapToObjects="1">
      <p:cViewPr varScale="1">
        <p:scale>
          <a:sx n="40" d="100"/>
          <a:sy n="40" d="100"/>
        </p:scale>
        <p:origin x="60" y="516"/>
      </p:cViewPr>
      <p:guideLst/>
    </p:cSldViewPr>
  </p:slideViewPr>
  <p:notesTextViewPr>
    <p:cViewPr>
      <p:scale>
        <a:sx n="1" d="1"/>
        <a:sy n="1" d="1"/>
      </p:scale>
      <p:origin x="0" y="0"/>
    </p:cViewPr>
  </p:notesTextViewPr>
  <p:sorterViewPr>
    <p:cViewPr>
      <p:scale>
        <a:sx n="58" d="100"/>
        <a:sy n="58" d="100"/>
      </p:scale>
      <p:origin x="0" y="-6568"/>
    </p:cViewPr>
  </p:sorterViewPr>
  <p:notesViewPr>
    <p:cSldViewPr snapToGrid="0" snapToObjects="1">
      <p:cViewPr varScale="1">
        <p:scale>
          <a:sx n="77" d="100"/>
          <a:sy n="77" d="100"/>
        </p:scale>
        <p:origin x="400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B41F7A"/>
                </a:solidFill>
                <a:latin typeface="+mn-lt"/>
                <a:ea typeface="+mn-ea"/>
                <a:cs typeface="+mn-cs"/>
              </a:defRPr>
            </a:pPr>
            <a:endParaRPr lang="en-US" sz="1800" b="1" dirty="0">
              <a:solidFill>
                <a:srgbClr val="F16924"/>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B41F7A"/>
              </a:solidFill>
              <a:latin typeface="+mn-lt"/>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Umsatz in Mio. EUR</c:v>
                </c:pt>
              </c:strCache>
            </c:strRef>
          </c:tx>
          <c:spPr>
            <a:solidFill>
              <a:srgbClr val="EDA13E"/>
            </a:solidFill>
            <a:ln>
              <a:noFill/>
            </a:ln>
            <a:effectLst/>
          </c:spPr>
          <c:invertIfNegative val="0"/>
          <c:cat>
            <c:strRef>
              <c:f>Tabelle1!$A$2:$A$8</c:f>
              <c:strCache>
                <c:ptCount val="6"/>
                <c:pt idx="0">
                  <c:v>5+ Jahre</c:v>
                </c:pt>
                <c:pt idx="1">
                  <c:v>4 Jahre</c:v>
                </c:pt>
                <c:pt idx="2">
                  <c:v>3 Jahre</c:v>
                </c:pt>
                <c:pt idx="3">
                  <c:v>2 Jahre</c:v>
                </c:pt>
                <c:pt idx="4">
                  <c:v>1 Jahr</c:v>
                </c:pt>
                <c:pt idx="5">
                  <c:v>0</c:v>
                </c:pt>
              </c:strCache>
            </c:strRef>
          </c:cat>
          <c:val>
            <c:numRef>
              <c:f>Tabelle1!$B$2:$B$8</c:f>
              <c:numCache>
                <c:formatCode>General</c:formatCode>
                <c:ptCount val="7"/>
                <c:pt idx="0">
                  <c:v>28</c:v>
                </c:pt>
                <c:pt idx="1">
                  <c:v>43</c:v>
                </c:pt>
                <c:pt idx="2">
                  <c:v>63</c:v>
                </c:pt>
                <c:pt idx="3">
                  <c:v>91</c:v>
                </c:pt>
                <c:pt idx="4">
                  <c:v>100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B8B-49BA-B6AC-299F11451F5A}"/>
            </c:ext>
          </c:extLst>
        </c:ser>
        <c:dLbls>
          <c:showLegendKey val="0"/>
          <c:showVal val="0"/>
          <c:showCatName val="0"/>
          <c:showSerName val="0"/>
          <c:showPercent val="0"/>
          <c:showBubbleSize val="0"/>
        </c:dLbls>
        <c:gapWidth val="219"/>
        <c:overlap val="-27"/>
        <c:axId val="153392256"/>
        <c:axId val="153393792"/>
      </c:barChart>
      <c:catAx>
        <c:axId val="15339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B41F7A"/>
                </a:solidFill>
                <a:latin typeface="+mn-lt"/>
                <a:ea typeface="+mn-ea"/>
                <a:cs typeface="+mn-cs"/>
              </a:defRPr>
            </a:pPr>
            <a:endParaRPr lang="de-DE"/>
          </a:p>
        </c:txPr>
        <c:crossAx val="153393792"/>
        <c:crosses val="autoZero"/>
        <c:auto val="1"/>
        <c:lblAlgn val="ctr"/>
        <c:lblOffset val="100"/>
        <c:noMultiLvlLbl val="0"/>
      </c:catAx>
      <c:valAx>
        <c:axId val="153393792"/>
        <c:scaling>
          <c:orientation val="minMax"/>
          <c:max val="100"/>
        </c:scaling>
        <c:delete val="0"/>
        <c:axPos val="l"/>
        <c:majorGridlines>
          <c:spPr>
            <a:ln w="9525" cap="flat" cmpd="sng" algn="ctr">
              <a:solidFill>
                <a:srgbClr val="59595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B41F7A"/>
                </a:solidFill>
                <a:latin typeface="+mn-lt"/>
                <a:ea typeface="+mn-ea"/>
                <a:cs typeface="+mn-cs"/>
              </a:defRPr>
            </a:pPr>
            <a:endParaRPr lang="de-DE"/>
          </a:p>
        </c:txPr>
        <c:crossAx val="153392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B41F7A"/>
              </a:solidFill>
              <a:latin typeface="+mn-lt"/>
              <a:ea typeface="+mn-ea"/>
              <a:cs typeface="+mn-cs"/>
            </a:defRPr>
          </a:pPr>
          <a:endParaRPr lang="de-DE"/>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70893E-3828-2BA2-4577-59D4CA1509DB}"/>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77DF93-C69E-7084-0691-17C06CB2ECF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E2C5459-34B8-694F-A4E3-446C77C70A48}" type="datetimeFigureOut">
              <a:rPr lang="en-US" smtClean="0"/>
              <a:t>11/28/2022</a:t>
            </a:fld>
            <a:endParaRPr lang="en-US"/>
          </a:p>
        </p:txBody>
      </p:sp>
      <p:sp>
        <p:nvSpPr>
          <p:cNvPr id="4" name="Footer Placeholder 3">
            <a:extLst>
              <a:ext uri="{FF2B5EF4-FFF2-40B4-BE49-F238E27FC236}">
                <a16:creationId xmlns:a16="http://schemas.microsoft.com/office/drawing/2014/main" id="{D72AA7EA-62A6-CE2D-4A17-96D3FB239F99}"/>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EDDE1A-B977-B06E-809E-D25A247A097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BA80781-81C0-994E-B058-93A347A8B71C}" type="slidenum">
              <a:rPr lang="en-US" smtClean="0"/>
              <a:t>‹Nr.›</a:t>
            </a:fld>
            <a:endParaRPr lang="en-US"/>
          </a:p>
        </p:txBody>
      </p:sp>
    </p:spTree>
    <p:extLst>
      <p:ext uri="{BB962C8B-B14F-4D97-AF65-F5344CB8AC3E}">
        <p14:creationId xmlns:p14="http://schemas.microsoft.com/office/powerpoint/2010/main" val="685514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2859788-52C2-4B8F-BBBD-8B962046C54E}" type="datetimeFigureOut">
              <a:rPr lang="en-IE" smtClean="0"/>
              <a:t>28/11/2022</a:t>
            </a:fld>
            <a:endParaRPr lang="en-I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endParaRPr lang="en-I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ECA971F-9F71-45AC-B80A-D85269BAA52C}" type="slidenum">
              <a:rPr lang="en-IE" smtClean="0"/>
              <a:t>‹Nr.›</a:t>
            </a:fld>
            <a:endParaRPr lang="en-IE"/>
          </a:p>
        </p:txBody>
      </p:sp>
    </p:spTree>
    <p:extLst>
      <p:ext uri="{BB962C8B-B14F-4D97-AF65-F5344CB8AC3E}">
        <p14:creationId xmlns:p14="http://schemas.microsoft.com/office/powerpoint/2010/main" val="2160700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a:t>
            </a:fld>
            <a:endParaRPr lang="en-GB" dirty="0"/>
          </a:p>
        </p:txBody>
      </p:sp>
    </p:spTree>
    <p:extLst>
      <p:ext uri="{BB962C8B-B14F-4D97-AF65-F5344CB8AC3E}">
        <p14:creationId xmlns:p14="http://schemas.microsoft.com/office/powerpoint/2010/main" val="1312184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066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11</a:t>
            </a:fld>
            <a:endParaRPr lang="en-GB" dirty="0"/>
          </a:p>
        </p:txBody>
      </p:sp>
    </p:spTree>
    <p:extLst>
      <p:ext uri="{BB962C8B-B14F-4D97-AF65-F5344CB8AC3E}">
        <p14:creationId xmlns:p14="http://schemas.microsoft.com/office/powerpoint/2010/main" val="2780054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344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9815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68312D77-9186-46F9-9D74-D9FF47C81047}" type="slidenum">
              <a:rPr lang="en-GB" smtClean="0"/>
              <a:t>27</a:t>
            </a:fld>
            <a:endParaRPr lang="en-GB" dirty="0"/>
          </a:p>
        </p:txBody>
      </p:sp>
    </p:spTree>
    <p:extLst>
      <p:ext uri="{BB962C8B-B14F-4D97-AF65-F5344CB8AC3E}">
        <p14:creationId xmlns:p14="http://schemas.microsoft.com/office/powerpoint/2010/main" val="1890462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68312D77-9186-46F9-9D74-D9FF47C81047}" type="slidenum">
              <a:rPr lang="en-GB" smtClean="0"/>
              <a:t>28</a:t>
            </a:fld>
            <a:endParaRPr lang="en-GB" dirty="0"/>
          </a:p>
        </p:txBody>
      </p:sp>
    </p:spTree>
    <p:extLst>
      <p:ext uri="{BB962C8B-B14F-4D97-AF65-F5344CB8AC3E}">
        <p14:creationId xmlns:p14="http://schemas.microsoft.com/office/powerpoint/2010/main" val="3279176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68312D77-9186-46F9-9D74-D9FF47C81047}" type="slidenum">
              <a:rPr lang="en-GB" smtClean="0"/>
              <a:t>29</a:t>
            </a:fld>
            <a:endParaRPr lang="en-GB" dirty="0"/>
          </a:p>
        </p:txBody>
      </p:sp>
    </p:spTree>
    <p:extLst>
      <p:ext uri="{BB962C8B-B14F-4D97-AF65-F5344CB8AC3E}">
        <p14:creationId xmlns:p14="http://schemas.microsoft.com/office/powerpoint/2010/main" val="3108818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68312D77-9186-46F9-9D74-D9FF47C81047}" type="slidenum">
              <a:rPr lang="en-GB" smtClean="0"/>
              <a:t>30</a:t>
            </a:fld>
            <a:endParaRPr lang="en-GB" dirty="0"/>
          </a:p>
        </p:txBody>
      </p:sp>
    </p:spTree>
    <p:extLst>
      <p:ext uri="{BB962C8B-B14F-4D97-AF65-F5344CB8AC3E}">
        <p14:creationId xmlns:p14="http://schemas.microsoft.com/office/powerpoint/2010/main" val="273927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34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899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SECURE BLOCKCHAIN</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SECURE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115878" y="-3"/>
            <a:ext cx="5736184" cy="6892757"/>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9" name="Rectangle 8">
            <a:extLst>
              <a:ext uri="{FF2B5EF4-FFF2-40B4-BE49-F238E27FC236}">
                <a16:creationId xmlns:a16="http://schemas.microsoft.com/office/drawing/2014/main" id="{D03E0E12-FB23-2F44-87D8-ABAAFB8156D3}"/>
              </a:ext>
            </a:extLst>
          </p:cNvPr>
          <p:cNvSpPr/>
          <p:nvPr userDrawn="1"/>
        </p:nvSpPr>
        <p:spPr>
          <a:xfrm>
            <a:off x="1400660" y="1458295"/>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EE8DA8D2-4676-2040-818E-4838677D4471}"/>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910D071-4356-2D46-B791-8EBEB450F3C7}"/>
              </a:ext>
            </a:extLst>
          </p:cNvPr>
          <p:cNvSpPr/>
          <p:nvPr userDrawn="1"/>
        </p:nvSpPr>
        <p:spPr>
          <a:xfrm flipV="1">
            <a:off x="1115878" y="-3"/>
            <a:ext cx="5736184" cy="6892757"/>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69A8DAD9-271A-B649-A3C8-65149F616022}"/>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8" name="Picture Placeholder 17">
            <a:extLst>
              <a:ext uri="{FF2B5EF4-FFF2-40B4-BE49-F238E27FC236}">
                <a16:creationId xmlns:a16="http://schemas.microsoft.com/office/drawing/2014/main" id="{9BCF657B-2521-9848-AF64-509B4171F96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C19CD423-B11E-D74D-8B58-62A243837FDA}"/>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23">
            <a:extLst>
              <a:ext uri="{FF2B5EF4-FFF2-40B4-BE49-F238E27FC236}">
                <a16:creationId xmlns:a16="http://schemas.microsoft.com/office/drawing/2014/main" id="{41D8DDE8-E549-3B4C-867F-F463309162A3}"/>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6D1C72D2-6F43-5B47-861B-840EBB300E28}"/>
              </a:ext>
            </a:extLst>
          </p:cNvPr>
          <p:cNvSpPr/>
          <p:nvPr userDrawn="1"/>
        </p:nvSpPr>
        <p:spPr>
          <a:xfrm>
            <a:off x="1400660" y="1458295"/>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BDBD618-9343-6A4D-ABE7-49A5393A3B7C}"/>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447A66AA-4479-1F4F-A1EC-0FF5590C23F4}"/>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E49ABDE0-3A95-EA48-A6FF-D7A2F4032D0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66056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2" name="Rectangle 11">
            <a:extLst>
              <a:ext uri="{FF2B5EF4-FFF2-40B4-BE49-F238E27FC236}">
                <a16:creationId xmlns:a16="http://schemas.microsoft.com/office/drawing/2014/main" id="{67398235-C6AD-0044-962D-4008089BE2E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Logo&#10;&#10;Description automatically generated">
            <a:extLst>
              <a:ext uri="{FF2B5EF4-FFF2-40B4-BE49-F238E27FC236}">
                <a16:creationId xmlns:a16="http://schemas.microsoft.com/office/drawing/2014/main" id="{9BCE51B4-5C11-8648-BE30-F5B130E4941C}"/>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6306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7" name="Rectangle 16">
            <a:extLst>
              <a:ext uri="{FF2B5EF4-FFF2-40B4-BE49-F238E27FC236}">
                <a16:creationId xmlns:a16="http://schemas.microsoft.com/office/drawing/2014/main" id="{EB068B24-AAD2-EC46-9C66-7437E5F1B308}"/>
              </a:ext>
            </a:extLst>
          </p:cNvPr>
          <p:cNvSpPr/>
          <p:nvPr userDrawn="1"/>
        </p:nvSpPr>
        <p:spPr>
          <a:xfrm>
            <a:off x="676972" y="141915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2" name="Rectangle 11">
            <a:extLst>
              <a:ext uri="{FF2B5EF4-FFF2-40B4-BE49-F238E27FC236}">
                <a16:creationId xmlns:a16="http://schemas.microsoft.com/office/drawing/2014/main" id="{9224B230-825F-464D-818B-C48C81BE9E2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C0E45D6A-D725-0E40-8A9C-04FD779E67F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0046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676972" y="141915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74F5F8AB-170A-B44D-BD0D-27DD2A5A9D9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C0C7C7A-DB95-734B-98BC-92FBFE838E0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2079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56B2A56-2BBE-C646-BE66-B40552392DDE}"/>
              </a:ext>
            </a:extLst>
          </p:cNvPr>
          <p:cNvSpPr/>
          <p:nvPr userDrawn="1"/>
        </p:nvSpPr>
        <p:spPr>
          <a:xfrm>
            <a:off x="241300" y="228600"/>
            <a:ext cx="11696700" cy="27178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
        <p:nvSpPr>
          <p:cNvPr id="21" name="Rectangle 20">
            <a:extLst>
              <a:ext uri="{FF2B5EF4-FFF2-40B4-BE49-F238E27FC236}">
                <a16:creationId xmlns:a16="http://schemas.microsoft.com/office/drawing/2014/main" id="{8A84E1C7-820C-6B4C-90A3-B85E568D2AF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13DAD951-7FBC-0B47-A686-42F1981A7AC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99648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Nav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96EDAD-C319-D548-A979-49E81343F7F8}"/>
              </a:ext>
            </a:extLst>
          </p:cNvPr>
          <p:cNvSpPr/>
          <p:nvPr userDrawn="1"/>
        </p:nvSpPr>
        <p:spPr>
          <a:xfrm>
            <a:off x="241300" y="228600"/>
            <a:ext cx="11696700" cy="56953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6BFFD43-F8F2-A442-AD13-9D6BE5006D5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000DD97F-55CE-F046-AE6A-2ED9AA91C563}"/>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28470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ox - Solid Light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62BE5A-66C1-434D-9B56-58E19E52B6F3}"/>
              </a:ext>
            </a:extLst>
          </p:cNvPr>
          <p:cNvSpPr/>
          <p:nvPr userDrawn="1"/>
        </p:nvSpPr>
        <p:spPr>
          <a:xfrm>
            <a:off x="241300" y="228600"/>
            <a:ext cx="11696700" cy="56953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BEF564C0-0C80-AF4F-AACE-A9610384834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C960BDC8-E155-A147-AB2E-7170DDF4F116}"/>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092935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073661"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98372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0"/>
            <a:ext cx="12192000" cy="685800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SECURE</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AC7CE8-B51E-C249-946E-538B6C26A0B6}"/>
              </a:ext>
            </a:extLst>
          </p:cNvPr>
          <p:cNvSpPr/>
          <p:nvPr userDrawn="1"/>
        </p:nvSpPr>
        <p:spPr>
          <a:xfrm>
            <a:off x="241300" y="228600"/>
            <a:ext cx="11696700" cy="30353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B8D17229-747C-F44E-BD6D-9DEA1E784AC8}"/>
              </a:ext>
            </a:extLst>
          </p:cNvPr>
          <p:cNvSpPr/>
          <p:nvPr userDrawn="1"/>
        </p:nvSpPr>
        <p:spPr>
          <a:xfrm>
            <a:off x="831350" y="1502804"/>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5" name="Rectangle 14">
            <a:extLst>
              <a:ext uri="{FF2B5EF4-FFF2-40B4-BE49-F238E27FC236}">
                <a16:creationId xmlns:a16="http://schemas.microsoft.com/office/drawing/2014/main" id="{284D84F5-99A4-8040-A2A1-2682C599AD1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62025217-4795-9249-9C37-88CEEEDE536E}"/>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956642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45F4BB7-6E94-9947-9F14-4DCA46C6E427}"/>
              </a:ext>
            </a:extLst>
          </p:cNvPr>
          <p:cNvSpPr/>
          <p:nvPr userDrawn="1"/>
        </p:nvSpPr>
        <p:spPr>
          <a:xfrm>
            <a:off x="241300" y="228600"/>
            <a:ext cx="11696700" cy="30353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sp>
        <p:nvSpPr>
          <p:cNvPr id="14" name="Rectangle 13">
            <a:extLst>
              <a:ext uri="{FF2B5EF4-FFF2-40B4-BE49-F238E27FC236}">
                <a16:creationId xmlns:a16="http://schemas.microsoft.com/office/drawing/2014/main" id="{E9B11E87-4EE4-EF4D-9822-A3CCA8B2DDFF}"/>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E94FB9E-3664-8A4B-8CCA-49CA75C5BA58}"/>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4108775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Slide - Purpl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B41F7A"/>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B41F7A"/>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947335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Orang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924"/>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924"/>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996146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sp>
        <p:nvSpPr>
          <p:cNvPr id="22" name="Rectangle 21">
            <a:extLst>
              <a:ext uri="{FF2B5EF4-FFF2-40B4-BE49-F238E27FC236}">
                <a16:creationId xmlns:a16="http://schemas.microsoft.com/office/drawing/2014/main" id="{79A3CA77-1A80-6E43-B90B-87E0E18C59AC}"/>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EAA072AB-64A8-7446-AA36-36B06BE22F1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587100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9C2F2"/>
              </a:solidFill>
            </a:endParaRPr>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83553"/>
              </a:solidFill>
            </a:endParaRPr>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B41F7A">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8" name="Rectangle 17">
            <a:extLst>
              <a:ext uri="{FF2B5EF4-FFF2-40B4-BE49-F238E27FC236}">
                <a16:creationId xmlns:a16="http://schemas.microsoft.com/office/drawing/2014/main" id="{A223AA5B-A80A-654B-9751-AC9D525DBF0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0" name="Picture 19" descr="Logo&#10;&#10;Description automatically generated">
            <a:extLst>
              <a:ext uri="{FF2B5EF4-FFF2-40B4-BE49-F238E27FC236}">
                <a16:creationId xmlns:a16="http://schemas.microsoft.com/office/drawing/2014/main" id="{DBDF5EC7-0B96-6349-A28B-8F9083C47147}"/>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941567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4" name="Rectangle 13">
            <a:extLst>
              <a:ext uri="{FF2B5EF4-FFF2-40B4-BE49-F238E27FC236}">
                <a16:creationId xmlns:a16="http://schemas.microsoft.com/office/drawing/2014/main" id="{6E835CC0-40A7-4A49-AF3E-F242A0786E2B}"/>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D63E1F91-21AD-C348-B622-646EB3561A07}"/>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133433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562EC76A-58DF-4A4B-874F-8A626D9CF740}"/>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7C1F8DF1-3432-074B-BA29-C157EF147929}"/>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38772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4" name="Rectangle 23">
            <a:extLst>
              <a:ext uri="{FF2B5EF4-FFF2-40B4-BE49-F238E27FC236}">
                <a16:creationId xmlns:a16="http://schemas.microsoft.com/office/drawing/2014/main" id="{185E8BBF-5FD9-B642-A379-CD86A20DF681}"/>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6" name="Picture 25" descr="Logo&#10;&#10;Description automatically generated">
            <a:extLst>
              <a:ext uri="{FF2B5EF4-FFF2-40B4-BE49-F238E27FC236}">
                <a16:creationId xmlns:a16="http://schemas.microsoft.com/office/drawing/2014/main" id="{B15D1A75-4AD0-BD4B-AE7B-155F54D68B04}"/>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04065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5374" y="17274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8473" y="17689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5392" y="178001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2510" y="182145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7F1C5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B41F7A"/>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F16924"/>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6" name="Rectangle 15">
            <a:extLst>
              <a:ext uri="{FF2B5EF4-FFF2-40B4-BE49-F238E27FC236}">
                <a16:creationId xmlns:a16="http://schemas.microsoft.com/office/drawing/2014/main" id="{60FDA0A4-DB97-CD4B-B9D8-DC06DE270F32}"/>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C7F54070-225E-B842-A162-3F4AFB4216B6}"/>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6825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4123" y="2220685"/>
            <a:ext cx="12187877" cy="326632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2" name="Picture 11" descr="Icon&#10;&#10;Description automatically generated">
            <a:extLst>
              <a:ext uri="{FF2B5EF4-FFF2-40B4-BE49-F238E27FC236}">
                <a16:creationId xmlns:a16="http://schemas.microsoft.com/office/drawing/2014/main" id="{44EA975A-0BA2-014C-B774-ACD0EF3B8935}"/>
              </a:ext>
            </a:extLst>
          </p:cNvPr>
          <p:cNvPicPr/>
          <p:nvPr userDrawn="1"/>
        </p:nvPicPr>
        <p:blipFill rotWithShape="1">
          <a:blip r:embed="rId2" cstate="screen">
            <a:extLst>
              <a:ext uri="{28A0092B-C50C-407E-A947-70E740481C1C}">
                <a14:useLocalDpi xmlns:a14="http://schemas.microsoft.com/office/drawing/2010/main"/>
              </a:ext>
            </a:extLst>
          </a:blip>
          <a:srcRect l="-1240" t="12374" r="4352" b="40059"/>
          <a:stretch/>
        </p:blipFill>
        <p:spPr>
          <a:xfrm>
            <a:off x="-1" y="2220684"/>
            <a:ext cx="7232073" cy="3266329"/>
          </a:xfrm>
          <a:prstGeom prst="rect">
            <a:avLst/>
          </a:prstGeom>
        </p:spPr>
      </p:pic>
      <p:pic>
        <p:nvPicPr>
          <p:cNvPr id="14" name="Picture 13" descr="Logo&#10;&#10;Description automatically generated">
            <a:extLst>
              <a:ext uri="{FF2B5EF4-FFF2-40B4-BE49-F238E27FC236}">
                <a16:creationId xmlns:a16="http://schemas.microsoft.com/office/drawing/2014/main" id="{0B8885B7-5648-6D4A-9693-F82DCAF3358B}"/>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
        <p:nvSpPr>
          <p:cNvPr id="19" name="Rectangle 18">
            <a:extLst>
              <a:ext uri="{FF2B5EF4-FFF2-40B4-BE49-F238E27FC236}">
                <a16:creationId xmlns:a16="http://schemas.microsoft.com/office/drawing/2014/main" id="{39FC1785-CA5D-A14B-B8A2-69C6D4CD6485}"/>
              </a:ext>
            </a:extLst>
          </p:cNvPr>
          <p:cNvSpPr/>
          <p:nvPr userDrawn="1"/>
        </p:nvSpPr>
        <p:spPr>
          <a:xfrm>
            <a:off x="5241899" y="3051958"/>
            <a:ext cx="6576787" cy="281301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Text Placeholder 23">
            <a:extLst>
              <a:ext uri="{FF2B5EF4-FFF2-40B4-BE49-F238E27FC236}">
                <a16:creationId xmlns:a16="http://schemas.microsoft.com/office/drawing/2014/main" id="{E13282FF-87C4-A745-8927-12E55E48A750}"/>
              </a:ext>
            </a:extLst>
          </p:cNvPr>
          <p:cNvSpPr>
            <a:spLocks noGrp="1"/>
          </p:cNvSpPr>
          <p:nvPr>
            <p:ph type="body" sz="quarter" idx="15" hasCustomPrompt="1"/>
          </p:nvPr>
        </p:nvSpPr>
        <p:spPr>
          <a:xfrm>
            <a:off x="5885208" y="451410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21" name="Text Placeholder 23">
            <a:extLst>
              <a:ext uri="{FF2B5EF4-FFF2-40B4-BE49-F238E27FC236}">
                <a16:creationId xmlns:a16="http://schemas.microsoft.com/office/drawing/2014/main" id="{E1EB4311-DD04-DA47-804C-802E7610AAC2}"/>
              </a:ext>
            </a:extLst>
          </p:cNvPr>
          <p:cNvSpPr>
            <a:spLocks noGrp="1"/>
          </p:cNvSpPr>
          <p:nvPr>
            <p:ph type="body" sz="quarter" idx="16" hasCustomPrompt="1"/>
          </p:nvPr>
        </p:nvSpPr>
        <p:spPr>
          <a:xfrm>
            <a:off x="5885209" y="349470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pic>
        <p:nvPicPr>
          <p:cNvPr id="2" name="Grafik 1">
            <a:extLst>
              <a:ext uri="{FF2B5EF4-FFF2-40B4-BE49-F238E27FC236}">
                <a16:creationId xmlns:a16="http://schemas.microsoft.com/office/drawing/2014/main" id="{AC784525-B40C-9F31-592B-36F5312FB6F0}"/>
              </a:ext>
            </a:extLst>
          </p:cNvPr>
          <p:cNvPicPr>
            <a:picLocks noChangeAspect="1"/>
          </p:cNvPicPr>
          <p:nvPr userDrawn="1"/>
        </p:nvPicPr>
        <p:blipFill>
          <a:blip r:embed="rId4"/>
          <a:stretch>
            <a:fillRect/>
          </a:stretch>
        </p:blipFill>
        <p:spPr>
          <a:xfrm>
            <a:off x="767334" y="5885946"/>
            <a:ext cx="2542032" cy="658368"/>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E9277041-16FF-1645-9F78-F052CB91047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4D50401-CB0B-084A-8450-D4B23F577B4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7916804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F1C58"/>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B41F7A"/>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16924"/>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EDA13E"/>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B41F7A"/>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30704"/>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8" name="Rectangle 17">
            <a:extLst>
              <a:ext uri="{FF2B5EF4-FFF2-40B4-BE49-F238E27FC236}">
                <a16:creationId xmlns:a16="http://schemas.microsoft.com/office/drawing/2014/main" id="{B3C2532F-D611-6B40-B3CA-28981F36055E}"/>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AD5FA0C8-251D-0745-92D5-AFAC54D02E43}"/>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505952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9" name="Rectangle 28">
            <a:extLst>
              <a:ext uri="{FF2B5EF4-FFF2-40B4-BE49-F238E27FC236}">
                <a16:creationId xmlns:a16="http://schemas.microsoft.com/office/drawing/2014/main" id="{DADF0D77-B718-1445-9663-921379DFEA8A}"/>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0" name="Picture 29" descr="Logo&#10;&#10;Description automatically generated">
            <a:extLst>
              <a:ext uri="{FF2B5EF4-FFF2-40B4-BE49-F238E27FC236}">
                <a16:creationId xmlns:a16="http://schemas.microsoft.com/office/drawing/2014/main" id="{DB26B81B-9D4A-304C-955B-829FF2EB6991}"/>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92762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7F1C5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B41F7A"/>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F16924"/>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EDA13E"/>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FCB3897B-0335-7248-B31A-4A58E77FE66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3B8F62A7-D6C3-704B-B4D0-6F75FD2E4E4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3704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7" name="Rectangle 16">
            <a:extLst>
              <a:ext uri="{FF2B5EF4-FFF2-40B4-BE49-F238E27FC236}">
                <a16:creationId xmlns:a16="http://schemas.microsoft.com/office/drawing/2014/main" id="{3D2CF5BA-2EEA-454D-AD82-A7AF3CF37F5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Logo&#10;&#10;Description automatically generated">
            <a:extLst>
              <a:ext uri="{FF2B5EF4-FFF2-40B4-BE49-F238E27FC236}">
                <a16:creationId xmlns:a16="http://schemas.microsoft.com/office/drawing/2014/main" id="{9D84D82E-1D77-4342-93C5-18F17738E0F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21076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16924"/>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F1C58"/>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B41F7A"/>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B41F7A"/>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EDA13E"/>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F16924"/>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7F1C58"/>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EDA13E"/>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72" name="Rectangle 71">
            <a:extLst>
              <a:ext uri="{FF2B5EF4-FFF2-40B4-BE49-F238E27FC236}">
                <a16:creationId xmlns:a16="http://schemas.microsoft.com/office/drawing/2014/main" id="{7CB6C5C2-8CFF-FF43-9D25-7BEE5D78D5E9}"/>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73" name="Picture 72" descr="Logo&#10;&#10;Description automatically generated">
            <a:extLst>
              <a:ext uri="{FF2B5EF4-FFF2-40B4-BE49-F238E27FC236}">
                <a16:creationId xmlns:a16="http://schemas.microsoft.com/office/drawing/2014/main" id="{2477F655-C5F2-D844-85E9-02F328E47159}"/>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82531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F1C58"/>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EDA13E"/>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B41F7A"/>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B41F7A"/>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16924"/>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F1C58"/>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B41F7A"/>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16924"/>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EDA13E"/>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B41F7A"/>
          </a:solidFill>
          <a:ln w="9525" cap="flat">
            <a:noFill/>
            <a:bevel/>
            <a:headEnd/>
            <a:tailEnd/>
          </a:ln>
          <a:effectLst/>
        </p:spPr>
        <p:txBody>
          <a:bodyPr wrap="none" anchor="ctr"/>
          <a:lstStyle/>
          <a:p>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36" name="Text Placeholder 17">
            <a:extLst>
              <a:ext uri="{FF2B5EF4-FFF2-40B4-BE49-F238E27FC236}">
                <a16:creationId xmlns:a16="http://schemas.microsoft.com/office/drawing/2014/main" id="{6E1A7CF4-E6FF-8D4B-867B-3C198DB57314}"/>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39" name="Text Placeholder 17">
            <a:extLst>
              <a:ext uri="{FF2B5EF4-FFF2-40B4-BE49-F238E27FC236}">
                <a16:creationId xmlns:a16="http://schemas.microsoft.com/office/drawing/2014/main" id="{BFE69741-8104-EF45-9674-B4F26DEBFFD1}"/>
              </a:ext>
            </a:extLst>
          </p:cNvPr>
          <p:cNvSpPr>
            <a:spLocks noGrp="1"/>
          </p:cNvSpPr>
          <p:nvPr>
            <p:ph type="body" sz="quarter" idx="29" hasCustomPrompt="1"/>
          </p:nvPr>
        </p:nvSpPr>
        <p:spPr>
          <a:xfrm>
            <a:off x="6964823" y="3174422"/>
            <a:ext cx="213096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42" name="Text Placeholder 17">
            <a:extLst>
              <a:ext uri="{FF2B5EF4-FFF2-40B4-BE49-F238E27FC236}">
                <a16:creationId xmlns:a16="http://schemas.microsoft.com/office/drawing/2014/main" id="{19ADE865-DD46-6A4A-B20B-AFFCE1CA78D9}"/>
              </a:ext>
            </a:extLst>
          </p:cNvPr>
          <p:cNvSpPr>
            <a:spLocks noGrp="1"/>
          </p:cNvSpPr>
          <p:nvPr>
            <p:ph type="body" sz="quarter" idx="31" hasCustomPrompt="1"/>
          </p:nvPr>
        </p:nvSpPr>
        <p:spPr>
          <a:xfrm>
            <a:off x="9081526" y="2119951"/>
            <a:ext cx="2333958"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51" name="Text Placeholder 17">
            <a:extLst>
              <a:ext uri="{FF2B5EF4-FFF2-40B4-BE49-F238E27FC236}">
                <a16:creationId xmlns:a16="http://schemas.microsoft.com/office/drawing/2014/main" id="{DC0B00F6-5FCE-6D47-AF0C-495830F8CD89}"/>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
        <p:nvSpPr>
          <p:cNvPr id="27" name="Text Placeholder 17">
            <a:extLst>
              <a:ext uri="{FF2B5EF4-FFF2-40B4-BE49-F238E27FC236}">
                <a16:creationId xmlns:a16="http://schemas.microsoft.com/office/drawing/2014/main" id="{644C8ACD-EE45-3247-B5B4-70E60CEED05C}"/>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28" name="Rectangle 27">
            <a:extLst>
              <a:ext uri="{FF2B5EF4-FFF2-40B4-BE49-F238E27FC236}">
                <a16:creationId xmlns:a16="http://schemas.microsoft.com/office/drawing/2014/main" id="{7E78B14B-6951-054D-A2DF-A8FCDEF0709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8ECF504B-3325-7A4A-B030-DF8FF389736A}"/>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32" name="Text Placeholder 17">
            <a:extLst>
              <a:ext uri="{FF2B5EF4-FFF2-40B4-BE49-F238E27FC236}">
                <a16:creationId xmlns:a16="http://schemas.microsoft.com/office/drawing/2014/main" id="{F3012E70-A541-AE4B-94FA-000AAF6B3A11}"/>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0" name="Rectangle 29">
            <a:extLst>
              <a:ext uri="{FF2B5EF4-FFF2-40B4-BE49-F238E27FC236}">
                <a16:creationId xmlns:a16="http://schemas.microsoft.com/office/drawing/2014/main" id="{438284D2-E808-5547-A136-6F12F3B63AA4}"/>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4E1CEB4C-C7AD-E241-A155-72A4E884710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939996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9795863" y="1322650"/>
            <a:ext cx="1638589" cy="461665"/>
          </a:xfrm>
          <a:prstGeom prst="rect">
            <a:avLst/>
          </a:prstGeom>
          <a:noFill/>
        </p:spPr>
        <p:txBody>
          <a:bodyPr wrap="none" rtlCol="0">
            <a:spAutoFit/>
          </a:bodyPr>
          <a:lstStyle/>
          <a:p>
            <a:pPr algn="ctr"/>
            <a:r>
              <a:rPr lang="en-US" sz="2400"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F1C58"/>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 name="Rectangle 26">
            <a:extLst>
              <a:ext uri="{FF2B5EF4-FFF2-40B4-BE49-F238E27FC236}">
                <a16:creationId xmlns:a16="http://schemas.microsoft.com/office/drawing/2014/main" id="{7A76DD1E-987B-AD47-A6C9-247EDD013618}"/>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8" name="Picture 27" descr="Logo&#10;&#10;Description automatically generated">
            <a:extLst>
              <a:ext uri="{FF2B5EF4-FFF2-40B4-BE49-F238E27FC236}">
                <a16:creationId xmlns:a16="http://schemas.microsoft.com/office/drawing/2014/main" id="{370386F4-A99E-724A-9D3C-C0299560A160}"/>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2202688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513686" y="-2"/>
            <a:ext cx="6872766" cy="6857999"/>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9" name="Text Placeholder 17">
            <a:extLst>
              <a:ext uri="{FF2B5EF4-FFF2-40B4-BE49-F238E27FC236}">
                <a16:creationId xmlns:a16="http://schemas.microsoft.com/office/drawing/2014/main" id="{CA4154B1-9F57-7145-879A-8EB247136C2A}"/>
              </a:ext>
            </a:extLst>
          </p:cNvPr>
          <p:cNvSpPr>
            <a:spLocks noGrp="1"/>
          </p:cNvSpPr>
          <p:nvPr>
            <p:ph type="body" sz="quarter" idx="25" hasCustomPrompt="1"/>
          </p:nvPr>
        </p:nvSpPr>
        <p:spPr>
          <a:xfrm>
            <a:off x="1332038" y="3296364"/>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0" name="Text Placeholder 17">
            <a:extLst>
              <a:ext uri="{FF2B5EF4-FFF2-40B4-BE49-F238E27FC236}">
                <a16:creationId xmlns:a16="http://schemas.microsoft.com/office/drawing/2014/main" id="{2FA64BD3-F9F4-3640-81F8-B395DA4BE505}"/>
              </a:ext>
            </a:extLst>
          </p:cNvPr>
          <p:cNvSpPr>
            <a:spLocks noGrp="1"/>
          </p:cNvSpPr>
          <p:nvPr>
            <p:ph type="body" sz="quarter" idx="26" hasCustomPrompt="1"/>
          </p:nvPr>
        </p:nvSpPr>
        <p:spPr>
          <a:xfrm>
            <a:off x="1332038" y="3919323"/>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1" name="Text Placeholder 17">
            <a:extLst>
              <a:ext uri="{FF2B5EF4-FFF2-40B4-BE49-F238E27FC236}">
                <a16:creationId xmlns:a16="http://schemas.microsoft.com/office/drawing/2014/main" id="{428D571D-4380-A147-A90D-48A4C9CE0B59}"/>
              </a:ext>
            </a:extLst>
          </p:cNvPr>
          <p:cNvSpPr>
            <a:spLocks noGrp="1"/>
          </p:cNvSpPr>
          <p:nvPr>
            <p:ph type="body" sz="quarter" idx="27" hasCustomPrompt="1"/>
          </p:nvPr>
        </p:nvSpPr>
        <p:spPr>
          <a:xfrm>
            <a:off x="1340202" y="4562886"/>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9" name="Rectangle 48">
            <a:extLst>
              <a:ext uri="{FF2B5EF4-FFF2-40B4-BE49-F238E27FC236}">
                <a16:creationId xmlns:a16="http://schemas.microsoft.com/office/drawing/2014/main" id="{818B98B7-0B2D-7049-BE12-5F81F550DCFB}"/>
              </a:ext>
            </a:extLst>
          </p:cNvPr>
          <p:cNvSpPr/>
          <p:nvPr userDrawn="1"/>
        </p:nvSpPr>
        <p:spPr>
          <a:xfrm flipV="1">
            <a:off x="371133" y="5724018"/>
            <a:ext cx="4094282" cy="777330"/>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latin typeface="Montserrat Light"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p:ph type="body" sz="quarter" idx="28" hasCustomPrompt="1"/>
          </p:nvPr>
        </p:nvSpPr>
        <p:spPr>
          <a:xfrm>
            <a:off x="567326" y="5747113"/>
            <a:ext cx="2425353" cy="731140"/>
          </a:xfrm>
        </p:spPr>
        <p:txBody>
          <a:bodyPr anchor="ctr">
            <a:normAutofit/>
          </a:bodyPr>
          <a:lstStyle>
            <a:lvl1pPr marL="0" indent="0" algn="l">
              <a:buNone/>
              <a:defRPr sz="2800" baseline="0">
                <a:solidFill>
                  <a:schemeClr val="bg1"/>
                </a:solidFill>
                <a:latin typeface="+mn-lt"/>
              </a:defRPr>
            </a:lvl1pPr>
          </a:lstStyle>
          <a:p>
            <a:pPr lvl="0"/>
            <a:r>
              <a:rPr lang="en-US" dirty="0" err="1"/>
              <a:t>www.secure.eu</a:t>
            </a:r>
            <a:endParaRPr lang="en-US" dirty="0"/>
          </a:p>
        </p:txBody>
      </p:sp>
      <p:sp>
        <p:nvSpPr>
          <p:cNvPr id="15" name="Text Placeholder 23">
            <a:extLst>
              <a:ext uri="{FF2B5EF4-FFF2-40B4-BE49-F238E27FC236}">
                <a16:creationId xmlns:a16="http://schemas.microsoft.com/office/drawing/2014/main" id="{F84B8951-7C9D-9343-B525-1359E5DBCF52}"/>
              </a:ext>
            </a:extLst>
          </p:cNvPr>
          <p:cNvSpPr>
            <a:spLocks noGrp="1"/>
          </p:cNvSpPr>
          <p:nvPr>
            <p:ph type="body" sz="quarter" idx="19" hasCustomPrompt="1"/>
          </p:nvPr>
        </p:nvSpPr>
        <p:spPr>
          <a:xfrm>
            <a:off x="1269930" y="1396872"/>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6" name="Text Placeholder 23">
            <a:extLst>
              <a:ext uri="{FF2B5EF4-FFF2-40B4-BE49-F238E27FC236}">
                <a16:creationId xmlns:a16="http://schemas.microsoft.com/office/drawing/2014/main" id="{C736A845-E210-8B41-86F2-2399C32F4922}"/>
              </a:ext>
            </a:extLst>
          </p:cNvPr>
          <p:cNvSpPr>
            <a:spLocks noGrp="1"/>
          </p:cNvSpPr>
          <p:nvPr>
            <p:ph type="body" sz="quarter" idx="20" hasCustomPrompt="1"/>
          </p:nvPr>
        </p:nvSpPr>
        <p:spPr>
          <a:xfrm>
            <a:off x="1269930" y="510737"/>
            <a:ext cx="3195485" cy="837258"/>
          </a:xfrm>
        </p:spPr>
        <p:txBody>
          <a:bodyPr anchor="ctr">
            <a:normAutofit/>
          </a:bodyPr>
          <a:lstStyle>
            <a:lvl1pPr marL="0" indent="0" algn="l">
              <a:buNone/>
              <a:defRPr sz="5000" b="1" baseline="0">
                <a:solidFill>
                  <a:srgbClr val="F16924"/>
                </a:solidFill>
                <a:latin typeface="+mn-lt"/>
              </a:defRPr>
            </a:lvl1pPr>
          </a:lstStyle>
          <a:p>
            <a:pPr lvl="0"/>
            <a:r>
              <a:rPr lang="en-US" dirty="0"/>
              <a:t>Thank You</a:t>
            </a:r>
          </a:p>
        </p:txBody>
      </p:sp>
      <p:pic>
        <p:nvPicPr>
          <p:cNvPr id="20" name="Picture 19" descr="Icon&#10;&#10;Description automatically generated">
            <a:extLst>
              <a:ext uri="{FF2B5EF4-FFF2-40B4-BE49-F238E27FC236}">
                <a16:creationId xmlns:a16="http://schemas.microsoft.com/office/drawing/2014/main" id="{5EEB26E1-71B5-2844-85F3-152C393D122D}"/>
              </a:ext>
            </a:extLst>
          </p:cNvPr>
          <p:cNvPicPr/>
          <p:nvPr userDrawn="1"/>
        </p:nvPicPr>
        <p:blipFill rotWithShape="1">
          <a:blip r:embed="rId2">
            <a:extLst>
              <a:ext uri="{28A0092B-C50C-407E-A947-70E740481C1C}">
                <a14:useLocalDpi xmlns:a14="http://schemas.microsoft.com/office/drawing/2010/main"/>
              </a:ext>
            </a:extLst>
          </a:blip>
          <a:srcRect l="-5634" t="8478" r="38806" b="9640"/>
          <a:stretch/>
        </p:blipFill>
        <p:spPr>
          <a:xfrm>
            <a:off x="2766729" y="68820"/>
            <a:ext cx="6056868" cy="6817011"/>
          </a:xfrm>
          <a:prstGeom prst="rect">
            <a:avLst/>
          </a:prstGeom>
        </p:spPr>
      </p:pic>
      <p:pic>
        <p:nvPicPr>
          <p:cNvPr id="25" name="Picture 24" descr="Logo&#10;&#10;Description automatically generated">
            <a:extLst>
              <a:ext uri="{FF2B5EF4-FFF2-40B4-BE49-F238E27FC236}">
                <a16:creationId xmlns:a16="http://schemas.microsoft.com/office/drawing/2014/main" id="{8DFD7000-E928-0F4D-9EE1-350654B4F32C}"/>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336063" y="416024"/>
            <a:ext cx="3343990" cy="1711988"/>
          </a:xfrm>
          <a:prstGeom prst="rect">
            <a:avLst/>
          </a:prstGeom>
        </p:spPr>
      </p:pic>
      <p:pic>
        <p:nvPicPr>
          <p:cNvPr id="4" name="Grafik 3">
            <a:extLst>
              <a:ext uri="{FF2B5EF4-FFF2-40B4-BE49-F238E27FC236}">
                <a16:creationId xmlns:a16="http://schemas.microsoft.com/office/drawing/2014/main" id="{54E112AB-BFEE-EE42-E4A2-EA280DAC56BA}"/>
              </a:ext>
            </a:extLst>
          </p:cNvPr>
          <p:cNvPicPr>
            <a:picLocks noChangeAspect="1"/>
          </p:cNvPicPr>
          <p:nvPr userDrawn="1"/>
        </p:nvPicPr>
        <p:blipFill>
          <a:blip r:embed="rId4"/>
          <a:stretch>
            <a:fillRect/>
          </a:stretch>
        </p:blipFill>
        <p:spPr>
          <a:xfrm>
            <a:off x="9206484" y="5762735"/>
            <a:ext cx="2542032" cy="658368"/>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EEE40F-C46E-CB4F-B81C-0FF051ACB56C}"/>
              </a:ext>
            </a:extLst>
          </p:cNvPr>
          <p:cNvSpPr/>
          <p:nvPr userDrawn="1"/>
        </p:nvSpPr>
        <p:spPr>
          <a:xfrm>
            <a:off x="4123" y="2578879"/>
            <a:ext cx="12187877" cy="301737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3" name="Text Placeholder 23">
            <a:extLst>
              <a:ext uri="{FF2B5EF4-FFF2-40B4-BE49-F238E27FC236}">
                <a16:creationId xmlns:a16="http://schemas.microsoft.com/office/drawing/2014/main" id="{A1E95CA9-83EC-F34D-A49B-33A8C4FAF9FF}"/>
              </a:ext>
            </a:extLst>
          </p:cNvPr>
          <p:cNvSpPr>
            <a:spLocks noGrp="1"/>
          </p:cNvSpPr>
          <p:nvPr>
            <p:ph type="body" sz="quarter" idx="15" hasCustomPrompt="1"/>
          </p:nvPr>
        </p:nvSpPr>
        <p:spPr>
          <a:xfrm>
            <a:off x="778986" y="424881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14" name="Text Placeholder 23">
            <a:extLst>
              <a:ext uri="{FF2B5EF4-FFF2-40B4-BE49-F238E27FC236}">
                <a16:creationId xmlns:a16="http://schemas.microsoft.com/office/drawing/2014/main" id="{360251AF-B8B8-4240-A631-F35ADF8DEC23}"/>
              </a:ext>
            </a:extLst>
          </p:cNvPr>
          <p:cNvSpPr>
            <a:spLocks noGrp="1"/>
          </p:cNvSpPr>
          <p:nvPr>
            <p:ph type="body" sz="quarter" idx="16" hasCustomPrompt="1"/>
          </p:nvPr>
        </p:nvSpPr>
        <p:spPr>
          <a:xfrm>
            <a:off x="778987" y="322941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sp>
        <p:nvSpPr>
          <p:cNvPr id="4" name="Picture Placeholder 3">
            <a:extLst>
              <a:ext uri="{FF2B5EF4-FFF2-40B4-BE49-F238E27FC236}">
                <a16:creationId xmlns:a16="http://schemas.microsoft.com/office/drawing/2014/main" id="{C73D3263-48BF-A442-9520-3D9695E54CED}"/>
              </a:ext>
            </a:extLst>
          </p:cNvPr>
          <p:cNvSpPr>
            <a:spLocks noGrp="1"/>
          </p:cNvSpPr>
          <p:nvPr>
            <p:ph type="pic" sz="quarter" idx="17"/>
          </p:nvPr>
        </p:nvSpPr>
        <p:spPr>
          <a:xfrm>
            <a:off x="6571280" y="0"/>
            <a:ext cx="5620719" cy="6858000"/>
          </a:xfrm>
        </p:spPr>
        <p:txBody>
          <a:bodyPr/>
          <a:lstStyle/>
          <a:p>
            <a:endParaRPr lang="en-US"/>
          </a:p>
        </p:txBody>
      </p:sp>
      <p:pic>
        <p:nvPicPr>
          <p:cNvPr id="11" name="Picture 10" descr="Logo&#10;&#10;Description automatically generated">
            <a:extLst>
              <a:ext uri="{FF2B5EF4-FFF2-40B4-BE49-F238E27FC236}">
                <a16:creationId xmlns:a16="http://schemas.microsoft.com/office/drawing/2014/main" id="{89B15627-EA51-8F44-B958-CD6B8808ECA9}"/>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pic>
        <p:nvPicPr>
          <p:cNvPr id="2" name="Grafik 1">
            <a:extLst>
              <a:ext uri="{FF2B5EF4-FFF2-40B4-BE49-F238E27FC236}">
                <a16:creationId xmlns:a16="http://schemas.microsoft.com/office/drawing/2014/main" id="{2224C2C0-EACA-6FB0-6689-F7705AD4BC84}"/>
              </a:ext>
            </a:extLst>
          </p:cNvPr>
          <p:cNvPicPr>
            <a:picLocks noChangeAspect="1"/>
          </p:cNvPicPr>
          <p:nvPr userDrawn="1"/>
        </p:nvPicPr>
        <p:blipFill>
          <a:blip r:embed="rId3"/>
          <a:stretch>
            <a:fillRect/>
          </a:stretch>
        </p:blipFill>
        <p:spPr>
          <a:xfrm>
            <a:off x="662559" y="5885946"/>
            <a:ext cx="2542032" cy="658368"/>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6940248" y="60153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6940248" y="167616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6940248" y="273592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6926393" y="379411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6940248" y="4871413"/>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6210339" y="65873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6210339" y="173335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6210339" y="279312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6196484" y="385130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6210339" y="4928608"/>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49" name="Rectangle 48">
            <a:extLst>
              <a:ext uri="{FF2B5EF4-FFF2-40B4-BE49-F238E27FC236}">
                <a16:creationId xmlns:a16="http://schemas.microsoft.com/office/drawing/2014/main" id="{EFF71558-928C-3D40-B48E-F1D3A220489E}"/>
              </a:ext>
            </a:extLst>
          </p:cNvPr>
          <p:cNvSpPr/>
          <p:nvPr userDrawn="1"/>
        </p:nvSpPr>
        <p:spPr>
          <a:xfrm>
            <a:off x="6940247" y="6106331"/>
            <a:ext cx="4754536" cy="461665"/>
          </a:xfrm>
          <a:prstGeom prst="rect">
            <a:avLst/>
          </a:prstGeom>
        </p:spPr>
        <p:txBody>
          <a:bodyPr wrap="square">
            <a:spAutoFit/>
          </a:bodyPr>
          <a:lstStyle/>
          <a:p>
            <a:r>
              <a:rPr lang="en-GB" sz="800" dirty="0">
                <a:solidFill>
                  <a:srgbClr val="595959"/>
                </a:solidFill>
              </a:rPr>
              <a:t>Die </a:t>
            </a:r>
            <a:r>
              <a:rPr lang="en-GB" sz="800" dirty="0" err="1">
                <a:solidFill>
                  <a:srgbClr val="595959"/>
                </a:solidFill>
              </a:rPr>
              <a:t>Unterstützung</a:t>
            </a:r>
            <a:r>
              <a:rPr lang="en-GB" sz="800" dirty="0">
                <a:solidFill>
                  <a:srgbClr val="595959"/>
                </a:solidFill>
              </a:rPr>
              <a:t> der </a:t>
            </a:r>
            <a:r>
              <a:rPr lang="en-GB" sz="800" dirty="0" err="1">
                <a:solidFill>
                  <a:srgbClr val="595959"/>
                </a:solidFill>
              </a:rPr>
              <a:t>Europäischen</a:t>
            </a:r>
            <a:r>
              <a:rPr lang="en-GB" sz="800" dirty="0">
                <a:solidFill>
                  <a:srgbClr val="595959"/>
                </a:solidFill>
              </a:rPr>
              <a:t> </a:t>
            </a:r>
            <a:r>
              <a:rPr lang="en-GB" sz="800" dirty="0" err="1">
                <a:solidFill>
                  <a:srgbClr val="595959"/>
                </a:solidFill>
              </a:rPr>
              <a:t>Kommission</a:t>
            </a:r>
            <a:r>
              <a:rPr lang="en-GB" sz="800" dirty="0">
                <a:solidFill>
                  <a:srgbClr val="595959"/>
                </a:solidFill>
              </a:rPr>
              <a:t> für die </a:t>
            </a:r>
            <a:r>
              <a:rPr lang="en-GB" sz="800" dirty="0" err="1">
                <a:solidFill>
                  <a:srgbClr val="595959"/>
                </a:solidFill>
              </a:rPr>
              <a:t>Erstellung</a:t>
            </a:r>
            <a:r>
              <a:rPr lang="en-GB" sz="800" dirty="0">
                <a:solidFill>
                  <a:srgbClr val="595959"/>
                </a:solidFill>
              </a:rPr>
              <a:t> </a:t>
            </a:r>
            <a:r>
              <a:rPr lang="en-GB" sz="800" dirty="0" err="1">
                <a:solidFill>
                  <a:srgbClr val="595959"/>
                </a:solidFill>
              </a:rPr>
              <a:t>dieser</a:t>
            </a:r>
            <a:r>
              <a:rPr lang="en-GB" sz="800" dirty="0">
                <a:solidFill>
                  <a:srgbClr val="595959"/>
                </a:solidFill>
              </a:rPr>
              <a:t> </a:t>
            </a:r>
            <a:r>
              <a:rPr lang="en-GB" sz="800" dirty="0" err="1">
                <a:solidFill>
                  <a:srgbClr val="595959"/>
                </a:solidFill>
              </a:rPr>
              <a:t>Veröffentlichung</a:t>
            </a:r>
            <a:r>
              <a:rPr lang="en-GB" sz="800" dirty="0">
                <a:solidFill>
                  <a:srgbClr val="595959"/>
                </a:solidFill>
              </a:rPr>
              <a:t> </a:t>
            </a:r>
            <a:r>
              <a:rPr lang="en-GB" sz="800" dirty="0" err="1">
                <a:solidFill>
                  <a:srgbClr val="595959"/>
                </a:solidFill>
              </a:rPr>
              <a:t>stellt</a:t>
            </a:r>
            <a:r>
              <a:rPr lang="en-GB" sz="800" dirty="0">
                <a:solidFill>
                  <a:srgbClr val="595959"/>
                </a:solidFill>
              </a:rPr>
              <a:t> </a:t>
            </a:r>
            <a:r>
              <a:rPr lang="en-GB" sz="800" dirty="0" err="1">
                <a:solidFill>
                  <a:srgbClr val="595959"/>
                </a:solidFill>
              </a:rPr>
              <a:t>keine</a:t>
            </a:r>
            <a:r>
              <a:rPr lang="en-GB" sz="800" dirty="0">
                <a:solidFill>
                  <a:srgbClr val="595959"/>
                </a:solidFill>
              </a:rPr>
              <a:t> </a:t>
            </a:r>
            <a:r>
              <a:rPr lang="en-GB" sz="800" dirty="0" err="1">
                <a:solidFill>
                  <a:srgbClr val="595959"/>
                </a:solidFill>
              </a:rPr>
              <a:t>Billigung</a:t>
            </a:r>
            <a:r>
              <a:rPr lang="en-GB" sz="800" dirty="0">
                <a:solidFill>
                  <a:srgbClr val="595959"/>
                </a:solidFill>
              </a:rPr>
              <a:t> des </a:t>
            </a:r>
            <a:r>
              <a:rPr lang="en-GB" sz="800" dirty="0" err="1">
                <a:solidFill>
                  <a:srgbClr val="595959"/>
                </a:solidFill>
              </a:rPr>
              <a:t>Inhalts</a:t>
            </a:r>
            <a:r>
              <a:rPr lang="en-GB" sz="800" dirty="0">
                <a:solidFill>
                  <a:srgbClr val="595959"/>
                </a:solidFill>
              </a:rPr>
              <a:t> </a:t>
            </a:r>
            <a:r>
              <a:rPr lang="en-GB" sz="800" dirty="0" err="1">
                <a:solidFill>
                  <a:srgbClr val="595959"/>
                </a:solidFill>
              </a:rPr>
              <a:t>dar</a:t>
            </a:r>
            <a:r>
              <a:rPr lang="en-GB" sz="800" dirty="0">
                <a:solidFill>
                  <a:srgbClr val="595959"/>
                </a:solidFill>
              </a:rPr>
              <a:t>, der </a:t>
            </a:r>
            <a:r>
              <a:rPr lang="en-GB" sz="800" dirty="0" err="1">
                <a:solidFill>
                  <a:srgbClr val="595959"/>
                </a:solidFill>
              </a:rPr>
              <a:t>ausschließlich</a:t>
            </a:r>
            <a:r>
              <a:rPr lang="en-GB" sz="800" dirty="0">
                <a:solidFill>
                  <a:srgbClr val="595959"/>
                </a:solidFill>
              </a:rPr>
              <a:t> die </a:t>
            </a:r>
            <a:r>
              <a:rPr lang="en-GB" sz="800" dirty="0" err="1">
                <a:solidFill>
                  <a:srgbClr val="595959"/>
                </a:solidFill>
              </a:rPr>
              <a:t>Meinung</a:t>
            </a:r>
            <a:r>
              <a:rPr lang="en-GB" sz="800" dirty="0">
                <a:solidFill>
                  <a:srgbClr val="595959"/>
                </a:solidFill>
              </a:rPr>
              <a:t> der </a:t>
            </a:r>
            <a:r>
              <a:rPr lang="en-GB" sz="800" dirty="0" err="1">
                <a:solidFill>
                  <a:srgbClr val="595959"/>
                </a:solidFill>
              </a:rPr>
              <a:t>Autoren</a:t>
            </a:r>
            <a:r>
              <a:rPr lang="en-GB" sz="800" dirty="0">
                <a:solidFill>
                  <a:srgbClr val="595959"/>
                </a:solidFill>
              </a:rPr>
              <a:t> </a:t>
            </a:r>
            <a:r>
              <a:rPr lang="en-GB" sz="800" dirty="0" err="1">
                <a:solidFill>
                  <a:srgbClr val="595959"/>
                </a:solidFill>
              </a:rPr>
              <a:t>widerspiegelt</a:t>
            </a:r>
            <a:r>
              <a:rPr lang="en-GB" sz="800" dirty="0">
                <a:solidFill>
                  <a:srgbClr val="595959"/>
                </a:solidFill>
              </a:rPr>
              <a:t>, und die </a:t>
            </a:r>
            <a:r>
              <a:rPr lang="en-GB" sz="800" dirty="0" err="1">
                <a:solidFill>
                  <a:srgbClr val="595959"/>
                </a:solidFill>
              </a:rPr>
              <a:t>Kommission</a:t>
            </a:r>
            <a:r>
              <a:rPr lang="en-GB" sz="800" dirty="0">
                <a:solidFill>
                  <a:srgbClr val="595959"/>
                </a:solidFill>
              </a:rPr>
              <a:t> </a:t>
            </a:r>
            <a:r>
              <a:rPr lang="en-GB" sz="800" dirty="0" err="1">
                <a:solidFill>
                  <a:srgbClr val="595959"/>
                </a:solidFill>
              </a:rPr>
              <a:t>kann</a:t>
            </a:r>
            <a:r>
              <a:rPr lang="en-GB" sz="800" dirty="0">
                <a:solidFill>
                  <a:srgbClr val="595959"/>
                </a:solidFill>
              </a:rPr>
              <a:t> </a:t>
            </a:r>
            <a:r>
              <a:rPr lang="en-GB" sz="800" dirty="0" err="1">
                <a:solidFill>
                  <a:srgbClr val="595959"/>
                </a:solidFill>
              </a:rPr>
              <a:t>nicht</a:t>
            </a:r>
            <a:r>
              <a:rPr lang="en-GB" sz="800" dirty="0">
                <a:solidFill>
                  <a:srgbClr val="595959"/>
                </a:solidFill>
              </a:rPr>
              <a:t> für die </a:t>
            </a:r>
            <a:r>
              <a:rPr lang="en-GB" sz="800" dirty="0" err="1">
                <a:solidFill>
                  <a:srgbClr val="595959"/>
                </a:solidFill>
              </a:rPr>
              <a:t>Verwendung</a:t>
            </a:r>
            <a:r>
              <a:rPr lang="en-GB" sz="800" dirty="0">
                <a:solidFill>
                  <a:srgbClr val="595959"/>
                </a:solidFill>
              </a:rPr>
              <a:t> der </a:t>
            </a:r>
            <a:r>
              <a:rPr lang="en-GB" sz="800" dirty="0" err="1">
                <a:solidFill>
                  <a:srgbClr val="595959"/>
                </a:solidFill>
              </a:rPr>
              <a:t>darin</a:t>
            </a:r>
            <a:r>
              <a:rPr lang="en-GB" sz="800" dirty="0">
                <a:solidFill>
                  <a:srgbClr val="595959"/>
                </a:solidFill>
              </a:rPr>
              <a:t> </a:t>
            </a:r>
            <a:r>
              <a:rPr lang="en-GB" sz="800" dirty="0" err="1">
                <a:solidFill>
                  <a:srgbClr val="595959"/>
                </a:solidFill>
              </a:rPr>
              <a:t>enthaltenen</a:t>
            </a:r>
            <a:r>
              <a:rPr lang="en-GB" sz="800" dirty="0">
                <a:solidFill>
                  <a:srgbClr val="595959"/>
                </a:solidFill>
              </a:rPr>
              <a:t> </a:t>
            </a:r>
            <a:r>
              <a:rPr lang="en-GB" sz="800" dirty="0" err="1">
                <a:solidFill>
                  <a:srgbClr val="595959"/>
                </a:solidFill>
              </a:rPr>
              <a:t>Informationen</a:t>
            </a:r>
            <a:r>
              <a:rPr lang="en-GB" sz="800" dirty="0">
                <a:solidFill>
                  <a:srgbClr val="595959"/>
                </a:solidFill>
              </a:rPr>
              <a:t> </a:t>
            </a:r>
            <a:r>
              <a:rPr lang="en-GB" sz="800" dirty="0" err="1">
                <a:solidFill>
                  <a:srgbClr val="595959"/>
                </a:solidFill>
              </a:rPr>
              <a:t>verantwortlich</a:t>
            </a:r>
            <a:r>
              <a:rPr lang="en-GB" sz="800" dirty="0">
                <a:solidFill>
                  <a:srgbClr val="595959"/>
                </a:solidFill>
              </a:rPr>
              <a:t> </a:t>
            </a:r>
            <a:r>
              <a:rPr lang="en-GB" sz="800" dirty="0" err="1">
                <a:solidFill>
                  <a:srgbClr val="595959"/>
                </a:solidFill>
              </a:rPr>
              <a:t>gemacht</a:t>
            </a:r>
            <a:r>
              <a:rPr lang="en-GB" sz="800" dirty="0">
                <a:solidFill>
                  <a:srgbClr val="595959"/>
                </a:solidFill>
              </a:rPr>
              <a:t> </a:t>
            </a:r>
            <a:r>
              <a:rPr lang="en-GB" sz="800" dirty="0" err="1">
                <a:solidFill>
                  <a:srgbClr val="595959"/>
                </a:solidFill>
              </a:rPr>
              <a:t>werden</a:t>
            </a:r>
            <a:r>
              <a:rPr lang="en-GB" sz="800" dirty="0">
                <a:solidFill>
                  <a:srgbClr val="595959"/>
                </a:solidFill>
              </a:rPr>
              <a:t>.</a:t>
            </a:r>
            <a:endParaRPr lang="en-IE" sz="800" dirty="0">
              <a:solidFill>
                <a:srgbClr val="595959"/>
              </a:solidFill>
            </a:endParaRP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AF48B3-E7B5-7641-833B-378C695D566F}"/>
              </a:ext>
            </a:extLst>
          </p:cNvPr>
          <p:cNvSpPr/>
          <p:nvPr userDrawn="1"/>
        </p:nvSpPr>
        <p:spPr>
          <a:xfrm>
            <a:off x="241300" y="367062"/>
            <a:ext cx="11696700" cy="569531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3">
            <a:extLst>
              <a:ext uri="{FF2B5EF4-FFF2-40B4-BE49-F238E27FC236}">
                <a16:creationId xmlns:a16="http://schemas.microsoft.com/office/drawing/2014/main" id="{F41CDBC0-08A5-F448-AC04-E4772440B4A9}"/>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3" name="Text Placeholder 23">
            <a:extLst>
              <a:ext uri="{FF2B5EF4-FFF2-40B4-BE49-F238E27FC236}">
                <a16:creationId xmlns:a16="http://schemas.microsoft.com/office/drawing/2014/main" id="{3AA3C8DA-9E0D-7B43-AC87-D758512C0F6E}"/>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Picture Placeholder 2">
            <a:extLst>
              <a:ext uri="{FF2B5EF4-FFF2-40B4-BE49-F238E27FC236}">
                <a16:creationId xmlns:a16="http://schemas.microsoft.com/office/drawing/2014/main" id="{EEFE5111-747B-724F-8393-4A43AB5BE01B}"/>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8" name="Rectangle 17">
            <a:extLst>
              <a:ext uri="{FF2B5EF4-FFF2-40B4-BE49-F238E27FC236}">
                <a16:creationId xmlns:a16="http://schemas.microsoft.com/office/drawing/2014/main" id="{0695EC4B-D743-3448-9111-F9F16A524067}"/>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9" name="Picture 8" descr="Logo&#10;&#10;Description automatically generated">
            <a:extLst>
              <a:ext uri="{FF2B5EF4-FFF2-40B4-BE49-F238E27FC236}">
                <a16:creationId xmlns:a16="http://schemas.microsoft.com/office/drawing/2014/main" id="{5CCBA5CE-075C-C643-9254-44EDE46A7504}"/>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DAF665-EE03-6044-9639-71664DFD3DE2}"/>
              </a:ext>
            </a:extLst>
          </p:cNvPr>
          <p:cNvSpPr/>
          <p:nvPr userDrawn="1"/>
        </p:nvSpPr>
        <p:spPr>
          <a:xfrm>
            <a:off x="241300" y="367062"/>
            <a:ext cx="11696700" cy="569531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8EC4C1ED-7EA2-6C4A-94C7-CF47B5F8A4F7}"/>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CFDEFC83-4E7F-0B42-8CBB-BB2773CE2E52}"/>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DBACDF2D-9408-0F4A-80FE-F136BB5FB971}"/>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5" name="Picture Placeholder 2">
            <a:extLst>
              <a:ext uri="{FF2B5EF4-FFF2-40B4-BE49-F238E27FC236}">
                <a16:creationId xmlns:a16="http://schemas.microsoft.com/office/drawing/2014/main" id="{6E9E00B5-321C-4A4C-A2E9-01807253008D}"/>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6" name="Rectangle 15">
            <a:extLst>
              <a:ext uri="{FF2B5EF4-FFF2-40B4-BE49-F238E27FC236}">
                <a16:creationId xmlns:a16="http://schemas.microsoft.com/office/drawing/2014/main" id="{DE777C89-ECEE-0B4D-B282-1EC1FFF23F2E}"/>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1EC68814-2725-5648-9CBE-5ACB929B5B6F}"/>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0" y="863792"/>
            <a:ext cx="12192000" cy="480858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1379071"/>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1" y="1087961"/>
            <a:ext cx="1609154" cy="582220"/>
          </a:xfrm>
        </p:spPr>
        <p:txBody>
          <a:bodyPr>
            <a:noAutofit/>
          </a:bodyPr>
          <a:lstStyle>
            <a:lvl1pPr marL="0" indent="0" algn="r">
              <a:buNone/>
              <a:defRPr sz="8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159154" y="1545828"/>
            <a:ext cx="144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1" name="Rectangle 20">
            <a:extLst>
              <a:ext uri="{FF2B5EF4-FFF2-40B4-BE49-F238E27FC236}">
                <a16:creationId xmlns:a16="http://schemas.microsoft.com/office/drawing/2014/main" id="{F846D437-A8B0-7F48-B709-560A8DE58A6A}"/>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9" name="Picture 8" descr="Icon&#10;&#10;Description automatically generated">
            <a:extLst>
              <a:ext uri="{FF2B5EF4-FFF2-40B4-BE49-F238E27FC236}">
                <a16:creationId xmlns:a16="http://schemas.microsoft.com/office/drawing/2014/main" id="{2B00F7C6-7124-174D-BBD2-6E777596E854}"/>
              </a:ext>
            </a:extLst>
          </p:cNvPr>
          <p:cNvPicPr/>
          <p:nvPr userDrawn="1"/>
        </p:nvPicPr>
        <p:blipFill rotWithShape="1">
          <a:blip r:embed="rId2" cstate="screen">
            <a:extLst>
              <a:ext uri="{28A0092B-C50C-407E-A947-70E740481C1C}">
                <a14:useLocalDpi xmlns:a14="http://schemas.microsoft.com/office/drawing/2010/main"/>
              </a:ext>
            </a:extLst>
          </a:blip>
          <a:srcRect l="6291" t="19337" r="13258" b="10881"/>
          <a:stretch/>
        </p:blipFill>
        <p:spPr>
          <a:xfrm>
            <a:off x="5866785" y="863793"/>
            <a:ext cx="6035215" cy="4808588"/>
          </a:xfrm>
          <a:prstGeom prst="rect">
            <a:avLst/>
          </a:prstGeom>
        </p:spPr>
      </p:pic>
      <p:pic>
        <p:nvPicPr>
          <p:cNvPr id="3" name="Picture 14" descr="Logo&#10;&#10;Description automatically generated">
            <a:extLst>
              <a:ext uri="{FF2B5EF4-FFF2-40B4-BE49-F238E27FC236}">
                <a16:creationId xmlns:a16="http://schemas.microsoft.com/office/drawing/2014/main" id="{D62541D3-EE81-2575-B190-045889E5EF52}"/>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9342ED-9DF4-064D-8213-3A81D137086C}"/>
              </a:ext>
            </a:extLst>
          </p:cNvPr>
          <p:cNvSpPr/>
          <p:nvPr userDrawn="1"/>
        </p:nvSpPr>
        <p:spPr>
          <a:xfrm>
            <a:off x="0" y="863792"/>
            <a:ext cx="12192000" cy="480858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3">
            <a:extLst>
              <a:ext uri="{FF2B5EF4-FFF2-40B4-BE49-F238E27FC236}">
                <a16:creationId xmlns:a16="http://schemas.microsoft.com/office/drawing/2014/main" id="{12BAB650-108E-0942-978D-774C8074DE2B}"/>
              </a:ext>
            </a:extLst>
          </p:cNvPr>
          <p:cNvSpPr>
            <a:spLocks noGrp="1"/>
          </p:cNvSpPr>
          <p:nvPr>
            <p:ph type="body" sz="quarter" idx="16" hasCustomPrompt="1"/>
          </p:nvPr>
        </p:nvSpPr>
        <p:spPr>
          <a:xfrm>
            <a:off x="2149154" y="1379071"/>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5" name="Text Placeholder 23">
            <a:extLst>
              <a:ext uri="{FF2B5EF4-FFF2-40B4-BE49-F238E27FC236}">
                <a16:creationId xmlns:a16="http://schemas.microsoft.com/office/drawing/2014/main" id="{448A984E-CA05-DD42-B714-15E0FE47A2D3}"/>
              </a:ext>
            </a:extLst>
          </p:cNvPr>
          <p:cNvSpPr>
            <a:spLocks noGrp="1"/>
          </p:cNvSpPr>
          <p:nvPr>
            <p:ph type="body" sz="quarter" idx="17" hasCustomPrompt="1"/>
          </p:nvPr>
        </p:nvSpPr>
        <p:spPr>
          <a:xfrm>
            <a:off x="704603" y="1379072"/>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7" name="Rectangle 16">
            <a:extLst>
              <a:ext uri="{FF2B5EF4-FFF2-40B4-BE49-F238E27FC236}">
                <a16:creationId xmlns:a16="http://schemas.microsoft.com/office/drawing/2014/main" id="{C1D862D4-F913-4F4B-932F-CEC309A3EB60}"/>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Icon&#10;&#10;Description automatically generated">
            <a:extLst>
              <a:ext uri="{FF2B5EF4-FFF2-40B4-BE49-F238E27FC236}">
                <a16:creationId xmlns:a16="http://schemas.microsoft.com/office/drawing/2014/main" id="{D525F11B-4DF0-7441-AB7E-37829DE6C436}"/>
              </a:ext>
            </a:extLst>
          </p:cNvPr>
          <p:cNvPicPr/>
          <p:nvPr userDrawn="1"/>
        </p:nvPicPr>
        <p:blipFill rotWithShape="1">
          <a:blip r:embed="rId2" cstate="screen">
            <a:extLst>
              <a:ext uri="{28A0092B-C50C-407E-A947-70E740481C1C}">
                <a14:useLocalDpi xmlns:a14="http://schemas.microsoft.com/office/drawing/2010/main"/>
              </a:ext>
            </a:extLst>
          </a:blip>
          <a:srcRect l="6291" t="19337" r="13258" b="10881"/>
          <a:stretch/>
        </p:blipFill>
        <p:spPr>
          <a:xfrm>
            <a:off x="5866785" y="863793"/>
            <a:ext cx="6035215" cy="4808588"/>
          </a:xfrm>
          <a:prstGeom prst="rect">
            <a:avLst/>
          </a:prstGeom>
        </p:spPr>
      </p:pic>
      <p:pic>
        <p:nvPicPr>
          <p:cNvPr id="19" name="Picture 18" descr="Logo&#10;&#10;Description automatically generated">
            <a:extLst>
              <a:ext uri="{FF2B5EF4-FFF2-40B4-BE49-F238E27FC236}">
                <a16:creationId xmlns:a16="http://schemas.microsoft.com/office/drawing/2014/main" id="{B7BBE6B0-F76A-C541-8417-4278538578B7}"/>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5339404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Klicken Sie hier, um den Master-Titelstil zu bearbeiten</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Klicken Sie auf , um Mastertextstile zu bearbeiten</a:t>
            </a:r>
          </a:p>
          <a:p>
            <a:pPr lvl="1"/>
            <a:r>
              <a:rPr lang="en-GB"/>
              <a:t>Zweite Ebene</a:t>
            </a:r>
          </a:p>
          <a:p>
            <a:pPr lvl="2"/>
            <a:r>
              <a:rPr lang="en-GB"/>
              <a:t>Dritte Ebene</a:t>
            </a:r>
          </a:p>
          <a:p>
            <a:pPr lvl="3"/>
            <a:r>
              <a:rPr lang="en-GB"/>
              <a:t>Vierte Ebene</a:t>
            </a:r>
          </a:p>
          <a:p>
            <a:pPr lvl="4"/>
            <a:r>
              <a:rPr lang="en-GB"/>
              <a:t>Fünfte Ebene</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11/28/2022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‹Nr.›</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30" r:id="rId4"/>
    <p:sldLayoutId id="2147483842" r:id="rId5"/>
    <p:sldLayoutId id="2147483840" r:id="rId6"/>
    <p:sldLayoutId id="2147483841" r:id="rId7"/>
    <p:sldLayoutId id="2147483861" r:id="rId8"/>
    <p:sldLayoutId id="2147483862" r:id="rId9"/>
    <p:sldLayoutId id="2147483863" r:id="rId10"/>
    <p:sldLayoutId id="2147483835" r:id="rId11"/>
    <p:sldLayoutId id="2147483836" r:id="rId12"/>
    <p:sldLayoutId id="2147483831" r:id="rId13"/>
    <p:sldLayoutId id="2147483846" r:id="rId14"/>
    <p:sldLayoutId id="2147483873" r:id="rId15"/>
    <p:sldLayoutId id="2147483834" r:id="rId16"/>
    <p:sldLayoutId id="2147483845" r:id="rId17"/>
    <p:sldLayoutId id="2147483869" r:id="rId18"/>
    <p:sldLayoutId id="2147483866" r:id="rId19"/>
    <p:sldLayoutId id="2147483833" r:id="rId20"/>
    <p:sldLayoutId id="2147483847" r:id="rId21"/>
    <p:sldLayoutId id="2147483871" r:id="rId22"/>
    <p:sldLayoutId id="2147483875" r:id="rId23"/>
    <p:sldLayoutId id="2147483837" r:id="rId24"/>
    <p:sldLayoutId id="2147483838" r:id="rId25"/>
    <p:sldLayoutId id="2147483844" r:id="rId26"/>
    <p:sldLayoutId id="2147483848" r:id="rId27"/>
    <p:sldLayoutId id="2147483849" r:id="rId28"/>
    <p:sldLayoutId id="2147483851" r:id="rId29"/>
    <p:sldLayoutId id="2147483854" r:id="rId30"/>
    <p:sldLayoutId id="2147483855" r:id="rId31"/>
    <p:sldLayoutId id="2147483856" r:id="rId32"/>
    <p:sldLayoutId id="2147483857" r:id="rId33"/>
    <p:sldLayoutId id="2147483864" r:id="rId34"/>
    <p:sldLayoutId id="2147483852" r:id="rId35"/>
    <p:sldLayoutId id="2147483858" r:id="rId36"/>
    <p:sldLayoutId id="2147483859" r:id="rId37"/>
    <p:sldLayoutId id="2147483860" r:id="rId38"/>
    <p:sldLayoutId id="2147483874" r:id="rId3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webfx.com/blog/marketing/how-5-big-brands-came-back-from-the-brink-of-failure/" TargetMode="Externa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hyperlink" Target="https://www.linkedin.com/pulse/how-complacency-almost-killed-my-business-hassan-younes/?articleId=6541136148297846784" TargetMode="External"/><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s://www.businessfinland.fi/en/whats-new/news/2021/sustainable-is-resilient--how-to-prepare--for-crisis-and-grow-sustainably" TargetMode="External"/><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rathmullanrestaurants.com/" TargetMode="External"/><Relationship Id="rId1" Type="http://schemas.openxmlformats.org/officeDocument/2006/relationships/slideLayout" Target="../slideLayouts/slideLayout19.xml"/><Relationship Id="rId5" Type="http://schemas.openxmlformats.org/officeDocument/2006/relationships/image" Target="../media/image15.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hyperlink" Target="https://turnaround.org/about/tma-awards" TargetMode="External"/><Relationship Id="rId2" Type="http://schemas.openxmlformats.org/officeDocument/2006/relationships/hyperlink" Target="https://www.nuevapescanova.com/" TargetMode="External"/><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hyperlink" Target="https://en.wikipedia.org/wiki/Pescanova"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amazon.co.uk/Antifragile-Things-that-Gain-Disorder/dp/0141038225" TargetMode="External"/><Relationship Id="rId2" Type="http://schemas.openxmlformats.org/officeDocument/2006/relationships/image" Target="../media/image12.png"/><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8.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8.emf"/><Relationship Id="rId5" Type="http://schemas.openxmlformats.org/officeDocument/2006/relationships/oleObject" Target="../embeddings/oleObject2.bin"/><Relationship Id="rId4"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8.emf"/><Relationship Id="rId5" Type="http://schemas.openxmlformats.org/officeDocument/2006/relationships/oleObject" Target="../embeddings/oleObject3.bin"/><Relationship Id="rId4"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2" Type="http://schemas.openxmlformats.org/officeDocument/2006/relationships/hyperlink" Target="https://www.smecrisistoolkit.eu/framework-en/" TargetMode="Externa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8.emf"/><Relationship Id="rId5" Type="http://schemas.openxmlformats.org/officeDocument/2006/relationships/oleObject" Target="../embeddings/oleObject4.bin"/><Relationship Id="rId4"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png"/><Relationship Id="rId1" Type="http://schemas.openxmlformats.org/officeDocument/2006/relationships/slideLayout" Target="../slideLayouts/slideLayout19.xml"/><Relationship Id="rId5" Type="http://schemas.openxmlformats.org/officeDocument/2006/relationships/hyperlink" Target="https://doi.org/10.1016/j.jbvi.2021.e00282" TargetMode="External"/><Relationship Id="rId4" Type="http://schemas.openxmlformats.org/officeDocument/2006/relationships/hyperlink" Target="https://www.sciencedirect.com/science/article/pii/S2352673421000603"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png"/><Relationship Id="rId1" Type="http://schemas.openxmlformats.org/officeDocument/2006/relationships/slideLayout" Target="../slideLayouts/slideLayout19.xml"/><Relationship Id="rId5" Type="http://schemas.openxmlformats.org/officeDocument/2006/relationships/hyperlink" Target="https://doi.org/10.1016/j.jbvi.2021.e00282" TargetMode="External"/><Relationship Id="rId4" Type="http://schemas.openxmlformats.org/officeDocument/2006/relationships/hyperlink" Target="https://www.sciencedirect.com/science/article/pii/S2352673421000603"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9.xml"/><Relationship Id="rId1" Type="http://schemas.openxmlformats.org/officeDocument/2006/relationships/video" Target="https://www.youtube.com/embed/0m1hyBI6Q3c?feature=oembe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19.xml"/><Relationship Id="rId4" Type="http://schemas.openxmlformats.org/officeDocument/2006/relationships/image" Target="../media/image22.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hyperlink" Target="https://blog.bcm-institute.org/crisis-management/crisis-stages-pre-crisis" TargetMode="External"/><Relationship Id="rId2" Type="http://schemas.openxmlformats.org/officeDocument/2006/relationships/hyperlink" Target="https://de.wikipedia.org/wiki/Heuristik" TargetMode="Externa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hyperlink" Target="https://blog.bcm-institute.org/crisis-management/crisis-stages-pre-crisis" TargetMode="Externa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hyperlink" Target="https://www.skylarkstairs.com/" TargetMode="External"/><Relationship Id="rId2" Type="http://schemas.openxmlformats.org/officeDocument/2006/relationships/hyperlink" Target="https://www.independent.ie/storyplus/overcoming-brexit-how-this-small-business-turned-a-crisis-into-an-opportunity-37597464.html" TargetMode="External"/><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hyperlink" Target="https://www.leanbusinessireland.ie/funding-supports-overview/are-you-a-local-enterprise-office-client/lean-for-micro/#:~:text=The%20LEO%20Lean%20for%20Micro%20business%20programme%20helps,and%20improvements%20in%20capability%20and%20capacity%20to%20deliver" TargetMode="External"/><Relationship Id="rId4" Type="http://schemas.openxmlformats.org/officeDocument/2006/relationships/hyperlink" Target="https://www.localenterprise.ie/Galway/"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localenterprise.ie/Galway/" TargetMode="External"/><Relationship Id="rId1" Type="http://schemas.openxmlformats.org/officeDocument/2006/relationships/slideLayout" Target="../slideLayouts/slideLayout19.xml"/><Relationship Id="rId4" Type="http://schemas.openxmlformats.org/officeDocument/2006/relationships/hyperlink" Target="https://www.independent.ie/storyplus/overcoming-brexit-how-this-small-business-turned-a-crisis-into-an-opportunity-37597464.html"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hyperlink" Target="https://twitter.com/SECure_Project" TargetMode="External"/><Relationship Id="rId2" Type="http://schemas.openxmlformats.org/officeDocument/2006/relationships/hyperlink" Target="https://www.facebook.com/SECure.ErasmusProject" TargetMode="External"/><Relationship Id="rId1" Type="http://schemas.openxmlformats.org/officeDocument/2006/relationships/slideLayout" Target="../slideLayouts/slideLayout39.xml"/><Relationship Id="rId4" Type="http://schemas.openxmlformats.org/officeDocument/2006/relationships/hyperlink" Target="https://www.linkedin.com/company/secure-projec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mohurley.blogspot.com/2017/04/ferryland-iceberg.html" TargetMode="External"/><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EE31D6-3015-BF40-A01F-F259544C7E1A}"/>
              </a:ext>
            </a:extLst>
          </p:cNvPr>
          <p:cNvSpPr>
            <a:spLocks noGrp="1"/>
          </p:cNvSpPr>
          <p:nvPr>
            <p:ph type="body" sz="quarter" idx="16"/>
          </p:nvPr>
        </p:nvSpPr>
        <p:spPr>
          <a:xfrm>
            <a:off x="735749" y="2786223"/>
            <a:ext cx="6026832" cy="2403642"/>
          </a:xfrm>
        </p:spPr>
        <p:txBody>
          <a:bodyPr anchor="t">
            <a:normAutofit/>
          </a:bodyPr>
          <a:lstStyle/>
          <a:p>
            <a:r>
              <a:rPr lang="en-US" sz="4000" b="1" dirty="0"/>
              <a:t>MODUL 1</a:t>
            </a:r>
            <a:endParaRPr lang="en-US" sz="40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34DF4380-9FA9-C942-95CE-8E68EE0BAE52}"/>
              </a:ext>
            </a:extLst>
          </p:cNvPr>
          <p:cNvPicPr/>
          <p:nvPr/>
        </p:nvPicPr>
        <p:blipFill rotWithShape="1">
          <a:blip r:embed="rId2" cstate="screen">
            <a:extLst>
              <a:ext uri="{28A0092B-C50C-407E-A947-70E740481C1C}">
                <a14:useLocalDpi xmlns:a14="http://schemas.microsoft.com/office/drawing/2010/main"/>
              </a:ext>
            </a:extLst>
          </a:blip>
          <a:srcRect l="-11025" t="-318" r="25497" b="15717"/>
          <a:stretch/>
        </p:blipFill>
        <p:spPr>
          <a:xfrm>
            <a:off x="7770233" y="2840234"/>
            <a:ext cx="4421766" cy="4017766"/>
          </a:xfrm>
          <a:prstGeom prst="rect">
            <a:avLst/>
          </a:prstGeom>
        </p:spPr>
      </p:pic>
      <p:pic>
        <p:nvPicPr>
          <p:cNvPr id="7" name="Picture Placeholder 6" descr="Stopwatch">
            <a:extLst>
              <a:ext uri="{FF2B5EF4-FFF2-40B4-BE49-F238E27FC236}">
                <a16:creationId xmlns:a16="http://schemas.microsoft.com/office/drawing/2014/main" id="{B153D999-4808-4695-B1F8-A7087627975A}"/>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l="25926" r="25926"/>
          <a:stretch>
            <a:fillRect/>
          </a:stretch>
        </p:blipFill>
        <p:spPr/>
      </p:pic>
      <p:sp>
        <p:nvSpPr>
          <p:cNvPr id="9" name="TextBox 8">
            <a:extLst>
              <a:ext uri="{FF2B5EF4-FFF2-40B4-BE49-F238E27FC236}">
                <a16:creationId xmlns:a16="http://schemas.microsoft.com/office/drawing/2014/main" id="{E47E8D49-C9B4-9A47-D4E3-45D5EB4A7C46}"/>
              </a:ext>
            </a:extLst>
          </p:cNvPr>
          <p:cNvSpPr txBox="1"/>
          <p:nvPr/>
        </p:nvSpPr>
        <p:spPr>
          <a:xfrm>
            <a:off x="6571280" y="125128"/>
            <a:ext cx="5741222" cy="954107"/>
          </a:xfrm>
          <a:prstGeom prst="rect">
            <a:avLst/>
          </a:prstGeom>
          <a:noFill/>
        </p:spPr>
        <p:txBody>
          <a:bodyPr wrap="square">
            <a:spAutoFit/>
          </a:bodyPr>
          <a:lstStyle/>
          <a:p>
            <a:r>
              <a:rPr lang="en-GB" sz="2800" dirty="0" err="1">
                <a:solidFill>
                  <a:schemeClr val="bg1"/>
                </a:solidFill>
                <a:highlight>
                  <a:srgbClr val="F16924"/>
                </a:highlight>
              </a:rPr>
              <a:t>SECure</a:t>
            </a:r>
            <a:r>
              <a:rPr lang="en-GB" sz="2800" dirty="0">
                <a:solidFill>
                  <a:schemeClr val="bg1"/>
                </a:solidFill>
                <a:highlight>
                  <a:srgbClr val="F16924"/>
                </a:highlight>
              </a:rPr>
              <a:t> LEHRPLAN und TRAININGSPAKET</a:t>
            </a:r>
          </a:p>
        </p:txBody>
      </p:sp>
      <p:sp>
        <p:nvSpPr>
          <p:cNvPr id="2" name="Rectangle 1">
            <a:extLst>
              <a:ext uri="{FF2B5EF4-FFF2-40B4-BE49-F238E27FC236}">
                <a16:creationId xmlns:a16="http://schemas.microsoft.com/office/drawing/2014/main" id="{D5358F07-AB48-6218-7D5A-E2CF2178774E}"/>
              </a:ext>
            </a:extLst>
          </p:cNvPr>
          <p:cNvSpPr/>
          <p:nvPr/>
        </p:nvSpPr>
        <p:spPr>
          <a:xfrm>
            <a:off x="735749" y="3572308"/>
            <a:ext cx="288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4" name="Text Placeholder 2">
            <a:extLst>
              <a:ext uri="{FF2B5EF4-FFF2-40B4-BE49-F238E27FC236}">
                <a16:creationId xmlns:a16="http://schemas.microsoft.com/office/drawing/2014/main" id="{EF51B361-828C-FA55-D7BA-CCADDD8C730A}"/>
              </a:ext>
            </a:extLst>
          </p:cNvPr>
          <p:cNvSpPr txBox="1">
            <a:spLocks/>
          </p:cNvSpPr>
          <p:nvPr/>
        </p:nvSpPr>
        <p:spPr>
          <a:xfrm>
            <a:off x="735748" y="3807303"/>
            <a:ext cx="5620719" cy="173468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latin typeface="Calibri" panose="020F0502020204030204" pitchFamily="34" charset="0"/>
                <a:ea typeface="Calibri" panose="020F0502020204030204" pitchFamily="34" charset="0"/>
                <a:cs typeface="Calibri" panose="020F0502020204030204" pitchFamily="34" charset="0"/>
              </a:rPr>
              <a:t>Die </a:t>
            </a:r>
            <a:r>
              <a:rPr lang="en-US" dirty="0" err="1">
                <a:latin typeface="Calibri" panose="020F0502020204030204" pitchFamily="34" charset="0"/>
                <a:ea typeface="Calibri" panose="020F0502020204030204" pitchFamily="34" charset="0"/>
                <a:cs typeface="Calibri" panose="020F0502020204030204" pitchFamily="34" charset="0"/>
              </a:rPr>
              <a:t>Grundlagen</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zur</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Krisenfrüherkennung</a:t>
            </a:r>
            <a:r>
              <a:rPr lang="en-US" dirty="0">
                <a:latin typeface="Calibri" panose="020F0502020204030204" pitchFamily="34" charset="0"/>
                <a:ea typeface="Calibri" panose="020F0502020204030204" pitchFamily="34" charset="0"/>
                <a:cs typeface="Calibri" panose="020F0502020204030204" pitchFamily="34" charset="0"/>
              </a:rPr>
              <a:t> in KMU </a:t>
            </a:r>
          </a:p>
        </p:txBody>
      </p:sp>
      <p:sp>
        <p:nvSpPr>
          <p:cNvPr id="5" name="TextBox 6">
            <a:extLst>
              <a:ext uri="{FF2B5EF4-FFF2-40B4-BE49-F238E27FC236}">
                <a16:creationId xmlns:a16="http://schemas.microsoft.com/office/drawing/2014/main" id="{E24C38A0-50C6-696F-9FB6-77666BBFE907}"/>
              </a:ext>
            </a:extLst>
          </p:cNvPr>
          <p:cNvSpPr txBox="1"/>
          <p:nvPr/>
        </p:nvSpPr>
        <p:spPr>
          <a:xfrm>
            <a:off x="6716308" y="5949423"/>
            <a:ext cx="4616088" cy="646331"/>
          </a:xfrm>
          <a:prstGeom prst="rect">
            <a:avLst/>
          </a:prstGeom>
          <a:noFill/>
        </p:spPr>
        <p:txBody>
          <a:bodyPr wrap="square">
            <a:spAutoFit/>
          </a:bodyPr>
          <a:lstStyle/>
          <a:p>
            <a:r>
              <a:rPr lang="en-GB" sz="900" dirty="0">
                <a:solidFill>
                  <a:srgbClr val="595959"/>
                </a:solidFill>
              </a:rPr>
              <a:t>Die Unterstützung der Europäischen Kommission für die Erstellung dieser Veröffentlichung stellt keine Billigung des Inhalts dar, der ausschließlich die Meinung der Autoren widerspiegelt, und die Kommission kann nicht für die Verwendung der darin enthaltenen Informationen verantwortlich gemacht </a:t>
            </a:r>
            <a:r>
              <a:rPr lang="en-GB" sz="900" dirty="0" err="1">
                <a:solidFill>
                  <a:srgbClr val="595959"/>
                </a:solidFill>
              </a:rPr>
              <a:t>werden</a:t>
            </a:r>
            <a:r>
              <a:rPr lang="en-GB" sz="900" dirty="0">
                <a:solidFill>
                  <a:srgbClr val="595959"/>
                </a:solidFill>
              </a:rPr>
              <a:t>.</a:t>
            </a:r>
            <a:endParaRPr lang="en-IE" sz="900" dirty="0">
              <a:solidFill>
                <a:srgbClr val="595959"/>
              </a:solidFill>
            </a:endParaRPr>
          </a:p>
        </p:txBody>
      </p:sp>
    </p:spTree>
    <p:extLst>
      <p:ext uri="{BB962C8B-B14F-4D97-AF65-F5344CB8AC3E}">
        <p14:creationId xmlns:p14="http://schemas.microsoft.com/office/powerpoint/2010/main" val="1495015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54678EC-8A3F-3741-8E47-AE94DA479C25}"/>
              </a:ext>
            </a:extLst>
          </p:cNvPr>
          <p:cNvSpPr>
            <a:spLocks noGrp="1"/>
          </p:cNvSpPr>
          <p:nvPr>
            <p:ph type="body" sz="quarter" idx="16"/>
          </p:nvPr>
        </p:nvSpPr>
        <p:spPr>
          <a:xfrm>
            <a:off x="2195933" y="1225201"/>
            <a:ext cx="4474068" cy="3423588"/>
          </a:xfrm>
        </p:spPr>
        <p:txBody>
          <a:bodyPr>
            <a:normAutofit fontScale="92500" lnSpcReduction="10000"/>
          </a:bodyPr>
          <a:lstStyle/>
          <a:p>
            <a:r>
              <a:rPr lang="en-US" sz="4000" dirty="0"/>
              <a:t>DER LEBENSNOTWENDIGE PROZESS DER KRISEN-ERKENNUNG</a:t>
            </a:r>
          </a:p>
          <a:p>
            <a:endParaRPr lang="en-US" sz="4000" b="1" dirty="0"/>
          </a:p>
          <a:p>
            <a:r>
              <a:rPr lang="de-DE" sz="2800" dirty="0"/>
              <a:t>Stufenmodell</a:t>
            </a:r>
            <a:r>
              <a:rPr lang="en-US" sz="2800" dirty="0"/>
              <a:t> </a:t>
            </a:r>
            <a:r>
              <a:rPr lang="en-US" sz="2800" dirty="0" err="1"/>
              <a:t>zur</a:t>
            </a:r>
            <a:r>
              <a:rPr lang="en-US" sz="2800" dirty="0"/>
              <a:t> </a:t>
            </a:r>
            <a:r>
              <a:rPr lang="en-US" sz="2800" dirty="0" err="1"/>
              <a:t>Erkennung</a:t>
            </a:r>
            <a:r>
              <a:rPr lang="en-US" sz="2800" dirty="0"/>
              <a:t> von </a:t>
            </a:r>
            <a:r>
              <a:rPr lang="en-US" sz="2800" dirty="0" err="1"/>
              <a:t>Krisen</a:t>
            </a:r>
            <a:endParaRPr lang="en-US" sz="2800" dirty="0"/>
          </a:p>
        </p:txBody>
      </p:sp>
      <p:sp>
        <p:nvSpPr>
          <p:cNvPr id="7" name="Text Placeholder 6">
            <a:extLst>
              <a:ext uri="{FF2B5EF4-FFF2-40B4-BE49-F238E27FC236}">
                <a16:creationId xmlns:a16="http://schemas.microsoft.com/office/drawing/2014/main" id="{9655EF32-77B1-5309-9EFB-00CB3D384D88}"/>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1075312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6A4AFB-C570-C170-E84C-84C8021C024E}"/>
              </a:ext>
            </a:extLst>
          </p:cNvPr>
          <p:cNvSpPr/>
          <p:nvPr/>
        </p:nvSpPr>
        <p:spPr>
          <a:xfrm>
            <a:off x="1" y="0"/>
            <a:ext cx="367753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8204">
            <a:extLst>
              <a:ext uri="{FF2B5EF4-FFF2-40B4-BE49-F238E27FC236}">
                <a16:creationId xmlns:a16="http://schemas.microsoft.com/office/drawing/2014/main" id="{FF8C09B4-1A13-4F3B-924F-463BA83AA442}"/>
              </a:ext>
            </a:extLst>
          </p:cNvPr>
          <p:cNvGrpSpPr/>
          <p:nvPr/>
        </p:nvGrpSpPr>
        <p:grpSpPr>
          <a:xfrm>
            <a:off x="4071394" y="3046833"/>
            <a:ext cx="1415796" cy="1577513"/>
            <a:chOff x="0" y="0"/>
            <a:chExt cx="1905957" cy="2123662"/>
          </a:xfrm>
        </p:grpSpPr>
        <p:sp>
          <p:nvSpPr>
            <p:cNvPr id="42" name="Shape 18202">
              <a:extLst>
                <a:ext uri="{FF2B5EF4-FFF2-40B4-BE49-F238E27FC236}">
                  <a16:creationId xmlns:a16="http://schemas.microsoft.com/office/drawing/2014/main" id="{402A1EEB-AAC1-4829-9E23-90384FBB8B71}"/>
                </a:ext>
              </a:extLst>
            </p:cNvPr>
            <p:cNvSpPr/>
            <p:nvPr/>
          </p:nvSpPr>
          <p:spPr>
            <a:xfrm>
              <a:off x="328241" y="0"/>
              <a:ext cx="1577716" cy="1779686"/>
            </a:xfrm>
            <a:custGeom>
              <a:avLst/>
              <a:gdLst/>
              <a:ahLst/>
              <a:cxnLst>
                <a:cxn ang="0">
                  <a:pos x="wd2" y="hd2"/>
                </a:cxn>
                <a:cxn ang="5400000">
                  <a:pos x="wd2" y="hd2"/>
                </a:cxn>
                <a:cxn ang="10800000">
                  <a:pos x="wd2" y="hd2"/>
                </a:cxn>
                <a:cxn ang="16200000">
                  <a:pos x="wd2" y="hd2"/>
                </a:cxn>
              </a:cxnLst>
              <a:rect l="0" t="0" r="r" b="b"/>
              <a:pathLst>
                <a:path w="21600" h="21600" extrusionOk="0">
                  <a:moveTo>
                    <a:pt x="21600" y="12822"/>
                  </a:moveTo>
                  <a:lnTo>
                    <a:pt x="21600" y="12821"/>
                  </a:lnTo>
                  <a:cubicBezTo>
                    <a:pt x="19269" y="11104"/>
                    <a:pt x="17179" y="9389"/>
                    <a:pt x="15381" y="7465"/>
                  </a:cubicBezTo>
                  <a:cubicBezTo>
                    <a:pt x="13583" y="5541"/>
                    <a:pt x="12078" y="3408"/>
                    <a:pt x="10919" y="854"/>
                  </a:cubicBezTo>
                  <a:lnTo>
                    <a:pt x="10528" y="0"/>
                  </a:lnTo>
                  <a:lnTo>
                    <a:pt x="0" y="3691"/>
                  </a:lnTo>
                  <a:cubicBezTo>
                    <a:pt x="892" y="7209"/>
                    <a:pt x="2613" y="10536"/>
                    <a:pt x="5035" y="13559"/>
                  </a:cubicBezTo>
                  <a:cubicBezTo>
                    <a:pt x="7457" y="16582"/>
                    <a:pt x="10580" y="19300"/>
                    <a:pt x="14274" y="21600"/>
                  </a:cubicBezTo>
                  <a:lnTo>
                    <a:pt x="14274" y="21600"/>
                  </a:lnTo>
                  <a:lnTo>
                    <a:pt x="21600" y="12822"/>
                  </a:lnTo>
                  <a:close/>
                </a:path>
              </a:pathLst>
            </a:custGeom>
            <a:solidFill>
              <a:schemeClr val="accent1"/>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43" name="Shape 18203">
              <a:extLst>
                <a:ext uri="{FF2B5EF4-FFF2-40B4-BE49-F238E27FC236}">
                  <a16:creationId xmlns:a16="http://schemas.microsoft.com/office/drawing/2014/main" id="{9808AE67-3948-4593-93BB-E282CED72ED9}"/>
                </a:ext>
              </a:extLst>
            </p:cNvPr>
            <p:cNvSpPr/>
            <p:nvPr/>
          </p:nvSpPr>
          <p:spPr>
            <a:xfrm>
              <a:off x="0" y="306927"/>
              <a:ext cx="1375861" cy="1816735"/>
            </a:xfrm>
            <a:custGeom>
              <a:avLst/>
              <a:gdLst/>
              <a:ahLst/>
              <a:cxnLst>
                <a:cxn ang="0">
                  <a:pos x="wd2" y="hd2"/>
                </a:cxn>
                <a:cxn ang="5400000">
                  <a:pos x="wd2" y="hd2"/>
                </a:cxn>
                <a:cxn ang="10800000">
                  <a:pos x="wd2" y="hd2"/>
                </a:cxn>
                <a:cxn ang="16200000">
                  <a:pos x="wd2" y="hd2"/>
                </a:cxn>
              </a:cxnLst>
              <a:rect l="0" t="0" r="r" b="b"/>
              <a:pathLst>
                <a:path w="21600" h="21600" extrusionOk="0">
                  <a:moveTo>
                    <a:pt x="5232" y="0"/>
                  </a:moveTo>
                  <a:lnTo>
                    <a:pt x="0" y="3163"/>
                  </a:lnTo>
                  <a:cubicBezTo>
                    <a:pt x="941" y="6673"/>
                    <a:pt x="3115" y="10106"/>
                    <a:pt x="6134" y="13250"/>
                  </a:cubicBezTo>
                  <a:cubicBezTo>
                    <a:pt x="9153" y="16393"/>
                    <a:pt x="13018" y="19248"/>
                    <a:pt x="17342" y="21600"/>
                  </a:cubicBezTo>
                  <a:lnTo>
                    <a:pt x="21600" y="17544"/>
                  </a:lnTo>
                  <a:cubicBezTo>
                    <a:pt x="17364" y="15291"/>
                    <a:pt x="13783" y="12628"/>
                    <a:pt x="11006" y="9667"/>
                  </a:cubicBezTo>
                  <a:cubicBezTo>
                    <a:pt x="8228" y="6705"/>
                    <a:pt x="6254" y="3446"/>
                    <a:pt x="5232" y="0"/>
                  </a:cubicBezTo>
                  <a:close/>
                </a:path>
              </a:pathLst>
            </a:custGeom>
            <a:solidFill>
              <a:schemeClr val="accent1">
                <a:lumMod val="75000"/>
              </a:scheme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grpSp>
        <p:nvGrpSpPr>
          <p:cNvPr id="44" name="Group 18207">
            <a:extLst>
              <a:ext uri="{FF2B5EF4-FFF2-40B4-BE49-F238E27FC236}">
                <a16:creationId xmlns:a16="http://schemas.microsoft.com/office/drawing/2014/main" id="{E92CBC1A-290B-45BD-96C1-D085186966BB}"/>
              </a:ext>
            </a:extLst>
          </p:cNvPr>
          <p:cNvGrpSpPr/>
          <p:nvPr/>
        </p:nvGrpSpPr>
        <p:grpSpPr>
          <a:xfrm>
            <a:off x="7997950" y="2248854"/>
            <a:ext cx="1733782" cy="2063284"/>
            <a:chOff x="0" y="0"/>
            <a:chExt cx="2334032" cy="2777611"/>
          </a:xfrm>
        </p:grpSpPr>
        <p:sp>
          <p:nvSpPr>
            <p:cNvPr id="45" name="Shape 18205">
              <a:extLst>
                <a:ext uri="{FF2B5EF4-FFF2-40B4-BE49-F238E27FC236}">
                  <a16:creationId xmlns:a16="http://schemas.microsoft.com/office/drawing/2014/main" id="{D22808D3-81CA-4112-9421-DACD48318E5A}"/>
                </a:ext>
              </a:extLst>
            </p:cNvPr>
            <p:cNvSpPr/>
            <p:nvPr/>
          </p:nvSpPr>
          <p:spPr>
            <a:xfrm>
              <a:off x="848419" y="4076"/>
              <a:ext cx="1485613" cy="2773535"/>
            </a:xfrm>
            <a:custGeom>
              <a:avLst/>
              <a:gdLst/>
              <a:ahLst/>
              <a:cxnLst>
                <a:cxn ang="0">
                  <a:pos x="wd2" y="hd2"/>
                </a:cxn>
                <a:cxn ang="5400000">
                  <a:pos x="wd2" y="hd2"/>
                </a:cxn>
                <a:cxn ang="10800000">
                  <a:pos x="wd2" y="hd2"/>
                </a:cxn>
                <a:cxn ang="16200000">
                  <a:pos x="wd2" y="hd2"/>
                </a:cxn>
              </a:cxnLst>
              <a:rect l="0" t="0" r="r" b="b"/>
              <a:pathLst>
                <a:path w="21600" h="21600" extrusionOk="0">
                  <a:moveTo>
                    <a:pt x="18632" y="0"/>
                  </a:moveTo>
                  <a:cubicBezTo>
                    <a:pt x="18632" y="0"/>
                    <a:pt x="18291" y="2003"/>
                    <a:pt x="17742" y="5289"/>
                  </a:cubicBezTo>
                  <a:cubicBezTo>
                    <a:pt x="17193" y="8575"/>
                    <a:pt x="16436" y="13144"/>
                    <a:pt x="15603" y="18276"/>
                  </a:cubicBezTo>
                  <a:cubicBezTo>
                    <a:pt x="15560" y="18266"/>
                    <a:pt x="13695" y="17825"/>
                    <a:pt x="11816" y="17405"/>
                  </a:cubicBezTo>
                  <a:cubicBezTo>
                    <a:pt x="9906" y="16979"/>
                    <a:pt x="7982" y="16574"/>
                    <a:pt x="7964" y="16570"/>
                  </a:cubicBezTo>
                  <a:lnTo>
                    <a:pt x="6121" y="16135"/>
                  </a:lnTo>
                  <a:cubicBezTo>
                    <a:pt x="5317" y="16844"/>
                    <a:pt x="4405" y="17526"/>
                    <a:pt x="3388" y="18179"/>
                  </a:cubicBezTo>
                  <a:cubicBezTo>
                    <a:pt x="2362" y="18838"/>
                    <a:pt x="1231" y="19467"/>
                    <a:pt x="0" y="20065"/>
                  </a:cubicBezTo>
                  <a:lnTo>
                    <a:pt x="4199" y="21600"/>
                  </a:lnTo>
                  <a:cubicBezTo>
                    <a:pt x="5910" y="20696"/>
                    <a:pt x="7247" y="19860"/>
                    <a:pt x="8255" y="19164"/>
                  </a:cubicBezTo>
                  <a:cubicBezTo>
                    <a:pt x="9263" y="18468"/>
                    <a:pt x="9941" y="17911"/>
                    <a:pt x="10335" y="17566"/>
                  </a:cubicBezTo>
                  <a:lnTo>
                    <a:pt x="19686" y="19629"/>
                  </a:lnTo>
                  <a:lnTo>
                    <a:pt x="19702" y="19633"/>
                  </a:lnTo>
                  <a:lnTo>
                    <a:pt x="19702" y="19629"/>
                  </a:lnTo>
                  <a:lnTo>
                    <a:pt x="21600" y="1120"/>
                  </a:lnTo>
                  <a:lnTo>
                    <a:pt x="18632" y="0"/>
                  </a:lnTo>
                  <a:close/>
                </a:path>
              </a:pathLst>
            </a:custGeom>
            <a:solidFill>
              <a:srgbClr val="B41F7A"/>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46" name="Shape 18206">
              <a:extLst>
                <a:ext uri="{FF2B5EF4-FFF2-40B4-BE49-F238E27FC236}">
                  <a16:creationId xmlns:a16="http://schemas.microsoft.com/office/drawing/2014/main" id="{03CFE8EF-C66A-4C29-BBC5-B1C6C574B6E8}"/>
                </a:ext>
              </a:extLst>
            </p:cNvPr>
            <p:cNvSpPr/>
            <p:nvPr/>
          </p:nvSpPr>
          <p:spPr>
            <a:xfrm>
              <a:off x="0" y="0"/>
              <a:ext cx="2131456" cy="2584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503" y="3372"/>
                    <a:pt x="11103" y="6685"/>
                    <a:pt x="6977" y="9155"/>
                  </a:cubicBezTo>
                  <a:cubicBezTo>
                    <a:pt x="2851" y="11625"/>
                    <a:pt x="0" y="13252"/>
                    <a:pt x="0" y="13252"/>
                  </a:cubicBezTo>
                  <a:lnTo>
                    <a:pt x="3564" y="14397"/>
                  </a:lnTo>
                  <a:cubicBezTo>
                    <a:pt x="3078" y="14910"/>
                    <a:pt x="2566" y="15405"/>
                    <a:pt x="2031" y="15880"/>
                  </a:cubicBezTo>
                  <a:cubicBezTo>
                    <a:pt x="1495" y="16356"/>
                    <a:pt x="935" y="16811"/>
                    <a:pt x="352" y="17246"/>
                  </a:cubicBezTo>
                  <a:lnTo>
                    <a:pt x="8598" y="21600"/>
                  </a:lnTo>
                  <a:cubicBezTo>
                    <a:pt x="9435" y="20956"/>
                    <a:pt x="10209" y="20280"/>
                    <a:pt x="10914" y="19576"/>
                  </a:cubicBezTo>
                  <a:cubicBezTo>
                    <a:pt x="11619" y="18872"/>
                    <a:pt x="12256" y="18139"/>
                    <a:pt x="12818" y="17382"/>
                  </a:cubicBezTo>
                  <a:lnTo>
                    <a:pt x="19489" y="19610"/>
                  </a:lnTo>
                  <a:cubicBezTo>
                    <a:pt x="20069" y="14104"/>
                    <a:pt x="20597" y="9201"/>
                    <a:pt x="20980" y="5675"/>
                  </a:cubicBezTo>
                  <a:cubicBezTo>
                    <a:pt x="21362" y="2149"/>
                    <a:pt x="21600" y="0"/>
                    <a:pt x="21600" y="0"/>
                  </a:cubicBezTo>
                  <a:close/>
                </a:path>
              </a:pathLst>
            </a:custGeom>
            <a:solidFill>
              <a:srgbClr val="B41F7A">
                <a:alpha val="86275"/>
              </a:srgb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grpSp>
        <p:nvGrpSpPr>
          <p:cNvPr id="47" name="Group 18211">
            <a:extLst>
              <a:ext uri="{FF2B5EF4-FFF2-40B4-BE49-F238E27FC236}">
                <a16:creationId xmlns:a16="http://schemas.microsoft.com/office/drawing/2014/main" id="{B5E4A9CE-CB94-45DF-BBBB-E4A466F65EC0}"/>
              </a:ext>
            </a:extLst>
          </p:cNvPr>
          <p:cNvGrpSpPr/>
          <p:nvPr/>
        </p:nvGrpSpPr>
        <p:grpSpPr>
          <a:xfrm>
            <a:off x="5008700" y="3939807"/>
            <a:ext cx="1347128" cy="1161728"/>
            <a:chOff x="0" y="0"/>
            <a:chExt cx="1813514" cy="1563927"/>
          </a:xfrm>
        </p:grpSpPr>
        <p:sp>
          <p:nvSpPr>
            <p:cNvPr id="48" name="Shape 18208">
              <a:extLst>
                <a:ext uri="{FF2B5EF4-FFF2-40B4-BE49-F238E27FC236}">
                  <a16:creationId xmlns:a16="http://schemas.microsoft.com/office/drawing/2014/main" id="{62A206F8-1A21-4ACB-9720-35E3E0FD9F51}"/>
                </a:ext>
              </a:extLst>
            </p:cNvPr>
            <p:cNvSpPr/>
            <p:nvPr/>
          </p:nvSpPr>
          <p:spPr>
            <a:xfrm>
              <a:off x="0" y="2198"/>
              <a:ext cx="819939" cy="1027088"/>
            </a:xfrm>
            <a:custGeom>
              <a:avLst/>
              <a:gdLst/>
              <a:ahLst/>
              <a:cxnLst>
                <a:cxn ang="0">
                  <a:pos x="wd2" y="hd2"/>
                </a:cxn>
                <a:cxn ang="5400000">
                  <a:pos x="wd2" y="hd2"/>
                </a:cxn>
                <a:cxn ang="10800000">
                  <a:pos x="wd2" y="hd2"/>
                </a:cxn>
                <a:cxn ang="16200000">
                  <a:pos x="wd2" y="hd2"/>
                </a:cxn>
              </a:cxnLst>
              <a:rect l="0" t="0" r="r" b="b"/>
              <a:pathLst>
                <a:path w="21600" h="21600" extrusionOk="0">
                  <a:moveTo>
                    <a:pt x="9050" y="14869"/>
                  </a:moveTo>
                  <a:lnTo>
                    <a:pt x="21600" y="0"/>
                  </a:lnTo>
                  <a:lnTo>
                    <a:pt x="17299" y="1941"/>
                  </a:lnTo>
                  <a:lnTo>
                    <a:pt x="0" y="21600"/>
                  </a:lnTo>
                  <a:lnTo>
                    <a:pt x="9047" y="14893"/>
                  </a:lnTo>
                  <a:lnTo>
                    <a:pt x="9050" y="14869"/>
                  </a:lnTo>
                  <a:close/>
                </a:path>
              </a:pathLst>
            </a:custGeom>
            <a:solidFill>
              <a:srgbClr val="651A47"/>
            </a:solidFill>
            <a:ln w="12700" cap="flat">
              <a:noFill/>
              <a:miter lim="400000"/>
            </a:ln>
            <a:effectLst/>
          </p:spPr>
          <p:txBody>
            <a:bodyPr wrap="square" lIns="20097" tIns="20097" rIns="20097" bIns="20097"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GB" sz="1583" dirty="0">
                <a:latin typeface="+mj-lt"/>
                <a:ea typeface="Lato Light" panose="020F0502020204030203" pitchFamily="34" charset="0"/>
                <a:cs typeface="Lato Light" panose="020F0502020204030203" pitchFamily="34" charset="0"/>
              </a:endParaRPr>
            </a:p>
          </p:txBody>
        </p:sp>
        <p:sp>
          <p:nvSpPr>
            <p:cNvPr id="49" name="Shape 18209">
              <a:extLst>
                <a:ext uri="{FF2B5EF4-FFF2-40B4-BE49-F238E27FC236}">
                  <a16:creationId xmlns:a16="http://schemas.microsoft.com/office/drawing/2014/main" id="{DA5853D9-2CCA-4CF1-875A-BDDEB01DAAD3}"/>
                </a:ext>
              </a:extLst>
            </p:cNvPr>
            <p:cNvSpPr/>
            <p:nvPr/>
          </p:nvSpPr>
          <p:spPr>
            <a:xfrm>
              <a:off x="0" y="707637"/>
              <a:ext cx="1804795" cy="856290"/>
            </a:xfrm>
            <a:custGeom>
              <a:avLst/>
              <a:gdLst/>
              <a:ahLst/>
              <a:cxnLst>
                <a:cxn ang="0">
                  <a:pos x="wd2" y="hd2"/>
                </a:cxn>
                <a:cxn ang="5400000">
                  <a:pos x="wd2" y="hd2"/>
                </a:cxn>
                <a:cxn ang="10800000">
                  <a:pos x="wd2" y="hd2"/>
                </a:cxn>
                <a:cxn ang="16200000">
                  <a:pos x="wd2" y="hd2"/>
                </a:cxn>
              </a:cxnLst>
              <a:rect l="0" t="0" r="r" b="b"/>
              <a:pathLst>
                <a:path w="21600" h="21600" extrusionOk="0">
                  <a:moveTo>
                    <a:pt x="3957" y="0"/>
                  </a:moveTo>
                  <a:lnTo>
                    <a:pt x="0" y="7965"/>
                  </a:lnTo>
                  <a:cubicBezTo>
                    <a:pt x="2801" y="11506"/>
                    <a:pt x="5927" y="14488"/>
                    <a:pt x="9335" y="16798"/>
                  </a:cubicBezTo>
                  <a:cubicBezTo>
                    <a:pt x="12743" y="19108"/>
                    <a:pt x="16433" y="20746"/>
                    <a:pt x="20362" y="21600"/>
                  </a:cubicBezTo>
                  <a:lnTo>
                    <a:pt x="21600" y="12137"/>
                  </a:lnTo>
                  <a:cubicBezTo>
                    <a:pt x="18288" y="11316"/>
                    <a:pt x="15130" y="9835"/>
                    <a:pt x="12174" y="7783"/>
                  </a:cubicBezTo>
                  <a:cubicBezTo>
                    <a:pt x="9217" y="5730"/>
                    <a:pt x="6463" y="3107"/>
                    <a:pt x="3957" y="0"/>
                  </a:cubicBezTo>
                  <a:close/>
                </a:path>
              </a:pathLst>
            </a:custGeom>
            <a:solidFill>
              <a:srgbClr val="651A47"/>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0" name="Shape 18210">
              <a:extLst>
                <a:ext uri="{FF2B5EF4-FFF2-40B4-BE49-F238E27FC236}">
                  <a16:creationId xmlns:a16="http://schemas.microsoft.com/office/drawing/2014/main" id="{BA9287BC-F11B-44FE-AD57-09F0D7EE1F3B}"/>
                </a:ext>
              </a:extLst>
            </p:cNvPr>
            <p:cNvSpPr/>
            <p:nvPr/>
          </p:nvSpPr>
          <p:spPr>
            <a:xfrm>
              <a:off x="333603" y="0"/>
              <a:ext cx="1479911" cy="1194805"/>
            </a:xfrm>
            <a:custGeom>
              <a:avLst/>
              <a:gdLst/>
              <a:ahLst/>
              <a:cxnLst>
                <a:cxn ang="0">
                  <a:pos x="wd2" y="hd2"/>
                </a:cxn>
                <a:cxn ang="5400000">
                  <a:pos x="wd2" y="hd2"/>
                </a:cxn>
                <a:cxn ang="10800000">
                  <a:pos x="wd2" y="hd2"/>
                </a:cxn>
                <a:cxn ang="16200000">
                  <a:pos x="wd2" y="hd2"/>
                </a:cxn>
              </a:cxnLst>
              <a:rect l="0" t="0" r="r" b="b"/>
              <a:pathLst>
                <a:path w="21600" h="21600" extrusionOk="0">
                  <a:moveTo>
                    <a:pt x="7110" y="0"/>
                  </a:moveTo>
                  <a:lnTo>
                    <a:pt x="0" y="12824"/>
                  </a:lnTo>
                  <a:cubicBezTo>
                    <a:pt x="3091" y="15083"/>
                    <a:pt x="6484" y="16991"/>
                    <a:pt x="10127" y="18482"/>
                  </a:cubicBezTo>
                  <a:cubicBezTo>
                    <a:pt x="13673" y="19934"/>
                    <a:pt x="17459" y="20993"/>
                    <a:pt x="21436" y="21600"/>
                  </a:cubicBezTo>
                  <a:lnTo>
                    <a:pt x="21600" y="8005"/>
                  </a:lnTo>
                  <a:cubicBezTo>
                    <a:pt x="18998" y="7251"/>
                    <a:pt x="16451" y="6143"/>
                    <a:pt x="14010" y="4772"/>
                  </a:cubicBezTo>
                  <a:cubicBezTo>
                    <a:pt x="11588" y="3412"/>
                    <a:pt x="9270" y="1792"/>
                    <a:pt x="7110" y="0"/>
                  </a:cubicBezTo>
                  <a:close/>
                </a:path>
              </a:pathLst>
            </a:custGeom>
            <a:solidFill>
              <a:srgbClr val="7F1C58"/>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grpSp>
        <p:nvGrpSpPr>
          <p:cNvPr id="51" name="Group 18215">
            <a:extLst>
              <a:ext uri="{FF2B5EF4-FFF2-40B4-BE49-F238E27FC236}">
                <a16:creationId xmlns:a16="http://schemas.microsoft.com/office/drawing/2014/main" id="{83E31CA5-2ECD-47A5-8B8D-D56690592A2D}"/>
              </a:ext>
            </a:extLst>
          </p:cNvPr>
          <p:cNvGrpSpPr/>
          <p:nvPr/>
        </p:nvGrpSpPr>
        <p:grpSpPr>
          <a:xfrm>
            <a:off x="6414661" y="4224799"/>
            <a:ext cx="1172470" cy="898958"/>
            <a:chOff x="0" y="0"/>
            <a:chExt cx="1578389" cy="1210186"/>
          </a:xfrm>
        </p:grpSpPr>
        <p:sp>
          <p:nvSpPr>
            <p:cNvPr id="52" name="Shape 18212">
              <a:extLst>
                <a:ext uri="{FF2B5EF4-FFF2-40B4-BE49-F238E27FC236}">
                  <a16:creationId xmlns:a16="http://schemas.microsoft.com/office/drawing/2014/main" id="{79FBC787-3BCC-41BD-B30F-EAFE540A65C3}"/>
                </a:ext>
              </a:extLst>
            </p:cNvPr>
            <p:cNvSpPr/>
            <p:nvPr/>
          </p:nvSpPr>
          <p:spPr>
            <a:xfrm>
              <a:off x="0" y="85257"/>
              <a:ext cx="140225" cy="1120956"/>
            </a:xfrm>
            <a:custGeom>
              <a:avLst/>
              <a:gdLst/>
              <a:ahLst/>
              <a:cxnLst>
                <a:cxn ang="0">
                  <a:pos x="wd2" y="hd2"/>
                </a:cxn>
                <a:cxn ang="5400000">
                  <a:pos x="wd2" y="hd2"/>
                </a:cxn>
                <a:cxn ang="10800000">
                  <a:pos x="wd2" y="hd2"/>
                </a:cxn>
                <a:cxn ang="16200000">
                  <a:pos x="wd2" y="hd2"/>
                </a:cxn>
              </a:cxnLst>
              <a:rect l="0" t="0" r="r" b="b"/>
              <a:pathLst>
                <a:path w="21600" h="21600" extrusionOk="0">
                  <a:moveTo>
                    <a:pt x="13312" y="0"/>
                  </a:moveTo>
                  <a:lnTo>
                    <a:pt x="0" y="3782"/>
                  </a:lnTo>
                  <a:lnTo>
                    <a:pt x="599" y="21600"/>
                  </a:lnTo>
                  <a:lnTo>
                    <a:pt x="21600" y="14378"/>
                  </a:lnTo>
                  <a:lnTo>
                    <a:pt x="13312" y="0"/>
                  </a:lnTo>
                  <a:close/>
                </a:path>
              </a:pathLst>
            </a:custGeom>
            <a:solidFill>
              <a:srgbClr val="CD9040"/>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3" name="Shape 18213">
              <a:extLst>
                <a:ext uri="{FF2B5EF4-FFF2-40B4-BE49-F238E27FC236}">
                  <a16:creationId xmlns:a16="http://schemas.microsoft.com/office/drawing/2014/main" id="{8ABA226C-74CB-4BD8-96AB-9EB298167F71}"/>
                </a:ext>
              </a:extLst>
            </p:cNvPr>
            <p:cNvSpPr/>
            <p:nvPr/>
          </p:nvSpPr>
          <p:spPr>
            <a:xfrm>
              <a:off x="85257" y="0"/>
              <a:ext cx="1411513" cy="847631"/>
            </a:xfrm>
            <a:custGeom>
              <a:avLst/>
              <a:gdLst/>
              <a:ahLst/>
              <a:cxnLst>
                <a:cxn ang="0">
                  <a:pos x="wd2" y="hd2"/>
                </a:cxn>
                <a:cxn ang="5400000">
                  <a:pos x="wd2" y="hd2"/>
                </a:cxn>
                <a:cxn ang="10800000">
                  <a:pos x="wd2" y="hd2"/>
                </a:cxn>
                <a:cxn ang="16200000">
                  <a:pos x="wd2" y="hd2"/>
                </a:cxn>
              </a:cxnLst>
              <a:rect l="0" t="0" r="r" b="b"/>
              <a:pathLst>
                <a:path w="21600" h="21596" extrusionOk="0">
                  <a:moveTo>
                    <a:pt x="4816" y="2227"/>
                  </a:moveTo>
                  <a:cubicBezTo>
                    <a:pt x="2890" y="2289"/>
                    <a:pt x="1785" y="2439"/>
                    <a:pt x="0" y="2281"/>
                  </a:cubicBezTo>
                  <a:lnTo>
                    <a:pt x="823" y="21291"/>
                  </a:lnTo>
                  <a:cubicBezTo>
                    <a:pt x="2421" y="21489"/>
                    <a:pt x="3260" y="21600"/>
                    <a:pt x="4908" y="21596"/>
                  </a:cubicBezTo>
                  <a:cubicBezTo>
                    <a:pt x="10768" y="21583"/>
                    <a:pt x="16389" y="20263"/>
                    <a:pt x="21600" y="17861"/>
                  </a:cubicBezTo>
                  <a:lnTo>
                    <a:pt x="15056" y="0"/>
                  </a:lnTo>
                  <a:cubicBezTo>
                    <a:pt x="11785" y="1448"/>
                    <a:pt x="8354" y="2112"/>
                    <a:pt x="4816" y="2227"/>
                  </a:cubicBezTo>
                  <a:close/>
                </a:path>
              </a:pathLst>
            </a:custGeom>
            <a:solidFill>
              <a:srgbClr val="EDA13E"/>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4" name="Shape 18214">
              <a:extLst>
                <a:ext uri="{FF2B5EF4-FFF2-40B4-BE49-F238E27FC236}">
                  <a16:creationId xmlns:a16="http://schemas.microsoft.com/office/drawing/2014/main" id="{B027AFCB-B75E-4161-A13D-1E8DE951E5B9}"/>
                </a:ext>
              </a:extLst>
            </p:cNvPr>
            <p:cNvSpPr/>
            <p:nvPr/>
          </p:nvSpPr>
          <p:spPr>
            <a:xfrm>
              <a:off x="0" y="699111"/>
              <a:ext cx="1578389" cy="511075"/>
            </a:xfrm>
            <a:custGeom>
              <a:avLst/>
              <a:gdLst/>
              <a:ahLst/>
              <a:cxnLst>
                <a:cxn ang="0">
                  <a:pos x="wd2" y="hd2"/>
                </a:cxn>
                <a:cxn ang="5400000">
                  <a:pos x="wd2" y="hd2"/>
                </a:cxn>
                <a:cxn ang="10800000">
                  <a:pos x="wd2" y="hd2"/>
                </a:cxn>
                <a:cxn ang="16200000">
                  <a:pos x="wd2" y="hd2"/>
                </a:cxn>
              </a:cxnLst>
              <a:rect l="0" t="0" r="r" b="b"/>
              <a:pathLst>
                <a:path w="21600" h="21565" extrusionOk="0">
                  <a:moveTo>
                    <a:pt x="5519" y="5827"/>
                  </a:moveTo>
                  <a:cubicBezTo>
                    <a:pt x="4007" y="5827"/>
                    <a:pt x="3330" y="5656"/>
                    <a:pt x="1866" y="5322"/>
                  </a:cubicBezTo>
                  <a:lnTo>
                    <a:pt x="1866" y="5322"/>
                  </a:lnTo>
                  <a:lnTo>
                    <a:pt x="0" y="21317"/>
                  </a:lnTo>
                  <a:cubicBezTo>
                    <a:pt x="1449" y="21521"/>
                    <a:pt x="2922" y="21600"/>
                    <a:pt x="4419" y="21551"/>
                  </a:cubicBezTo>
                  <a:cubicBezTo>
                    <a:pt x="10462" y="21355"/>
                    <a:pt x="16246" y="19029"/>
                    <a:pt x="21600" y="14921"/>
                  </a:cubicBezTo>
                  <a:lnTo>
                    <a:pt x="20446" y="0"/>
                  </a:lnTo>
                  <a:cubicBezTo>
                    <a:pt x="15794" y="3741"/>
                    <a:pt x="10731" y="5827"/>
                    <a:pt x="5519" y="5827"/>
                  </a:cubicBezTo>
                  <a:close/>
                </a:path>
              </a:pathLst>
            </a:custGeom>
            <a:solidFill>
              <a:srgbClr val="CD9040"/>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grpSp>
        <p:nvGrpSpPr>
          <p:cNvPr id="55" name="Group 18219">
            <a:extLst>
              <a:ext uri="{FF2B5EF4-FFF2-40B4-BE49-F238E27FC236}">
                <a16:creationId xmlns:a16="http://schemas.microsoft.com/office/drawing/2014/main" id="{15B03CFD-C40B-41E2-88A5-D93BD04DA399}"/>
              </a:ext>
            </a:extLst>
          </p:cNvPr>
          <p:cNvGrpSpPr/>
          <p:nvPr/>
        </p:nvGrpSpPr>
        <p:grpSpPr>
          <a:xfrm>
            <a:off x="7339303" y="3844811"/>
            <a:ext cx="1394113" cy="1126387"/>
            <a:chOff x="0" y="0"/>
            <a:chExt cx="1876767" cy="1516352"/>
          </a:xfrm>
        </p:grpSpPr>
        <p:sp>
          <p:nvSpPr>
            <p:cNvPr id="56" name="Shape 18216">
              <a:extLst>
                <a:ext uri="{FF2B5EF4-FFF2-40B4-BE49-F238E27FC236}">
                  <a16:creationId xmlns:a16="http://schemas.microsoft.com/office/drawing/2014/main" id="{C10E1314-BB52-4754-8FD5-BFC6FAC5BF8F}"/>
                </a:ext>
              </a:extLst>
            </p:cNvPr>
            <p:cNvSpPr/>
            <p:nvPr/>
          </p:nvSpPr>
          <p:spPr>
            <a:xfrm>
              <a:off x="0" y="460390"/>
              <a:ext cx="546547" cy="10559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 y="3354"/>
                  </a:lnTo>
                  <a:lnTo>
                    <a:pt x="21600" y="21600"/>
                  </a:lnTo>
                  <a:lnTo>
                    <a:pt x="18943" y="14232"/>
                  </a:lnTo>
                  <a:lnTo>
                    <a:pt x="0" y="0"/>
                  </a:lnTo>
                  <a:close/>
                </a:path>
              </a:pathLst>
            </a:custGeom>
            <a:solidFill>
              <a:srgbClr val="CB6534"/>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7" name="Shape 18217">
              <a:extLst>
                <a:ext uri="{FF2B5EF4-FFF2-40B4-BE49-F238E27FC236}">
                  <a16:creationId xmlns:a16="http://schemas.microsoft.com/office/drawing/2014/main" id="{750D54E2-1EC6-4E45-A51D-4151B56DB2C4}"/>
                </a:ext>
              </a:extLst>
            </p:cNvPr>
            <p:cNvSpPr/>
            <p:nvPr/>
          </p:nvSpPr>
          <p:spPr>
            <a:xfrm>
              <a:off x="477442" y="549911"/>
              <a:ext cx="1399325" cy="961663"/>
            </a:xfrm>
            <a:custGeom>
              <a:avLst/>
              <a:gdLst/>
              <a:ahLst/>
              <a:cxnLst>
                <a:cxn ang="0">
                  <a:pos x="wd2" y="hd2"/>
                </a:cxn>
                <a:cxn ang="5400000">
                  <a:pos x="wd2" y="hd2"/>
                </a:cxn>
                <a:cxn ang="10800000">
                  <a:pos x="wd2" y="hd2"/>
                </a:cxn>
                <a:cxn ang="16200000">
                  <a:pos x="wd2" y="hd2"/>
                </a:cxn>
              </a:cxnLst>
              <a:rect l="0" t="0" r="r" b="b"/>
              <a:pathLst>
                <a:path w="21600" h="21600" extrusionOk="0">
                  <a:moveTo>
                    <a:pt x="0" y="13510"/>
                  </a:moveTo>
                  <a:lnTo>
                    <a:pt x="1038" y="21600"/>
                  </a:lnTo>
                  <a:cubicBezTo>
                    <a:pt x="5082" y="19797"/>
                    <a:pt x="8865" y="17326"/>
                    <a:pt x="12316" y="14451"/>
                  </a:cubicBezTo>
                  <a:cubicBezTo>
                    <a:pt x="15767" y="11576"/>
                    <a:pt x="18885" y="8296"/>
                    <a:pt x="21600" y="4876"/>
                  </a:cubicBezTo>
                  <a:lnTo>
                    <a:pt x="17554" y="0"/>
                  </a:lnTo>
                  <a:cubicBezTo>
                    <a:pt x="15049" y="2958"/>
                    <a:pt x="12415" y="5541"/>
                    <a:pt x="9535" y="7778"/>
                  </a:cubicBezTo>
                  <a:cubicBezTo>
                    <a:pt x="6643" y="10025"/>
                    <a:pt x="3503" y="11924"/>
                    <a:pt x="0" y="13510"/>
                  </a:cubicBezTo>
                  <a:close/>
                </a:path>
              </a:pathLst>
            </a:custGeom>
            <a:solidFill>
              <a:srgbClr val="F16924"/>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8" name="Shape 18218">
              <a:extLst>
                <a:ext uri="{FF2B5EF4-FFF2-40B4-BE49-F238E27FC236}">
                  <a16:creationId xmlns:a16="http://schemas.microsoft.com/office/drawing/2014/main" id="{4B9D9E84-54A6-4A37-B1EE-509B78760D4C}"/>
                </a:ext>
              </a:extLst>
            </p:cNvPr>
            <p:cNvSpPr/>
            <p:nvPr/>
          </p:nvSpPr>
          <p:spPr>
            <a:xfrm>
              <a:off x="0" y="0"/>
              <a:ext cx="1616530" cy="1154991"/>
            </a:xfrm>
            <a:custGeom>
              <a:avLst/>
              <a:gdLst/>
              <a:ahLst/>
              <a:cxnLst>
                <a:cxn ang="0">
                  <a:pos x="wd2" y="hd2"/>
                </a:cxn>
                <a:cxn ang="5400000">
                  <a:pos x="wd2" y="hd2"/>
                </a:cxn>
                <a:cxn ang="10800000">
                  <a:pos x="wd2" y="hd2"/>
                </a:cxn>
                <a:cxn ang="16200000">
                  <a:pos x="wd2" y="hd2"/>
                </a:cxn>
              </a:cxnLst>
              <a:rect l="0" t="0" r="r" b="b"/>
              <a:pathLst>
                <a:path w="21600" h="21600" extrusionOk="0">
                  <a:moveTo>
                    <a:pt x="0" y="8588"/>
                  </a:moveTo>
                  <a:lnTo>
                    <a:pt x="6404" y="21600"/>
                  </a:lnTo>
                  <a:cubicBezTo>
                    <a:pt x="9435" y="20295"/>
                    <a:pt x="12153" y="18708"/>
                    <a:pt x="14655" y="16825"/>
                  </a:cubicBezTo>
                  <a:cubicBezTo>
                    <a:pt x="17156" y="14942"/>
                    <a:pt x="19440" y="12762"/>
                    <a:pt x="21600" y="10272"/>
                  </a:cubicBezTo>
                  <a:lnTo>
                    <a:pt x="11130" y="0"/>
                  </a:lnTo>
                  <a:cubicBezTo>
                    <a:pt x="9488" y="1876"/>
                    <a:pt x="7728" y="3548"/>
                    <a:pt x="5866" y="4988"/>
                  </a:cubicBezTo>
                  <a:cubicBezTo>
                    <a:pt x="4005" y="6428"/>
                    <a:pt x="2043" y="7637"/>
                    <a:pt x="0" y="8588"/>
                  </a:cubicBezTo>
                  <a:close/>
                </a:path>
              </a:pathLst>
            </a:custGeom>
            <a:solidFill>
              <a:srgbClr val="F16924">
                <a:alpha val="86275"/>
              </a:srgb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sp>
        <p:nvSpPr>
          <p:cNvPr id="59" name="Shape 18237">
            <a:extLst>
              <a:ext uri="{FF2B5EF4-FFF2-40B4-BE49-F238E27FC236}">
                <a16:creationId xmlns:a16="http://schemas.microsoft.com/office/drawing/2014/main" id="{ABDBC586-6C74-47C1-B319-C5A633FE9027}"/>
              </a:ext>
            </a:extLst>
          </p:cNvPr>
          <p:cNvSpPr/>
          <p:nvPr/>
        </p:nvSpPr>
        <p:spPr>
          <a:xfrm>
            <a:off x="7339303" y="2248853"/>
            <a:ext cx="498430" cy="18591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074"/>
                </a:lnTo>
                <a:lnTo>
                  <a:pt x="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0" name="Shape 18238">
            <a:extLst>
              <a:ext uri="{FF2B5EF4-FFF2-40B4-BE49-F238E27FC236}">
                <a16:creationId xmlns:a16="http://schemas.microsoft.com/office/drawing/2014/main" id="{3E848FBE-6B3E-4375-AA5E-4742D2C9BD07}"/>
              </a:ext>
            </a:extLst>
          </p:cNvPr>
          <p:cNvSpPr/>
          <p:nvPr/>
        </p:nvSpPr>
        <p:spPr>
          <a:xfrm>
            <a:off x="5692997" y="2920431"/>
            <a:ext cx="261733" cy="12215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9252"/>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1" name="Shape 18239">
            <a:extLst>
              <a:ext uri="{FF2B5EF4-FFF2-40B4-BE49-F238E27FC236}">
                <a16:creationId xmlns:a16="http://schemas.microsoft.com/office/drawing/2014/main" id="{CC099A26-59BE-4095-8AF0-CF6AA60C7769}"/>
              </a:ext>
            </a:extLst>
          </p:cNvPr>
          <p:cNvSpPr/>
          <p:nvPr/>
        </p:nvSpPr>
        <p:spPr>
          <a:xfrm>
            <a:off x="7131664" y="4812522"/>
            <a:ext cx="760859" cy="3681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44" y="21600"/>
                </a:lnTo>
                <a:lnTo>
                  <a:pt x="2160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2" name="Shape 18240">
            <a:extLst>
              <a:ext uri="{FF2B5EF4-FFF2-40B4-BE49-F238E27FC236}">
                <a16:creationId xmlns:a16="http://schemas.microsoft.com/office/drawing/2014/main" id="{A4285FE1-44ED-4EC3-AD33-3BA7BE064FFC}"/>
              </a:ext>
            </a:extLst>
          </p:cNvPr>
          <p:cNvSpPr/>
          <p:nvPr/>
        </p:nvSpPr>
        <p:spPr>
          <a:xfrm rot="5400000">
            <a:off x="9455287" y="2705211"/>
            <a:ext cx="200056" cy="5423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806"/>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3" name="Shape 18241">
            <a:extLst>
              <a:ext uri="{FF2B5EF4-FFF2-40B4-BE49-F238E27FC236}">
                <a16:creationId xmlns:a16="http://schemas.microsoft.com/office/drawing/2014/main" id="{A3CBD44B-52F2-425F-9D77-20C67D23C2B1}"/>
              </a:ext>
            </a:extLst>
          </p:cNvPr>
          <p:cNvSpPr/>
          <p:nvPr/>
        </p:nvSpPr>
        <p:spPr>
          <a:xfrm>
            <a:off x="4253696" y="4034697"/>
            <a:ext cx="270821" cy="11247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5201"/>
                </a:lnTo>
                <a:lnTo>
                  <a:pt x="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4" name="TextBox 45">
            <a:extLst>
              <a:ext uri="{FF2B5EF4-FFF2-40B4-BE49-F238E27FC236}">
                <a16:creationId xmlns:a16="http://schemas.microsoft.com/office/drawing/2014/main" id="{BA7C80ED-39FD-4047-B6FD-0228E4A7E34C}"/>
              </a:ext>
            </a:extLst>
          </p:cNvPr>
          <p:cNvSpPr txBox="1"/>
          <p:nvPr/>
        </p:nvSpPr>
        <p:spPr>
          <a:xfrm>
            <a:off x="4043824" y="5593175"/>
            <a:ext cx="2751260" cy="505588"/>
          </a:xfrm>
          <a:prstGeom prst="rect">
            <a:avLst/>
          </a:prstGeom>
          <a:noFill/>
        </p:spPr>
        <p:txBody>
          <a:bodyPr wrap="square" rtlCol="0" anchor="t">
            <a:spAutoFit/>
          </a:bodyPr>
          <a:lstStyle/>
          <a:p>
            <a:pPr>
              <a:lnSpc>
                <a:spcPts val="1620"/>
              </a:lnSpc>
            </a:pPr>
            <a:r>
              <a:rPr lang="en-GB" sz="1600" b="1" dirty="0">
                <a:solidFill>
                  <a:srgbClr val="595959"/>
                </a:solidFill>
                <a:latin typeface="Calibri" panose="020F0502020204030204" pitchFamily="34" charset="0"/>
                <a:ea typeface="Lato Light" panose="020F0502020204030203" pitchFamily="34" charset="0"/>
                <a:cs typeface="Calibri" panose="020F0502020204030204" pitchFamily="34" charset="0"/>
              </a:rPr>
              <a:t>Die ersten Anzeichen einer Krise werden nicht erkannt oder nicht wahrgenommen. </a:t>
            </a:r>
          </a:p>
        </p:txBody>
      </p:sp>
      <p:sp>
        <p:nvSpPr>
          <p:cNvPr id="65" name="TextBox 46">
            <a:extLst>
              <a:ext uri="{FF2B5EF4-FFF2-40B4-BE49-F238E27FC236}">
                <a16:creationId xmlns:a16="http://schemas.microsoft.com/office/drawing/2014/main" id="{2749A74C-C935-48E6-AE75-AC3262CC931E}"/>
              </a:ext>
            </a:extLst>
          </p:cNvPr>
          <p:cNvSpPr txBox="1"/>
          <p:nvPr/>
        </p:nvSpPr>
        <p:spPr>
          <a:xfrm>
            <a:off x="4026150" y="5222807"/>
            <a:ext cx="1630959" cy="400110"/>
          </a:xfrm>
          <a:prstGeom prst="rect">
            <a:avLst/>
          </a:prstGeom>
          <a:noFill/>
        </p:spPr>
        <p:txBody>
          <a:bodyPr wrap="none" rtlCol="0" anchor="t">
            <a:spAutoFit/>
          </a:bodyPr>
          <a:lstStyle/>
          <a:p>
            <a:r>
              <a:rPr lang="en-GB" sz="2000" b="1" dirty="0">
                <a:solidFill>
                  <a:schemeClr val="accent1"/>
                </a:solidFill>
                <a:latin typeface="Calibri" panose="020F0502020204030204" pitchFamily="34" charset="0"/>
                <a:ea typeface="Lato Light" panose="020F0502020204030203" pitchFamily="34" charset="0"/>
                <a:cs typeface="Calibri" panose="020F0502020204030204" pitchFamily="34" charset="0"/>
              </a:rPr>
              <a:t>01. Erste Anzeichen</a:t>
            </a:r>
          </a:p>
        </p:txBody>
      </p:sp>
      <p:grpSp>
        <p:nvGrpSpPr>
          <p:cNvPr id="2" name="Gruppieren 1">
            <a:extLst>
              <a:ext uri="{FF2B5EF4-FFF2-40B4-BE49-F238E27FC236}">
                <a16:creationId xmlns:a16="http://schemas.microsoft.com/office/drawing/2014/main" id="{38DF1DB2-1404-4522-292C-1B2F752D96C0}"/>
              </a:ext>
            </a:extLst>
          </p:cNvPr>
          <p:cNvGrpSpPr/>
          <p:nvPr/>
        </p:nvGrpSpPr>
        <p:grpSpPr>
          <a:xfrm>
            <a:off x="4004243" y="1337933"/>
            <a:ext cx="2751259" cy="1582498"/>
            <a:chOff x="4190745" y="1803466"/>
            <a:chExt cx="2576346" cy="1164094"/>
          </a:xfrm>
        </p:grpSpPr>
        <p:sp>
          <p:nvSpPr>
            <p:cNvPr id="66" name="TextBox 49">
              <a:extLst>
                <a:ext uri="{FF2B5EF4-FFF2-40B4-BE49-F238E27FC236}">
                  <a16:creationId xmlns:a16="http://schemas.microsoft.com/office/drawing/2014/main" id="{9A525032-471B-49A2-BBB0-295E6E782011}"/>
                </a:ext>
              </a:extLst>
            </p:cNvPr>
            <p:cNvSpPr txBox="1"/>
            <p:nvPr/>
          </p:nvSpPr>
          <p:spPr>
            <a:xfrm>
              <a:off x="4281620" y="2142890"/>
              <a:ext cx="2485471" cy="824670"/>
            </a:xfrm>
            <a:prstGeom prst="rect">
              <a:avLst/>
            </a:prstGeom>
            <a:noFill/>
          </p:spPr>
          <p:txBody>
            <a:bodyPr wrap="square" rtlCol="0" anchor="t">
              <a:spAutoFit/>
            </a:bodyPr>
            <a:lstStyle/>
            <a:p>
              <a:pPr>
                <a:lnSpc>
                  <a:spcPts val="1620"/>
                </a:lnSpc>
              </a:pPr>
              <a:r>
                <a:rPr lang="en-GB" sz="1600" b="1" dirty="0">
                  <a:solidFill>
                    <a:srgbClr val="595959"/>
                  </a:solidFill>
                  <a:latin typeface="Calibri" panose="020F0502020204030204" pitchFamily="34" charset="0"/>
                  <a:ea typeface="Lato Light" panose="020F0502020204030203" pitchFamily="34" charset="0"/>
                  <a:cs typeface="Calibri" panose="020F0502020204030204" pitchFamily="34" charset="0"/>
                </a:rPr>
                <a:t>Die Krise ist sichtbar, aber das Management konzentriert sich auf die Hoffnung und nicht auf das Handeln.</a:t>
              </a:r>
            </a:p>
          </p:txBody>
        </p:sp>
        <p:sp>
          <p:nvSpPr>
            <p:cNvPr id="67" name="TextBox 50">
              <a:extLst>
                <a:ext uri="{FF2B5EF4-FFF2-40B4-BE49-F238E27FC236}">
                  <a16:creationId xmlns:a16="http://schemas.microsoft.com/office/drawing/2014/main" id="{47B242CE-1D8C-4F10-9918-D4A5D3D8A4F7}"/>
                </a:ext>
              </a:extLst>
            </p:cNvPr>
            <p:cNvSpPr txBox="1"/>
            <p:nvPr/>
          </p:nvSpPr>
          <p:spPr>
            <a:xfrm>
              <a:off x="4190745" y="1803466"/>
              <a:ext cx="2576346" cy="400110"/>
            </a:xfrm>
            <a:prstGeom prst="rect">
              <a:avLst/>
            </a:prstGeom>
            <a:noFill/>
          </p:spPr>
          <p:txBody>
            <a:bodyPr wrap="none" rtlCol="0" anchor="t">
              <a:spAutoFit/>
            </a:bodyPr>
            <a:lstStyle/>
            <a:p>
              <a:r>
                <a:rPr lang="en-GB" sz="2000" b="1" dirty="0">
                  <a:solidFill>
                    <a:srgbClr val="7F1C58"/>
                  </a:solidFill>
                  <a:latin typeface="Calibri" panose="020F0502020204030204" pitchFamily="34" charset="0"/>
                  <a:ea typeface="Lato Light" panose="020F0502020204030203" pitchFamily="34" charset="0"/>
                  <a:cs typeface="Calibri" panose="020F0502020204030204" pitchFamily="34" charset="0"/>
                </a:rPr>
                <a:t>02. Das Prinzip Hoffnung</a:t>
              </a:r>
            </a:p>
          </p:txBody>
        </p:sp>
      </p:grpSp>
      <p:sp>
        <p:nvSpPr>
          <p:cNvPr id="68" name="TextBox 52">
            <a:extLst>
              <a:ext uri="{FF2B5EF4-FFF2-40B4-BE49-F238E27FC236}">
                <a16:creationId xmlns:a16="http://schemas.microsoft.com/office/drawing/2014/main" id="{C830AAB0-F506-44AE-8094-9BF72F2E72DA}"/>
              </a:ext>
            </a:extLst>
          </p:cNvPr>
          <p:cNvSpPr txBox="1"/>
          <p:nvPr/>
        </p:nvSpPr>
        <p:spPr>
          <a:xfrm>
            <a:off x="7197988" y="632327"/>
            <a:ext cx="3107579" cy="1326325"/>
          </a:xfrm>
          <a:prstGeom prst="rect">
            <a:avLst/>
          </a:prstGeom>
          <a:noFill/>
        </p:spPr>
        <p:txBody>
          <a:bodyPr wrap="square" rtlCol="0" anchor="t">
            <a:spAutoFit/>
          </a:bodyPr>
          <a:lstStyle/>
          <a:p>
            <a:pPr>
              <a:lnSpc>
                <a:spcPts val="1620"/>
              </a:lnSpc>
            </a:pPr>
            <a:r>
              <a:rPr lang="en-GB" sz="1600" b="1" dirty="0">
                <a:solidFill>
                  <a:srgbClr val="595959"/>
                </a:solidFill>
                <a:latin typeface="Calibri" panose="020F0502020204030204" pitchFamily="34" charset="0"/>
                <a:ea typeface="Lato Light" panose="020F0502020204030203" pitchFamily="34" charset="0"/>
                <a:cs typeface="Calibri" panose="020F0502020204030204" pitchFamily="34" charset="0"/>
              </a:rPr>
              <a:t>Wenn die eingeleiteten Maßnahmen erfolgreich sind, gibt es jetzt erste Anzeichen einer Entspannung. Die Umstrukturierung muss jedoch weiterhin konsequent umgesetzt werden.</a:t>
            </a:r>
          </a:p>
        </p:txBody>
      </p:sp>
      <p:sp>
        <p:nvSpPr>
          <p:cNvPr id="69" name="TextBox 53">
            <a:extLst>
              <a:ext uri="{FF2B5EF4-FFF2-40B4-BE49-F238E27FC236}">
                <a16:creationId xmlns:a16="http://schemas.microsoft.com/office/drawing/2014/main" id="{4002A5F3-B137-41F0-83F8-0223E2499480}"/>
              </a:ext>
            </a:extLst>
          </p:cNvPr>
          <p:cNvSpPr txBox="1"/>
          <p:nvPr/>
        </p:nvSpPr>
        <p:spPr>
          <a:xfrm>
            <a:off x="7156732" y="259397"/>
            <a:ext cx="2575000" cy="400110"/>
          </a:xfrm>
          <a:prstGeom prst="rect">
            <a:avLst/>
          </a:prstGeom>
          <a:noFill/>
        </p:spPr>
        <p:txBody>
          <a:bodyPr wrap="none" rtlCol="0" anchor="t">
            <a:spAutoFit/>
          </a:bodyPr>
          <a:lstStyle/>
          <a:p>
            <a:r>
              <a:rPr lang="en-GB" sz="2000" b="1" dirty="0">
                <a:solidFill>
                  <a:srgbClr val="F16924"/>
                </a:solidFill>
                <a:latin typeface="Calibri" panose="020F0502020204030204" pitchFamily="34" charset="0"/>
                <a:ea typeface="Lato Light" panose="020F0502020204030203" pitchFamily="34" charset="0"/>
                <a:cs typeface="Calibri" panose="020F0502020204030204" pitchFamily="34" charset="0"/>
              </a:rPr>
              <a:t>04. Anzeichen von Entspannung</a:t>
            </a:r>
          </a:p>
        </p:txBody>
      </p:sp>
      <p:sp>
        <p:nvSpPr>
          <p:cNvPr id="70" name="TextBox 55">
            <a:extLst>
              <a:ext uri="{FF2B5EF4-FFF2-40B4-BE49-F238E27FC236}">
                <a16:creationId xmlns:a16="http://schemas.microsoft.com/office/drawing/2014/main" id="{F3DF9B81-F896-4092-9719-93DF345475D4}"/>
              </a:ext>
            </a:extLst>
          </p:cNvPr>
          <p:cNvSpPr txBox="1"/>
          <p:nvPr/>
        </p:nvSpPr>
        <p:spPr>
          <a:xfrm>
            <a:off x="8039843" y="5347297"/>
            <a:ext cx="2573628" cy="1121141"/>
          </a:xfrm>
          <a:prstGeom prst="rect">
            <a:avLst/>
          </a:prstGeom>
          <a:noFill/>
        </p:spPr>
        <p:txBody>
          <a:bodyPr wrap="square" rtlCol="0" anchor="t">
            <a:spAutoFit/>
          </a:bodyPr>
          <a:lstStyle/>
          <a:p>
            <a:pPr>
              <a:lnSpc>
                <a:spcPts val="1620"/>
              </a:lnSpc>
            </a:pPr>
            <a:r>
              <a:rPr lang="en-GB" sz="1600" b="1" dirty="0">
                <a:solidFill>
                  <a:srgbClr val="595959"/>
                </a:solidFill>
                <a:latin typeface="Calibri" panose="020F0502020204030204" pitchFamily="34" charset="0"/>
                <a:ea typeface="Lato Light" panose="020F0502020204030203" pitchFamily="34" charset="0"/>
                <a:cs typeface="Calibri" panose="020F0502020204030204" pitchFamily="34" charset="0"/>
              </a:rPr>
              <a:t>Die Krise kann nicht länger geleugnet werden. Die Maßnahmen werden unter großem Zeitdruck umgesetzt. Dies ist die kritischste Phase.</a:t>
            </a:r>
          </a:p>
        </p:txBody>
      </p:sp>
      <p:sp>
        <p:nvSpPr>
          <p:cNvPr id="71" name="TextBox 56">
            <a:extLst>
              <a:ext uri="{FF2B5EF4-FFF2-40B4-BE49-F238E27FC236}">
                <a16:creationId xmlns:a16="http://schemas.microsoft.com/office/drawing/2014/main" id="{539E5806-05BF-491C-BA0B-524CF021E7D6}"/>
              </a:ext>
            </a:extLst>
          </p:cNvPr>
          <p:cNvSpPr txBox="1"/>
          <p:nvPr/>
        </p:nvSpPr>
        <p:spPr>
          <a:xfrm>
            <a:off x="7837733" y="4989153"/>
            <a:ext cx="2199513" cy="400110"/>
          </a:xfrm>
          <a:prstGeom prst="rect">
            <a:avLst/>
          </a:prstGeom>
          <a:noFill/>
        </p:spPr>
        <p:txBody>
          <a:bodyPr wrap="none" rtlCol="0" anchor="t">
            <a:spAutoFit/>
          </a:bodyPr>
          <a:lstStyle/>
          <a:p>
            <a:r>
              <a:rPr lang="en-GB" sz="2000" b="1" dirty="0">
                <a:solidFill>
                  <a:srgbClr val="EDA13E"/>
                </a:solidFill>
                <a:latin typeface="Calibri" panose="020F0502020204030204" pitchFamily="34" charset="0"/>
                <a:ea typeface="Lato Light" panose="020F0502020204030203" pitchFamily="34" charset="0"/>
                <a:cs typeface="Calibri" panose="020F0502020204030204" pitchFamily="34" charset="0"/>
              </a:rPr>
              <a:t>03. Das Erwachen</a:t>
            </a:r>
          </a:p>
        </p:txBody>
      </p:sp>
      <p:sp>
        <p:nvSpPr>
          <p:cNvPr id="72" name="TextBox 58">
            <a:extLst>
              <a:ext uri="{FF2B5EF4-FFF2-40B4-BE49-F238E27FC236}">
                <a16:creationId xmlns:a16="http://schemas.microsoft.com/office/drawing/2014/main" id="{610355AA-909C-422D-A943-DF1F7CA205EE}"/>
              </a:ext>
            </a:extLst>
          </p:cNvPr>
          <p:cNvSpPr txBox="1"/>
          <p:nvPr/>
        </p:nvSpPr>
        <p:spPr>
          <a:xfrm>
            <a:off x="9783928" y="3285311"/>
            <a:ext cx="2341810" cy="1736629"/>
          </a:xfrm>
          <a:prstGeom prst="rect">
            <a:avLst/>
          </a:prstGeom>
          <a:noFill/>
        </p:spPr>
        <p:txBody>
          <a:bodyPr wrap="square" rtlCol="0" anchor="t">
            <a:spAutoFit/>
          </a:bodyPr>
          <a:lstStyle/>
          <a:p>
            <a:pPr>
              <a:lnSpc>
                <a:spcPts val="1620"/>
              </a:lnSpc>
            </a:pPr>
            <a:r>
              <a:rPr lang="en-GB" sz="1600" b="1" dirty="0">
                <a:solidFill>
                  <a:srgbClr val="595959"/>
                </a:solidFill>
                <a:latin typeface="Calibri" panose="020F0502020204030204" pitchFamily="34" charset="0"/>
                <a:ea typeface="Lato Light" panose="020F0502020204030203" pitchFamily="34" charset="0"/>
                <a:cs typeface="Calibri" panose="020F0502020204030204" pitchFamily="34" charset="0"/>
              </a:rPr>
              <a:t>Wenn die Krise erfolgreich überwunden ist, müssen die richtigen Schlüsse gezogen werden. Wenn dies gelingt, </a:t>
            </a:r>
            <a:r>
              <a:rPr lang="en-GB" sz="1600" b="1" dirty="0" err="1">
                <a:solidFill>
                  <a:srgbClr val="595959"/>
                </a:solidFill>
                <a:latin typeface="Calibri" panose="020F0502020204030204" pitchFamily="34" charset="0"/>
                <a:ea typeface="Lato Light" panose="020F0502020204030203" pitchFamily="34" charset="0"/>
                <a:cs typeface="Calibri" panose="020F0502020204030204" pitchFamily="34" charset="0"/>
              </a:rPr>
              <a:t>kann</a:t>
            </a:r>
            <a:r>
              <a:rPr lang="en-GB" sz="1600" b="1" dirty="0">
                <a:solidFill>
                  <a:srgbClr val="595959"/>
                </a:solidFill>
                <a:latin typeface="Calibri" panose="020F0502020204030204" pitchFamily="34" charset="0"/>
                <a:ea typeface="Lato Light" panose="020F0502020204030203" pitchFamily="34" charset="0"/>
                <a:cs typeface="Calibri" panose="020F0502020204030204" pitchFamily="34" charset="0"/>
              </a:rPr>
              <a:t> dies zu einer nachhaltigen Krisenresilienz führen.</a:t>
            </a:r>
          </a:p>
        </p:txBody>
      </p:sp>
      <p:sp>
        <p:nvSpPr>
          <p:cNvPr id="73" name="TextBox 59">
            <a:extLst>
              <a:ext uri="{FF2B5EF4-FFF2-40B4-BE49-F238E27FC236}">
                <a16:creationId xmlns:a16="http://schemas.microsoft.com/office/drawing/2014/main" id="{4AF87715-6E8C-4277-A3C8-F9DC36BCAA90}"/>
              </a:ext>
            </a:extLst>
          </p:cNvPr>
          <p:cNvSpPr txBox="1"/>
          <p:nvPr/>
        </p:nvSpPr>
        <p:spPr>
          <a:xfrm>
            <a:off x="9819806" y="2600157"/>
            <a:ext cx="2139339" cy="735098"/>
          </a:xfrm>
          <a:prstGeom prst="rect">
            <a:avLst/>
          </a:prstGeom>
          <a:noFill/>
        </p:spPr>
        <p:txBody>
          <a:bodyPr wrap="square" rtlCol="0" anchor="t">
            <a:spAutoFit/>
          </a:bodyPr>
          <a:lstStyle/>
          <a:p>
            <a:r>
              <a:rPr lang="en-GB" sz="2000" b="1" dirty="0">
                <a:solidFill>
                  <a:srgbClr val="B41F7A"/>
                </a:solidFill>
                <a:latin typeface="Calibri" panose="020F0502020204030204" pitchFamily="34" charset="0"/>
                <a:ea typeface="Lato Light" panose="020F0502020204030203" pitchFamily="34" charset="0"/>
                <a:cs typeface="Calibri" panose="020F0502020204030204" pitchFamily="34" charset="0"/>
              </a:rPr>
              <a:t>05. Lernen + Resilienz</a:t>
            </a:r>
          </a:p>
        </p:txBody>
      </p:sp>
      <p:sp>
        <p:nvSpPr>
          <p:cNvPr id="8" name="Text Placeholder 1">
            <a:extLst>
              <a:ext uri="{FF2B5EF4-FFF2-40B4-BE49-F238E27FC236}">
                <a16:creationId xmlns:a16="http://schemas.microsoft.com/office/drawing/2014/main" id="{8AB623EC-F956-F48C-23E6-6CC931892D8B}"/>
              </a:ext>
            </a:extLst>
          </p:cNvPr>
          <p:cNvSpPr txBox="1">
            <a:spLocks/>
          </p:cNvSpPr>
          <p:nvPr/>
        </p:nvSpPr>
        <p:spPr>
          <a:xfrm>
            <a:off x="273886" y="472559"/>
            <a:ext cx="3425917" cy="30970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800" dirty="0">
                <a:solidFill>
                  <a:schemeClr val="bg1"/>
                </a:solidFill>
              </a:rPr>
              <a:t>Der </a:t>
            </a:r>
            <a:r>
              <a:rPr lang="en-IE" sz="2800" dirty="0" err="1">
                <a:solidFill>
                  <a:schemeClr val="bg1"/>
                </a:solidFill>
              </a:rPr>
              <a:t>Krisen-Erkennungsprozess</a:t>
            </a:r>
            <a:endParaRPr lang="en-IE" sz="2800" dirty="0">
              <a:solidFill>
                <a:schemeClr val="bg1"/>
              </a:solidFill>
            </a:endParaRPr>
          </a:p>
        </p:txBody>
      </p:sp>
      <p:sp>
        <p:nvSpPr>
          <p:cNvPr id="9" name="Subtitle 2">
            <a:extLst>
              <a:ext uri="{FF2B5EF4-FFF2-40B4-BE49-F238E27FC236}">
                <a16:creationId xmlns:a16="http://schemas.microsoft.com/office/drawing/2014/main" id="{07D6984A-B61C-803C-A473-CC2EF7D50567}"/>
              </a:ext>
            </a:extLst>
          </p:cNvPr>
          <p:cNvSpPr txBox="1">
            <a:spLocks/>
          </p:cNvSpPr>
          <p:nvPr/>
        </p:nvSpPr>
        <p:spPr>
          <a:xfrm>
            <a:off x="285940" y="1617665"/>
            <a:ext cx="3208801" cy="458681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spcBef>
                <a:spcPts val="0"/>
              </a:spcBef>
            </a:pPr>
            <a:r>
              <a:rPr lang="en-GB" sz="1800" dirty="0">
                <a:solidFill>
                  <a:schemeClr val="bg1"/>
                </a:solidFill>
                <a:latin typeface="+mn-lt"/>
                <a:ea typeface="Open Sans Light" panose="020B0306030504020204" pitchFamily="34" charset="0"/>
                <a:cs typeface="Open Sans Light" panose="020B0306030504020204" pitchFamily="34" charset="0"/>
              </a:rPr>
              <a:t>Ein </a:t>
            </a:r>
            <a:r>
              <a:rPr lang="en-GB" sz="1800" dirty="0" err="1">
                <a:solidFill>
                  <a:schemeClr val="bg1"/>
                </a:solidFill>
                <a:latin typeface="+mn-lt"/>
                <a:ea typeface="Open Sans Light" panose="020B0306030504020204" pitchFamily="34" charset="0"/>
                <a:cs typeface="Open Sans Light" panose="020B0306030504020204" pitchFamily="34" charset="0"/>
              </a:rPr>
              <a:t>erfolgreiches</a:t>
            </a:r>
            <a:r>
              <a:rPr lang="en-GB" sz="1800" dirty="0">
                <a:solidFill>
                  <a:schemeClr val="bg1"/>
                </a:solidFill>
                <a:latin typeface="+mn-lt"/>
                <a:ea typeface="Open Sans Light" panose="020B0306030504020204" pitchFamily="34" charset="0"/>
                <a:cs typeface="Open Sans Light" panose="020B0306030504020204" pitchFamily="34" charset="0"/>
              </a:rPr>
              <a:t> Krisenmanagement hängt in hohem Maße von der Offenheit der beteiligten Menschen ab. In allen Phasen der Krise müssen Warnsignale erkannt und immer wieder neue Herausforderungen gemeistert werden.</a:t>
            </a:r>
          </a:p>
          <a:p>
            <a:pPr algn="l">
              <a:lnSpc>
                <a:spcPts val="2240"/>
              </a:lnSpc>
              <a:spcBef>
                <a:spcPts val="0"/>
              </a:spcBef>
            </a:pPr>
            <a:endParaRPr lang="en-GB" sz="1800" dirty="0">
              <a:solidFill>
                <a:schemeClr val="bg1"/>
              </a:solidFill>
              <a:latin typeface="+mn-lt"/>
              <a:ea typeface="Open Sans Light" panose="020B0306030504020204" pitchFamily="34" charset="0"/>
              <a:cs typeface="Open Sans Light" panose="020B0306030504020204" pitchFamily="34" charset="0"/>
            </a:endParaRPr>
          </a:p>
          <a:p>
            <a:pPr algn="l">
              <a:lnSpc>
                <a:spcPts val="2240"/>
              </a:lnSpc>
              <a:spcBef>
                <a:spcPts val="0"/>
              </a:spcBef>
            </a:pPr>
            <a:r>
              <a:rPr lang="en-GB" sz="1800" dirty="0">
                <a:solidFill>
                  <a:schemeClr val="bg1"/>
                </a:solidFill>
                <a:latin typeface="+mn-lt"/>
                <a:ea typeface="Open Sans Light" panose="020B0306030504020204" pitchFamily="34" charset="0"/>
                <a:cs typeface="Open Sans Light" panose="020B0306030504020204" pitchFamily="34" charset="0"/>
              </a:rPr>
              <a:t>Dies erfordert ein hohes Maß an Wandlungsfähigkeit und </a:t>
            </a:r>
            <a:r>
              <a:rPr lang="en-GB" sz="1800" dirty="0" err="1">
                <a:solidFill>
                  <a:schemeClr val="bg1"/>
                </a:solidFill>
                <a:latin typeface="+mn-lt"/>
                <a:ea typeface="Open Sans Light" panose="020B0306030504020204" pitchFamily="34" charset="0"/>
                <a:cs typeface="Open Sans Light" panose="020B0306030504020204" pitchFamily="34" charset="0"/>
              </a:rPr>
              <a:t>Aufmerksamkeit</a:t>
            </a:r>
            <a:r>
              <a:rPr lang="en-GB" sz="1800" dirty="0">
                <a:solidFill>
                  <a:schemeClr val="bg1"/>
                </a:solidFill>
                <a:latin typeface="+mn-lt"/>
                <a:ea typeface="Open Sans Light" panose="020B0306030504020204" pitchFamily="34" charset="0"/>
                <a:cs typeface="Open Sans Light" panose="020B0306030504020204" pitchFamily="34" charset="0"/>
              </a:rPr>
              <a:t>.</a:t>
            </a:r>
          </a:p>
          <a:p>
            <a:pPr algn="l">
              <a:lnSpc>
                <a:spcPts val="2240"/>
              </a:lnSpc>
              <a:spcBef>
                <a:spcPts val="0"/>
              </a:spcBef>
            </a:pPr>
            <a:endParaRPr lang="en-GB" sz="1800" dirty="0">
              <a:solidFill>
                <a:schemeClr val="bg1"/>
              </a:solidFill>
              <a:latin typeface="+mn-lt"/>
              <a:ea typeface="Open Sans Light" panose="020B0306030504020204" pitchFamily="34" charset="0"/>
              <a:cs typeface="Open Sans Light" panose="020B0306030504020204" pitchFamily="34" charset="0"/>
            </a:endParaRPr>
          </a:p>
          <a:p>
            <a:pPr algn="l">
              <a:lnSpc>
                <a:spcPts val="2240"/>
              </a:lnSpc>
              <a:spcBef>
                <a:spcPts val="0"/>
              </a:spcBef>
            </a:pPr>
            <a:r>
              <a:rPr lang="en-GB" sz="1800" dirty="0">
                <a:solidFill>
                  <a:schemeClr val="bg1"/>
                </a:solidFill>
                <a:latin typeface="+mn-lt"/>
                <a:ea typeface="Open Sans Light" panose="020B0306030504020204" pitchFamily="34" charset="0"/>
                <a:cs typeface="Open Sans Light" panose="020B0306030504020204" pitchFamily="34" charset="0"/>
              </a:rPr>
              <a:t>Die </a:t>
            </a:r>
            <a:r>
              <a:rPr lang="en-GB" sz="1800" dirty="0" err="1">
                <a:solidFill>
                  <a:schemeClr val="bg1"/>
                </a:solidFill>
                <a:latin typeface="+mn-lt"/>
                <a:ea typeface="Open Sans Light" panose="020B0306030504020204" pitchFamily="34" charset="0"/>
                <a:cs typeface="Open Sans Light" panose="020B0306030504020204" pitchFamily="34" charset="0"/>
              </a:rPr>
              <a:t>Grafik</a:t>
            </a:r>
            <a:r>
              <a:rPr lang="en-GB" sz="1800" dirty="0">
                <a:solidFill>
                  <a:schemeClr val="bg1"/>
                </a:solidFill>
                <a:latin typeface="+mn-lt"/>
                <a:ea typeface="Open Sans Light" panose="020B0306030504020204" pitchFamily="34" charset="0"/>
                <a:cs typeface="Open Sans Light" panose="020B0306030504020204" pitchFamily="34" charset="0"/>
              </a:rPr>
              <a:t> </a:t>
            </a:r>
            <a:r>
              <a:rPr lang="en-GB" sz="1800" dirty="0" err="1">
                <a:solidFill>
                  <a:schemeClr val="bg1"/>
                </a:solidFill>
                <a:latin typeface="+mn-lt"/>
                <a:ea typeface="Open Sans Light" panose="020B0306030504020204" pitchFamily="34" charset="0"/>
                <a:cs typeface="Open Sans Light" panose="020B0306030504020204" pitchFamily="34" charset="0"/>
              </a:rPr>
              <a:t>zeigt</a:t>
            </a:r>
            <a:r>
              <a:rPr lang="en-GB" sz="1800" dirty="0">
                <a:solidFill>
                  <a:schemeClr val="bg1"/>
                </a:solidFill>
                <a:latin typeface="+mn-lt"/>
                <a:ea typeface="Open Sans Light" panose="020B0306030504020204" pitchFamily="34" charset="0"/>
                <a:cs typeface="Open Sans Light" panose="020B0306030504020204" pitchFamily="34" charset="0"/>
              </a:rPr>
              <a:t>, </a:t>
            </a:r>
            <a:r>
              <a:rPr lang="en-GB" sz="1800" dirty="0" err="1">
                <a:solidFill>
                  <a:schemeClr val="bg1"/>
                </a:solidFill>
                <a:latin typeface="+mn-lt"/>
                <a:ea typeface="Open Sans Light" panose="020B0306030504020204" pitchFamily="34" charset="0"/>
                <a:cs typeface="Open Sans Light" panose="020B0306030504020204" pitchFamily="34" charset="0"/>
              </a:rPr>
              <a:t>wie</a:t>
            </a:r>
            <a:r>
              <a:rPr lang="en-GB" sz="1800" dirty="0">
                <a:solidFill>
                  <a:schemeClr val="bg1"/>
                </a:solidFill>
                <a:latin typeface="+mn-lt"/>
                <a:ea typeface="Open Sans Light" panose="020B0306030504020204" pitchFamily="34" charset="0"/>
                <a:cs typeface="Open Sans Light" panose="020B0306030504020204" pitchFamily="34" charset="0"/>
              </a:rPr>
              <a:t> eine </a:t>
            </a:r>
            <a:r>
              <a:rPr lang="en-GB" sz="1800" dirty="0" err="1">
                <a:solidFill>
                  <a:schemeClr val="bg1"/>
                </a:solidFill>
                <a:latin typeface="+mn-lt"/>
                <a:ea typeface="Open Sans Light" panose="020B0306030504020204" pitchFamily="34" charset="0"/>
                <a:cs typeface="Open Sans Light" panose="020B0306030504020204" pitchFamily="34" charset="0"/>
              </a:rPr>
              <a:t>Krise</a:t>
            </a:r>
            <a:r>
              <a:rPr lang="en-GB" sz="1800" dirty="0">
                <a:solidFill>
                  <a:schemeClr val="bg1"/>
                </a:solidFill>
                <a:latin typeface="+mn-lt"/>
                <a:ea typeface="Open Sans Light" panose="020B0306030504020204" pitchFamily="34" charset="0"/>
                <a:cs typeface="Open Sans Light" panose="020B0306030504020204" pitchFamily="34" charset="0"/>
              </a:rPr>
              <a:t> </a:t>
            </a:r>
            <a:r>
              <a:rPr lang="en-GB" sz="1800" dirty="0" err="1">
                <a:solidFill>
                  <a:schemeClr val="bg1"/>
                </a:solidFill>
                <a:latin typeface="+mn-lt"/>
                <a:ea typeface="Open Sans Light" panose="020B0306030504020204" pitchFamily="34" charset="0"/>
                <a:cs typeface="Open Sans Light" panose="020B0306030504020204" pitchFamily="34" charset="0"/>
              </a:rPr>
              <a:t>ohne</a:t>
            </a:r>
            <a:r>
              <a:rPr lang="en-GB" sz="1800" dirty="0">
                <a:solidFill>
                  <a:schemeClr val="bg1"/>
                </a:solidFill>
                <a:latin typeface="+mn-lt"/>
                <a:ea typeface="Open Sans Light" panose="020B0306030504020204" pitchFamily="34" charset="0"/>
                <a:cs typeface="Open Sans Light" panose="020B0306030504020204" pitchFamily="34" charset="0"/>
              </a:rPr>
              <a:t> Turnaround- Management </a:t>
            </a:r>
            <a:r>
              <a:rPr lang="en-GB" sz="1800" dirty="0" err="1">
                <a:solidFill>
                  <a:schemeClr val="bg1"/>
                </a:solidFill>
                <a:latin typeface="+mn-lt"/>
                <a:ea typeface="Open Sans Light" panose="020B0306030504020204" pitchFamily="34" charset="0"/>
                <a:cs typeface="Open Sans Light" panose="020B0306030504020204" pitchFamily="34" charset="0"/>
              </a:rPr>
              <a:t>verlaufen</a:t>
            </a:r>
            <a:r>
              <a:rPr lang="en-GB" sz="1800" dirty="0">
                <a:solidFill>
                  <a:schemeClr val="bg1"/>
                </a:solidFill>
                <a:latin typeface="+mn-lt"/>
                <a:ea typeface="Open Sans Light" panose="020B0306030504020204" pitchFamily="34" charset="0"/>
                <a:cs typeface="Open Sans Light" panose="020B0306030504020204" pitchFamily="34" charset="0"/>
              </a:rPr>
              <a:t> </a:t>
            </a:r>
            <a:r>
              <a:rPr lang="en-GB" sz="1800" dirty="0" err="1">
                <a:solidFill>
                  <a:schemeClr val="bg1"/>
                </a:solidFill>
                <a:latin typeface="+mn-lt"/>
                <a:ea typeface="Open Sans Light" panose="020B0306030504020204" pitchFamily="34" charset="0"/>
                <a:cs typeface="Open Sans Light" panose="020B0306030504020204" pitchFamily="34" charset="0"/>
              </a:rPr>
              <a:t>kann</a:t>
            </a:r>
            <a:r>
              <a:rPr lang="en-GB" sz="1800" dirty="0">
                <a:solidFill>
                  <a:schemeClr val="bg1"/>
                </a:solidFill>
                <a:latin typeface="+mn-lt"/>
                <a:ea typeface="Open Sans Light" panose="020B0306030504020204" pitchFamily="34" charset="0"/>
                <a:cs typeface="Open Sans Light" panose="020B0306030504020204" pitchFamily="34" charset="0"/>
              </a:rPr>
              <a:t>.</a:t>
            </a:r>
          </a:p>
        </p:txBody>
      </p:sp>
      <p:sp>
        <p:nvSpPr>
          <p:cNvPr id="13" name="Rectangle 12">
            <a:extLst>
              <a:ext uri="{FF2B5EF4-FFF2-40B4-BE49-F238E27FC236}">
                <a16:creationId xmlns:a16="http://schemas.microsoft.com/office/drawing/2014/main" id="{BBACEB36-80C6-B2F5-FC73-38BE4375F090}"/>
              </a:ext>
            </a:extLst>
          </p:cNvPr>
          <p:cNvSpPr/>
          <p:nvPr/>
        </p:nvSpPr>
        <p:spPr>
          <a:xfrm>
            <a:off x="360441" y="1377138"/>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8804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289442"/>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US" sz="4000" dirty="0">
                <a:solidFill>
                  <a:schemeClr val="bg1"/>
                </a:solidFill>
              </a:rPr>
              <a:t>01  </a:t>
            </a:r>
            <a:r>
              <a:rPr lang="en-US" dirty="0" err="1">
                <a:solidFill>
                  <a:schemeClr val="bg1"/>
                </a:solidFill>
              </a:rPr>
              <a:t>Erste</a:t>
            </a:r>
            <a:r>
              <a:rPr lang="en-US" dirty="0">
                <a:solidFill>
                  <a:schemeClr val="bg1"/>
                </a:solidFill>
              </a:rPr>
              <a:t> Anzeichen einer Unternehmenskrise</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473612" y="750815"/>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2225678" y="1918123"/>
            <a:ext cx="8957141" cy="4255886"/>
          </a:xfrm>
        </p:spPr>
        <p:txBody>
          <a:bodyPr>
            <a:normAutofit fontScale="85000" lnSpcReduction="10000"/>
          </a:bodyPr>
          <a:lstStyle/>
          <a:p>
            <a:pPr marL="12700" indent="-12700"/>
            <a:r>
              <a:rPr lang="en-US" dirty="0"/>
              <a:t>Eine Unternehmenskrise kann schon lange bestehen, bevor sie von der Geschäftsleitung tatsächlich </a:t>
            </a:r>
            <a:r>
              <a:rPr lang="en-US" dirty="0" err="1"/>
              <a:t>erkannt</a:t>
            </a:r>
            <a:r>
              <a:rPr lang="en-US" dirty="0"/>
              <a:t> </a:t>
            </a:r>
            <a:r>
              <a:rPr lang="en-US" dirty="0" err="1"/>
              <a:t>bzw</a:t>
            </a:r>
            <a:r>
              <a:rPr lang="en-US" dirty="0"/>
              <a:t>. anerkannt wird. In vielen Fällen ist die Konfrontation mit dem Problem eine äußerst belastende Erfahrung für diejenigen, die sich damit befassen müssen und </a:t>
            </a:r>
            <a:r>
              <a:rPr lang="en-US" dirty="0" err="1"/>
              <a:t>sie</a:t>
            </a:r>
            <a:r>
              <a:rPr lang="en-US" dirty="0"/>
              <a:t> </a:t>
            </a:r>
            <a:r>
              <a:rPr lang="en-US" dirty="0" err="1"/>
              <a:t>versuchen</a:t>
            </a:r>
            <a:r>
              <a:rPr lang="en-US" dirty="0"/>
              <a:t> </a:t>
            </a:r>
            <a:r>
              <a:rPr lang="en-US" dirty="0" err="1"/>
              <a:t>tendenziell</a:t>
            </a:r>
            <a:r>
              <a:rPr lang="en-US" dirty="0"/>
              <a:t>, die sich abzeichnenden </a:t>
            </a:r>
            <a:r>
              <a:rPr lang="en-US" dirty="0" err="1"/>
              <a:t>Anzeichen</a:t>
            </a:r>
            <a:r>
              <a:rPr lang="en-US" dirty="0"/>
              <a:t> der </a:t>
            </a:r>
            <a:r>
              <a:rPr lang="en-US" dirty="0" err="1"/>
              <a:t>Krise</a:t>
            </a:r>
            <a:r>
              <a:rPr lang="en-US" dirty="0"/>
              <a:t> </a:t>
            </a:r>
            <a:r>
              <a:rPr lang="en-US" dirty="0" err="1"/>
              <a:t>zu</a:t>
            </a:r>
            <a:r>
              <a:rPr lang="en-US" dirty="0"/>
              <a:t> </a:t>
            </a:r>
            <a:r>
              <a:rPr lang="en-US" dirty="0" err="1"/>
              <a:t>leugnen</a:t>
            </a:r>
            <a:r>
              <a:rPr lang="en-US" dirty="0"/>
              <a:t>. </a:t>
            </a:r>
            <a:r>
              <a:rPr lang="en-US" dirty="0" err="1"/>
              <a:t>Erste</a:t>
            </a:r>
            <a:r>
              <a:rPr lang="en-US" dirty="0"/>
              <a:t> </a:t>
            </a:r>
            <a:r>
              <a:rPr lang="en-US" dirty="0" err="1"/>
              <a:t>Anzeichen</a:t>
            </a:r>
            <a:r>
              <a:rPr lang="en-US" dirty="0"/>
              <a:t> </a:t>
            </a:r>
            <a:r>
              <a:rPr lang="en-US" dirty="0" err="1"/>
              <a:t>können</a:t>
            </a:r>
            <a:r>
              <a:rPr lang="en-US" dirty="0"/>
              <a:t> sein:</a:t>
            </a:r>
          </a:p>
          <a:p>
            <a:pPr marL="342900" indent="-342900">
              <a:buClr>
                <a:srgbClr val="F16924"/>
              </a:buClr>
              <a:buFont typeface="Arial" panose="020B0604020202020204" pitchFamily="34" charset="0"/>
              <a:buChar char="•"/>
            </a:pPr>
            <a:r>
              <a:rPr lang="en-US" dirty="0" err="1"/>
              <a:t>Verschuldungsabhängigkeit</a:t>
            </a:r>
            <a:endParaRPr lang="en-US" dirty="0"/>
          </a:p>
          <a:p>
            <a:pPr marL="342900" indent="-342900">
              <a:buClr>
                <a:srgbClr val="F16924"/>
              </a:buClr>
              <a:buFont typeface="Arial" panose="020B0604020202020204" pitchFamily="34" charset="0"/>
              <a:buChar char="•"/>
            </a:pPr>
            <a:r>
              <a:rPr lang="en-US" dirty="0"/>
              <a:t>Rückgang der Verkäufe oder Konversionen</a:t>
            </a:r>
          </a:p>
          <a:p>
            <a:pPr marL="342900" indent="-342900">
              <a:buClr>
                <a:srgbClr val="F16924"/>
              </a:buClr>
              <a:buFont typeface="Arial" panose="020B0604020202020204" pitchFamily="34" charset="0"/>
              <a:buChar char="•"/>
            </a:pPr>
            <a:r>
              <a:rPr lang="en-US" dirty="0"/>
              <a:t>Negative </a:t>
            </a:r>
            <a:r>
              <a:rPr lang="en-US" dirty="0" err="1"/>
              <a:t>Zahlen</a:t>
            </a:r>
            <a:r>
              <a:rPr lang="en-US" dirty="0"/>
              <a:t> </a:t>
            </a:r>
            <a:r>
              <a:rPr lang="en-US" dirty="0" err="1"/>
              <a:t>im</a:t>
            </a:r>
            <a:r>
              <a:rPr lang="en-US" dirty="0"/>
              <a:t> operativen Cashflow</a:t>
            </a:r>
          </a:p>
          <a:p>
            <a:pPr marL="342900" indent="-342900">
              <a:buClr>
                <a:srgbClr val="F16924"/>
              </a:buClr>
              <a:buFont typeface="Arial" panose="020B0604020202020204" pitchFamily="34" charset="0"/>
              <a:buChar char="•"/>
            </a:pPr>
            <a:r>
              <a:rPr lang="en-US" dirty="0"/>
              <a:t>Die Betriebseinnahmen reichen nicht aus, um die Betriebskosten zu decken</a:t>
            </a:r>
          </a:p>
          <a:p>
            <a:pPr marL="12700" indent="-12700"/>
            <a:r>
              <a:rPr lang="en-US" dirty="0"/>
              <a:t>Die Warnzeichen einfach zu ignorieren und den Kopf tiefer in den Sand zu stecken, </a:t>
            </a:r>
            <a:r>
              <a:rPr lang="en-US" dirty="0" err="1"/>
              <a:t>wird</a:t>
            </a:r>
            <a:r>
              <a:rPr lang="en-US" dirty="0"/>
              <a:t> </a:t>
            </a:r>
            <a:r>
              <a:rPr lang="en-US" dirty="0" err="1"/>
              <a:t>nicht</a:t>
            </a:r>
            <a:r>
              <a:rPr lang="en-US" dirty="0"/>
              <a:t> helfen. In der Tat ist das </a:t>
            </a:r>
            <a:r>
              <a:rPr lang="en-US" dirty="0" err="1"/>
              <a:t>wahrscheinlich</a:t>
            </a:r>
            <a:r>
              <a:rPr lang="en-US" dirty="0"/>
              <a:t> der </a:t>
            </a:r>
            <a:r>
              <a:rPr lang="en-US" dirty="0" err="1"/>
              <a:t>schnellste</a:t>
            </a:r>
            <a:r>
              <a:rPr lang="en-US" dirty="0"/>
              <a:t> </a:t>
            </a:r>
            <a:r>
              <a:rPr lang="en-US" dirty="0" err="1"/>
              <a:t>Weg</a:t>
            </a:r>
            <a:r>
              <a:rPr lang="en-US" dirty="0"/>
              <a:t> </a:t>
            </a:r>
            <a:r>
              <a:rPr lang="en-US" dirty="0" err="1"/>
              <a:t>zu</a:t>
            </a:r>
            <a:r>
              <a:rPr lang="en-US" dirty="0"/>
              <a:t> </a:t>
            </a:r>
            <a:r>
              <a:rPr lang="en-US" dirty="0" err="1"/>
              <a:t>scheitern</a:t>
            </a:r>
            <a:r>
              <a:rPr lang="en-US" dirty="0"/>
              <a:t>! Stellen Sie also sicher, dass Sie die Warnzeichen erkennen, </a:t>
            </a:r>
            <a:r>
              <a:rPr lang="en-US" dirty="0" err="1"/>
              <a:t>sobald</a:t>
            </a:r>
            <a:r>
              <a:rPr lang="en-US" dirty="0"/>
              <a:t> sie auftreten, und dass Sie in der Lage sind, schnell die </a:t>
            </a:r>
            <a:r>
              <a:rPr lang="en-US" dirty="0" err="1"/>
              <a:t>notwendigen</a:t>
            </a:r>
            <a:r>
              <a:rPr lang="en-US" dirty="0"/>
              <a:t> </a:t>
            </a:r>
            <a:r>
              <a:rPr lang="en-US" dirty="0" err="1"/>
              <a:t>Maßnahmen</a:t>
            </a:r>
            <a:r>
              <a:rPr lang="en-US" dirty="0"/>
              <a:t> </a:t>
            </a:r>
            <a:r>
              <a:rPr lang="en-US" dirty="0" err="1"/>
              <a:t>zu</a:t>
            </a:r>
            <a:r>
              <a:rPr lang="en-US" dirty="0"/>
              <a:t> </a:t>
            </a:r>
            <a:r>
              <a:rPr lang="en-US" dirty="0" err="1"/>
              <a:t>ergreifen</a:t>
            </a:r>
            <a:r>
              <a:rPr lang="en-US" dirty="0"/>
              <a:t>.</a:t>
            </a:r>
          </a:p>
          <a:p>
            <a:endParaRPr lang="en-US" dirty="0"/>
          </a:p>
          <a:p>
            <a:endParaRPr lang="en-US" dirty="0"/>
          </a:p>
          <a:p>
            <a:endParaRPr lang="en-US" dirty="0"/>
          </a:p>
          <a:p>
            <a:endParaRPr lang="en-US" dirty="0"/>
          </a:p>
          <a:p>
            <a:endParaRPr lang="en-US" dirty="0"/>
          </a:p>
          <a:p>
            <a:endParaRPr lang="en-US" dirty="0"/>
          </a:p>
          <a:p>
            <a:endParaRPr lang="en-US" dirty="0"/>
          </a:p>
        </p:txBody>
      </p:sp>
      <p:grpSp>
        <p:nvGrpSpPr>
          <p:cNvPr id="14" name="Group 13">
            <a:extLst>
              <a:ext uri="{FF2B5EF4-FFF2-40B4-BE49-F238E27FC236}">
                <a16:creationId xmlns:a16="http://schemas.microsoft.com/office/drawing/2014/main" id="{53D2578A-4FC9-B232-C6C1-A04988D60F5B}"/>
              </a:ext>
            </a:extLst>
          </p:cNvPr>
          <p:cNvGrpSpPr/>
          <p:nvPr/>
        </p:nvGrpSpPr>
        <p:grpSpPr>
          <a:xfrm>
            <a:off x="382118" y="2060185"/>
            <a:ext cx="1254125" cy="1256547"/>
            <a:chOff x="7284496" y="2127428"/>
            <a:chExt cx="2245645" cy="2249982"/>
          </a:xfrm>
          <a:solidFill>
            <a:srgbClr val="595959"/>
          </a:solidFill>
        </p:grpSpPr>
        <p:grpSp>
          <p:nvGrpSpPr>
            <p:cNvPr id="15" name="Graphic 3">
              <a:extLst>
                <a:ext uri="{FF2B5EF4-FFF2-40B4-BE49-F238E27FC236}">
                  <a16:creationId xmlns:a16="http://schemas.microsoft.com/office/drawing/2014/main" id="{88E756BF-3768-DEBA-1980-5AACA06A9A09}"/>
                </a:ext>
              </a:extLst>
            </p:cNvPr>
            <p:cNvGrpSpPr/>
            <p:nvPr/>
          </p:nvGrpSpPr>
          <p:grpSpPr>
            <a:xfrm>
              <a:off x="7284496" y="2127428"/>
              <a:ext cx="2245645" cy="2249982"/>
              <a:chOff x="5098317" y="2100784"/>
              <a:chExt cx="2245645" cy="2249982"/>
            </a:xfrm>
            <a:grpFill/>
          </p:grpSpPr>
          <p:sp>
            <p:nvSpPr>
              <p:cNvPr id="19" name="Freeform 18">
                <a:extLst>
                  <a:ext uri="{FF2B5EF4-FFF2-40B4-BE49-F238E27FC236}">
                    <a16:creationId xmlns:a16="http://schemas.microsoft.com/office/drawing/2014/main" id="{1258D1E7-CF83-968B-F69D-BB8335EFC834}"/>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FD97700-2BCB-3D3C-3F38-FAC58BB794B7}"/>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0712443-ECD1-1C71-E78D-01555880F88A}"/>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25D4299-A105-762A-8428-B4A9ECDFBA53}"/>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703767C-F893-9891-0FAF-A381BFD3B7BB}"/>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24DF0FD-4DBE-0A40-4F92-F989A4B4049D}"/>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solidFill>
                <a:srgbClr val="F16924"/>
              </a:solidFill>
              <a:ln w="6040" cap="flat">
                <a:noFill/>
                <a:prstDash val="solid"/>
                <a:miter/>
              </a:ln>
            </p:spPr>
            <p:txBody>
              <a:bodyPr rtlCol="0" anchor="ctr"/>
              <a:lstStyle/>
              <a:p>
                <a:endParaRPr lang="en-US"/>
              </a:p>
            </p:txBody>
          </p:sp>
        </p:grpSp>
        <p:grpSp>
          <p:nvGrpSpPr>
            <p:cNvPr id="16" name="Graphic 3">
              <a:extLst>
                <a:ext uri="{FF2B5EF4-FFF2-40B4-BE49-F238E27FC236}">
                  <a16:creationId xmlns:a16="http://schemas.microsoft.com/office/drawing/2014/main" id="{3E993061-B25E-DBAB-77EE-C6C7A43FCF80}"/>
                </a:ext>
              </a:extLst>
            </p:cNvPr>
            <p:cNvGrpSpPr/>
            <p:nvPr/>
          </p:nvGrpSpPr>
          <p:grpSpPr>
            <a:xfrm>
              <a:off x="8878245" y="2200268"/>
              <a:ext cx="144167" cy="725714"/>
              <a:chOff x="6692066" y="2173624"/>
              <a:chExt cx="144167" cy="725714"/>
            </a:xfrm>
            <a:grpFill/>
          </p:grpSpPr>
          <p:sp>
            <p:nvSpPr>
              <p:cNvPr id="17" name="Freeform 16">
                <a:extLst>
                  <a:ext uri="{FF2B5EF4-FFF2-40B4-BE49-F238E27FC236}">
                    <a16:creationId xmlns:a16="http://schemas.microsoft.com/office/drawing/2014/main" id="{DE99F963-208C-4E08-F0CE-C9FB5D90186F}"/>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F16924"/>
              </a:solidFill>
              <a:ln w="604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98F091C-6565-FA1B-4A61-9C94CF645565}"/>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grpFill/>
              <a:ln w="604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19590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289442"/>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US" sz="4000" dirty="0">
                <a:solidFill>
                  <a:schemeClr val="bg1"/>
                </a:solidFill>
              </a:rPr>
              <a:t>02  </a:t>
            </a:r>
            <a:r>
              <a:rPr lang="en-US" dirty="0">
                <a:solidFill>
                  <a:schemeClr val="bg1"/>
                </a:solidFill>
              </a:rPr>
              <a:t>Das Prinzip Hoffnung</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555806" y="750815"/>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2225678" y="1918123"/>
            <a:ext cx="9586108" cy="4255886"/>
          </a:xfrm>
        </p:spPr>
        <p:txBody>
          <a:bodyPr>
            <a:normAutofit/>
          </a:bodyPr>
          <a:lstStyle/>
          <a:p>
            <a:pPr marL="12700" indent="-12700" algn="just"/>
            <a:r>
              <a:rPr lang="en-US" dirty="0"/>
              <a:t>CEOs und </a:t>
            </a:r>
            <a:r>
              <a:rPr lang="en-US" dirty="0" err="1"/>
              <a:t>Unternehmer:innen</a:t>
            </a:r>
            <a:r>
              <a:rPr lang="en-US" dirty="0"/>
              <a:t> sind in der Regel voller kreativer Ideen und </a:t>
            </a:r>
            <a:r>
              <a:rPr lang="en-US" dirty="0" err="1"/>
              <a:t>Leidenschaft</a:t>
            </a:r>
            <a:r>
              <a:rPr lang="en-US" dirty="0"/>
              <a:t> - dies </a:t>
            </a:r>
            <a:r>
              <a:rPr lang="en-US" dirty="0" err="1"/>
              <a:t>kann</a:t>
            </a:r>
            <a:r>
              <a:rPr lang="en-US" dirty="0"/>
              <a:t> </a:t>
            </a:r>
            <a:r>
              <a:rPr lang="en-US" dirty="0" err="1"/>
              <a:t>leider</a:t>
            </a:r>
            <a:r>
              <a:rPr lang="en-US" dirty="0"/>
              <a:t> </a:t>
            </a:r>
            <a:r>
              <a:rPr lang="en-US" dirty="0" err="1"/>
              <a:t>auch</a:t>
            </a:r>
            <a:r>
              <a:rPr lang="en-US" dirty="0"/>
              <a:t> </a:t>
            </a:r>
            <a:r>
              <a:rPr lang="en-US" dirty="0" err="1"/>
              <a:t>zu</a:t>
            </a:r>
            <a:r>
              <a:rPr lang="en-US" dirty="0"/>
              <a:t> falschen Annahmen und Denkweisen führen. Übermäßiges Selbstvertrauen erzeugt falsche Hoffnungen, die zu überzogenen Erfolgserwartungen führen. Häufig wiegen sich Unternehmen in einem falschen Gefühl der Sicherheit, was in Krisenzeiten verheerende </a:t>
            </a:r>
            <a:r>
              <a:rPr lang="en-US" dirty="0" err="1"/>
              <a:t>Folgen</a:t>
            </a:r>
            <a:r>
              <a:rPr lang="en-US" dirty="0"/>
              <a:t> </a:t>
            </a:r>
            <a:r>
              <a:rPr lang="en-US" dirty="0" err="1"/>
              <a:t>haben</a:t>
            </a:r>
            <a:r>
              <a:rPr lang="en-US" dirty="0"/>
              <a:t> </a:t>
            </a:r>
            <a:r>
              <a:rPr lang="en-US" dirty="0" err="1"/>
              <a:t>kann</a:t>
            </a:r>
            <a:r>
              <a:rPr lang="en-US" dirty="0"/>
              <a:t>. Sie müssen die Warnzeichen eines scheiternden Unternehmens ernst nehmen, anstatt an der Hoffnung festzuhalten.</a:t>
            </a:r>
          </a:p>
        </p:txBody>
      </p:sp>
      <p:sp>
        <p:nvSpPr>
          <p:cNvPr id="2" name="TextBox 1">
            <a:extLst>
              <a:ext uri="{FF2B5EF4-FFF2-40B4-BE49-F238E27FC236}">
                <a16:creationId xmlns:a16="http://schemas.microsoft.com/office/drawing/2014/main" id="{81033F59-DF70-5AA2-D909-2AC1AAB63FA9}"/>
              </a:ext>
            </a:extLst>
          </p:cNvPr>
          <p:cNvSpPr txBox="1"/>
          <p:nvPr/>
        </p:nvSpPr>
        <p:spPr>
          <a:xfrm>
            <a:off x="2321371" y="4796141"/>
            <a:ext cx="8957141" cy="1415772"/>
          </a:xfrm>
          <a:prstGeom prst="rect">
            <a:avLst/>
          </a:prstGeom>
          <a:solidFill>
            <a:srgbClr val="F16924"/>
          </a:solidFill>
        </p:spPr>
        <p:txBody>
          <a:bodyPr wrap="square" anchor="ctr">
            <a:spAutoFit/>
          </a:bodyPr>
          <a:lstStyle/>
          <a:p>
            <a:pPr algn="ctr"/>
            <a:endParaRPr lang="en-GB" sz="1000" b="0" i="1" dirty="0">
              <a:solidFill>
                <a:schemeClr val="bg1"/>
              </a:solidFill>
              <a:effectLst/>
              <a:latin typeface="Calibri" panose="020F0502020204030204" pitchFamily="34" charset="0"/>
              <a:cs typeface="Calibri" panose="020F0502020204030204" pitchFamily="34" charset="0"/>
            </a:endParaRPr>
          </a:p>
          <a:p>
            <a:pPr algn="ctr"/>
            <a:r>
              <a:rPr lang="en-GB" sz="2000" b="0" i="1" dirty="0">
                <a:solidFill>
                  <a:schemeClr val="bg1"/>
                </a:solidFill>
                <a:effectLst/>
                <a:latin typeface="Calibri" panose="020F0502020204030204" pitchFamily="34" charset="0"/>
                <a:cs typeface="Calibri" panose="020F0502020204030204" pitchFamily="34" charset="0"/>
              </a:rPr>
              <a:t>“Will you let me go for Christ's sake? Will you take that phony dream and burn it before something happens?”</a:t>
            </a:r>
          </a:p>
          <a:p>
            <a:pPr algn="ctr"/>
            <a:endParaRPr lang="en-GB" b="0" i="1" dirty="0">
              <a:solidFill>
                <a:schemeClr val="bg1"/>
              </a:solidFill>
              <a:effectLst/>
              <a:latin typeface="Calibri" panose="020F0502020204030204" pitchFamily="34" charset="0"/>
              <a:cs typeface="Calibri" panose="020F0502020204030204" pitchFamily="34" charset="0"/>
            </a:endParaRPr>
          </a:p>
          <a:p>
            <a:pPr algn="ctr"/>
            <a:r>
              <a:rPr lang="en-GB" b="1" i="0" dirty="0">
                <a:solidFill>
                  <a:schemeClr val="bg1"/>
                </a:solidFill>
                <a:effectLst/>
                <a:latin typeface="Calibri" panose="020F0502020204030204" pitchFamily="34" charset="0"/>
                <a:cs typeface="Calibri" panose="020F0502020204030204" pitchFamily="34" charset="0"/>
              </a:rPr>
              <a:t>- Arthur Miller: Death of a Salesman</a:t>
            </a:r>
            <a:endParaRPr lang="en-IE" dirty="0">
              <a:solidFill>
                <a:schemeClr val="bg1"/>
              </a:solidFill>
              <a:latin typeface="Calibri" panose="020F0502020204030204" pitchFamily="34" charset="0"/>
              <a:cs typeface="Calibri" panose="020F0502020204030204" pitchFamily="34" charset="0"/>
            </a:endParaRPr>
          </a:p>
        </p:txBody>
      </p:sp>
      <p:grpSp>
        <p:nvGrpSpPr>
          <p:cNvPr id="3" name="Graphic 3">
            <a:extLst>
              <a:ext uri="{FF2B5EF4-FFF2-40B4-BE49-F238E27FC236}">
                <a16:creationId xmlns:a16="http://schemas.microsoft.com/office/drawing/2014/main" id="{F3F0F0E0-32F8-DDCC-7C99-47B711DAEDF6}"/>
              </a:ext>
            </a:extLst>
          </p:cNvPr>
          <p:cNvGrpSpPr/>
          <p:nvPr/>
        </p:nvGrpSpPr>
        <p:grpSpPr>
          <a:xfrm>
            <a:off x="845321" y="1918123"/>
            <a:ext cx="1086136" cy="1037162"/>
            <a:chOff x="10407709" y="5371716"/>
            <a:chExt cx="1086136" cy="1037162"/>
          </a:xfrm>
          <a:solidFill>
            <a:srgbClr val="595959"/>
          </a:solidFill>
        </p:grpSpPr>
        <p:sp>
          <p:nvSpPr>
            <p:cNvPr id="5" name="Freeform 4">
              <a:extLst>
                <a:ext uri="{FF2B5EF4-FFF2-40B4-BE49-F238E27FC236}">
                  <a16:creationId xmlns:a16="http://schemas.microsoft.com/office/drawing/2014/main" id="{42D0A66A-2965-C7DA-7D9A-20708BAB2ACB}"/>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F16924"/>
            </a:solidFill>
            <a:ln w="2742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6EFD660-B8DD-51FC-34C3-72CC5509D2B3}"/>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F16924"/>
            </a:solidFill>
            <a:ln w="27426" cap="flat">
              <a:noFill/>
              <a:prstDash val="solid"/>
              <a:miter/>
            </a:ln>
          </p:spPr>
          <p:txBody>
            <a:bodyPr rtlCol="0" anchor="ctr"/>
            <a:lstStyle/>
            <a:p>
              <a:endParaRPr lang="en-US"/>
            </a:p>
          </p:txBody>
        </p:sp>
        <p:grpSp>
          <p:nvGrpSpPr>
            <p:cNvPr id="11" name="Graphic 3">
              <a:extLst>
                <a:ext uri="{FF2B5EF4-FFF2-40B4-BE49-F238E27FC236}">
                  <a16:creationId xmlns:a16="http://schemas.microsoft.com/office/drawing/2014/main" id="{1E566430-D83F-9D9E-3C22-31C9F4C4607C}"/>
                </a:ext>
              </a:extLst>
            </p:cNvPr>
            <p:cNvGrpSpPr/>
            <p:nvPr/>
          </p:nvGrpSpPr>
          <p:grpSpPr>
            <a:xfrm>
              <a:off x="10407709" y="5371716"/>
              <a:ext cx="1086136" cy="1037162"/>
              <a:chOff x="10407709" y="5371716"/>
              <a:chExt cx="1086136" cy="1037162"/>
            </a:xfrm>
            <a:grpFill/>
          </p:grpSpPr>
          <p:grpSp>
            <p:nvGrpSpPr>
              <p:cNvPr id="12" name="Graphic 3">
                <a:extLst>
                  <a:ext uri="{FF2B5EF4-FFF2-40B4-BE49-F238E27FC236}">
                    <a16:creationId xmlns:a16="http://schemas.microsoft.com/office/drawing/2014/main" id="{A6D36FE6-CCEF-5B6B-8234-0082CC940F65}"/>
                  </a:ext>
                </a:extLst>
              </p:cNvPr>
              <p:cNvGrpSpPr/>
              <p:nvPr/>
            </p:nvGrpSpPr>
            <p:grpSpPr>
              <a:xfrm>
                <a:off x="10407709" y="5371716"/>
                <a:ext cx="1086136" cy="1037162"/>
                <a:chOff x="10407709" y="5371716"/>
                <a:chExt cx="1086136" cy="1037162"/>
              </a:xfrm>
              <a:grpFill/>
            </p:grpSpPr>
            <p:sp>
              <p:nvSpPr>
                <p:cNvPr id="26" name="Freeform 25">
                  <a:extLst>
                    <a:ext uri="{FF2B5EF4-FFF2-40B4-BE49-F238E27FC236}">
                      <a16:creationId xmlns:a16="http://schemas.microsoft.com/office/drawing/2014/main" id="{187CBDE6-2BD1-D5B5-B9E8-8E024F934B30}"/>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grpFill/>
                <a:ln w="2742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0A410CA-C542-B442-9AB2-027BE45F8D68}"/>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998A847-48A1-F443-EB7D-EE67E59994D4}"/>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grpFill/>
                <a:ln w="27426" cap="flat">
                  <a:noFill/>
                  <a:prstDash val="solid"/>
                  <a:miter/>
                </a:ln>
              </p:spPr>
              <p:txBody>
                <a:bodyPr rtlCol="0" anchor="ctr"/>
                <a:lstStyle/>
                <a:p>
                  <a:endParaRPr lang="en-US"/>
                </a:p>
              </p:txBody>
            </p:sp>
          </p:grpSp>
          <p:sp>
            <p:nvSpPr>
              <p:cNvPr id="25" name="Freeform 24">
                <a:extLst>
                  <a:ext uri="{FF2B5EF4-FFF2-40B4-BE49-F238E27FC236}">
                    <a16:creationId xmlns:a16="http://schemas.microsoft.com/office/drawing/2014/main" id="{32A28D2E-A3A3-AAC3-DA80-298540B0DCFC}"/>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680532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289442"/>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US" sz="4000" dirty="0">
                <a:solidFill>
                  <a:schemeClr val="bg1"/>
                </a:solidFill>
              </a:rPr>
              <a:t>03      </a:t>
            </a:r>
            <a:r>
              <a:rPr lang="en-US" dirty="0">
                <a:solidFill>
                  <a:schemeClr val="bg1"/>
                </a:solidFill>
              </a:rPr>
              <a:t>Das Erwachen </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20149" y="750815"/>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2225678" y="1918123"/>
            <a:ext cx="8957141" cy="4255886"/>
          </a:xfrm>
        </p:spPr>
        <p:txBody>
          <a:bodyPr>
            <a:normAutofit fontScale="92500" lnSpcReduction="20000"/>
          </a:bodyPr>
          <a:lstStyle/>
          <a:p>
            <a:pPr marL="12700" indent="-12700"/>
            <a:r>
              <a:rPr lang="en-US" dirty="0"/>
              <a:t>Die Krise kann nicht länger geleugnet werden. Die Maßnahmen werden unter großem Zeitdruck umgesetzt. Dies ist die </a:t>
            </a:r>
            <a:r>
              <a:rPr lang="en-US" dirty="0" err="1"/>
              <a:t>kritischste</a:t>
            </a:r>
            <a:r>
              <a:rPr lang="en-US" dirty="0"/>
              <a:t> Phase - Sie brauchen Detailgenauigkeit und </a:t>
            </a:r>
            <a:r>
              <a:rPr lang="en-US" dirty="0" err="1"/>
              <a:t>eine</a:t>
            </a:r>
            <a:r>
              <a:rPr lang="en-US" dirty="0"/>
              <a:t> </a:t>
            </a:r>
            <a:r>
              <a:rPr lang="en-US" dirty="0" err="1"/>
              <a:t>klare</a:t>
            </a:r>
            <a:r>
              <a:rPr lang="en-US" dirty="0"/>
              <a:t> Planung. Viele Unternehmen finden den Weg aus der Krise zurück. Dazu müssen Sie </a:t>
            </a:r>
            <a:r>
              <a:rPr lang="en-US" dirty="0" err="1"/>
              <a:t>allerdings</a:t>
            </a:r>
            <a:r>
              <a:rPr lang="en-US" dirty="0"/>
              <a:t> </a:t>
            </a:r>
            <a:r>
              <a:rPr lang="en-US" dirty="0" err="1"/>
              <a:t>einige</a:t>
            </a:r>
            <a:r>
              <a:rPr lang="en-US" dirty="0"/>
              <a:t> schwierige Entscheidungen treffen und entschlossen handeln, um Ihr Unternehmen zu retten.</a:t>
            </a:r>
          </a:p>
          <a:p>
            <a:pPr marL="12700" indent="-12700"/>
            <a:r>
              <a:rPr lang="en-US" dirty="0"/>
              <a:t>Machen Sie sich bewusst, welche Personen, Parteien, Interessengruppen, Kund:innen, </a:t>
            </a:r>
            <a:r>
              <a:rPr lang="en-US" dirty="0" err="1"/>
              <a:t>Beschäftigte</a:t>
            </a:r>
            <a:r>
              <a:rPr lang="en-US" dirty="0"/>
              <a:t>, </a:t>
            </a:r>
            <a:r>
              <a:rPr lang="en-US" dirty="0" err="1"/>
              <a:t>Zuliefernde</a:t>
            </a:r>
            <a:r>
              <a:rPr lang="en-US" dirty="0"/>
              <a:t> usw. auf </a:t>
            </a:r>
            <a:r>
              <a:rPr lang="en-US" dirty="0" err="1"/>
              <a:t>welche</a:t>
            </a:r>
            <a:r>
              <a:rPr lang="en-US" dirty="0"/>
              <a:t> Weise </a:t>
            </a:r>
            <a:r>
              <a:rPr lang="en-US" dirty="0" err="1"/>
              <a:t>betroffen</a:t>
            </a:r>
            <a:r>
              <a:rPr lang="en-US" dirty="0"/>
              <a:t> sein werden. Ergreifen Sie so schnell </a:t>
            </a:r>
            <a:r>
              <a:rPr lang="en-US" dirty="0" err="1"/>
              <a:t>wie</a:t>
            </a:r>
            <a:r>
              <a:rPr lang="en-US" dirty="0"/>
              <a:t> </a:t>
            </a:r>
            <a:r>
              <a:rPr lang="en-US" dirty="0" err="1"/>
              <a:t>möglich</a:t>
            </a:r>
            <a:r>
              <a:rPr lang="en-US" dirty="0"/>
              <a:t> die erforderlichen Maßnahmen. </a:t>
            </a:r>
            <a:r>
              <a:rPr lang="en-US" dirty="0" err="1"/>
              <a:t>Solche</a:t>
            </a:r>
            <a:r>
              <a:rPr lang="en-US" dirty="0"/>
              <a:t> Situationen lassen sich in den meisten Fällen nicht von </a:t>
            </a:r>
            <a:r>
              <a:rPr lang="en-US" dirty="0" err="1"/>
              <a:t>selbst</a:t>
            </a:r>
            <a:r>
              <a:rPr lang="en-US" dirty="0"/>
              <a:t> </a:t>
            </a:r>
            <a:r>
              <a:rPr lang="en-US" dirty="0" err="1"/>
              <a:t>beheben</a:t>
            </a:r>
            <a:r>
              <a:rPr lang="en-US" dirty="0"/>
              <a:t>. </a:t>
            </a:r>
            <a:r>
              <a:rPr lang="en-US" dirty="0" err="1"/>
              <a:t>Beim</a:t>
            </a:r>
            <a:r>
              <a:rPr lang="en-US" dirty="0"/>
              <a:t> </a:t>
            </a:r>
            <a:r>
              <a:rPr lang="en-US" dirty="0" err="1"/>
              <a:t>Überschreiten</a:t>
            </a:r>
            <a:r>
              <a:rPr lang="en-US" dirty="0"/>
              <a:t> des </a:t>
            </a:r>
            <a:r>
              <a:rPr lang="en-US" i="1" dirty="0"/>
              <a:t>Point of no Return </a:t>
            </a:r>
            <a:r>
              <a:rPr lang="en-US" dirty="0" err="1"/>
              <a:t>entstehen</a:t>
            </a:r>
            <a:r>
              <a:rPr lang="en-US" dirty="0"/>
              <a:t> irreparable </a:t>
            </a:r>
            <a:r>
              <a:rPr lang="en-US" dirty="0" err="1"/>
              <a:t>Schäden</a:t>
            </a:r>
            <a:r>
              <a:rPr lang="en-US" dirty="0"/>
              <a:t>.</a:t>
            </a:r>
            <a:endParaRPr lang="en-US" i="1" dirty="0"/>
          </a:p>
          <a:p>
            <a:pPr marL="12700" indent="-12700"/>
            <a:endParaRPr lang="en-US" dirty="0"/>
          </a:p>
          <a:p>
            <a:pPr marL="12700" indent="-12700"/>
            <a:r>
              <a:rPr lang="en-US" b="1" dirty="0">
                <a:solidFill>
                  <a:schemeClr val="bg2"/>
                </a:solidFill>
                <a:highlight>
                  <a:srgbClr val="F16924"/>
                </a:highlight>
              </a:rPr>
              <a:t>SIEHE: DER WERT VON EXTERNER UNTERSTÜTZUNG (SPÄTER IN DIESEM MODUL) </a:t>
            </a:r>
          </a:p>
        </p:txBody>
      </p:sp>
      <p:grpSp>
        <p:nvGrpSpPr>
          <p:cNvPr id="14" name="Group 13">
            <a:extLst>
              <a:ext uri="{FF2B5EF4-FFF2-40B4-BE49-F238E27FC236}">
                <a16:creationId xmlns:a16="http://schemas.microsoft.com/office/drawing/2014/main" id="{BD421ED6-85B8-736E-1A47-5826FE0DF382}"/>
              </a:ext>
            </a:extLst>
          </p:cNvPr>
          <p:cNvGrpSpPr/>
          <p:nvPr/>
        </p:nvGrpSpPr>
        <p:grpSpPr>
          <a:xfrm>
            <a:off x="444799" y="1912466"/>
            <a:ext cx="1205405" cy="1199810"/>
            <a:chOff x="3917171" y="3851610"/>
            <a:chExt cx="870324" cy="866284"/>
          </a:xfrm>
          <a:solidFill>
            <a:srgbClr val="595959"/>
          </a:solidFill>
        </p:grpSpPr>
        <p:sp>
          <p:nvSpPr>
            <p:cNvPr id="15" name="Freeform 14">
              <a:extLst>
                <a:ext uri="{FF2B5EF4-FFF2-40B4-BE49-F238E27FC236}">
                  <a16:creationId xmlns:a16="http://schemas.microsoft.com/office/drawing/2014/main" id="{006DE1C0-21F7-59F2-AFF3-0D48B6B28A9B}"/>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6" name="Graphic 2">
              <a:extLst>
                <a:ext uri="{FF2B5EF4-FFF2-40B4-BE49-F238E27FC236}">
                  <a16:creationId xmlns:a16="http://schemas.microsoft.com/office/drawing/2014/main" id="{A6884616-87B8-AB37-05F6-630FDF213F53}"/>
                </a:ext>
              </a:extLst>
            </p:cNvPr>
            <p:cNvGrpSpPr/>
            <p:nvPr/>
          </p:nvGrpSpPr>
          <p:grpSpPr>
            <a:xfrm>
              <a:off x="3917171" y="3851610"/>
              <a:ext cx="870324" cy="866284"/>
              <a:chOff x="3917171" y="3851610"/>
              <a:chExt cx="870324" cy="866284"/>
            </a:xfrm>
            <a:grpFill/>
          </p:grpSpPr>
          <p:sp>
            <p:nvSpPr>
              <p:cNvPr id="17" name="Freeform 16">
                <a:extLst>
                  <a:ext uri="{FF2B5EF4-FFF2-40B4-BE49-F238E27FC236}">
                    <a16:creationId xmlns:a16="http://schemas.microsoft.com/office/drawing/2014/main" id="{25E0CC55-87CF-9AAC-29DD-9BECDD1C1FAE}"/>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84FC622A-148C-96F4-C19E-641032889D6B}"/>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D09B4478-2C48-55ED-B170-5E43B9E66402}"/>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63A59EE3-E24A-8818-8FEF-E342B56A1EB8}"/>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B59D4274-3590-1583-83E6-95B45C806D23}"/>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B2A22498-AD73-AE46-D43A-CDA19F726ED6}"/>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738F6CC6-8B27-E691-F9A2-D5989A4C09B2}"/>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88530A9B-75DC-55F4-924F-B8C7550B9960}"/>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695EB752-7DEA-E92A-55F6-AFDDC40BF347}"/>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C01959B8-6614-0EB5-566F-5ABA996940C5}"/>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3BE1C44B-F02F-F8D0-37F2-50766C8295E5}"/>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0C4F5F74-0B26-6BB6-3BE0-B7E7AA365A0F}"/>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E07264BE-D76D-0B45-35AD-889033F992E9}"/>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EE107353-6778-6423-9AE8-CE8E111ADE87}"/>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45C9F13C-FAC1-2BF7-FAC7-DBA7266A8C26}"/>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262337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33FB1A-88BC-51CB-23A3-197749DAD006}"/>
              </a:ext>
            </a:extLst>
          </p:cNvPr>
          <p:cNvSpPr/>
          <p:nvPr/>
        </p:nvSpPr>
        <p:spPr>
          <a:xfrm>
            <a:off x="0" y="0"/>
            <a:ext cx="12191999" cy="240003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7945C2B-E733-85D4-147B-D61F510FAFE2}"/>
              </a:ext>
            </a:extLst>
          </p:cNvPr>
          <p:cNvSpPr>
            <a:spLocks noGrp="1"/>
          </p:cNvSpPr>
          <p:nvPr>
            <p:ph type="body" sz="quarter" idx="18"/>
          </p:nvPr>
        </p:nvSpPr>
        <p:spPr>
          <a:xfrm>
            <a:off x="3976576" y="229133"/>
            <a:ext cx="7899737" cy="1897894"/>
          </a:xfrm>
        </p:spPr>
        <p:txBody>
          <a:bodyPr>
            <a:normAutofit fontScale="92500"/>
          </a:bodyPr>
          <a:lstStyle/>
          <a:p>
            <a:pPr marL="0" lvl="0" indent="0" algn="just" defTabSz="1087636">
              <a:lnSpc>
                <a:spcPts val="2240"/>
              </a:lnSpc>
              <a:spcBef>
                <a:spcPts val="0"/>
              </a:spcBef>
              <a:defRPr/>
            </a:pPr>
            <a:r>
              <a:rPr lang="en-GB" sz="2000" dirty="0">
                <a:solidFill>
                  <a:schemeClr val="bg1"/>
                </a:solidFill>
                <a:ea typeface="Open Sans Light" panose="020B0306030504020204" pitchFamily="34" charset="0"/>
                <a:cs typeface="Open Sans Light" panose="020B0306030504020204" pitchFamily="34" charset="0"/>
              </a:rPr>
              <a:t>Fragt man das KMU-Management nach den Ursachen der Krise, kommen die handelnden Personen meist zu ganz anderen Ursachenzuschreibungen als </a:t>
            </a:r>
            <a:r>
              <a:rPr lang="en-GB" sz="2000" dirty="0" err="1">
                <a:solidFill>
                  <a:schemeClr val="bg1"/>
                </a:solidFill>
                <a:ea typeface="Open Sans Light" panose="020B0306030504020204" pitchFamily="34" charset="0"/>
                <a:cs typeface="Open Sans Light" panose="020B0306030504020204" pitchFamily="34" charset="0"/>
              </a:rPr>
              <a:t>externe</a:t>
            </a:r>
            <a:r>
              <a:rPr lang="en-GB" sz="2000" dirty="0">
                <a:solidFill>
                  <a:schemeClr val="bg1"/>
                </a:solidFill>
                <a:ea typeface="Open Sans Light" panose="020B0306030504020204" pitchFamily="34" charset="0"/>
                <a:cs typeface="Open Sans Light" panose="020B0306030504020204" pitchFamily="34" charset="0"/>
              </a:rPr>
              <a:t> </a:t>
            </a:r>
            <a:r>
              <a:rPr lang="en-GB" sz="2000" dirty="0" err="1">
                <a:solidFill>
                  <a:schemeClr val="bg1"/>
                </a:solidFill>
                <a:ea typeface="Open Sans Light" panose="020B0306030504020204" pitchFamily="34" charset="0"/>
                <a:cs typeface="Open Sans Light" panose="020B0306030504020204" pitchFamily="34" charset="0"/>
              </a:rPr>
              <a:t>Stakeholder:innen</a:t>
            </a:r>
            <a:r>
              <a:rPr lang="en-GB" sz="2000" dirty="0">
                <a:solidFill>
                  <a:schemeClr val="bg1"/>
                </a:solidFill>
                <a:ea typeface="Open Sans Light" panose="020B0306030504020204" pitchFamily="34" charset="0"/>
                <a:cs typeface="Open Sans Light" panose="020B0306030504020204" pitchFamily="34" charset="0"/>
              </a:rPr>
              <a:t>. Während das Management naturgemäß dazu neigt, die Krise auf externe Faktoren zurückzuführen und intern wenig Fehler sieht, </a:t>
            </a:r>
            <a:r>
              <a:rPr lang="en-GB" sz="2000" dirty="0" err="1">
                <a:solidFill>
                  <a:schemeClr val="bg1"/>
                </a:solidFill>
                <a:ea typeface="Open Sans Light" panose="020B0306030504020204" pitchFamily="34" charset="0"/>
                <a:cs typeface="Open Sans Light" panose="020B0306030504020204" pitchFamily="34" charset="0"/>
              </a:rPr>
              <a:t>stehen</a:t>
            </a:r>
            <a:r>
              <a:rPr lang="en-GB" sz="2000" dirty="0">
                <a:solidFill>
                  <a:schemeClr val="bg1"/>
                </a:solidFill>
                <a:ea typeface="Open Sans Light" panose="020B0306030504020204" pitchFamily="34" charset="0"/>
                <a:cs typeface="Open Sans Light" panose="020B0306030504020204" pitchFamily="34" charset="0"/>
              </a:rPr>
              <a:t> die </a:t>
            </a:r>
            <a:r>
              <a:rPr lang="en-GB" sz="2000" dirty="0" err="1">
                <a:solidFill>
                  <a:schemeClr val="bg1"/>
                </a:solidFill>
                <a:ea typeface="Open Sans Light" panose="020B0306030504020204" pitchFamily="34" charset="0"/>
                <a:cs typeface="Open Sans Light" panose="020B0306030504020204" pitchFamily="34" charset="0"/>
              </a:rPr>
              <a:t>Aussagen</a:t>
            </a:r>
            <a:r>
              <a:rPr lang="en-GB" sz="2000" dirty="0">
                <a:solidFill>
                  <a:schemeClr val="bg1"/>
                </a:solidFill>
                <a:ea typeface="Open Sans Light" panose="020B0306030504020204" pitchFamily="34" charset="0"/>
                <a:cs typeface="Open Sans Light" panose="020B0306030504020204" pitchFamily="34" charset="0"/>
              </a:rPr>
              <a:t> von </a:t>
            </a:r>
            <a:r>
              <a:rPr lang="en-GB" sz="2000" dirty="0" err="1">
                <a:solidFill>
                  <a:schemeClr val="bg1"/>
                </a:solidFill>
                <a:ea typeface="Open Sans Light" panose="020B0306030504020204" pitchFamily="34" charset="0"/>
                <a:cs typeface="Open Sans Light" panose="020B0306030504020204" pitchFamily="34" charset="0"/>
              </a:rPr>
              <a:t>Berater:innen</a:t>
            </a:r>
            <a:r>
              <a:rPr lang="en-GB" sz="2000" dirty="0">
                <a:solidFill>
                  <a:schemeClr val="bg1"/>
                </a:solidFill>
                <a:ea typeface="Open Sans Light" panose="020B0306030504020204" pitchFamily="34" charset="0"/>
                <a:cs typeface="Open Sans Light" panose="020B0306030504020204" pitchFamily="34" charset="0"/>
              </a:rPr>
              <a:t> oft </a:t>
            </a:r>
            <a:r>
              <a:rPr lang="en-GB" sz="2000" dirty="0" err="1">
                <a:solidFill>
                  <a:schemeClr val="bg1"/>
                </a:solidFill>
                <a:ea typeface="Open Sans Light" panose="020B0306030504020204" pitchFamily="34" charset="0"/>
                <a:cs typeface="Open Sans Light" panose="020B0306030504020204" pitchFamily="34" charset="0"/>
              </a:rPr>
              <a:t>im</a:t>
            </a:r>
            <a:r>
              <a:rPr lang="en-GB" sz="2000" dirty="0">
                <a:solidFill>
                  <a:schemeClr val="bg1"/>
                </a:solidFill>
                <a:ea typeface="Open Sans Light" panose="020B0306030504020204" pitchFamily="34" charset="0"/>
                <a:cs typeface="Open Sans Light" panose="020B0306030504020204" pitchFamily="34" charset="0"/>
              </a:rPr>
              <a:t> </a:t>
            </a:r>
            <a:r>
              <a:rPr lang="en-GB" sz="2000" dirty="0" err="1">
                <a:solidFill>
                  <a:schemeClr val="bg1"/>
                </a:solidFill>
                <a:ea typeface="Open Sans Light" panose="020B0306030504020204" pitchFamily="34" charset="0"/>
                <a:cs typeface="Open Sans Light" panose="020B0306030504020204" pitchFamily="34" charset="0"/>
              </a:rPr>
              <a:t>Widerspruch</a:t>
            </a:r>
            <a:r>
              <a:rPr lang="en-GB" sz="2000" dirty="0">
                <a:solidFill>
                  <a:schemeClr val="bg1"/>
                </a:solidFill>
                <a:ea typeface="Open Sans Light" panose="020B0306030504020204" pitchFamily="34" charset="0"/>
                <a:cs typeface="Open Sans Light" panose="020B0306030504020204" pitchFamily="34" charset="0"/>
              </a:rPr>
              <a:t> </a:t>
            </a:r>
            <a:r>
              <a:rPr lang="en-GB" sz="2000" dirty="0" err="1">
                <a:solidFill>
                  <a:schemeClr val="bg1"/>
                </a:solidFill>
                <a:ea typeface="Open Sans Light" panose="020B0306030504020204" pitchFamily="34" charset="0"/>
                <a:cs typeface="Open Sans Light" panose="020B0306030504020204" pitchFamily="34" charset="0"/>
              </a:rPr>
              <a:t>dazu</a:t>
            </a:r>
            <a:r>
              <a:rPr lang="en-GB" sz="2000" dirty="0">
                <a:solidFill>
                  <a:schemeClr val="bg1"/>
                </a:solidFill>
                <a:ea typeface="Open Sans Light" panose="020B0306030504020204" pitchFamily="34" charset="0"/>
                <a:cs typeface="Open Sans Light" panose="020B0306030504020204" pitchFamily="34" charset="0"/>
              </a:rPr>
              <a:t>. Ein objektiver Blick von außen ist in einer </a:t>
            </a:r>
            <a:r>
              <a:rPr lang="en-GB" sz="2000" dirty="0" err="1">
                <a:solidFill>
                  <a:schemeClr val="bg1"/>
                </a:solidFill>
                <a:ea typeface="Open Sans Light" panose="020B0306030504020204" pitchFamily="34" charset="0"/>
                <a:cs typeface="Open Sans Light" panose="020B0306030504020204" pitchFamily="34" charset="0"/>
              </a:rPr>
              <a:t>Krise</a:t>
            </a:r>
            <a:r>
              <a:rPr lang="en-GB" sz="2000" dirty="0">
                <a:solidFill>
                  <a:schemeClr val="bg1"/>
                </a:solidFill>
                <a:ea typeface="Open Sans Light" panose="020B0306030504020204" pitchFamily="34" charset="0"/>
                <a:cs typeface="Open Sans Light" panose="020B0306030504020204" pitchFamily="34" charset="0"/>
              </a:rPr>
              <a:t> also </a:t>
            </a:r>
            <a:r>
              <a:rPr lang="en-GB" sz="2000" dirty="0" err="1">
                <a:solidFill>
                  <a:schemeClr val="bg1"/>
                </a:solidFill>
                <a:ea typeface="Open Sans Light" panose="020B0306030504020204" pitchFamily="34" charset="0"/>
                <a:cs typeface="Open Sans Light" panose="020B0306030504020204" pitchFamily="34" charset="0"/>
              </a:rPr>
              <a:t>besonders</a:t>
            </a:r>
            <a:r>
              <a:rPr lang="en-GB" sz="2000" dirty="0">
                <a:solidFill>
                  <a:schemeClr val="bg1"/>
                </a:solidFill>
                <a:ea typeface="Open Sans Light" panose="020B0306030504020204" pitchFamily="34" charset="0"/>
                <a:cs typeface="Open Sans Light" panose="020B0306030504020204" pitchFamily="34" charset="0"/>
              </a:rPr>
              <a:t> hilfreich.</a:t>
            </a:r>
            <a:endParaRPr lang="en-GB" sz="2000" dirty="0">
              <a:solidFill>
                <a:prstClr val="black"/>
              </a:solidFill>
              <a:ea typeface="Open Sans Light" panose="020B0306030504020204" pitchFamily="34" charset="0"/>
              <a:cs typeface="Open Sans Light" panose="020B0306030504020204" pitchFamily="34" charset="0"/>
            </a:endParaRPr>
          </a:p>
          <a:p>
            <a:endParaRPr lang="en-US" dirty="0"/>
          </a:p>
        </p:txBody>
      </p:sp>
      <p:sp>
        <p:nvSpPr>
          <p:cNvPr id="33" name="Textplatzhalter 32">
            <a:extLst>
              <a:ext uri="{FF2B5EF4-FFF2-40B4-BE49-F238E27FC236}">
                <a16:creationId xmlns:a16="http://schemas.microsoft.com/office/drawing/2014/main" id="{FCDA0349-4ACF-42A2-9A08-4FD30F57369C}"/>
              </a:ext>
            </a:extLst>
          </p:cNvPr>
          <p:cNvSpPr>
            <a:spLocks noGrp="1"/>
          </p:cNvSpPr>
          <p:nvPr>
            <p:ph type="body" sz="quarter" idx="16"/>
          </p:nvPr>
        </p:nvSpPr>
        <p:spPr>
          <a:xfrm>
            <a:off x="315685" y="165328"/>
            <a:ext cx="3660891" cy="2126512"/>
          </a:xfrm>
        </p:spPr>
        <p:txBody>
          <a:bodyPr>
            <a:noAutofit/>
          </a:bodyPr>
          <a:lstStyle/>
          <a:p>
            <a:pPr>
              <a:lnSpc>
                <a:spcPts val="3240"/>
              </a:lnSpc>
            </a:pPr>
            <a:r>
              <a:rPr lang="en-US" sz="2400" dirty="0">
                <a:solidFill>
                  <a:schemeClr val="bg1"/>
                </a:solidFill>
              </a:rPr>
              <a:t>Verstehen Sie den Wert und die Auswirkungen </a:t>
            </a:r>
            <a:r>
              <a:rPr lang="en-US" sz="2400" dirty="0" err="1">
                <a:solidFill>
                  <a:schemeClr val="bg1"/>
                </a:solidFill>
              </a:rPr>
              <a:t>einer</a:t>
            </a:r>
            <a:r>
              <a:rPr lang="en-US" sz="2400" dirty="0">
                <a:solidFill>
                  <a:schemeClr val="bg1"/>
                </a:solidFill>
              </a:rPr>
              <a:t> </a:t>
            </a:r>
            <a:r>
              <a:rPr lang="en-US" sz="2400" dirty="0" err="1">
                <a:solidFill>
                  <a:schemeClr val="bg1"/>
                </a:solidFill>
              </a:rPr>
              <a:t>objektiven</a:t>
            </a:r>
            <a:r>
              <a:rPr lang="en-US" sz="2400" dirty="0">
                <a:solidFill>
                  <a:schemeClr val="bg1"/>
                </a:solidFill>
              </a:rPr>
              <a:t>, externen Sichtweise in </a:t>
            </a:r>
            <a:r>
              <a:rPr lang="en-US" sz="2400" dirty="0" err="1">
                <a:solidFill>
                  <a:schemeClr val="bg1"/>
                </a:solidFill>
              </a:rPr>
              <a:t>einer</a:t>
            </a:r>
            <a:r>
              <a:rPr lang="en-US" sz="2400" dirty="0">
                <a:solidFill>
                  <a:schemeClr val="bg1"/>
                </a:solidFill>
              </a:rPr>
              <a:t> </a:t>
            </a:r>
            <a:r>
              <a:rPr lang="en-US" sz="2400" dirty="0" err="1">
                <a:solidFill>
                  <a:schemeClr val="bg1"/>
                </a:solidFill>
              </a:rPr>
              <a:t>Krise</a:t>
            </a:r>
            <a:endParaRPr lang="en-US" sz="2400" dirty="0">
              <a:solidFill>
                <a:schemeClr val="bg1"/>
              </a:solidFill>
            </a:endParaRPr>
          </a:p>
        </p:txBody>
      </p:sp>
      <p:graphicFrame>
        <p:nvGraphicFramePr>
          <p:cNvPr id="8" name="object 22">
            <a:extLst>
              <a:ext uri="{FF2B5EF4-FFF2-40B4-BE49-F238E27FC236}">
                <a16:creationId xmlns:a16="http://schemas.microsoft.com/office/drawing/2014/main" id="{C4F54718-0B00-2BDF-7E22-A8C609182361}"/>
              </a:ext>
            </a:extLst>
          </p:cNvPr>
          <p:cNvGraphicFramePr>
            <a:graphicFrameLocks noGrp="1"/>
          </p:cNvGraphicFramePr>
          <p:nvPr>
            <p:extLst>
              <p:ext uri="{D42A27DB-BD31-4B8C-83A1-F6EECF244321}">
                <p14:modId xmlns:p14="http://schemas.microsoft.com/office/powerpoint/2010/main" val="1146820854"/>
              </p:ext>
            </p:extLst>
          </p:nvPr>
        </p:nvGraphicFramePr>
        <p:xfrm>
          <a:off x="315685" y="2283739"/>
          <a:ext cx="11560628" cy="3610731"/>
        </p:xfrm>
        <a:graphic>
          <a:graphicData uri="http://schemas.openxmlformats.org/drawingml/2006/table">
            <a:tbl>
              <a:tblPr firstRow="1" bandRow="1">
                <a:tableStyleId>{2D5ABB26-0587-4C30-8999-92F81FD0307C}</a:tableStyleId>
              </a:tblPr>
              <a:tblGrid>
                <a:gridCol w="4082377">
                  <a:extLst>
                    <a:ext uri="{9D8B030D-6E8A-4147-A177-3AD203B41FA5}">
                      <a16:colId xmlns:a16="http://schemas.microsoft.com/office/drawing/2014/main" val="20000"/>
                    </a:ext>
                  </a:extLst>
                </a:gridCol>
                <a:gridCol w="3024156">
                  <a:extLst>
                    <a:ext uri="{9D8B030D-6E8A-4147-A177-3AD203B41FA5}">
                      <a16:colId xmlns:a16="http://schemas.microsoft.com/office/drawing/2014/main" val="20001"/>
                    </a:ext>
                  </a:extLst>
                </a:gridCol>
                <a:gridCol w="4454095">
                  <a:extLst>
                    <a:ext uri="{9D8B030D-6E8A-4147-A177-3AD203B41FA5}">
                      <a16:colId xmlns:a16="http://schemas.microsoft.com/office/drawing/2014/main" val="20002"/>
                    </a:ext>
                  </a:extLst>
                </a:gridCol>
              </a:tblGrid>
              <a:tr h="379968">
                <a:tc>
                  <a:txBody>
                    <a:bodyPr/>
                    <a:lstStyle/>
                    <a:p>
                      <a:pPr marL="91440" algn="ctr">
                        <a:lnSpc>
                          <a:spcPct val="100000"/>
                        </a:lnSpc>
                        <a:spcBef>
                          <a:spcPts val="1145"/>
                        </a:spcBef>
                      </a:pPr>
                      <a:r>
                        <a:rPr lang="en-GB" sz="1600" b="1" dirty="0">
                          <a:solidFill>
                            <a:schemeClr val="bg1"/>
                          </a:solidFill>
                          <a:latin typeface="+mn-lt"/>
                          <a:cs typeface="Arial"/>
                        </a:rPr>
                        <a:t>EXTERNE FAKTOREN</a:t>
                      </a:r>
                      <a:endParaRPr lang="en-GB" sz="1600" dirty="0">
                        <a:solidFill>
                          <a:schemeClr val="bg1"/>
                        </a:solidFill>
                        <a:latin typeface="+mn-lt"/>
                        <a:cs typeface="Arial"/>
                      </a:endParaRPr>
                    </a:p>
                  </a:txBody>
                  <a:tcPr marL="0" marR="0" marT="145415"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B41F7A"/>
                      </a:solidFill>
                      <a:prstDash val="solid"/>
                      <a:round/>
                      <a:headEnd type="none" w="med" len="med"/>
                      <a:tailEnd type="none" w="med" len="med"/>
                    </a:lnB>
                    <a:solidFill>
                      <a:srgbClr val="F16924"/>
                    </a:solidFill>
                  </a:tcPr>
                </a:tc>
                <a:tc>
                  <a:txBody>
                    <a:bodyPr/>
                    <a:lstStyle/>
                    <a:p>
                      <a:pPr marL="146050" algn="ctr">
                        <a:lnSpc>
                          <a:spcPct val="100000"/>
                        </a:lnSpc>
                        <a:spcBef>
                          <a:spcPts val="840"/>
                        </a:spcBef>
                      </a:pPr>
                      <a:r>
                        <a:rPr lang="en-GB" sz="1600" b="1" spc="-10" dirty="0">
                          <a:solidFill>
                            <a:schemeClr val="bg1"/>
                          </a:solidFill>
                          <a:latin typeface="+mn-lt"/>
                          <a:cs typeface="Arial" panose="020B0604020202020204" pitchFamily="34" charset="0"/>
                        </a:rPr>
                        <a:t>WAHRNEHMUNG</a:t>
                      </a:r>
                      <a:endParaRPr lang="en-GB" sz="1600" dirty="0">
                        <a:solidFill>
                          <a:schemeClr val="bg1"/>
                        </a:solidFill>
                        <a:latin typeface="+mn-lt"/>
                        <a:cs typeface="Arial" panose="020B0604020202020204" pitchFamily="34" charset="0"/>
                      </a:endParaRPr>
                    </a:p>
                  </a:txBody>
                  <a:tcPr marL="0" marR="0" marT="106680"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B41F7A"/>
                      </a:solidFill>
                      <a:prstDash val="solid"/>
                      <a:round/>
                      <a:headEnd type="none" w="med" len="med"/>
                      <a:tailEnd type="none" w="med" len="med"/>
                    </a:lnB>
                    <a:solidFill>
                      <a:srgbClr val="F16924"/>
                    </a:solidFill>
                  </a:tcPr>
                </a:tc>
                <a:tc>
                  <a:txBody>
                    <a:bodyPr/>
                    <a:lstStyle/>
                    <a:p>
                      <a:pPr marL="106680" algn="ctr">
                        <a:lnSpc>
                          <a:spcPct val="100000"/>
                        </a:lnSpc>
                        <a:spcBef>
                          <a:spcPts val="1155"/>
                        </a:spcBef>
                      </a:pPr>
                      <a:r>
                        <a:rPr lang="en-GB" sz="1600" b="1" spc="-5" dirty="0">
                          <a:solidFill>
                            <a:schemeClr val="bg1"/>
                          </a:solidFill>
                          <a:latin typeface="+mn-lt"/>
                          <a:cs typeface="Arial"/>
                        </a:rPr>
                        <a:t>INTERNE FAKTOREN</a:t>
                      </a:r>
                      <a:endParaRPr lang="en-GB" sz="1600" dirty="0">
                        <a:solidFill>
                          <a:schemeClr val="bg1"/>
                        </a:solidFill>
                        <a:latin typeface="+mn-lt"/>
                        <a:cs typeface="Arial"/>
                      </a:endParaRPr>
                    </a:p>
                  </a:txBody>
                  <a:tcPr marL="0" marR="0" marT="146685"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B41F7A"/>
                      </a:solidFill>
                      <a:prstDash val="solid"/>
                      <a:round/>
                      <a:headEnd type="none" w="med" len="med"/>
                      <a:tailEnd type="none" w="med" len="med"/>
                    </a:lnB>
                    <a:solidFill>
                      <a:srgbClr val="F16924"/>
                    </a:solidFill>
                  </a:tcPr>
                </a:tc>
                <a:extLst>
                  <a:ext uri="{0D108BD9-81ED-4DB2-BD59-A6C34878D82A}">
                    <a16:rowId xmlns:a16="http://schemas.microsoft.com/office/drawing/2014/main" val="10000"/>
                  </a:ext>
                </a:extLst>
              </a:tr>
              <a:tr h="342499">
                <a:tc>
                  <a:txBody>
                    <a:bodyPr/>
                    <a:lstStyle/>
                    <a:p>
                      <a:pPr marL="91440" marR="480695" algn="ctr">
                        <a:lnSpc>
                          <a:spcPct val="100000"/>
                        </a:lnSpc>
                        <a:spcBef>
                          <a:spcPts val="414"/>
                        </a:spcBef>
                      </a:pPr>
                      <a:r>
                        <a:rPr lang="en-GB" sz="1600" dirty="0">
                          <a:solidFill>
                            <a:srgbClr val="595959"/>
                          </a:solidFill>
                          <a:latin typeface="+mn-lt"/>
                          <a:cs typeface="Arial"/>
                        </a:rPr>
                        <a:t>Schrumpfende / gesättigte Märkte</a:t>
                      </a:r>
                    </a:p>
                  </a:txBody>
                  <a:tcPr marL="0" marR="0" marT="52704"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rowSpan="8">
                  <a:txBody>
                    <a:bodyPr/>
                    <a:lstStyle/>
                    <a:p>
                      <a:pPr algn="ctr">
                        <a:lnSpc>
                          <a:spcPct val="100000"/>
                        </a:lnSpc>
                      </a:pPr>
                      <a:endParaRPr lang="en-GB" sz="1600" baseline="2314" dirty="0">
                        <a:solidFill>
                          <a:srgbClr val="595959"/>
                        </a:solidFill>
                        <a:latin typeface="+mn-lt"/>
                        <a:cs typeface="Arial"/>
                      </a:endParaRPr>
                    </a:p>
                  </a:txBody>
                  <a:tcPr marL="0" marR="0" marT="0" marB="0">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noFill/>
                  </a:tcPr>
                </a:tc>
                <a:tc>
                  <a:txBody>
                    <a:bodyPr/>
                    <a:lstStyle/>
                    <a:p>
                      <a:pPr marL="106680" algn="ctr">
                        <a:lnSpc>
                          <a:spcPct val="100000"/>
                        </a:lnSpc>
                        <a:spcBef>
                          <a:spcPts val="835"/>
                        </a:spcBef>
                      </a:pPr>
                      <a:r>
                        <a:rPr lang="en-GB" sz="1600" spc="-5" dirty="0">
                          <a:solidFill>
                            <a:srgbClr val="595959"/>
                          </a:solidFill>
                          <a:latin typeface="+mn-lt"/>
                          <a:cs typeface="Arial"/>
                        </a:rPr>
                        <a:t>Strategische Defizite</a:t>
                      </a:r>
                      <a:endParaRPr lang="en-GB" sz="1600" dirty="0">
                        <a:solidFill>
                          <a:srgbClr val="595959"/>
                        </a:solidFill>
                        <a:latin typeface="+mn-lt"/>
                        <a:cs typeface="Arial"/>
                      </a:endParaRPr>
                    </a:p>
                  </a:txBody>
                  <a:tcPr marL="0" marR="0" marT="10604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1294">
                <a:tc>
                  <a:txBody>
                    <a:bodyPr/>
                    <a:lstStyle/>
                    <a:p>
                      <a:pPr algn="ctr"/>
                      <a:r>
                        <a:rPr lang="en-GB" sz="1600" dirty="0">
                          <a:solidFill>
                            <a:srgbClr val="595959"/>
                          </a:solidFill>
                          <a:latin typeface="+mn-lt"/>
                          <a:cs typeface="Arial"/>
                        </a:rPr>
                        <a:t> </a:t>
                      </a:r>
                      <a:r>
                        <a:rPr lang="en-GB" sz="1600" dirty="0" err="1">
                          <a:solidFill>
                            <a:srgbClr val="595959"/>
                          </a:solidFill>
                          <a:latin typeface="+mn-lt"/>
                          <a:cs typeface="Arial"/>
                        </a:rPr>
                        <a:t>Digitalisierung</a:t>
                      </a:r>
                      <a:endParaRPr lang="en-GB" sz="1600" dirty="0">
                        <a:solidFill>
                          <a:srgbClr val="595959"/>
                        </a:solidFill>
                        <a:latin typeface="+mn-lt"/>
                      </a:endParaRPr>
                    </a:p>
                  </a:txBody>
                  <a:tcPr marL="0" marR="0" marT="113030"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tcPr>
                </a:tc>
                <a:tc>
                  <a:txBody>
                    <a:bodyPr/>
                    <a:lstStyle/>
                    <a:p>
                      <a:pPr marL="15875" marR="678815" indent="0" algn="ctr">
                        <a:lnSpc>
                          <a:spcPct val="100000"/>
                        </a:lnSpc>
                        <a:spcBef>
                          <a:spcPts val="320"/>
                        </a:spcBef>
                        <a:tabLst/>
                      </a:pPr>
                      <a:r>
                        <a:rPr lang="en-GB" sz="1600" dirty="0" err="1">
                          <a:solidFill>
                            <a:srgbClr val="595959"/>
                          </a:solidFill>
                          <a:latin typeface="+mn-lt"/>
                          <a:cs typeface="Arial"/>
                        </a:rPr>
                        <a:t>Veraltete</a:t>
                      </a:r>
                      <a:r>
                        <a:rPr lang="en-GB" sz="1600" dirty="0">
                          <a:solidFill>
                            <a:srgbClr val="595959"/>
                          </a:solidFill>
                          <a:latin typeface="+mn-lt"/>
                          <a:cs typeface="Arial"/>
                        </a:rPr>
                        <a:t> </a:t>
                      </a:r>
                      <a:r>
                        <a:rPr lang="en-GB" sz="1600" dirty="0" err="1">
                          <a:solidFill>
                            <a:srgbClr val="595959"/>
                          </a:solidFill>
                          <a:latin typeface="+mn-lt"/>
                          <a:cs typeface="Arial"/>
                        </a:rPr>
                        <a:t>Technologien</a:t>
                      </a:r>
                      <a:r>
                        <a:rPr lang="en-GB" sz="1600" dirty="0">
                          <a:solidFill>
                            <a:srgbClr val="595959"/>
                          </a:solidFill>
                          <a:latin typeface="+mn-lt"/>
                          <a:cs typeface="Arial"/>
                        </a:rPr>
                        <a:t> / </a:t>
                      </a:r>
                      <a:r>
                        <a:rPr lang="en-GB" sz="1600" dirty="0" err="1">
                          <a:solidFill>
                            <a:srgbClr val="595959"/>
                          </a:solidFill>
                          <a:latin typeface="+mn-lt"/>
                          <a:cs typeface="Arial"/>
                        </a:rPr>
                        <a:t>Produkte</a:t>
                      </a:r>
                      <a:endParaRPr lang="en-GB" sz="1600" dirty="0">
                        <a:solidFill>
                          <a:srgbClr val="595959"/>
                        </a:solidFill>
                        <a:latin typeface="+mn-lt"/>
                        <a:cs typeface="Arial"/>
                      </a:endParaRPr>
                    </a:p>
                  </a:txBody>
                  <a:tcPr marL="0" marR="0" marT="40640"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0796">
                <a:tc>
                  <a:txBody>
                    <a:bodyPr/>
                    <a:lstStyle/>
                    <a:p>
                      <a:pPr algn="ctr">
                        <a:lnSpc>
                          <a:spcPct val="100000"/>
                        </a:lnSpc>
                        <a:spcBef>
                          <a:spcPts val="55"/>
                        </a:spcBef>
                      </a:pPr>
                      <a:r>
                        <a:rPr lang="en-GB" sz="1600" dirty="0">
                          <a:solidFill>
                            <a:srgbClr val="595959"/>
                          </a:solidFill>
                          <a:latin typeface="+mn-lt"/>
                          <a:cs typeface="Arial"/>
                        </a:rPr>
                        <a:t> </a:t>
                      </a:r>
                      <a:r>
                        <a:rPr lang="en-GB" sz="1600" dirty="0" err="1">
                          <a:solidFill>
                            <a:srgbClr val="595959"/>
                          </a:solidFill>
                          <a:latin typeface="+mn-lt"/>
                          <a:cs typeface="Arial"/>
                        </a:rPr>
                        <a:t>Änderungen</a:t>
                      </a:r>
                      <a:r>
                        <a:rPr lang="en-GB" sz="1600" dirty="0">
                          <a:solidFill>
                            <a:srgbClr val="595959"/>
                          </a:solidFill>
                          <a:latin typeface="+mn-lt"/>
                          <a:cs typeface="Arial"/>
                        </a:rPr>
                        <a:t> der Vorschriften</a:t>
                      </a:r>
                    </a:p>
                  </a:txBody>
                  <a:tcPr marL="0" marR="0" marT="698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vMerge="1">
                  <a:txBody>
                    <a:bodyPr/>
                    <a:lstStyle/>
                    <a:p>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marL="106680" algn="ctr">
                        <a:lnSpc>
                          <a:spcPct val="100000"/>
                        </a:lnSpc>
                        <a:spcBef>
                          <a:spcPts val="994"/>
                        </a:spcBef>
                      </a:pPr>
                      <a:r>
                        <a:rPr lang="en-GB" sz="1600" dirty="0">
                          <a:solidFill>
                            <a:srgbClr val="595959"/>
                          </a:solidFill>
                          <a:latin typeface="+mn-lt"/>
                          <a:cs typeface="Arial"/>
                        </a:rPr>
                        <a:t>Mangelnde betriebliche Effizienz</a:t>
                      </a:r>
                    </a:p>
                  </a:txBody>
                  <a:tcPr marL="0" marR="0" marT="126364"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97564">
                <a:tc>
                  <a:txBody>
                    <a:bodyPr/>
                    <a:lstStyle/>
                    <a:p>
                      <a:pPr algn="ctr"/>
                      <a:r>
                        <a:rPr lang="en-GB" sz="1600" dirty="0">
                          <a:solidFill>
                            <a:srgbClr val="595959"/>
                          </a:solidFill>
                          <a:latin typeface="+mn-lt"/>
                          <a:cs typeface="Arial"/>
                        </a:rPr>
                        <a:t> </a:t>
                      </a:r>
                      <a:r>
                        <a:rPr lang="en-GB" sz="1600" dirty="0" err="1">
                          <a:solidFill>
                            <a:srgbClr val="595959"/>
                          </a:solidFill>
                          <a:latin typeface="+mn-lt"/>
                          <a:cs typeface="Arial"/>
                        </a:rPr>
                        <a:t>Technologiesprünge</a:t>
                      </a:r>
                      <a:endParaRPr lang="en-GB" sz="1600" dirty="0">
                        <a:solidFill>
                          <a:srgbClr val="595959"/>
                        </a:solidFill>
                        <a:latin typeface="+mn-lt"/>
                      </a:endParaRPr>
                    </a:p>
                  </a:txBody>
                  <a:tcPr marL="0" marR="0" marT="11366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tcPr>
                </a:tc>
                <a:tc>
                  <a:txBody>
                    <a:bodyPr/>
                    <a:lstStyle/>
                    <a:p>
                      <a:pPr marL="106680" marR="103505" algn="ctr">
                        <a:lnSpc>
                          <a:spcPct val="100000"/>
                        </a:lnSpc>
                        <a:spcBef>
                          <a:spcPts val="1160"/>
                        </a:spcBef>
                      </a:pPr>
                      <a:r>
                        <a:rPr lang="en-GB" sz="1600" dirty="0" err="1">
                          <a:solidFill>
                            <a:srgbClr val="595959"/>
                          </a:solidFill>
                          <a:latin typeface="+mn-lt"/>
                          <a:cs typeface="Arial"/>
                        </a:rPr>
                        <a:t>Unzureichendes</a:t>
                      </a:r>
                      <a:r>
                        <a:rPr lang="en-GB" sz="1600" dirty="0">
                          <a:solidFill>
                            <a:srgbClr val="595959"/>
                          </a:solidFill>
                          <a:latin typeface="+mn-lt"/>
                          <a:cs typeface="Arial"/>
                        </a:rPr>
                        <a:t> Management / Führungsqualität</a:t>
                      </a:r>
                    </a:p>
                  </a:txBody>
                  <a:tcPr marL="0" marR="0" marT="147320"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1749">
                <a:tc>
                  <a:txBody>
                    <a:bodyPr/>
                    <a:lstStyle/>
                    <a:p>
                      <a:pPr algn="ctr"/>
                      <a:r>
                        <a:rPr lang="en-GB" sz="1600" dirty="0">
                          <a:solidFill>
                            <a:srgbClr val="595959"/>
                          </a:solidFill>
                          <a:latin typeface="+mn-lt"/>
                          <a:cs typeface="Arial"/>
                        </a:rPr>
                        <a:t> </a:t>
                      </a:r>
                      <a:r>
                        <a:rPr lang="en-GB" sz="1600" dirty="0" err="1">
                          <a:solidFill>
                            <a:srgbClr val="595959"/>
                          </a:solidFill>
                          <a:latin typeface="+mn-lt"/>
                          <a:cs typeface="Arial"/>
                        </a:rPr>
                        <a:t>Globalisierung</a:t>
                      </a:r>
                      <a:endParaRPr lang="en-GB" sz="1600" dirty="0">
                        <a:solidFill>
                          <a:srgbClr val="595959"/>
                        </a:solidFill>
                        <a:latin typeface="+mn-lt"/>
                      </a:endParaRPr>
                    </a:p>
                  </a:txBody>
                  <a:tcPr marL="0" marR="0" marT="113664"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vMerge="1">
                  <a:txBody>
                    <a:bodyPr/>
                    <a:lstStyle/>
                    <a:p>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marL="106680" marR="829310" algn="ctr">
                        <a:lnSpc>
                          <a:spcPct val="100000"/>
                        </a:lnSpc>
                        <a:spcBef>
                          <a:spcPts val="325"/>
                        </a:spcBef>
                      </a:pPr>
                      <a:r>
                        <a:rPr lang="en-GB" sz="1600" spc="-5" dirty="0">
                          <a:solidFill>
                            <a:srgbClr val="595959"/>
                          </a:solidFill>
                          <a:latin typeface="+mn-lt"/>
                          <a:cs typeface="Arial"/>
                        </a:rPr>
                        <a:t>Unausgewogene Finanzierungsstruktur</a:t>
                      </a:r>
                    </a:p>
                  </a:txBody>
                  <a:tcPr marL="0" marR="0" marT="4127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2245">
                <a:tc>
                  <a:txBody>
                    <a:bodyPr/>
                    <a:lstStyle/>
                    <a:p>
                      <a:pPr algn="ctr"/>
                      <a:r>
                        <a:rPr lang="en-GB" sz="1600" dirty="0">
                          <a:solidFill>
                            <a:srgbClr val="595959"/>
                          </a:solidFill>
                          <a:latin typeface="+mn-lt"/>
                          <a:cs typeface="Arial"/>
                        </a:rPr>
                        <a:t> Neue Produkte / </a:t>
                      </a:r>
                      <a:r>
                        <a:rPr lang="en-GB" sz="1600" dirty="0" err="1">
                          <a:solidFill>
                            <a:srgbClr val="595959"/>
                          </a:solidFill>
                          <a:latin typeface="+mn-lt"/>
                          <a:cs typeface="Arial"/>
                        </a:rPr>
                        <a:t>neue</a:t>
                      </a:r>
                      <a:r>
                        <a:rPr lang="en-GB" sz="1600" dirty="0">
                          <a:solidFill>
                            <a:srgbClr val="595959"/>
                          </a:solidFill>
                          <a:latin typeface="+mn-lt"/>
                          <a:cs typeface="Arial"/>
                        </a:rPr>
                        <a:t> </a:t>
                      </a:r>
                      <a:r>
                        <a:rPr lang="en-GB" sz="1600" dirty="0" err="1">
                          <a:solidFill>
                            <a:srgbClr val="595959"/>
                          </a:solidFill>
                          <a:latin typeface="+mn-lt"/>
                          <a:cs typeface="Arial"/>
                        </a:rPr>
                        <a:t>Wettbewerber:innen</a:t>
                      </a:r>
                      <a:endParaRPr lang="en-GB" sz="1600" dirty="0">
                        <a:solidFill>
                          <a:srgbClr val="595959"/>
                        </a:solidFill>
                        <a:latin typeface="+mn-lt"/>
                      </a:endParaRPr>
                    </a:p>
                  </a:txBody>
                  <a:tcPr marL="0" marR="0" marT="161290"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vMerge="1">
                  <a:txBody>
                    <a:bodyPr/>
                    <a:lstStyle/>
                    <a:p>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marL="106680" algn="ctr">
                        <a:lnSpc>
                          <a:spcPct val="100000"/>
                        </a:lnSpc>
                        <a:spcBef>
                          <a:spcPts val="825"/>
                        </a:spcBef>
                      </a:pPr>
                      <a:r>
                        <a:rPr lang="en-GB" sz="1600" dirty="0">
                          <a:solidFill>
                            <a:srgbClr val="595959"/>
                          </a:solidFill>
                          <a:latin typeface="+mn-lt"/>
                          <a:cs typeface="Arial"/>
                        </a:rPr>
                        <a:t>Überteuerte Anschaffungen</a:t>
                      </a:r>
                    </a:p>
                  </a:txBody>
                  <a:tcPr marL="0" marR="0" marT="10477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92816">
                <a:tc>
                  <a:txBody>
                    <a:bodyPr/>
                    <a:lstStyle/>
                    <a:p>
                      <a:pPr algn="ctr"/>
                      <a:r>
                        <a:rPr lang="en-GB" sz="1600" dirty="0">
                          <a:solidFill>
                            <a:srgbClr val="595959"/>
                          </a:solidFill>
                          <a:latin typeface="+mn-lt"/>
                          <a:cs typeface="Arial"/>
                        </a:rPr>
                        <a:t> </a:t>
                      </a:r>
                      <a:r>
                        <a:rPr lang="en-GB" sz="1600" dirty="0" err="1">
                          <a:solidFill>
                            <a:srgbClr val="595959"/>
                          </a:solidFill>
                          <a:latin typeface="+mn-lt"/>
                          <a:cs typeface="Arial"/>
                        </a:rPr>
                        <a:t>Rohstoffpreise</a:t>
                      </a:r>
                      <a:r>
                        <a:rPr lang="en-GB" sz="1600" dirty="0">
                          <a:solidFill>
                            <a:srgbClr val="595959"/>
                          </a:solidFill>
                          <a:latin typeface="+mn-lt"/>
                          <a:cs typeface="Arial"/>
                        </a:rPr>
                        <a:t> / Wechselkurse</a:t>
                      </a:r>
                      <a:endParaRPr lang="en-GB" sz="1600" dirty="0">
                        <a:solidFill>
                          <a:srgbClr val="595959"/>
                        </a:solidFill>
                        <a:latin typeface="+mn-lt"/>
                      </a:endParaRPr>
                    </a:p>
                  </a:txBody>
                  <a:tcPr marL="0" marR="0" marT="16192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vMerge="1">
                  <a:txBody>
                    <a:bodyPr/>
                    <a:lstStyle/>
                    <a:p>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marL="106680" algn="ctr">
                        <a:lnSpc>
                          <a:spcPct val="100000"/>
                        </a:lnSpc>
                        <a:spcBef>
                          <a:spcPts val="1165"/>
                        </a:spcBef>
                      </a:pPr>
                      <a:r>
                        <a:rPr lang="en-GB" sz="1600" spc="-5" dirty="0">
                          <a:solidFill>
                            <a:srgbClr val="595959"/>
                          </a:solidFill>
                          <a:latin typeface="+mn-lt"/>
                          <a:cs typeface="Arial"/>
                        </a:rPr>
                        <a:t>Unzureichendes Controlling</a:t>
                      </a:r>
                    </a:p>
                  </a:txBody>
                  <a:tcPr marL="0" marR="0" marT="14795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41356">
                <a:tc>
                  <a:txBody>
                    <a:bodyPr/>
                    <a:lstStyle/>
                    <a:p>
                      <a:pPr algn="ctr"/>
                      <a:r>
                        <a:rPr lang="en-GB" sz="1600" dirty="0">
                          <a:solidFill>
                            <a:srgbClr val="595959"/>
                          </a:solidFill>
                          <a:latin typeface="+mn-lt"/>
                          <a:cs typeface="Arial"/>
                        </a:rPr>
                        <a:t> </a:t>
                      </a:r>
                      <a:r>
                        <a:rPr lang="en-GB" sz="1600" dirty="0" err="1">
                          <a:solidFill>
                            <a:srgbClr val="595959"/>
                          </a:solidFill>
                          <a:latin typeface="+mn-lt"/>
                          <a:cs typeface="Arial"/>
                        </a:rPr>
                        <a:t>Insolvenzen</a:t>
                      </a:r>
                      <a:r>
                        <a:rPr lang="en-GB" sz="1600" dirty="0">
                          <a:solidFill>
                            <a:srgbClr val="595959"/>
                          </a:solidFill>
                          <a:latin typeface="+mn-lt"/>
                          <a:cs typeface="Arial"/>
                        </a:rPr>
                        <a:t> von </a:t>
                      </a:r>
                      <a:r>
                        <a:rPr lang="en-GB" sz="1600" dirty="0" err="1">
                          <a:solidFill>
                            <a:srgbClr val="595959"/>
                          </a:solidFill>
                          <a:latin typeface="+mn-lt"/>
                          <a:cs typeface="Arial"/>
                        </a:rPr>
                        <a:t>Kund:innen</a:t>
                      </a:r>
                      <a:r>
                        <a:rPr lang="en-GB" sz="1600" dirty="0">
                          <a:solidFill>
                            <a:srgbClr val="595959"/>
                          </a:solidFill>
                          <a:latin typeface="+mn-lt"/>
                          <a:cs typeface="Arial"/>
                        </a:rPr>
                        <a:t> / </a:t>
                      </a:r>
                      <a:r>
                        <a:rPr lang="en-GB" sz="1600" dirty="0" err="1">
                          <a:solidFill>
                            <a:srgbClr val="595959"/>
                          </a:solidFill>
                          <a:latin typeface="+mn-lt"/>
                          <a:cs typeface="Arial"/>
                        </a:rPr>
                        <a:t>Lieferant:innen</a:t>
                      </a:r>
                      <a:endParaRPr lang="en-GB" sz="1600" dirty="0">
                        <a:solidFill>
                          <a:srgbClr val="595959"/>
                        </a:solidFill>
                        <a:latin typeface="+mn-lt"/>
                      </a:endParaRPr>
                    </a:p>
                  </a:txBody>
                  <a:tcPr marL="0" marR="0" marT="69850"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vMerge="1">
                  <a:txBody>
                    <a:bodyPr/>
                    <a:lstStyle/>
                    <a:p>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marL="106680" algn="ctr">
                        <a:lnSpc>
                          <a:spcPct val="100000"/>
                        </a:lnSpc>
                        <a:spcBef>
                          <a:spcPts val="825"/>
                        </a:spcBef>
                      </a:pPr>
                      <a:r>
                        <a:rPr lang="en-GB" sz="1600" spc="-5" dirty="0">
                          <a:solidFill>
                            <a:srgbClr val="595959"/>
                          </a:solidFill>
                          <a:latin typeface="+mn-lt"/>
                          <a:cs typeface="Arial"/>
                        </a:rPr>
                        <a:t>Organisatorische Unzulänglichkeiten</a:t>
                      </a:r>
                    </a:p>
                  </a:txBody>
                  <a:tcPr marL="0" marR="0" marT="10477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grpSp>
        <p:nvGrpSpPr>
          <p:cNvPr id="2" name="Gruppieren 1">
            <a:extLst>
              <a:ext uri="{FF2B5EF4-FFF2-40B4-BE49-F238E27FC236}">
                <a16:creationId xmlns:a16="http://schemas.microsoft.com/office/drawing/2014/main" id="{31442A0D-46F2-F31A-1FDE-47AD2DDA6D61}"/>
              </a:ext>
            </a:extLst>
          </p:cNvPr>
          <p:cNvGrpSpPr/>
          <p:nvPr/>
        </p:nvGrpSpPr>
        <p:grpSpPr>
          <a:xfrm>
            <a:off x="4565944" y="2926079"/>
            <a:ext cx="2771974" cy="2968393"/>
            <a:chOff x="4558793" y="3017791"/>
            <a:chExt cx="2907933" cy="3126194"/>
          </a:xfrm>
        </p:grpSpPr>
        <p:sp>
          <p:nvSpPr>
            <p:cNvPr id="15" name="Textfeld 2">
              <a:extLst>
                <a:ext uri="{FF2B5EF4-FFF2-40B4-BE49-F238E27FC236}">
                  <a16:creationId xmlns:a16="http://schemas.microsoft.com/office/drawing/2014/main" id="{254B833A-9E25-1197-4DA7-146025442994}"/>
                </a:ext>
              </a:extLst>
            </p:cNvPr>
            <p:cNvSpPr txBox="1"/>
            <p:nvPr/>
          </p:nvSpPr>
          <p:spPr>
            <a:xfrm rot="20469085">
              <a:off x="4558793" y="4624498"/>
              <a:ext cx="2907933" cy="3241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16924"/>
                  </a:solidFill>
                  <a:effectLst/>
                  <a:uLnTx/>
                  <a:uFillTx/>
                  <a:latin typeface="Calibri" panose="020F0502020204030204"/>
                  <a:ea typeface="+mn-ea"/>
                  <a:cs typeface="+mn-cs"/>
                </a:rPr>
                <a:t>Wahrnehmung von </a:t>
              </a:r>
              <a:r>
                <a:rPr kumimoji="0" lang="en-GB" sz="1400" b="1" i="0" u="none" strike="noStrike" kern="1200" cap="none" spc="0" normalizeH="0" baseline="0" noProof="0" dirty="0" err="1">
                  <a:ln>
                    <a:noFill/>
                  </a:ln>
                  <a:solidFill>
                    <a:srgbClr val="F16924"/>
                  </a:solidFill>
                  <a:effectLst/>
                  <a:uLnTx/>
                  <a:uFillTx/>
                  <a:latin typeface="Calibri" panose="020F0502020204030204"/>
                  <a:ea typeface="+mn-ea"/>
                  <a:cs typeface="+mn-cs"/>
                </a:rPr>
                <a:t>Berater:innen</a:t>
              </a:r>
              <a:endParaRPr kumimoji="0" lang="en-GB" sz="1400" b="1" i="0" u="none" strike="noStrike" kern="1200" cap="none" spc="0" normalizeH="0" baseline="0" noProof="0" dirty="0">
                <a:ln>
                  <a:noFill/>
                </a:ln>
                <a:solidFill>
                  <a:srgbClr val="F16924"/>
                </a:solidFill>
                <a:effectLst/>
                <a:uLnTx/>
                <a:uFillTx/>
                <a:latin typeface="Calibri" panose="020F0502020204030204"/>
                <a:ea typeface="+mn-ea"/>
                <a:cs typeface="+mn-cs"/>
              </a:endParaRPr>
            </a:p>
          </p:txBody>
        </p:sp>
        <p:sp>
          <p:nvSpPr>
            <p:cNvPr id="16" name="Textfeld 11">
              <a:extLst>
                <a:ext uri="{FF2B5EF4-FFF2-40B4-BE49-F238E27FC236}">
                  <a16:creationId xmlns:a16="http://schemas.microsoft.com/office/drawing/2014/main" id="{CDAE1CEF-33A0-B10C-8774-06ADC9A127F8}"/>
                </a:ext>
              </a:extLst>
            </p:cNvPr>
            <p:cNvSpPr txBox="1"/>
            <p:nvPr/>
          </p:nvSpPr>
          <p:spPr>
            <a:xfrm rot="1159998">
              <a:off x="4618580" y="3197337"/>
              <a:ext cx="2833404" cy="3241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16924"/>
                  </a:solidFill>
                  <a:effectLst/>
                  <a:uLnTx/>
                  <a:uFillTx/>
                  <a:latin typeface="Calibri" panose="020F0502020204030204"/>
                  <a:ea typeface="+mn-ea"/>
                  <a:cs typeface="+mn-cs"/>
                </a:rPr>
                <a:t>Wahrnehmung des Managements</a:t>
              </a:r>
            </a:p>
          </p:txBody>
        </p:sp>
        <p:grpSp>
          <p:nvGrpSpPr>
            <p:cNvPr id="17" name="Group 16">
              <a:extLst>
                <a:ext uri="{FF2B5EF4-FFF2-40B4-BE49-F238E27FC236}">
                  <a16:creationId xmlns:a16="http://schemas.microsoft.com/office/drawing/2014/main" id="{D9E8AD8D-894B-93A3-B0E7-B7392260710F}"/>
                </a:ext>
              </a:extLst>
            </p:cNvPr>
            <p:cNvGrpSpPr/>
            <p:nvPr/>
          </p:nvGrpSpPr>
          <p:grpSpPr>
            <a:xfrm>
              <a:off x="4711806" y="4493568"/>
              <a:ext cx="2518332" cy="1650417"/>
              <a:chOff x="-2684985" y="4749176"/>
              <a:chExt cx="2518332" cy="1650417"/>
            </a:xfrm>
          </p:grpSpPr>
          <p:sp>
            <p:nvSpPr>
              <p:cNvPr id="18" name="Gleichschenkliges Dreieck 1">
                <a:extLst>
                  <a:ext uri="{FF2B5EF4-FFF2-40B4-BE49-F238E27FC236}">
                    <a16:creationId xmlns:a16="http://schemas.microsoft.com/office/drawing/2014/main" id="{A1266FCB-8F94-1F03-365C-327B43CD8AF7}"/>
                  </a:ext>
                </a:extLst>
              </p:cNvPr>
              <p:cNvSpPr/>
              <p:nvPr/>
            </p:nvSpPr>
            <p:spPr>
              <a:xfrm rot="16200000">
                <a:off x="-2251028" y="4315219"/>
                <a:ext cx="1650417" cy="2518332"/>
              </a:xfrm>
              <a:prstGeom prst="triangl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feld 9">
                <a:extLst>
                  <a:ext uri="{FF2B5EF4-FFF2-40B4-BE49-F238E27FC236}">
                    <a16:creationId xmlns:a16="http://schemas.microsoft.com/office/drawing/2014/main" id="{5CB0ED21-1D7C-A554-BF80-BB2C9A4B90F9}"/>
                  </a:ext>
                </a:extLst>
              </p:cNvPr>
              <p:cNvSpPr txBox="1"/>
              <p:nvPr/>
            </p:nvSpPr>
            <p:spPr>
              <a:xfrm>
                <a:off x="-1012093" y="5614947"/>
                <a:ext cx="688121" cy="2917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INTERN</a:t>
                </a:r>
              </a:p>
            </p:txBody>
          </p:sp>
          <p:sp>
            <p:nvSpPr>
              <p:cNvPr id="20" name="Textfeld 9">
                <a:extLst>
                  <a:ext uri="{FF2B5EF4-FFF2-40B4-BE49-F238E27FC236}">
                    <a16:creationId xmlns:a16="http://schemas.microsoft.com/office/drawing/2014/main" id="{085EFF05-3AAE-7A2A-48B4-47F07B15DCCD}"/>
                  </a:ext>
                </a:extLst>
              </p:cNvPr>
              <p:cNvSpPr txBox="1"/>
              <p:nvPr/>
            </p:nvSpPr>
            <p:spPr>
              <a:xfrm>
                <a:off x="-1027666" y="5248658"/>
                <a:ext cx="71526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alibri" panose="020F0502020204030204"/>
                    <a:ea typeface="+mn-ea"/>
                    <a:cs typeface="+mn-cs"/>
                  </a:rPr>
                  <a:t>90%</a:t>
                </a:r>
              </a:p>
            </p:txBody>
          </p:sp>
          <p:sp>
            <p:nvSpPr>
              <p:cNvPr id="21" name="Textfeld 9">
                <a:extLst>
                  <a:ext uri="{FF2B5EF4-FFF2-40B4-BE49-F238E27FC236}">
                    <a16:creationId xmlns:a16="http://schemas.microsoft.com/office/drawing/2014/main" id="{F9860DD1-33A1-D2A7-9F7D-E136F81E8BBE}"/>
                  </a:ext>
                </a:extLst>
              </p:cNvPr>
              <p:cNvSpPr txBox="1"/>
              <p:nvPr/>
            </p:nvSpPr>
            <p:spPr>
              <a:xfrm>
                <a:off x="-1848277" y="5614947"/>
                <a:ext cx="82747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Calibri" panose="020F0502020204030204"/>
                  </a:rPr>
                  <a:t>EXTERN</a:t>
                </a:r>
              </a:p>
            </p:txBody>
          </p:sp>
          <p:sp>
            <p:nvSpPr>
              <p:cNvPr id="22" name="Textfeld 9">
                <a:extLst>
                  <a:ext uri="{FF2B5EF4-FFF2-40B4-BE49-F238E27FC236}">
                    <a16:creationId xmlns:a16="http://schemas.microsoft.com/office/drawing/2014/main" id="{632C2541-1B01-42AE-D802-9F91DE03EB68}"/>
                  </a:ext>
                </a:extLst>
              </p:cNvPr>
              <p:cNvSpPr txBox="1"/>
              <p:nvPr/>
            </p:nvSpPr>
            <p:spPr>
              <a:xfrm>
                <a:off x="-1880946" y="5248659"/>
                <a:ext cx="72006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alibri" panose="020F0502020204030204"/>
                    <a:ea typeface="+mn-ea"/>
                    <a:cs typeface="+mn-cs"/>
                  </a:rPr>
                  <a:t>10%</a:t>
                </a:r>
              </a:p>
            </p:txBody>
          </p:sp>
        </p:grpSp>
        <p:grpSp>
          <p:nvGrpSpPr>
            <p:cNvPr id="23" name="Group 22">
              <a:extLst>
                <a:ext uri="{FF2B5EF4-FFF2-40B4-BE49-F238E27FC236}">
                  <a16:creationId xmlns:a16="http://schemas.microsoft.com/office/drawing/2014/main" id="{1EC733AA-BA67-0BF9-78EC-96DF65B55FE4}"/>
                </a:ext>
              </a:extLst>
            </p:cNvPr>
            <p:cNvGrpSpPr/>
            <p:nvPr/>
          </p:nvGrpSpPr>
          <p:grpSpPr>
            <a:xfrm>
              <a:off x="4811727" y="3017791"/>
              <a:ext cx="2518330" cy="1833903"/>
              <a:chOff x="-2050225" y="4731772"/>
              <a:chExt cx="2518330" cy="1833903"/>
            </a:xfrm>
          </p:grpSpPr>
          <p:sp>
            <p:nvSpPr>
              <p:cNvPr id="24" name="Gleichschenkliges Dreieck 1">
                <a:extLst>
                  <a:ext uri="{FF2B5EF4-FFF2-40B4-BE49-F238E27FC236}">
                    <a16:creationId xmlns:a16="http://schemas.microsoft.com/office/drawing/2014/main" id="{ED8CF7FF-0A3C-E618-312D-8F94F2F1B62A}"/>
                  </a:ext>
                </a:extLst>
              </p:cNvPr>
              <p:cNvSpPr/>
              <p:nvPr/>
            </p:nvSpPr>
            <p:spPr>
              <a:xfrm rot="5400000" flipH="1">
                <a:off x="-1708012" y="4389559"/>
                <a:ext cx="1833903" cy="2518330"/>
              </a:xfrm>
              <a:prstGeom prst="triangl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feld 9">
                <a:extLst>
                  <a:ext uri="{FF2B5EF4-FFF2-40B4-BE49-F238E27FC236}">
                    <a16:creationId xmlns:a16="http://schemas.microsoft.com/office/drawing/2014/main" id="{E3CFA779-90C6-9951-F780-6A0DF7F63185}"/>
                  </a:ext>
                </a:extLst>
              </p:cNvPr>
              <p:cNvSpPr txBox="1"/>
              <p:nvPr/>
            </p:nvSpPr>
            <p:spPr>
              <a:xfrm>
                <a:off x="-1102969" y="5645357"/>
                <a:ext cx="688121" cy="2917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INTERN</a:t>
                </a:r>
              </a:p>
            </p:txBody>
          </p:sp>
          <p:sp>
            <p:nvSpPr>
              <p:cNvPr id="26" name="Textfeld 9">
                <a:extLst>
                  <a:ext uri="{FF2B5EF4-FFF2-40B4-BE49-F238E27FC236}">
                    <a16:creationId xmlns:a16="http://schemas.microsoft.com/office/drawing/2014/main" id="{CA28D81F-E138-3828-43BD-54D6849878B4}"/>
                  </a:ext>
                </a:extLst>
              </p:cNvPr>
              <p:cNvSpPr txBox="1"/>
              <p:nvPr/>
            </p:nvSpPr>
            <p:spPr>
              <a:xfrm>
                <a:off x="-1118542" y="5309480"/>
                <a:ext cx="720069" cy="461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alibri" panose="020F0502020204030204"/>
                    <a:ea typeface="+mn-ea"/>
                    <a:cs typeface="+mn-cs"/>
                  </a:rPr>
                  <a:t>10%</a:t>
                </a:r>
              </a:p>
            </p:txBody>
          </p:sp>
          <p:sp>
            <p:nvSpPr>
              <p:cNvPr id="27" name="Textfeld 9">
                <a:extLst>
                  <a:ext uri="{FF2B5EF4-FFF2-40B4-BE49-F238E27FC236}">
                    <a16:creationId xmlns:a16="http://schemas.microsoft.com/office/drawing/2014/main" id="{689E75F6-2082-D009-5C00-7215263273D3}"/>
                  </a:ext>
                </a:extLst>
              </p:cNvPr>
              <p:cNvSpPr txBox="1"/>
              <p:nvPr/>
            </p:nvSpPr>
            <p:spPr>
              <a:xfrm>
                <a:off x="-2009837" y="5645357"/>
                <a:ext cx="82747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Calibri" panose="020F0502020204030204"/>
                  </a:rPr>
                  <a:t>EXTERN</a:t>
                </a:r>
              </a:p>
            </p:txBody>
          </p:sp>
          <p:sp>
            <p:nvSpPr>
              <p:cNvPr id="28" name="Textfeld 9">
                <a:extLst>
                  <a:ext uri="{FF2B5EF4-FFF2-40B4-BE49-F238E27FC236}">
                    <a16:creationId xmlns:a16="http://schemas.microsoft.com/office/drawing/2014/main" id="{7450F520-2296-26AD-1CBE-A35ABDCE66CA}"/>
                  </a:ext>
                </a:extLst>
              </p:cNvPr>
              <p:cNvSpPr txBox="1"/>
              <p:nvPr/>
            </p:nvSpPr>
            <p:spPr>
              <a:xfrm>
                <a:off x="-2002114" y="5299343"/>
                <a:ext cx="72006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alibri" panose="020F0502020204030204"/>
                    <a:ea typeface="+mn-ea"/>
                    <a:cs typeface="+mn-cs"/>
                  </a:rPr>
                  <a:t>90%</a:t>
                </a:r>
              </a:p>
            </p:txBody>
          </p:sp>
        </p:grpSp>
      </p:grpSp>
    </p:spTree>
    <p:extLst>
      <p:ext uri="{BB962C8B-B14F-4D97-AF65-F5344CB8AC3E}">
        <p14:creationId xmlns:p14="http://schemas.microsoft.com/office/powerpoint/2010/main" val="853091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877067-4DF6-CAD3-9D51-E733FD7068E0}"/>
              </a:ext>
            </a:extLst>
          </p:cNvPr>
          <p:cNvSpPr/>
          <p:nvPr/>
        </p:nvSpPr>
        <p:spPr>
          <a:xfrm>
            <a:off x="1" y="0"/>
            <a:ext cx="5014912"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E0A991C1-66CD-9C4A-907D-EF168A14CA90}"/>
              </a:ext>
            </a:extLst>
          </p:cNvPr>
          <p:cNvSpPr>
            <a:spLocks noGrp="1"/>
          </p:cNvSpPr>
          <p:nvPr>
            <p:ph type="body" sz="quarter" idx="16"/>
          </p:nvPr>
        </p:nvSpPr>
        <p:spPr>
          <a:xfrm>
            <a:off x="273886" y="361641"/>
            <a:ext cx="3894451" cy="3097006"/>
          </a:xfrm>
        </p:spPr>
        <p:txBody>
          <a:bodyPr>
            <a:normAutofit/>
          </a:bodyPr>
          <a:lstStyle/>
          <a:p>
            <a:pPr>
              <a:lnSpc>
                <a:spcPts val="3620"/>
              </a:lnSpc>
            </a:pPr>
            <a:r>
              <a:rPr lang="en-IE" dirty="0">
                <a:solidFill>
                  <a:srgbClr val="EDA13E"/>
                </a:solidFill>
              </a:rPr>
              <a:t>Die </a:t>
            </a:r>
            <a:r>
              <a:rPr lang="en-IE" dirty="0" err="1">
                <a:solidFill>
                  <a:srgbClr val="EDA13E"/>
                </a:solidFill>
              </a:rPr>
              <a:t>drei</a:t>
            </a:r>
            <a:r>
              <a:rPr lang="en-IE" dirty="0">
                <a:solidFill>
                  <a:srgbClr val="EDA13E"/>
                </a:solidFill>
              </a:rPr>
              <a:t> </a:t>
            </a:r>
            <a:r>
              <a:rPr lang="en-IE" dirty="0" err="1">
                <a:solidFill>
                  <a:srgbClr val="EDA13E"/>
                </a:solidFill>
              </a:rPr>
              <a:t>häufigsten</a:t>
            </a:r>
            <a:r>
              <a:rPr lang="en-IE" dirty="0">
                <a:solidFill>
                  <a:srgbClr val="EDA13E"/>
                </a:solidFill>
              </a:rPr>
              <a:t> </a:t>
            </a:r>
            <a:r>
              <a:rPr lang="en-IE" dirty="0" err="1">
                <a:solidFill>
                  <a:srgbClr val="EDA13E"/>
                </a:solidFill>
              </a:rPr>
              <a:t>Fehler</a:t>
            </a:r>
            <a:endParaRPr lang="en-IE" dirty="0">
              <a:solidFill>
                <a:srgbClr val="EDA13E"/>
              </a:solidFill>
            </a:endParaRPr>
          </a:p>
        </p:txBody>
      </p:sp>
      <p:sp>
        <p:nvSpPr>
          <p:cNvPr id="6" name="Subtitle 2">
            <a:extLst>
              <a:ext uri="{FF2B5EF4-FFF2-40B4-BE49-F238E27FC236}">
                <a16:creationId xmlns:a16="http://schemas.microsoft.com/office/drawing/2014/main" id="{8A4CA383-4C97-AF9C-723E-AC0CB7603B14}"/>
              </a:ext>
            </a:extLst>
          </p:cNvPr>
          <p:cNvSpPr txBox="1">
            <a:spLocks/>
          </p:cNvSpPr>
          <p:nvPr/>
        </p:nvSpPr>
        <p:spPr>
          <a:xfrm>
            <a:off x="256806" y="1589370"/>
            <a:ext cx="3998078" cy="488253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spcBef>
                <a:spcPts val="0"/>
              </a:spcBef>
            </a:pPr>
            <a:r>
              <a:rPr lang="en-GB" sz="2200" dirty="0">
                <a:solidFill>
                  <a:schemeClr val="bg1"/>
                </a:solidFill>
                <a:latin typeface="+mn-lt"/>
                <a:ea typeface="Open Sans Light" panose="020B0306030504020204" pitchFamily="34" charset="0"/>
                <a:cs typeface="Open Sans Light" panose="020B0306030504020204" pitchFamily="34" charset="0"/>
              </a:rPr>
              <a:t>Im Umgang mit der Finanzierung in </a:t>
            </a:r>
            <a:r>
              <a:rPr lang="en-GB" sz="2200" dirty="0" err="1">
                <a:solidFill>
                  <a:schemeClr val="bg1"/>
                </a:solidFill>
                <a:latin typeface="+mn-lt"/>
                <a:ea typeface="Open Sans Light" panose="020B0306030504020204" pitchFamily="34" charset="0"/>
                <a:cs typeface="Open Sans Light" panose="020B0306030504020204" pitchFamily="34" charset="0"/>
              </a:rPr>
              <a:t>Krisenzeiten</a:t>
            </a:r>
            <a:r>
              <a:rPr lang="en-GB" sz="2200" dirty="0">
                <a:solidFill>
                  <a:schemeClr val="bg1"/>
                </a:solidFill>
                <a:latin typeface="+mn-lt"/>
                <a:ea typeface="Open Sans Light" panose="020B0306030504020204" pitchFamily="34" charset="0"/>
                <a:cs typeface="Open Sans Light" panose="020B0306030504020204" pitchFamily="34" charset="0"/>
              </a:rPr>
              <a:t> machen Unternehmen oft gravierende </a:t>
            </a:r>
            <a:r>
              <a:rPr lang="en-GB" sz="2200" dirty="0" err="1">
                <a:solidFill>
                  <a:schemeClr val="bg1"/>
                </a:solidFill>
                <a:latin typeface="+mn-lt"/>
                <a:ea typeface="Open Sans Light" panose="020B0306030504020204" pitchFamily="34" charset="0"/>
                <a:cs typeface="Open Sans Light" panose="020B0306030504020204" pitchFamily="34" charset="0"/>
              </a:rPr>
              <a:t>Fehler</a:t>
            </a:r>
            <a:r>
              <a:rPr lang="en-GB" sz="2200" dirty="0">
                <a:solidFill>
                  <a:schemeClr val="bg1"/>
                </a:solidFill>
                <a:latin typeface="+mn-lt"/>
                <a:ea typeface="Open Sans Light" panose="020B0306030504020204" pitchFamily="34" charset="0"/>
                <a:cs typeface="Open Sans Light" panose="020B0306030504020204" pitchFamily="34" charset="0"/>
              </a:rPr>
              <a:t>. Ein wesentlicher </a:t>
            </a:r>
            <a:r>
              <a:rPr lang="en-GB" sz="2200" dirty="0" err="1">
                <a:solidFill>
                  <a:schemeClr val="bg1"/>
                </a:solidFill>
                <a:latin typeface="+mn-lt"/>
                <a:ea typeface="Open Sans Light" panose="020B0306030504020204" pitchFamily="34" charset="0"/>
                <a:cs typeface="Open Sans Light" panose="020B0306030504020204" pitchFamily="34" charset="0"/>
              </a:rPr>
              <a:t>Fehler</a:t>
            </a:r>
            <a:r>
              <a:rPr lang="en-GB" sz="2200" dirty="0">
                <a:solidFill>
                  <a:schemeClr val="bg1"/>
                </a:solidFill>
                <a:latin typeface="+mn-lt"/>
                <a:ea typeface="Open Sans Light" panose="020B0306030504020204" pitchFamily="34" charset="0"/>
                <a:cs typeface="Open Sans Light" panose="020B0306030504020204" pitchFamily="34" charset="0"/>
              </a:rPr>
              <a:t> </a:t>
            </a:r>
            <a:r>
              <a:rPr lang="en-GB" sz="2200" dirty="0" err="1">
                <a:solidFill>
                  <a:schemeClr val="bg1"/>
                </a:solidFill>
                <a:latin typeface="+mn-lt"/>
                <a:ea typeface="Open Sans Light" panose="020B0306030504020204" pitchFamily="34" charset="0"/>
                <a:cs typeface="Open Sans Light" panose="020B0306030504020204" pitchFamily="34" charset="0"/>
              </a:rPr>
              <a:t>ist</a:t>
            </a:r>
            <a:r>
              <a:rPr lang="en-GB" sz="2200" dirty="0">
                <a:solidFill>
                  <a:schemeClr val="bg1"/>
                </a:solidFill>
                <a:latin typeface="+mn-lt"/>
                <a:ea typeface="Open Sans Light" panose="020B0306030504020204" pitchFamily="34" charset="0"/>
                <a:cs typeface="Open Sans Light" panose="020B0306030504020204" pitchFamily="34" charset="0"/>
              </a:rPr>
              <a:t>, das eigene Privatvermögen zu früh und zu umfangreich in das Unternehmen zu investieren. Auch wenn die Absicht der </a:t>
            </a:r>
            <a:r>
              <a:rPr lang="en-GB" sz="2200" dirty="0" err="1">
                <a:solidFill>
                  <a:schemeClr val="bg1"/>
                </a:solidFill>
                <a:latin typeface="+mn-lt"/>
                <a:ea typeface="Open Sans Light" panose="020B0306030504020204" pitchFamily="34" charset="0"/>
                <a:cs typeface="Open Sans Light" panose="020B0306030504020204" pitchFamily="34" charset="0"/>
              </a:rPr>
              <a:t>Eigentümer:innen</a:t>
            </a:r>
            <a:r>
              <a:rPr lang="en-GB" sz="2200" dirty="0">
                <a:solidFill>
                  <a:schemeClr val="bg1"/>
                </a:solidFill>
                <a:latin typeface="+mn-lt"/>
                <a:ea typeface="Open Sans Light" panose="020B0306030504020204" pitchFamily="34" charset="0"/>
                <a:cs typeface="Open Sans Light" panose="020B0306030504020204" pitchFamily="34" charset="0"/>
              </a:rPr>
              <a:t> dahinter lobenswert ist, führt dies oft zu irreparablen Schäden. Es ist daher wichtig, zunächst einen umfassenden Sanierungsplan zu erstellen und </a:t>
            </a:r>
            <a:r>
              <a:rPr lang="en-GB" sz="2200" dirty="0" err="1">
                <a:solidFill>
                  <a:schemeClr val="bg1"/>
                </a:solidFill>
                <a:latin typeface="+mn-lt"/>
                <a:ea typeface="Open Sans Light" panose="020B0306030504020204" pitchFamily="34" charset="0"/>
                <a:cs typeface="Open Sans Light" panose="020B0306030504020204" pitchFamily="34" charset="0"/>
              </a:rPr>
              <a:t>diesen</a:t>
            </a:r>
            <a:r>
              <a:rPr lang="en-GB" sz="2200" dirty="0">
                <a:solidFill>
                  <a:schemeClr val="bg1"/>
                </a:solidFill>
                <a:latin typeface="+mn-lt"/>
                <a:ea typeface="Open Sans Light" panose="020B0306030504020204" pitchFamily="34" charset="0"/>
                <a:cs typeface="Open Sans Light" panose="020B0306030504020204" pitchFamily="34" charset="0"/>
              </a:rPr>
              <a:t> </a:t>
            </a:r>
            <a:r>
              <a:rPr lang="en-GB" sz="2200" b="1" u="sng" dirty="0" err="1">
                <a:solidFill>
                  <a:schemeClr val="bg1"/>
                </a:solidFill>
                <a:latin typeface="+mn-lt"/>
                <a:ea typeface="Open Sans Light" panose="020B0306030504020204" pitchFamily="34" charset="0"/>
                <a:cs typeface="Open Sans Light" panose="020B0306030504020204" pitchFamily="34" charset="0"/>
              </a:rPr>
              <a:t>danach</a:t>
            </a:r>
            <a:r>
              <a:rPr lang="en-GB" sz="2200" b="1" u="sng" dirty="0">
                <a:solidFill>
                  <a:schemeClr val="bg1"/>
                </a:solidFill>
                <a:latin typeface="+mn-lt"/>
                <a:ea typeface="Open Sans Light" panose="020B0306030504020204" pitchFamily="34" charset="0"/>
                <a:cs typeface="Open Sans Light" panose="020B0306030504020204" pitchFamily="34" charset="0"/>
              </a:rPr>
              <a:t> </a:t>
            </a:r>
            <a:r>
              <a:rPr lang="en-GB" sz="2200" dirty="0">
                <a:solidFill>
                  <a:schemeClr val="bg1"/>
                </a:solidFill>
                <a:latin typeface="+mn-lt"/>
                <a:ea typeface="Open Sans Light" panose="020B0306030504020204" pitchFamily="34" charset="0"/>
                <a:cs typeface="Open Sans Light" panose="020B0306030504020204" pitchFamily="34" charset="0"/>
              </a:rPr>
              <a:t>gemeinsam mit </a:t>
            </a:r>
            <a:r>
              <a:rPr lang="en-GB" sz="2200" dirty="0" err="1">
                <a:solidFill>
                  <a:schemeClr val="bg1"/>
                </a:solidFill>
                <a:latin typeface="+mn-lt"/>
                <a:ea typeface="Open Sans Light" panose="020B0306030504020204" pitchFamily="34" charset="0"/>
                <a:cs typeface="Open Sans Light" panose="020B0306030504020204" pitchFamily="34" charset="0"/>
              </a:rPr>
              <a:t>einem</a:t>
            </a:r>
            <a:r>
              <a:rPr lang="en-GB" sz="2200" dirty="0">
                <a:solidFill>
                  <a:schemeClr val="bg1"/>
                </a:solidFill>
                <a:latin typeface="+mn-lt"/>
                <a:ea typeface="Open Sans Light" panose="020B0306030504020204" pitchFamily="34" charset="0"/>
                <a:cs typeface="Open Sans Light" panose="020B0306030504020204" pitchFamily="34" charset="0"/>
              </a:rPr>
              <a:t> </a:t>
            </a:r>
            <a:r>
              <a:rPr lang="en-GB" sz="2200" dirty="0" err="1">
                <a:solidFill>
                  <a:schemeClr val="bg1"/>
                </a:solidFill>
                <a:latin typeface="+mn-lt"/>
                <a:ea typeface="Open Sans Light" panose="020B0306030504020204" pitchFamily="34" charset="0"/>
                <a:cs typeface="Open Sans Light" panose="020B0306030504020204" pitchFamily="34" charset="0"/>
              </a:rPr>
              <a:t>Finanzpartner</a:t>
            </a:r>
            <a:r>
              <a:rPr lang="en-GB" sz="2200" dirty="0">
                <a:solidFill>
                  <a:schemeClr val="bg1"/>
                </a:solidFill>
                <a:latin typeface="+mn-lt"/>
                <a:ea typeface="Open Sans Light" panose="020B0306030504020204" pitchFamily="34" charset="0"/>
                <a:cs typeface="Open Sans Light" panose="020B0306030504020204" pitchFamily="34" charset="0"/>
              </a:rPr>
              <a:t>, </a:t>
            </a:r>
            <a:r>
              <a:rPr lang="en-GB" sz="2200" dirty="0" err="1">
                <a:solidFill>
                  <a:schemeClr val="bg1"/>
                </a:solidFill>
                <a:latin typeface="+mn-lt"/>
                <a:ea typeface="Open Sans Light" panose="020B0306030504020204" pitchFamily="34" charset="0"/>
                <a:cs typeface="Open Sans Light" panose="020B0306030504020204" pitchFamily="34" charset="0"/>
              </a:rPr>
              <a:t>z.B.</a:t>
            </a:r>
            <a:r>
              <a:rPr lang="en-GB" sz="2200" dirty="0">
                <a:solidFill>
                  <a:schemeClr val="bg1"/>
                </a:solidFill>
                <a:latin typeface="+mn-lt"/>
                <a:ea typeface="Open Sans Light" panose="020B0306030504020204" pitchFamily="34" charset="0"/>
                <a:cs typeface="Open Sans Light" panose="020B0306030504020204" pitchFamily="34" charset="0"/>
              </a:rPr>
              <a:t> </a:t>
            </a:r>
            <a:r>
              <a:rPr lang="en-GB" sz="2200" dirty="0" err="1">
                <a:solidFill>
                  <a:schemeClr val="bg1"/>
                </a:solidFill>
                <a:latin typeface="+mn-lt"/>
                <a:ea typeface="Open Sans Light" panose="020B0306030504020204" pitchFamily="34" charset="0"/>
                <a:cs typeface="Open Sans Light" panose="020B0306030504020204" pitchFamily="34" charset="0"/>
              </a:rPr>
              <a:t>einer</a:t>
            </a:r>
            <a:r>
              <a:rPr lang="en-GB" sz="2200" dirty="0">
                <a:solidFill>
                  <a:schemeClr val="bg1"/>
                </a:solidFill>
                <a:latin typeface="+mn-lt"/>
                <a:ea typeface="Open Sans Light" panose="020B0306030504020204" pitchFamily="34" charset="0"/>
                <a:cs typeface="Open Sans Light" panose="020B0306030504020204" pitchFamily="34" charset="0"/>
              </a:rPr>
              <a:t> Bank, </a:t>
            </a:r>
            <a:r>
              <a:rPr lang="en-GB" sz="2200" dirty="0" err="1">
                <a:solidFill>
                  <a:schemeClr val="bg1"/>
                </a:solidFill>
                <a:latin typeface="+mn-lt"/>
                <a:ea typeface="Open Sans Light" panose="020B0306030504020204" pitchFamily="34" charset="0"/>
                <a:cs typeface="Open Sans Light" panose="020B0306030504020204" pitchFamily="34" charset="0"/>
              </a:rPr>
              <a:t>umzusetzen</a:t>
            </a:r>
            <a:r>
              <a:rPr lang="en-GB" sz="2200" dirty="0">
                <a:solidFill>
                  <a:schemeClr val="bg1"/>
                </a:solidFill>
                <a:latin typeface="+mn-lt"/>
                <a:ea typeface="Open Sans Light" panose="020B0306030504020204" pitchFamily="34" charset="0"/>
                <a:cs typeface="Open Sans Light" panose="020B0306030504020204" pitchFamily="34" charset="0"/>
              </a:rPr>
              <a:t>.</a:t>
            </a:r>
          </a:p>
        </p:txBody>
      </p:sp>
      <p:sp>
        <p:nvSpPr>
          <p:cNvPr id="17" name="TextBox 57">
            <a:extLst>
              <a:ext uri="{FF2B5EF4-FFF2-40B4-BE49-F238E27FC236}">
                <a16:creationId xmlns:a16="http://schemas.microsoft.com/office/drawing/2014/main" id="{124DCD05-6E90-5B25-21BC-81AA4F0B3BB9}"/>
              </a:ext>
            </a:extLst>
          </p:cNvPr>
          <p:cNvSpPr txBox="1"/>
          <p:nvPr/>
        </p:nvSpPr>
        <p:spPr>
          <a:xfrm>
            <a:off x="6096000" y="529773"/>
            <a:ext cx="5576888" cy="5760551"/>
          </a:xfrm>
          <a:prstGeom prst="rect">
            <a:avLst/>
          </a:prstGeom>
          <a:noFill/>
        </p:spPr>
        <p:txBody>
          <a:bodyPr wrap="square" rtlCol="0" anchor="t">
            <a:spAutoFit/>
          </a:bodyPr>
          <a:lstStyle/>
          <a:p>
            <a:pPr>
              <a:lnSpc>
                <a:spcPts val="2340"/>
              </a:lnSpc>
              <a:spcBef>
                <a:spcPts val="675"/>
              </a:spcBef>
            </a:pPr>
            <a:r>
              <a:rPr lang="en-US" sz="2000" dirty="0">
                <a:solidFill>
                  <a:srgbClr val="595959"/>
                </a:solidFill>
                <a:ea typeface="Lato Light" panose="020F0502020204030203" pitchFamily="34" charset="0"/>
                <a:cs typeface="Lato Light" panose="020F0502020204030203" pitchFamily="34" charset="0"/>
              </a:rPr>
              <a:t>Der/die </a:t>
            </a:r>
            <a:r>
              <a:rPr lang="en-US" sz="2000" dirty="0" err="1">
                <a:solidFill>
                  <a:srgbClr val="595959"/>
                </a:solidFill>
                <a:ea typeface="Lato Light" panose="020F0502020204030203" pitchFamily="34" charset="0"/>
                <a:cs typeface="Lato Light" panose="020F0502020204030203" pitchFamily="34" charset="0"/>
              </a:rPr>
              <a:t>Eigentümer:in</a:t>
            </a:r>
            <a:r>
              <a:rPr lang="en-US" sz="2000" dirty="0">
                <a:solidFill>
                  <a:srgbClr val="595959"/>
                </a:solidFill>
                <a:ea typeface="Lato Light" panose="020F0502020204030203" pitchFamily="34" charset="0"/>
                <a:cs typeface="Lato Light" panose="020F0502020204030203" pitchFamily="34" charset="0"/>
              </a:rPr>
              <a:t> investiert privates Geld in die Krise, um das </a:t>
            </a:r>
            <a:r>
              <a:rPr lang="en-US" sz="2000" dirty="0" err="1">
                <a:solidFill>
                  <a:srgbClr val="595959"/>
                </a:solidFill>
                <a:ea typeface="Lato Light" panose="020F0502020204030203" pitchFamily="34" charset="0"/>
                <a:cs typeface="Lato Light" panose="020F0502020204030203" pitchFamily="34" charset="0"/>
              </a:rPr>
              <a:t>Unternehmen</a:t>
            </a:r>
            <a:r>
              <a:rPr lang="en-US" sz="2000" dirty="0">
                <a:solidFill>
                  <a:srgbClr val="595959"/>
                </a:solidFill>
                <a:ea typeface="Lato Light" panose="020F0502020204030203" pitchFamily="34" charset="0"/>
                <a:cs typeface="Lato Light" panose="020F0502020204030203" pitchFamily="34" charset="0"/>
              </a:rPr>
              <a:t> </a:t>
            </a:r>
            <a:r>
              <a:rPr lang="en-US" sz="2000" dirty="0" err="1">
                <a:solidFill>
                  <a:srgbClr val="595959"/>
                </a:solidFill>
                <a:ea typeface="Lato Light" panose="020F0502020204030203" pitchFamily="34" charset="0"/>
                <a:cs typeface="Lato Light" panose="020F0502020204030203" pitchFamily="34" charset="0"/>
              </a:rPr>
              <a:t>zu</a:t>
            </a:r>
            <a:r>
              <a:rPr lang="en-US" sz="2000" dirty="0">
                <a:solidFill>
                  <a:srgbClr val="595959"/>
                </a:solidFill>
                <a:ea typeface="Lato Light" panose="020F0502020204030203" pitchFamily="34" charset="0"/>
                <a:cs typeface="Lato Light" panose="020F0502020204030203" pitchFamily="34" charset="0"/>
              </a:rPr>
              <a:t> </a:t>
            </a:r>
            <a:r>
              <a:rPr lang="en-US" sz="2000" dirty="0" err="1">
                <a:solidFill>
                  <a:srgbClr val="595959"/>
                </a:solidFill>
                <a:ea typeface="Lato Light" panose="020F0502020204030203" pitchFamily="34" charset="0"/>
                <a:cs typeface="Lato Light" panose="020F0502020204030203" pitchFamily="34" charset="0"/>
              </a:rPr>
              <a:t>retten</a:t>
            </a:r>
            <a:r>
              <a:rPr lang="en-US" sz="2000" dirty="0">
                <a:solidFill>
                  <a:srgbClr val="595959"/>
                </a:solidFill>
                <a:ea typeface="Lato Light" panose="020F0502020204030203" pitchFamily="34" charset="0"/>
                <a:cs typeface="Lato Light" panose="020F0502020204030203" pitchFamily="34" charset="0"/>
              </a:rPr>
              <a:t>. Das </a:t>
            </a:r>
            <a:r>
              <a:rPr lang="en-US" sz="2000" dirty="0" err="1">
                <a:solidFill>
                  <a:srgbClr val="595959"/>
                </a:solidFill>
                <a:ea typeface="Lato Light" panose="020F0502020204030203" pitchFamily="34" charset="0"/>
                <a:cs typeface="Lato Light" panose="020F0502020204030203" pitchFamily="34" charset="0"/>
              </a:rPr>
              <a:t>geschieht</a:t>
            </a:r>
            <a:r>
              <a:rPr lang="en-US" sz="2000" dirty="0">
                <a:solidFill>
                  <a:srgbClr val="595959"/>
                </a:solidFill>
                <a:ea typeface="Lato Light" panose="020F0502020204030203" pitchFamily="34" charset="0"/>
                <a:cs typeface="Lato Light" panose="020F0502020204030203" pitchFamily="34" charset="0"/>
              </a:rPr>
              <a:t> in der </a:t>
            </a:r>
            <a:r>
              <a:rPr lang="en-US" sz="2000" dirty="0" err="1">
                <a:solidFill>
                  <a:srgbClr val="595959"/>
                </a:solidFill>
                <a:ea typeface="Lato Light" panose="020F0502020204030203" pitchFamily="34" charset="0"/>
                <a:cs typeface="Lato Light" panose="020F0502020204030203" pitchFamily="34" charset="0"/>
              </a:rPr>
              <a:t>Hoffnung</a:t>
            </a:r>
            <a:r>
              <a:rPr lang="en-US" sz="2000" dirty="0">
                <a:solidFill>
                  <a:srgbClr val="595959"/>
                </a:solidFill>
                <a:ea typeface="Lato Light" panose="020F0502020204030203" pitchFamily="34" charset="0"/>
                <a:cs typeface="Lato Light" panose="020F0502020204030203" pitchFamily="34" charset="0"/>
              </a:rPr>
              <a:t>, dass sich die Situation mit dem nächsten Großauftrag wieder </a:t>
            </a:r>
            <a:r>
              <a:rPr lang="en-US" sz="2000" dirty="0" err="1">
                <a:solidFill>
                  <a:srgbClr val="595959"/>
                </a:solidFill>
                <a:ea typeface="Lato Light" panose="020F0502020204030203" pitchFamily="34" charset="0"/>
                <a:cs typeface="Lato Light" panose="020F0502020204030203" pitchFamily="34" charset="0"/>
              </a:rPr>
              <a:t>ändert</a:t>
            </a:r>
            <a:r>
              <a:rPr lang="en-US" sz="2000" dirty="0">
                <a:solidFill>
                  <a:srgbClr val="595959"/>
                </a:solidFill>
                <a:ea typeface="Lato Light" panose="020F0502020204030203" pitchFamily="34" charset="0"/>
                <a:cs typeface="Lato Light" panose="020F0502020204030203" pitchFamily="34" charset="0"/>
              </a:rPr>
              <a:t>.</a:t>
            </a:r>
          </a:p>
          <a:p>
            <a:pPr>
              <a:lnSpc>
                <a:spcPts val="2340"/>
              </a:lnSpc>
              <a:spcBef>
                <a:spcPts val="675"/>
              </a:spcBef>
            </a:pPr>
            <a:endParaRPr lang="en-US" sz="2000" dirty="0">
              <a:solidFill>
                <a:srgbClr val="595959"/>
              </a:solidFill>
              <a:ea typeface="Lato Light" panose="020F0502020204030203" pitchFamily="34" charset="0"/>
              <a:cs typeface="Lato Light" panose="020F0502020204030203" pitchFamily="34" charset="0"/>
            </a:endParaRPr>
          </a:p>
          <a:p>
            <a:pPr>
              <a:lnSpc>
                <a:spcPts val="2340"/>
              </a:lnSpc>
              <a:spcBef>
                <a:spcPts val="675"/>
              </a:spcBef>
            </a:pPr>
            <a:r>
              <a:rPr lang="en-US" sz="2000" dirty="0">
                <a:solidFill>
                  <a:srgbClr val="595959"/>
                </a:solidFill>
                <a:ea typeface="Lato Light" panose="020F0502020204030203" pitchFamily="34" charset="0"/>
                <a:cs typeface="Lato Light" panose="020F0502020204030203" pitchFamily="34" charset="0"/>
              </a:rPr>
              <a:t>Die Liquiditätssituation im Unternehmen ist zunächst wieder entspannter. In der Regel werden aber keine tiefgreifenden Sanierungsmaßnahmen durchgeführt. Es gilt weiterhin das </a:t>
            </a:r>
            <a:r>
              <a:rPr lang="en-US" sz="2000" dirty="0" err="1">
                <a:solidFill>
                  <a:srgbClr val="595959"/>
                </a:solidFill>
                <a:ea typeface="Lato Light" panose="020F0502020204030203" pitchFamily="34" charset="0"/>
                <a:cs typeface="Lato Light" panose="020F0502020204030203" pitchFamily="34" charset="0"/>
              </a:rPr>
              <a:t>Prinzip</a:t>
            </a:r>
            <a:r>
              <a:rPr lang="en-US" sz="2000" dirty="0">
                <a:solidFill>
                  <a:srgbClr val="595959"/>
                </a:solidFill>
                <a:ea typeface="Lato Light" panose="020F0502020204030203" pitchFamily="34" charset="0"/>
                <a:cs typeface="Lato Light" panose="020F0502020204030203" pitchFamily="34" charset="0"/>
              </a:rPr>
              <a:t> der </a:t>
            </a:r>
            <a:r>
              <a:rPr lang="en-US" sz="2000" dirty="0" err="1">
                <a:solidFill>
                  <a:srgbClr val="595959"/>
                </a:solidFill>
                <a:ea typeface="Lato Light" panose="020F0502020204030203" pitchFamily="34" charset="0"/>
                <a:cs typeface="Lato Light" panose="020F0502020204030203" pitchFamily="34" charset="0"/>
              </a:rPr>
              <a:t>Hoffnung</a:t>
            </a:r>
            <a:r>
              <a:rPr lang="en-US" sz="2000" dirty="0">
                <a:solidFill>
                  <a:srgbClr val="595959"/>
                </a:solidFill>
                <a:ea typeface="Lato Light" panose="020F0502020204030203" pitchFamily="34" charset="0"/>
                <a:cs typeface="Lato Light" panose="020F0502020204030203" pitchFamily="34" charset="0"/>
              </a:rPr>
              <a:t> - das Problem wird nur vertagt. </a:t>
            </a:r>
          </a:p>
          <a:p>
            <a:pPr>
              <a:lnSpc>
                <a:spcPts val="2340"/>
              </a:lnSpc>
              <a:spcBef>
                <a:spcPts val="675"/>
              </a:spcBef>
            </a:pPr>
            <a:endParaRPr lang="en-US" sz="2000" dirty="0">
              <a:solidFill>
                <a:srgbClr val="595959"/>
              </a:solidFill>
              <a:ea typeface="Lato Light" panose="020F0502020204030203" pitchFamily="34" charset="0"/>
              <a:cs typeface="Lato Light" panose="020F0502020204030203" pitchFamily="34" charset="0"/>
            </a:endParaRPr>
          </a:p>
          <a:p>
            <a:pPr>
              <a:lnSpc>
                <a:spcPts val="2340"/>
              </a:lnSpc>
              <a:spcBef>
                <a:spcPts val="675"/>
              </a:spcBef>
            </a:pPr>
            <a:r>
              <a:rPr lang="en-US" sz="2000" dirty="0">
                <a:solidFill>
                  <a:srgbClr val="595959"/>
                </a:solidFill>
                <a:ea typeface="Lato Light" panose="020F0502020204030203" pitchFamily="34" charset="0"/>
                <a:cs typeface="Lato Light" panose="020F0502020204030203" pitchFamily="34" charset="0"/>
              </a:rPr>
              <a:t>Wenn die letzten eigenen Reserven aufgebraucht sind, </a:t>
            </a:r>
            <a:r>
              <a:rPr lang="en-US" sz="2000" dirty="0" err="1">
                <a:solidFill>
                  <a:srgbClr val="595959"/>
                </a:solidFill>
                <a:ea typeface="Lato Light" panose="020F0502020204030203" pitchFamily="34" charset="0"/>
                <a:cs typeface="Lato Light" panose="020F0502020204030203" pitchFamily="34" charset="0"/>
              </a:rPr>
              <a:t>sucht</a:t>
            </a:r>
            <a:r>
              <a:rPr lang="en-US" sz="2000" dirty="0">
                <a:solidFill>
                  <a:srgbClr val="595959"/>
                </a:solidFill>
                <a:ea typeface="Lato Light" panose="020F0502020204030203" pitchFamily="34" charset="0"/>
                <a:cs typeface="Lato Light" panose="020F0502020204030203" pitchFamily="34" charset="0"/>
              </a:rPr>
              <a:t> der/die </a:t>
            </a:r>
            <a:r>
              <a:rPr lang="en-US" sz="2000" dirty="0" err="1">
                <a:solidFill>
                  <a:srgbClr val="595959"/>
                </a:solidFill>
                <a:ea typeface="Lato Light" panose="020F0502020204030203" pitchFamily="34" charset="0"/>
                <a:cs typeface="Lato Light" panose="020F0502020204030203" pitchFamily="34" charset="0"/>
              </a:rPr>
              <a:t>Unternehmer:in</a:t>
            </a:r>
            <a:r>
              <a:rPr lang="en-US" sz="2000" dirty="0">
                <a:solidFill>
                  <a:srgbClr val="595959"/>
                </a:solidFill>
                <a:ea typeface="Lato Light" panose="020F0502020204030203" pitchFamily="34" charset="0"/>
                <a:cs typeface="Lato Light" panose="020F0502020204030203" pitchFamily="34" charset="0"/>
              </a:rPr>
              <a:t> Kapital </a:t>
            </a:r>
            <a:r>
              <a:rPr lang="en-US" sz="2000" dirty="0" err="1">
                <a:solidFill>
                  <a:srgbClr val="595959"/>
                </a:solidFill>
                <a:ea typeface="Lato Light" panose="020F0502020204030203" pitchFamily="34" charset="0"/>
                <a:cs typeface="Lato Light" panose="020F0502020204030203" pitchFamily="34" charset="0"/>
              </a:rPr>
              <a:t>bei</a:t>
            </a:r>
            <a:r>
              <a:rPr lang="en-US" sz="2000" dirty="0">
                <a:solidFill>
                  <a:srgbClr val="595959"/>
                </a:solidFill>
                <a:ea typeface="Lato Light" panose="020F0502020204030203" pitchFamily="34" charset="0"/>
                <a:cs typeface="Lato Light" panose="020F0502020204030203" pitchFamily="34" charset="0"/>
              </a:rPr>
              <a:t> den Banken. </a:t>
            </a:r>
            <a:r>
              <a:rPr lang="en-US" sz="2000" dirty="0" err="1">
                <a:solidFill>
                  <a:srgbClr val="595959"/>
                </a:solidFill>
                <a:ea typeface="Lato Light" panose="020F0502020204030203" pitchFamily="34" charset="0"/>
                <a:cs typeface="Lato Light" panose="020F0502020204030203" pitchFamily="34" charset="0"/>
              </a:rPr>
              <a:t>Diese</a:t>
            </a:r>
            <a:r>
              <a:rPr lang="en-US" sz="2000" dirty="0">
                <a:solidFill>
                  <a:srgbClr val="595959"/>
                </a:solidFill>
                <a:ea typeface="Lato Light" panose="020F0502020204030203" pitchFamily="34" charset="0"/>
                <a:cs typeface="Lato Light" panose="020F0502020204030203" pitchFamily="34" charset="0"/>
              </a:rPr>
              <a:t> </a:t>
            </a:r>
            <a:r>
              <a:rPr lang="en-US" sz="2000" dirty="0" err="1">
                <a:solidFill>
                  <a:srgbClr val="595959"/>
                </a:solidFill>
                <a:ea typeface="Lato Light" panose="020F0502020204030203" pitchFamily="34" charset="0"/>
                <a:cs typeface="Lato Light" panose="020F0502020204030203" pitchFamily="34" charset="0"/>
              </a:rPr>
              <a:t>verlangen</a:t>
            </a:r>
            <a:r>
              <a:rPr lang="en-US" sz="2000" dirty="0">
                <a:solidFill>
                  <a:srgbClr val="595959"/>
                </a:solidFill>
                <a:ea typeface="Lato Light" panose="020F0502020204030203" pitchFamily="34" charset="0"/>
                <a:cs typeface="Lato Light" panose="020F0502020204030203" pitchFamily="34" charset="0"/>
              </a:rPr>
              <a:t> in der Regel erhebliche </a:t>
            </a:r>
            <a:r>
              <a:rPr lang="en-US" sz="2000" dirty="0" err="1">
                <a:solidFill>
                  <a:srgbClr val="595959"/>
                </a:solidFill>
                <a:ea typeface="Lato Light" panose="020F0502020204030203" pitchFamily="34" charset="0"/>
                <a:cs typeface="Lato Light" panose="020F0502020204030203" pitchFamily="34" charset="0"/>
              </a:rPr>
              <a:t>Eigenleistungen</a:t>
            </a:r>
            <a:r>
              <a:rPr lang="en-US" sz="2000" dirty="0">
                <a:solidFill>
                  <a:srgbClr val="595959"/>
                </a:solidFill>
                <a:ea typeface="Lato Light" panose="020F0502020204030203" pitchFamily="34" charset="0"/>
                <a:cs typeface="Lato Light" panose="020F0502020204030203" pitchFamily="34" charset="0"/>
              </a:rPr>
              <a:t> von </a:t>
            </a:r>
            <a:r>
              <a:rPr lang="en-US" sz="2000" dirty="0" err="1">
                <a:solidFill>
                  <a:srgbClr val="595959"/>
                </a:solidFill>
                <a:ea typeface="Lato Light" panose="020F0502020204030203" pitchFamily="34" charset="0"/>
                <a:cs typeface="Lato Light" panose="020F0502020204030203" pitchFamily="34" charset="0"/>
              </a:rPr>
              <a:t>Unternehmer:innen</a:t>
            </a:r>
            <a:r>
              <a:rPr lang="en-US" sz="2000" dirty="0">
                <a:solidFill>
                  <a:srgbClr val="595959"/>
                </a:solidFill>
                <a:ea typeface="Lato Light" panose="020F0502020204030203" pitchFamily="34" charset="0"/>
                <a:cs typeface="Lato Light" panose="020F0502020204030203" pitchFamily="34" charset="0"/>
              </a:rPr>
              <a:t>. Sind die </a:t>
            </a:r>
            <a:r>
              <a:rPr lang="en-US" sz="2000" dirty="0" err="1">
                <a:solidFill>
                  <a:srgbClr val="595959"/>
                </a:solidFill>
                <a:ea typeface="Lato Light" panose="020F0502020204030203" pitchFamily="34" charset="0"/>
                <a:cs typeface="Lato Light" panose="020F0502020204030203" pitchFamily="34" charset="0"/>
              </a:rPr>
              <a:t>Rücklagen</a:t>
            </a:r>
            <a:r>
              <a:rPr lang="en-US" sz="2000" dirty="0">
                <a:solidFill>
                  <a:srgbClr val="595959"/>
                </a:solidFill>
                <a:ea typeface="Lato Light" panose="020F0502020204030203" pitchFamily="34" charset="0"/>
                <a:cs typeface="Lato Light" panose="020F0502020204030203" pitchFamily="34" charset="0"/>
              </a:rPr>
              <a:t> </a:t>
            </a:r>
            <a:r>
              <a:rPr lang="en-US" sz="2000" dirty="0" err="1">
                <a:solidFill>
                  <a:srgbClr val="595959"/>
                </a:solidFill>
                <a:ea typeface="Lato Light" panose="020F0502020204030203" pitchFamily="34" charset="0"/>
                <a:cs typeface="Lato Light" panose="020F0502020204030203" pitchFamily="34" charset="0"/>
              </a:rPr>
              <a:t>bereits</a:t>
            </a:r>
            <a:r>
              <a:rPr lang="en-US" sz="2000" dirty="0">
                <a:solidFill>
                  <a:srgbClr val="595959"/>
                </a:solidFill>
                <a:ea typeface="Lato Light" panose="020F0502020204030203" pitchFamily="34" charset="0"/>
                <a:cs typeface="Lato Light" panose="020F0502020204030203" pitchFamily="34" charset="0"/>
              </a:rPr>
              <a:t> </a:t>
            </a:r>
            <a:r>
              <a:rPr lang="en-US" sz="2000" dirty="0" err="1">
                <a:solidFill>
                  <a:srgbClr val="595959"/>
                </a:solidFill>
                <a:ea typeface="Lato Light" panose="020F0502020204030203" pitchFamily="34" charset="0"/>
                <a:cs typeface="Lato Light" panose="020F0502020204030203" pitchFamily="34" charset="0"/>
              </a:rPr>
              <a:t>aufgebraucht</a:t>
            </a:r>
            <a:r>
              <a:rPr lang="en-US" sz="2000" dirty="0">
                <a:solidFill>
                  <a:srgbClr val="595959"/>
                </a:solidFill>
                <a:ea typeface="Lato Light" panose="020F0502020204030203" pitchFamily="34" charset="0"/>
                <a:cs typeface="Lato Light" panose="020F0502020204030203" pitchFamily="34" charset="0"/>
              </a:rPr>
              <a:t>, </a:t>
            </a:r>
            <a:r>
              <a:rPr lang="en-US" sz="2000" dirty="0" err="1">
                <a:solidFill>
                  <a:srgbClr val="595959"/>
                </a:solidFill>
                <a:ea typeface="Lato Light" panose="020F0502020204030203" pitchFamily="34" charset="0"/>
                <a:cs typeface="Lato Light" panose="020F0502020204030203" pitchFamily="34" charset="0"/>
              </a:rPr>
              <a:t>bleibt</a:t>
            </a:r>
            <a:r>
              <a:rPr lang="en-US" sz="2000" dirty="0">
                <a:solidFill>
                  <a:srgbClr val="595959"/>
                </a:solidFill>
                <a:ea typeface="Lato Light" panose="020F0502020204030203" pitchFamily="34" charset="0"/>
                <a:cs typeface="Lato Light" panose="020F0502020204030203" pitchFamily="34" charset="0"/>
              </a:rPr>
              <a:t> </a:t>
            </a:r>
            <a:r>
              <a:rPr lang="en-US" sz="2000" dirty="0" err="1">
                <a:solidFill>
                  <a:srgbClr val="595959"/>
                </a:solidFill>
                <a:ea typeface="Lato Light" panose="020F0502020204030203" pitchFamily="34" charset="0"/>
                <a:cs typeface="Lato Light" panose="020F0502020204030203" pitchFamily="34" charset="0"/>
              </a:rPr>
              <a:t>ihnen</a:t>
            </a:r>
            <a:r>
              <a:rPr lang="en-US" sz="2000" dirty="0">
                <a:solidFill>
                  <a:srgbClr val="595959"/>
                </a:solidFill>
                <a:ea typeface="Lato Light" panose="020F0502020204030203" pitchFamily="34" charset="0"/>
                <a:cs typeface="Lato Light" panose="020F0502020204030203" pitchFamily="34" charset="0"/>
              </a:rPr>
              <a:t> </a:t>
            </a:r>
            <a:r>
              <a:rPr lang="en-US" sz="2000" dirty="0" err="1">
                <a:solidFill>
                  <a:srgbClr val="595959"/>
                </a:solidFill>
                <a:ea typeface="Lato Light" panose="020F0502020204030203" pitchFamily="34" charset="0"/>
                <a:cs typeface="Lato Light" panose="020F0502020204030203" pitchFamily="34" charset="0"/>
              </a:rPr>
              <a:t>diese</a:t>
            </a:r>
            <a:r>
              <a:rPr lang="en-US" sz="2000" dirty="0">
                <a:solidFill>
                  <a:srgbClr val="595959"/>
                </a:solidFill>
                <a:ea typeface="Lato Light" panose="020F0502020204030203" pitchFamily="34" charset="0"/>
                <a:cs typeface="Lato Light" panose="020F0502020204030203" pitchFamily="34" charset="0"/>
              </a:rPr>
              <a:t> Möglichkeit verwehrt - die Insolvenz ist oft die logische </a:t>
            </a:r>
            <a:r>
              <a:rPr lang="en-US" sz="2000" dirty="0" err="1">
                <a:solidFill>
                  <a:srgbClr val="595959"/>
                </a:solidFill>
                <a:ea typeface="Lato Light" panose="020F0502020204030203" pitchFamily="34" charset="0"/>
                <a:cs typeface="Lato Light" panose="020F0502020204030203" pitchFamily="34" charset="0"/>
              </a:rPr>
              <a:t>Folge</a:t>
            </a:r>
            <a:r>
              <a:rPr lang="en-US" sz="2000" dirty="0">
                <a:solidFill>
                  <a:srgbClr val="595959"/>
                </a:solidFill>
                <a:ea typeface="Lato Light" panose="020F0502020204030203" pitchFamily="34" charset="0"/>
                <a:cs typeface="Lato Light" panose="020F0502020204030203" pitchFamily="34" charset="0"/>
              </a:rPr>
              <a:t>.</a:t>
            </a:r>
          </a:p>
        </p:txBody>
      </p:sp>
      <p:cxnSp>
        <p:nvCxnSpPr>
          <p:cNvPr id="79" name="Straight Connector 78">
            <a:extLst>
              <a:ext uri="{FF2B5EF4-FFF2-40B4-BE49-F238E27FC236}">
                <a16:creationId xmlns:a16="http://schemas.microsoft.com/office/drawing/2014/main" id="{63CFBF68-2771-2571-D821-F2CCC76C215B}"/>
              </a:ext>
            </a:extLst>
          </p:cNvPr>
          <p:cNvCxnSpPr>
            <a:cxnSpLocks/>
          </p:cNvCxnSpPr>
          <p:nvPr/>
        </p:nvCxnSpPr>
        <p:spPr>
          <a:xfrm>
            <a:off x="5014913" y="3890811"/>
            <a:ext cx="7177087"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4898B6D4-BCE6-0B3F-E58C-B428D7928A56}"/>
              </a:ext>
            </a:extLst>
          </p:cNvPr>
          <p:cNvGrpSpPr/>
          <p:nvPr/>
        </p:nvGrpSpPr>
        <p:grpSpPr>
          <a:xfrm>
            <a:off x="4675222" y="529773"/>
            <a:ext cx="1205556" cy="1116749"/>
            <a:chOff x="3866507" y="700090"/>
            <a:chExt cx="1205556" cy="1116749"/>
          </a:xfrm>
        </p:grpSpPr>
        <p:sp>
          <p:nvSpPr>
            <p:cNvPr id="43" name="Rectangle 42">
              <a:extLst>
                <a:ext uri="{FF2B5EF4-FFF2-40B4-BE49-F238E27FC236}">
                  <a16:creationId xmlns:a16="http://schemas.microsoft.com/office/drawing/2014/main" id="{A88D5B21-63C2-28D4-29E2-E73F7FAE5EF4}"/>
                </a:ext>
              </a:extLst>
            </p:cNvPr>
            <p:cNvSpPr/>
            <p:nvPr/>
          </p:nvSpPr>
          <p:spPr>
            <a:xfrm>
              <a:off x="3866507" y="700090"/>
              <a:ext cx="1205556" cy="111674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84">
              <a:extLst>
                <a:ext uri="{FF2B5EF4-FFF2-40B4-BE49-F238E27FC236}">
                  <a16:creationId xmlns:a16="http://schemas.microsoft.com/office/drawing/2014/main" id="{B7FDD1B4-B783-A473-D9BE-FB757E1DFE11}"/>
                </a:ext>
              </a:extLst>
            </p:cNvPr>
            <p:cNvSpPr txBox="1"/>
            <p:nvPr/>
          </p:nvSpPr>
          <p:spPr>
            <a:xfrm>
              <a:off x="3956084" y="752336"/>
              <a:ext cx="996404" cy="461665"/>
            </a:xfrm>
            <a:prstGeom prst="rect">
              <a:avLst/>
            </a:prstGeom>
            <a:noFill/>
          </p:spPr>
          <p:txBody>
            <a:bodyPr wrap="square" rtlCol="0">
              <a:spAutoFit/>
            </a:bodyPr>
            <a:lstStyle/>
            <a:p>
              <a:pPr algn="ctr"/>
              <a:r>
                <a:rPr lang="en-GB" sz="2400" dirty="0">
                  <a:solidFill>
                    <a:schemeClr val="bg1"/>
                  </a:solidFill>
                  <a:latin typeface="Calibri" panose="020F0502020204030204" pitchFamily="34" charset="0"/>
                  <a:ea typeface="Roboto" charset="0"/>
                  <a:cs typeface="Calibri" panose="020F0502020204030204" pitchFamily="34" charset="0"/>
                </a:rPr>
                <a:t>Schritt</a:t>
              </a:r>
            </a:p>
          </p:txBody>
        </p:sp>
        <p:sp>
          <p:nvSpPr>
            <p:cNvPr id="45" name="Rectangle 85">
              <a:extLst>
                <a:ext uri="{FF2B5EF4-FFF2-40B4-BE49-F238E27FC236}">
                  <a16:creationId xmlns:a16="http://schemas.microsoft.com/office/drawing/2014/main" id="{31F65602-2A35-6F95-A683-F18CC51A8DF3}"/>
                </a:ext>
              </a:extLst>
            </p:cNvPr>
            <p:cNvSpPr>
              <a:spLocks/>
            </p:cNvSpPr>
            <p:nvPr/>
          </p:nvSpPr>
          <p:spPr bwMode="auto">
            <a:xfrm>
              <a:off x="4035912" y="1021023"/>
              <a:ext cx="851315" cy="738664"/>
            </a:xfrm>
            <a:prstGeom prst="rect">
              <a:avLst/>
            </a:prstGeom>
            <a:noFill/>
            <a:ln>
              <a:noFill/>
            </a:ln>
            <a:extLst>
              <a:ext uri="{909E8E84-426E-40dd-AFC4-6F175D3DCCD1}">
                <a14:hiddenFill xmlns="" xmlns:a16="http://schemas.microsoft.com/office/drawing/2014/main"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4800" b="1" spc="113" dirty="0">
                  <a:solidFill>
                    <a:schemeClr val="bg1"/>
                  </a:solidFill>
                  <a:latin typeface="Calibri" panose="020F0502020204030204" pitchFamily="34" charset="0"/>
                  <a:ea typeface="Roboto" charset="0"/>
                  <a:cs typeface="Calibri" panose="020F0502020204030204" pitchFamily="34" charset="0"/>
                  <a:sym typeface="Bebas Neue" charset="0"/>
                </a:rPr>
                <a:t>01</a:t>
              </a:r>
            </a:p>
          </p:txBody>
        </p:sp>
      </p:grpSp>
      <p:cxnSp>
        <p:nvCxnSpPr>
          <p:cNvPr id="48" name="Straight Connector 47">
            <a:extLst>
              <a:ext uri="{FF2B5EF4-FFF2-40B4-BE49-F238E27FC236}">
                <a16:creationId xmlns:a16="http://schemas.microsoft.com/office/drawing/2014/main" id="{5E3AF840-F9EF-E312-501A-4279E6BB0737}"/>
              </a:ext>
            </a:extLst>
          </p:cNvPr>
          <p:cNvCxnSpPr>
            <a:cxnSpLocks/>
          </p:cNvCxnSpPr>
          <p:nvPr/>
        </p:nvCxnSpPr>
        <p:spPr>
          <a:xfrm>
            <a:off x="5014912" y="1928661"/>
            <a:ext cx="7177087"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6D1041E8-827C-288C-E17A-7D8E237F41DD}"/>
              </a:ext>
            </a:extLst>
          </p:cNvPr>
          <p:cNvGrpSpPr/>
          <p:nvPr/>
        </p:nvGrpSpPr>
        <p:grpSpPr>
          <a:xfrm>
            <a:off x="4675222" y="2200458"/>
            <a:ext cx="1205556" cy="1116749"/>
            <a:chOff x="3866507" y="700090"/>
            <a:chExt cx="1205556" cy="1116749"/>
          </a:xfrm>
        </p:grpSpPr>
        <p:sp>
          <p:nvSpPr>
            <p:cNvPr id="50" name="Rectangle 49">
              <a:extLst>
                <a:ext uri="{FF2B5EF4-FFF2-40B4-BE49-F238E27FC236}">
                  <a16:creationId xmlns:a16="http://schemas.microsoft.com/office/drawing/2014/main" id="{8E82B385-8A2F-C647-1C52-AEFB8E550AF0}"/>
                </a:ext>
              </a:extLst>
            </p:cNvPr>
            <p:cNvSpPr/>
            <p:nvPr/>
          </p:nvSpPr>
          <p:spPr>
            <a:xfrm>
              <a:off x="3866507" y="700090"/>
              <a:ext cx="1205556" cy="111674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84">
              <a:extLst>
                <a:ext uri="{FF2B5EF4-FFF2-40B4-BE49-F238E27FC236}">
                  <a16:creationId xmlns:a16="http://schemas.microsoft.com/office/drawing/2014/main" id="{6AFCE095-3444-5229-38D1-E5280FA60A8C}"/>
                </a:ext>
              </a:extLst>
            </p:cNvPr>
            <p:cNvSpPr txBox="1"/>
            <p:nvPr/>
          </p:nvSpPr>
          <p:spPr>
            <a:xfrm>
              <a:off x="3956084" y="752336"/>
              <a:ext cx="996404" cy="461665"/>
            </a:xfrm>
            <a:prstGeom prst="rect">
              <a:avLst/>
            </a:prstGeom>
            <a:noFill/>
          </p:spPr>
          <p:txBody>
            <a:bodyPr wrap="square" rtlCol="0">
              <a:spAutoFit/>
            </a:bodyPr>
            <a:lstStyle/>
            <a:p>
              <a:pPr algn="ctr"/>
              <a:r>
                <a:rPr lang="en-GB" sz="2400" dirty="0">
                  <a:solidFill>
                    <a:schemeClr val="bg1"/>
                  </a:solidFill>
                  <a:latin typeface="Calibri" panose="020F0502020204030204" pitchFamily="34" charset="0"/>
                  <a:ea typeface="Roboto" charset="0"/>
                  <a:cs typeface="Calibri" panose="020F0502020204030204" pitchFamily="34" charset="0"/>
                </a:rPr>
                <a:t>Schritt</a:t>
              </a:r>
            </a:p>
          </p:txBody>
        </p:sp>
        <p:sp>
          <p:nvSpPr>
            <p:cNvPr id="52" name="Rectangle 85">
              <a:extLst>
                <a:ext uri="{FF2B5EF4-FFF2-40B4-BE49-F238E27FC236}">
                  <a16:creationId xmlns:a16="http://schemas.microsoft.com/office/drawing/2014/main" id="{6152F8ED-73B9-67BE-4A06-EF976C982B93}"/>
                </a:ext>
              </a:extLst>
            </p:cNvPr>
            <p:cNvSpPr>
              <a:spLocks/>
            </p:cNvSpPr>
            <p:nvPr/>
          </p:nvSpPr>
          <p:spPr bwMode="auto">
            <a:xfrm>
              <a:off x="4035912" y="1021023"/>
              <a:ext cx="851315" cy="738664"/>
            </a:xfrm>
            <a:prstGeom prst="rect">
              <a:avLst/>
            </a:prstGeom>
            <a:noFill/>
            <a:ln>
              <a:noFill/>
            </a:ln>
            <a:extLst>
              <a:ext uri="{909E8E84-426E-40dd-AFC4-6F175D3DCCD1}">
                <a14:hiddenFill xmlns="" xmlns:a16="http://schemas.microsoft.com/office/drawing/2014/main"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4800" b="1" spc="113" dirty="0">
                  <a:solidFill>
                    <a:schemeClr val="bg1"/>
                  </a:solidFill>
                  <a:latin typeface="Calibri" panose="020F0502020204030204" pitchFamily="34" charset="0"/>
                  <a:ea typeface="Roboto" charset="0"/>
                  <a:cs typeface="Calibri" panose="020F0502020204030204" pitchFamily="34" charset="0"/>
                  <a:sym typeface="Bebas Neue" charset="0"/>
                </a:rPr>
                <a:t>02</a:t>
              </a:r>
            </a:p>
          </p:txBody>
        </p:sp>
      </p:grpSp>
      <p:grpSp>
        <p:nvGrpSpPr>
          <p:cNvPr id="53" name="Group 52">
            <a:extLst>
              <a:ext uri="{FF2B5EF4-FFF2-40B4-BE49-F238E27FC236}">
                <a16:creationId xmlns:a16="http://schemas.microsoft.com/office/drawing/2014/main" id="{C268988E-BDA8-A79F-B01F-A3CAEEDD9733}"/>
              </a:ext>
            </a:extLst>
          </p:cNvPr>
          <p:cNvGrpSpPr/>
          <p:nvPr/>
        </p:nvGrpSpPr>
        <p:grpSpPr>
          <a:xfrm>
            <a:off x="4675222" y="4105455"/>
            <a:ext cx="1205556" cy="1116749"/>
            <a:chOff x="3866507" y="700090"/>
            <a:chExt cx="1205556" cy="1116749"/>
          </a:xfrm>
        </p:grpSpPr>
        <p:sp>
          <p:nvSpPr>
            <p:cNvPr id="54" name="Rectangle 53">
              <a:extLst>
                <a:ext uri="{FF2B5EF4-FFF2-40B4-BE49-F238E27FC236}">
                  <a16:creationId xmlns:a16="http://schemas.microsoft.com/office/drawing/2014/main" id="{2F42717B-BA08-E3FC-6FF3-0605861D6D66}"/>
                </a:ext>
              </a:extLst>
            </p:cNvPr>
            <p:cNvSpPr/>
            <p:nvPr/>
          </p:nvSpPr>
          <p:spPr>
            <a:xfrm>
              <a:off x="3866507" y="700090"/>
              <a:ext cx="1205556" cy="111674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84">
              <a:extLst>
                <a:ext uri="{FF2B5EF4-FFF2-40B4-BE49-F238E27FC236}">
                  <a16:creationId xmlns:a16="http://schemas.microsoft.com/office/drawing/2014/main" id="{FA2BE469-48E3-A2CC-E448-D45C8E2D75BD}"/>
                </a:ext>
              </a:extLst>
            </p:cNvPr>
            <p:cNvSpPr txBox="1"/>
            <p:nvPr/>
          </p:nvSpPr>
          <p:spPr>
            <a:xfrm>
              <a:off x="3956084" y="752336"/>
              <a:ext cx="996404" cy="461665"/>
            </a:xfrm>
            <a:prstGeom prst="rect">
              <a:avLst/>
            </a:prstGeom>
            <a:noFill/>
          </p:spPr>
          <p:txBody>
            <a:bodyPr wrap="square" rtlCol="0">
              <a:spAutoFit/>
            </a:bodyPr>
            <a:lstStyle/>
            <a:p>
              <a:pPr algn="ctr"/>
              <a:r>
                <a:rPr lang="en-GB" sz="2400" dirty="0">
                  <a:solidFill>
                    <a:schemeClr val="bg1"/>
                  </a:solidFill>
                  <a:latin typeface="Calibri" panose="020F0502020204030204" pitchFamily="34" charset="0"/>
                  <a:ea typeface="Roboto" charset="0"/>
                  <a:cs typeface="Calibri" panose="020F0502020204030204" pitchFamily="34" charset="0"/>
                </a:rPr>
                <a:t>Schritt</a:t>
              </a:r>
            </a:p>
          </p:txBody>
        </p:sp>
        <p:sp>
          <p:nvSpPr>
            <p:cNvPr id="56" name="Rectangle 85">
              <a:extLst>
                <a:ext uri="{FF2B5EF4-FFF2-40B4-BE49-F238E27FC236}">
                  <a16:creationId xmlns:a16="http://schemas.microsoft.com/office/drawing/2014/main" id="{2F57E5CC-5F3C-7881-6EAB-8E8D2118CFD9}"/>
                </a:ext>
              </a:extLst>
            </p:cNvPr>
            <p:cNvSpPr>
              <a:spLocks/>
            </p:cNvSpPr>
            <p:nvPr/>
          </p:nvSpPr>
          <p:spPr bwMode="auto">
            <a:xfrm>
              <a:off x="4035912" y="1021023"/>
              <a:ext cx="851315" cy="738664"/>
            </a:xfrm>
            <a:prstGeom prst="rect">
              <a:avLst/>
            </a:prstGeom>
            <a:noFill/>
            <a:ln>
              <a:noFill/>
            </a:ln>
            <a:extLst>
              <a:ext uri="{909E8E84-426E-40dd-AFC4-6F175D3DCCD1}">
                <a14:hiddenFill xmlns="" xmlns:a16="http://schemas.microsoft.com/office/drawing/2014/main"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4800" b="1" spc="113" dirty="0">
                  <a:solidFill>
                    <a:schemeClr val="bg1"/>
                  </a:solidFill>
                  <a:latin typeface="Calibri" panose="020F0502020204030204" pitchFamily="34" charset="0"/>
                  <a:ea typeface="Roboto" charset="0"/>
                  <a:cs typeface="Calibri" panose="020F0502020204030204" pitchFamily="34" charset="0"/>
                  <a:sym typeface="Bebas Neue" charset="0"/>
                </a:rPr>
                <a:t>03</a:t>
              </a:r>
            </a:p>
          </p:txBody>
        </p:sp>
      </p:grpSp>
    </p:spTree>
    <p:extLst>
      <p:ext uri="{BB962C8B-B14F-4D97-AF65-F5344CB8AC3E}">
        <p14:creationId xmlns:p14="http://schemas.microsoft.com/office/powerpoint/2010/main" val="2690352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E73099-5E33-CABF-B2A4-4D037F26FBD7}"/>
              </a:ext>
            </a:extLst>
          </p:cNvPr>
          <p:cNvSpPr/>
          <p:nvPr/>
        </p:nvSpPr>
        <p:spPr>
          <a:xfrm>
            <a:off x="0" y="0"/>
            <a:ext cx="3629025" cy="628552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1B82FEE-1C27-6425-3E2E-73E301035009}"/>
              </a:ext>
            </a:extLst>
          </p:cNvPr>
          <p:cNvSpPr>
            <a:spLocks noGrp="1"/>
          </p:cNvSpPr>
          <p:nvPr>
            <p:ph type="body" sz="quarter" idx="18"/>
          </p:nvPr>
        </p:nvSpPr>
        <p:spPr>
          <a:xfrm>
            <a:off x="3971925" y="605588"/>
            <a:ext cx="7631496" cy="5019127"/>
          </a:xfrm>
        </p:spPr>
        <p:txBody>
          <a:bodyPr numCol="1" spcCol="72000">
            <a:normAutofit fontScale="92500"/>
          </a:bodyPr>
          <a:lstStyle/>
          <a:p>
            <a:pPr marL="12700" indent="-12700" algn="just"/>
            <a:r>
              <a:rPr lang="en-US" sz="2200" dirty="0">
                <a:ea typeface="Lato Light" panose="020F0502020204030203" pitchFamily="34" charset="0"/>
                <a:cs typeface="Lato Light" panose="020F0502020204030203" pitchFamily="34" charset="0"/>
              </a:rPr>
              <a:t>Einige der erfolgreichsten Start-ups der Welt sind dem finanziellen Ruin sehr nahe gekommen, um sich dann auf spektakuläre Weise von der </a:t>
            </a:r>
            <a:r>
              <a:rPr lang="en-US" sz="2200" dirty="0" err="1">
                <a:ea typeface="Lato Light" panose="020F0502020204030203" pitchFamily="34" charset="0"/>
                <a:cs typeface="Lato Light" panose="020F0502020204030203" pitchFamily="34" charset="0"/>
              </a:rPr>
              <a:t>Krise</a:t>
            </a:r>
            <a:r>
              <a:rPr lang="en-US" sz="2200" dirty="0">
                <a:ea typeface="Lato Light" panose="020F0502020204030203" pitchFamily="34" charset="0"/>
                <a:cs typeface="Lato Light" panose="020F0502020204030203" pitchFamily="34" charset="0"/>
              </a:rPr>
              <a:t> zu erholen. Ein Paradebeispiel ist Evernote, </a:t>
            </a:r>
            <a:r>
              <a:rPr lang="en-US" sz="2200" dirty="0" err="1">
                <a:ea typeface="Lato Light" panose="020F0502020204030203" pitchFamily="34" charset="0"/>
                <a:cs typeface="Lato Light" panose="020F0502020204030203" pitchFamily="34" charset="0"/>
              </a:rPr>
              <a:t>ein</a:t>
            </a:r>
            <a:r>
              <a:rPr lang="en-US" sz="2200" dirty="0">
                <a:ea typeface="Lato Light" panose="020F0502020204030203" pitchFamily="34" charset="0"/>
                <a:cs typeface="Lato Light" panose="020F0502020204030203" pitchFamily="34" charset="0"/>
              </a:rPr>
              <a:t> Softwareunternehmen aus San Francisco. Das Unternehmen verfügte im Jahr 2008 nur noch über Barmittel für drei Wochen, als sich ein wichtiger Investor im Zuge der Finanzkrise zurückzog. Es wurde die schmerzhafte Entscheidung getroffen, das Unternehmen zu schließen und die </a:t>
            </a:r>
            <a:r>
              <a:rPr lang="en-US" sz="2200" dirty="0" err="1">
                <a:ea typeface="Lato Light" panose="020F0502020204030203" pitchFamily="34" charset="0"/>
                <a:cs typeface="Lato Light" panose="020F0502020204030203" pitchFamily="34" charset="0"/>
              </a:rPr>
              <a:t>restlichen</a:t>
            </a:r>
            <a:r>
              <a:rPr lang="en-US" sz="2200" dirty="0">
                <a:ea typeface="Lato Light" panose="020F0502020204030203" pitchFamily="34" charset="0"/>
                <a:cs typeface="Lato Light" panose="020F0502020204030203" pitchFamily="34" charset="0"/>
              </a:rPr>
              <a:t> </a:t>
            </a:r>
            <a:r>
              <a:rPr lang="en-US" sz="2200" dirty="0" err="1">
                <a:ea typeface="Lato Light" panose="020F0502020204030203" pitchFamily="34" charset="0"/>
                <a:cs typeface="Lato Light" panose="020F0502020204030203" pitchFamily="34" charset="0"/>
              </a:rPr>
              <a:t>finanziellen</a:t>
            </a:r>
            <a:r>
              <a:rPr lang="en-US" sz="2200" dirty="0">
                <a:ea typeface="Lato Light" panose="020F0502020204030203" pitchFamily="34" charset="0"/>
                <a:cs typeface="Lato Light" panose="020F0502020204030203" pitchFamily="34" charset="0"/>
              </a:rPr>
              <a:t> Mittel für die </a:t>
            </a:r>
            <a:r>
              <a:rPr lang="en-US" sz="2200" dirty="0" err="1">
                <a:ea typeface="Lato Light" panose="020F0502020204030203" pitchFamily="34" charset="0"/>
                <a:cs typeface="Lato Light" panose="020F0502020204030203" pitchFamily="34" charset="0"/>
              </a:rPr>
              <a:t>anfallenden</a:t>
            </a:r>
            <a:r>
              <a:rPr lang="en-US" sz="2200" dirty="0">
                <a:ea typeface="Lato Light" panose="020F0502020204030203" pitchFamily="34" charset="0"/>
                <a:cs typeface="Lato Light" panose="020F0502020204030203" pitchFamily="34" charset="0"/>
              </a:rPr>
              <a:t> </a:t>
            </a:r>
            <a:r>
              <a:rPr lang="en-US" sz="2200" dirty="0" err="1">
                <a:ea typeface="Lato Light" panose="020F0502020204030203" pitchFamily="34" charset="0"/>
                <a:cs typeface="Lato Light" panose="020F0502020204030203" pitchFamily="34" charset="0"/>
              </a:rPr>
              <a:t>Rechtskosten</a:t>
            </a:r>
            <a:r>
              <a:rPr lang="en-US" sz="2200" dirty="0">
                <a:ea typeface="Lato Light" panose="020F0502020204030203" pitchFamily="34" charset="0"/>
                <a:cs typeface="Lato Light" panose="020F0502020204030203" pitchFamily="34" charset="0"/>
              </a:rPr>
              <a:t> </a:t>
            </a:r>
            <a:r>
              <a:rPr lang="en-US" sz="2200" dirty="0" err="1">
                <a:ea typeface="Lato Light" panose="020F0502020204030203" pitchFamily="34" charset="0"/>
                <a:cs typeface="Lato Light" panose="020F0502020204030203" pitchFamily="34" charset="0"/>
              </a:rPr>
              <a:t>zurückzuhalten</a:t>
            </a:r>
            <a:r>
              <a:rPr lang="en-US" sz="2200" dirty="0">
                <a:ea typeface="Lato Light" panose="020F0502020204030203" pitchFamily="34" charset="0"/>
                <a:cs typeface="Lato Light" panose="020F0502020204030203" pitchFamily="34" charset="0"/>
              </a:rPr>
              <a:t>. Nachdem jedoch ein begeisterter Evernote-Nutzer in Schweden eine halbe Million Dollar investiert </a:t>
            </a:r>
            <a:r>
              <a:rPr lang="en-US" sz="2200" dirty="0" err="1">
                <a:ea typeface="Lato Light" panose="020F0502020204030203" pitchFamily="34" charset="0"/>
                <a:cs typeface="Lato Light" panose="020F0502020204030203" pitchFamily="34" charset="0"/>
              </a:rPr>
              <a:t>hatte</a:t>
            </a:r>
            <a:r>
              <a:rPr lang="en-US" sz="2200" dirty="0">
                <a:ea typeface="Lato Light" panose="020F0502020204030203" pitchFamily="34" charset="0"/>
                <a:cs typeface="Lato Light" panose="020F0502020204030203" pitchFamily="34" charset="0"/>
              </a:rPr>
              <a:t>, </a:t>
            </a:r>
            <a:r>
              <a:rPr lang="en-US" sz="2200" dirty="0" err="1">
                <a:ea typeface="Lato Light" panose="020F0502020204030203" pitchFamily="34" charset="0"/>
                <a:cs typeface="Lato Light" panose="020F0502020204030203" pitchFamily="34" charset="0"/>
              </a:rPr>
              <a:t>kam</a:t>
            </a:r>
            <a:r>
              <a:rPr lang="en-US" sz="2200" dirty="0">
                <a:ea typeface="Lato Light" panose="020F0502020204030203" pitchFamily="34" charset="0"/>
                <a:cs typeface="Lato Light" panose="020F0502020204030203" pitchFamily="34" charset="0"/>
              </a:rPr>
              <a:t> das Start-up wieder auf die </a:t>
            </a:r>
            <a:r>
              <a:rPr lang="en-US" sz="2200" dirty="0" err="1">
                <a:ea typeface="Lato Light" panose="020F0502020204030203" pitchFamily="34" charset="0"/>
                <a:cs typeface="Lato Light" panose="020F0502020204030203" pitchFamily="34" charset="0"/>
              </a:rPr>
              <a:t>Beine</a:t>
            </a:r>
            <a:r>
              <a:rPr lang="en-US" sz="2200" dirty="0">
                <a:ea typeface="Lato Light" panose="020F0502020204030203" pitchFamily="34" charset="0"/>
                <a:cs typeface="Lato Light" panose="020F0502020204030203" pitchFamily="34" charset="0"/>
              </a:rPr>
              <a:t>. In den </a:t>
            </a:r>
            <a:r>
              <a:rPr lang="en-US" sz="2200" dirty="0" err="1">
                <a:ea typeface="Lato Light" panose="020F0502020204030203" pitchFamily="34" charset="0"/>
                <a:cs typeface="Lato Light" panose="020F0502020204030203" pitchFamily="34" charset="0"/>
              </a:rPr>
              <a:t>Folgejahren</a:t>
            </a:r>
            <a:r>
              <a:rPr lang="en-US" sz="2200" dirty="0">
                <a:ea typeface="Lato Light" panose="020F0502020204030203" pitchFamily="34" charset="0"/>
                <a:cs typeface="Lato Light" panose="020F0502020204030203" pitchFamily="34" charset="0"/>
              </a:rPr>
              <a:t> </a:t>
            </a:r>
            <a:r>
              <a:rPr lang="en-US" sz="2200" dirty="0" err="1">
                <a:ea typeface="Lato Light" panose="020F0502020204030203" pitchFamily="34" charset="0"/>
                <a:cs typeface="Lato Light" panose="020F0502020204030203" pitchFamily="34" charset="0"/>
              </a:rPr>
              <a:t>erreichte</a:t>
            </a:r>
            <a:r>
              <a:rPr lang="en-US" sz="2200" dirty="0">
                <a:ea typeface="Lato Light" panose="020F0502020204030203" pitchFamily="34" charset="0"/>
                <a:cs typeface="Lato Light" panose="020F0502020204030203" pitchFamily="34" charset="0"/>
              </a:rPr>
              <a:t> es </a:t>
            </a:r>
            <a:r>
              <a:rPr lang="en-US" sz="2200" dirty="0" err="1">
                <a:ea typeface="Lato Light" panose="020F0502020204030203" pitchFamily="34" charset="0"/>
                <a:cs typeface="Lato Light" panose="020F0502020204030203" pitchFamily="34" charset="0"/>
              </a:rPr>
              <a:t>weltweit</a:t>
            </a:r>
            <a:r>
              <a:rPr lang="en-US" sz="2200" dirty="0">
                <a:ea typeface="Lato Light" panose="020F0502020204030203" pitchFamily="34" charset="0"/>
                <a:cs typeface="Lato Light" panose="020F0502020204030203" pitchFamily="34" charset="0"/>
              </a:rPr>
              <a:t> 100 </a:t>
            </a:r>
            <a:r>
              <a:rPr lang="en-US" sz="2200" dirty="0" err="1">
                <a:ea typeface="Lato Light" panose="020F0502020204030203" pitchFamily="34" charset="0"/>
                <a:cs typeface="Lato Light" panose="020F0502020204030203" pitchFamily="34" charset="0"/>
              </a:rPr>
              <a:t>Millionen</a:t>
            </a:r>
            <a:r>
              <a:rPr lang="en-US" sz="2200" dirty="0">
                <a:ea typeface="Lato Light" panose="020F0502020204030203" pitchFamily="34" charset="0"/>
                <a:cs typeface="Lato Light" panose="020F0502020204030203" pitchFamily="34" charset="0"/>
              </a:rPr>
              <a:t> </a:t>
            </a:r>
            <a:r>
              <a:rPr lang="en-US" sz="2200" dirty="0" err="1">
                <a:ea typeface="Lato Light" panose="020F0502020204030203" pitchFamily="34" charset="0"/>
                <a:cs typeface="Lato Light" panose="020F0502020204030203" pitchFamily="34" charset="0"/>
              </a:rPr>
              <a:t>Nutzer:innen</a:t>
            </a:r>
            <a:r>
              <a:rPr lang="en-US" sz="2200" dirty="0">
                <a:ea typeface="Lato Light" panose="020F0502020204030203" pitchFamily="34" charset="0"/>
                <a:cs typeface="Lato Light" panose="020F0502020204030203" pitchFamily="34" charset="0"/>
              </a:rPr>
              <a:t> und </a:t>
            </a:r>
            <a:r>
              <a:rPr lang="en-US" sz="2200" dirty="0" err="1">
                <a:ea typeface="Lato Light" panose="020F0502020204030203" pitchFamily="34" charset="0"/>
                <a:cs typeface="Lato Light" panose="020F0502020204030203" pitchFamily="34" charset="0"/>
              </a:rPr>
              <a:t>wurde</a:t>
            </a:r>
            <a:r>
              <a:rPr lang="en-US" sz="2200" dirty="0">
                <a:ea typeface="Lato Light" panose="020F0502020204030203" pitchFamily="34" charset="0"/>
                <a:cs typeface="Lato Light" panose="020F0502020204030203" pitchFamily="34" charset="0"/>
              </a:rPr>
              <a:t> </a:t>
            </a:r>
            <a:r>
              <a:rPr lang="en-US" sz="2200" dirty="0" err="1">
                <a:ea typeface="Lato Light" panose="020F0502020204030203" pitchFamily="34" charset="0"/>
                <a:cs typeface="Lato Light" panose="020F0502020204030203" pitchFamily="34" charset="0"/>
              </a:rPr>
              <a:t>kürzlich</a:t>
            </a:r>
            <a:r>
              <a:rPr lang="en-US" sz="2200" dirty="0">
                <a:ea typeface="Lato Light" panose="020F0502020204030203" pitchFamily="34" charset="0"/>
                <a:cs typeface="Lato Light" panose="020F0502020204030203" pitchFamily="34" charset="0"/>
              </a:rPr>
              <a:t> </a:t>
            </a:r>
            <a:r>
              <a:rPr lang="en-US" sz="2200" dirty="0" err="1">
                <a:ea typeface="Lato Light" panose="020F0502020204030203" pitchFamily="34" charset="0"/>
                <a:cs typeface="Lato Light" panose="020F0502020204030203" pitchFamily="34" charset="0"/>
              </a:rPr>
              <a:t>mit</a:t>
            </a:r>
            <a:r>
              <a:rPr lang="en-US" sz="2200" dirty="0">
                <a:ea typeface="Lato Light" panose="020F0502020204030203" pitchFamily="34" charset="0"/>
                <a:cs typeface="Lato Light" panose="020F0502020204030203" pitchFamily="34" charset="0"/>
              </a:rPr>
              <a:t> </a:t>
            </a:r>
            <a:r>
              <a:rPr lang="en-US" sz="2200" dirty="0" err="1">
                <a:ea typeface="Lato Light" panose="020F0502020204030203" pitchFamily="34" charset="0"/>
                <a:cs typeface="Lato Light" panose="020F0502020204030203" pitchFamily="34" charset="0"/>
              </a:rPr>
              <a:t>einer</a:t>
            </a:r>
            <a:r>
              <a:rPr lang="en-US" sz="2200" dirty="0">
                <a:ea typeface="Lato Light" panose="020F0502020204030203" pitchFamily="34" charset="0"/>
                <a:cs typeface="Lato Light" panose="020F0502020204030203" pitchFamily="34" charset="0"/>
              </a:rPr>
              <a:t> </a:t>
            </a:r>
            <a:r>
              <a:rPr lang="en-US" sz="2200" dirty="0" err="1">
                <a:ea typeface="Lato Light" panose="020F0502020204030203" pitchFamily="34" charset="0"/>
                <a:cs typeface="Lato Light" panose="020F0502020204030203" pitchFamily="34" charset="0"/>
              </a:rPr>
              <a:t>Milliarde</a:t>
            </a:r>
            <a:r>
              <a:rPr lang="en-US" sz="2200" dirty="0">
                <a:ea typeface="Lato Light" panose="020F0502020204030203" pitchFamily="34" charset="0"/>
                <a:cs typeface="Lato Light" panose="020F0502020204030203" pitchFamily="34" charset="0"/>
              </a:rPr>
              <a:t> Dollar </a:t>
            </a:r>
            <a:r>
              <a:rPr lang="en-US" sz="2200" dirty="0" err="1">
                <a:ea typeface="Lato Light" panose="020F0502020204030203" pitchFamily="34" charset="0"/>
                <a:cs typeface="Lato Light" panose="020F0502020204030203" pitchFamily="34" charset="0"/>
              </a:rPr>
              <a:t>bewertet</a:t>
            </a:r>
            <a:r>
              <a:rPr lang="en-US" sz="2200" dirty="0">
                <a:ea typeface="Lato Light" panose="020F0502020204030203" pitchFamily="34" charset="0"/>
                <a:cs typeface="Lato Light" panose="020F0502020204030203" pitchFamily="34" charset="0"/>
              </a:rPr>
              <a:t>.</a:t>
            </a:r>
          </a:p>
          <a:p>
            <a:pPr marL="12700" indent="-12700"/>
            <a:endParaRPr lang="en-US" dirty="0"/>
          </a:p>
          <a:p>
            <a:pPr marL="12700" indent="-12700"/>
            <a:r>
              <a:rPr lang="en-GB" sz="2800" b="1" dirty="0">
                <a:solidFill>
                  <a:srgbClr val="B41F7A"/>
                </a:solidFill>
                <a:latin typeface="Calibri" panose="020F0502020204030204" pitchFamily="34" charset="0"/>
                <a:ea typeface="Lato Light" panose="020F0502020204030203" pitchFamily="34" charset="0"/>
                <a:cs typeface="Calibri" panose="020F0502020204030204" pitchFamily="34" charset="0"/>
              </a:rPr>
              <a:t>LESEN SIE HIER: </a:t>
            </a:r>
          </a:p>
          <a:p>
            <a:pPr marL="12700" indent="-12700"/>
            <a:r>
              <a:rPr lang="en-GB" b="1" dirty="0">
                <a:solidFill>
                  <a:srgbClr val="B41F7A"/>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How 5 Big Brands Came Back from the Brink of Failure</a:t>
            </a:r>
            <a:endParaRPr lang="en-GB" b="1" dirty="0">
              <a:solidFill>
                <a:srgbClr val="B41F7A"/>
              </a:solidFill>
              <a:latin typeface="Calibri" panose="020F0502020204030204" pitchFamily="34" charset="0"/>
              <a:cs typeface="Calibri" panose="020F0502020204030204" pitchFamily="34" charset="0"/>
            </a:endParaRPr>
          </a:p>
          <a:p>
            <a:pPr marL="12700" indent="-12700"/>
            <a:endParaRPr lang="en-US" dirty="0"/>
          </a:p>
        </p:txBody>
      </p:sp>
      <p:sp>
        <p:nvSpPr>
          <p:cNvPr id="3" name="Text Placeholder 2">
            <a:extLst>
              <a:ext uri="{FF2B5EF4-FFF2-40B4-BE49-F238E27FC236}">
                <a16:creationId xmlns:a16="http://schemas.microsoft.com/office/drawing/2014/main" id="{BB1AAFEC-7F9F-7F8B-E76B-8336E3E29394}"/>
              </a:ext>
            </a:extLst>
          </p:cNvPr>
          <p:cNvSpPr>
            <a:spLocks noGrp="1"/>
          </p:cNvSpPr>
          <p:nvPr>
            <p:ph type="body" sz="quarter" idx="16"/>
          </p:nvPr>
        </p:nvSpPr>
        <p:spPr>
          <a:xfrm>
            <a:off x="479190" y="572475"/>
            <a:ext cx="2995529" cy="3253943"/>
          </a:xfrm>
        </p:spPr>
        <p:txBody>
          <a:bodyPr>
            <a:normAutofit/>
          </a:bodyPr>
          <a:lstStyle/>
          <a:p>
            <a:r>
              <a:rPr lang="en-US" dirty="0" err="1">
                <a:solidFill>
                  <a:schemeClr val="bg1"/>
                </a:solidFill>
              </a:rPr>
              <a:t>Fallbeispiel</a:t>
            </a:r>
            <a:endParaRPr lang="en-US" dirty="0">
              <a:solidFill>
                <a:schemeClr val="bg1"/>
              </a:solidFill>
            </a:endParaRPr>
          </a:p>
          <a:p>
            <a:r>
              <a:rPr lang="en-US" sz="3500" dirty="0" err="1">
                <a:solidFill>
                  <a:schemeClr val="bg1"/>
                </a:solidFill>
              </a:rPr>
              <a:t>Zurück</a:t>
            </a:r>
            <a:r>
              <a:rPr lang="en-US" sz="3500" dirty="0">
                <a:solidFill>
                  <a:schemeClr val="bg1"/>
                </a:solidFill>
              </a:rPr>
              <a:t> </a:t>
            </a:r>
            <a:r>
              <a:rPr lang="en-US" sz="3500" dirty="0" err="1">
                <a:solidFill>
                  <a:schemeClr val="bg1"/>
                </a:solidFill>
              </a:rPr>
              <a:t>vom</a:t>
            </a:r>
            <a:r>
              <a:rPr lang="en-US" sz="3500" dirty="0">
                <a:solidFill>
                  <a:schemeClr val="bg1"/>
                </a:solidFill>
              </a:rPr>
              <a:t> </a:t>
            </a:r>
            <a:r>
              <a:rPr lang="en-US" sz="3500" dirty="0" err="1">
                <a:solidFill>
                  <a:schemeClr val="bg1"/>
                </a:solidFill>
              </a:rPr>
              <a:t>Abgrund</a:t>
            </a:r>
            <a:r>
              <a:rPr lang="en-US" sz="3500" dirty="0">
                <a:solidFill>
                  <a:schemeClr val="bg1"/>
                </a:solidFill>
              </a:rPr>
              <a:t> -</a:t>
            </a:r>
          </a:p>
          <a:p>
            <a:r>
              <a:rPr lang="en-US" sz="300" dirty="0">
                <a:solidFill>
                  <a:schemeClr val="bg1"/>
                </a:solidFill>
              </a:rPr>
              <a:t> </a:t>
            </a:r>
          </a:p>
          <a:p>
            <a:r>
              <a:rPr lang="en-US" sz="3500" dirty="0">
                <a:solidFill>
                  <a:srgbClr val="EDA13E"/>
                </a:solidFill>
              </a:rPr>
              <a:t>Die Geschichte von Evernote</a:t>
            </a:r>
          </a:p>
          <a:p>
            <a:endParaRPr lang="en-US" dirty="0"/>
          </a:p>
          <a:p>
            <a:endParaRPr lang="en-US" dirty="0"/>
          </a:p>
        </p:txBody>
      </p:sp>
      <p:pic>
        <p:nvPicPr>
          <p:cNvPr id="5" name="Picture 4">
            <a:extLst>
              <a:ext uri="{FF2B5EF4-FFF2-40B4-BE49-F238E27FC236}">
                <a16:creationId xmlns:a16="http://schemas.microsoft.com/office/drawing/2014/main" id="{DCAF31DA-A21E-1210-BD65-1EA75D691421}"/>
              </a:ext>
            </a:extLst>
          </p:cNvPr>
          <p:cNvPicPr>
            <a:picLocks noChangeAspect="1"/>
          </p:cNvPicPr>
          <p:nvPr/>
        </p:nvPicPr>
        <p:blipFill>
          <a:blip r:embed="rId3"/>
          <a:stretch>
            <a:fillRect/>
          </a:stretch>
        </p:blipFill>
        <p:spPr>
          <a:xfrm>
            <a:off x="-28574" y="4487228"/>
            <a:ext cx="3747874" cy="1137487"/>
          </a:xfrm>
          <a:prstGeom prst="rect">
            <a:avLst/>
          </a:prstGeom>
        </p:spPr>
      </p:pic>
    </p:spTree>
    <p:extLst>
      <p:ext uri="{BB962C8B-B14F-4D97-AF65-F5344CB8AC3E}">
        <p14:creationId xmlns:p14="http://schemas.microsoft.com/office/powerpoint/2010/main" val="17721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289442"/>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US" sz="4000" dirty="0">
                <a:solidFill>
                  <a:schemeClr val="bg1"/>
                </a:solidFill>
              </a:rPr>
              <a:t>04    </a:t>
            </a:r>
            <a:r>
              <a:rPr lang="en-IE" dirty="0" err="1">
                <a:solidFill>
                  <a:schemeClr val="bg1"/>
                </a:solidFill>
              </a:rPr>
              <a:t>Anzeichen</a:t>
            </a:r>
            <a:r>
              <a:rPr lang="en-IE" dirty="0">
                <a:solidFill>
                  <a:schemeClr val="bg1"/>
                </a:solidFill>
              </a:rPr>
              <a:t> von Entspannung</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563592" y="750815"/>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2225677" y="1918123"/>
            <a:ext cx="9831643" cy="4255886"/>
          </a:xfrm>
        </p:spPr>
        <p:txBody>
          <a:bodyPr>
            <a:normAutofit/>
          </a:bodyPr>
          <a:lstStyle/>
          <a:p>
            <a:pPr marL="12700" indent="-12700"/>
            <a:r>
              <a:rPr lang="en-US" dirty="0"/>
              <a:t>Wenn die durchgeführten Maßnahmen erfolgreich sind, gibt es </a:t>
            </a:r>
            <a:r>
              <a:rPr lang="en-US" dirty="0" err="1"/>
              <a:t>daraufhin</a:t>
            </a:r>
            <a:r>
              <a:rPr lang="en-US" dirty="0"/>
              <a:t> erste Anzeichen </a:t>
            </a:r>
            <a:r>
              <a:rPr lang="en-US" dirty="0" err="1"/>
              <a:t>einer</a:t>
            </a:r>
            <a:r>
              <a:rPr lang="en-US" dirty="0"/>
              <a:t> </a:t>
            </a:r>
            <a:r>
              <a:rPr lang="en-US" dirty="0" err="1"/>
              <a:t>Entspannung</a:t>
            </a:r>
            <a:r>
              <a:rPr lang="en-US" dirty="0"/>
              <a:t> der Situation. </a:t>
            </a:r>
          </a:p>
          <a:p>
            <a:pPr marL="12700" indent="-12700"/>
            <a:r>
              <a:rPr lang="en-US" dirty="0"/>
              <a:t>Die Umstrukturierung muss jedoch weiterhin konsequent umgesetzt werden. </a:t>
            </a:r>
          </a:p>
          <a:p>
            <a:pPr marL="12700" indent="-12700"/>
            <a:r>
              <a:rPr lang="en-US" b="1" dirty="0" err="1">
                <a:solidFill>
                  <a:srgbClr val="F16924"/>
                </a:solidFill>
              </a:rPr>
              <a:t>Werden</a:t>
            </a:r>
            <a:r>
              <a:rPr lang="en-US" b="1" dirty="0">
                <a:solidFill>
                  <a:srgbClr val="F16924"/>
                </a:solidFill>
              </a:rPr>
              <a:t> Sie </a:t>
            </a:r>
            <a:r>
              <a:rPr lang="en-US" b="1" dirty="0" err="1">
                <a:solidFill>
                  <a:srgbClr val="F16924"/>
                </a:solidFill>
              </a:rPr>
              <a:t>jetzt</a:t>
            </a:r>
            <a:r>
              <a:rPr lang="en-US" b="1" dirty="0">
                <a:solidFill>
                  <a:srgbClr val="F16924"/>
                </a:solidFill>
              </a:rPr>
              <a:t> </a:t>
            </a:r>
            <a:r>
              <a:rPr lang="en-US" b="1" dirty="0" err="1">
                <a:solidFill>
                  <a:srgbClr val="F16924"/>
                </a:solidFill>
              </a:rPr>
              <a:t>nicht</a:t>
            </a:r>
            <a:r>
              <a:rPr lang="en-US" b="1" dirty="0">
                <a:solidFill>
                  <a:srgbClr val="F16924"/>
                </a:solidFill>
              </a:rPr>
              <a:t> </a:t>
            </a:r>
            <a:r>
              <a:rPr lang="en-US" b="1" dirty="0" err="1">
                <a:solidFill>
                  <a:srgbClr val="F16924"/>
                </a:solidFill>
              </a:rPr>
              <a:t>selbstgefällig</a:t>
            </a:r>
            <a:r>
              <a:rPr lang="en-US" b="1" dirty="0">
                <a:solidFill>
                  <a:srgbClr val="F16924"/>
                </a:solidFill>
              </a:rPr>
              <a:t>!</a:t>
            </a:r>
          </a:p>
          <a:p>
            <a:pPr marL="12700" indent="-12700"/>
            <a:endParaRPr lang="en-US" b="1" dirty="0">
              <a:solidFill>
                <a:srgbClr val="F16924"/>
              </a:solidFill>
            </a:endParaRPr>
          </a:p>
          <a:p>
            <a:pPr marL="12700" indent="-12700"/>
            <a:r>
              <a:rPr lang="en-US" b="1" dirty="0">
                <a:solidFill>
                  <a:schemeClr val="bg1"/>
                </a:solidFill>
                <a:highlight>
                  <a:srgbClr val="F16924"/>
                </a:highlight>
              </a:rPr>
              <a:t>LESEN SIE HIER:</a:t>
            </a:r>
            <a:r>
              <a:rPr lang="en-US" b="1" dirty="0">
                <a:solidFill>
                  <a:schemeClr val="bg1"/>
                </a:solidFill>
              </a:rPr>
              <a:t> </a:t>
            </a:r>
            <a:r>
              <a:rPr lang="en-GB" dirty="0">
                <a:solidFill>
                  <a:srgbClr val="B41F7A"/>
                </a:solidFill>
                <a:hlinkClick r:id="rId3">
                  <a:extLst>
                    <a:ext uri="{A12FA001-AC4F-418D-AE19-62706E023703}">
                      <ahyp:hlinkClr xmlns:ahyp="http://schemas.microsoft.com/office/drawing/2018/hyperlinkcolor" val="tx"/>
                    </a:ext>
                  </a:extLst>
                </a:hlinkClick>
              </a:rPr>
              <a:t>How Complacency Almost Killed My Business </a:t>
            </a:r>
            <a:r>
              <a:rPr lang="de-DE" i="1" dirty="0">
                <a:solidFill>
                  <a:srgbClr val="B41F7A"/>
                </a:solidFill>
              </a:rPr>
              <a:t> </a:t>
            </a:r>
            <a:endParaRPr lang="en-GB" i="1" dirty="0">
              <a:solidFill>
                <a:srgbClr val="B41F7A"/>
              </a:solidFill>
            </a:endParaRPr>
          </a:p>
          <a:p>
            <a:pPr marL="12700" indent="-12700"/>
            <a:endParaRPr lang="en-GB" dirty="0"/>
          </a:p>
          <a:p>
            <a:pPr marL="12700" indent="-12700"/>
            <a:r>
              <a:rPr lang="en-GB" b="1" dirty="0" err="1"/>
              <a:t>Mit</a:t>
            </a:r>
            <a:r>
              <a:rPr lang="en-GB" b="1" dirty="0"/>
              <a:t> </a:t>
            </a:r>
            <a:r>
              <a:rPr lang="en-GB" b="1" dirty="0" err="1"/>
              <a:t>Hochmut</a:t>
            </a:r>
            <a:r>
              <a:rPr lang="en-GB" b="1" dirty="0"/>
              <a:t> setzen Sie Ihr Unternehmen aufs Spiel. Die </a:t>
            </a:r>
            <a:r>
              <a:rPr lang="en-GB" b="1" dirty="0" err="1"/>
              <a:t>im</a:t>
            </a:r>
            <a:r>
              <a:rPr lang="en-GB" b="1" dirty="0"/>
              <a:t> Artikel </a:t>
            </a:r>
            <a:r>
              <a:rPr lang="en-GB" b="1" dirty="0" err="1"/>
              <a:t>beschriebenen</a:t>
            </a:r>
            <a:r>
              <a:rPr lang="en-GB" b="1" dirty="0"/>
              <a:t> “</a:t>
            </a:r>
            <a:r>
              <a:rPr lang="en-GB" b="1" dirty="0" err="1"/>
              <a:t>sieben</a:t>
            </a:r>
            <a:r>
              <a:rPr lang="en-GB" b="1" dirty="0"/>
              <a:t> </a:t>
            </a:r>
            <a:r>
              <a:rPr lang="en-GB" b="1" dirty="0" err="1"/>
              <a:t>Gefahren</a:t>
            </a:r>
            <a:r>
              <a:rPr lang="en-GB" b="1" dirty="0"/>
              <a:t>” </a:t>
            </a:r>
            <a:r>
              <a:rPr lang="en-GB" b="1" dirty="0" err="1"/>
              <a:t>zeigen</a:t>
            </a:r>
            <a:r>
              <a:rPr lang="en-GB" b="1" dirty="0"/>
              <a:t>, dass Sie die Art und Weise </a:t>
            </a:r>
            <a:r>
              <a:rPr lang="en-GB" b="1" dirty="0" err="1"/>
              <a:t>Ihr</a:t>
            </a:r>
            <a:r>
              <a:rPr lang="en-GB" b="1" dirty="0"/>
              <a:t> </a:t>
            </a:r>
            <a:r>
              <a:rPr lang="en-GB" b="1" dirty="0" err="1"/>
              <a:t>Unternehmen</a:t>
            </a:r>
            <a:r>
              <a:rPr lang="en-GB" b="1" dirty="0"/>
              <a:t> </a:t>
            </a:r>
            <a:r>
              <a:rPr lang="en-GB" b="1" dirty="0" err="1"/>
              <a:t>zu</a:t>
            </a:r>
            <a:r>
              <a:rPr lang="en-GB" b="1" dirty="0"/>
              <a:t> </a:t>
            </a:r>
            <a:r>
              <a:rPr lang="en-GB" b="1" dirty="0" err="1"/>
              <a:t>führen</a:t>
            </a:r>
            <a:r>
              <a:rPr lang="en-GB" b="1" dirty="0"/>
              <a:t> neu bewerten müssen. </a:t>
            </a:r>
            <a:endParaRPr lang="en-US" b="1" dirty="0">
              <a:solidFill>
                <a:srgbClr val="F16924"/>
              </a:solidFill>
            </a:endParaRPr>
          </a:p>
        </p:txBody>
      </p:sp>
      <p:grpSp>
        <p:nvGrpSpPr>
          <p:cNvPr id="2" name="Group 1">
            <a:extLst>
              <a:ext uri="{FF2B5EF4-FFF2-40B4-BE49-F238E27FC236}">
                <a16:creationId xmlns:a16="http://schemas.microsoft.com/office/drawing/2014/main" id="{6560FC22-DF33-2D88-FAD5-D0E11B378B20}"/>
              </a:ext>
            </a:extLst>
          </p:cNvPr>
          <p:cNvGrpSpPr/>
          <p:nvPr/>
        </p:nvGrpSpPr>
        <p:grpSpPr>
          <a:xfrm>
            <a:off x="466113" y="1918123"/>
            <a:ext cx="1086135" cy="968195"/>
            <a:chOff x="4422991" y="1951890"/>
            <a:chExt cx="1086135" cy="968195"/>
          </a:xfrm>
          <a:solidFill>
            <a:srgbClr val="595959"/>
          </a:solidFill>
        </p:grpSpPr>
        <p:sp>
          <p:nvSpPr>
            <p:cNvPr id="3" name="Freeform 2">
              <a:extLst>
                <a:ext uri="{FF2B5EF4-FFF2-40B4-BE49-F238E27FC236}">
                  <a16:creationId xmlns:a16="http://schemas.microsoft.com/office/drawing/2014/main" id="{A2AA5479-47BC-FB75-A2CD-308581D51E9F}"/>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endParaRPr lang="en-US"/>
            </a:p>
          </p:txBody>
        </p:sp>
        <p:grpSp>
          <p:nvGrpSpPr>
            <p:cNvPr id="5" name="Graphic 3">
              <a:extLst>
                <a:ext uri="{FF2B5EF4-FFF2-40B4-BE49-F238E27FC236}">
                  <a16:creationId xmlns:a16="http://schemas.microsoft.com/office/drawing/2014/main" id="{0EBD1E5F-2948-155A-3B57-661A30F685A7}"/>
                </a:ext>
              </a:extLst>
            </p:cNvPr>
            <p:cNvGrpSpPr/>
            <p:nvPr/>
          </p:nvGrpSpPr>
          <p:grpSpPr>
            <a:xfrm>
              <a:off x="4738409" y="2001259"/>
              <a:ext cx="466270" cy="416900"/>
              <a:chOff x="4738409" y="2001259"/>
              <a:chExt cx="466270" cy="416900"/>
            </a:xfrm>
            <a:grpFill/>
          </p:grpSpPr>
          <p:sp>
            <p:nvSpPr>
              <p:cNvPr id="8" name="Freeform 7">
                <a:extLst>
                  <a:ext uri="{FF2B5EF4-FFF2-40B4-BE49-F238E27FC236}">
                    <a16:creationId xmlns:a16="http://schemas.microsoft.com/office/drawing/2014/main" id="{F3840086-72FE-5068-B7E9-CD5561D6C574}"/>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F16924"/>
              </a:solidFill>
              <a:ln w="2742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70DD39B-BC97-4983-83B0-4AC23E118E67}"/>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F16924"/>
              </a:solidFill>
              <a:ln w="2742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08478D-C114-ECC8-CEA1-EFF47A71C070}"/>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F16924"/>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60705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US" sz="4000" dirty="0">
                <a:solidFill>
                  <a:schemeClr val="bg1"/>
                </a:solidFill>
              </a:rPr>
              <a:t>05  </a:t>
            </a:r>
            <a:r>
              <a:rPr lang="en-IE" dirty="0" err="1">
                <a:solidFill>
                  <a:schemeClr val="bg1"/>
                </a:solidFill>
              </a:rPr>
              <a:t>Lernen</a:t>
            </a:r>
            <a:r>
              <a:rPr lang="en-IE" dirty="0">
                <a:solidFill>
                  <a:schemeClr val="bg1"/>
                </a:solidFill>
              </a:rPr>
              <a:t> und Resilienz </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534718"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2225678" y="1918123"/>
            <a:ext cx="9377743" cy="4255886"/>
          </a:xfrm>
        </p:spPr>
        <p:txBody>
          <a:bodyPr>
            <a:normAutofit/>
          </a:bodyPr>
          <a:lstStyle/>
          <a:p>
            <a:pPr marL="12700" indent="-12700" algn="just"/>
            <a:r>
              <a:rPr lang="en-GB" dirty="0">
                <a:latin typeface="Calibri" panose="020F0502020204030204" pitchFamily="34" charset="0"/>
                <a:ea typeface="Lato Light" panose="020F0502020204030203" pitchFamily="34" charset="0"/>
                <a:cs typeface="Calibri" panose="020F0502020204030204" pitchFamily="34" charset="0"/>
              </a:rPr>
              <a:t>Wird die Krise erfolgreich bewältigt, müssen die richtigen Lehren gezogen </a:t>
            </a:r>
            <a:r>
              <a:rPr lang="en-GB" dirty="0" err="1">
                <a:latin typeface="Calibri" panose="020F0502020204030204" pitchFamily="34" charset="0"/>
                <a:ea typeface="Lato Light" panose="020F0502020204030203" pitchFamily="34" charset="0"/>
                <a:cs typeface="Calibri" panose="020F0502020204030204" pitchFamily="34" charset="0"/>
              </a:rPr>
              <a:t>werden</a:t>
            </a:r>
            <a:r>
              <a:rPr lang="en-GB" dirty="0">
                <a:latin typeface="Calibri" panose="020F0502020204030204" pitchFamily="34" charset="0"/>
                <a:ea typeface="Lato Light" panose="020F0502020204030203" pitchFamily="34" charset="0"/>
                <a:cs typeface="Calibri" panose="020F0502020204030204" pitchFamily="34" charset="0"/>
              </a:rPr>
              <a:t>. </a:t>
            </a:r>
            <a:r>
              <a:rPr lang="en-GB" dirty="0" err="1">
                <a:latin typeface="Calibri" panose="020F0502020204030204" pitchFamily="34" charset="0"/>
                <a:ea typeface="Lato Light" panose="020F0502020204030203" pitchFamily="34" charset="0"/>
                <a:cs typeface="Calibri" panose="020F0502020204030204" pitchFamily="34" charset="0"/>
              </a:rPr>
              <a:t>Wenn</a:t>
            </a:r>
            <a:r>
              <a:rPr lang="en-GB" dirty="0">
                <a:latin typeface="Calibri" panose="020F0502020204030204" pitchFamily="34" charset="0"/>
                <a:ea typeface="Lato Light" panose="020F0502020204030203" pitchFamily="34" charset="0"/>
                <a:cs typeface="Calibri" panose="020F0502020204030204" pitchFamily="34" charset="0"/>
              </a:rPr>
              <a:t> dies gelingt, </a:t>
            </a:r>
            <a:r>
              <a:rPr lang="en-GB" dirty="0" err="1">
                <a:latin typeface="Calibri" panose="020F0502020204030204" pitchFamily="34" charset="0"/>
                <a:ea typeface="Lato Light" panose="020F0502020204030203" pitchFamily="34" charset="0"/>
                <a:cs typeface="Calibri" panose="020F0502020204030204" pitchFamily="34" charset="0"/>
              </a:rPr>
              <a:t>können</a:t>
            </a:r>
            <a:r>
              <a:rPr lang="en-GB" dirty="0">
                <a:latin typeface="Calibri" panose="020F0502020204030204" pitchFamily="34" charset="0"/>
                <a:ea typeface="Lato Light" panose="020F0502020204030203" pitchFamily="34" charset="0"/>
                <a:cs typeface="Calibri" panose="020F0502020204030204" pitchFamily="34" charset="0"/>
              </a:rPr>
              <a:t> Sie </a:t>
            </a:r>
            <a:r>
              <a:rPr lang="en-GB" dirty="0" err="1">
                <a:latin typeface="Calibri" panose="020F0502020204030204" pitchFamily="34" charset="0"/>
                <a:ea typeface="Lato Light" panose="020F0502020204030203" pitchFamily="34" charset="0"/>
                <a:cs typeface="Calibri" panose="020F0502020204030204" pitchFamily="34" charset="0"/>
              </a:rPr>
              <a:t>eine</a:t>
            </a:r>
            <a:r>
              <a:rPr lang="en-GB" dirty="0">
                <a:latin typeface="Calibri" panose="020F0502020204030204" pitchFamily="34" charset="0"/>
                <a:ea typeface="Lato Light" panose="020F0502020204030203" pitchFamily="34" charset="0"/>
                <a:cs typeface="Calibri" panose="020F0502020204030204" pitchFamily="34" charset="0"/>
              </a:rPr>
              <a:t> </a:t>
            </a:r>
            <a:r>
              <a:rPr lang="en-GB" dirty="0" err="1">
                <a:latin typeface="Calibri" panose="020F0502020204030204" pitchFamily="34" charset="0"/>
                <a:ea typeface="Lato Light" panose="020F0502020204030203" pitchFamily="34" charset="0"/>
                <a:cs typeface="Calibri" panose="020F0502020204030204" pitchFamily="34" charset="0"/>
              </a:rPr>
              <a:t>nachhaltige</a:t>
            </a:r>
            <a:r>
              <a:rPr lang="en-GB" dirty="0">
                <a:latin typeface="Calibri" panose="020F0502020204030204" pitchFamily="34" charset="0"/>
                <a:ea typeface="Lato Light" panose="020F0502020204030203" pitchFamily="34" charset="0"/>
                <a:cs typeface="Calibri" panose="020F0502020204030204" pitchFamily="34" charset="0"/>
              </a:rPr>
              <a:t> </a:t>
            </a:r>
            <a:r>
              <a:rPr lang="en-GB" dirty="0" err="1">
                <a:latin typeface="Calibri" panose="020F0502020204030204" pitchFamily="34" charset="0"/>
                <a:ea typeface="Lato Light" panose="020F0502020204030203" pitchFamily="34" charset="0"/>
                <a:cs typeface="Calibri" panose="020F0502020204030204" pitchFamily="34" charset="0"/>
              </a:rPr>
              <a:t>Krisenresilienz</a:t>
            </a:r>
            <a:r>
              <a:rPr lang="en-GB" dirty="0">
                <a:latin typeface="Calibri" panose="020F0502020204030204" pitchFamily="34" charset="0"/>
                <a:ea typeface="Lato Light" panose="020F0502020204030203" pitchFamily="34" charset="0"/>
                <a:cs typeface="Calibri" panose="020F0502020204030204" pitchFamily="34" charset="0"/>
              </a:rPr>
              <a:t> </a:t>
            </a:r>
            <a:r>
              <a:rPr lang="en-GB" dirty="0" err="1">
                <a:latin typeface="Calibri" panose="020F0502020204030204" pitchFamily="34" charset="0"/>
                <a:ea typeface="Lato Light" panose="020F0502020204030203" pitchFamily="34" charset="0"/>
                <a:cs typeface="Calibri" panose="020F0502020204030204" pitchFamily="34" charset="0"/>
              </a:rPr>
              <a:t>entwickeln</a:t>
            </a:r>
            <a:r>
              <a:rPr lang="en-GB" dirty="0">
                <a:latin typeface="Calibri" panose="020F0502020204030204" pitchFamily="34" charset="0"/>
                <a:ea typeface="Lato Light" panose="020F0502020204030203" pitchFamily="34" charset="0"/>
                <a:cs typeface="Calibri" panose="020F0502020204030204" pitchFamily="34" charset="0"/>
              </a:rPr>
              <a:t>.</a:t>
            </a:r>
          </a:p>
        </p:txBody>
      </p:sp>
      <p:sp>
        <p:nvSpPr>
          <p:cNvPr id="2" name="TextBox 1">
            <a:extLst>
              <a:ext uri="{FF2B5EF4-FFF2-40B4-BE49-F238E27FC236}">
                <a16:creationId xmlns:a16="http://schemas.microsoft.com/office/drawing/2014/main" id="{5F287E9B-0697-9CFF-5766-567DB12E05B5}"/>
              </a:ext>
            </a:extLst>
          </p:cNvPr>
          <p:cNvSpPr txBox="1"/>
          <p:nvPr/>
        </p:nvSpPr>
        <p:spPr>
          <a:xfrm>
            <a:off x="2225677" y="3035041"/>
            <a:ext cx="8957141" cy="2862322"/>
          </a:xfrm>
          <a:prstGeom prst="rect">
            <a:avLst/>
          </a:prstGeom>
          <a:solidFill>
            <a:srgbClr val="F16924"/>
          </a:solidFill>
        </p:spPr>
        <p:txBody>
          <a:bodyPr wrap="square" anchor="ctr">
            <a:spAutoFit/>
          </a:bodyPr>
          <a:lstStyle/>
          <a:p>
            <a:pPr algn="ctr"/>
            <a:endParaRPr lang="en-GB" sz="2000" i="1" dirty="0">
              <a:solidFill>
                <a:schemeClr val="bg1"/>
              </a:solidFill>
              <a:latin typeface="Calibri" panose="020F0502020204030204" pitchFamily="34" charset="0"/>
              <a:cs typeface="Calibri" panose="020F0502020204030204" pitchFamily="34" charset="0"/>
            </a:endParaRPr>
          </a:p>
          <a:p>
            <a:pPr algn="ctr"/>
            <a:r>
              <a:rPr lang="en-GB" sz="2000" i="1" dirty="0">
                <a:solidFill>
                  <a:schemeClr val="bg1"/>
                </a:solidFill>
                <a:latin typeface="Calibri" panose="020F0502020204030204" pitchFamily="34" charset="0"/>
                <a:cs typeface="Calibri" panose="020F0502020204030204" pitchFamily="34" charset="0"/>
              </a:rPr>
              <a:t>"Ich bin davon überzeugt, dass etwa die Hälfte dessen, was erfolgreiche von nicht </a:t>
            </a:r>
            <a:r>
              <a:rPr lang="en-GB" sz="2000" i="1" dirty="0" err="1">
                <a:solidFill>
                  <a:schemeClr val="bg1"/>
                </a:solidFill>
                <a:latin typeface="Calibri" panose="020F0502020204030204" pitchFamily="34" charset="0"/>
                <a:cs typeface="Calibri" panose="020F0502020204030204" pitchFamily="34" charset="0"/>
              </a:rPr>
              <a:t>erfolgreichen</a:t>
            </a:r>
            <a:r>
              <a:rPr lang="en-GB" sz="2000" i="1" dirty="0">
                <a:solidFill>
                  <a:schemeClr val="bg1"/>
                </a:solidFill>
                <a:latin typeface="Calibri" panose="020F0502020204030204" pitchFamily="34" charset="0"/>
                <a:cs typeface="Calibri" panose="020F0502020204030204" pitchFamily="34" charset="0"/>
              </a:rPr>
              <a:t> </a:t>
            </a:r>
            <a:r>
              <a:rPr lang="en-GB" sz="2000" i="1" dirty="0" err="1">
                <a:solidFill>
                  <a:schemeClr val="bg1"/>
                </a:solidFill>
                <a:latin typeface="Calibri" panose="020F0502020204030204" pitchFamily="34" charset="0"/>
                <a:cs typeface="Calibri" panose="020F0502020204030204" pitchFamily="34" charset="0"/>
              </a:rPr>
              <a:t>Unternehmer:innen</a:t>
            </a:r>
            <a:r>
              <a:rPr lang="en-GB" sz="2000" i="1" dirty="0">
                <a:solidFill>
                  <a:schemeClr val="bg1"/>
                </a:solidFill>
                <a:latin typeface="Calibri" panose="020F0502020204030204" pitchFamily="34" charset="0"/>
                <a:cs typeface="Calibri" panose="020F0502020204030204" pitchFamily="34" charset="0"/>
              </a:rPr>
              <a:t> unterscheidet, reine Beharrlichkeit ist. Es ist so hart, und man steckt so viel von seinem Leben in </a:t>
            </a:r>
            <a:r>
              <a:rPr lang="en-GB" sz="2000" i="1" dirty="0" err="1">
                <a:solidFill>
                  <a:schemeClr val="bg1"/>
                </a:solidFill>
                <a:latin typeface="Calibri" panose="020F0502020204030204" pitchFamily="34" charset="0"/>
                <a:cs typeface="Calibri" panose="020F0502020204030204" pitchFamily="34" charset="0"/>
              </a:rPr>
              <a:t>diese</a:t>
            </a:r>
            <a:r>
              <a:rPr lang="en-GB" sz="2000" i="1" dirty="0">
                <a:solidFill>
                  <a:schemeClr val="bg1"/>
                </a:solidFill>
                <a:latin typeface="Calibri" panose="020F0502020204030204" pitchFamily="34" charset="0"/>
                <a:cs typeface="Calibri" panose="020F0502020204030204" pitchFamily="34" charset="0"/>
              </a:rPr>
              <a:t> </a:t>
            </a:r>
            <a:r>
              <a:rPr lang="en-GB" sz="2000" i="1" dirty="0" err="1">
                <a:solidFill>
                  <a:schemeClr val="bg1"/>
                </a:solidFill>
                <a:latin typeface="Calibri" panose="020F0502020204030204" pitchFamily="34" charset="0"/>
                <a:cs typeface="Calibri" panose="020F0502020204030204" pitchFamily="34" charset="0"/>
              </a:rPr>
              <a:t>eine</a:t>
            </a:r>
            <a:r>
              <a:rPr lang="en-GB" sz="2000" i="1" dirty="0">
                <a:solidFill>
                  <a:schemeClr val="bg1"/>
                </a:solidFill>
                <a:latin typeface="Calibri" panose="020F0502020204030204" pitchFamily="34" charset="0"/>
                <a:cs typeface="Calibri" panose="020F0502020204030204" pitchFamily="34" charset="0"/>
              </a:rPr>
              <a:t> Sache, es </a:t>
            </a:r>
            <a:r>
              <a:rPr lang="en-GB" sz="2000" i="1" dirty="0" err="1">
                <a:solidFill>
                  <a:schemeClr val="bg1"/>
                </a:solidFill>
                <a:latin typeface="Calibri" panose="020F0502020204030204" pitchFamily="34" charset="0"/>
                <a:cs typeface="Calibri" panose="020F0502020204030204" pitchFamily="34" charset="0"/>
              </a:rPr>
              <a:t>gibt</a:t>
            </a:r>
            <a:r>
              <a:rPr lang="en-GB" sz="2000" i="1" dirty="0">
                <a:solidFill>
                  <a:schemeClr val="bg1"/>
                </a:solidFill>
                <a:latin typeface="Calibri" panose="020F0502020204030204" pitchFamily="34" charset="0"/>
                <a:cs typeface="Calibri" panose="020F0502020204030204" pitchFamily="34" charset="0"/>
              </a:rPr>
              <a:t> so </a:t>
            </a:r>
            <a:r>
              <a:rPr lang="en-GB" sz="2000" i="1" dirty="0" err="1">
                <a:solidFill>
                  <a:schemeClr val="bg1"/>
                </a:solidFill>
                <a:latin typeface="Calibri" panose="020F0502020204030204" pitchFamily="34" charset="0"/>
                <a:cs typeface="Calibri" panose="020F0502020204030204" pitchFamily="34" charset="0"/>
              </a:rPr>
              <a:t>viele</a:t>
            </a:r>
            <a:r>
              <a:rPr lang="en-GB" sz="2000" i="1" dirty="0">
                <a:solidFill>
                  <a:schemeClr val="bg1"/>
                </a:solidFill>
                <a:latin typeface="Calibri" panose="020F0502020204030204" pitchFamily="34" charset="0"/>
                <a:cs typeface="Calibri" panose="020F0502020204030204" pitchFamily="34" charset="0"/>
              </a:rPr>
              <a:t> schwierige </a:t>
            </a:r>
            <a:r>
              <a:rPr lang="en-GB" sz="2000" i="1" dirty="0" err="1">
                <a:solidFill>
                  <a:schemeClr val="bg1"/>
                </a:solidFill>
                <a:latin typeface="Calibri" panose="020F0502020204030204" pitchFamily="34" charset="0"/>
                <a:cs typeface="Calibri" panose="020F0502020204030204" pitchFamily="34" charset="0"/>
              </a:rPr>
              <a:t>Momente</a:t>
            </a:r>
            <a:r>
              <a:rPr lang="en-GB" sz="2000" i="1" dirty="0">
                <a:solidFill>
                  <a:schemeClr val="bg1"/>
                </a:solidFill>
                <a:latin typeface="Calibri" panose="020F0502020204030204" pitchFamily="34" charset="0"/>
                <a:cs typeface="Calibri" panose="020F0502020204030204" pitchFamily="34" charset="0"/>
              </a:rPr>
              <a:t> – da </a:t>
            </a:r>
            <a:r>
              <a:rPr lang="en-GB" sz="2000" i="1" dirty="0" err="1">
                <a:solidFill>
                  <a:schemeClr val="bg1"/>
                </a:solidFill>
                <a:latin typeface="Calibri" panose="020F0502020204030204" pitchFamily="34" charset="0"/>
                <a:cs typeface="Calibri" panose="020F0502020204030204" pitchFamily="34" charset="0"/>
              </a:rPr>
              <a:t>geben</a:t>
            </a:r>
            <a:r>
              <a:rPr lang="en-GB" sz="2000" i="1" dirty="0">
                <a:solidFill>
                  <a:schemeClr val="bg1"/>
                </a:solidFill>
                <a:latin typeface="Calibri" panose="020F0502020204030204" pitchFamily="34" charset="0"/>
                <a:cs typeface="Calibri" panose="020F0502020204030204" pitchFamily="34" charset="0"/>
              </a:rPr>
              <a:t> die meisten Leute auf. Und ich kann es ihnen nicht verdenken, es ist wirklich hart." </a:t>
            </a:r>
          </a:p>
          <a:p>
            <a:pPr algn="ctr"/>
            <a:endParaRPr lang="en-GB" sz="2000" i="1" dirty="0">
              <a:solidFill>
                <a:schemeClr val="bg1"/>
              </a:solidFill>
              <a:latin typeface="Calibri" panose="020F0502020204030204" pitchFamily="34" charset="0"/>
              <a:cs typeface="Calibri" panose="020F0502020204030204" pitchFamily="34" charset="0"/>
            </a:endParaRPr>
          </a:p>
          <a:p>
            <a:pPr algn="ctr"/>
            <a:r>
              <a:rPr lang="en-GB" sz="2000" b="1" dirty="0">
                <a:solidFill>
                  <a:schemeClr val="bg1"/>
                </a:solidFill>
                <a:latin typeface="Calibri" panose="020F0502020204030204" pitchFamily="34" charset="0"/>
                <a:cs typeface="Calibri" panose="020F0502020204030204" pitchFamily="34" charset="0"/>
              </a:rPr>
              <a:t>Steve Jobs, Apple-Mitbegründer</a:t>
            </a:r>
          </a:p>
          <a:p>
            <a:pPr algn="ctr"/>
            <a:endParaRPr lang="en-GB" sz="2000" b="1" dirty="0">
              <a:solidFill>
                <a:schemeClr val="bg1"/>
              </a:solidFill>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EA1C701F-EE2E-9A70-964F-98BE08741BDA}"/>
              </a:ext>
            </a:extLst>
          </p:cNvPr>
          <p:cNvGrpSpPr/>
          <p:nvPr/>
        </p:nvGrpSpPr>
        <p:grpSpPr>
          <a:xfrm>
            <a:off x="497532" y="1828977"/>
            <a:ext cx="912267" cy="912987"/>
            <a:chOff x="2845389" y="1612886"/>
            <a:chExt cx="3419384" cy="3422081"/>
          </a:xfrm>
          <a:solidFill>
            <a:srgbClr val="595959"/>
          </a:solidFill>
        </p:grpSpPr>
        <p:sp>
          <p:nvSpPr>
            <p:cNvPr id="5" name="Freeform 4">
              <a:extLst>
                <a:ext uri="{FF2B5EF4-FFF2-40B4-BE49-F238E27FC236}">
                  <a16:creationId xmlns:a16="http://schemas.microsoft.com/office/drawing/2014/main" id="{44D958D1-B2BC-971A-B22B-81B53760C122}"/>
                </a:ext>
              </a:extLst>
            </p:cNvPr>
            <p:cNvSpPr/>
            <p:nvPr/>
          </p:nvSpPr>
          <p:spPr>
            <a:xfrm>
              <a:off x="4625981" y="1744565"/>
              <a:ext cx="1591319" cy="1762089"/>
            </a:xfrm>
            <a:custGeom>
              <a:avLst/>
              <a:gdLst>
                <a:gd name="connsiteX0" fmla="*/ 1590367 w 1591319"/>
                <a:gd name="connsiteY0" fmla="*/ 1762090 h 1762089"/>
                <a:gd name="connsiteX1" fmla="*/ 453031 w 1591319"/>
                <a:gd name="connsiteY1" fmla="*/ 1762090 h 1762089"/>
                <a:gd name="connsiteX2" fmla="*/ 453031 w 1591319"/>
                <a:gd name="connsiteY2" fmla="*/ 1608823 h 1762089"/>
                <a:gd name="connsiteX3" fmla="*/ 379747 w 1591319"/>
                <a:gd name="connsiteY3" fmla="*/ 1535522 h 1762089"/>
                <a:gd name="connsiteX4" fmla="*/ 0 w 1591319"/>
                <a:gd name="connsiteY4" fmla="*/ 1535522 h 1762089"/>
                <a:gd name="connsiteX5" fmla="*/ 0 w 1591319"/>
                <a:gd name="connsiteY5" fmla="*/ 1434613 h 1762089"/>
                <a:gd name="connsiteX6" fmla="*/ 246502 w 1591319"/>
                <a:gd name="connsiteY6" fmla="*/ 1251836 h 1762089"/>
                <a:gd name="connsiteX7" fmla="*/ 536785 w 1591319"/>
                <a:gd name="connsiteY7" fmla="*/ 962438 h 1762089"/>
                <a:gd name="connsiteX8" fmla="*/ 536785 w 1591319"/>
                <a:gd name="connsiteY8" fmla="*/ 853914 h 1762089"/>
                <a:gd name="connsiteX9" fmla="*/ 420672 w 1591319"/>
                <a:gd name="connsiteY9" fmla="*/ 740630 h 1762089"/>
                <a:gd name="connsiteX10" fmla="*/ 724279 w 1591319"/>
                <a:gd name="connsiteY10" fmla="*/ 439809 h 1762089"/>
                <a:gd name="connsiteX11" fmla="*/ 638622 w 1591319"/>
                <a:gd name="connsiteY11" fmla="*/ 362699 h 1762089"/>
                <a:gd name="connsiteX12" fmla="*/ 348339 w 1591319"/>
                <a:gd name="connsiteY12" fmla="*/ 657809 h 1762089"/>
                <a:gd name="connsiteX13" fmla="*/ 217950 w 1591319"/>
                <a:gd name="connsiteY13" fmla="*/ 665425 h 1762089"/>
                <a:gd name="connsiteX14" fmla="*/ 8566 w 1591319"/>
                <a:gd name="connsiteY14" fmla="*/ 873905 h 1762089"/>
                <a:gd name="connsiteX15" fmla="*/ 0 w 1591319"/>
                <a:gd name="connsiteY15" fmla="*/ 877713 h 1762089"/>
                <a:gd name="connsiteX16" fmla="*/ 0 w 1591319"/>
                <a:gd name="connsiteY16" fmla="*/ 0 h 1762089"/>
                <a:gd name="connsiteX17" fmla="*/ 1591319 w 1591319"/>
                <a:gd name="connsiteY17" fmla="*/ 0 h 1762089"/>
                <a:gd name="connsiteX18" fmla="*/ 1590367 w 1591319"/>
                <a:gd name="connsiteY18" fmla="*/ 1762090 h 1762089"/>
                <a:gd name="connsiteX19" fmla="*/ 313125 w 1591319"/>
                <a:gd name="connsiteY19" fmla="*/ 286542 h 1762089"/>
                <a:gd name="connsiteX20" fmla="*/ 364519 w 1591319"/>
                <a:gd name="connsiteY20" fmla="*/ 388402 h 1762089"/>
                <a:gd name="connsiteX21" fmla="*/ 654801 w 1591319"/>
                <a:gd name="connsiteY21" fmla="*/ 242751 h 1762089"/>
                <a:gd name="connsiteX22" fmla="*/ 707147 w 1591319"/>
                <a:gd name="connsiteY22" fmla="*/ 242751 h 1762089"/>
                <a:gd name="connsiteX23" fmla="*/ 980298 w 1591319"/>
                <a:gd name="connsiteY23" fmla="*/ 380786 h 1762089"/>
                <a:gd name="connsiteX24" fmla="*/ 1064052 w 1591319"/>
                <a:gd name="connsiteY24" fmla="*/ 380786 h 1762089"/>
                <a:gd name="connsiteX25" fmla="*/ 1257256 w 1591319"/>
                <a:gd name="connsiteY25" fmla="*/ 283686 h 1762089"/>
                <a:gd name="connsiteX26" fmla="*/ 1389549 w 1591319"/>
                <a:gd name="connsiteY26" fmla="*/ 218000 h 1762089"/>
                <a:gd name="connsiteX27" fmla="*/ 1338155 w 1591319"/>
                <a:gd name="connsiteY27" fmla="*/ 116140 h 1762089"/>
                <a:gd name="connsiteX28" fmla="*/ 1048824 w 1591319"/>
                <a:gd name="connsiteY28" fmla="*/ 260839 h 1762089"/>
                <a:gd name="connsiteX29" fmla="*/ 996478 w 1591319"/>
                <a:gd name="connsiteY29" fmla="*/ 261791 h 1762089"/>
                <a:gd name="connsiteX30" fmla="*/ 719520 w 1591319"/>
                <a:gd name="connsiteY30" fmla="*/ 123756 h 1762089"/>
                <a:gd name="connsiteX31" fmla="*/ 659560 w 1591319"/>
                <a:gd name="connsiteY31" fmla="*/ 115188 h 1762089"/>
                <a:gd name="connsiteX32" fmla="*/ 313125 w 1591319"/>
                <a:gd name="connsiteY32" fmla="*/ 286542 h 1762089"/>
                <a:gd name="connsiteX33" fmla="*/ 1420005 w 1591319"/>
                <a:gd name="connsiteY33" fmla="*/ 739678 h 1762089"/>
                <a:gd name="connsiteX34" fmla="*/ 740458 w 1591319"/>
                <a:gd name="connsiteY34" fmla="*/ 739678 h 1762089"/>
                <a:gd name="connsiteX35" fmla="*/ 740458 w 1591319"/>
                <a:gd name="connsiteY35" fmla="*/ 849154 h 1762089"/>
                <a:gd name="connsiteX36" fmla="*/ 1420005 w 1591319"/>
                <a:gd name="connsiteY36" fmla="*/ 849154 h 1762089"/>
                <a:gd name="connsiteX37" fmla="*/ 1420005 w 1591319"/>
                <a:gd name="connsiteY37" fmla="*/ 739678 h 1762089"/>
                <a:gd name="connsiteX38" fmla="*/ 1418101 w 1591319"/>
                <a:gd name="connsiteY38" fmla="*/ 1077626 h 1762089"/>
                <a:gd name="connsiteX39" fmla="*/ 1418101 w 1591319"/>
                <a:gd name="connsiteY39" fmla="*/ 966246 h 1762089"/>
                <a:gd name="connsiteX40" fmla="*/ 739507 w 1591319"/>
                <a:gd name="connsiteY40" fmla="*/ 966246 h 1762089"/>
                <a:gd name="connsiteX41" fmla="*/ 739507 w 1591319"/>
                <a:gd name="connsiteY41" fmla="*/ 1077626 h 1762089"/>
                <a:gd name="connsiteX42" fmla="*/ 1418101 w 1591319"/>
                <a:gd name="connsiteY42" fmla="*/ 1077626 h 1762089"/>
                <a:gd name="connsiteX43" fmla="*/ 738555 w 1591319"/>
                <a:gd name="connsiteY43" fmla="*/ 1305146 h 1762089"/>
                <a:gd name="connsiteX44" fmla="*/ 1418101 w 1591319"/>
                <a:gd name="connsiteY44" fmla="*/ 1305146 h 1762089"/>
                <a:gd name="connsiteX45" fmla="*/ 1418101 w 1591319"/>
                <a:gd name="connsiteY45" fmla="*/ 1195670 h 1762089"/>
                <a:gd name="connsiteX46" fmla="*/ 738555 w 1591319"/>
                <a:gd name="connsiteY46" fmla="*/ 1195670 h 1762089"/>
                <a:gd name="connsiteX47" fmla="*/ 738555 w 1591319"/>
                <a:gd name="connsiteY47" fmla="*/ 1305146 h 1762089"/>
                <a:gd name="connsiteX48" fmla="*/ 1420005 w 1591319"/>
                <a:gd name="connsiteY48" fmla="*/ 1424142 h 1762089"/>
                <a:gd name="connsiteX49" fmla="*/ 740458 w 1591319"/>
                <a:gd name="connsiteY49" fmla="*/ 1424142 h 1762089"/>
                <a:gd name="connsiteX50" fmla="*/ 740458 w 1591319"/>
                <a:gd name="connsiteY50" fmla="*/ 1533618 h 1762089"/>
                <a:gd name="connsiteX51" fmla="*/ 1420005 w 1591319"/>
                <a:gd name="connsiteY51" fmla="*/ 1533618 h 1762089"/>
                <a:gd name="connsiteX52" fmla="*/ 1420005 w 1591319"/>
                <a:gd name="connsiteY52" fmla="*/ 1424142 h 176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91319" h="1762089">
                  <a:moveTo>
                    <a:pt x="1590367" y="1762090"/>
                  </a:moveTo>
                  <a:cubicBezTo>
                    <a:pt x="1210621" y="1762090"/>
                    <a:pt x="833729" y="1762090"/>
                    <a:pt x="453031" y="1762090"/>
                  </a:cubicBezTo>
                  <a:cubicBezTo>
                    <a:pt x="453031" y="1709732"/>
                    <a:pt x="453031" y="1659278"/>
                    <a:pt x="453031" y="1608823"/>
                  </a:cubicBezTo>
                  <a:cubicBezTo>
                    <a:pt x="453031" y="1555513"/>
                    <a:pt x="433996" y="1535522"/>
                    <a:pt x="379747" y="1535522"/>
                  </a:cubicBezTo>
                  <a:cubicBezTo>
                    <a:pt x="254116" y="1535522"/>
                    <a:pt x="128486" y="1535522"/>
                    <a:pt x="0" y="1535522"/>
                  </a:cubicBezTo>
                  <a:cubicBezTo>
                    <a:pt x="0" y="1503155"/>
                    <a:pt x="0" y="1471740"/>
                    <a:pt x="0" y="1434613"/>
                  </a:cubicBezTo>
                  <a:cubicBezTo>
                    <a:pt x="109451" y="1414622"/>
                    <a:pt x="172266" y="1325137"/>
                    <a:pt x="246502" y="1251836"/>
                  </a:cubicBezTo>
                  <a:cubicBezTo>
                    <a:pt x="344532" y="1156639"/>
                    <a:pt x="439707" y="1058587"/>
                    <a:pt x="536785" y="962438"/>
                  </a:cubicBezTo>
                  <a:cubicBezTo>
                    <a:pt x="578662" y="920552"/>
                    <a:pt x="578662" y="895800"/>
                    <a:pt x="536785" y="853914"/>
                  </a:cubicBezTo>
                  <a:cubicBezTo>
                    <a:pt x="498715" y="815835"/>
                    <a:pt x="460645" y="779661"/>
                    <a:pt x="420672" y="740630"/>
                  </a:cubicBezTo>
                  <a:cubicBezTo>
                    <a:pt x="523460" y="638769"/>
                    <a:pt x="622442" y="539765"/>
                    <a:pt x="724279" y="439809"/>
                  </a:cubicBezTo>
                  <a:cubicBezTo>
                    <a:pt x="691919" y="411250"/>
                    <a:pt x="666222" y="387450"/>
                    <a:pt x="638622" y="362699"/>
                  </a:cubicBezTo>
                  <a:cubicBezTo>
                    <a:pt x="543447" y="458848"/>
                    <a:pt x="445417" y="558804"/>
                    <a:pt x="348339" y="657809"/>
                  </a:cubicBezTo>
                  <a:cubicBezTo>
                    <a:pt x="280765" y="612114"/>
                    <a:pt x="270296" y="613066"/>
                    <a:pt x="217950" y="665425"/>
                  </a:cubicBezTo>
                  <a:cubicBezTo>
                    <a:pt x="148472" y="734918"/>
                    <a:pt x="78043" y="804412"/>
                    <a:pt x="8566" y="873905"/>
                  </a:cubicBezTo>
                  <a:cubicBezTo>
                    <a:pt x="7614" y="874857"/>
                    <a:pt x="4759" y="875809"/>
                    <a:pt x="0" y="877713"/>
                  </a:cubicBezTo>
                  <a:cubicBezTo>
                    <a:pt x="0" y="585459"/>
                    <a:pt x="0" y="294158"/>
                    <a:pt x="0" y="0"/>
                  </a:cubicBezTo>
                  <a:cubicBezTo>
                    <a:pt x="529171" y="0"/>
                    <a:pt x="1059293" y="0"/>
                    <a:pt x="1591319" y="0"/>
                  </a:cubicBezTo>
                  <a:cubicBezTo>
                    <a:pt x="1590367" y="584507"/>
                    <a:pt x="1590367" y="1171871"/>
                    <a:pt x="1590367" y="1762090"/>
                  </a:cubicBezTo>
                  <a:close/>
                  <a:moveTo>
                    <a:pt x="313125" y="286542"/>
                  </a:moveTo>
                  <a:cubicBezTo>
                    <a:pt x="331208" y="323669"/>
                    <a:pt x="347387" y="355083"/>
                    <a:pt x="364519" y="388402"/>
                  </a:cubicBezTo>
                  <a:cubicBezTo>
                    <a:pt x="462549" y="339852"/>
                    <a:pt x="559627" y="292254"/>
                    <a:pt x="654801" y="242751"/>
                  </a:cubicBezTo>
                  <a:cubicBezTo>
                    <a:pt x="673836" y="233232"/>
                    <a:pt x="688112" y="233232"/>
                    <a:pt x="707147" y="242751"/>
                  </a:cubicBezTo>
                  <a:cubicBezTo>
                    <a:pt x="797563" y="289398"/>
                    <a:pt x="889882" y="333188"/>
                    <a:pt x="980298" y="380786"/>
                  </a:cubicBezTo>
                  <a:cubicBezTo>
                    <a:pt x="1009802" y="396018"/>
                    <a:pt x="1034548" y="396970"/>
                    <a:pt x="1064052" y="380786"/>
                  </a:cubicBezTo>
                  <a:cubicBezTo>
                    <a:pt x="1127819" y="347468"/>
                    <a:pt x="1193490" y="316053"/>
                    <a:pt x="1257256" y="283686"/>
                  </a:cubicBezTo>
                  <a:cubicBezTo>
                    <a:pt x="1300085" y="261791"/>
                    <a:pt x="1343865" y="240847"/>
                    <a:pt x="1389549" y="218000"/>
                  </a:cubicBezTo>
                  <a:cubicBezTo>
                    <a:pt x="1371466" y="181826"/>
                    <a:pt x="1355286" y="150411"/>
                    <a:pt x="1338155" y="116140"/>
                  </a:cubicBezTo>
                  <a:cubicBezTo>
                    <a:pt x="1239173" y="165642"/>
                    <a:pt x="1143999" y="212288"/>
                    <a:pt x="1048824" y="260839"/>
                  </a:cubicBezTo>
                  <a:cubicBezTo>
                    <a:pt x="1029789" y="270358"/>
                    <a:pt x="1015513" y="271310"/>
                    <a:pt x="996478" y="261791"/>
                  </a:cubicBezTo>
                  <a:cubicBezTo>
                    <a:pt x="905110" y="214192"/>
                    <a:pt x="812791" y="168498"/>
                    <a:pt x="719520" y="123756"/>
                  </a:cubicBezTo>
                  <a:cubicBezTo>
                    <a:pt x="701437" y="115188"/>
                    <a:pt x="674788" y="108524"/>
                    <a:pt x="659560" y="115188"/>
                  </a:cubicBezTo>
                  <a:cubicBezTo>
                    <a:pt x="544399" y="170402"/>
                    <a:pt x="431141" y="228472"/>
                    <a:pt x="313125" y="286542"/>
                  </a:cubicBezTo>
                  <a:close/>
                  <a:moveTo>
                    <a:pt x="1420005" y="739678"/>
                  </a:moveTo>
                  <a:cubicBezTo>
                    <a:pt x="1191586" y="739678"/>
                    <a:pt x="965071" y="739678"/>
                    <a:pt x="740458" y="739678"/>
                  </a:cubicBezTo>
                  <a:cubicBezTo>
                    <a:pt x="740458" y="777757"/>
                    <a:pt x="740458" y="813931"/>
                    <a:pt x="740458" y="849154"/>
                  </a:cubicBezTo>
                  <a:cubicBezTo>
                    <a:pt x="967926" y="849154"/>
                    <a:pt x="1193490" y="849154"/>
                    <a:pt x="1420005" y="849154"/>
                  </a:cubicBezTo>
                  <a:cubicBezTo>
                    <a:pt x="1420005" y="812027"/>
                    <a:pt x="1420005" y="776805"/>
                    <a:pt x="1420005" y="739678"/>
                  </a:cubicBezTo>
                  <a:close/>
                  <a:moveTo>
                    <a:pt x="1418101" y="1077626"/>
                  </a:moveTo>
                  <a:cubicBezTo>
                    <a:pt x="1418101" y="1037643"/>
                    <a:pt x="1418101" y="1001469"/>
                    <a:pt x="1418101" y="966246"/>
                  </a:cubicBezTo>
                  <a:cubicBezTo>
                    <a:pt x="1190634" y="966246"/>
                    <a:pt x="965071" y="966246"/>
                    <a:pt x="739507" y="966246"/>
                  </a:cubicBezTo>
                  <a:cubicBezTo>
                    <a:pt x="739507" y="1004324"/>
                    <a:pt x="739507" y="1040499"/>
                    <a:pt x="739507" y="1077626"/>
                  </a:cubicBezTo>
                  <a:cubicBezTo>
                    <a:pt x="966974" y="1077626"/>
                    <a:pt x="1191586" y="1077626"/>
                    <a:pt x="1418101" y="1077626"/>
                  </a:cubicBezTo>
                  <a:close/>
                  <a:moveTo>
                    <a:pt x="738555" y="1305146"/>
                  </a:moveTo>
                  <a:cubicBezTo>
                    <a:pt x="966974" y="1305146"/>
                    <a:pt x="1193490" y="1305146"/>
                    <a:pt x="1418101" y="1305146"/>
                  </a:cubicBezTo>
                  <a:cubicBezTo>
                    <a:pt x="1418101" y="1266115"/>
                    <a:pt x="1418101" y="1230893"/>
                    <a:pt x="1418101" y="1195670"/>
                  </a:cubicBezTo>
                  <a:cubicBezTo>
                    <a:pt x="1190634" y="1195670"/>
                    <a:pt x="965071" y="1195670"/>
                    <a:pt x="738555" y="1195670"/>
                  </a:cubicBezTo>
                  <a:cubicBezTo>
                    <a:pt x="738555" y="1231845"/>
                    <a:pt x="738555" y="1267067"/>
                    <a:pt x="738555" y="1305146"/>
                  </a:cubicBezTo>
                  <a:close/>
                  <a:moveTo>
                    <a:pt x="1420005" y="1424142"/>
                  </a:moveTo>
                  <a:cubicBezTo>
                    <a:pt x="1191586" y="1424142"/>
                    <a:pt x="965071" y="1424142"/>
                    <a:pt x="740458" y="1424142"/>
                  </a:cubicBezTo>
                  <a:cubicBezTo>
                    <a:pt x="740458" y="1462220"/>
                    <a:pt x="740458" y="1498395"/>
                    <a:pt x="740458" y="1533618"/>
                  </a:cubicBezTo>
                  <a:cubicBezTo>
                    <a:pt x="967926" y="1533618"/>
                    <a:pt x="1193490" y="1533618"/>
                    <a:pt x="1420005" y="1533618"/>
                  </a:cubicBezTo>
                  <a:cubicBezTo>
                    <a:pt x="1420005" y="1496491"/>
                    <a:pt x="1420005" y="1461268"/>
                    <a:pt x="1420005" y="1424142"/>
                  </a:cubicBezTo>
                  <a:close/>
                </a:path>
              </a:pathLst>
            </a:custGeom>
            <a:solidFill>
              <a:srgbClr val="F16924"/>
            </a:solidFill>
            <a:ln w="9514"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974C2706-2496-00AF-249A-48C9C6D37500}"/>
                </a:ext>
              </a:extLst>
            </p:cNvPr>
            <p:cNvGrpSpPr/>
            <p:nvPr/>
          </p:nvGrpSpPr>
          <p:grpSpPr>
            <a:xfrm>
              <a:off x="2845389" y="1612886"/>
              <a:ext cx="3419384" cy="3422081"/>
              <a:chOff x="2845389" y="1612886"/>
              <a:chExt cx="3419384" cy="3422081"/>
            </a:xfrm>
            <a:grpFill/>
          </p:grpSpPr>
          <p:sp>
            <p:nvSpPr>
              <p:cNvPr id="10" name="Freeform 9">
                <a:extLst>
                  <a:ext uri="{FF2B5EF4-FFF2-40B4-BE49-F238E27FC236}">
                    <a16:creationId xmlns:a16="http://schemas.microsoft.com/office/drawing/2014/main" id="{FBAFFE75-D104-EA26-E548-CAD2613B1998}"/>
                  </a:ext>
                </a:extLst>
              </p:cNvPr>
              <p:cNvSpPr/>
              <p:nvPr/>
            </p:nvSpPr>
            <p:spPr>
              <a:xfrm>
                <a:off x="2845389" y="1612886"/>
                <a:ext cx="3419384" cy="2222603"/>
              </a:xfrm>
              <a:custGeom>
                <a:avLst/>
                <a:gdLst>
                  <a:gd name="connsiteX0" fmla="*/ 486104 w 3419384"/>
                  <a:gd name="connsiteY0" fmla="*/ 684226 h 2222603"/>
                  <a:gd name="connsiteX1" fmla="*/ 399495 w 3419384"/>
                  <a:gd name="connsiteY1" fmla="*/ 489073 h 2222603"/>
                  <a:gd name="connsiteX2" fmla="*/ 398544 w 3419384"/>
                  <a:gd name="connsiteY2" fmla="*/ 147317 h 2222603"/>
                  <a:gd name="connsiteX3" fmla="*/ 564147 w 3419384"/>
                  <a:gd name="connsiteY3" fmla="*/ 714 h 2222603"/>
                  <a:gd name="connsiteX4" fmla="*/ 909631 w 3419384"/>
                  <a:gd name="connsiteY4" fmla="*/ 714 h 2222603"/>
                  <a:gd name="connsiteX5" fmla="*/ 1080945 w 3419384"/>
                  <a:gd name="connsiteY5" fmla="*/ 171116 h 2222603"/>
                  <a:gd name="connsiteX6" fmla="*/ 1102836 w 3419384"/>
                  <a:gd name="connsiteY6" fmla="*/ 258697 h 2222603"/>
                  <a:gd name="connsiteX7" fmla="*/ 1181831 w 3419384"/>
                  <a:gd name="connsiteY7" fmla="*/ 418627 h 2222603"/>
                  <a:gd name="connsiteX8" fmla="*/ 1121870 w 3419384"/>
                  <a:gd name="connsiteY8" fmla="*/ 514776 h 2222603"/>
                  <a:gd name="connsiteX9" fmla="*/ 1085704 w 3419384"/>
                  <a:gd name="connsiteY9" fmla="*/ 514776 h 2222603"/>
                  <a:gd name="connsiteX10" fmla="*/ 1003854 w 3419384"/>
                  <a:gd name="connsiteY10" fmla="*/ 686130 h 2222603"/>
                  <a:gd name="connsiteX11" fmla="*/ 1151375 w 3419384"/>
                  <a:gd name="connsiteY11" fmla="*/ 685178 h 2222603"/>
                  <a:gd name="connsiteX12" fmla="*/ 1456885 w 3419384"/>
                  <a:gd name="connsiteY12" fmla="*/ 826069 h 2222603"/>
                  <a:gd name="connsiteX13" fmla="*/ 1594888 w 3419384"/>
                  <a:gd name="connsiteY13" fmla="*/ 987903 h 2222603"/>
                  <a:gd name="connsiteX14" fmla="*/ 1594888 w 3419384"/>
                  <a:gd name="connsiteY14" fmla="*/ 942209 h 2222603"/>
                  <a:gd name="connsiteX15" fmla="*/ 1594888 w 3419384"/>
                  <a:gd name="connsiteY15" fmla="*/ 83535 h 2222603"/>
                  <a:gd name="connsiteX16" fmla="*/ 1677690 w 3419384"/>
                  <a:gd name="connsiteY16" fmla="*/ 2618 h 2222603"/>
                  <a:gd name="connsiteX17" fmla="*/ 3337535 w 3419384"/>
                  <a:gd name="connsiteY17" fmla="*/ 2618 h 2222603"/>
                  <a:gd name="connsiteX18" fmla="*/ 3419385 w 3419384"/>
                  <a:gd name="connsiteY18" fmla="*/ 84487 h 2222603"/>
                  <a:gd name="connsiteX19" fmla="*/ 3419385 w 3419384"/>
                  <a:gd name="connsiteY19" fmla="*/ 1916070 h 2222603"/>
                  <a:gd name="connsiteX20" fmla="*/ 3337535 w 3419384"/>
                  <a:gd name="connsiteY20" fmla="*/ 1997940 h 2222603"/>
                  <a:gd name="connsiteX21" fmla="*/ 2098362 w 3419384"/>
                  <a:gd name="connsiteY21" fmla="*/ 1997940 h 2222603"/>
                  <a:gd name="connsiteX22" fmla="*/ 2052678 w 3419384"/>
                  <a:gd name="connsiteY22" fmla="*/ 1997940 h 2222603"/>
                  <a:gd name="connsiteX23" fmla="*/ 2052678 w 3419384"/>
                  <a:gd name="connsiteY23" fmla="*/ 2110272 h 2222603"/>
                  <a:gd name="connsiteX24" fmla="*/ 1939420 w 3419384"/>
                  <a:gd name="connsiteY24" fmla="*/ 2110272 h 2222603"/>
                  <a:gd name="connsiteX25" fmla="*/ 1939420 w 3419384"/>
                  <a:gd name="connsiteY25" fmla="*/ 1999843 h 2222603"/>
                  <a:gd name="connsiteX26" fmla="*/ 229133 w 3419384"/>
                  <a:gd name="connsiteY26" fmla="*/ 1999843 h 2222603"/>
                  <a:gd name="connsiteX27" fmla="*/ 229133 w 3419384"/>
                  <a:gd name="connsiteY27" fmla="*/ 2222604 h 2222603"/>
                  <a:gd name="connsiteX28" fmla="*/ 114923 w 3419384"/>
                  <a:gd name="connsiteY28" fmla="*/ 2222604 h 2222603"/>
                  <a:gd name="connsiteX29" fmla="*/ 114923 w 3419384"/>
                  <a:gd name="connsiteY29" fmla="*/ 1996988 h 2222603"/>
                  <a:gd name="connsiteX30" fmla="*/ 58770 w 3419384"/>
                  <a:gd name="connsiteY30" fmla="*/ 1996988 h 2222603"/>
                  <a:gd name="connsiteX31" fmla="*/ 714 w 3419384"/>
                  <a:gd name="connsiteY31" fmla="*/ 1937966 h 2222603"/>
                  <a:gd name="connsiteX32" fmla="*/ 714 w 3419384"/>
                  <a:gd name="connsiteY32" fmla="*/ 1713302 h 2222603"/>
                  <a:gd name="connsiteX33" fmla="*/ 59722 w 3419384"/>
                  <a:gd name="connsiteY33" fmla="*/ 1655232 h 2222603"/>
                  <a:gd name="connsiteX34" fmla="*/ 173932 w 3419384"/>
                  <a:gd name="connsiteY34" fmla="*/ 1655232 h 2222603"/>
                  <a:gd name="connsiteX35" fmla="*/ 113972 w 3419384"/>
                  <a:gd name="connsiteY35" fmla="*/ 1388681 h 2222603"/>
                  <a:gd name="connsiteX36" fmla="*/ 113972 w 3419384"/>
                  <a:gd name="connsiteY36" fmla="*/ 982191 h 2222603"/>
                  <a:gd name="connsiteX37" fmla="*/ 409965 w 3419384"/>
                  <a:gd name="connsiteY37" fmla="*/ 685178 h 2222603"/>
                  <a:gd name="connsiteX38" fmla="*/ 486104 w 3419384"/>
                  <a:gd name="connsiteY38" fmla="*/ 684226 h 2222603"/>
                  <a:gd name="connsiteX39" fmla="*/ 3300417 w 3419384"/>
                  <a:gd name="connsiteY39" fmla="*/ 1879896 h 2222603"/>
                  <a:gd name="connsiteX40" fmla="*/ 3300417 w 3419384"/>
                  <a:gd name="connsiteY40" fmla="*/ 116854 h 2222603"/>
                  <a:gd name="connsiteX41" fmla="*/ 1709098 w 3419384"/>
                  <a:gd name="connsiteY41" fmla="*/ 116854 h 2222603"/>
                  <a:gd name="connsiteX42" fmla="*/ 1709098 w 3419384"/>
                  <a:gd name="connsiteY42" fmla="*/ 994567 h 2222603"/>
                  <a:gd name="connsiteX43" fmla="*/ 1717663 w 3419384"/>
                  <a:gd name="connsiteY43" fmla="*/ 990759 h 2222603"/>
                  <a:gd name="connsiteX44" fmla="*/ 1927048 w 3419384"/>
                  <a:gd name="connsiteY44" fmla="*/ 782278 h 2222603"/>
                  <a:gd name="connsiteX45" fmla="*/ 2057437 w 3419384"/>
                  <a:gd name="connsiteY45" fmla="*/ 774663 h 2222603"/>
                  <a:gd name="connsiteX46" fmla="*/ 2347719 w 3419384"/>
                  <a:gd name="connsiteY46" fmla="*/ 479553 h 2222603"/>
                  <a:gd name="connsiteX47" fmla="*/ 2433376 w 3419384"/>
                  <a:gd name="connsiteY47" fmla="*/ 556662 h 2222603"/>
                  <a:gd name="connsiteX48" fmla="*/ 2129769 w 3419384"/>
                  <a:gd name="connsiteY48" fmla="*/ 857484 h 2222603"/>
                  <a:gd name="connsiteX49" fmla="*/ 2245882 w 3419384"/>
                  <a:gd name="connsiteY49" fmla="*/ 970768 h 2222603"/>
                  <a:gd name="connsiteX50" fmla="*/ 2245882 w 3419384"/>
                  <a:gd name="connsiteY50" fmla="*/ 1079292 h 2222603"/>
                  <a:gd name="connsiteX51" fmla="*/ 1955600 w 3419384"/>
                  <a:gd name="connsiteY51" fmla="*/ 1368690 h 2222603"/>
                  <a:gd name="connsiteX52" fmla="*/ 1709098 w 3419384"/>
                  <a:gd name="connsiteY52" fmla="*/ 1551467 h 2222603"/>
                  <a:gd name="connsiteX53" fmla="*/ 1709098 w 3419384"/>
                  <a:gd name="connsiteY53" fmla="*/ 1652376 h 2222603"/>
                  <a:gd name="connsiteX54" fmla="*/ 2088844 w 3419384"/>
                  <a:gd name="connsiteY54" fmla="*/ 1652376 h 2222603"/>
                  <a:gd name="connsiteX55" fmla="*/ 2162129 w 3419384"/>
                  <a:gd name="connsiteY55" fmla="*/ 1725677 h 2222603"/>
                  <a:gd name="connsiteX56" fmla="*/ 2162129 w 3419384"/>
                  <a:gd name="connsiteY56" fmla="*/ 1878944 h 2222603"/>
                  <a:gd name="connsiteX57" fmla="*/ 3300417 w 3419384"/>
                  <a:gd name="connsiteY57" fmla="*/ 1879896 h 2222603"/>
                  <a:gd name="connsiteX58" fmla="*/ 1988911 w 3419384"/>
                  <a:gd name="connsiteY58" fmla="*/ 882235 h 2222603"/>
                  <a:gd name="connsiteX59" fmla="*/ 1704339 w 3419384"/>
                  <a:gd name="connsiteY59" fmla="*/ 1167825 h 2222603"/>
                  <a:gd name="connsiteX60" fmla="*/ 1594888 w 3419384"/>
                  <a:gd name="connsiteY60" fmla="*/ 1164017 h 2222603"/>
                  <a:gd name="connsiteX61" fmla="*/ 1339820 w 3419384"/>
                  <a:gd name="connsiteY61" fmla="*/ 866051 h 2222603"/>
                  <a:gd name="connsiteX62" fmla="*/ 1193251 w 3419384"/>
                  <a:gd name="connsiteY62" fmla="*/ 798462 h 2222603"/>
                  <a:gd name="connsiteX63" fmla="*/ 976253 w 3419384"/>
                  <a:gd name="connsiteY63" fmla="*/ 798462 h 2222603"/>
                  <a:gd name="connsiteX64" fmla="*/ 929618 w 3419384"/>
                  <a:gd name="connsiteY64" fmla="*/ 826069 h 2222603"/>
                  <a:gd name="connsiteX65" fmla="*/ 795422 w 3419384"/>
                  <a:gd name="connsiteY65" fmla="*/ 1097379 h 2222603"/>
                  <a:gd name="connsiteX66" fmla="*/ 736413 w 3419384"/>
                  <a:gd name="connsiteY66" fmla="*/ 1141170 h 2222603"/>
                  <a:gd name="connsiteX67" fmla="*/ 681212 w 3419384"/>
                  <a:gd name="connsiteY67" fmla="*/ 1098331 h 2222603"/>
                  <a:gd name="connsiteX68" fmla="*/ 587941 w 3419384"/>
                  <a:gd name="connsiteY68" fmla="*/ 910794 h 2222603"/>
                  <a:gd name="connsiteX69" fmla="*/ 529885 w 3419384"/>
                  <a:gd name="connsiteY69" fmla="*/ 807982 h 2222603"/>
                  <a:gd name="connsiteX70" fmla="*/ 409013 w 3419384"/>
                  <a:gd name="connsiteY70" fmla="*/ 800366 h 2222603"/>
                  <a:gd name="connsiteX71" fmla="*/ 226278 w 3419384"/>
                  <a:gd name="connsiteY71" fmla="*/ 982191 h 2222603"/>
                  <a:gd name="connsiteX72" fmla="*/ 226278 w 3419384"/>
                  <a:gd name="connsiteY72" fmla="*/ 1470550 h 2222603"/>
                  <a:gd name="connsiteX73" fmla="*/ 410916 w 3419384"/>
                  <a:gd name="connsiteY73" fmla="*/ 1655232 h 2222603"/>
                  <a:gd name="connsiteX74" fmla="*/ 820167 w 3419384"/>
                  <a:gd name="connsiteY74" fmla="*/ 1655232 h 2222603"/>
                  <a:gd name="connsiteX75" fmla="*/ 853478 w 3419384"/>
                  <a:gd name="connsiteY75" fmla="*/ 1653328 h 2222603"/>
                  <a:gd name="connsiteX76" fmla="*/ 853478 w 3419384"/>
                  <a:gd name="connsiteY76" fmla="*/ 1501965 h 2222603"/>
                  <a:gd name="connsiteX77" fmla="*/ 778290 w 3419384"/>
                  <a:gd name="connsiteY77" fmla="*/ 1427712 h 2222603"/>
                  <a:gd name="connsiteX78" fmla="*/ 522271 w 3419384"/>
                  <a:gd name="connsiteY78" fmla="*/ 1427712 h 2222603"/>
                  <a:gd name="connsiteX79" fmla="*/ 456600 w 3419384"/>
                  <a:gd name="connsiteY79" fmla="*/ 1381065 h 2222603"/>
                  <a:gd name="connsiteX80" fmla="*/ 455648 w 3419384"/>
                  <a:gd name="connsiteY80" fmla="*/ 1201144 h 2222603"/>
                  <a:gd name="connsiteX81" fmla="*/ 568906 w 3419384"/>
                  <a:gd name="connsiteY81" fmla="*/ 1201144 h 2222603"/>
                  <a:gd name="connsiteX82" fmla="*/ 568906 w 3419384"/>
                  <a:gd name="connsiteY82" fmla="*/ 1313476 h 2222603"/>
                  <a:gd name="connsiteX83" fmla="*/ 782097 w 3419384"/>
                  <a:gd name="connsiteY83" fmla="*/ 1313476 h 2222603"/>
                  <a:gd name="connsiteX84" fmla="*/ 967688 w 3419384"/>
                  <a:gd name="connsiteY84" fmla="*/ 1497205 h 2222603"/>
                  <a:gd name="connsiteX85" fmla="*/ 967688 w 3419384"/>
                  <a:gd name="connsiteY85" fmla="*/ 1653328 h 2222603"/>
                  <a:gd name="connsiteX86" fmla="*/ 1252260 w 3419384"/>
                  <a:gd name="connsiteY86" fmla="*/ 1653328 h 2222603"/>
                  <a:gd name="connsiteX87" fmla="*/ 1252260 w 3419384"/>
                  <a:gd name="connsiteY87" fmla="*/ 1269685 h 2222603"/>
                  <a:gd name="connsiteX88" fmla="*/ 1289378 w 3419384"/>
                  <a:gd name="connsiteY88" fmla="*/ 1203048 h 2222603"/>
                  <a:gd name="connsiteX89" fmla="*/ 1358855 w 3419384"/>
                  <a:gd name="connsiteY89" fmla="*/ 1223991 h 2222603"/>
                  <a:gd name="connsiteX90" fmla="*/ 1519700 w 3419384"/>
                  <a:gd name="connsiteY90" fmla="*/ 1384873 h 2222603"/>
                  <a:gd name="connsiteX91" fmla="*/ 1783334 w 3419384"/>
                  <a:gd name="connsiteY91" fmla="*/ 1383921 h 2222603"/>
                  <a:gd name="connsiteX92" fmla="*/ 2118349 w 3419384"/>
                  <a:gd name="connsiteY92" fmla="*/ 1048829 h 2222603"/>
                  <a:gd name="connsiteX93" fmla="*/ 2136432 w 3419384"/>
                  <a:gd name="connsiteY93" fmla="*/ 1028838 h 2222603"/>
                  <a:gd name="connsiteX94" fmla="*/ 1988911 w 3419384"/>
                  <a:gd name="connsiteY94" fmla="*/ 882235 h 2222603"/>
                  <a:gd name="connsiteX95" fmla="*/ 1041924 w 3419384"/>
                  <a:gd name="connsiteY95" fmla="*/ 396732 h 2222603"/>
                  <a:gd name="connsiteX96" fmla="*/ 1031455 w 3419384"/>
                  <a:gd name="connsiteY96" fmla="*/ 373885 h 2222603"/>
                  <a:gd name="connsiteX97" fmla="*/ 962929 w 3419384"/>
                  <a:gd name="connsiteY97" fmla="*/ 164452 h 2222603"/>
                  <a:gd name="connsiteX98" fmla="*/ 905824 w 3419384"/>
                  <a:gd name="connsiteY98" fmla="*/ 113998 h 2222603"/>
                  <a:gd name="connsiteX99" fmla="*/ 567954 w 3419384"/>
                  <a:gd name="connsiteY99" fmla="*/ 113998 h 2222603"/>
                  <a:gd name="connsiteX100" fmla="*/ 509898 w 3419384"/>
                  <a:gd name="connsiteY100" fmla="*/ 172068 h 2222603"/>
                  <a:gd name="connsiteX101" fmla="*/ 510850 w 3419384"/>
                  <a:gd name="connsiteY101" fmla="*/ 460514 h 2222603"/>
                  <a:gd name="connsiteX102" fmla="*/ 735462 w 3419384"/>
                  <a:gd name="connsiteY102" fmla="*/ 683274 h 2222603"/>
                  <a:gd name="connsiteX103" fmla="*/ 964832 w 3419384"/>
                  <a:gd name="connsiteY103" fmla="*/ 473841 h 2222603"/>
                  <a:gd name="connsiteX104" fmla="*/ 1041924 w 3419384"/>
                  <a:gd name="connsiteY104" fmla="*/ 396732 h 2222603"/>
                  <a:gd name="connsiteX105" fmla="*/ 112068 w 3419384"/>
                  <a:gd name="connsiteY105" fmla="*/ 1879896 h 2222603"/>
                  <a:gd name="connsiteX106" fmla="*/ 2046016 w 3419384"/>
                  <a:gd name="connsiteY106" fmla="*/ 1879896 h 2222603"/>
                  <a:gd name="connsiteX107" fmla="*/ 2046016 w 3419384"/>
                  <a:gd name="connsiteY107" fmla="*/ 1769468 h 2222603"/>
                  <a:gd name="connsiteX108" fmla="*/ 112068 w 3419384"/>
                  <a:gd name="connsiteY108" fmla="*/ 1769468 h 2222603"/>
                  <a:gd name="connsiteX109" fmla="*/ 112068 w 3419384"/>
                  <a:gd name="connsiteY109" fmla="*/ 1879896 h 2222603"/>
                  <a:gd name="connsiteX110" fmla="*/ 1592033 w 3419384"/>
                  <a:gd name="connsiteY110" fmla="*/ 1551467 h 2222603"/>
                  <a:gd name="connsiteX111" fmla="*/ 1367421 w 3419384"/>
                  <a:gd name="connsiteY111" fmla="*/ 1395345 h 2222603"/>
                  <a:gd name="connsiteX112" fmla="*/ 1367421 w 3419384"/>
                  <a:gd name="connsiteY112" fmla="*/ 1651424 h 2222603"/>
                  <a:gd name="connsiteX113" fmla="*/ 1592033 w 3419384"/>
                  <a:gd name="connsiteY113" fmla="*/ 1651424 h 2222603"/>
                  <a:gd name="connsiteX114" fmla="*/ 1592033 w 3419384"/>
                  <a:gd name="connsiteY114" fmla="*/ 1551467 h 2222603"/>
                  <a:gd name="connsiteX115" fmla="*/ 815408 w 3419384"/>
                  <a:gd name="connsiteY115" fmla="*/ 801318 h 2222603"/>
                  <a:gd name="connsiteX116" fmla="*/ 660274 w 3419384"/>
                  <a:gd name="connsiteY116" fmla="*/ 801318 h 2222603"/>
                  <a:gd name="connsiteX117" fmla="*/ 737365 w 3419384"/>
                  <a:gd name="connsiteY117" fmla="*/ 955536 h 2222603"/>
                  <a:gd name="connsiteX118" fmla="*/ 815408 w 3419384"/>
                  <a:gd name="connsiteY118" fmla="*/ 801318 h 222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419384" h="2222603">
                    <a:moveTo>
                      <a:pt x="486104" y="684226"/>
                    </a:moveTo>
                    <a:cubicBezTo>
                      <a:pt x="436613" y="622348"/>
                      <a:pt x="403302" y="560470"/>
                      <a:pt x="399495" y="489073"/>
                    </a:cubicBezTo>
                    <a:cubicBezTo>
                      <a:pt x="394737" y="374837"/>
                      <a:pt x="392833" y="260601"/>
                      <a:pt x="398544" y="147317"/>
                    </a:cubicBezTo>
                    <a:cubicBezTo>
                      <a:pt x="403302" y="63544"/>
                      <a:pt x="478490" y="714"/>
                      <a:pt x="564147" y="714"/>
                    </a:cubicBezTo>
                    <a:cubicBezTo>
                      <a:pt x="679309" y="-238"/>
                      <a:pt x="794470" y="-238"/>
                      <a:pt x="909631" y="714"/>
                    </a:cubicBezTo>
                    <a:cubicBezTo>
                      <a:pt x="1004806" y="1666"/>
                      <a:pt x="1076187" y="74967"/>
                      <a:pt x="1080945" y="171116"/>
                    </a:cubicBezTo>
                    <a:cubicBezTo>
                      <a:pt x="1082849" y="200627"/>
                      <a:pt x="1090463" y="231090"/>
                      <a:pt x="1102836" y="258697"/>
                    </a:cubicBezTo>
                    <a:cubicBezTo>
                      <a:pt x="1126629" y="312959"/>
                      <a:pt x="1155182" y="365317"/>
                      <a:pt x="1181831" y="418627"/>
                    </a:cubicBezTo>
                    <a:cubicBezTo>
                      <a:pt x="1209431" y="475745"/>
                      <a:pt x="1185637" y="513824"/>
                      <a:pt x="1121870" y="514776"/>
                    </a:cubicBezTo>
                    <a:cubicBezTo>
                      <a:pt x="1107594" y="514776"/>
                      <a:pt x="1093318" y="514776"/>
                      <a:pt x="1085704" y="514776"/>
                    </a:cubicBezTo>
                    <a:cubicBezTo>
                      <a:pt x="1057152" y="573798"/>
                      <a:pt x="1031455" y="628060"/>
                      <a:pt x="1003854" y="686130"/>
                    </a:cubicBezTo>
                    <a:cubicBezTo>
                      <a:pt x="1050490" y="686130"/>
                      <a:pt x="1100932" y="688986"/>
                      <a:pt x="1151375" y="685178"/>
                    </a:cubicBezTo>
                    <a:cubicBezTo>
                      <a:pt x="1279860" y="675658"/>
                      <a:pt x="1379794" y="723256"/>
                      <a:pt x="1456885" y="826069"/>
                    </a:cubicBezTo>
                    <a:cubicBezTo>
                      <a:pt x="1497810" y="879379"/>
                      <a:pt x="1544446" y="928881"/>
                      <a:pt x="1594888" y="987903"/>
                    </a:cubicBezTo>
                    <a:cubicBezTo>
                      <a:pt x="1594888" y="966960"/>
                      <a:pt x="1594888" y="954584"/>
                      <a:pt x="1594888" y="942209"/>
                    </a:cubicBezTo>
                    <a:cubicBezTo>
                      <a:pt x="1594888" y="655667"/>
                      <a:pt x="1594888" y="370077"/>
                      <a:pt x="1594888" y="83535"/>
                    </a:cubicBezTo>
                    <a:cubicBezTo>
                      <a:pt x="1594888" y="18801"/>
                      <a:pt x="1611068" y="2618"/>
                      <a:pt x="1677690" y="2618"/>
                    </a:cubicBezTo>
                    <a:cubicBezTo>
                      <a:pt x="2230654" y="2618"/>
                      <a:pt x="2784571" y="2618"/>
                      <a:pt x="3337535" y="2618"/>
                    </a:cubicBezTo>
                    <a:cubicBezTo>
                      <a:pt x="3403205" y="2618"/>
                      <a:pt x="3419385" y="18801"/>
                      <a:pt x="3419385" y="84487"/>
                    </a:cubicBezTo>
                    <a:cubicBezTo>
                      <a:pt x="3419385" y="694697"/>
                      <a:pt x="3419385" y="1305860"/>
                      <a:pt x="3419385" y="1916070"/>
                    </a:cubicBezTo>
                    <a:cubicBezTo>
                      <a:pt x="3419385" y="1981756"/>
                      <a:pt x="3403205" y="1997940"/>
                      <a:pt x="3337535" y="1997940"/>
                    </a:cubicBezTo>
                    <a:cubicBezTo>
                      <a:pt x="2924477" y="1997940"/>
                      <a:pt x="2511419" y="1997940"/>
                      <a:pt x="2098362" y="1997940"/>
                    </a:cubicBezTo>
                    <a:cubicBezTo>
                      <a:pt x="2084086" y="1997940"/>
                      <a:pt x="2069809" y="1997940"/>
                      <a:pt x="2052678" y="1997940"/>
                    </a:cubicBezTo>
                    <a:cubicBezTo>
                      <a:pt x="2052678" y="2036018"/>
                      <a:pt x="2052678" y="2072193"/>
                      <a:pt x="2052678" y="2110272"/>
                    </a:cubicBezTo>
                    <a:cubicBezTo>
                      <a:pt x="2013656" y="2110272"/>
                      <a:pt x="1978442" y="2110272"/>
                      <a:pt x="1939420" y="2110272"/>
                    </a:cubicBezTo>
                    <a:cubicBezTo>
                      <a:pt x="1939420" y="2074097"/>
                      <a:pt x="1939420" y="2038874"/>
                      <a:pt x="1939420" y="1999843"/>
                    </a:cubicBezTo>
                    <a:cubicBezTo>
                      <a:pt x="1367421" y="1999843"/>
                      <a:pt x="799229" y="1999843"/>
                      <a:pt x="229133" y="1999843"/>
                    </a:cubicBezTo>
                    <a:cubicBezTo>
                      <a:pt x="229133" y="2074097"/>
                      <a:pt x="229133" y="2147398"/>
                      <a:pt x="229133" y="2222604"/>
                    </a:cubicBezTo>
                    <a:cubicBezTo>
                      <a:pt x="190111" y="2222604"/>
                      <a:pt x="154897" y="2222604"/>
                      <a:pt x="114923" y="2222604"/>
                    </a:cubicBezTo>
                    <a:cubicBezTo>
                      <a:pt x="114923" y="2149302"/>
                      <a:pt x="114923" y="2075049"/>
                      <a:pt x="114923" y="1996988"/>
                    </a:cubicBezTo>
                    <a:cubicBezTo>
                      <a:pt x="93985" y="1996988"/>
                      <a:pt x="75902" y="1997940"/>
                      <a:pt x="58770" y="1996988"/>
                    </a:cubicBezTo>
                    <a:cubicBezTo>
                      <a:pt x="23556" y="1995084"/>
                      <a:pt x="1666" y="1974140"/>
                      <a:pt x="714" y="1937966"/>
                    </a:cubicBezTo>
                    <a:cubicBezTo>
                      <a:pt x="-238" y="1862760"/>
                      <a:pt x="-238" y="1788507"/>
                      <a:pt x="714" y="1713302"/>
                    </a:cubicBezTo>
                    <a:cubicBezTo>
                      <a:pt x="1666" y="1677127"/>
                      <a:pt x="23556" y="1656184"/>
                      <a:pt x="59722" y="1655232"/>
                    </a:cubicBezTo>
                    <a:cubicBezTo>
                      <a:pt x="94937" y="1654280"/>
                      <a:pt x="130151" y="1655232"/>
                      <a:pt x="173932" y="1655232"/>
                    </a:cubicBezTo>
                    <a:cubicBezTo>
                      <a:pt x="107309" y="1572410"/>
                      <a:pt x="113972" y="1480070"/>
                      <a:pt x="113972" y="1388681"/>
                    </a:cubicBezTo>
                    <a:cubicBezTo>
                      <a:pt x="114923" y="1253502"/>
                      <a:pt x="113972" y="1118323"/>
                      <a:pt x="113972" y="982191"/>
                    </a:cubicBezTo>
                    <a:cubicBezTo>
                      <a:pt x="113972" y="807982"/>
                      <a:pt x="236747" y="686130"/>
                      <a:pt x="409965" y="685178"/>
                    </a:cubicBezTo>
                    <a:cubicBezTo>
                      <a:pt x="429951" y="684226"/>
                      <a:pt x="453745" y="684226"/>
                      <a:pt x="486104" y="684226"/>
                    </a:cubicBezTo>
                    <a:close/>
                    <a:moveTo>
                      <a:pt x="3300417" y="1879896"/>
                    </a:moveTo>
                    <a:cubicBezTo>
                      <a:pt x="3300417" y="1289677"/>
                      <a:pt x="3300417" y="702313"/>
                      <a:pt x="3300417" y="116854"/>
                    </a:cubicBezTo>
                    <a:cubicBezTo>
                      <a:pt x="2768391" y="116854"/>
                      <a:pt x="2238268" y="116854"/>
                      <a:pt x="1709098" y="116854"/>
                    </a:cubicBezTo>
                    <a:cubicBezTo>
                      <a:pt x="1709098" y="411011"/>
                      <a:pt x="1709098" y="702313"/>
                      <a:pt x="1709098" y="994567"/>
                    </a:cubicBezTo>
                    <a:cubicBezTo>
                      <a:pt x="1713857" y="992663"/>
                      <a:pt x="1715760" y="992663"/>
                      <a:pt x="1717663" y="990759"/>
                    </a:cubicBezTo>
                    <a:cubicBezTo>
                      <a:pt x="1787141" y="921266"/>
                      <a:pt x="1857570" y="851772"/>
                      <a:pt x="1927048" y="782278"/>
                    </a:cubicBezTo>
                    <a:cubicBezTo>
                      <a:pt x="1979394" y="729920"/>
                      <a:pt x="1989863" y="728968"/>
                      <a:pt x="2057437" y="774663"/>
                    </a:cubicBezTo>
                    <a:cubicBezTo>
                      <a:pt x="2154515" y="675658"/>
                      <a:pt x="2253496" y="575702"/>
                      <a:pt x="2347719" y="479553"/>
                    </a:cubicBezTo>
                    <a:cubicBezTo>
                      <a:pt x="2375320" y="504304"/>
                      <a:pt x="2401969" y="528103"/>
                      <a:pt x="2433376" y="556662"/>
                    </a:cubicBezTo>
                    <a:cubicBezTo>
                      <a:pt x="2331540" y="657571"/>
                      <a:pt x="2231606" y="756575"/>
                      <a:pt x="2129769" y="857484"/>
                    </a:cubicBezTo>
                    <a:cubicBezTo>
                      <a:pt x="2169743" y="896514"/>
                      <a:pt x="2207813" y="933641"/>
                      <a:pt x="2245882" y="970768"/>
                    </a:cubicBezTo>
                    <a:cubicBezTo>
                      <a:pt x="2287759" y="1012654"/>
                      <a:pt x="2287759" y="1037405"/>
                      <a:pt x="2245882" y="1079292"/>
                    </a:cubicBezTo>
                    <a:cubicBezTo>
                      <a:pt x="2149756" y="1176393"/>
                      <a:pt x="2053630" y="1273493"/>
                      <a:pt x="1955600" y="1368690"/>
                    </a:cubicBezTo>
                    <a:cubicBezTo>
                      <a:pt x="1880412" y="1441991"/>
                      <a:pt x="1818549" y="1531476"/>
                      <a:pt x="1709098" y="1551467"/>
                    </a:cubicBezTo>
                    <a:cubicBezTo>
                      <a:pt x="1709098" y="1588594"/>
                      <a:pt x="1709098" y="1620009"/>
                      <a:pt x="1709098" y="1652376"/>
                    </a:cubicBezTo>
                    <a:cubicBezTo>
                      <a:pt x="1837583" y="1652376"/>
                      <a:pt x="1963214" y="1652376"/>
                      <a:pt x="2088844" y="1652376"/>
                    </a:cubicBezTo>
                    <a:cubicBezTo>
                      <a:pt x="2142142" y="1652376"/>
                      <a:pt x="2161177" y="1671415"/>
                      <a:pt x="2162129" y="1725677"/>
                    </a:cubicBezTo>
                    <a:cubicBezTo>
                      <a:pt x="2162129" y="1776131"/>
                      <a:pt x="2162129" y="1826586"/>
                      <a:pt x="2162129" y="1878944"/>
                    </a:cubicBezTo>
                    <a:cubicBezTo>
                      <a:pt x="2543779" y="1879896"/>
                      <a:pt x="2920670" y="1879896"/>
                      <a:pt x="3300417" y="1879896"/>
                    </a:cubicBezTo>
                    <a:close/>
                    <a:moveTo>
                      <a:pt x="1988911" y="882235"/>
                    </a:moveTo>
                    <a:cubicBezTo>
                      <a:pt x="1893736" y="977431"/>
                      <a:pt x="1798562" y="1072628"/>
                      <a:pt x="1704339" y="1167825"/>
                    </a:cubicBezTo>
                    <a:cubicBezTo>
                      <a:pt x="1661510" y="1209711"/>
                      <a:pt x="1632958" y="1208759"/>
                      <a:pt x="1594888" y="1164017"/>
                    </a:cubicBezTo>
                    <a:cubicBezTo>
                      <a:pt x="1510183" y="1065013"/>
                      <a:pt x="1424526" y="966008"/>
                      <a:pt x="1339820" y="866051"/>
                    </a:cubicBezTo>
                    <a:cubicBezTo>
                      <a:pt x="1300799" y="820357"/>
                      <a:pt x="1253211" y="797510"/>
                      <a:pt x="1193251" y="798462"/>
                    </a:cubicBezTo>
                    <a:cubicBezTo>
                      <a:pt x="1120919" y="799414"/>
                      <a:pt x="1048586" y="799414"/>
                      <a:pt x="976253" y="798462"/>
                    </a:cubicBezTo>
                    <a:cubicBezTo>
                      <a:pt x="952460" y="797510"/>
                      <a:pt x="940087" y="805126"/>
                      <a:pt x="929618" y="826069"/>
                    </a:cubicBezTo>
                    <a:cubicBezTo>
                      <a:pt x="885837" y="916506"/>
                      <a:pt x="840154" y="1006942"/>
                      <a:pt x="795422" y="1097379"/>
                    </a:cubicBezTo>
                    <a:cubicBezTo>
                      <a:pt x="783049" y="1122131"/>
                      <a:pt x="766869" y="1141170"/>
                      <a:pt x="736413" y="1141170"/>
                    </a:cubicBezTo>
                    <a:cubicBezTo>
                      <a:pt x="707861" y="1140218"/>
                      <a:pt x="692633" y="1122131"/>
                      <a:pt x="681212" y="1098331"/>
                    </a:cubicBezTo>
                    <a:cubicBezTo>
                      <a:pt x="650756" y="1035501"/>
                      <a:pt x="619349" y="972672"/>
                      <a:pt x="587941" y="910794"/>
                    </a:cubicBezTo>
                    <a:cubicBezTo>
                      <a:pt x="569858" y="874619"/>
                      <a:pt x="559389" y="825117"/>
                      <a:pt x="529885" y="807982"/>
                    </a:cubicBezTo>
                    <a:cubicBezTo>
                      <a:pt x="499429" y="788942"/>
                      <a:pt x="449938" y="800366"/>
                      <a:pt x="409013" y="800366"/>
                    </a:cubicBezTo>
                    <a:cubicBezTo>
                      <a:pt x="297659" y="800366"/>
                      <a:pt x="226278" y="871763"/>
                      <a:pt x="226278" y="982191"/>
                    </a:cubicBezTo>
                    <a:cubicBezTo>
                      <a:pt x="226278" y="1144978"/>
                      <a:pt x="226278" y="1307764"/>
                      <a:pt x="226278" y="1470550"/>
                    </a:cubicBezTo>
                    <a:cubicBezTo>
                      <a:pt x="226278" y="1583834"/>
                      <a:pt x="297659" y="1655232"/>
                      <a:pt x="410916" y="1655232"/>
                    </a:cubicBezTo>
                    <a:cubicBezTo>
                      <a:pt x="547016" y="1655232"/>
                      <a:pt x="684067" y="1655232"/>
                      <a:pt x="820167" y="1655232"/>
                    </a:cubicBezTo>
                    <a:cubicBezTo>
                      <a:pt x="830636" y="1655232"/>
                      <a:pt x="841105" y="1654280"/>
                      <a:pt x="853478" y="1653328"/>
                    </a:cubicBezTo>
                    <a:cubicBezTo>
                      <a:pt x="853478" y="1600969"/>
                      <a:pt x="853478" y="1551467"/>
                      <a:pt x="853478" y="1501965"/>
                    </a:cubicBezTo>
                    <a:cubicBezTo>
                      <a:pt x="853478" y="1445799"/>
                      <a:pt x="834443" y="1427712"/>
                      <a:pt x="778290" y="1427712"/>
                    </a:cubicBezTo>
                    <a:cubicBezTo>
                      <a:pt x="692633" y="1427712"/>
                      <a:pt x="606976" y="1427712"/>
                      <a:pt x="522271" y="1427712"/>
                    </a:cubicBezTo>
                    <a:cubicBezTo>
                      <a:pt x="488008" y="1427712"/>
                      <a:pt x="459455" y="1415336"/>
                      <a:pt x="456600" y="1381065"/>
                    </a:cubicBezTo>
                    <a:cubicBezTo>
                      <a:pt x="451841" y="1321091"/>
                      <a:pt x="455648" y="1261118"/>
                      <a:pt x="455648" y="1201144"/>
                    </a:cubicBezTo>
                    <a:cubicBezTo>
                      <a:pt x="494670" y="1201144"/>
                      <a:pt x="529885" y="1201144"/>
                      <a:pt x="568906" y="1201144"/>
                    </a:cubicBezTo>
                    <a:cubicBezTo>
                      <a:pt x="568906" y="1239222"/>
                      <a:pt x="568906" y="1275397"/>
                      <a:pt x="568906" y="1313476"/>
                    </a:cubicBezTo>
                    <a:cubicBezTo>
                      <a:pt x="642191" y="1313476"/>
                      <a:pt x="712620" y="1313476"/>
                      <a:pt x="782097" y="1313476"/>
                    </a:cubicBezTo>
                    <a:cubicBezTo>
                      <a:pt x="896307" y="1313476"/>
                      <a:pt x="966736" y="1383921"/>
                      <a:pt x="967688" y="1497205"/>
                    </a:cubicBezTo>
                    <a:cubicBezTo>
                      <a:pt x="967688" y="1548611"/>
                      <a:pt x="967688" y="1600969"/>
                      <a:pt x="967688" y="1653328"/>
                    </a:cubicBezTo>
                    <a:cubicBezTo>
                      <a:pt x="1064766" y="1653328"/>
                      <a:pt x="1158037" y="1653328"/>
                      <a:pt x="1252260" y="1653328"/>
                    </a:cubicBezTo>
                    <a:cubicBezTo>
                      <a:pt x="1252260" y="1523860"/>
                      <a:pt x="1252260" y="1397249"/>
                      <a:pt x="1252260" y="1269685"/>
                    </a:cubicBezTo>
                    <a:cubicBezTo>
                      <a:pt x="1252260" y="1240174"/>
                      <a:pt x="1259874" y="1215423"/>
                      <a:pt x="1289378" y="1203048"/>
                    </a:cubicBezTo>
                    <a:cubicBezTo>
                      <a:pt x="1317930" y="1191624"/>
                      <a:pt x="1339820" y="1204952"/>
                      <a:pt x="1358855" y="1223991"/>
                    </a:cubicBezTo>
                    <a:cubicBezTo>
                      <a:pt x="1412153" y="1278253"/>
                      <a:pt x="1466402" y="1331563"/>
                      <a:pt x="1519700" y="1384873"/>
                    </a:cubicBezTo>
                    <a:cubicBezTo>
                      <a:pt x="1602502" y="1466742"/>
                      <a:pt x="1700532" y="1466742"/>
                      <a:pt x="1783334" y="1383921"/>
                    </a:cubicBezTo>
                    <a:cubicBezTo>
                      <a:pt x="1895640" y="1272541"/>
                      <a:pt x="2006994" y="1160209"/>
                      <a:pt x="2118349" y="1048829"/>
                    </a:cubicBezTo>
                    <a:cubicBezTo>
                      <a:pt x="2125962" y="1041213"/>
                      <a:pt x="2131673" y="1033598"/>
                      <a:pt x="2136432" y="1028838"/>
                    </a:cubicBezTo>
                    <a:cubicBezTo>
                      <a:pt x="2085037" y="979336"/>
                      <a:pt x="2038402" y="931737"/>
                      <a:pt x="1988911" y="882235"/>
                    </a:cubicBezTo>
                    <a:close/>
                    <a:moveTo>
                      <a:pt x="1041924" y="396732"/>
                    </a:moveTo>
                    <a:cubicBezTo>
                      <a:pt x="1037165" y="387212"/>
                      <a:pt x="1034310" y="380549"/>
                      <a:pt x="1031455" y="373885"/>
                    </a:cubicBezTo>
                    <a:cubicBezTo>
                      <a:pt x="1000999" y="307247"/>
                      <a:pt x="955315" y="246321"/>
                      <a:pt x="962929" y="164452"/>
                    </a:cubicBezTo>
                    <a:cubicBezTo>
                      <a:pt x="965784" y="133037"/>
                      <a:pt x="938183" y="113998"/>
                      <a:pt x="905824" y="113998"/>
                    </a:cubicBezTo>
                    <a:cubicBezTo>
                      <a:pt x="793518" y="113046"/>
                      <a:pt x="680260" y="113046"/>
                      <a:pt x="567954" y="113998"/>
                    </a:cubicBezTo>
                    <a:cubicBezTo>
                      <a:pt x="532740" y="113998"/>
                      <a:pt x="509898" y="136845"/>
                      <a:pt x="509898" y="172068"/>
                    </a:cubicBezTo>
                    <a:cubicBezTo>
                      <a:pt x="508946" y="268217"/>
                      <a:pt x="507043" y="364365"/>
                      <a:pt x="510850" y="460514"/>
                    </a:cubicBezTo>
                    <a:cubicBezTo>
                      <a:pt x="515608" y="584269"/>
                      <a:pt x="618397" y="682322"/>
                      <a:pt x="735462" y="683274"/>
                    </a:cubicBezTo>
                    <a:cubicBezTo>
                      <a:pt x="854430" y="684226"/>
                      <a:pt x="954363" y="592837"/>
                      <a:pt x="964832" y="473841"/>
                    </a:cubicBezTo>
                    <a:cubicBezTo>
                      <a:pt x="970543" y="414819"/>
                      <a:pt x="980060" y="404348"/>
                      <a:pt x="1041924" y="396732"/>
                    </a:cubicBezTo>
                    <a:close/>
                    <a:moveTo>
                      <a:pt x="112068" y="1879896"/>
                    </a:moveTo>
                    <a:cubicBezTo>
                      <a:pt x="758304" y="1879896"/>
                      <a:pt x="1402636" y="1879896"/>
                      <a:pt x="2046016" y="1879896"/>
                    </a:cubicBezTo>
                    <a:cubicBezTo>
                      <a:pt x="2046016" y="1841817"/>
                      <a:pt x="2046016" y="1805642"/>
                      <a:pt x="2046016" y="1769468"/>
                    </a:cubicBezTo>
                    <a:cubicBezTo>
                      <a:pt x="1399780" y="1769468"/>
                      <a:pt x="757352" y="1769468"/>
                      <a:pt x="112068" y="1769468"/>
                    </a:cubicBezTo>
                    <a:cubicBezTo>
                      <a:pt x="112068" y="1806594"/>
                      <a:pt x="112068" y="1841817"/>
                      <a:pt x="112068" y="1879896"/>
                    </a:cubicBezTo>
                    <a:close/>
                    <a:moveTo>
                      <a:pt x="1592033" y="1551467"/>
                    </a:moveTo>
                    <a:cubicBezTo>
                      <a:pt x="1493051" y="1536236"/>
                      <a:pt x="1435947" y="1461031"/>
                      <a:pt x="1367421" y="1395345"/>
                    </a:cubicBezTo>
                    <a:cubicBezTo>
                      <a:pt x="1367421" y="1484830"/>
                      <a:pt x="1367421" y="1567651"/>
                      <a:pt x="1367421" y="1651424"/>
                    </a:cubicBezTo>
                    <a:cubicBezTo>
                      <a:pt x="1443561" y="1651424"/>
                      <a:pt x="1517797" y="1651424"/>
                      <a:pt x="1592033" y="1651424"/>
                    </a:cubicBezTo>
                    <a:cubicBezTo>
                      <a:pt x="1592033" y="1618105"/>
                      <a:pt x="1592033" y="1587642"/>
                      <a:pt x="1592033" y="1551467"/>
                    </a:cubicBezTo>
                    <a:close/>
                    <a:moveTo>
                      <a:pt x="815408" y="801318"/>
                    </a:moveTo>
                    <a:cubicBezTo>
                      <a:pt x="762111" y="801318"/>
                      <a:pt x="713572" y="801318"/>
                      <a:pt x="660274" y="801318"/>
                    </a:cubicBezTo>
                    <a:cubicBezTo>
                      <a:pt x="685971" y="852724"/>
                      <a:pt x="709764" y="901274"/>
                      <a:pt x="737365" y="955536"/>
                    </a:cubicBezTo>
                    <a:cubicBezTo>
                      <a:pt x="764966" y="900322"/>
                      <a:pt x="788759" y="852724"/>
                      <a:pt x="815408" y="801318"/>
                    </a:cubicBezTo>
                    <a:close/>
                  </a:path>
                </a:pathLst>
              </a:custGeom>
              <a:grpFill/>
              <a:ln w="951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88913B7-A655-6C44-52B7-88014961542A}"/>
                  </a:ext>
                </a:extLst>
              </p:cNvPr>
              <p:cNvSpPr/>
              <p:nvPr/>
            </p:nvSpPr>
            <p:spPr>
              <a:xfrm>
                <a:off x="3012029" y="3836916"/>
                <a:ext cx="685886" cy="1198051"/>
              </a:xfrm>
              <a:custGeom>
                <a:avLst/>
                <a:gdLst>
                  <a:gd name="connsiteX0" fmla="*/ 163378 w 685886"/>
                  <a:gd name="connsiteY0" fmla="*/ 506924 h 1198051"/>
                  <a:gd name="connsiteX1" fmla="*/ 145295 w 685886"/>
                  <a:gd name="connsiteY1" fmla="*/ 80443 h 1198051"/>
                  <a:gd name="connsiteX2" fmla="*/ 544076 w 685886"/>
                  <a:gd name="connsiteY2" fmla="*/ 82347 h 1198051"/>
                  <a:gd name="connsiteX3" fmla="*/ 525993 w 685886"/>
                  <a:gd name="connsiteY3" fmla="*/ 505020 h 1198051"/>
                  <a:gd name="connsiteX4" fmla="*/ 543125 w 685886"/>
                  <a:gd name="connsiteY4" fmla="*/ 521203 h 1198051"/>
                  <a:gd name="connsiteX5" fmla="*/ 685887 w 685886"/>
                  <a:gd name="connsiteY5" fmla="*/ 805841 h 1198051"/>
                  <a:gd name="connsiteX6" fmla="*/ 685887 w 685886"/>
                  <a:gd name="connsiteY6" fmla="*/ 1126654 h 1198051"/>
                  <a:gd name="connsiteX7" fmla="*/ 614506 w 685886"/>
                  <a:gd name="connsiteY7" fmla="*/ 1198051 h 1198051"/>
                  <a:gd name="connsiteX8" fmla="*/ 72962 w 685886"/>
                  <a:gd name="connsiteY8" fmla="*/ 1198051 h 1198051"/>
                  <a:gd name="connsiteX9" fmla="*/ 1581 w 685886"/>
                  <a:gd name="connsiteY9" fmla="*/ 1126654 h 1198051"/>
                  <a:gd name="connsiteX10" fmla="*/ 629 w 685886"/>
                  <a:gd name="connsiteY10" fmla="*/ 848680 h 1198051"/>
                  <a:gd name="connsiteX11" fmla="*/ 163378 w 685886"/>
                  <a:gd name="connsiteY11" fmla="*/ 506924 h 1198051"/>
                  <a:gd name="connsiteX12" fmla="*/ 570725 w 685886"/>
                  <a:gd name="connsiteY12" fmla="*/ 1081911 h 1198051"/>
                  <a:gd name="connsiteX13" fmla="*/ 570725 w 685886"/>
                  <a:gd name="connsiteY13" fmla="*/ 798226 h 1198051"/>
                  <a:gd name="connsiteX14" fmla="*/ 363245 w 685886"/>
                  <a:gd name="connsiteY14" fmla="*/ 570705 h 1198051"/>
                  <a:gd name="connsiteX15" fmla="*/ 121501 w 685886"/>
                  <a:gd name="connsiteY15" fmla="*/ 758243 h 1198051"/>
                  <a:gd name="connsiteX16" fmla="*/ 118646 w 685886"/>
                  <a:gd name="connsiteY16" fmla="*/ 1081911 h 1198051"/>
                  <a:gd name="connsiteX17" fmla="*/ 570725 w 685886"/>
                  <a:gd name="connsiteY17" fmla="*/ 1081911 h 1198051"/>
                  <a:gd name="connsiteX18" fmla="*/ 513621 w 685886"/>
                  <a:gd name="connsiteY18" fmla="*/ 286067 h 1198051"/>
                  <a:gd name="connsiteX19" fmla="*/ 345161 w 685886"/>
                  <a:gd name="connsiteY19" fmla="*/ 113761 h 1198051"/>
                  <a:gd name="connsiteX20" fmla="*/ 171944 w 685886"/>
                  <a:gd name="connsiteY20" fmla="*/ 284164 h 1198051"/>
                  <a:gd name="connsiteX21" fmla="*/ 343258 w 685886"/>
                  <a:gd name="connsiteY21" fmla="*/ 456469 h 1198051"/>
                  <a:gd name="connsiteX22" fmla="*/ 513621 w 685886"/>
                  <a:gd name="connsiteY22" fmla="*/ 286067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86" h="1198051">
                    <a:moveTo>
                      <a:pt x="163378" y="506924"/>
                    </a:moveTo>
                    <a:cubicBezTo>
                      <a:pt x="2533" y="354609"/>
                      <a:pt x="51072" y="169928"/>
                      <a:pt x="145295" y="80443"/>
                    </a:cubicBezTo>
                    <a:cubicBezTo>
                      <a:pt x="256649" y="-27129"/>
                      <a:pt x="432722" y="-27129"/>
                      <a:pt x="544076" y="82347"/>
                    </a:cubicBezTo>
                    <a:cubicBezTo>
                      <a:pt x="640203" y="176591"/>
                      <a:pt x="680176" y="359369"/>
                      <a:pt x="525993" y="505020"/>
                    </a:cubicBezTo>
                    <a:cubicBezTo>
                      <a:pt x="531704" y="510732"/>
                      <a:pt x="537414" y="516443"/>
                      <a:pt x="543125" y="521203"/>
                    </a:cubicBezTo>
                    <a:cubicBezTo>
                      <a:pt x="637348" y="592601"/>
                      <a:pt x="685887" y="686845"/>
                      <a:pt x="685887" y="805841"/>
                    </a:cubicBezTo>
                    <a:cubicBezTo>
                      <a:pt x="685887" y="912462"/>
                      <a:pt x="685887" y="1020034"/>
                      <a:pt x="685887" y="1126654"/>
                    </a:cubicBezTo>
                    <a:cubicBezTo>
                      <a:pt x="685887" y="1178060"/>
                      <a:pt x="665900" y="1198051"/>
                      <a:pt x="614506" y="1198051"/>
                    </a:cubicBezTo>
                    <a:cubicBezTo>
                      <a:pt x="433674" y="1198051"/>
                      <a:pt x="253794" y="1198051"/>
                      <a:pt x="72962" y="1198051"/>
                    </a:cubicBezTo>
                    <a:cubicBezTo>
                      <a:pt x="21568" y="1198051"/>
                      <a:pt x="1581" y="1178060"/>
                      <a:pt x="1581" y="1126654"/>
                    </a:cubicBezTo>
                    <a:cubicBezTo>
                      <a:pt x="1581" y="1034313"/>
                      <a:pt x="4436" y="941021"/>
                      <a:pt x="629" y="848680"/>
                    </a:cubicBezTo>
                    <a:cubicBezTo>
                      <a:pt x="-6033" y="705885"/>
                      <a:pt x="39651" y="589745"/>
                      <a:pt x="163378" y="506924"/>
                    </a:cubicBezTo>
                    <a:close/>
                    <a:moveTo>
                      <a:pt x="570725" y="1081911"/>
                    </a:moveTo>
                    <a:cubicBezTo>
                      <a:pt x="570725" y="984811"/>
                      <a:pt x="571677" y="891518"/>
                      <a:pt x="570725" y="798226"/>
                    </a:cubicBezTo>
                    <a:cubicBezTo>
                      <a:pt x="569774" y="678278"/>
                      <a:pt x="479358" y="581177"/>
                      <a:pt x="363245" y="570705"/>
                    </a:cubicBezTo>
                    <a:cubicBezTo>
                      <a:pt x="246180" y="560234"/>
                      <a:pt x="133874" y="639247"/>
                      <a:pt x="121501" y="758243"/>
                    </a:cubicBezTo>
                    <a:cubicBezTo>
                      <a:pt x="110080" y="864863"/>
                      <a:pt x="118646" y="972435"/>
                      <a:pt x="118646" y="1081911"/>
                    </a:cubicBezTo>
                    <a:cubicBezTo>
                      <a:pt x="268070" y="1081911"/>
                      <a:pt x="417494" y="1081911"/>
                      <a:pt x="570725" y="1081911"/>
                    </a:cubicBezTo>
                    <a:close/>
                    <a:moveTo>
                      <a:pt x="513621" y="286067"/>
                    </a:moveTo>
                    <a:cubicBezTo>
                      <a:pt x="513621" y="192775"/>
                      <a:pt x="438433" y="115666"/>
                      <a:pt x="345161" y="113761"/>
                    </a:cubicBezTo>
                    <a:cubicBezTo>
                      <a:pt x="249987" y="112810"/>
                      <a:pt x="171944" y="188967"/>
                      <a:pt x="171944" y="284164"/>
                    </a:cubicBezTo>
                    <a:cubicBezTo>
                      <a:pt x="171944" y="378408"/>
                      <a:pt x="249035" y="456469"/>
                      <a:pt x="343258" y="456469"/>
                    </a:cubicBezTo>
                    <a:cubicBezTo>
                      <a:pt x="436529" y="455518"/>
                      <a:pt x="513621" y="379360"/>
                      <a:pt x="513621" y="286067"/>
                    </a:cubicBezTo>
                    <a:close/>
                  </a:path>
                </a:pathLst>
              </a:custGeom>
              <a:grpFill/>
              <a:ln w="951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65C604B-2FC3-353F-4806-2091339011CB}"/>
                  </a:ext>
                </a:extLst>
              </p:cNvPr>
              <p:cNvSpPr/>
              <p:nvPr/>
            </p:nvSpPr>
            <p:spPr>
              <a:xfrm>
                <a:off x="3809750" y="3836916"/>
                <a:ext cx="685728" cy="1198051"/>
              </a:xfrm>
              <a:custGeom>
                <a:avLst/>
                <a:gdLst>
                  <a:gd name="connsiteX0" fmla="*/ 163220 w 685728"/>
                  <a:gd name="connsiteY0" fmla="*/ 506924 h 1198051"/>
                  <a:gd name="connsiteX1" fmla="*/ 145137 w 685728"/>
                  <a:gd name="connsiteY1" fmla="*/ 80443 h 1198051"/>
                  <a:gd name="connsiteX2" fmla="*/ 543919 w 685728"/>
                  <a:gd name="connsiteY2" fmla="*/ 82347 h 1198051"/>
                  <a:gd name="connsiteX3" fmla="*/ 525835 w 685728"/>
                  <a:gd name="connsiteY3" fmla="*/ 505020 h 1198051"/>
                  <a:gd name="connsiteX4" fmla="*/ 542967 w 685728"/>
                  <a:gd name="connsiteY4" fmla="*/ 521203 h 1198051"/>
                  <a:gd name="connsiteX5" fmla="*/ 685729 w 685728"/>
                  <a:gd name="connsiteY5" fmla="*/ 805841 h 1198051"/>
                  <a:gd name="connsiteX6" fmla="*/ 685729 w 685728"/>
                  <a:gd name="connsiteY6" fmla="*/ 1126654 h 1198051"/>
                  <a:gd name="connsiteX7" fmla="*/ 614348 w 685728"/>
                  <a:gd name="connsiteY7" fmla="*/ 1198051 h 1198051"/>
                  <a:gd name="connsiteX8" fmla="*/ 72804 w 685728"/>
                  <a:gd name="connsiteY8" fmla="*/ 1198051 h 1198051"/>
                  <a:gd name="connsiteX9" fmla="*/ 1423 w 685728"/>
                  <a:gd name="connsiteY9" fmla="*/ 1126654 h 1198051"/>
                  <a:gd name="connsiteX10" fmla="*/ 472 w 685728"/>
                  <a:gd name="connsiteY10" fmla="*/ 848680 h 1198051"/>
                  <a:gd name="connsiteX11" fmla="*/ 163220 w 685728"/>
                  <a:gd name="connsiteY11" fmla="*/ 506924 h 1198051"/>
                  <a:gd name="connsiteX12" fmla="*/ 569616 w 685728"/>
                  <a:gd name="connsiteY12" fmla="*/ 1081911 h 1198051"/>
                  <a:gd name="connsiteX13" fmla="*/ 570567 w 685728"/>
                  <a:gd name="connsiteY13" fmla="*/ 1063824 h 1198051"/>
                  <a:gd name="connsiteX14" fmla="*/ 570567 w 685728"/>
                  <a:gd name="connsiteY14" fmla="*/ 793466 h 1198051"/>
                  <a:gd name="connsiteX15" fmla="*/ 344052 w 685728"/>
                  <a:gd name="connsiteY15" fmla="*/ 569754 h 1198051"/>
                  <a:gd name="connsiteX16" fmla="*/ 115633 w 685728"/>
                  <a:gd name="connsiteY16" fmla="*/ 794417 h 1198051"/>
                  <a:gd name="connsiteX17" fmla="*/ 115633 w 685728"/>
                  <a:gd name="connsiteY17" fmla="*/ 1064776 h 1198051"/>
                  <a:gd name="connsiteX18" fmla="*/ 118488 w 685728"/>
                  <a:gd name="connsiteY18" fmla="*/ 1081911 h 1198051"/>
                  <a:gd name="connsiteX19" fmla="*/ 569616 w 685728"/>
                  <a:gd name="connsiteY19" fmla="*/ 1081911 h 1198051"/>
                  <a:gd name="connsiteX20" fmla="*/ 514414 w 685728"/>
                  <a:gd name="connsiteY20" fmla="*/ 287971 h 1198051"/>
                  <a:gd name="connsiteX21" fmla="*/ 348811 w 685728"/>
                  <a:gd name="connsiteY21" fmla="*/ 113761 h 1198051"/>
                  <a:gd name="connsiteX22" fmla="*/ 172738 w 685728"/>
                  <a:gd name="connsiteY22" fmla="*/ 281308 h 1198051"/>
                  <a:gd name="connsiteX23" fmla="*/ 342148 w 685728"/>
                  <a:gd name="connsiteY23" fmla="*/ 455518 h 1198051"/>
                  <a:gd name="connsiteX24" fmla="*/ 514414 w 685728"/>
                  <a:gd name="connsiteY24" fmla="*/ 287971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728" h="1198051">
                    <a:moveTo>
                      <a:pt x="163220" y="506924"/>
                    </a:moveTo>
                    <a:cubicBezTo>
                      <a:pt x="2375" y="354609"/>
                      <a:pt x="50914" y="169928"/>
                      <a:pt x="145137" y="80443"/>
                    </a:cubicBezTo>
                    <a:cubicBezTo>
                      <a:pt x="256491" y="-27129"/>
                      <a:pt x="432564" y="-27129"/>
                      <a:pt x="543919" y="82347"/>
                    </a:cubicBezTo>
                    <a:cubicBezTo>
                      <a:pt x="640045" y="176591"/>
                      <a:pt x="680018" y="359369"/>
                      <a:pt x="525835" y="505020"/>
                    </a:cubicBezTo>
                    <a:cubicBezTo>
                      <a:pt x="531546" y="510732"/>
                      <a:pt x="537256" y="516443"/>
                      <a:pt x="542967" y="521203"/>
                    </a:cubicBezTo>
                    <a:cubicBezTo>
                      <a:pt x="637190" y="592601"/>
                      <a:pt x="685729" y="686845"/>
                      <a:pt x="685729" y="805841"/>
                    </a:cubicBezTo>
                    <a:cubicBezTo>
                      <a:pt x="685729" y="912462"/>
                      <a:pt x="685729" y="1020034"/>
                      <a:pt x="685729" y="1126654"/>
                    </a:cubicBezTo>
                    <a:cubicBezTo>
                      <a:pt x="685729" y="1178060"/>
                      <a:pt x="665742" y="1198051"/>
                      <a:pt x="614348" y="1198051"/>
                    </a:cubicBezTo>
                    <a:cubicBezTo>
                      <a:pt x="433516" y="1198051"/>
                      <a:pt x="253636" y="1198051"/>
                      <a:pt x="72804" y="1198051"/>
                    </a:cubicBezTo>
                    <a:cubicBezTo>
                      <a:pt x="21410" y="1198051"/>
                      <a:pt x="1423" y="1178060"/>
                      <a:pt x="1423" y="1126654"/>
                    </a:cubicBezTo>
                    <a:cubicBezTo>
                      <a:pt x="1423" y="1034313"/>
                      <a:pt x="4278" y="941021"/>
                      <a:pt x="472" y="848680"/>
                    </a:cubicBezTo>
                    <a:cubicBezTo>
                      <a:pt x="-5239" y="705885"/>
                      <a:pt x="40445" y="589745"/>
                      <a:pt x="163220" y="506924"/>
                    </a:cubicBezTo>
                    <a:close/>
                    <a:moveTo>
                      <a:pt x="569616" y="1081911"/>
                    </a:moveTo>
                    <a:cubicBezTo>
                      <a:pt x="570567" y="1073344"/>
                      <a:pt x="570567" y="1068584"/>
                      <a:pt x="570567" y="1063824"/>
                    </a:cubicBezTo>
                    <a:cubicBezTo>
                      <a:pt x="570567" y="973387"/>
                      <a:pt x="571519" y="883903"/>
                      <a:pt x="570567" y="793466"/>
                    </a:cubicBezTo>
                    <a:cubicBezTo>
                      <a:pt x="568664" y="669710"/>
                      <a:pt x="466827" y="570705"/>
                      <a:pt x="344052" y="569754"/>
                    </a:cubicBezTo>
                    <a:cubicBezTo>
                      <a:pt x="219373" y="568802"/>
                      <a:pt x="117536" y="668758"/>
                      <a:pt x="115633" y="794417"/>
                    </a:cubicBezTo>
                    <a:cubicBezTo>
                      <a:pt x="114681" y="884854"/>
                      <a:pt x="115633" y="974339"/>
                      <a:pt x="115633" y="1064776"/>
                    </a:cubicBezTo>
                    <a:cubicBezTo>
                      <a:pt x="115633" y="1070488"/>
                      <a:pt x="117536" y="1076200"/>
                      <a:pt x="118488" y="1081911"/>
                    </a:cubicBezTo>
                    <a:cubicBezTo>
                      <a:pt x="268864" y="1081911"/>
                      <a:pt x="418288" y="1081911"/>
                      <a:pt x="569616" y="1081911"/>
                    </a:cubicBezTo>
                    <a:close/>
                    <a:moveTo>
                      <a:pt x="514414" y="287971"/>
                    </a:moveTo>
                    <a:cubicBezTo>
                      <a:pt x="516318" y="194679"/>
                      <a:pt x="441130" y="116618"/>
                      <a:pt x="348811" y="113761"/>
                    </a:cubicBezTo>
                    <a:cubicBezTo>
                      <a:pt x="253636" y="111858"/>
                      <a:pt x="174641" y="187063"/>
                      <a:pt x="172738" y="281308"/>
                    </a:cubicBezTo>
                    <a:cubicBezTo>
                      <a:pt x="170834" y="376504"/>
                      <a:pt x="247925" y="454566"/>
                      <a:pt x="342148" y="455518"/>
                    </a:cubicBezTo>
                    <a:cubicBezTo>
                      <a:pt x="435419" y="456469"/>
                      <a:pt x="512511" y="381264"/>
                      <a:pt x="514414" y="287971"/>
                    </a:cubicBezTo>
                    <a:close/>
                  </a:path>
                </a:pathLst>
              </a:custGeom>
              <a:grpFill/>
              <a:ln w="951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AC2F07E9-616D-7D6A-8BC2-A42A231B642F}"/>
                  </a:ext>
                </a:extLst>
              </p:cNvPr>
              <p:cNvSpPr/>
              <p:nvPr/>
            </p:nvSpPr>
            <p:spPr>
              <a:xfrm>
                <a:off x="4608736" y="3837617"/>
                <a:ext cx="684305" cy="1197349"/>
              </a:xfrm>
              <a:custGeom>
                <a:avLst/>
                <a:gdLst>
                  <a:gd name="connsiteX0" fmla="*/ 161797 w 684305"/>
                  <a:gd name="connsiteY0" fmla="*/ 506222 h 1197349"/>
                  <a:gd name="connsiteX1" fmla="*/ 140859 w 684305"/>
                  <a:gd name="connsiteY1" fmla="*/ 82597 h 1197349"/>
                  <a:gd name="connsiteX2" fmla="*/ 539640 w 684305"/>
                  <a:gd name="connsiteY2" fmla="*/ 78789 h 1197349"/>
                  <a:gd name="connsiteX3" fmla="*/ 524412 w 684305"/>
                  <a:gd name="connsiteY3" fmla="*/ 504318 h 1197349"/>
                  <a:gd name="connsiteX4" fmla="*/ 541543 w 684305"/>
                  <a:gd name="connsiteY4" fmla="*/ 520502 h 1197349"/>
                  <a:gd name="connsiteX5" fmla="*/ 684305 w 684305"/>
                  <a:gd name="connsiteY5" fmla="*/ 805140 h 1197349"/>
                  <a:gd name="connsiteX6" fmla="*/ 684305 w 684305"/>
                  <a:gd name="connsiteY6" fmla="*/ 1125953 h 1197349"/>
                  <a:gd name="connsiteX7" fmla="*/ 612924 w 684305"/>
                  <a:gd name="connsiteY7" fmla="*/ 1197350 h 1197349"/>
                  <a:gd name="connsiteX8" fmla="*/ 71381 w 684305"/>
                  <a:gd name="connsiteY8" fmla="*/ 1197350 h 1197349"/>
                  <a:gd name="connsiteX9" fmla="*/ 0 w 684305"/>
                  <a:gd name="connsiteY9" fmla="*/ 1125953 h 1197349"/>
                  <a:gd name="connsiteX10" fmla="*/ 0 w 684305"/>
                  <a:gd name="connsiteY10" fmla="*/ 805140 h 1197349"/>
                  <a:gd name="connsiteX11" fmla="*/ 145617 w 684305"/>
                  <a:gd name="connsiteY11" fmla="*/ 518598 h 1197349"/>
                  <a:gd name="connsiteX12" fmla="*/ 161797 w 684305"/>
                  <a:gd name="connsiteY12" fmla="*/ 506222 h 1197349"/>
                  <a:gd name="connsiteX13" fmla="*/ 570096 w 684305"/>
                  <a:gd name="connsiteY13" fmla="*/ 1082162 h 1197349"/>
                  <a:gd name="connsiteX14" fmla="*/ 570096 w 684305"/>
                  <a:gd name="connsiteY14" fmla="*/ 802284 h 1197349"/>
                  <a:gd name="connsiteX15" fmla="*/ 341677 w 684305"/>
                  <a:gd name="connsiteY15" fmla="*/ 570004 h 1197349"/>
                  <a:gd name="connsiteX16" fmla="*/ 114210 w 684305"/>
                  <a:gd name="connsiteY16" fmla="*/ 803236 h 1197349"/>
                  <a:gd name="connsiteX17" fmla="*/ 114210 w 684305"/>
                  <a:gd name="connsiteY17" fmla="*/ 1055507 h 1197349"/>
                  <a:gd name="connsiteX18" fmla="*/ 117065 w 684305"/>
                  <a:gd name="connsiteY18" fmla="*/ 1082162 h 1197349"/>
                  <a:gd name="connsiteX19" fmla="*/ 570096 w 684305"/>
                  <a:gd name="connsiteY19" fmla="*/ 1082162 h 1197349"/>
                  <a:gd name="connsiteX20" fmla="*/ 512991 w 684305"/>
                  <a:gd name="connsiteY20" fmla="*/ 284414 h 1197349"/>
                  <a:gd name="connsiteX21" fmla="*/ 344532 w 684305"/>
                  <a:gd name="connsiteY21" fmla="*/ 113060 h 1197349"/>
                  <a:gd name="connsiteX22" fmla="*/ 171314 w 684305"/>
                  <a:gd name="connsiteY22" fmla="*/ 283462 h 1197349"/>
                  <a:gd name="connsiteX23" fmla="*/ 343580 w 684305"/>
                  <a:gd name="connsiteY23" fmla="*/ 454816 h 1197349"/>
                  <a:gd name="connsiteX24" fmla="*/ 512991 w 684305"/>
                  <a:gd name="connsiteY24" fmla="*/ 284414 h 119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305" h="1197349">
                    <a:moveTo>
                      <a:pt x="161797" y="506222"/>
                    </a:moveTo>
                    <a:cubicBezTo>
                      <a:pt x="3807" y="356764"/>
                      <a:pt x="48539" y="173986"/>
                      <a:pt x="140859" y="82597"/>
                    </a:cubicBezTo>
                    <a:cubicBezTo>
                      <a:pt x="251261" y="-25927"/>
                      <a:pt x="427334" y="-27831"/>
                      <a:pt x="539640" y="78789"/>
                    </a:cubicBezTo>
                    <a:cubicBezTo>
                      <a:pt x="636718" y="171130"/>
                      <a:pt x="680498" y="355811"/>
                      <a:pt x="524412" y="504318"/>
                    </a:cubicBezTo>
                    <a:cubicBezTo>
                      <a:pt x="530123" y="510030"/>
                      <a:pt x="535833" y="515742"/>
                      <a:pt x="541543" y="520502"/>
                    </a:cubicBezTo>
                    <a:cubicBezTo>
                      <a:pt x="635766" y="591899"/>
                      <a:pt x="684305" y="686144"/>
                      <a:pt x="684305" y="805140"/>
                    </a:cubicBezTo>
                    <a:cubicBezTo>
                      <a:pt x="684305" y="911760"/>
                      <a:pt x="684305" y="1019332"/>
                      <a:pt x="684305" y="1125953"/>
                    </a:cubicBezTo>
                    <a:cubicBezTo>
                      <a:pt x="684305" y="1177359"/>
                      <a:pt x="664319" y="1197350"/>
                      <a:pt x="612924" y="1197350"/>
                    </a:cubicBezTo>
                    <a:cubicBezTo>
                      <a:pt x="432093" y="1197350"/>
                      <a:pt x="252213" y="1197350"/>
                      <a:pt x="71381" y="1197350"/>
                    </a:cubicBezTo>
                    <a:cubicBezTo>
                      <a:pt x="19987" y="1197350"/>
                      <a:pt x="0" y="1177359"/>
                      <a:pt x="0" y="1125953"/>
                    </a:cubicBezTo>
                    <a:cubicBezTo>
                      <a:pt x="0" y="1019332"/>
                      <a:pt x="0" y="911760"/>
                      <a:pt x="0" y="805140"/>
                    </a:cubicBezTo>
                    <a:cubicBezTo>
                      <a:pt x="0" y="685192"/>
                      <a:pt x="49491" y="589995"/>
                      <a:pt x="145617" y="518598"/>
                    </a:cubicBezTo>
                    <a:cubicBezTo>
                      <a:pt x="150376" y="514790"/>
                      <a:pt x="155135" y="510982"/>
                      <a:pt x="161797" y="506222"/>
                    </a:cubicBezTo>
                    <a:close/>
                    <a:moveTo>
                      <a:pt x="570096" y="1082162"/>
                    </a:moveTo>
                    <a:cubicBezTo>
                      <a:pt x="570096" y="986965"/>
                      <a:pt x="571048" y="894625"/>
                      <a:pt x="570096" y="802284"/>
                    </a:cubicBezTo>
                    <a:cubicBezTo>
                      <a:pt x="569144" y="670912"/>
                      <a:pt x="469211" y="570004"/>
                      <a:pt x="341677" y="570004"/>
                    </a:cubicBezTo>
                    <a:cubicBezTo>
                      <a:pt x="214143" y="570004"/>
                      <a:pt x="115161" y="670912"/>
                      <a:pt x="114210" y="803236"/>
                    </a:cubicBezTo>
                    <a:cubicBezTo>
                      <a:pt x="113258" y="887009"/>
                      <a:pt x="114210" y="971734"/>
                      <a:pt x="114210" y="1055507"/>
                    </a:cubicBezTo>
                    <a:cubicBezTo>
                      <a:pt x="114210" y="1064075"/>
                      <a:pt x="116113" y="1073594"/>
                      <a:pt x="117065" y="1082162"/>
                    </a:cubicBezTo>
                    <a:cubicBezTo>
                      <a:pt x="268392" y="1082162"/>
                      <a:pt x="416865" y="1082162"/>
                      <a:pt x="570096" y="1082162"/>
                    </a:cubicBezTo>
                    <a:close/>
                    <a:moveTo>
                      <a:pt x="512991" y="284414"/>
                    </a:moveTo>
                    <a:cubicBezTo>
                      <a:pt x="512991" y="191121"/>
                      <a:pt x="436851" y="114012"/>
                      <a:pt x="344532" y="113060"/>
                    </a:cubicBezTo>
                    <a:cubicBezTo>
                      <a:pt x="250309" y="112108"/>
                      <a:pt x="171314" y="189217"/>
                      <a:pt x="171314" y="283462"/>
                    </a:cubicBezTo>
                    <a:cubicBezTo>
                      <a:pt x="171314" y="377707"/>
                      <a:pt x="249358" y="455768"/>
                      <a:pt x="343580" y="454816"/>
                    </a:cubicBezTo>
                    <a:cubicBezTo>
                      <a:pt x="436851" y="454816"/>
                      <a:pt x="512991" y="377707"/>
                      <a:pt x="512991" y="284414"/>
                    </a:cubicBezTo>
                    <a:close/>
                  </a:path>
                </a:pathLst>
              </a:custGeom>
              <a:grpFill/>
              <a:ln w="951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FB8DB4F-AF3C-5AB6-1AF7-833EC2D13AFD}"/>
                  </a:ext>
                </a:extLst>
              </p:cNvPr>
              <p:cNvSpPr/>
              <p:nvPr/>
            </p:nvSpPr>
            <p:spPr>
              <a:xfrm>
                <a:off x="5405925" y="3836643"/>
                <a:ext cx="684679" cy="1197794"/>
              </a:xfrm>
              <a:custGeom>
                <a:avLst/>
                <a:gdLst>
                  <a:gd name="connsiteX0" fmla="*/ 522883 w 684679"/>
                  <a:gd name="connsiteY0" fmla="*/ 507196 h 1197794"/>
                  <a:gd name="connsiteX1" fmla="*/ 672306 w 684679"/>
                  <a:gd name="connsiteY1" fmla="*/ 710917 h 1197794"/>
                  <a:gd name="connsiteX2" fmla="*/ 683728 w 684679"/>
                  <a:gd name="connsiteY2" fmla="*/ 784218 h 1197794"/>
                  <a:gd name="connsiteX3" fmla="*/ 684679 w 684679"/>
                  <a:gd name="connsiteY3" fmla="*/ 1133590 h 1197794"/>
                  <a:gd name="connsiteX4" fmla="*/ 620912 w 684679"/>
                  <a:gd name="connsiteY4" fmla="*/ 1197371 h 1197794"/>
                  <a:gd name="connsiteX5" fmla="*/ 65093 w 684679"/>
                  <a:gd name="connsiteY5" fmla="*/ 1197371 h 1197794"/>
                  <a:gd name="connsiteX6" fmla="*/ 1326 w 684679"/>
                  <a:gd name="connsiteY6" fmla="*/ 1133590 h 1197794"/>
                  <a:gd name="connsiteX7" fmla="*/ 2277 w 684679"/>
                  <a:gd name="connsiteY7" fmla="*/ 781362 h 1197794"/>
                  <a:gd name="connsiteX8" fmla="*/ 134570 w 684679"/>
                  <a:gd name="connsiteY8" fmla="*/ 528139 h 1197794"/>
                  <a:gd name="connsiteX9" fmla="*/ 163122 w 684679"/>
                  <a:gd name="connsiteY9" fmla="*/ 507196 h 1197794"/>
                  <a:gd name="connsiteX10" fmla="*/ 60334 w 684679"/>
                  <a:gd name="connsiteY10" fmla="*/ 250165 h 1197794"/>
                  <a:gd name="connsiteX11" fmla="*/ 163122 w 684679"/>
                  <a:gd name="connsiteY11" fmla="*/ 64531 h 1197794"/>
                  <a:gd name="connsiteX12" fmla="*/ 550483 w 684679"/>
                  <a:gd name="connsiteY12" fmla="*/ 90234 h 1197794"/>
                  <a:gd name="connsiteX13" fmla="*/ 522883 w 684679"/>
                  <a:gd name="connsiteY13" fmla="*/ 507196 h 1197794"/>
                  <a:gd name="connsiteX14" fmla="*/ 115535 w 684679"/>
                  <a:gd name="connsiteY14" fmla="*/ 1081231 h 1197794"/>
                  <a:gd name="connsiteX15" fmla="*/ 570470 w 684679"/>
                  <a:gd name="connsiteY15" fmla="*/ 1081231 h 1197794"/>
                  <a:gd name="connsiteX16" fmla="*/ 569518 w 684679"/>
                  <a:gd name="connsiteY16" fmla="*/ 780410 h 1197794"/>
                  <a:gd name="connsiteX17" fmla="*/ 341099 w 684679"/>
                  <a:gd name="connsiteY17" fmla="*/ 570977 h 1197794"/>
                  <a:gd name="connsiteX18" fmla="*/ 116487 w 684679"/>
                  <a:gd name="connsiteY18" fmla="*/ 780410 h 1197794"/>
                  <a:gd name="connsiteX19" fmla="*/ 115535 w 684679"/>
                  <a:gd name="connsiteY19" fmla="*/ 1081231 h 1197794"/>
                  <a:gd name="connsiteX20" fmla="*/ 514317 w 684679"/>
                  <a:gd name="connsiteY20" fmla="*/ 285387 h 1197794"/>
                  <a:gd name="connsiteX21" fmla="*/ 345858 w 684679"/>
                  <a:gd name="connsiteY21" fmla="*/ 114033 h 1197794"/>
                  <a:gd name="connsiteX22" fmla="*/ 172640 w 684679"/>
                  <a:gd name="connsiteY22" fmla="*/ 284436 h 1197794"/>
                  <a:gd name="connsiteX23" fmla="*/ 344906 w 684679"/>
                  <a:gd name="connsiteY23" fmla="*/ 455790 h 1197794"/>
                  <a:gd name="connsiteX24" fmla="*/ 514317 w 684679"/>
                  <a:gd name="connsiteY24" fmla="*/ 285387 h 119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679" h="1197794">
                    <a:moveTo>
                      <a:pt x="522883" y="507196"/>
                    </a:moveTo>
                    <a:cubicBezTo>
                      <a:pt x="598070" y="558602"/>
                      <a:pt x="650416" y="624288"/>
                      <a:pt x="672306" y="710917"/>
                    </a:cubicBezTo>
                    <a:cubicBezTo>
                      <a:pt x="678017" y="734716"/>
                      <a:pt x="683728" y="759467"/>
                      <a:pt x="683728" y="784218"/>
                    </a:cubicBezTo>
                    <a:cubicBezTo>
                      <a:pt x="684679" y="900358"/>
                      <a:pt x="684679" y="1016498"/>
                      <a:pt x="684679" y="1133590"/>
                    </a:cubicBezTo>
                    <a:cubicBezTo>
                      <a:pt x="684679" y="1175476"/>
                      <a:pt x="662789" y="1197371"/>
                      <a:pt x="620912" y="1197371"/>
                    </a:cubicBezTo>
                    <a:cubicBezTo>
                      <a:pt x="435322" y="1198323"/>
                      <a:pt x="250683" y="1197371"/>
                      <a:pt x="65093" y="1197371"/>
                    </a:cubicBezTo>
                    <a:cubicBezTo>
                      <a:pt x="23216" y="1197371"/>
                      <a:pt x="1326" y="1175476"/>
                      <a:pt x="1326" y="1133590"/>
                    </a:cubicBezTo>
                    <a:cubicBezTo>
                      <a:pt x="374" y="1016498"/>
                      <a:pt x="-1530" y="898454"/>
                      <a:pt x="2277" y="781362"/>
                    </a:cubicBezTo>
                    <a:cubicBezTo>
                      <a:pt x="5133" y="676646"/>
                      <a:pt x="53672" y="592873"/>
                      <a:pt x="134570" y="528139"/>
                    </a:cubicBezTo>
                    <a:cubicBezTo>
                      <a:pt x="143136" y="521475"/>
                      <a:pt x="151702" y="515763"/>
                      <a:pt x="163122" y="507196"/>
                    </a:cubicBezTo>
                    <a:cubicBezTo>
                      <a:pt x="86983" y="437702"/>
                      <a:pt x="47961" y="352977"/>
                      <a:pt x="60334" y="250165"/>
                    </a:cubicBezTo>
                    <a:cubicBezTo>
                      <a:pt x="69851" y="174960"/>
                      <a:pt x="104114" y="113082"/>
                      <a:pt x="163122" y="64531"/>
                    </a:cubicBezTo>
                    <a:cubicBezTo>
                      <a:pt x="280187" y="-30665"/>
                      <a:pt x="447695" y="-19242"/>
                      <a:pt x="550483" y="90234"/>
                    </a:cubicBezTo>
                    <a:cubicBezTo>
                      <a:pt x="639947" y="184479"/>
                      <a:pt x="676114" y="362497"/>
                      <a:pt x="522883" y="507196"/>
                    </a:cubicBezTo>
                    <a:close/>
                    <a:moveTo>
                      <a:pt x="115535" y="1081231"/>
                    </a:moveTo>
                    <a:cubicBezTo>
                      <a:pt x="269718" y="1081231"/>
                      <a:pt x="419142" y="1081231"/>
                      <a:pt x="570470" y="1081231"/>
                    </a:cubicBezTo>
                    <a:cubicBezTo>
                      <a:pt x="570470" y="979371"/>
                      <a:pt x="574277" y="879415"/>
                      <a:pt x="569518" y="780410"/>
                    </a:cubicBezTo>
                    <a:cubicBezTo>
                      <a:pt x="563807" y="662366"/>
                      <a:pt x="460067" y="570026"/>
                      <a:pt x="341099" y="570977"/>
                    </a:cubicBezTo>
                    <a:cubicBezTo>
                      <a:pt x="224034" y="571929"/>
                      <a:pt x="121246" y="664270"/>
                      <a:pt x="116487" y="780410"/>
                    </a:cubicBezTo>
                    <a:cubicBezTo>
                      <a:pt x="112680" y="879415"/>
                      <a:pt x="115535" y="979371"/>
                      <a:pt x="115535" y="1081231"/>
                    </a:cubicBezTo>
                    <a:close/>
                    <a:moveTo>
                      <a:pt x="514317" y="285387"/>
                    </a:moveTo>
                    <a:cubicBezTo>
                      <a:pt x="514317" y="192095"/>
                      <a:pt x="438177" y="114985"/>
                      <a:pt x="345858" y="114033"/>
                    </a:cubicBezTo>
                    <a:cubicBezTo>
                      <a:pt x="251635" y="113082"/>
                      <a:pt x="172640" y="190191"/>
                      <a:pt x="172640" y="284436"/>
                    </a:cubicBezTo>
                    <a:cubicBezTo>
                      <a:pt x="172640" y="378680"/>
                      <a:pt x="250683" y="456741"/>
                      <a:pt x="344906" y="455790"/>
                    </a:cubicBezTo>
                    <a:cubicBezTo>
                      <a:pt x="437225" y="455790"/>
                      <a:pt x="514317" y="378680"/>
                      <a:pt x="514317" y="285387"/>
                    </a:cubicBezTo>
                    <a:close/>
                  </a:path>
                </a:pathLst>
              </a:custGeom>
              <a:grpFill/>
              <a:ln w="951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8A87AB9-D6CA-1EC5-CEDE-4E39993895FE}"/>
                  </a:ext>
                </a:extLst>
              </p:cNvPr>
              <p:cNvSpPr/>
              <p:nvPr/>
            </p:nvSpPr>
            <p:spPr>
              <a:xfrm>
                <a:off x="4868563" y="1843700"/>
                <a:ext cx="1077376" cy="279799"/>
              </a:xfrm>
              <a:custGeom>
                <a:avLst/>
                <a:gdLst>
                  <a:gd name="connsiteX0" fmla="*/ 0 w 1077376"/>
                  <a:gd name="connsiteY0" fmla="*/ 174485 h 279799"/>
                  <a:gd name="connsiteX1" fmla="*/ 347387 w 1077376"/>
                  <a:gd name="connsiteY1" fmla="*/ 3131 h 279799"/>
                  <a:gd name="connsiteX2" fmla="*/ 407347 w 1077376"/>
                  <a:gd name="connsiteY2" fmla="*/ 11699 h 279799"/>
                  <a:gd name="connsiteX3" fmla="*/ 684305 w 1077376"/>
                  <a:gd name="connsiteY3" fmla="*/ 149734 h 279799"/>
                  <a:gd name="connsiteX4" fmla="*/ 736651 w 1077376"/>
                  <a:gd name="connsiteY4" fmla="*/ 148782 h 279799"/>
                  <a:gd name="connsiteX5" fmla="*/ 1025982 w 1077376"/>
                  <a:gd name="connsiteY5" fmla="*/ 4083 h 279799"/>
                  <a:gd name="connsiteX6" fmla="*/ 1077376 w 1077376"/>
                  <a:gd name="connsiteY6" fmla="*/ 105943 h 279799"/>
                  <a:gd name="connsiteX7" fmla="*/ 945084 w 1077376"/>
                  <a:gd name="connsiteY7" fmla="*/ 171629 h 279799"/>
                  <a:gd name="connsiteX8" fmla="*/ 751879 w 1077376"/>
                  <a:gd name="connsiteY8" fmla="*/ 268730 h 279799"/>
                  <a:gd name="connsiteX9" fmla="*/ 668125 w 1077376"/>
                  <a:gd name="connsiteY9" fmla="*/ 268730 h 279799"/>
                  <a:gd name="connsiteX10" fmla="*/ 394975 w 1077376"/>
                  <a:gd name="connsiteY10" fmla="*/ 130695 h 279799"/>
                  <a:gd name="connsiteX11" fmla="*/ 342629 w 1077376"/>
                  <a:gd name="connsiteY11" fmla="*/ 130695 h 279799"/>
                  <a:gd name="connsiteX12" fmla="*/ 52346 w 1077376"/>
                  <a:gd name="connsiteY12" fmla="*/ 276345 h 279799"/>
                  <a:gd name="connsiteX13" fmla="*/ 0 w 1077376"/>
                  <a:gd name="connsiteY13" fmla="*/ 174485 h 2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7376" h="279799">
                    <a:moveTo>
                      <a:pt x="0" y="174485"/>
                    </a:moveTo>
                    <a:cubicBezTo>
                      <a:pt x="118016" y="115463"/>
                      <a:pt x="232226" y="57393"/>
                      <a:pt x="347387" y="3131"/>
                    </a:cubicBezTo>
                    <a:cubicBezTo>
                      <a:pt x="362615" y="-4485"/>
                      <a:pt x="389264" y="3131"/>
                      <a:pt x="407347" y="11699"/>
                    </a:cubicBezTo>
                    <a:cubicBezTo>
                      <a:pt x="500618" y="56441"/>
                      <a:pt x="592938" y="102136"/>
                      <a:pt x="684305" y="149734"/>
                    </a:cubicBezTo>
                    <a:cubicBezTo>
                      <a:pt x="703340" y="159254"/>
                      <a:pt x="717616" y="159254"/>
                      <a:pt x="736651" y="148782"/>
                    </a:cubicBezTo>
                    <a:cubicBezTo>
                      <a:pt x="831826" y="100232"/>
                      <a:pt x="927000" y="53585"/>
                      <a:pt x="1025982" y="4083"/>
                    </a:cubicBezTo>
                    <a:cubicBezTo>
                      <a:pt x="1043113" y="37402"/>
                      <a:pt x="1059293" y="69769"/>
                      <a:pt x="1077376" y="105943"/>
                    </a:cubicBezTo>
                    <a:cubicBezTo>
                      <a:pt x="1031692" y="128791"/>
                      <a:pt x="988864" y="150686"/>
                      <a:pt x="945084" y="171629"/>
                    </a:cubicBezTo>
                    <a:cubicBezTo>
                      <a:pt x="880365" y="203996"/>
                      <a:pt x="815646" y="235411"/>
                      <a:pt x="751879" y="268730"/>
                    </a:cubicBezTo>
                    <a:cubicBezTo>
                      <a:pt x="722375" y="283961"/>
                      <a:pt x="696678" y="283009"/>
                      <a:pt x="668125" y="268730"/>
                    </a:cubicBezTo>
                    <a:cubicBezTo>
                      <a:pt x="577710" y="222083"/>
                      <a:pt x="485390" y="178293"/>
                      <a:pt x="394975" y="130695"/>
                    </a:cubicBezTo>
                    <a:cubicBezTo>
                      <a:pt x="375940" y="121175"/>
                      <a:pt x="361663" y="120223"/>
                      <a:pt x="342629" y="130695"/>
                    </a:cubicBezTo>
                    <a:cubicBezTo>
                      <a:pt x="246502" y="180197"/>
                      <a:pt x="150376" y="226843"/>
                      <a:pt x="52346" y="276345"/>
                    </a:cubicBezTo>
                    <a:cubicBezTo>
                      <a:pt x="34263" y="242075"/>
                      <a:pt x="18083" y="210660"/>
                      <a:pt x="0" y="174485"/>
                    </a:cubicBezTo>
                    <a:close/>
                  </a:path>
                </a:pathLst>
              </a:custGeom>
              <a:grpFill/>
              <a:ln w="951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1CE706A-A3D5-B576-7F91-C080DE6A2604}"/>
                  </a:ext>
                </a:extLst>
              </p:cNvPr>
              <p:cNvSpPr/>
              <p:nvPr/>
            </p:nvSpPr>
            <p:spPr>
              <a:xfrm>
                <a:off x="5295897" y="2470369"/>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C4431D-8F52-C421-1886-705DF82CFC99}"/>
                  </a:ext>
                </a:extLst>
              </p:cNvPr>
              <p:cNvSpPr/>
              <p:nvPr/>
            </p:nvSpPr>
            <p:spPr>
              <a:xfrm>
                <a:off x="5295897" y="2697889"/>
                <a:ext cx="678594" cy="111380"/>
              </a:xfrm>
              <a:custGeom>
                <a:avLst/>
                <a:gdLst>
                  <a:gd name="connsiteX0" fmla="*/ 678595 w 678594"/>
                  <a:gd name="connsiteY0" fmla="*/ 111380 h 111380"/>
                  <a:gd name="connsiteX1" fmla="*/ 0 w 678594"/>
                  <a:gd name="connsiteY1" fmla="*/ 111380 h 111380"/>
                  <a:gd name="connsiteX2" fmla="*/ 0 w 678594"/>
                  <a:gd name="connsiteY2" fmla="*/ 0 h 111380"/>
                  <a:gd name="connsiteX3" fmla="*/ 678595 w 678594"/>
                  <a:gd name="connsiteY3" fmla="*/ 0 h 111380"/>
                  <a:gd name="connsiteX4" fmla="*/ 678595 w 678594"/>
                  <a:gd name="connsiteY4" fmla="*/ 111380 h 11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94" h="111380">
                    <a:moveTo>
                      <a:pt x="678595" y="111380"/>
                    </a:moveTo>
                    <a:cubicBezTo>
                      <a:pt x="452079" y="111380"/>
                      <a:pt x="227467" y="111380"/>
                      <a:pt x="0" y="111380"/>
                    </a:cubicBezTo>
                    <a:cubicBezTo>
                      <a:pt x="0" y="74253"/>
                      <a:pt x="0" y="38079"/>
                      <a:pt x="0" y="0"/>
                    </a:cubicBezTo>
                    <a:cubicBezTo>
                      <a:pt x="225564" y="0"/>
                      <a:pt x="451127" y="0"/>
                      <a:pt x="678595" y="0"/>
                    </a:cubicBezTo>
                    <a:cubicBezTo>
                      <a:pt x="678595" y="35223"/>
                      <a:pt x="678595" y="71397"/>
                      <a:pt x="678595" y="111380"/>
                    </a:cubicBezTo>
                    <a:close/>
                  </a:path>
                </a:pathLst>
              </a:custGeom>
              <a:grpFill/>
              <a:ln w="951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611157E-4979-D111-7773-06F975048CB5}"/>
                  </a:ext>
                </a:extLst>
              </p:cNvPr>
              <p:cNvSpPr/>
              <p:nvPr/>
            </p:nvSpPr>
            <p:spPr>
              <a:xfrm>
                <a:off x="5294945" y="2926361"/>
                <a:ext cx="679546" cy="109476"/>
              </a:xfrm>
              <a:custGeom>
                <a:avLst/>
                <a:gdLst>
                  <a:gd name="connsiteX0" fmla="*/ 0 w 679546"/>
                  <a:gd name="connsiteY0" fmla="*/ 109476 h 109476"/>
                  <a:gd name="connsiteX1" fmla="*/ 0 w 679546"/>
                  <a:gd name="connsiteY1" fmla="*/ 0 h 109476"/>
                  <a:gd name="connsiteX2" fmla="*/ 679547 w 679546"/>
                  <a:gd name="connsiteY2" fmla="*/ 0 h 109476"/>
                  <a:gd name="connsiteX3" fmla="*/ 679547 w 679546"/>
                  <a:gd name="connsiteY3" fmla="*/ 109476 h 109476"/>
                  <a:gd name="connsiteX4" fmla="*/ 0 w 679546"/>
                  <a:gd name="connsiteY4" fmla="*/ 109476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0" y="109476"/>
                    </a:moveTo>
                    <a:cubicBezTo>
                      <a:pt x="0" y="72350"/>
                      <a:pt x="0" y="37127"/>
                      <a:pt x="0" y="0"/>
                    </a:cubicBezTo>
                    <a:cubicBezTo>
                      <a:pt x="226515" y="0"/>
                      <a:pt x="451127" y="0"/>
                      <a:pt x="679547" y="0"/>
                    </a:cubicBezTo>
                    <a:cubicBezTo>
                      <a:pt x="679547" y="35223"/>
                      <a:pt x="679547" y="71397"/>
                      <a:pt x="679547" y="109476"/>
                    </a:cubicBezTo>
                    <a:cubicBezTo>
                      <a:pt x="453983" y="109476"/>
                      <a:pt x="228419" y="109476"/>
                      <a:pt x="0" y="109476"/>
                    </a:cubicBezTo>
                    <a:close/>
                  </a:path>
                </a:pathLst>
              </a:custGeom>
              <a:grpFill/>
              <a:ln w="951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421C6E3-6E7F-2D9F-6801-8A554FC72414}"/>
                  </a:ext>
                </a:extLst>
              </p:cNvPr>
              <p:cNvSpPr/>
              <p:nvPr/>
            </p:nvSpPr>
            <p:spPr>
              <a:xfrm>
                <a:off x="5295897" y="3154833"/>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48545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82D945-AFAD-627A-86C7-4D5226FF17F1}"/>
              </a:ext>
            </a:extLst>
          </p:cNvPr>
          <p:cNvSpPr>
            <a:spLocks noGrp="1"/>
          </p:cNvSpPr>
          <p:nvPr>
            <p:ph type="body" sz="quarter" idx="18"/>
          </p:nvPr>
        </p:nvSpPr>
        <p:spPr>
          <a:xfrm>
            <a:off x="734713" y="2096135"/>
            <a:ext cx="6508568" cy="3666661"/>
          </a:xfrm>
        </p:spPr>
        <p:txBody>
          <a:bodyPr>
            <a:normAutofit fontScale="92500"/>
          </a:bodyPr>
          <a:lstStyle/>
          <a:p>
            <a:pPr marL="12700" indent="-12700">
              <a:lnSpc>
                <a:spcPct val="110000"/>
              </a:lnSpc>
            </a:pPr>
            <a:r>
              <a:rPr lang="en-US" sz="1600" dirty="0">
                <a:latin typeface="Calibri" panose="020F0502020204030204" pitchFamily="34" charset="0"/>
                <a:ea typeface="Calibri" panose="020F0502020204030204" pitchFamily="34" charset="0"/>
                <a:cs typeface="Times New Roman" panose="02020603050405020304" pitchFamily="18" charset="0"/>
              </a:rPr>
              <a:t>Die </a:t>
            </a:r>
            <a:r>
              <a:rPr lang="en-US" sz="1600" dirty="0" err="1">
                <a:latin typeface="Calibri" panose="020F0502020204030204" pitchFamily="34" charset="0"/>
                <a:ea typeface="Calibri" panose="020F0502020204030204" pitchFamily="34" charset="0"/>
                <a:cs typeface="Times New Roman" panose="02020603050405020304" pitchFamily="18" charset="0"/>
              </a:rPr>
              <a:t>SECure</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Materialien</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bilden</a:t>
            </a:r>
            <a:r>
              <a:rPr lang="en-US" sz="1600" dirty="0">
                <a:latin typeface="Calibri" panose="020F0502020204030204" pitchFamily="34" charset="0"/>
                <a:ea typeface="Calibri" panose="020F0502020204030204" pitchFamily="34" charset="0"/>
                <a:cs typeface="Times New Roman" panose="02020603050405020304" pitchFamily="18" charset="0"/>
              </a:rPr>
              <a:t> den </a:t>
            </a:r>
            <a:r>
              <a:rPr lang="en-US" sz="1600" dirty="0" err="1">
                <a:latin typeface="Calibri" panose="020F0502020204030204" pitchFamily="34" charset="0"/>
                <a:ea typeface="Calibri" panose="020F0502020204030204" pitchFamily="34" charset="0"/>
                <a:cs typeface="Times New Roman" panose="02020603050405020304" pitchFamily="18" charset="0"/>
              </a:rPr>
              <a:t>ersten</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ganzheitlichen</a:t>
            </a:r>
            <a:r>
              <a:rPr lang="en-US" sz="1600" dirty="0">
                <a:latin typeface="Calibri" panose="020F0502020204030204" pitchFamily="34" charset="0"/>
                <a:ea typeface="Calibri" panose="020F0502020204030204" pitchFamily="34" charset="0"/>
                <a:cs typeface="Times New Roman" panose="02020603050405020304" pitchFamily="18" charset="0"/>
              </a:rPr>
              <a:t> Berufsbildungsansatz zur Krisenfrüherkennung und -bewältigung auf der Grundlage eines </a:t>
            </a:r>
            <a:r>
              <a:rPr lang="en-US" sz="1600" dirty="0" err="1">
                <a:latin typeface="Calibri" panose="020F0502020204030204" pitchFamily="34" charset="0"/>
                <a:ea typeface="Calibri" panose="020F0502020204030204" pitchFamily="34" charset="0"/>
                <a:cs typeface="Times New Roman" panose="02020603050405020304" pitchFamily="18" charset="0"/>
              </a:rPr>
              <a:t>speziell</a:t>
            </a:r>
            <a:r>
              <a:rPr lang="en-US" sz="1600" dirty="0">
                <a:latin typeface="Calibri" panose="020F0502020204030204" pitchFamily="34" charset="0"/>
                <a:ea typeface="Calibri" panose="020F0502020204030204" pitchFamily="34" charset="0"/>
                <a:cs typeface="Times New Roman" panose="02020603050405020304" pitchFamily="18" charset="0"/>
              </a:rPr>
              <a:t> für </a:t>
            </a:r>
            <a:r>
              <a:rPr lang="en-US" sz="1600" dirty="0" err="1">
                <a:latin typeface="Calibri" panose="020F0502020204030204" pitchFamily="34" charset="0"/>
                <a:ea typeface="Calibri" panose="020F0502020204030204" pitchFamily="34" charset="0"/>
                <a:cs typeface="Times New Roman" panose="02020603050405020304" pitchFamily="18" charset="0"/>
              </a:rPr>
              <a:t>k</a:t>
            </a:r>
            <a:r>
              <a:rPr lang="en-US" sz="1600" dirty="0" err="1"/>
              <a:t>leine</a:t>
            </a:r>
            <a:r>
              <a:rPr lang="en-US" sz="1600" dirty="0"/>
              <a:t> und </a:t>
            </a:r>
            <a:r>
              <a:rPr lang="en-US" sz="1600" dirty="0" err="1"/>
              <a:t>mittlere</a:t>
            </a:r>
            <a:r>
              <a:rPr lang="en-US" sz="1600" dirty="0"/>
              <a:t> </a:t>
            </a:r>
            <a:r>
              <a:rPr lang="en-US" sz="1600" dirty="0" err="1"/>
              <a:t>Unternehmen</a:t>
            </a:r>
            <a:r>
              <a:rPr lang="en-US" sz="1600" dirty="0"/>
              <a:t> (KMU)</a:t>
            </a:r>
            <a:r>
              <a:rPr lang="en-US" sz="1600" dirty="0">
                <a:latin typeface="Calibri" panose="020F0502020204030204" pitchFamily="34" charset="0"/>
                <a:ea typeface="Calibri" panose="020F0502020204030204" pitchFamily="34" charset="0"/>
                <a:cs typeface="Times New Roman" panose="02020603050405020304" pitchFamily="18" charset="0"/>
              </a:rPr>
              <a:t> entwickelten Rahmens. Dies geschieht durch die Kombination eines lehrplanbasierten Ansatzes, der von der Berufsbildung in </a:t>
            </a:r>
            <a:r>
              <a:rPr lang="en-US" sz="1600" dirty="0" err="1">
                <a:latin typeface="Calibri" panose="020F0502020204030204" pitchFamily="34" charset="0"/>
                <a:ea typeface="Calibri" panose="020F0502020204030204" pitchFamily="34" charset="0"/>
                <a:cs typeface="Times New Roman" panose="02020603050405020304" pitchFamily="18" charset="0"/>
              </a:rPr>
              <a:t>andere</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Lehrkonzepte</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transferiert</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werden</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kann</a:t>
            </a:r>
            <a:r>
              <a:rPr lang="en-US" sz="1600" dirty="0">
                <a:latin typeface="Calibri" panose="020F0502020204030204" pitchFamily="34" charset="0"/>
                <a:ea typeface="Calibri" panose="020F0502020204030204" pitchFamily="34" charset="0"/>
                <a:cs typeface="Times New Roman" panose="02020603050405020304" pitchFamily="18" charset="0"/>
              </a:rPr>
              <a:t>, mit einem modularen Ansatz, der besonders für </a:t>
            </a:r>
            <a:r>
              <a:rPr lang="en-US" sz="1600" dirty="0" err="1">
                <a:latin typeface="Calibri" panose="020F0502020204030204" pitchFamily="34" charset="0"/>
                <a:ea typeface="Calibri" panose="020F0502020204030204" pitchFamily="34" charset="0"/>
                <a:cs typeface="Times New Roman" panose="02020603050405020304" pitchFamily="18" charset="0"/>
              </a:rPr>
              <a:t>Berater:innen</a:t>
            </a:r>
            <a:r>
              <a:rPr lang="en-US" sz="1600" dirty="0">
                <a:latin typeface="Calibri" panose="020F0502020204030204" pitchFamily="34" charset="0"/>
                <a:ea typeface="Calibri" panose="020F0502020204030204" pitchFamily="34" charset="0"/>
                <a:cs typeface="Times New Roman" panose="02020603050405020304" pitchFamily="18" charset="0"/>
              </a:rPr>
              <a:t>, KMU und </a:t>
            </a:r>
            <a:r>
              <a:rPr lang="en-US" sz="1600" dirty="0" err="1">
                <a:latin typeface="Calibri" panose="020F0502020204030204" pitchFamily="34" charset="0"/>
                <a:ea typeface="Calibri" panose="020F0502020204030204" pitchFamily="34" charset="0"/>
                <a:cs typeface="Times New Roman" panose="02020603050405020304" pitchFamily="18" charset="0"/>
              </a:rPr>
              <a:t>Gründer:innen</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de-DE" sz="1600" dirty="0">
                <a:latin typeface="Calibri" panose="020F0502020204030204" pitchFamily="34" charset="0"/>
                <a:ea typeface="Calibri" panose="020F0502020204030204" pitchFamily="34" charset="0"/>
                <a:cs typeface="Times New Roman" panose="02020603050405020304" pitchFamily="18" charset="0"/>
              </a:rPr>
              <a:t>Vorteile bietet. </a:t>
            </a:r>
          </a:p>
          <a:p>
            <a:pPr marL="12700" indent="-12700">
              <a:lnSpc>
                <a:spcPct val="110000"/>
              </a:lnSpc>
            </a:pPr>
            <a:r>
              <a:rPr lang="de-DE" sz="1600" dirty="0">
                <a:latin typeface="Calibri" panose="020F0502020204030204" pitchFamily="34" charset="0"/>
                <a:ea typeface="Calibri" panose="020F0502020204030204" pitchFamily="34" charset="0"/>
                <a:cs typeface="Times New Roman" panose="02020603050405020304" pitchFamily="18" charset="0"/>
              </a:rPr>
              <a:t>Die Module enthalten Links zu Artikeln in englischer Sprache. Sollten Sie diese auf deutsch lesen wollen, empfehlen wir Ihnen dafür den Google Übersetzer zu nutzen. Rufen Sie dafür die Seite vom Google Übersetzer auf und geben Sie die gewünschte URL in das Textfeld ein. Wählen Sie nun im rechten Feld (mit Hilfe des Abwärtspfeils rechts oben) als Zielsprache Deutsch aus. Wenn Sie anschließend mit der linken Maustaste auf die „übersetzte“ URL klicken, öffnet sich ein neuer Tab mit dem übersetzten Artikel. </a:t>
            </a:r>
          </a:p>
          <a:p>
            <a:pPr marL="12700" indent="-12700">
              <a:lnSpc>
                <a:spcPct val="110000"/>
              </a:lnSpc>
            </a:pPr>
            <a:endParaRPr lang="en-IE"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Placeholder 1">
            <a:extLst>
              <a:ext uri="{FF2B5EF4-FFF2-40B4-BE49-F238E27FC236}">
                <a16:creationId xmlns:a16="http://schemas.microsoft.com/office/drawing/2014/main" id="{0076F57E-724D-C146-BDC0-6F27A4E603DE}"/>
              </a:ext>
            </a:extLst>
          </p:cNvPr>
          <p:cNvSpPr>
            <a:spLocks noGrp="1"/>
          </p:cNvSpPr>
          <p:nvPr>
            <p:ph type="body" sz="quarter" idx="16"/>
          </p:nvPr>
        </p:nvSpPr>
        <p:spPr>
          <a:xfrm>
            <a:off x="734713" y="612150"/>
            <a:ext cx="7241669" cy="1453114"/>
          </a:xfrm>
        </p:spPr>
        <p:txBody>
          <a:bodyPr>
            <a:normAutofit/>
          </a:bodyPr>
          <a:lstStyle/>
          <a:p>
            <a:r>
              <a:rPr lang="en-US" dirty="0"/>
              <a:t>Was ist das Besondere an </a:t>
            </a:r>
            <a:r>
              <a:rPr lang="en-US" dirty="0" err="1"/>
              <a:t>unserem</a:t>
            </a:r>
            <a:r>
              <a:rPr lang="en-US" dirty="0"/>
              <a:t> </a:t>
            </a:r>
            <a:r>
              <a:rPr lang="en-US" dirty="0" err="1"/>
              <a:t>SECure</a:t>
            </a:r>
            <a:r>
              <a:rPr lang="en-US" dirty="0"/>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Lehrplan</a:t>
            </a:r>
            <a:r>
              <a:rPr lang="en-US" b="1" dirty="0">
                <a:effectLst/>
                <a:latin typeface="Calibri" panose="020F0502020204030204" pitchFamily="34" charset="0"/>
                <a:ea typeface="Calibri" panose="020F0502020204030204" pitchFamily="34" charset="0"/>
                <a:cs typeface="Times New Roman" panose="02020603050405020304" pitchFamily="18" charset="0"/>
              </a:rPr>
              <a:t> und </a:t>
            </a:r>
            <a:r>
              <a:rPr lang="en-US" b="1" dirty="0" err="1">
                <a:effectLst/>
                <a:latin typeface="Calibri" panose="020F0502020204030204" pitchFamily="34" charset="0"/>
                <a:ea typeface="Calibri" panose="020F0502020204030204" pitchFamily="34" charset="0"/>
                <a:cs typeface="Times New Roman" panose="02020603050405020304" pitchFamily="18" charset="0"/>
              </a:rPr>
              <a:t>Trainingspaket</a:t>
            </a:r>
            <a:r>
              <a:rPr lang="en-US" dirty="0"/>
              <a:t>?</a:t>
            </a:r>
          </a:p>
        </p:txBody>
      </p:sp>
      <p:pic>
        <p:nvPicPr>
          <p:cNvPr id="5" name="Picture 4" descr="Icon&#10;&#10;Description automatically generated">
            <a:extLst>
              <a:ext uri="{FF2B5EF4-FFF2-40B4-BE49-F238E27FC236}">
                <a16:creationId xmlns:a16="http://schemas.microsoft.com/office/drawing/2014/main" id="{4E8A0052-0A55-522A-2BB0-59E9948A0E76}"/>
              </a:ext>
            </a:extLst>
          </p:cNvPr>
          <p:cNvPicPr/>
          <p:nvPr/>
        </p:nvPicPr>
        <p:blipFill rotWithShape="1">
          <a:blip r:embed="rId2" cstate="screen">
            <a:extLst>
              <a:ext uri="{28A0092B-C50C-407E-A947-70E740481C1C}">
                <a14:useLocalDpi xmlns:a14="http://schemas.microsoft.com/office/drawing/2010/main"/>
              </a:ext>
            </a:extLst>
          </a:blip>
          <a:srcRect l="6291" t="4502" r="13258" b="10881"/>
          <a:stretch/>
        </p:blipFill>
        <p:spPr>
          <a:xfrm>
            <a:off x="6484950" y="211015"/>
            <a:ext cx="6035215" cy="5830859"/>
          </a:xfrm>
          <a:prstGeom prst="rect">
            <a:avLst/>
          </a:prstGeom>
        </p:spPr>
      </p:pic>
      <p:sp>
        <p:nvSpPr>
          <p:cNvPr id="6" name="Rectangle 5">
            <a:extLst>
              <a:ext uri="{FF2B5EF4-FFF2-40B4-BE49-F238E27FC236}">
                <a16:creationId xmlns:a16="http://schemas.microsoft.com/office/drawing/2014/main" id="{82F49A78-CA2B-C594-04DF-F1CD4FF555A2}"/>
              </a:ext>
            </a:extLst>
          </p:cNvPr>
          <p:cNvSpPr/>
          <p:nvPr/>
        </p:nvSpPr>
        <p:spPr>
          <a:xfrm>
            <a:off x="241346" y="2012602"/>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7" name="Grafik 6">
            <a:extLst>
              <a:ext uri="{FF2B5EF4-FFF2-40B4-BE49-F238E27FC236}">
                <a16:creationId xmlns:a16="http://schemas.microsoft.com/office/drawing/2014/main" id="{1A094CFE-F551-52A1-5669-39A369E66F7C}"/>
              </a:ext>
            </a:extLst>
          </p:cNvPr>
          <p:cNvPicPr>
            <a:picLocks noChangeAspect="1"/>
          </p:cNvPicPr>
          <p:nvPr/>
        </p:nvPicPr>
        <p:blipFill>
          <a:blip r:embed="rId3"/>
          <a:stretch>
            <a:fillRect/>
          </a:stretch>
        </p:blipFill>
        <p:spPr>
          <a:xfrm>
            <a:off x="4106454" y="5996772"/>
            <a:ext cx="838453" cy="301752"/>
          </a:xfrm>
          <a:prstGeom prst="rect">
            <a:avLst/>
          </a:prstGeom>
        </p:spPr>
      </p:pic>
      <p:sp>
        <p:nvSpPr>
          <p:cNvPr id="8" name="Textfeld 7">
            <a:extLst>
              <a:ext uri="{FF2B5EF4-FFF2-40B4-BE49-F238E27FC236}">
                <a16:creationId xmlns:a16="http://schemas.microsoft.com/office/drawing/2014/main" id="{D58D3783-4180-527C-D901-61017A1FD53E}"/>
              </a:ext>
            </a:extLst>
          </p:cNvPr>
          <p:cNvSpPr txBox="1"/>
          <p:nvPr/>
        </p:nvSpPr>
        <p:spPr>
          <a:xfrm>
            <a:off x="5041151" y="6041874"/>
            <a:ext cx="7057806" cy="233975"/>
          </a:xfrm>
          <a:prstGeom prst="rect">
            <a:avLst/>
          </a:prstGeom>
          <a:noFill/>
        </p:spPr>
        <p:txBody>
          <a:bodyPr wrap="square" rtlCol="0">
            <a:spAutoFit/>
          </a:bodyPr>
          <a:lstStyle/>
          <a:p>
            <a:pPr>
              <a:lnSpc>
                <a:spcPct val="107000"/>
              </a:lnSpc>
              <a:spcAft>
                <a:spcPts val="800"/>
              </a:spcAft>
            </a:pPr>
            <a:r>
              <a:rPr lang="de-DE" sz="900" dirty="0">
                <a:solidFill>
                  <a:srgbClr val="264160"/>
                </a:solidFill>
                <a:effectLst/>
                <a:latin typeface="Calibri" panose="020F0502020204030204" pitchFamily="34" charset="0"/>
                <a:ea typeface="Calibri" panose="020F0502020204030204" pitchFamily="34" charset="0"/>
                <a:cs typeface="Calibri" panose="020F0502020204030204" pitchFamily="34" charset="0"/>
              </a:rPr>
              <a:t>Diese Ressource ist lizensiert unter CC BY 4.0. Um eine Kopie dieser Lizenz anzuzeigen, besuchen Sie https://creativecommons.org/licenses/by/4.0</a:t>
            </a:r>
          </a:p>
        </p:txBody>
      </p:sp>
    </p:spTree>
    <p:extLst>
      <p:ext uri="{BB962C8B-B14F-4D97-AF65-F5344CB8AC3E}">
        <p14:creationId xmlns:p14="http://schemas.microsoft.com/office/powerpoint/2010/main" val="25950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US" sz="4000" dirty="0">
                <a:solidFill>
                  <a:schemeClr val="bg1"/>
                </a:solidFill>
              </a:rPr>
              <a:t>05  </a:t>
            </a:r>
            <a:r>
              <a:rPr lang="en-IE" dirty="0" err="1">
                <a:solidFill>
                  <a:schemeClr val="bg1"/>
                </a:solidFill>
              </a:rPr>
              <a:t>Lernen</a:t>
            </a:r>
            <a:r>
              <a:rPr lang="en-IE" dirty="0">
                <a:solidFill>
                  <a:schemeClr val="bg1"/>
                </a:solidFill>
              </a:rPr>
              <a:t> und Resilienz </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553966"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2316725" y="1828977"/>
            <a:ext cx="9377743" cy="4503942"/>
          </a:xfrm>
        </p:spPr>
        <p:txBody>
          <a:bodyPr>
            <a:normAutofit fontScale="92500" lnSpcReduction="20000"/>
          </a:bodyPr>
          <a:lstStyle/>
          <a:p>
            <a:pPr marL="12700" indent="-12700" algn="just">
              <a:lnSpc>
                <a:spcPct val="110000"/>
              </a:lnSpc>
            </a:pPr>
            <a:r>
              <a:rPr lang="en-GB" b="0" i="0" dirty="0">
                <a:effectLst/>
                <a:latin typeface="Finlandica"/>
              </a:rPr>
              <a:t>Die COVID-19-Krise hat vielen vor Augen geführt, wie wichtig Resilienz für die Geschäftstätigkeit eines Unternehmens ist - und es wird sicher nicht die letzte Krise sein, die wir erleben. Resilienz ist etwas, das vor der Krise aufgebaut werden </a:t>
            </a:r>
            <a:r>
              <a:rPr lang="en-GB" b="0" i="0" dirty="0" err="1">
                <a:effectLst/>
                <a:latin typeface="Finlandica"/>
              </a:rPr>
              <a:t>sollte</a:t>
            </a:r>
            <a:r>
              <a:rPr lang="en-GB" b="0" i="0" dirty="0">
                <a:effectLst/>
                <a:latin typeface="Finlandica"/>
              </a:rPr>
              <a:t> und nicht während der Krise. Resilienz kann definiert werden als die Fähigkeit </a:t>
            </a:r>
            <a:r>
              <a:rPr lang="en-GB" b="0" i="0" dirty="0" err="1">
                <a:effectLst/>
                <a:latin typeface="Finlandica"/>
              </a:rPr>
              <a:t>eines</a:t>
            </a:r>
            <a:r>
              <a:rPr lang="en-GB" b="0" i="0" dirty="0">
                <a:effectLst/>
                <a:latin typeface="Finlandica"/>
              </a:rPr>
              <a:t> Systems (z. B. </a:t>
            </a:r>
            <a:r>
              <a:rPr lang="en-GB" b="0" i="0" dirty="0" err="1">
                <a:effectLst/>
                <a:latin typeface="Finlandica"/>
              </a:rPr>
              <a:t>eine</a:t>
            </a:r>
            <a:r>
              <a:rPr lang="en-GB" b="0" i="0" dirty="0">
                <a:effectLst/>
                <a:latin typeface="Finlandica"/>
              </a:rPr>
              <a:t> Organisation, ein Individuum </a:t>
            </a:r>
            <a:r>
              <a:rPr lang="en-GB" b="0" i="0" dirty="0" err="1">
                <a:effectLst/>
                <a:latin typeface="Finlandica"/>
              </a:rPr>
              <a:t>oder</a:t>
            </a:r>
            <a:r>
              <a:rPr lang="en-GB" b="0" i="0" dirty="0">
                <a:effectLst/>
                <a:latin typeface="Finlandica"/>
              </a:rPr>
              <a:t> </a:t>
            </a:r>
            <a:r>
              <a:rPr lang="en-GB" b="0" i="0" dirty="0" err="1">
                <a:effectLst/>
                <a:latin typeface="Finlandica"/>
              </a:rPr>
              <a:t>ein</a:t>
            </a:r>
            <a:r>
              <a:rPr lang="en-GB" b="0" i="0" dirty="0">
                <a:effectLst/>
                <a:latin typeface="Finlandica"/>
              </a:rPr>
              <a:t> </a:t>
            </a:r>
            <a:r>
              <a:rPr lang="en-GB" b="0" i="0" dirty="0" err="1">
                <a:effectLst/>
                <a:latin typeface="Finlandica"/>
              </a:rPr>
              <a:t>gesamtes</a:t>
            </a:r>
            <a:r>
              <a:rPr lang="en-GB" b="0" i="0" dirty="0">
                <a:effectLst/>
                <a:latin typeface="Finlandica"/>
              </a:rPr>
              <a:t> </a:t>
            </a:r>
            <a:r>
              <a:rPr lang="en-GB" b="0" i="0" dirty="0" err="1">
                <a:effectLst/>
                <a:latin typeface="Finlandica"/>
              </a:rPr>
              <a:t>Wirtschaftssystem</a:t>
            </a:r>
            <a:r>
              <a:rPr lang="en-GB" b="0" i="0" dirty="0">
                <a:effectLst/>
                <a:latin typeface="Finlandica"/>
              </a:rPr>
              <a:t>), mit Veränderungen umzugehen und sich weiterzuentwickeln. Resilienz ist kein inhärentes Merkmal, sondern muss systematisch geplant und </a:t>
            </a:r>
            <a:r>
              <a:rPr lang="en-GB" b="0" i="0" dirty="0" err="1">
                <a:effectLst/>
                <a:latin typeface="Finlandica"/>
              </a:rPr>
              <a:t>aufgebaut</a:t>
            </a:r>
            <a:r>
              <a:rPr lang="en-GB" b="0" i="0" dirty="0">
                <a:effectLst/>
                <a:latin typeface="Finlandica"/>
              </a:rPr>
              <a:t> </a:t>
            </a:r>
            <a:r>
              <a:rPr lang="en-GB" b="0" i="0" dirty="0" err="1">
                <a:effectLst/>
                <a:latin typeface="Finlandica"/>
              </a:rPr>
              <a:t>werden</a:t>
            </a:r>
            <a:r>
              <a:rPr lang="en-GB" b="0" i="0" dirty="0">
                <a:effectLst/>
                <a:latin typeface="Finlandica"/>
              </a:rPr>
              <a:t>. Es muss Teil der </a:t>
            </a:r>
            <a:r>
              <a:rPr lang="en-GB" b="0" i="0" dirty="0" err="1">
                <a:effectLst/>
                <a:latin typeface="Finlandica"/>
              </a:rPr>
              <a:t>täglichen</a:t>
            </a:r>
            <a:r>
              <a:rPr lang="en-GB" b="0" i="0" dirty="0">
                <a:effectLst/>
                <a:latin typeface="Finlandica"/>
              </a:rPr>
              <a:t> </a:t>
            </a:r>
            <a:r>
              <a:rPr lang="en-GB" b="0" i="0" dirty="0" err="1">
                <a:effectLst/>
                <a:latin typeface="Finlandica"/>
              </a:rPr>
              <a:t>Aktivitäten</a:t>
            </a:r>
            <a:r>
              <a:rPr lang="en-GB" b="0" i="0" dirty="0">
                <a:effectLst/>
                <a:latin typeface="Finlandica"/>
              </a:rPr>
              <a:t> des </a:t>
            </a:r>
            <a:r>
              <a:rPr lang="en-GB" b="0" i="0" dirty="0" err="1">
                <a:effectLst/>
                <a:latin typeface="Finlandica"/>
              </a:rPr>
              <a:t>Unternehmens</a:t>
            </a:r>
            <a:r>
              <a:rPr lang="en-GB" b="0" i="0" dirty="0">
                <a:effectLst/>
                <a:latin typeface="Finlandica"/>
              </a:rPr>
              <a:t> </a:t>
            </a:r>
            <a:r>
              <a:rPr lang="en-GB" b="0" i="0" dirty="0" err="1">
                <a:effectLst/>
                <a:latin typeface="Finlandica"/>
              </a:rPr>
              <a:t>werden</a:t>
            </a:r>
            <a:r>
              <a:rPr lang="en-GB" b="0" i="0" dirty="0">
                <a:effectLst/>
                <a:latin typeface="Finlandica"/>
              </a:rPr>
              <a:t>. Planung und Vorbereitung spielen dabei die entscheidende Rolle: </a:t>
            </a:r>
            <a:r>
              <a:rPr lang="en-GB" b="0" i="0" dirty="0" err="1">
                <a:effectLst/>
                <a:latin typeface="Finlandica"/>
              </a:rPr>
              <a:t>Verschiedene</a:t>
            </a:r>
            <a:r>
              <a:rPr lang="en-GB" b="0" i="0" dirty="0">
                <a:effectLst/>
                <a:latin typeface="Finlandica"/>
              </a:rPr>
              <a:t> Szenarien durchspielen, Flexibilität und Vertrauen aufbauen. </a:t>
            </a:r>
            <a:r>
              <a:rPr lang="en-GB" b="0" i="0" dirty="0" err="1">
                <a:effectLst/>
                <a:latin typeface="Finlandica"/>
              </a:rPr>
              <a:t>Wenn</a:t>
            </a:r>
            <a:r>
              <a:rPr lang="en-GB" b="0" i="0" dirty="0">
                <a:effectLst/>
                <a:latin typeface="Finlandica"/>
              </a:rPr>
              <a:t> das System </a:t>
            </a:r>
            <a:r>
              <a:rPr lang="en-GB" b="0" i="0" dirty="0" err="1">
                <a:effectLst/>
                <a:latin typeface="Finlandica"/>
              </a:rPr>
              <a:t>über</a:t>
            </a:r>
            <a:r>
              <a:rPr lang="en-GB" b="0" i="0" dirty="0">
                <a:effectLst/>
                <a:latin typeface="Finlandica"/>
              </a:rPr>
              <a:t> </a:t>
            </a:r>
            <a:r>
              <a:rPr lang="en-GB" b="0" i="0" dirty="0" err="1">
                <a:effectLst/>
                <a:latin typeface="Finlandica"/>
              </a:rPr>
              <a:t>Resilienz</a:t>
            </a:r>
            <a:r>
              <a:rPr lang="en-GB" b="0" i="0" dirty="0">
                <a:effectLst/>
                <a:latin typeface="Finlandica"/>
              </a:rPr>
              <a:t> </a:t>
            </a:r>
            <a:r>
              <a:rPr lang="en-GB" b="0" i="0" dirty="0" err="1">
                <a:effectLst/>
                <a:latin typeface="Finlandica"/>
              </a:rPr>
              <a:t>verfügt</a:t>
            </a:r>
            <a:r>
              <a:rPr lang="en-GB" b="0" i="0" dirty="0">
                <a:effectLst/>
                <a:latin typeface="Finlandica"/>
              </a:rPr>
              <a:t>, werden unerwartete Veränderungen nicht zu einer Tragödie, sondern zu neuen Chancen.</a:t>
            </a:r>
          </a:p>
          <a:p>
            <a:pPr marL="12700" indent="-12700" algn="just">
              <a:lnSpc>
                <a:spcPct val="110000"/>
              </a:lnSpc>
            </a:pPr>
            <a:r>
              <a:rPr lang="en-US" b="1" dirty="0">
                <a:solidFill>
                  <a:schemeClr val="bg1"/>
                </a:solidFill>
                <a:highlight>
                  <a:srgbClr val="F16924"/>
                </a:highlight>
              </a:rPr>
              <a:t>LESEN SIE:</a:t>
            </a:r>
            <a:r>
              <a:rPr lang="en-GB" i="1" dirty="0">
                <a:latin typeface="Finlandica"/>
              </a:rPr>
              <a:t> </a:t>
            </a:r>
            <a:r>
              <a:rPr lang="de-DE" i="1" dirty="0">
                <a:latin typeface="Finlandica"/>
              </a:rPr>
              <a:t>Resilienz in finnischen Fertigungsunternehmen im Blickpunkt</a:t>
            </a:r>
            <a:r>
              <a:rPr lang="en-GB" i="1" dirty="0">
                <a:latin typeface="Finlandica"/>
              </a:rPr>
              <a:t>: </a:t>
            </a:r>
            <a:r>
              <a:rPr lang="en-GB" dirty="0">
                <a:solidFill>
                  <a:srgbClr val="B41F7A"/>
                </a:solidFill>
                <a:hlinkClick r:id="rId3">
                  <a:extLst>
                    <a:ext uri="{A12FA001-AC4F-418D-AE19-62706E023703}">
                      <ahyp:hlinkClr xmlns:ahyp="http://schemas.microsoft.com/office/drawing/2018/hyperlinkcolor" val="tx"/>
                    </a:ext>
                  </a:extLst>
                </a:hlinkClick>
              </a:rPr>
              <a:t>Sustainable is resilient – how to prepare for crisis and grow sustainably?</a:t>
            </a:r>
            <a:endParaRPr lang="en-GB" dirty="0">
              <a:solidFill>
                <a:srgbClr val="B41F7A"/>
              </a:solidFill>
              <a:latin typeface="Calibri" panose="020F0502020204030204" pitchFamily="34" charset="0"/>
              <a:ea typeface="Lato Light" panose="020F0502020204030203"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EA1C701F-EE2E-9A70-964F-98BE08741BDA}"/>
              </a:ext>
            </a:extLst>
          </p:cNvPr>
          <p:cNvGrpSpPr/>
          <p:nvPr/>
        </p:nvGrpSpPr>
        <p:grpSpPr>
          <a:xfrm>
            <a:off x="497532" y="1828977"/>
            <a:ext cx="912267" cy="912987"/>
            <a:chOff x="2845389" y="1612886"/>
            <a:chExt cx="3419384" cy="3422081"/>
          </a:xfrm>
          <a:solidFill>
            <a:srgbClr val="595959"/>
          </a:solidFill>
        </p:grpSpPr>
        <p:sp>
          <p:nvSpPr>
            <p:cNvPr id="5" name="Freeform 4">
              <a:extLst>
                <a:ext uri="{FF2B5EF4-FFF2-40B4-BE49-F238E27FC236}">
                  <a16:creationId xmlns:a16="http://schemas.microsoft.com/office/drawing/2014/main" id="{44D958D1-B2BC-971A-B22B-81B53760C122}"/>
                </a:ext>
              </a:extLst>
            </p:cNvPr>
            <p:cNvSpPr/>
            <p:nvPr/>
          </p:nvSpPr>
          <p:spPr>
            <a:xfrm>
              <a:off x="4625981" y="1744565"/>
              <a:ext cx="1591319" cy="1762089"/>
            </a:xfrm>
            <a:custGeom>
              <a:avLst/>
              <a:gdLst>
                <a:gd name="connsiteX0" fmla="*/ 1590367 w 1591319"/>
                <a:gd name="connsiteY0" fmla="*/ 1762090 h 1762089"/>
                <a:gd name="connsiteX1" fmla="*/ 453031 w 1591319"/>
                <a:gd name="connsiteY1" fmla="*/ 1762090 h 1762089"/>
                <a:gd name="connsiteX2" fmla="*/ 453031 w 1591319"/>
                <a:gd name="connsiteY2" fmla="*/ 1608823 h 1762089"/>
                <a:gd name="connsiteX3" fmla="*/ 379747 w 1591319"/>
                <a:gd name="connsiteY3" fmla="*/ 1535522 h 1762089"/>
                <a:gd name="connsiteX4" fmla="*/ 0 w 1591319"/>
                <a:gd name="connsiteY4" fmla="*/ 1535522 h 1762089"/>
                <a:gd name="connsiteX5" fmla="*/ 0 w 1591319"/>
                <a:gd name="connsiteY5" fmla="*/ 1434613 h 1762089"/>
                <a:gd name="connsiteX6" fmla="*/ 246502 w 1591319"/>
                <a:gd name="connsiteY6" fmla="*/ 1251836 h 1762089"/>
                <a:gd name="connsiteX7" fmla="*/ 536785 w 1591319"/>
                <a:gd name="connsiteY7" fmla="*/ 962438 h 1762089"/>
                <a:gd name="connsiteX8" fmla="*/ 536785 w 1591319"/>
                <a:gd name="connsiteY8" fmla="*/ 853914 h 1762089"/>
                <a:gd name="connsiteX9" fmla="*/ 420672 w 1591319"/>
                <a:gd name="connsiteY9" fmla="*/ 740630 h 1762089"/>
                <a:gd name="connsiteX10" fmla="*/ 724279 w 1591319"/>
                <a:gd name="connsiteY10" fmla="*/ 439809 h 1762089"/>
                <a:gd name="connsiteX11" fmla="*/ 638622 w 1591319"/>
                <a:gd name="connsiteY11" fmla="*/ 362699 h 1762089"/>
                <a:gd name="connsiteX12" fmla="*/ 348339 w 1591319"/>
                <a:gd name="connsiteY12" fmla="*/ 657809 h 1762089"/>
                <a:gd name="connsiteX13" fmla="*/ 217950 w 1591319"/>
                <a:gd name="connsiteY13" fmla="*/ 665425 h 1762089"/>
                <a:gd name="connsiteX14" fmla="*/ 8566 w 1591319"/>
                <a:gd name="connsiteY14" fmla="*/ 873905 h 1762089"/>
                <a:gd name="connsiteX15" fmla="*/ 0 w 1591319"/>
                <a:gd name="connsiteY15" fmla="*/ 877713 h 1762089"/>
                <a:gd name="connsiteX16" fmla="*/ 0 w 1591319"/>
                <a:gd name="connsiteY16" fmla="*/ 0 h 1762089"/>
                <a:gd name="connsiteX17" fmla="*/ 1591319 w 1591319"/>
                <a:gd name="connsiteY17" fmla="*/ 0 h 1762089"/>
                <a:gd name="connsiteX18" fmla="*/ 1590367 w 1591319"/>
                <a:gd name="connsiteY18" fmla="*/ 1762090 h 1762089"/>
                <a:gd name="connsiteX19" fmla="*/ 313125 w 1591319"/>
                <a:gd name="connsiteY19" fmla="*/ 286542 h 1762089"/>
                <a:gd name="connsiteX20" fmla="*/ 364519 w 1591319"/>
                <a:gd name="connsiteY20" fmla="*/ 388402 h 1762089"/>
                <a:gd name="connsiteX21" fmla="*/ 654801 w 1591319"/>
                <a:gd name="connsiteY21" fmla="*/ 242751 h 1762089"/>
                <a:gd name="connsiteX22" fmla="*/ 707147 w 1591319"/>
                <a:gd name="connsiteY22" fmla="*/ 242751 h 1762089"/>
                <a:gd name="connsiteX23" fmla="*/ 980298 w 1591319"/>
                <a:gd name="connsiteY23" fmla="*/ 380786 h 1762089"/>
                <a:gd name="connsiteX24" fmla="*/ 1064052 w 1591319"/>
                <a:gd name="connsiteY24" fmla="*/ 380786 h 1762089"/>
                <a:gd name="connsiteX25" fmla="*/ 1257256 w 1591319"/>
                <a:gd name="connsiteY25" fmla="*/ 283686 h 1762089"/>
                <a:gd name="connsiteX26" fmla="*/ 1389549 w 1591319"/>
                <a:gd name="connsiteY26" fmla="*/ 218000 h 1762089"/>
                <a:gd name="connsiteX27" fmla="*/ 1338155 w 1591319"/>
                <a:gd name="connsiteY27" fmla="*/ 116140 h 1762089"/>
                <a:gd name="connsiteX28" fmla="*/ 1048824 w 1591319"/>
                <a:gd name="connsiteY28" fmla="*/ 260839 h 1762089"/>
                <a:gd name="connsiteX29" fmla="*/ 996478 w 1591319"/>
                <a:gd name="connsiteY29" fmla="*/ 261791 h 1762089"/>
                <a:gd name="connsiteX30" fmla="*/ 719520 w 1591319"/>
                <a:gd name="connsiteY30" fmla="*/ 123756 h 1762089"/>
                <a:gd name="connsiteX31" fmla="*/ 659560 w 1591319"/>
                <a:gd name="connsiteY31" fmla="*/ 115188 h 1762089"/>
                <a:gd name="connsiteX32" fmla="*/ 313125 w 1591319"/>
                <a:gd name="connsiteY32" fmla="*/ 286542 h 1762089"/>
                <a:gd name="connsiteX33" fmla="*/ 1420005 w 1591319"/>
                <a:gd name="connsiteY33" fmla="*/ 739678 h 1762089"/>
                <a:gd name="connsiteX34" fmla="*/ 740458 w 1591319"/>
                <a:gd name="connsiteY34" fmla="*/ 739678 h 1762089"/>
                <a:gd name="connsiteX35" fmla="*/ 740458 w 1591319"/>
                <a:gd name="connsiteY35" fmla="*/ 849154 h 1762089"/>
                <a:gd name="connsiteX36" fmla="*/ 1420005 w 1591319"/>
                <a:gd name="connsiteY36" fmla="*/ 849154 h 1762089"/>
                <a:gd name="connsiteX37" fmla="*/ 1420005 w 1591319"/>
                <a:gd name="connsiteY37" fmla="*/ 739678 h 1762089"/>
                <a:gd name="connsiteX38" fmla="*/ 1418101 w 1591319"/>
                <a:gd name="connsiteY38" fmla="*/ 1077626 h 1762089"/>
                <a:gd name="connsiteX39" fmla="*/ 1418101 w 1591319"/>
                <a:gd name="connsiteY39" fmla="*/ 966246 h 1762089"/>
                <a:gd name="connsiteX40" fmla="*/ 739507 w 1591319"/>
                <a:gd name="connsiteY40" fmla="*/ 966246 h 1762089"/>
                <a:gd name="connsiteX41" fmla="*/ 739507 w 1591319"/>
                <a:gd name="connsiteY41" fmla="*/ 1077626 h 1762089"/>
                <a:gd name="connsiteX42" fmla="*/ 1418101 w 1591319"/>
                <a:gd name="connsiteY42" fmla="*/ 1077626 h 1762089"/>
                <a:gd name="connsiteX43" fmla="*/ 738555 w 1591319"/>
                <a:gd name="connsiteY43" fmla="*/ 1305146 h 1762089"/>
                <a:gd name="connsiteX44" fmla="*/ 1418101 w 1591319"/>
                <a:gd name="connsiteY44" fmla="*/ 1305146 h 1762089"/>
                <a:gd name="connsiteX45" fmla="*/ 1418101 w 1591319"/>
                <a:gd name="connsiteY45" fmla="*/ 1195670 h 1762089"/>
                <a:gd name="connsiteX46" fmla="*/ 738555 w 1591319"/>
                <a:gd name="connsiteY46" fmla="*/ 1195670 h 1762089"/>
                <a:gd name="connsiteX47" fmla="*/ 738555 w 1591319"/>
                <a:gd name="connsiteY47" fmla="*/ 1305146 h 1762089"/>
                <a:gd name="connsiteX48" fmla="*/ 1420005 w 1591319"/>
                <a:gd name="connsiteY48" fmla="*/ 1424142 h 1762089"/>
                <a:gd name="connsiteX49" fmla="*/ 740458 w 1591319"/>
                <a:gd name="connsiteY49" fmla="*/ 1424142 h 1762089"/>
                <a:gd name="connsiteX50" fmla="*/ 740458 w 1591319"/>
                <a:gd name="connsiteY50" fmla="*/ 1533618 h 1762089"/>
                <a:gd name="connsiteX51" fmla="*/ 1420005 w 1591319"/>
                <a:gd name="connsiteY51" fmla="*/ 1533618 h 1762089"/>
                <a:gd name="connsiteX52" fmla="*/ 1420005 w 1591319"/>
                <a:gd name="connsiteY52" fmla="*/ 1424142 h 176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91319" h="1762089">
                  <a:moveTo>
                    <a:pt x="1590367" y="1762090"/>
                  </a:moveTo>
                  <a:cubicBezTo>
                    <a:pt x="1210621" y="1762090"/>
                    <a:pt x="833729" y="1762090"/>
                    <a:pt x="453031" y="1762090"/>
                  </a:cubicBezTo>
                  <a:cubicBezTo>
                    <a:pt x="453031" y="1709732"/>
                    <a:pt x="453031" y="1659278"/>
                    <a:pt x="453031" y="1608823"/>
                  </a:cubicBezTo>
                  <a:cubicBezTo>
                    <a:pt x="453031" y="1555513"/>
                    <a:pt x="433996" y="1535522"/>
                    <a:pt x="379747" y="1535522"/>
                  </a:cubicBezTo>
                  <a:cubicBezTo>
                    <a:pt x="254116" y="1535522"/>
                    <a:pt x="128486" y="1535522"/>
                    <a:pt x="0" y="1535522"/>
                  </a:cubicBezTo>
                  <a:cubicBezTo>
                    <a:pt x="0" y="1503155"/>
                    <a:pt x="0" y="1471740"/>
                    <a:pt x="0" y="1434613"/>
                  </a:cubicBezTo>
                  <a:cubicBezTo>
                    <a:pt x="109451" y="1414622"/>
                    <a:pt x="172266" y="1325137"/>
                    <a:pt x="246502" y="1251836"/>
                  </a:cubicBezTo>
                  <a:cubicBezTo>
                    <a:pt x="344532" y="1156639"/>
                    <a:pt x="439707" y="1058587"/>
                    <a:pt x="536785" y="962438"/>
                  </a:cubicBezTo>
                  <a:cubicBezTo>
                    <a:pt x="578662" y="920552"/>
                    <a:pt x="578662" y="895800"/>
                    <a:pt x="536785" y="853914"/>
                  </a:cubicBezTo>
                  <a:cubicBezTo>
                    <a:pt x="498715" y="815835"/>
                    <a:pt x="460645" y="779661"/>
                    <a:pt x="420672" y="740630"/>
                  </a:cubicBezTo>
                  <a:cubicBezTo>
                    <a:pt x="523460" y="638769"/>
                    <a:pt x="622442" y="539765"/>
                    <a:pt x="724279" y="439809"/>
                  </a:cubicBezTo>
                  <a:cubicBezTo>
                    <a:pt x="691919" y="411250"/>
                    <a:pt x="666222" y="387450"/>
                    <a:pt x="638622" y="362699"/>
                  </a:cubicBezTo>
                  <a:cubicBezTo>
                    <a:pt x="543447" y="458848"/>
                    <a:pt x="445417" y="558804"/>
                    <a:pt x="348339" y="657809"/>
                  </a:cubicBezTo>
                  <a:cubicBezTo>
                    <a:pt x="280765" y="612114"/>
                    <a:pt x="270296" y="613066"/>
                    <a:pt x="217950" y="665425"/>
                  </a:cubicBezTo>
                  <a:cubicBezTo>
                    <a:pt x="148472" y="734918"/>
                    <a:pt x="78043" y="804412"/>
                    <a:pt x="8566" y="873905"/>
                  </a:cubicBezTo>
                  <a:cubicBezTo>
                    <a:pt x="7614" y="874857"/>
                    <a:pt x="4759" y="875809"/>
                    <a:pt x="0" y="877713"/>
                  </a:cubicBezTo>
                  <a:cubicBezTo>
                    <a:pt x="0" y="585459"/>
                    <a:pt x="0" y="294158"/>
                    <a:pt x="0" y="0"/>
                  </a:cubicBezTo>
                  <a:cubicBezTo>
                    <a:pt x="529171" y="0"/>
                    <a:pt x="1059293" y="0"/>
                    <a:pt x="1591319" y="0"/>
                  </a:cubicBezTo>
                  <a:cubicBezTo>
                    <a:pt x="1590367" y="584507"/>
                    <a:pt x="1590367" y="1171871"/>
                    <a:pt x="1590367" y="1762090"/>
                  </a:cubicBezTo>
                  <a:close/>
                  <a:moveTo>
                    <a:pt x="313125" y="286542"/>
                  </a:moveTo>
                  <a:cubicBezTo>
                    <a:pt x="331208" y="323669"/>
                    <a:pt x="347387" y="355083"/>
                    <a:pt x="364519" y="388402"/>
                  </a:cubicBezTo>
                  <a:cubicBezTo>
                    <a:pt x="462549" y="339852"/>
                    <a:pt x="559627" y="292254"/>
                    <a:pt x="654801" y="242751"/>
                  </a:cubicBezTo>
                  <a:cubicBezTo>
                    <a:pt x="673836" y="233232"/>
                    <a:pt x="688112" y="233232"/>
                    <a:pt x="707147" y="242751"/>
                  </a:cubicBezTo>
                  <a:cubicBezTo>
                    <a:pt x="797563" y="289398"/>
                    <a:pt x="889882" y="333188"/>
                    <a:pt x="980298" y="380786"/>
                  </a:cubicBezTo>
                  <a:cubicBezTo>
                    <a:pt x="1009802" y="396018"/>
                    <a:pt x="1034548" y="396970"/>
                    <a:pt x="1064052" y="380786"/>
                  </a:cubicBezTo>
                  <a:cubicBezTo>
                    <a:pt x="1127819" y="347468"/>
                    <a:pt x="1193490" y="316053"/>
                    <a:pt x="1257256" y="283686"/>
                  </a:cubicBezTo>
                  <a:cubicBezTo>
                    <a:pt x="1300085" y="261791"/>
                    <a:pt x="1343865" y="240847"/>
                    <a:pt x="1389549" y="218000"/>
                  </a:cubicBezTo>
                  <a:cubicBezTo>
                    <a:pt x="1371466" y="181826"/>
                    <a:pt x="1355286" y="150411"/>
                    <a:pt x="1338155" y="116140"/>
                  </a:cubicBezTo>
                  <a:cubicBezTo>
                    <a:pt x="1239173" y="165642"/>
                    <a:pt x="1143999" y="212288"/>
                    <a:pt x="1048824" y="260839"/>
                  </a:cubicBezTo>
                  <a:cubicBezTo>
                    <a:pt x="1029789" y="270358"/>
                    <a:pt x="1015513" y="271310"/>
                    <a:pt x="996478" y="261791"/>
                  </a:cubicBezTo>
                  <a:cubicBezTo>
                    <a:pt x="905110" y="214192"/>
                    <a:pt x="812791" y="168498"/>
                    <a:pt x="719520" y="123756"/>
                  </a:cubicBezTo>
                  <a:cubicBezTo>
                    <a:pt x="701437" y="115188"/>
                    <a:pt x="674788" y="108524"/>
                    <a:pt x="659560" y="115188"/>
                  </a:cubicBezTo>
                  <a:cubicBezTo>
                    <a:pt x="544399" y="170402"/>
                    <a:pt x="431141" y="228472"/>
                    <a:pt x="313125" y="286542"/>
                  </a:cubicBezTo>
                  <a:close/>
                  <a:moveTo>
                    <a:pt x="1420005" y="739678"/>
                  </a:moveTo>
                  <a:cubicBezTo>
                    <a:pt x="1191586" y="739678"/>
                    <a:pt x="965071" y="739678"/>
                    <a:pt x="740458" y="739678"/>
                  </a:cubicBezTo>
                  <a:cubicBezTo>
                    <a:pt x="740458" y="777757"/>
                    <a:pt x="740458" y="813931"/>
                    <a:pt x="740458" y="849154"/>
                  </a:cubicBezTo>
                  <a:cubicBezTo>
                    <a:pt x="967926" y="849154"/>
                    <a:pt x="1193490" y="849154"/>
                    <a:pt x="1420005" y="849154"/>
                  </a:cubicBezTo>
                  <a:cubicBezTo>
                    <a:pt x="1420005" y="812027"/>
                    <a:pt x="1420005" y="776805"/>
                    <a:pt x="1420005" y="739678"/>
                  </a:cubicBezTo>
                  <a:close/>
                  <a:moveTo>
                    <a:pt x="1418101" y="1077626"/>
                  </a:moveTo>
                  <a:cubicBezTo>
                    <a:pt x="1418101" y="1037643"/>
                    <a:pt x="1418101" y="1001469"/>
                    <a:pt x="1418101" y="966246"/>
                  </a:cubicBezTo>
                  <a:cubicBezTo>
                    <a:pt x="1190634" y="966246"/>
                    <a:pt x="965071" y="966246"/>
                    <a:pt x="739507" y="966246"/>
                  </a:cubicBezTo>
                  <a:cubicBezTo>
                    <a:pt x="739507" y="1004324"/>
                    <a:pt x="739507" y="1040499"/>
                    <a:pt x="739507" y="1077626"/>
                  </a:cubicBezTo>
                  <a:cubicBezTo>
                    <a:pt x="966974" y="1077626"/>
                    <a:pt x="1191586" y="1077626"/>
                    <a:pt x="1418101" y="1077626"/>
                  </a:cubicBezTo>
                  <a:close/>
                  <a:moveTo>
                    <a:pt x="738555" y="1305146"/>
                  </a:moveTo>
                  <a:cubicBezTo>
                    <a:pt x="966974" y="1305146"/>
                    <a:pt x="1193490" y="1305146"/>
                    <a:pt x="1418101" y="1305146"/>
                  </a:cubicBezTo>
                  <a:cubicBezTo>
                    <a:pt x="1418101" y="1266115"/>
                    <a:pt x="1418101" y="1230893"/>
                    <a:pt x="1418101" y="1195670"/>
                  </a:cubicBezTo>
                  <a:cubicBezTo>
                    <a:pt x="1190634" y="1195670"/>
                    <a:pt x="965071" y="1195670"/>
                    <a:pt x="738555" y="1195670"/>
                  </a:cubicBezTo>
                  <a:cubicBezTo>
                    <a:pt x="738555" y="1231845"/>
                    <a:pt x="738555" y="1267067"/>
                    <a:pt x="738555" y="1305146"/>
                  </a:cubicBezTo>
                  <a:close/>
                  <a:moveTo>
                    <a:pt x="1420005" y="1424142"/>
                  </a:moveTo>
                  <a:cubicBezTo>
                    <a:pt x="1191586" y="1424142"/>
                    <a:pt x="965071" y="1424142"/>
                    <a:pt x="740458" y="1424142"/>
                  </a:cubicBezTo>
                  <a:cubicBezTo>
                    <a:pt x="740458" y="1462220"/>
                    <a:pt x="740458" y="1498395"/>
                    <a:pt x="740458" y="1533618"/>
                  </a:cubicBezTo>
                  <a:cubicBezTo>
                    <a:pt x="967926" y="1533618"/>
                    <a:pt x="1193490" y="1533618"/>
                    <a:pt x="1420005" y="1533618"/>
                  </a:cubicBezTo>
                  <a:cubicBezTo>
                    <a:pt x="1420005" y="1496491"/>
                    <a:pt x="1420005" y="1461268"/>
                    <a:pt x="1420005" y="1424142"/>
                  </a:cubicBezTo>
                  <a:close/>
                </a:path>
              </a:pathLst>
            </a:custGeom>
            <a:solidFill>
              <a:srgbClr val="F16924"/>
            </a:solidFill>
            <a:ln w="9514"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974C2706-2496-00AF-249A-48C9C6D37500}"/>
                </a:ext>
              </a:extLst>
            </p:cNvPr>
            <p:cNvGrpSpPr/>
            <p:nvPr/>
          </p:nvGrpSpPr>
          <p:grpSpPr>
            <a:xfrm>
              <a:off x="2845389" y="1612886"/>
              <a:ext cx="3419384" cy="3422081"/>
              <a:chOff x="2845389" y="1612886"/>
              <a:chExt cx="3419384" cy="3422081"/>
            </a:xfrm>
            <a:grpFill/>
          </p:grpSpPr>
          <p:sp>
            <p:nvSpPr>
              <p:cNvPr id="10" name="Freeform 9">
                <a:extLst>
                  <a:ext uri="{FF2B5EF4-FFF2-40B4-BE49-F238E27FC236}">
                    <a16:creationId xmlns:a16="http://schemas.microsoft.com/office/drawing/2014/main" id="{FBAFFE75-D104-EA26-E548-CAD2613B1998}"/>
                  </a:ext>
                </a:extLst>
              </p:cNvPr>
              <p:cNvSpPr/>
              <p:nvPr/>
            </p:nvSpPr>
            <p:spPr>
              <a:xfrm>
                <a:off x="2845389" y="1612886"/>
                <a:ext cx="3419384" cy="2222603"/>
              </a:xfrm>
              <a:custGeom>
                <a:avLst/>
                <a:gdLst>
                  <a:gd name="connsiteX0" fmla="*/ 486104 w 3419384"/>
                  <a:gd name="connsiteY0" fmla="*/ 684226 h 2222603"/>
                  <a:gd name="connsiteX1" fmla="*/ 399495 w 3419384"/>
                  <a:gd name="connsiteY1" fmla="*/ 489073 h 2222603"/>
                  <a:gd name="connsiteX2" fmla="*/ 398544 w 3419384"/>
                  <a:gd name="connsiteY2" fmla="*/ 147317 h 2222603"/>
                  <a:gd name="connsiteX3" fmla="*/ 564147 w 3419384"/>
                  <a:gd name="connsiteY3" fmla="*/ 714 h 2222603"/>
                  <a:gd name="connsiteX4" fmla="*/ 909631 w 3419384"/>
                  <a:gd name="connsiteY4" fmla="*/ 714 h 2222603"/>
                  <a:gd name="connsiteX5" fmla="*/ 1080945 w 3419384"/>
                  <a:gd name="connsiteY5" fmla="*/ 171116 h 2222603"/>
                  <a:gd name="connsiteX6" fmla="*/ 1102836 w 3419384"/>
                  <a:gd name="connsiteY6" fmla="*/ 258697 h 2222603"/>
                  <a:gd name="connsiteX7" fmla="*/ 1181831 w 3419384"/>
                  <a:gd name="connsiteY7" fmla="*/ 418627 h 2222603"/>
                  <a:gd name="connsiteX8" fmla="*/ 1121870 w 3419384"/>
                  <a:gd name="connsiteY8" fmla="*/ 514776 h 2222603"/>
                  <a:gd name="connsiteX9" fmla="*/ 1085704 w 3419384"/>
                  <a:gd name="connsiteY9" fmla="*/ 514776 h 2222603"/>
                  <a:gd name="connsiteX10" fmla="*/ 1003854 w 3419384"/>
                  <a:gd name="connsiteY10" fmla="*/ 686130 h 2222603"/>
                  <a:gd name="connsiteX11" fmla="*/ 1151375 w 3419384"/>
                  <a:gd name="connsiteY11" fmla="*/ 685178 h 2222603"/>
                  <a:gd name="connsiteX12" fmla="*/ 1456885 w 3419384"/>
                  <a:gd name="connsiteY12" fmla="*/ 826069 h 2222603"/>
                  <a:gd name="connsiteX13" fmla="*/ 1594888 w 3419384"/>
                  <a:gd name="connsiteY13" fmla="*/ 987903 h 2222603"/>
                  <a:gd name="connsiteX14" fmla="*/ 1594888 w 3419384"/>
                  <a:gd name="connsiteY14" fmla="*/ 942209 h 2222603"/>
                  <a:gd name="connsiteX15" fmla="*/ 1594888 w 3419384"/>
                  <a:gd name="connsiteY15" fmla="*/ 83535 h 2222603"/>
                  <a:gd name="connsiteX16" fmla="*/ 1677690 w 3419384"/>
                  <a:gd name="connsiteY16" fmla="*/ 2618 h 2222603"/>
                  <a:gd name="connsiteX17" fmla="*/ 3337535 w 3419384"/>
                  <a:gd name="connsiteY17" fmla="*/ 2618 h 2222603"/>
                  <a:gd name="connsiteX18" fmla="*/ 3419385 w 3419384"/>
                  <a:gd name="connsiteY18" fmla="*/ 84487 h 2222603"/>
                  <a:gd name="connsiteX19" fmla="*/ 3419385 w 3419384"/>
                  <a:gd name="connsiteY19" fmla="*/ 1916070 h 2222603"/>
                  <a:gd name="connsiteX20" fmla="*/ 3337535 w 3419384"/>
                  <a:gd name="connsiteY20" fmla="*/ 1997940 h 2222603"/>
                  <a:gd name="connsiteX21" fmla="*/ 2098362 w 3419384"/>
                  <a:gd name="connsiteY21" fmla="*/ 1997940 h 2222603"/>
                  <a:gd name="connsiteX22" fmla="*/ 2052678 w 3419384"/>
                  <a:gd name="connsiteY22" fmla="*/ 1997940 h 2222603"/>
                  <a:gd name="connsiteX23" fmla="*/ 2052678 w 3419384"/>
                  <a:gd name="connsiteY23" fmla="*/ 2110272 h 2222603"/>
                  <a:gd name="connsiteX24" fmla="*/ 1939420 w 3419384"/>
                  <a:gd name="connsiteY24" fmla="*/ 2110272 h 2222603"/>
                  <a:gd name="connsiteX25" fmla="*/ 1939420 w 3419384"/>
                  <a:gd name="connsiteY25" fmla="*/ 1999843 h 2222603"/>
                  <a:gd name="connsiteX26" fmla="*/ 229133 w 3419384"/>
                  <a:gd name="connsiteY26" fmla="*/ 1999843 h 2222603"/>
                  <a:gd name="connsiteX27" fmla="*/ 229133 w 3419384"/>
                  <a:gd name="connsiteY27" fmla="*/ 2222604 h 2222603"/>
                  <a:gd name="connsiteX28" fmla="*/ 114923 w 3419384"/>
                  <a:gd name="connsiteY28" fmla="*/ 2222604 h 2222603"/>
                  <a:gd name="connsiteX29" fmla="*/ 114923 w 3419384"/>
                  <a:gd name="connsiteY29" fmla="*/ 1996988 h 2222603"/>
                  <a:gd name="connsiteX30" fmla="*/ 58770 w 3419384"/>
                  <a:gd name="connsiteY30" fmla="*/ 1996988 h 2222603"/>
                  <a:gd name="connsiteX31" fmla="*/ 714 w 3419384"/>
                  <a:gd name="connsiteY31" fmla="*/ 1937966 h 2222603"/>
                  <a:gd name="connsiteX32" fmla="*/ 714 w 3419384"/>
                  <a:gd name="connsiteY32" fmla="*/ 1713302 h 2222603"/>
                  <a:gd name="connsiteX33" fmla="*/ 59722 w 3419384"/>
                  <a:gd name="connsiteY33" fmla="*/ 1655232 h 2222603"/>
                  <a:gd name="connsiteX34" fmla="*/ 173932 w 3419384"/>
                  <a:gd name="connsiteY34" fmla="*/ 1655232 h 2222603"/>
                  <a:gd name="connsiteX35" fmla="*/ 113972 w 3419384"/>
                  <a:gd name="connsiteY35" fmla="*/ 1388681 h 2222603"/>
                  <a:gd name="connsiteX36" fmla="*/ 113972 w 3419384"/>
                  <a:gd name="connsiteY36" fmla="*/ 982191 h 2222603"/>
                  <a:gd name="connsiteX37" fmla="*/ 409965 w 3419384"/>
                  <a:gd name="connsiteY37" fmla="*/ 685178 h 2222603"/>
                  <a:gd name="connsiteX38" fmla="*/ 486104 w 3419384"/>
                  <a:gd name="connsiteY38" fmla="*/ 684226 h 2222603"/>
                  <a:gd name="connsiteX39" fmla="*/ 3300417 w 3419384"/>
                  <a:gd name="connsiteY39" fmla="*/ 1879896 h 2222603"/>
                  <a:gd name="connsiteX40" fmla="*/ 3300417 w 3419384"/>
                  <a:gd name="connsiteY40" fmla="*/ 116854 h 2222603"/>
                  <a:gd name="connsiteX41" fmla="*/ 1709098 w 3419384"/>
                  <a:gd name="connsiteY41" fmla="*/ 116854 h 2222603"/>
                  <a:gd name="connsiteX42" fmla="*/ 1709098 w 3419384"/>
                  <a:gd name="connsiteY42" fmla="*/ 994567 h 2222603"/>
                  <a:gd name="connsiteX43" fmla="*/ 1717663 w 3419384"/>
                  <a:gd name="connsiteY43" fmla="*/ 990759 h 2222603"/>
                  <a:gd name="connsiteX44" fmla="*/ 1927048 w 3419384"/>
                  <a:gd name="connsiteY44" fmla="*/ 782278 h 2222603"/>
                  <a:gd name="connsiteX45" fmla="*/ 2057437 w 3419384"/>
                  <a:gd name="connsiteY45" fmla="*/ 774663 h 2222603"/>
                  <a:gd name="connsiteX46" fmla="*/ 2347719 w 3419384"/>
                  <a:gd name="connsiteY46" fmla="*/ 479553 h 2222603"/>
                  <a:gd name="connsiteX47" fmla="*/ 2433376 w 3419384"/>
                  <a:gd name="connsiteY47" fmla="*/ 556662 h 2222603"/>
                  <a:gd name="connsiteX48" fmla="*/ 2129769 w 3419384"/>
                  <a:gd name="connsiteY48" fmla="*/ 857484 h 2222603"/>
                  <a:gd name="connsiteX49" fmla="*/ 2245882 w 3419384"/>
                  <a:gd name="connsiteY49" fmla="*/ 970768 h 2222603"/>
                  <a:gd name="connsiteX50" fmla="*/ 2245882 w 3419384"/>
                  <a:gd name="connsiteY50" fmla="*/ 1079292 h 2222603"/>
                  <a:gd name="connsiteX51" fmla="*/ 1955600 w 3419384"/>
                  <a:gd name="connsiteY51" fmla="*/ 1368690 h 2222603"/>
                  <a:gd name="connsiteX52" fmla="*/ 1709098 w 3419384"/>
                  <a:gd name="connsiteY52" fmla="*/ 1551467 h 2222603"/>
                  <a:gd name="connsiteX53" fmla="*/ 1709098 w 3419384"/>
                  <a:gd name="connsiteY53" fmla="*/ 1652376 h 2222603"/>
                  <a:gd name="connsiteX54" fmla="*/ 2088844 w 3419384"/>
                  <a:gd name="connsiteY54" fmla="*/ 1652376 h 2222603"/>
                  <a:gd name="connsiteX55" fmla="*/ 2162129 w 3419384"/>
                  <a:gd name="connsiteY55" fmla="*/ 1725677 h 2222603"/>
                  <a:gd name="connsiteX56" fmla="*/ 2162129 w 3419384"/>
                  <a:gd name="connsiteY56" fmla="*/ 1878944 h 2222603"/>
                  <a:gd name="connsiteX57" fmla="*/ 3300417 w 3419384"/>
                  <a:gd name="connsiteY57" fmla="*/ 1879896 h 2222603"/>
                  <a:gd name="connsiteX58" fmla="*/ 1988911 w 3419384"/>
                  <a:gd name="connsiteY58" fmla="*/ 882235 h 2222603"/>
                  <a:gd name="connsiteX59" fmla="*/ 1704339 w 3419384"/>
                  <a:gd name="connsiteY59" fmla="*/ 1167825 h 2222603"/>
                  <a:gd name="connsiteX60" fmla="*/ 1594888 w 3419384"/>
                  <a:gd name="connsiteY60" fmla="*/ 1164017 h 2222603"/>
                  <a:gd name="connsiteX61" fmla="*/ 1339820 w 3419384"/>
                  <a:gd name="connsiteY61" fmla="*/ 866051 h 2222603"/>
                  <a:gd name="connsiteX62" fmla="*/ 1193251 w 3419384"/>
                  <a:gd name="connsiteY62" fmla="*/ 798462 h 2222603"/>
                  <a:gd name="connsiteX63" fmla="*/ 976253 w 3419384"/>
                  <a:gd name="connsiteY63" fmla="*/ 798462 h 2222603"/>
                  <a:gd name="connsiteX64" fmla="*/ 929618 w 3419384"/>
                  <a:gd name="connsiteY64" fmla="*/ 826069 h 2222603"/>
                  <a:gd name="connsiteX65" fmla="*/ 795422 w 3419384"/>
                  <a:gd name="connsiteY65" fmla="*/ 1097379 h 2222603"/>
                  <a:gd name="connsiteX66" fmla="*/ 736413 w 3419384"/>
                  <a:gd name="connsiteY66" fmla="*/ 1141170 h 2222603"/>
                  <a:gd name="connsiteX67" fmla="*/ 681212 w 3419384"/>
                  <a:gd name="connsiteY67" fmla="*/ 1098331 h 2222603"/>
                  <a:gd name="connsiteX68" fmla="*/ 587941 w 3419384"/>
                  <a:gd name="connsiteY68" fmla="*/ 910794 h 2222603"/>
                  <a:gd name="connsiteX69" fmla="*/ 529885 w 3419384"/>
                  <a:gd name="connsiteY69" fmla="*/ 807982 h 2222603"/>
                  <a:gd name="connsiteX70" fmla="*/ 409013 w 3419384"/>
                  <a:gd name="connsiteY70" fmla="*/ 800366 h 2222603"/>
                  <a:gd name="connsiteX71" fmla="*/ 226278 w 3419384"/>
                  <a:gd name="connsiteY71" fmla="*/ 982191 h 2222603"/>
                  <a:gd name="connsiteX72" fmla="*/ 226278 w 3419384"/>
                  <a:gd name="connsiteY72" fmla="*/ 1470550 h 2222603"/>
                  <a:gd name="connsiteX73" fmla="*/ 410916 w 3419384"/>
                  <a:gd name="connsiteY73" fmla="*/ 1655232 h 2222603"/>
                  <a:gd name="connsiteX74" fmla="*/ 820167 w 3419384"/>
                  <a:gd name="connsiteY74" fmla="*/ 1655232 h 2222603"/>
                  <a:gd name="connsiteX75" fmla="*/ 853478 w 3419384"/>
                  <a:gd name="connsiteY75" fmla="*/ 1653328 h 2222603"/>
                  <a:gd name="connsiteX76" fmla="*/ 853478 w 3419384"/>
                  <a:gd name="connsiteY76" fmla="*/ 1501965 h 2222603"/>
                  <a:gd name="connsiteX77" fmla="*/ 778290 w 3419384"/>
                  <a:gd name="connsiteY77" fmla="*/ 1427712 h 2222603"/>
                  <a:gd name="connsiteX78" fmla="*/ 522271 w 3419384"/>
                  <a:gd name="connsiteY78" fmla="*/ 1427712 h 2222603"/>
                  <a:gd name="connsiteX79" fmla="*/ 456600 w 3419384"/>
                  <a:gd name="connsiteY79" fmla="*/ 1381065 h 2222603"/>
                  <a:gd name="connsiteX80" fmla="*/ 455648 w 3419384"/>
                  <a:gd name="connsiteY80" fmla="*/ 1201144 h 2222603"/>
                  <a:gd name="connsiteX81" fmla="*/ 568906 w 3419384"/>
                  <a:gd name="connsiteY81" fmla="*/ 1201144 h 2222603"/>
                  <a:gd name="connsiteX82" fmla="*/ 568906 w 3419384"/>
                  <a:gd name="connsiteY82" fmla="*/ 1313476 h 2222603"/>
                  <a:gd name="connsiteX83" fmla="*/ 782097 w 3419384"/>
                  <a:gd name="connsiteY83" fmla="*/ 1313476 h 2222603"/>
                  <a:gd name="connsiteX84" fmla="*/ 967688 w 3419384"/>
                  <a:gd name="connsiteY84" fmla="*/ 1497205 h 2222603"/>
                  <a:gd name="connsiteX85" fmla="*/ 967688 w 3419384"/>
                  <a:gd name="connsiteY85" fmla="*/ 1653328 h 2222603"/>
                  <a:gd name="connsiteX86" fmla="*/ 1252260 w 3419384"/>
                  <a:gd name="connsiteY86" fmla="*/ 1653328 h 2222603"/>
                  <a:gd name="connsiteX87" fmla="*/ 1252260 w 3419384"/>
                  <a:gd name="connsiteY87" fmla="*/ 1269685 h 2222603"/>
                  <a:gd name="connsiteX88" fmla="*/ 1289378 w 3419384"/>
                  <a:gd name="connsiteY88" fmla="*/ 1203048 h 2222603"/>
                  <a:gd name="connsiteX89" fmla="*/ 1358855 w 3419384"/>
                  <a:gd name="connsiteY89" fmla="*/ 1223991 h 2222603"/>
                  <a:gd name="connsiteX90" fmla="*/ 1519700 w 3419384"/>
                  <a:gd name="connsiteY90" fmla="*/ 1384873 h 2222603"/>
                  <a:gd name="connsiteX91" fmla="*/ 1783334 w 3419384"/>
                  <a:gd name="connsiteY91" fmla="*/ 1383921 h 2222603"/>
                  <a:gd name="connsiteX92" fmla="*/ 2118349 w 3419384"/>
                  <a:gd name="connsiteY92" fmla="*/ 1048829 h 2222603"/>
                  <a:gd name="connsiteX93" fmla="*/ 2136432 w 3419384"/>
                  <a:gd name="connsiteY93" fmla="*/ 1028838 h 2222603"/>
                  <a:gd name="connsiteX94" fmla="*/ 1988911 w 3419384"/>
                  <a:gd name="connsiteY94" fmla="*/ 882235 h 2222603"/>
                  <a:gd name="connsiteX95" fmla="*/ 1041924 w 3419384"/>
                  <a:gd name="connsiteY95" fmla="*/ 396732 h 2222603"/>
                  <a:gd name="connsiteX96" fmla="*/ 1031455 w 3419384"/>
                  <a:gd name="connsiteY96" fmla="*/ 373885 h 2222603"/>
                  <a:gd name="connsiteX97" fmla="*/ 962929 w 3419384"/>
                  <a:gd name="connsiteY97" fmla="*/ 164452 h 2222603"/>
                  <a:gd name="connsiteX98" fmla="*/ 905824 w 3419384"/>
                  <a:gd name="connsiteY98" fmla="*/ 113998 h 2222603"/>
                  <a:gd name="connsiteX99" fmla="*/ 567954 w 3419384"/>
                  <a:gd name="connsiteY99" fmla="*/ 113998 h 2222603"/>
                  <a:gd name="connsiteX100" fmla="*/ 509898 w 3419384"/>
                  <a:gd name="connsiteY100" fmla="*/ 172068 h 2222603"/>
                  <a:gd name="connsiteX101" fmla="*/ 510850 w 3419384"/>
                  <a:gd name="connsiteY101" fmla="*/ 460514 h 2222603"/>
                  <a:gd name="connsiteX102" fmla="*/ 735462 w 3419384"/>
                  <a:gd name="connsiteY102" fmla="*/ 683274 h 2222603"/>
                  <a:gd name="connsiteX103" fmla="*/ 964832 w 3419384"/>
                  <a:gd name="connsiteY103" fmla="*/ 473841 h 2222603"/>
                  <a:gd name="connsiteX104" fmla="*/ 1041924 w 3419384"/>
                  <a:gd name="connsiteY104" fmla="*/ 396732 h 2222603"/>
                  <a:gd name="connsiteX105" fmla="*/ 112068 w 3419384"/>
                  <a:gd name="connsiteY105" fmla="*/ 1879896 h 2222603"/>
                  <a:gd name="connsiteX106" fmla="*/ 2046016 w 3419384"/>
                  <a:gd name="connsiteY106" fmla="*/ 1879896 h 2222603"/>
                  <a:gd name="connsiteX107" fmla="*/ 2046016 w 3419384"/>
                  <a:gd name="connsiteY107" fmla="*/ 1769468 h 2222603"/>
                  <a:gd name="connsiteX108" fmla="*/ 112068 w 3419384"/>
                  <a:gd name="connsiteY108" fmla="*/ 1769468 h 2222603"/>
                  <a:gd name="connsiteX109" fmla="*/ 112068 w 3419384"/>
                  <a:gd name="connsiteY109" fmla="*/ 1879896 h 2222603"/>
                  <a:gd name="connsiteX110" fmla="*/ 1592033 w 3419384"/>
                  <a:gd name="connsiteY110" fmla="*/ 1551467 h 2222603"/>
                  <a:gd name="connsiteX111" fmla="*/ 1367421 w 3419384"/>
                  <a:gd name="connsiteY111" fmla="*/ 1395345 h 2222603"/>
                  <a:gd name="connsiteX112" fmla="*/ 1367421 w 3419384"/>
                  <a:gd name="connsiteY112" fmla="*/ 1651424 h 2222603"/>
                  <a:gd name="connsiteX113" fmla="*/ 1592033 w 3419384"/>
                  <a:gd name="connsiteY113" fmla="*/ 1651424 h 2222603"/>
                  <a:gd name="connsiteX114" fmla="*/ 1592033 w 3419384"/>
                  <a:gd name="connsiteY114" fmla="*/ 1551467 h 2222603"/>
                  <a:gd name="connsiteX115" fmla="*/ 815408 w 3419384"/>
                  <a:gd name="connsiteY115" fmla="*/ 801318 h 2222603"/>
                  <a:gd name="connsiteX116" fmla="*/ 660274 w 3419384"/>
                  <a:gd name="connsiteY116" fmla="*/ 801318 h 2222603"/>
                  <a:gd name="connsiteX117" fmla="*/ 737365 w 3419384"/>
                  <a:gd name="connsiteY117" fmla="*/ 955536 h 2222603"/>
                  <a:gd name="connsiteX118" fmla="*/ 815408 w 3419384"/>
                  <a:gd name="connsiteY118" fmla="*/ 801318 h 222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419384" h="2222603">
                    <a:moveTo>
                      <a:pt x="486104" y="684226"/>
                    </a:moveTo>
                    <a:cubicBezTo>
                      <a:pt x="436613" y="622348"/>
                      <a:pt x="403302" y="560470"/>
                      <a:pt x="399495" y="489073"/>
                    </a:cubicBezTo>
                    <a:cubicBezTo>
                      <a:pt x="394737" y="374837"/>
                      <a:pt x="392833" y="260601"/>
                      <a:pt x="398544" y="147317"/>
                    </a:cubicBezTo>
                    <a:cubicBezTo>
                      <a:pt x="403302" y="63544"/>
                      <a:pt x="478490" y="714"/>
                      <a:pt x="564147" y="714"/>
                    </a:cubicBezTo>
                    <a:cubicBezTo>
                      <a:pt x="679309" y="-238"/>
                      <a:pt x="794470" y="-238"/>
                      <a:pt x="909631" y="714"/>
                    </a:cubicBezTo>
                    <a:cubicBezTo>
                      <a:pt x="1004806" y="1666"/>
                      <a:pt x="1076187" y="74967"/>
                      <a:pt x="1080945" y="171116"/>
                    </a:cubicBezTo>
                    <a:cubicBezTo>
                      <a:pt x="1082849" y="200627"/>
                      <a:pt x="1090463" y="231090"/>
                      <a:pt x="1102836" y="258697"/>
                    </a:cubicBezTo>
                    <a:cubicBezTo>
                      <a:pt x="1126629" y="312959"/>
                      <a:pt x="1155182" y="365317"/>
                      <a:pt x="1181831" y="418627"/>
                    </a:cubicBezTo>
                    <a:cubicBezTo>
                      <a:pt x="1209431" y="475745"/>
                      <a:pt x="1185637" y="513824"/>
                      <a:pt x="1121870" y="514776"/>
                    </a:cubicBezTo>
                    <a:cubicBezTo>
                      <a:pt x="1107594" y="514776"/>
                      <a:pt x="1093318" y="514776"/>
                      <a:pt x="1085704" y="514776"/>
                    </a:cubicBezTo>
                    <a:cubicBezTo>
                      <a:pt x="1057152" y="573798"/>
                      <a:pt x="1031455" y="628060"/>
                      <a:pt x="1003854" y="686130"/>
                    </a:cubicBezTo>
                    <a:cubicBezTo>
                      <a:pt x="1050490" y="686130"/>
                      <a:pt x="1100932" y="688986"/>
                      <a:pt x="1151375" y="685178"/>
                    </a:cubicBezTo>
                    <a:cubicBezTo>
                      <a:pt x="1279860" y="675658"/>
                      <a:pt x="1379794" y="723256"/>
                      <a:pt x="1456885" y="826069"/>
                    </a:cubicBezTo>
                    <a:cubicBezTo>
                      <a:pt x="1497810" y="879379"/>
                      <a:pt x="1544446" y="928881"/>
                      <a:pt x="1594888" y="987903"/>
                    </a:cubicBezTo>
                    <a:cubicBezTo>
                      <a:pt x="1594888" y="966960"/>
                      <a:pt x="1594888" y="954584"/>
                      <a:pt x="1594888" y="942209"/>
                    </a:cubicBezTo>
                    <a:cubicBezTo>
                      <a:pt x="1594888" y="655667"/>
                      <a:pt x="1594888" y="370077"/>
                      <a:pt x="1594888" y="83535"/>
                    </a:cubicBezTo>
                    <a:cubicBezTo>
                      <a:pt x="1594888" y="18801"/>
                      <a:pt x="1611068" y="2618"/>
                      <a:pt x="1677690" y="2618"/>
                    </a:cubicBezTo>
                    <a:cubicBezTo>
                      <a:pt x="2230654" y="2618"/>
                      <a:pt x="2784571" y="2618"/>
                      <a:pt x="3337535" y="2618"/>
                    </a:cubicBezTo>
                    <a:cubicBezTo>
                      <a:pt x="3403205" y="2618"/>
                      <a:pt x="3419385" y="18801"/>
                      <a:pt x="3419385" y="84487"/>
                    </a:cubicBezTo>
                    <a:cubicBezTo>
                      <a:pt x="3419385" y="694697"/>
                      <a:pt x="3419385" y="1305860"/>
                      <a:pt x="3419385" y="1916070"/>
                    </a:cubicBezTo>
                    <a:cubicBezTo>
                      <a:pt x="3419385" y="1981756"/>
                      <a:pt x="3403205" y="1997940"/>
                      <a:pt x="3337535" y="1997940"/>
                    </a:cubicBezTo>
                    <a:cubicBezTo>
                      <a:pt x="2924477" y="1997940"/>
                      <a:pt x="2511419" y="1997940"/>
                      <a:pt x="2098362" y="1997940"/>
                    </a:cubicBezTo>
                    <a:cubicBezTo>
                      <a:pt x="2084086" y="1997940"/>
                      <a:pt x="2069809" y="1997940"/>
                      <a:pt x="2052678" y="1997940"/>
                    </a:cubicBezTo>
                    <a:cubicBezTo>
                      <a:pt x="2052678" y="2036018"/>
                      <a:pt x="2052678" y="2072193"/>
                      <a:pt x="2052678" y="2110272"/>
                    </a:cubicBezTo>
                    <a:cubicBezTo>
                      <a:pt x="2013656" y="2110272"/>
                      <a:pt x="1978442" y="2110272"/>
                      <a:pt x="1939420" y="2110272"/>
                    </a:cubicBezTo>
                    <a:cubicBezTo>
                      <a:pt x="1939420" y="2074097"/>
                      <a:pt x="1939420" y="2038874"/>
                      <a:pt x="1939420" y="1999843"/>
                    </a:cubicBezTo>
                    <a:cubicBezTo>
                      <a:pt x="1367421" y="1999843"/>
                      <a:pt x="799229" y="1999843"/>
                      <a:pt x="229133" y="1999843"/>
                    </a:cubicBezTo>
                    <a:cubicBezTo>
                      <a:pt x="229133" y="2074097"/>
                      <a:pt x="229133" y="2147398"/>
                      <a:pt x="229133" y="2222604"/>
                    </a:cubicBezTo>
                    <a:cubicBezTo>
                      <a:pt x="190111" y="2222604"/>
                      <a:pt x="154897" y="2222604"/>
                      <a:pt x="114923" y="2222604"/>
                    </a:cubicBezTo>
                    <a:cubicBezTo>
                      <a:pt x="114923" y="2149302"/>
                      <a:pt x="114923" y="2075049"/>
                      <a:pt x="114923" y="1996988"/>
                    </a:cubicBezTo>
                    <a:cubicBezTo>
                      <a:pt x="93985" y="1996988"/>
                      <a:pt x="75902" y="1997940"/>
                      <a:pt x="58770" y="1996988"/>
                    </a:cubicBezTo>
                    <a:cubicBezTo>
                      <a:pt x="23556" y="1995084"/>
                      <a:pt x="1666" y="1974140"/>
                      <a:pt x="714" y="1937966"/>
                    </a:cubicBezTo>
                    <a:cubicBezTo>
                      <a:pt x="-238" y="1862760"/>
                      <a:pt x="-238" y="1788507"/>
                      <a:pt x="714" y="1713302"/>
                    </a:cubicBezTo>
                    <a:cubicBezTo>
                      <a:pt x="1666" y="1677127"/>
                      <a:pt x="23556" y="1656184"/>
                      <a:pt x="59722" y="1655232"/>
                    </a:cubicBezTo>
                    <a:cubicBezTo>
                      <a:pt x="94937" y="1654280"/>
                      <a:pt x="130151" y="1655232"/>
                      <a:pt x="173932" y="1655232"/>
                    </a:cubicBezTo>
                    <a:cubicBezTo>
                      <a:pt x="107309" y="1572410"/>
                      <a:pt x="113972" y="1480070"/>
                      <a:pt x="113972" y="1388681"/>
                    </a:cubicBezTo>
                    <a:cubicBezTo>
                      <a:pt x="114923" y="1253502"/>
                      <a:pt x="113972" y="1118323"/>
                      <a:pt x="113972" y="982191"/>
                    </a:cubicBezTo>
                    <a:cubicBezTo>
                      <a:pt x="113972" y="807982"/>
                      <a:pt x="236747" y="686130"/>
                      <a:pt x="409965" y="685178"/>
                    </a:cubicBezTo>
                    <a:cubicBezTo>
                      <a:pt x="429951" y="684226"/>
                      <a:pt x="453745" y="684226"/>
                      <a:pt x="486104" y="684226"/>
                    </a:cubicBezTo>
                    <a:close/>
                    <a:moveTo>
                      <a:pt x="3300417" y="1879896"/>
                    </a:moveTo>
                    <a:cubicBezTo>
                      <a:pt x="3300417" y="1289677"/>
                      <a:pt x="3300417" y="702313"/>
                      <a:pt x="3300417" y="116854"/>
                    </a:cubicBezTo>
                    <a:cubicBezTo>
                      <a:pt x="2768391" y="116854"/>
                      <a:pt x="2238268" y="116854"/>
                      <a:pt x="1709098" y="116854"/>
                    </a:cubicBezTo>
                    <a:cubicBezTo>
                      <a:pt x="1709098" y="411011"/>
                      <a:pt x="1709098" y="702313"/>
                      <a:pt x="1709098" y="994567"/>
                    </a:cubicBezTo>
                    <a:cubicBezTo>
                      <a:pt x="1713857" y="992663"/>
                      <a:pt x="1715760" y="992663"/>
                      <a:pt x="1717663" y="990759"/>
                    </a:cubicBezTo>
                    <a:cubicBezTo>
                      <a:pt x="1787141" y="921266"/>
                      <a:pt x="1857570" y="851772"/>
                      <a:pt x="1927048" y="782278"/>
                    </a:cubicBezTo>
                    <a:cubicBezTo>
                      <a:pt x="1979394" y="729920"/>
                      <a:pt x="1989863" y="728968"/>
                      <a:pt x="2057437" y="774663"/>
                    </a:cubicBezTo>
                    <a:cubicBezTo>
                      <a:pt x="2154515" y="675658"/>
                      <a:pt x="2253496" y="575702"/>
                      <a:pt x="2347719" y="479553"/>
                    </a:cubicBezTo>
                    <a:cubicBezTo>
                      <a:pt x="2375320" y="504304"/>
                      <a:pt x="2401969" y="528103"/>
                      <a:pt x="2433376" y="556662"/>
                    </a:cubicBezTo>
                    <a:cubicBezTo>
                      <a:pt x="2331540" y="657571"/>
                      <a:pt x="2231606" y="756575"/>
                      <a:pt x="2129769" y="857484"/>
                    </a:cubicBezTo>
                    <a:cubicBezTo>
                      <a:pt x="2169743" y="896514"/>
                      <a:pt x="2207813" y="933641"/>
                      <a:pt x="2245882" y="970768"/>
                    </a:cubicBezTo>
                    <a:cubicBezTo>
                      <a:pt x="2287759" y="1012654"/>
                      <a:pt x="2287759" y="1037405"/>
                      <a:pt x="2245882" y="1079292"/>
                    </a:cubicBezTo>
                    <a:cubicBezTo>
                      <a:pt x="2149756" y="1176393"/>
                      <a:pt x="2053630" y="1273493"/>
                      <a:pt x="1955600" y="1368690"/>
                    </a:cubicBezTo>
                    <a:cubicBezTo>
                      <a:pt x="1880412" y="1441991"/>
                      <a:pt x="1818549" y="1531476"/>
                      <a:pt x="1709098" y="1551467"/>
                    </a:cubicBezTo>
                    <a:cubicBezTo>
                      <a:pt x="1709098" y="1588594"/>
                      <a:pt x="1709098" y="1620009"/>
                      <a:pt x="1709098" y="1652376"/>
                    </a:cubicBezTo>
                    <a:cubicBezTo>
                      <a:pt x="1837583" y="1652376"/>
                      <a:pt x="1963214" y="1652376"/>
                      <a:pt x="2088844" y="1652376"/>
                    </a:cubicBezTo>
                    <a:cubicBezTo>
                      <a:pt x="2142142" y="1652376"/>
                      <a:pt x="2161177" y="1671415"/>
                      <a:pt x="2162129" y="1725677"/>
                    </a:cubicBezTo>
                    <a:cubicBezTo>
                      <a:pt x="2162129" y="1776131"/>
                      <a:pt x="2162129" y="1826586"/>
                      <a:pt x="2162129" y="1878944"/>
                    </a:cubicBezTo>
                    <a:cubicBezTo>
                      <a:pt x="2543779" y="1879896"/>
                      <a:pt x="2920670" y="1879896"/>
                      <a:pt x="3300417" y="1879896"/>
                    </a:cubicBezTo>
                    <a:close/>
                    <a:moveTo>
                      <a:pt x="1988911" y="882235"/>
                    </a:moveTo>
                    <a:cubicBezTo>
                      <a:pt x="1893736" y="977431"/>
                      <a:pt x="1798562" y="1072628"/>
                      <a:pt x="1704339" y="1167825"/>
                    </a:cubicBezTo>
                    <a:cubicBezTo>
                      <a:pt x="1661510" y="1209711"/>
                      <a:pt x="1632958" y="1208759"/>
                      <a:pt x="1594888" y="1164017"/>
                    </a:cubicBezTo>
                    <a:cubicBezTo>
                      <a:pt x="1510183" y="1065013"/>
                      <a:pt x="1424526" y="966008"/>
                      <a:pt x="1339820" y="866051"/>
                    </a:cubicBezTo>
                    <a:cubicBezTo>
                      <a:pt x="1300799" y="820357"/>
                      <a:pt x="1253211" y="797510"/>
                      <a:pt x="1193251" y="798462"/>
                    </a:cubicBezTo>
                    <a:cubicBezTo>
                      <a:pt x="1120919" y="799414"/>
                      <a:pt x="1048586" y="799414"/>
                      <a:pt x="976253" y="798462"/>
                    </a:cubicBezTo>
                    <a:cubicBezTo>
                      <a:pt x="952460" y="797510"/>
                      <a:pt x="940087" y="805126"/>
                      <a:pt x="929618" y="826069"/>
                    </a:cubicBezTo>
                    <a:cubicBezTo>
                      <a:pt x="885837" y="916506"/>
                      <a:pt x="840154" y="1006942"/>
                      <a:pt x="795422" y="1097379"/>
                    </a:cubicBezTo>
                    <a:cubicBezTo>
                      <a:pt x="783049" y="1122131"/>
                      <a:pt x="766869" y="1141170"/>
                      <a:pt x="736413" y="1141170"/>
                    </a:cubicBezTo>
                    <a:cubicBezTo>
                      <a:pt x="707861" y="1140218"/>
                      <a:pt x="692633" y="1122131"/>
                      <a:pt x="681212" y="1098331"/>
                    </a:cubicBezTo>
                    <a:cubicBezTo>
                      <a:pt x="650756" y="1035501"/>
                      <a:pt x="619349" y="972672"/>
                      <a:pt x="587941" y="910794"/>
                    </a:cubicBezTo>
                    <a:cubicBezTo>
                      <a:pt x="569858" y="874619"/>
                      <a:pt x="559389" y="825117"/>
                      <a:pt x="529885" y="807982"/>
                    </a:cubicBezTo>
                    <a:cubicBezTo>
                      <a:pt x="499429" y="788942"/>
                      <a:pt x="449938" y="800366"/>
                      <a:pt x="409013" y="800366"/>
                    </a:cubicBezTo>
                    <a:cubicBezTo>
                      <a:pt x="297659" y="800366"/>
                      <a:pt x="226278" y="871763"/>
                      <a:pt x="226278" y="982191"/>
                    </a:cubicBezTo>
                    <a:cubicBezTo>
                      <a:pt x="226278" y="1144978"/>
                      <a:pt x="226278" y="1307764"/>
                      <a:pt x="226278" y="1470550"/>
                    </a:cubicBezTo>
                    <a:cubicBezTo>
                      <a:pt x="226278" y="1583834"/>
                      <a:pt x="297659" y="1655232"/>
                      <a:pt x="410916" y="1655232"/>
                    </a:cubicBezTo>
                    <a:cubicBezTo>
                      <a:pt x="547016" y="1655232"/>
                      <a:pt x="684067" y="1655232"/>
                      <a:pt x="820167" y="1655232"/>
                    </a:cubicBezTo>
                    <a:cubicBezTo>
                      <a:pt x="830636" y="1655232"/>
                      <a:pt x="841105" y="1654280"/>
                      <a:pt x="853478" y="1653328"/>
                    </a:cubicBezTo>
                    <a:cubicBezTo>
                      <a:pt x="853478" y="1600969"/>
                      <a:pt x="853478" y="1551467"/>
                      <a:pt x="853478" y="1501965"/>
                    </a:cubicBezTo>
                    <a:cubicBezTo>
                      <a:pt x="853478" y="1445799"/>
                      <a:pt x="834443" y="1427712"/>
                      <a:pt x="778290" y="1427712"/>
                    </a:cubicBezTo>
                    <a:cubicBezTo>
                      <a:pt x="692633" y="1427712"/>
                      <a:pt x="606976" y="1427712"/>
                      <a:pt x="522271" y="1427712"/>
                    </a:cubicBezTo>
                    <a:cubicBezTo>
                      <a:pt x="488008" y="1427712"/>
                      <a:pt x="459455" y="1415336"/>
                      <a:pt x="456600" y="1381065"/>
                    </a:cubicBezTo>
                    <a:cubicBezTo>
                      <a:pt x="451841" y="1321091"/>
                      <a:pt x="455648" y="1261118"/>
                      <a:pt x="455648" y="1201144"/>
                    </a:cubicBezTo>
                    <a:cubicBezTo>
                      <a:pt x="494670" y="1201144"/>
                      <a:pt x="529885" y="1201144"/>
                      <a:pt x="568906" y="1201144"/>
                    </a:cubicBezTo>
                    <a:cubicBezTo>
                      <a:pt x="568906" y="1239222"/>
                      <a:pt x="568906" y="1275397"/>
                      <a:pt x="568906" y="1313476"/>
                    </a:cubicBezTo>
                    <a:cubicBezTo>
                      <a:pt x="642191" y="1313476"/>
                      <a:pt x="712620" y="1313476"/>
                      <a:pt x="782097" y="1313476"/>
                    </a:cubicBezTo>
                    <a:cubicBezTo>
                      <a:pt x="896307" y="1313476"/>
                      <a:pt x="966736" y="1383921"/>
                      <a:pt x="967688" y="1497205"/>
                    </a:cubicBezTo>
                    <a:cubicBezTo>
                      <a:pt x="967688" y="1548611"/>
                      <a:pt x="967688" y="1600969"/>
                      <a:pt x="967688" y="1653328"/>
                    </a:cubicBezTo>
                    <a:cubicBezTo>
                      <a:pt x="1064766" y="1653328"/>
                      <a:pt x="1158037" y="1653328"/>
                      <a:pt x="1252260" y="1653328"/>
                    </a:cubicBezTo>
                    <a:cubicBezTo>
                      <a:pt x="1252260" y="1523860"/>
                      <a:pt x="1252260" y="1397249"/>
                      <a:pt x="1252260" y="1269685"/>
                    </a:cubicBezTo>
                    <a:cubicBezTo>
                      <a:pt x="1252260" y="1240174"/>
                      <a:pt x="1259874" y="1215423"/>
                      <a:pt x="1289378" y="1203048"/>
                    </a:cubicBezTo>
                    <a:cubicBezTo>
                      <a:pt x="1317930" y="1191624"/>
                      <a:pt x="1339820" y="1204952"/>
                      <a:pt x="1358855" y="1223991"/>
                    </a:cubicBezTo>
                    <a:cubicBezTo>
                      <a:pt x="1412153" y="1278253"/>
                      <a:pt x="1466402" y="1331563"/>
                      <a:pt x="1519700" y="1384873"/>
                    </a:cubicBezTo>
                    <a:cubicBezTo>
                      <a:pt x="1602502" y="1466742"/>
                      <a:pt x="1700532" y="1466742"/>
                      <a:pt x="1783334" y="1383921"/>
                    </a:cubicBezTo>
                    <a:cubicBezTo>
                      <a:pt x="1895640" y="1272541"/>
                      <a:pt x="2006994" y="1160209"/>
                      <a:pt x="2118349" y="1048829"/>
                    </a:cubicBezTo>
                    <a:cubicBezTo>
                      <a:pt x="2125962" y="1041213"/>
                      <a:pt x="2131673" y="1033598"/>
                      <a:pt x="2136432" y="1028838"/>
                    </a:cubicBezTo>
                    <a:cubicBezTo>
                      <a:pt x="2085037" y="979336"/>
                      <a:pt x="2038402" y="931737"/>
                      <a:pt x="1988911" y="882235"/>
                    </a:cubicBezTo>
                    <a:close/>
                    <a:moveTo>
                      <a:pt x="1041924" y="396732"/>
                    </a:moveTo>
                    <a:cubicBezTo>
                      <a:pt x="1037165" y="387212"/>
                      <a:pt x="1034310" y="380549"/>
                      <a:pt x="1031455" y="373885"/>
                    </a:cubicBezTo>
                    <a:cubicBezTo>
                      <a:pt x="1000999" y="307247"/>
                      <a:pt x="955315" y="246321"/>
                      <a:pt x="962929" y="164452"/>
                    </a:cubicBezTo>
                    <a:cubicBezTo>
                      <a:pt x="965784" y="133037"/>
                      <a:pt x="938183" y="113998"/>
                      <a:pt x="905824" y="113998"/>
                    </a:cubicBezTo>
                    <a:cubicBezTo>
                      <a:pt x="793518" y="113046"/>
                      <a:pt x="680260" y="113046"/>
                      <a:pt x="567954" y="113998"/>
                    </a:cubicBezTo>
                    <a:cubicBezTo>
                      <a:pt x="532740" y="113998"/>
                      <a:pt x="509898" y="136845"/>
                      <a:pt x="509898" y="172068"/>
                    </a:cubicBezTo>
                    <a:cubicBezTo>
                      <a:pt x="508946" y="268217"/>
                      <a:pt x="507043" y="364365"/>
                      <a:pt x="510850" y="460514"/>
                    </a:cubicBezTo>
                    <a:cubicBezTo>
                      <a:pt x="515608" y="584269"/>
                      <a:pt x="618397" y="682322"/>
                      <a:pt x="735462" y="683274"/>
                    </a:cubicBezTo>
                    <a:cubicBezTo>
                      <a:pt x="854430" y="684226"/>
                      <a:pt x="954363" y="592837"/>
                      <a:pt x="964832" y="473841"/>
                    </a:cubicBezTo>
                    <a:cubicBezTo>
                      <a:pt x="970543" y="414819"/>
                      <a:pt x="980060" y="404348"/>
                      <a:pt x="1041924" y="396732"/>
                    </a:cubicBezTo>
                    <a:close/>
                    <a:moveTo>
                      <a:pt x="112068" y="1879896"/>
                    </a:moveTo>
                    <a:cubicBezTo>
                      <a:pt x="758304" y="1879896"/>
                      <a:pt x="1402636" y="1879896"/>
                      <a:pt x="2046016" y="1879896"/>
                    </a:cubicBezTo>
                    <a:cubicBezTo>
                      <a:pt x="2046016" y="1841817"/>
                      <a:pt x="2046016" y="1805642"/>
                      <a:pt x="2046016" y="1769468"/>
                    </a:cubicBezTo>
                    <a:cubicBezTo>
                      <a:pt x="1399780" y="1769468"/>
                      <a:pt x="757352" y="1769468"/>
                      <a:pt x="112068" y="1769468"/>
                    </a:cubicBezTo>
                    <a:cubicBezTo>
                      <a:pt x="112068" y="1806594"/>
                      <a:pt x="112068" y="1841817"/>
                      <a:pt x="112068" y="1879896"/>
                    </a:cubicBezTo>
                    <a:close/>
                    <a:moveTo>
                      <a:pt x="1592033" y="1551467"/>
                    </a:moveTo>
                    <a:cubicBezTo>
                      <a:pt x="1493051" y="1536236"/>
                      <a:pt x="1435947" y="1461031"/>
                      <a:pt x="1367421" y="1395345"/>
                    </a:cubicBezTo>
                    <a:cubicBezTo>
                      <a:pt x="1367421" y="1484830"/>
                      <a:pt x="1367421" y="1567651"/>
                      <a:pt x="1367421" y="1651424"/>
                    </a:cubicBezTo>
                    <a:cubicBezTo>
                      <a:pt x="1443561" y="1651424"/>
                      <a:pt x="1517797" y="1651424"/>
                      <a:pt x="1592033" y="1651424"/>
                    </a:cubicBezTo>
                    <a:cubicBezTo>
                      <a:pt x="1592033" y="1618105"/>
                      <a:pt x="1592033" y="1587642"/>
                      <a:pt x="1592033" y="1551467"/>
                    </a:cubicBezTo>
                    <a:close/>
                    <a:moveTo>
                      <a:pt x="815408" y="801318"/>
                    </a:moveTo>
                    <a:cubicBezTo>
                      <a:pt x="762111" y="801318"/>
                      <a:pt x="713572" y="801318"/>
                      <a:pt x="660274" y="801318"/>
                    </a:cubicBezTo>
                    <a:cubicBezTo>
                      <a:pt x="685971" y="852724"/>
                      <a:pt x="709764" y="901274"/>
                      <a:pt x="737365" y="955536"/>
                    </a:cubicBezTo>
                    <a:cubicBezTo>
                      <a:pt x="764966" y="900322"/>
                      <a:pt x="788759" y="852724"/>
                      <a:pt x="815408" y="801318"/>
                    </a:cubicBezTo>
                    <a:close/>
                  </a:path>
                </a:pathLst>
              </a:custGeom>
              <a:grpFill/>
              <a:ln w="951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88913B7-A655-6C44-52B7-88014961542A}"/>
                  </a:ext>
                </a:extLst>
              </p:cNvPr>
              <p:cNvSpPr/>
              <p:nvPr/>
            </p:nvSpPr>
            <p:spPr>
              <a:xfrm>
                <a:off x="3012029" y="3836916"/>
                <a:ext cx="685886" cy="1198051"/>
              </a:xfrm>
              <a:custGeom>
                <a:avLst/>
                <a:gdLst>
                  <a:gd name="connsiteX0" fmla="*/ 163378 w 685886"/>
                  <a:gd name="connsiteY0" fmla="*/ 506924 h 1198051"/>
                  <a:gd name="connsiteX1" fmla="*/ 145295 w 685886"/>
                  <a:gd name="connsiteY1" fmla="*/ 80443 h 1198051"/>
                  <a:gd name="connsiteX2" fmla="*/ 544076 w 685886"/>
                  <a:gd name="connsiteY2" fmla="*/ 82347 h 1198051"/>
                  <a:gd name="connsiteX3" fmla="*/ 525993 w 685886"/>
                  <a:gd name="connsiteY3" fmla="*/ 505020 h 1198051"/>
                  <a:gd name="connsiteX4" fmla="*/ 543125 w 685886"/>
                  <a:gd name="connsiteY4" fmla="*/ 521203 h 1198051"/>
                  <a:gd name="connsiteX5" fmla="*/ 685887 w 685886"/>
                  <a:gd name="connsiteY5" fmla="*/ 805841 h 1198051"/>
                  <a:gd name="connsiteX6" fmla="*/ 685887 w 685886"/>
                  <a:gd name="connsiteY6" fmla="*/ 1126654 h 1198051"/>
                  <a:gd name="connsiteX7" fmla="*/ 614506 w 685886"/>
                  <a:gd name="connsiteY7" fmla="*/ 1198051 h 1198051"/>
                  <a:gd name="connsiteX8" fmla="*/ 72962 w 685886"/>
                  <a:gd name="connsiteY8" fmla="*/ 1198051 h 1198051"/>
                  <a:gd name="connsiteX9" fmla="*/ 1581 w 685886"/>
                  <a:gd name="connsiteY9" fmla="*/ 1126654 h 1198051"/>
                  <a:gd name="connsiteX10" fmla="*/ 629 w 685886"/>
                  <a:gd name="connsiteY10" fmla="*/ 848680 h 1198051"/>
                  <a:gd name="connsiteX11" fmla="*/ 163378 w 685886"/>
                  <a:gd name="connsiteY11" fmla="*/ 506924 h 1198051"/>
                  <a:gd name="connsiteX12" fmla="*/ 570725 w 685886"/>
                  <a:gd name="connsiteY12" fmla="*/ 1081911 h 1198051"/>
                  <a:gd name="connsiteX13" fmla="*/ 570725 w 685886"/>
                  <a:gd name="connsiteY13" fmla="*/ 798226 h 1198051"/>
                  <a:gd name="connsiteX14" fmla="*/ 363245 w 685886"/>
                  <a:gd name="connsiteY14" fmla="*/ 570705 h 1198051"/>
                  <a:gd name="connsiteX15" fmla="*/ 121501 w 685886"/>
                  <a:gd name="connsiteY15" fmla="*/ 758243 h 1198051"/>
                  <a:gd name="connsiteX16" fmla="*/ 118646 w 685886"/>
                  <a:gd name="connsiteY16" fmla="*/ 1081911 h 1198051"/>
                  <a:gd name="connsiteX17" fmla="*/ 570725 w 685886"/>
                  <a:gd name="connsiteY17" fmla="*/ 1081911 h 1198051"/>
                  <a:gd name="connsiteX18" fmla="*/ 513621 w 685886"/>
                  <a:gd name="connsiteY18" fmla="*/ 286067 h 1198051"/>
                  <a:gd name="connsiteX19" fmla="*/ 345161 w 685886"/>
                  <a:gd name="connsiteY19" fmla="*/ 113761 h 1198051"/>
                  <a:gd name="connsiteX20" fmla="*/ 171944 w 685886"/>
                  <a:gd name="connsiteY20" fmla="*/ 284164 h 1198051"/>
                  <a:gd name="connsiteX21" fmla="*/ 343258 w 685886"/>
                  <a:gd name="connsiteY21" fmla="*/ 456469 h 1198051"/>
                  <a:gd name="connsiteX22" fmla="*/ 513621 w 685886"/>
                  <a:gd name="connsiteY22" fmla="*/ 286067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86" h="1198051">
                    <a:moveTo>
                      <a:pt x="163378" y="506924"/>
                    </a:moveTo>
                    <a:cubicBezTo>
                      <a:pt x="2533" y="354609"/>
                      <a:pt x="51072" y="169928"/>
                      <a:pt x="145295" y="80443"/>
                    </a:cubicBezTo>
                    <a:cubicBezTo>
                      <a:pt x="256649" y="-27129"/>
                      <a:pt x="432722" y="-27129"/>
                      <a:pt x="544076" y="82347"/>
                    </a:cubicBezTo>
                    <a:cubicBezTo>
                      <a:pt x="640203" y="176591"/>
                      <a:pt x="680176" y="359369"/>
                      <a:pt x="525993" y="505020"/>
                    </a:cubicBezTo>
                    <a:cubicBezTo>
                      <a:pt x="531704" y="510732"/>
                      <a:pt x="537414" y="516443"/>
                      <a:pt x="543125" y="521203"/>
                    </a:cubicBezTo>
                    <a:cubicBezTo>
                      <a:pt x="637348" y="592601"/>
                      <a:pt x="685887" y="686845"/>
                      <a:pt x="685887" y="805841"/>
                    </a:cubicBezTo>
                    <a:cubicBezTo>
                      <a:pt x="685887" y="912462"/>
                      <a:pt x="685887" y="1020034"/>
                      <a:pt x="685887" y="1126654"/>
                    </a:cubicBezTo>
                    <a:cubicBezTo>
                      <a:pt x="685887" y="1178060"/>
                      <a:pt x="665900" y="1198051"/>
                      <a:pt x="614506" y="1198051"/>
                    </a:cubicBezTo>
                    <a:cubicBezTo>
                      <a:pt x="433674" y="1198051"/>
                      <a:pt x="253794" y="1198051"/>
                      <a:pt x="72962" y="1198051"/>
                    </a:cubicBezTo>
                    <a:cubicBezTo>
                      <a:pt x="21568" y="1198051"/>
                      <a:pt x="1581" y="1178060"/>
                      <a:pt x="1581" y="1126654"/>
                    </a:cubicBezTo>
                    <a:cubicBezTo>
                      <a:pt x="1581" y="1034313"/>
                      <a:pt x="4436" y="941021"/>
                      <a:pt x="629" y="848680"/>
                    </a:cubicBezTo>
                    <a:cubicBezTo>
                      <a:pt x="-6033" y="705885"/>
                      <a:pt x="39651" y="589745"/>
                      <a:pt x="163378" y="506924"/>
                    </a:cubicBezTo>
                    <a:close/>
                    <a:moveTo>
                      <a:pt x="570725" y="1081911"/>
                    </a:moveTo>
                    <a:cubicBezTo>
                      <a:pt x="570725" y="984811"/>
                      <a:pt x="571677" y="891518"/>
                      <a:pt x="570725" y="798226"/>
                    </a:cubicBezTo>
                    <a:cubicBezTo>
                      <a:pt x="569774" y="678278"/>
                      <a:pt x="479358" y="581177"/>
                      <a:pt x="363245" y="570705"/>
                    </a:cubicBezTo>
                    <a:cubicBezTo>
                      <a:pt x="246180" y="560234"/>
                      <a:pt x="133874" y="639247"/>
                      <a:pt x="121501" y="758243"/>
                    </a:cubicBezTo>
                    <a:cubicBezTo>
                      <a:pt x="110080" y="864863"/>
                      <a:pt x="118646" y="972435"/>
                      <a:pt x="118646" y="1081911"/>
                    </a:cubicBezTo>
                    <a:cubicBezTo>
                      <a:pt x="268070" y="1081911"/>
                      <a:pt x="417494" y="1081911"/>
                      <a:pt x="570725" y="1081911"/>
                    </a:cubicBezTo>
                    <a:close/>
                    <a:moveTo>
                      <a:pt x="513621" y="286067"/>
                    </a:moveTo>
                    <a:cubicBezTo>
                      <a:pt x="513621" y="192775"/>
                      <a:pt x="438433" y="115666"/>
                      <a:pt x="345161" y="113761"/>
                    </a:cubicBezTo>
                    <a:cubicBezTo>
                      <a:pt x="249987" y="112810"/>
                      <a:pt x="171944" y="188967"/>
                      <a:pt x="171944" y="284164"/>
                    </a:cubicBezTo>
                    <a:cubicBezTo>
                      <a:pt x="171944" y="378408"/>
                      <a:pt x="249035" y="456469"/>
                      <a:pt x="343258" y="456469"/>
                    </a:cubicBezTo>
                    <a:cubicBezTo>
                      <a:pt x="436529" y="455518"/>
                      <a:pt x="513621" y="379360"/>
                      <a:pt x="513621" y="286067"/>
                    </a:cubicBezTo>
                    <a:close/>
                  </a:path>
                </a:pathLst>
              </a:custGeom>
              <a:grpFill/>
              <a:ln w="951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65C604B-2FC3-353F-4806-2091339011CB}"/>
                  </a:ext>
                </a:extLst>
              </p:cNvPr>
              <p:cNvSpPr/>
              <p:nvPr/>
            </p:nvSpPr>
            <p:spPr>
              <a:xfrm>
                <a:off x="3809750" y="3836916"/>
                <a:ext cx="685728" cy="1198051"/>
              </a:xfrm>
              <a:custGeom>
                <a:avLst/>
                <a:gdLst>
                  <a:gd name="connsiteX0" fmla="*/ 163220 w 685728"/>
                  <a:gd name="connsiteY0" fmla="*/ 506924 h 1198051"/>
                  <a:gd name="connsiteX1" fmla="*/ 145137 w 685728"/>
                  <a:gd name="connsiteY1" fmla="*/ 80443 h 1198051"/>
                  <a:gd name="connsiteX2" fmla="*/ 543919 w 685728"/>
                  <a:gd name="connsiteY2" fmla="*/ 82347 h 1198051"/>
                  <a:gd name="connsiteX3" fmla="*/ 525835 w 685728"/>
                  <a:gd name="connsiteY3" fmla="*/ 505020 h 1198051"/>
                  <a:gd name="connsiteX4" fmla="*/ 542967 w 685728"/>
                  <a:gd name="connsiteY4" fmla="*/ 521203 h 1198051"/>
                  <a:gd name="connsiteX5" fmla="*/ 685729 w 685728"/>
                  <a:gd name="connsiteY5" fmla="*/ 805841 h 1198051"/>
                  <a:gd name="connsiteX6" fmla="*/ 685729 w 685728"/>
                  <a:gd name="connsiteY6" fmla="*/ 1126654 h 1198051"/>
                  <a:gd name="connsiteX7" fmla="*/ 614348 w 685728"/>
                  <a:gd name="connsiteY7" fmla="*/ 1198051 h 1198051"/>
                  <a:gd name="connsiteX8" fmla="*/ 72804 w 685728"/>
                  <a:gd name="connsiteY8" fmla="*/ 1198051 h 1198051"/>
                  <a:gd name="connsiteX9" fmla="*/ 1423 w 685728"/>
                  <a:gd name="connsiteY9" fmla="*/ 1126654 h 1198051"/>
                  <a:gd name="connsiteX10" fmla="*/ 472 w 685728"/>
                  <a:gd name="connsiteY10" fmla="*/ 848680 h 1198051"/>
                  <a:gd name="connsiteX11" fmla="*/ 163220 w 685728"/>
                  <a:gd name="connsiteY11" fmla="*/ 506924 h 1198051"/>
                  <a:gd name="connsiteX12" fmla="*/ 569616 w 685728"/>
                  <a:gd name="connsiteY12" fmla="*/ 1081911 h 1198051"/>
                  <a:gd name="connsiteX13" fmla="*/ 570567 w 685728"/>
                  <a:gd name="connsiteY13" fmla="*/ 1063824 h 1198051"/>
                  <a:gd name="connsiteX14" fmla="*/ 570567 w 685728"/>
                  <a:gd name="connsiteY14" fmla="*/ 793466 h 1198051"/>
                  <a:gd name="connsiteX15" fmla="*/ 344052 w 685728"/>
                  <a:gd name="connsiteY15" fmla="*/ 569754 h 1198051"/>
                  <a:gd name="connsiteX16" fmla="*/ 115633 w 685728"/>
                  <a:gd name="connsiteY16" fmla="*/ 794417 h 1198051"/>
                  <a:gd name="connsiteX17" fmla="*/ 115633 w 685728"/>
                  <a:gd name="connsiteY17" fmla="*/ 1064776 h 1198051"/>
                  <a:gd name="connsiteX18" fmla="*/ 118488 w 685728"/>
                  <a:gd name="connsiteY18" fmla="*/ 1081911 h 1198051"/>
                  <a:gd name="connsiteX19" fmla="*/ 569616 w 685728"/>
                  <a:gd name="connsiteY19" fmla="*/ 1081911 h 1198051"/>
                  <a:gd name="connsiteX20" fmla="*/ 514414 w 685728"/>
                  <a:gd name="connsiteY20" fmla="*/ 287971 h 1198051"/>
                  <a:gd name="connsiteX21" fmla="*/ 348811 w 685728"/>
                  <a:gd name="connsiteY21" fmla="*/ 113761 h 1198051"/>
                  <a:gd name="connsiteX22" fmla="*/ 172738 w 685728"/>
                  <a:gd name="connsiteY22" fmla="*/ 281308 h 1198051"/>
                  <a:gd name="connsiteX23" fmla="*/ 342148 w 685728"/>
                  <a:gd name="connsiteY23" fmla="*/ 455518 h 1198051"/>
                  <a:gd name="connsiteX24" fmla="*/ 514414 w 685728"/>
                  <a:gd name="connsiteY24" fmla="*/ 287971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728" h="1198051">
                    <a:moveTo>
                      <a:pt x="163220" y="506924"/>
                    </a:moveTo>
                    <a:cubicBezTo>
                      <a:pt x="2375" y="354609"/>
                      <a:pt x="50914" y="169928"/>
                      <a:pt x="145137" y="80443"/>
                    </a:cubicBezTo>
                    <a:cubicBezTo>
                      <a:pt x="256491" y="-27129"/>
                      <a:pt x="432564" y="-27129"/>
                      <a:pt x="543919" y="82347"/>
                    </a:cubicBezTo>
                    <a:cubicBezTo>
                      <a:pt x="640045" y="176591"/>
                      <a:pt x="680018" y="359369"/>
                      <a:pt x="525835" y="505020"/>
                    </a:cubicBezTo>
                    <a:cubicBezTo>
                      <a:pt x="531546" y="510732"/>
                      <a:pt x="537256" y="516443"/>
                      <a:pt x="542967" y="521203"/>
                    </a:cubicBezTo>
                    <a:cubicBezTo>
                      <a:pt x="637190" y="592601"/>
                      <a:pt x="685729" y="686845"/>
                      <a:pt x="685729" y="805841"/>
                    </a:cubicBezTo>
                    <a:cubicBezTo>
                      <a:pt x="685729" y="912462"/>
                      <a:pt x="685729" y="1020034"/>
                      <a:pt x="685729" y="1126654"/>
                    </a:cubicBezTo>
                    <a:cubicBezTo>
                      <a:pt x="685729" y="1178060"/>
                      <a:pt x="665742" y="1198051"/>
                      <a:pt x="614348" y="1198051"/>
                    </a:cubicBezTo>
                    <a:cubicBezTo>
                      <a:pt x="433516" y="1198051"/>
                      <a:pt x="253636" y="1198051"/>
                      <a:pt x="72804" y="1198051"/>
                    </a:cubicBezTo>
                    <a:cubicBezTo>
                      <a:pt x="21410" y="1198051"/>
                      <a:pt x="1423" y="1178060"/>
                      <a:pt x="1423" y="1126654"/>
                    </a:cubicBezTo>
                    <a:cubicBezTo>
                      <a:pt x="1423" y="1034313"/>
                      <a:pt x="4278" y="941021"/>
                      <a:pt x="472" y="848680"/>
                    </a:cubicBezTo>
                    <a:cubicBezTo>
                      <a:pt x="-5239" y="705885"/>
                      <a:pt x="40445" y="589745"/>
                      <a:pt x="163220" y="506924"/>
                    </a:cubicBezTo>
                    <a:close/>
                    <a:moveTo>
                      <a:pt x="569616" y="1081911"/>
                    </a:moveTo>
                    <a:cubicBezTo>
                      <a:pt x="570567" y="1073344"/>
                      <a:pt x="570567" y="1068584"/>
                      <a:pt x="570567" y="1063824"/>
                    </a:cubicBezTo>
                    <a:cubicBezTo>
                      <a:pt x="570567" y="973387"/>
                      <a:pt x="571519" y="883903"/>
                      <a:pt x="570567" y="793466"/>
                    </a:cubicBezTo>
                    <a:cubicBezTo>
                      <a:pt x="568664" y="669710"/>
                      <a:pt x="466827" y="570705"/>
                      <a:pt x="344052" y="569754"/>
                    </a:cubicBezTo>
                    <a:cubicBezTo>
                      <a:pt x="219373" y="568802"/>
                      <a:pt x="117536" y="668758"/>
                      <a:pt x="115633" y="794417"/>
                    </a:cubicBezTo>
                    <a:cubicBezTo>
                      <a:pt x="114681" y="884854"/>
                      <a:pt x="115633" y="974339"/>
                      <a:pt x="115633" y="1064776"/>
                    </a:cubicBezTo>
                    <a:cubicBezTo>
                      <a:pt x="115633" y="1070488"/>
                      <a:pt x="117536" y="1076200"/>
                      <a:pt x="118488" y="1081911"/>
                    </a:cubicBezTo>
                    <a:cubicBezTo>
                      <a:pt x="268864" y="1081911"/>
                      <a:pt x="418288" y="1081911"/>
                      <a:pt x="569616" y="1081911"/>
                    </a:cubicBezTo>
                    <a:close/>
                    <a:moveTo>
                      <a:pt x="514414" y="287971"/>
                    </a:moveTo>
                    <a:cubicBezTo>
                      <a:pt x="516318" y="194679"/>
                      <a:pt x="441130" y="116618"/>
                      <a:pt x="348811" y="113761"/>
                    </a:cubicBezTo>
                    <a:cubicBezTo>
                      <a:pt x="253636" y="111858"/>
                      <a:pt x="174641" y="187063"/>
                      <a:pt x="172738" y="281308"/>
                    </a:cubicBezTo>
                    <a:cubicBezTo>
                      <a:pt x="170834" y="376504"/>
                      <a:pt x="247925" y="454566"/>
                      <a:pt x="342148" y="455518"/>
                    </a:cubicBezTo>
                    <a:cubicBezTo>
                      <a:pt x="435419" y="456469"/>
                      <a:pt x="512511" y="381264"/>
                      <a:pt x="514414" y="287971"/>
                    </a:cubicBezTo>
                    <a:close/>
                  </a:path>
                </a:pathLst>
              </a:custGeom>
              <a:grpFill/>
              <a:ln w="951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AC2F07E9-616D-7D6A-8BC2-A42A231B642F}"/>
                  </a:ext>
                </a:extLst>
              </p:cNvPr>
              <p:cNvSpPr/>
              <p:nvPr/>
            </p:nvSpPr>
            <p:spPr>
              <a:xfrm>
                <a:off x="4608736" y="3837617"/>
                <a:ext cx="684305" cy="1197349"/>
              </a:xfrm>
              <a:custGeom>
                <a:avLst/>
                <a:gdLst>
                  <a:gd name="connsiteX0" fmla="*/ 161797 w 684305"/>
                  <a:gd name="connsiteY0" fmla="*/ 506222 h 1197349"/>
                  <a:gd name="connsiteX1" fmla="*/ 140859 w 684305"/>
                  <a:gd name="connsiteY1" fmla="*/ 82597 h 1197349"/>
                  <a:gd name="connsiteX2" fmla="*/ 539640 w 684305"/>
                  <a:gd name="connsiteY2" fmla="*/ 78789 h 1197349"/>
                  <a:gd name="connsiteX3" fmla="*/ 524412 w 684305"/>
                  <a:gd name="connsiteY3" fmla="*/ 504318 h 1197349"/>
                  <a:gd name="connsiteX4" fmla="*/ 541543 w 684305"/>
                  <a:gd name="connsiteY4" fmla="*/ 520502 h 1197349"/>
                  <a:gd name="connsiteX5" fmla="*/ 684305 w 684305"/>
                  <a:gd name="connsiteY5" fmla="*/ 805140 h 1197349"/>
                  <a:gd name="connsiteX6" fmla="*/ 684305 w 684305"/>
                  <a:gd name="connsiteY6" fmla="*/ 1125953 h 1197349"/>
                  <a:gd name="connsiteX7" fmla="*/ 612924 w 684305"/>
                  <a:gd name="connsiteY7" fmla="*/ 1197350 h 1197349"/>
                  <a:gd name="connsiteX8" fmla="*/ 71381 w 684305"/>
                  <a:gd name="connsiteY8" fmla="*/ 1197350 h 1197349"/>
                  <a:gd name="connsiteX9" fmla="*/ 0 w 684305"/>
                  <a:gd name="connsiteY9" fmla="*/ 1125953 h 1197349"/>
                  <a:gd name="connsiteX10" fmla="*/ 0 w 684305"/>
                  <a:gd name="connsiteY10" fmla="*/ 805140 h 1197349"/>
                  <a:gd name="connsiteX11" fmla="*/ 145617 w 684305"/>
                  <a:gd name="connsiteY11" fmla="*/ 518598 h 1197349"/>
                  <a:gd name="connsiteX12" fmla="*/ 161797 w 684305"/>
                  <a:gd name="connsiteY12" fmla="*/ 506222 h 1197349"/>
                  <a:gd name="connsiteX13" fmla="*/ 570096 w 684305"/>
                  <a:gd name="connsiteY13" fmla="*/ 1082162 h 1197349"/>
                  <a:gd name="connsiteX14" fmla="*/ 570096 w 684305"/>
                  <a:gd name="connsiteY14" fmla="*/ 802284 h 1197349"/>
                  <a:gd name="connsiteX15" fmla="*/ 341677 w 684305"/>
                  <a:gd name="connsiteY15" fmla="*/ 570004 h 1197349"/>
                  <a:gd name="connsiteX16" fmla="*/ 114210 w 684305"/>
                  <a:gd name="connsiteY16" fmla="*/ 803236 h 1197349"/>
                  <a:gd name="connsiteX17" fmla="*/ 114210 w 684305"/>
                  <a:gd name="connsiteY17" fmla="*/ 1055507 h 1197349"/>
                  <a:gd name="connsiteX18" fmla="*/ 117065 w 684305"/>
                  <a:gd name="connsiteY18" fmla="*/ 1082162 h 1197349"/>
                  <a:gd name="connsiteX19" fmla="*/ 570096 w 684305"/>
                  <a:gd name="connsiteY19" fmla="*/ 1082162 h 1197349"/>
                  <a:gd name="connsiteX20" fmla="*/ 512991 w 684305"/>
                  <a:gd name="connsiteY20" fmla="*/ 284414 h 1197349"/>
                  <a:gd name="connsiteX21" fmla="*/ 344532 w 684305"/>
                  <a:gd name="connsiteY21" fmla="*/ 113060 h 1197349"/>
                  <a:gd name="connsiteX22" fmla="*/ 171314 w 684305"/>
                  <a:gd name="connsiteY22" fmla="*/ 283462 h 1197349"/>
                  <a:gd name="connsiteX23" fmla="*/ 343580 w 684305"/>
                  <a:gd name="connsiteY23" fmla="*/ 454816 h 1197349"/>
                  <a:gd name="connsiteX24" fmla="*/ 512991 w 684305"/>
                  <a:gd name="connsiteY24" fmla="*/ 284414 h 119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305" h="1197349">
                    <a:moveTo>
                      <a:pt x="161797" y="506222"/>
                    </a:moveTo>
                    <a:cubicBezTo>
                      <a:pt x="3807" y="356764"/>
                      <a:pt x="48539" y="173986"/>
                      <a:pt x="140859" y="82597"/>
                    </a:cubicBezTo>
                    <a:cubicBezTo>
                      <a:pt x="251261" y="-25927"/>
                      <a:pt x="427334" y="-27831"/>
                      <a:pt x="539640" y="78789"/>
                    </a:cubicBezTo>
                    <a:cubicBezTo>
                      <a:pt x="636718" y="171130"/>
                      <a:pt x="680498" y="355811"/>
                      <a:pt x="524412" y="504318"/>
                    </a:cubicBezTo>
                    <a:cubicBezTo>
                      <a:pt x="530123" y="510030"/>
                      <a:pt x="535833" y="515742"/>
                      <a:pt x="541543" y="520502"/>
                    </a:cubicBezTo>
                    <a:cubicBezTo>
                      <a:pt x="635766" y="591899"/>
                      <a:pt x="684305" y="686144"/>
                      <a:pt x="684305" y="805140"/>
                    </a:cubicBezTo>
                    <a:cubicBezTo>
                      <a:pt x="684305" y="911760"/>
                      <a:pt x="684305" y="1019332"/>
                      <a:pt x="684305" y="1125953"/>
                    </a:cubicBezTo>
                    <a:cubicBezTo>
                      <a:pt x="684305" y="1177359"/>
                      <a:pt x="664319" y="1197350"/>
                      <a:pt x="612924" y="1197350"/>
                    </a:cubicBezTo>
                    <a:cubicBezTo>
                      <a:pt x="432093" y="1197350"/>
                      <a:pt x="252213" y="1197350"/>
                      <a:pt x="71381" y="1197350"/>
                    </a:cubicBezTo>
                    <a:cubicBezTo>
                      <a:pt x="19987" y="1197350"/>
                      <a:pt x="0" y="1177359"/>
                      <a:pt x="0" y="1125953"/>
                    </a:cubicBezTo>
                    <a:cubicBezTo>
                      <a:pt x="0" y="1019332"/>
                      <a:pt x="0" y="911760"/>
                      <a:pt x="0" y="805140"/>
                    </a:cubicBezTo>
                    <a:cubicBezTo>
                      <a:pt x="0" y="685192"/>
                      <a:pt x="49491" y="589995"/>
                      <a:pt x="145617" y="518598"/>
                    </a:cubicBezTo>
                    <a:cubicBezTo>
                      <a:pt x="150376" y="514790"/>
                      <a:pt x="155135" y="510982"/>
                      <a:pt x="161797" y="506222"/>
                    </a:cubicBezTo>
                    <a:close/>
                    <a:moveTo>
                      <a:pt x="570096" y="1082162"/>
                    </a:moveTo>
                    <a:cubicBezTo>
                      <a:pt x="570096" y="986965"/>
                      <a:pt x="571048" y="894625"/>
                      <a:pt x="570096" y="802284"/>
                    </a:cubicBezTo>
                    <a:cubicBezTo>
                      <a:pt x="569144" y="670912"/>
                      <a:pt x="469211" y="570004"/>
                      <a:pt x="341677" y="570004"/>
                    </a:cubicBezTo>
                    <a:cubicBezTo>
                      <a:pt x="214143" y="570004"/>
                      <a:pt x="115161" y="670912"/>
                      <a:pt x="114210" y="803236"/>
                    </a:cubicBezTo>
                    <a:cubicBezTo>
                      <a:pt x="113258" y="887009"/>
                      <a:pt x="114210" y="971734"/>
                      <a:pt x="114210" y="1055507"/>
                    </a:cubicBezTo>
                    <a:cubicBezTo>
                      <a:pt x="114210" y="1064075"/>
                      <a:pt x="116113" y="1073594"/>
                      <a:pt x="117065" y="1082162"/>
                    </a:cubicBezTo>
                    <a:cubicBezTo>
                      <a:pt x="268392" y="1082162"/>
                      <a:pt x="416865" y="1082162"/>
                      <a:pt x="570096" y="1082162"/>
                    </a:cubicBezTo>
                    <a:close/>
                    <a:moveTo>
                      <a:pt x="512991" y="284414"/>
                    </a:moveTo>
                    <a:cubicBezTo>
                      <a:pt x="512991" y="191121"/>
                      <a:pt x="436851" y="114012"/>
                      <a:pt x="344532" y="113060"/>
                    </a:cubicBezTo>
                    <a:cubicBezTo>
                      <a:pt x="250309" y="112108"/>
                      <a:pt x="171314" y="189217"/>
                      <a:pt x="171314" y="283462"/>
                    </a:cubicBezTo>
                    <a:cubicBezTo>
                      <a:pt x="171314" y="377707"/>
                      <a:pt x="249358" y="455768"/>
                      <a:pt x="343580" y="454816"/>
                    </a:cubicBezTo>
                    <a:cubicBezTo>
                      <a:pt x="436851" y="454816"/>
                      <a:pt x="512991" y="377707"/>
                      <a:pt x="512991" y="284414"/>
                    </a:cubicBezTo>
                    <a:close/>
                  </a:path>
                </a:pathLst>
              </a:custGeom>
              <a:grpFill/>
              <a:ln w="951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FB8DB4F-AF3C-5AB6-1AF7-833EC2D13AFD}"/>
                  </a:ext>
                </a:extLst>
              </p:cNvPr>
              <p:cNvSpPr/>
              <p:nvPr/>
            </p:nvSpPr>
            <p:spPr>
              <a:xfrm>
                <a:off x="5405925" y="3836643"/>
                <a:ext cx="684679" cy="1197794"/>
              </a:xfrm>
              <a:custGeom>
                <a:avLst/>
                <a:gdLst>
                  <a:gd name="connsiteX0" fmla="*/ 522883 w 684679"/>
                  <a:gd name="connsiteY0" fmla="*/ 507196 h 1197794"/>
                  <a:gd name="connsiteX1" fmla="*/ 672306 w 684679"/>
                  <a:gd name="connsiteY1" fmla="*/ 710917 h 1197794"/>
                  <a:gd name="connsiteX2" fmla="*/ 683728 w 684679"/>
                  <a:gd name="connsiteY2" fmla="*/ 784218 h 1197794"/>
                  <a:gd name="connsiteX3" fmla="*/ 684679 w 684679"/>
                  <a:gd name="connsiteY3" fmla="*/ 1133590 h 1197794"/>
                  <a:gd name="connsiteX4" fmla="*/ 620912 w 684679"/>
                  <a:gd name="connsiteY4" fmla="*/ 1197371 h 1197794"/>
                  <a:gd name="connsiteX5" fmla="*/ 65093 w 684679"/>
                  <a:gd name="connsiteY5" fmla="*/ 1197371 h 1197794"/>
                  <a:gd name="connsiteX6" fmla="*/ 1326 w 684679"/>
                  <a:gd name="connsiteY6" fmla="*/ 1133590 h 1197794"/>
                  <a:gd name="connsiteX7" fmla="*/ 2277 w 684679"/>
                  <a:gd name="connsiteY7" fmla="*/ 781362 h 1197794"/>
                  <a:gd name="connsiteX8" fmla="*/ 134570 w 684679"/>
                  <a:gd name="connsiteY8" fmla="*/ 528139 h 1197794"/>
                  <a:gd name="connsiteX9" fmla="*/ 163122 w 684679"/>
                  <a:gd name="connsiteY9" fmla="*/ 507196 h 1197794"/>
                  <a:gd name="connsiteX10" fmla="*/ 60334 w 684679"/>
                  <a:gd name="connsiteY10" fmla="*/ 250165 h 1197794"/>
                  <a:gd name="connsiteX11" fmla="*/ 163122 w 684679"/>
                  <a:gd name="connsiteY11" fmla="*/ 64531 h 1197794"/>
                  <a:gd name="connsiteX12" fmla="*/ 550483 w 684679"/>
                  <a:gd name="connsiteY12" fmla="*/ 90234 h 1197794"/>
                  <a:gd name="connsiteX13" fmla="*/ 522883 w 684679"/>
                  <a:gd name="connsiteY13" fmla="*/ 507196 h 1197794"/>
                  <a:gd name="connsiteX14" fmla="*/ 115535 w 684679"/>
                  <a:gd name="connsiteY14" fmla="*/ 1081231 h 1197794"/>
                  <a:gd name="connsiteX15" fmla="*/ 570470 w 684679"/>
                  <a:gd name="connsiteY15" fmla="*/ 1081231 h 1197794"/>
                  <a:gd name="connsiteX16" fmla="*/ 569518 w 684679"/>
                  <a:gd name="connsiteY16" fmla="*/ 780410 h 1197794"/>
                  <a:gd name="connsiteX17" fmla="*/ 341099 w 684679"/>
                  <a:gd name="connsiteY17" fmla="*/ 570977 h 1197794"/>
                  <a:gd name="connsiteX18" fmla="*/ 116487 w 684679"/>
                  <a:gd name="connsiteY18" fmla="*/ 780410 h 1197794"/>
                  <a:gd name="connsiteX19" fmla="*/ 115535 w 684679"/>
                  <a:gd name="connsiteY19" fmla="*/ 1081231 h 1197794"/>
                  <a:gd name="connsiteX20" fmla="*/ 514317 w 684679"/>
                  <a:gd name="connsiteY20" fmla="*/ 285387 h 1197794"/>
                  <a:gd name="connsiteX21" fmla="*/ 345858 w 684679"/>
                  <a:gd name="connsiteY21" fmla="*/ 114033 h 1197794"/>
                  <a:gd name="connsiteX22" fmla="*/ 172640 w 684679"/>
                  <a:gd name="connsiteY22" fmla="*/ 284436 h 1197794"/>
                  <a:gd name="connsiteX23" fmla="*/ 344906 w 684679"/>
                  <a:gd name="connsiteY23" fmla="*/ 455790 h 1197794"/>
                  <a:gd name="connsiteX24" fmla="*/ 514317 w 684679"/>
                  <a:gd name="connsiteY24" fmla="*/ 285387 h 119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679" h="1197794">
                    <a:moveTo>
                      <a:pt x="522883" y="507196"/>
                    </a:moveTo>
                    <a:cubicBezTo>
                      <a:pt x="598070" y="558602"/>
                      <a:pt x="650416" y="624288"/>
                      <a:pt x="672306" y="710917"/>
                    </a:cubicBezTo>
                    <a:cubicBezTo>
                      <a:pt x="678017" y="734716"/>
                      <a:pt x="683728" y="759467"/>
                      <a:pt x="683728" y="784218"/>
                    </a:cubicBezTo>
                    <a:cubicBezTo>
                      <a:pt x="684679" y="900358"/>
                      <a:pt x="684679" y="1016498"/>
                      <a:pt x="684679" y="1133590"/>
                    </a:cubicBezTo>
                    <a:cubicBezTo>
                      <a:pt x="684679" y="1175476"/>
                      <a:pt x="662789" y="1197371"/>
                      <a:pt x="620912" y="1197371"/>
                    </a:cubicBezTo>
                    <a:cubicBezTo>
                      <a:pt x="435322" y="1198323"/>
                      <a:pt x="250683" y="1197371"/>
                      <a:pt x="65093" y="1197371"/>
                    </a:cubicBezTo>
                    <a:cubicBezTo>
                      <a:pt x="23216" y="1197371"/>
                      <a:pt x="1326" y="1175476"/>
                      <a:pt x="1326" y="1133590"/>
                    </a:cubicBezTo>
                    <a:cubicBezTo>
                      <a:pt x="374" y="1016498"/>
                      <a:pt x="-1530" y="898454"/>
                      <a:pt x="2277" y="781362"/>
                    </a:cubicBezTo>
                    <a:cubicBezTo>
                      <a:pt x="5133" y="676646"/>
                      <a:pt x="53672" y="592873"/>
                      <a:pt x="134570" y="528139"/>
                    </a:cubicBezTo>
                    <a:cubicBezTo>
                      <a:pt x="143136" y="521475"/>
                      <a:pt x="151702" y="515763"/>
                      <a:pt x="163122" y="507196"/>
                    </a:cubicBezTo>
                    <a:cubicBezTo>
                      <a:pt x="86983" y="437702"/>
                      <a:pt x="47961" y="352977"/>
                      <a:pt x="60334" y="250165"/>
                    </a:cubicBezTo>
                    <a:cubicBezTo>
                      <a:pt x="69851" y="174960"/>
                      <a:pt x="104114" y="113082"/>
                      <a:pt x="163122" y="64531"/>
                    </a:cubicBezTo>
                    <a:cubicBezTo>
                      <a:pt x="280187" y="-30665"/>
                      <a:pt x="447695" y="-19242"/>
                      <a:pt x="550483" y="90234"/>
                    </a:cubicBezTo>
                    <a:cubicBezTo>
                      <a:pt x="639947" y="184479"/>
                      <a:pt x="676114" y="362497"/>
                      <a:pt x="522883" y="507196"/>
                    </a:cubicBezTo>
                    <a:close/>
                    <a:moveTo>
                      <a:pt x="115535" y="1081231"/>
                    </a:moveTo>
                    <a:cubicBezTo>
                      <a:pt x="269718" y="1081231"/>
                      <a:pt x="419142" y="1081231"/>
                      <a:pt x="570470" y="1081231"/>
                    </a:cubicBezTo>
                    <a:cubicBezTo>
                      <a:pt x="570470" y="979371"/>
                      <a:pt x="574277" y="879415"/>
                      <a:pt x="569518" y="780410"/>
                    </a:cubicBezTo>
                    <a:cubicBezTo>
                      <a:pt x="563807" y="662366"/>
                      <a:pt x="460067" y="570026"/>
                      <a:pt x="341099" y="570977"/>
                    </a:cubicBezTo>
                    <a:cubicBezTo>
                      <a:pt x="224034" y="571929"/>
                      <a:pt x="121246" y="664270"/>
                      <a:pt x="116487" y="780410"/>
                    </a:cubicBezTo>
                    <a:cubicBezTo>
                      <a:pt x="112680" y="879415"/>
                      <a:pt x="115535" y="979371"/>
                      <a:pt x="115535" y="1081231"/>
                    </a:cubicBezTo>
                    <a:close/>
                    <a:moveTo>
                      <a:pt x="514317" y="285387"/>
                    </a:moveTo>
                    <a:cubicBezTo>
                      <a:pt x="514317" y="192095"/>
                      <a:pt x="438177" y="114985"/>
                      <a:pt x="345858" y="114033"/>
                    </a:cubicBezTo>
                    <a:cubicBezTo>
                      <a:pt x="251635" y="113082"/>
                      <a:pt x="172640" y="190191"/>
                      <a:pt x="172640" y="284436"/>
                    </a:cubicBezTo>
                    <a:cubicBezTo>
                      <a:pt x="172640" y="378680"/>
                      <a:pt x="250683" y="456741"/>
                      <a:pt x="344906" y="455790"/>
                    </a:cubicBezTo>
                    <a:cubicBezTo>
                      <a:pt x="437225" y="455790"/>
                      <a:pt x="514317" y="378680"/>
                      <a:pt x="514317" y="285387"/>
                    </a:cubicBezTo>
                    <a:close/>
                  </a:path>
                </a:pathLst>
              </a:custGeom>
              <a:grpFill/>
              <a:ln w="951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8A87AB9-D6CA-1EC5-CEDE-4E39993895FE}"/>
                  </a:ext>
                </a:extLst>
              </p:cNvPr>
              <p:cNvSpPr/>
              <p:nvPr/>
            </p:nvSpPr>
            <p:spPr>
              <a:xfrm>
                <a:off x="4868563" y="1843700"/>
                <a:ext cx="1077376" cy="279799"/>
              </a:xfrm>
              <a:custGeom>
                <a:avLst/>
                <a:gdLst>
                  <a:gd name="connsiteX0" fmla="*/ 0 w 1077376"/>
                  <a:gd name="connsiteY0" fmla="*/ 174485 h 279799"/>
                  <a:gd name="connsiteX1" fmla="*/ 347387 w 1077376"/>
                  <a:gd name="connsiteY1" fmla="*/ 3131 h 279799"/>
                  <a:gd name="connsiteX2" fmla="*/ 407347 w 1077376"/>
                  <a:gd name="connsiteY2" fmla="*/ 11699 h 279799"/>
                  <a:gd name="connsiteX3" fmla="*/ 684305 w 1077376"/>
                  <a:gd name="connsiteY3" fmla="*/ 149734 h 279799"/>
                  <a:gd name="connsiteX4" fmla="*/ 736651 w 1077376"/>
                  <a:gd name="connsiteY4" fmla="*/ 148782 h 279799"/>
                  <a:gd name="connsiteX5" fmla="*/ 1025982 w 1077376"/>
                  <a:gd name="connsiteY5" fmla="*/ 4083 h 279799"/>
                  <a:gd name="connsiteX6" fmla="*/ 1077376 w 1077376"/>
                  <a:gd name="connsiteY6" fmla="*/ 105943 h 279799"/>
                  <a:gd name="connsiteX7" fmla="*/ 945084 w 1077376"/>
                  <a:gd name="connsiteY7" fmla="*/ 171629 h 279799"/>
                  <a:gd name="connsiteX8" fmla="*/ 751879 w 1077376"/>
                  <a:gd name="connsiteY8" fmla="*/ 268730 h 279799"/>
                  <a:gd name="connsiteX9" fmla="*/ 668125 w 1077376"/>
                  <a:gd name="connsiteY9" fmla="*/ 268730 h 279799"/>
                  <a:gd name="connsiteX10" fmla="*/ 394975 w 1077376"/>
                  <a:gd name="connsiteY10" fmla="*/ 130695 h 279799"/>
                  <a:gd name="connsiteX11" fmla="*/ 342629 w 1077376"/>
                  <a:gd name="connsiteY11" fmla="*/ 130695 h 279799"/>
                  <a:gd name="connsiteX12" fmla="*/ 52346 w 1077376"/>
                  <a:gd name="connsiteY12" fmla="*/ 276345 h 279799"/>
                  <a:gd name="connsiteX13" fmla="*/ 0 w 1077376"/>
                  <a:gd name="connsiteY13" fmla="*/ 174485 h 2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7376" h="279799">
                    <a:moveTo>
                      <a:pt x="0" y="174485"/>
                    </a:moveTo>
                    <a:cubicBezTo>
                      <a:pt x="118016" y="115463"/>
                      <a:pt x="232226" y="57393"/>
                      <a:pt x="347387" y="3131"/>
                    </a:cubicBezTo>
                    <a:cubicBezTo>
                      <a:pt x="362615" y="-4485"/>
                      <a:pt x="389264" y="3131"/>
                      <a:pt x="407347" y="11699"/>
                    </a:cubicBezTo>
                    <a:cubicBezTo>
                      <a:pt x="500618" y="56441"/>
                      <a:pt x="592938" y="102136"/>
                      <a:pt x="684305" y="149734"/>
                    </a:cubicBezTo>
                    <a:cubicBezTo>
                      <a:pt x="703340" y="159254"/>
                      <a:pt x="717616" y="159254"/>
                      <a:pt x="736651" y="148782"/>
                    </a:cubicBezTo>
                    <a:cubicBezTo>
                      <a:pt x="831826" y="100232"/>
                      <a:pt x="927000" y="53585"/>
                      <a:pt x="1025982" y="4083"/>
                    </a:cubicBezTo>
                    <a:cubicBezTo>
                      <a:pt x="1043113" y="37402"/>
                      <a:pt x="1059293" y="69769"/>
                      <a:pt x="1077376" y="105943"/>
                    </a:cubicBezTo>
                    <a:cubicBezTo>
                      <a:pt x="1031692" y="128791"/>
                      <a:pt x="988864" y="150686"/>
                      <a:pt x="945084" y="171629"/>
                    </a:cubicBezTo>
                    <a:cubicBezTo>
                      <a:pt x="880365" y="203996"/>
                      <a:pt x="815646" y="235411"/>
                      <a:pt x="751879" y="268730"/>
                    </a:cubicBezTo>
                    <a:cubicBezTo>
                      <a:pt x="722375" y="283961"/>
                      <a:pt x="696678" y="283009"/>
                      <a:pt x="668125" y="268730"/>
                    </a:cubicBezTo>
                    <a:cubicBezTo>
                      <a:pt x="577710" y="222083"/>
                      <a:pt x="485390" y="178293"/>
                      <a:pt x="394975" y="130695"/>
                    </a:cubicBezTo>
                    <a:cubicBezTo>
                      <a:pt x="375940" y="121175"/>
                      <a:pt x="361663" y="120223"/>
                      <a:pt x="342629" y="130695"/>
                    </a:cubicBezTo>
                    <a:cubicBezTo>
                      <a:pt x="246502" y="180197"/>
                      <a:pt x="150376" y="226843"/>
                      <a:pt x="52346" y="276345"/>
                    </a:cubicBezTo>
                    <a:cubicBezTo>
                      <a:pt x="34263" y="242075"/>
                      <a:pt x="18083" y="210660"/>
                      <a:pt x="0" y="174485"/>
                    </a:cubicBezTo>
                    <a:close/>
                  </a:path>
                </a:pathLst>
              </a:custGeom>
              <a:grpFill/>
              <a:ln w="951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1CE706A-A3D5-B576-7F91-C080DE6A2604}"/>
                  </a:ext>
                </a:extLst>
              </p:cNvPr>
              <p:cNvSpPr/>
              <p:nvPr/>
            </p:nvSpPr>
            <p:spPr>
              <a:xfrm>
                <a:off x="5295897" y="2470369"/>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C4431D-8F52-C421-1886-705DF82CFC99}"/>
                  </a:ext>
                </a:extLst>
              </p:cNvPr>
              <p:cNvSpPr/>
              <p:nvPr/>
            </p:nvSpPr>
            <p:spPr>
              <a:xfrm>
                <a:off x="5295897" y="2697889"/>
                <a:ext cx="678594" cy="111380"/>
              </a:xfrm>
              <a:custGeom>
                <a:avLst/>
                <a:gdLst>
                  <a:gd name="connsiteX0" fmla="*/ 678595 w 678594"/>
                  <a:gd name="connsiteY0" fmla="*/ 111380 h 111380"/>
                  <a:gd name="connsiteX1" fmla="*/ 0 w 678594"/>
                  <a:gd name="connsiteY1" fmla="*/ 111380 h 111380"/>
                  <a:gd name="connsiteX2" fmla="*/ 0 w 678594"/>
                  <a:gd name="connsiteY2" fmla="*/ 0 h 111380"/>
                  <a:gd name="connsiteX3" fmla="*/ 678595 w 678594"/>
                  <a:gd name="connsiteY3" fmla="*/ 0 h 111380"/>
                  <a:gd name="connsiteX4" fmla="*/ 678595 w 678594"/>
                  <a:gd name="connsiteY4" fmla="*/ 111380 h 11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94" h="111380">
                    <a:moveTo>
                      <a:pt x="678595" y="111380"/>
                    </a:moveTo>
                    <a:cubicBezTo>
                      <a:pt x="452079" y="111380"/>
                      <a:pt x="227467" y="111380"/>
                      <a:pt x="0" y="111380"/>
                    </a:cubicBezTo>
                    <a:cubicBezTo>
                      <a:pt x="0" y="74253"/>
                      <a:pt x="0" y="38079"/>
                      <a:pt x="0" y="0"/>
                    </a:cubicBezTo>
                    <a:cubicBezTo>
                      <a:pt x="225564" y="0"/>
                      <a:pt x="451127" y="0"/>
                      <a:pt x="678595" y="0"/>
                    </a:cubicBezTo>
                    <a:cubicBezTo>
                      <a:pt x="678595" y="35223"/>
                      <a:pt x="678595" y="71397"/>
                      <a:pt x="678595" y="111380"/>
                    </a:cubicBezTo>
                    <a:close/>
                  </a:path>
                </a:pathLst>
              </a:custGeom>
              <a:grpFill/>
              <a:ln w="951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611157E-4979-D111-7773-06F975048CB5}"/>
                  </a:ext>
                </a:extLst>
              </p:cNvPr>
              <p:cNvSpPr/>
              <p:nvPr/>
            </p:nvSpPr>
            <p:spPr>
              <a:xfrm>
                <a:off x="5294945" y="2926361"/>
                <a:ext cx="679546" cy="109476"/>
              </a:xfrm>
              <a:custGeom>
                <a:avLst/>
                <a:gdLst>
                  <a:gd name="connsiteX0" fmla="*/ 0 w 679546"/>
                  <a:gd name="connsiteY0" fmla="*/ 109476 h 109476"/>
                  <a:gd name="connsiteX1" fmla="*/ 0 w 679546"/>
                  <a:gd name="connsiteY1" fmla="*/ 0 h 109476"/>
                  <a:gd name="connsiteX2" fmla="*/ 679547 w 679546"/>
                  <a:gd name="connsiteY2" fmla="*/ 0 h 109476"/>
                  <a:gd name="connsiteX3" fmla="*/ 679547 w 679546"/>
                  <a:gd name="connsiteY3" fmla="*/ 109476 h 109476"/>
                  <a:gd name="connsiteX4" fmla="*/ 0 w 679546"/>
                  <a:gd name="connsiteY4" fmla="*/ 109476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0" y="109476"/>
                    </a:moveTo>
                    <a:cubicBezTo>
                      <a:pt x="0" y="72350"/>
                      <a:pt x="0" y="37127"/>
                      <a:pt x="0" y="0"/>
                    </a:cubicBezTo>
                    <a:cubicBezTo>
                      <a:pt x="226515" y="0"/>
                      <a:pt x="451127" y="0"/>
                      <a:pt x="679547" y="0"/>
                    </a:cubicBezTo>
                    <a:cubicBezTo>
                      <a:pt x="679547" y="35223"/>
                      <a:pt x="679547" y="71397"/>
                      <a:pt x="679547" y="109476"/>
                    </a:cubicBezTo>
                    <a:cubicBezTo>
                      <a:pt x="453983" y="109476"/>
                      <a:pt x="228419" y="109476"/>
                      <a:pt x="0" y="109476"/>
                    </a:cubicBezTo>
                    <a:close/>
                  </a:path>
                </a:pathLst>
              </a:custGeom>
              <a:grpFill/>
              <a:ln w="951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421C6E3-6E7F-2D9F-6801-8A554FC72414}"/>
                  </a:ext>
                </a:extLst>
              </p:cNvPr>
              <p:cNvSpPr/>
              <p:nvPr/>
            </p:nvSpPr>
            <p:spPr>
              <a:xfrm>
                <a:off x="5295897" y="3154833"/>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551225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E73099-5E33-CABF-B2A4-4D037F26FBD7}"/>
              </a:ext>
            </a:extLst>
          </p:cNvPr>
          <p:cNvSpPr/>
          <p:nvPr/>
        </p:nvSpPr>
        <p:spPr>
          <a:xfrm>
            <a:off x="0" y="0"/>
            <a:ext cx="3629025" cy="628552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aphic 6">
            <a:extLst>
              <a:ext uri="{FF2B5EF4-FFF2-40B4-BE49-F238E27FC236}">
                <a16:creationId xmlns:a16="http://schemas.microsoft.com/office/drawing/2014/main" id="{4E9D68E5-B4C6-E081-4853-5A8823A1D109}"/>
              </a:ext>
            </a:extLst>
          </p:cNvPr>
          <p:cNvGrpSpPr/>
          <p:nvPr/>
        </p:nvGrpSpPr>
        <p:grpSpPr>
          <a:xfrm>
            <a:off x="5071110" y="12356465"/>
            <a:ext cx="1872615" cy="447040"/>
            <a:chOff x="-80578" y="3873532"/>
            <a:chExt cx="772037" cy="184499"/>
          </a:xfrm>
        </p:grpSpPr>
        <p:sp>
          <p:nvSpPr>
            <p:cNvPr id="7" name="Freeform 15">
              <a:extLst>
                <a:ext uri="{FF2B5EF4-FFF2-40B4-BE49-F238E27FC236}">
                  <a16:creationId xmlns:a16="http://schemas.microsoft.com/office/drawing/2014/main" id="{D9566F94-8773-7261-DE79-3283AFDE8334}"/>
                </a:ext>
              </a:extLst>
            </p:cNvPr>
            <p:cNvSpPr/>
            <p:nvPr/>
          </p:nvSpPr>
          <p:spPr>
            <a:xfrm>
              <a:off x="-80578" y="3873532"/>
              <a:ext cx="772037" cy="184499"/>
            </a:xfrm>
            <a:custGeom>
              <a:avLst/>
              <a:gdLst>
                <a:gd name="connsiteX0" fmla="*/ 0 w 691324"/>
                <a:gd name="connsiteY0" fmla="*/ 0 h 184499"/>
                <a:gd name="connsiteX1" fmla="*/ 691324 w 691324"/>
                <a:gd name="connsiteY1" fmla="*/ 0 h 184499"/>
                <a:gd name="connsiteX2" fmla="*/ 691324 w 691324"/>
                <a:gd name="connsiteY2" fmla="*/ 184499 h 184499"/>
                <a:gd name="connsiteX3" fmla="*/ 0 w 691324"/>
                <a:gd name="connsiteY3" fmla="*/ 184499 h 184499"/>
              </a:gdLst>
              <a:ahLst/>
              <a:cxnLst>
                <a:cxn ang="0">
                  <a:pos x="connsiteX0" y="connsiteY0"/>
                </a:cxn>
                <a:cxn ang="0">
                  <a:pos x="connsiteX1" y="connsiteY1"/>
                </a:cxn>
                <a:cxn ang="0">
                  <a:pos x="connsiteX2" y="connsiteY2"/>
                </a:cxn>
                <a:cxn ang="0">
                  <a:pos x="connsiteX3" y="connsiteY3"/>
                </a:cxn>
              </a:cxnLst>
              <a:rect l="l" t="t" r="r" b="b"/>
              <a:pathLst>
                <a:path w="691324" h="184499">
                  <a:moveTo>
                    <a:pt x="0" y="0"/>
                  </a:moveTo>
                  <a:lnTo>
                    <a:pt x="691324" y="0"/>
                  </a:lnTo>
                  <a:lnTo>
                    <a:pt x="691324" y="184499"/>
                  </a:lnTo>
                  <a:lnTo>
                    <a:pt x="0" y="184499"/>
                  </a:lnTo>
                  <a:close/>
                </a:path>
              </a:pathLst>
            </a:custGeom>
            <a:solidFill>
              <a:srgbClr val="FFFFFF"/>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8" name="Graphic 6">
              <a:extLst>
                <a:ext uri="{FF2B5EF4-FFF2-40B4-BE49-F238E27FC236}">
                  <a16:creationId xmlns:a16="http://schemas.microsoft.com/office/drawing/2014/main" id="{580A595F-AF7A-FCC0-B739-AFD22CCA225F}"/>
                </a:ext>
              </a:extLst>
            </p:cNvPr>
            <p:cNvGrpSpPr/>
            <p:nvPr/>
          </p:nvGrpSpPr>
          <p:grpSpPr>
            <a:xfrm>
              <a:off x="67531" y="3914680"/>
              <a:ext cx="500824" cy="109156"/>
              <a:chOff x="67531" y="3914680"/>
              <a:chExt cx="500824" cy="109156"/>
            </a:xfrm>
          </p:grpSpPr>
          <p:sp>
            <p:nvSpPr>
              <p:cNvPr id="9" name="Freeform 17">
                <a:extLst>
                  <a:ext uri="{FF2B5EF4-FFF2-40B4-BE49-F238E27FC236}">
                    <a16:creationId xmlns:a16="http://schemas.microsoft.com/office/drawing/2014/main" id="{3098C537-B349-B173-7082-D9BE7A80F166}"/>
                  </a:ext>
                </a:extLst>
              </p:cNvPr>
              <p:cNvSpPr/>
              <p:nvPr/>
            </p:nvSpPr>
            <p:spPr>
              <a:xfrm>
                <a:off x="67531" y="3914680"/>
                <a:ext cx="160972" cy="108489"/>
              </a:xfrm>
              <a:custGeom>
                <a:avLst/>
                <a:gdLst>
                  <a:gd name="connsiteX0" fmla="*/ 0 w 160972"/>
                  <a:gd name="connsiteY0" fmla="*/ 0 h 108489"/>
                  <a:gd name="connsiteX1" fmla="*/ 160972 w 160972"/>
                  <a:gd name="connsiteY1" fmla="*/ 0 h 108489"/>
                  <a:gd name="connsiteX2" fmla="*/ 160972 w 160972"/>
                  <a:gd name="connsiteY2" fmla="*/ 108490 h 108489"/>
                  <a:gd name="connsiteX3" fmla="*/ 0 w 160972"/>
                  <a:gd name="connsiteY3" fmla="*/ 108490 h 108489"/>
                </a:gdLst>
                <a:ahLst/>
                <a:cxnLst>
                  <a:cxn ang="0">
                    <a:pos x="connsiteX0" y="connsiteY0"/>
                  </a:cxn>
                  <a:cxn ang="0">
                    <a:pos x="connsiteX1" y="connsiteY1"/>
                  </a:cxn>
                  <a:cxn ang="0">
                    <a:pos x="connsiteX2" y="connsiteY2"/>
                  </a:cxn>
                  <a:cxn ang="0">
                    <a:pos x="connsiteX3" y="connsiteY3"/>
                  </a:cxn>
                </a:cxnLst>
                <a:rect l="l" t="t" r="r" b="b"/>
                <a:pathLst>
                  <a:path w="160972" h="108489">
                    <a:moveTo>
                      <a:pt x="0" y="0"/>
                    </a:moveTo>
                    <a:lnTo>
                      <a:pt x="160972" y="0"/>
                    </a:lnTo>
                    <a:lnTo>
                      <a:pt x="160972" y="108490"/>
                    </a:lnTo>
                    <a:lnTo>
                      <a:pt x="0" y="10849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0" name="Freeform 18">
                <a:extLst>
                  <a:ext uri="{FF2B5EF4-FFF2-40B4-BE49-F238E27FC236}">
                    <a16:creationId xmlns:a16="http://schemas.microsoft.com/office/drawing/2014/main" id="{59454B6E-5989-3E49-4672-EECD80AC02EE}"/>
                  </a:ext>
                </a:extLst>
              </p:cNvPr>
              <p:cNvSpPr/>
              <p:nvPr/>
            </p:nvSpPr>
            <p:spPr>
              <a:xfrm>
                <a:off x="177450" y="3963448"/>
                <a:ext cx="10953" cy="9810"/>
              </a:xfrm>
              <a:custGeom>
                <a:avLst/>
                <a:gdLst>
                  <a:gd name="connsiteX0" fmla="*/ 10954 w 10953"/>
                  <a:gd name="connsiteY0" fmla="*/ 3715 h 9810"/>
                  <a:gd name="connsiteX1" fmla="*/ 9239 w 10953"/>
                  <a:gd name="connsiteY1" fmla="*/ 3715 h 9810"/>
                  <a:gd name="connsiteX2" fmla="*/ 6763 w 10953"/>
                  <a:gd name="connsiteY2" fmla="*/ 3620 h 9810"/>
                  <a:gd name="connsiteX3" fmla="*/ 6001 w 10953"/>
                  <a:gd name="connsiteY3" fmla="*/ 1429 h 9810"/>
                  <a:gd name="connsiteX4" fmla="*/ 5429 w 10953"/>
                  <a:gd name="connsiteY4" fmla="*/ 0 h 9810"/>
                  <a:gd name="connsiteX5" fmla="*/ 4953 w 10953"/>
                  <a:gd name="connsiteY5" fmla="*/ 1429 h 9810"/>
                  <a:gd name="connsiteX6" fmla="*/ 4096 w 10953"/>
                  <a:gd name="connsiteY6" fmla="*/ 3620 h 9810"/>
                  <a:gd name="connsiteX7" fmla="*/ 1619 w 10953"/>
                  <a:gd name="connsiteY7" fmla="*/ 3715 h 9810"/>
                  <a:gd name="connsiteX8" fmla="*/ 0 w 10953"/>
                  <a:gd name="connsiteY8" fmla="*/ 3715 h 9810"/>
                  <a:gd name="connsiteX9" fmla="*/ 1333 w 10953"/>
                  <a:gd name="connsiteY9" fmla="*/ 4667 h 9810"/>
                  <a:gd name="connsiteX10" fmla="*/ 3238 w 10953"/>
                  <a:gd name="connsiteY10" fmla="*/ 6096 h 9810"/>
                  <a:gd name="connsiteX11" fmla="*/ 2572 w 10953"/>
                  <a:gd name="connsiteY11" fmla="*/ 8287 h 9810"/>
                  <a:gd name="connsiteX12" fmla="*/ 2095 w 10953"/>
                  <a:gd name="connsiteY12" fmla="*/ 9811 h 9810"/>
                  <a:gd name="connsiteX13" fmla="*/ 3429 w 10953"/>
                  <a:gd name="connsiteY13" fmla="*/ 8954 h 9810"/>
                  <a:gd name="connsiteX14" fmla="*/ 5429 w 10953"/>
                  <a:gd name="connsiteY14" fmla="*/ 7620 h 9810"/>
                  <a:gd name="connsiteX15" fmla="*/ 7525 w 10953"/>
                  <a:gd name="connsiteY15" fmla="*/ 8954 h 9810"/>
                  <a:gd name="connsiteX16" fmla="*/ 8763 w 10953"/>
                  <a:gd name="connsiteY16" fmla="*/ 9811 h 9810"/>
                  <a:gd name="connsiteX17" fmla="*/ 7620 w 10953"/>
                  <a:gd name="connsiteY17" fmla="*/ 6096 h 9810"/>
                  <a:gd name="connsiteX18" fmla="*/ 10954 w 10953"/>
                  <a:gd name="connsiteY18" fmla="*/ 3715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53" h="9810">
                    <a:moveTo>
                      <a:pt x="10954" y="3715"/>
                    </a:moveTo>
                    <a:lnTo>
                      <a:pt x="9239" y="3715"/>
                    </a:lnTo>
                    <a:lnTo>
                      <a:pt x="6763" y="3620"/>
                    </a:lnTo>
                    <a:lnTo>
                      <a:pt x="6001" y="1429"/>
                    </a:lnTo>
                    <a:lnTo>
                      <a:pt x="5429" y="0"/>
                    </a:lnTo>
                    <a:lnTo>
                      <a:pt x="4953" y="1429"/>
                    </a:lnTo>
                    <a:lnTo>
                      <a:pt x="4096" y="3620"/>
                    </a:lnTo>
                    <a:lnTo>
                      <a:pt x="1619" y="3715"/>
                    </a:lnTo>
                    <a:lnTo>
                      <a:pt x="0" y="3715"/>
                    </a:lnTo>
                    <a:lnTo>
                      <a:pt x="1333" y="4667"/>
                    </a:lnTo>
                    <a:lnTo>
                      <a:pt x="3238" y="6096"/>
                    </a:lnTo>
                    <a:lnTo>
                      <a:pt x="2572" y="8287"/>
                    </a:lnTo>
                    <a:lnTo>
                      <a:pt x="2095" y="9811"/>
                    </a:lnTo>
                    <a:lnTo>
                      <a:pt x="3429" y="8954"/>
                    </a:lnTo>
                    <a:lnTo>
                      <a:pt x="5429" y="7620"/>
                    </a:lnTo>
                    <a:lnTo>
                      <a:pt x="7525" y="8954"/>
                    </a:lnTo>
                    <a:lnTo>
                      <a:pt x="8763" y="9811"/>
                    </a:lnTo>
                    <a:lnTo>
                      <a:pt x="7620" y="6096"/>
                    </a:lnTo>
                    <a:lnTo>
                      <a:pt x="10954" y="3715"/>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1" name="Freeform 19">
                <a:extLst>
                  <a:ext uri="{FF2B5EF4-FFF2-40B4-BE49-F238E27FC236}">
                    <a16:creationId xmlns:a16="http://schemas.microsoft.com/office/drawing/2014/main" id="{DCCD53C5-DD3C-3C39-20CB-0A38A84727FA}"/>
                  </a:ext>
                </a:extLst>
              </p:cNvPr>
              <p:cNvSpPr/>
              <p:nvPr/>
            </p:nvSpPr>
            <p:spPr>
              <a:xfrm>
                <a:off x="176307" y="3962400"/>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191 w 13144"/>
                  <a:gd name="connsiteY11" fmla="*/ 5048 h 11715"/>
                  <a:gd name="connsiteX12" fmla="*/ 4858 w 13144"/>
                  <a:gd name="connsiteY12" fmla="*/ 6953 h 11715"/>
                  <a:gd name="connsiteX13" fmla="*/ 3905 w 13144"/>
                  <a:gd name="connsiteY13" fmla="*/ 10001 h 11715"/>
                  <a:gd name="connsiteX14" fmla="*/ 6572 w 13144"/>
                  <a:gd name="connsiteY14" fmla="*/ 8192 h 11715"/>
                  <a:gd name="connsiteX15" fmla="*/ 9335 w 13144"/>
                  <a:gd name="connsiteY15" fmla="*/ 10001 h 11715"/>
                  <a:gd name="connsiteX16" fmla="*/ 8382 w 13144"/>
                  <a:gd name="connsiteY16" fmla="*/ 7049 h 11715"/>
                  <a:gd name="connsiteX17" fmla="*/ 11049 w 13144"/>
                  <a:gd name="connsiteY17" fmla="*/ 5144 h 11715"/>
                  <a:gd name="connsiteX18" fmla="*/ 7715 w 13144"/>
                  <a:gd name="connsiteY18" fmla="*/ 5048 h 11715"/>
                  <a:gd name="connsiteX19" fmla="*/ 6667 w 13144"/>
                  <a:gd name="connsiteY19" fmla="*/ 2096 h 11715"/>
                  <a:gd name="connsiteX20" fmla="*/ 5620 w 13144"/>
                  <a:gd name="connsiteY20" fmla="*/ 5048 h 11715"/>
                  <a:gd name="connsiteX21" fmla="*/ 2191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191" y="5048"/>
                    </a:moveTo>
                    <a:lnTo>
                      <a:pt x="4858" y="6953"/>
                    </a:lnTo>
                    <a:lnTo>
                      <a:pt x="3905" y="10001"/>
                    </a:lnTo>
                    <a:lnTo>
                      <a:pt x="6572" y="8192"/>
                    </a:lnTo>
                    <a:lnTo>
                      <a:pt x="9335" y="10001"/>
                    </a:lnTo>
                    <a:lnTo>
                      <a:pt x="8382" y="7049"/>
                    </a:lnTo>
                    <a:lnTo>
                      <a:pt x="11049" y="5144"/>
                    </a:lnTo>
                    <a:lnTo>
                      <a:pt x="7715" y="5048"/>
                    </a:lnTo>
                    <a:lnTo>
                      <a:pt x="6667" y="2096"/>
                    </a:lnTo>
                    <a:lnTo>
                      <a:pt x="5620" y="5048"/>
                    </a:lnTo>
                    <a:lnTo>
                      <a:pt x="2191"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2" name="Freeform 20">
                <a:extLst>
                  <a:ext uri="{FF2B5EF4-FFF2-40B4-BE49-F238E27FC236}">
                    <a16:creationId xmlns:a16="http://schemas.microsoft.com/office/drawing/2014/main" id="{BEAFC179-0042-1DEF-8443-5244D2306185}"/>
                  </a:ext>
                </a:extLst>
              </p:cNvPr>
              <p:cNvSpPr/>
              <p:nvPr/>
            </p:nvSpPr>
            <p:spPr>
              <a:xfrm>
                <a:off x="172782" y="3945922"/>
                <a:ext cx="10953" cy="9905"/>
              </a:xfrm>
              <a:custGeom>
                <a:avLst/>
                <a:gdLst>
                  <a:gd name="connsiteX0" fmla="*/ 3239 w 10953"/>
                  <a:gd name="connsiteY0" fmla="*/ 6096 h 9905"/>
                  <a:gd name="connsiteX1" fmla="*/ 2572 w 10953"/>
                  <a:gd name="connsiteY1" fmla="*/ 8382 h 9905"/>
                  <a:gd name="connsiteX2" fmla="*/ 2096 w 10953"/>
                  <a:gd name="connsiteY2" fmla="*/ 9906 h 9905"/>
                  <a:gd name="connsiteX3" fmla="*/ 3429 w 10953"/>
                  <a:gd name="connsiteY3" fmla="*/ 8954 h 9905"/>
                  <a:gd name="connsiteX4" fmla="*/ 5429 w 10953"/>
                  <a:gd name="connsiteY4" fmla="*/ 7620 h 9905"/>
                  <a:gd name="connsiteX5" fmla="*/ 7525 w 10953"/>
                  <a:gd name="connsiteY5" fmla="*/ 8954 h 9905"/>
                  <a:gd name="connsiteX6" fmla="*/ 8858 w 10953"/>
                  <a:gd name="connsiteY6" fmla="*/ 9906 h 9905"/>
                  <a:gd name="connsiteX7" fmla="*/ 8382 w 10953"/>
                  <a:gd name="connsiteY7" fmla="*/ 8382 h 9905"/>
                  <a:gd name="connsiteX8" fmla="*/ 7620 w 10953"/>
                  <a:gd name="connsiteY8" fmla="*/ 6096 h 9905"/>
                  <a:gd name="connsiteX9" fmla="*/ 9620 w 10953"/>
                  <a:gd name="connsiteY9" fmla="*/ 4763 h 9905"/>
                  <a:gd name="connsiteX10" fmla="*/ 10954 w 10953"/>
                  <a:gd name="connsiteY10" fmla="*/ 3715 h 9905"/>
                  <a:gd name="connsiteX11" fmla="*/ 9239 w 10953"/>
                  <a:gd name="connsiteY11" fmla="*/ 3715 h 9905"/>
                  <a:gd name="connsiteX12" fmla="*/ 6763 w 10953"/>
                  <a:gd name="connsiteY12" fmla="*/ 3715 h 9905"/>
                  <a:gd name="connsiteX13" fmla="*/ 6001 w 10953"/>
                  <a:gd name="connsiteY13" fmla="*/ 1429 h 9905"/>
                  <a:gd name="connsiteX14" fmla="*/ 5429 w 10953"/>
                  <a:gd name="connsiteY14" fmla="*/ 0 h 9905"/>
                  <a:gd name="connsiteX15" fmla="*/ 4953 w 10953"/>
                  <a:gd name="connsiteY15" fmla="*/ 1429 h 9905"/>
                  <a:gd name="connsiteX16" fmla="*/ 4096 w 10953"/>
                  <a:gd name="connsiteY16" fmla="*/ 3715 h 9905"/>
                  <a:gd name="connsiteX17" fmla="*/ 1619 w 10953"/>
                  <a:gd name="connsiteY17" fmla="*/ 3715 h 9905"/>
                  <a:gd name="connsiteX18" fmla="*/ 0 w 10953"/>
                  <a:gd name="connsiteY18" fmla="*/ 3715 h 9905"/>
                  <a:gd name="connsiteX19" fmla="*/ 1333 w 10953"/>
                  <a:gd name="connsiteY19" fmla="*/ 4763 h 9905"/>
                  <a:gd name="connsiteX20" fmla="*/ 3239 w 10953"/>
                  <a:gd name="connsiteY20" fmla="*/ 6096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905">
                    <a:moveTo>
                      <a:pt x="3239" y="6096"/>
                    </a:moveTo>
                    <a:lnTo>
                      <a:pt x="2572" y="8382"/>
                    </a:lnTo>
                    <a:lnTo>
                      <a:pt x="2096" y="9906"/>
                    </a:lnTo>
                    <a:lnTo>
                      <a:pt x="3429" y="8954"/>
                    </a:lnTo>
                    <a:lnTo>
                      <a:pt x="5429" y="7620"/>
                    </a:lnTo>
                    <a:lnTo>
                      <a:pt x="7525" y="8954"/>
                    </a:lnTo>
                    <a:lnTo>
                      <a:pt x="8858" y="9906"/>
                    </a:lnTo>
                    <a:lnTo>
                      <a:pt x="8382" y="8382"/>
                    </a:lnTo>
                    <a:lnTo>
                      <a:pt x="7620" y="6096"/>
                    </a:lnTo>
                    <a:lnTo>
                      <a:pt x="9620" y="4763"/>
                    </a:lnTo>
                    <a:lnTo>
                      <a:pt x="10954" y="3715"/>
                    </a:lnTo>
                    <a:lnTo>
                      <a:pt x="9239" y="3715"/>
                    </a:lnTo>
                    <a:lnTo>
                      <a:pt x="6763" y="3715"/>
                    </a:lnTo>
                    <a:lnTo>
                      <a:pt x="6001" y="1429"/>
                    </a:lnTo>
                    <a:lnTo>
                      <a:pt x="5429" y="0"/>
                    </a:lnTo>
                    <a:lnTo>
                      <a:pt x="4953" y="1429"/>
                    </a:lnTo>
                    <a:lnTo>
                      <a:pt x="4096" y="3715"/>
                    </a:lnTo>
                    <a:lnTo>
                      <a:pt x="1619" y="3715"/>
                    </a:lnTo>
                    <a:lnTo>
                      <a:pt x="0" y="3715"/>
                    </a:lnTo>
                    <a:lnTo>
                      <a:pt x="1333" y="4763"/>
                    </a:lnTo>
                    <a:lnTo>
                      <a:pt x="3239" y="6096"/>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3" name="Freeform 21">
                <a:extLst>
                  <a:ext uri="{FF2B5EF4-FFF2-40B4-BE49-F238E27FC236}">
                    <a16:creationId xmlns:a16="http://schemas.microsoft.com/office/drawing/2014/main" id="{3825E35A-8A94-7F41-D562-5F1718550A9D}"/>
                  </a:ext>
                </a:extLst>
              </p:cNvPr>
              <p:cNvSpPr/>
              <p:nvPr/>
            </p:nvSpPr>
            <p:spPr>
              <a:xfrm>
                <a:off x="171639" y="3944874"/>
                <a:ext cx="13239" cy="11810"/>
              </a:xfrm>
              <a:custGeom>
                <a:avLst/>
                <a:gdLst>
                  <a:gd name="connsiteX0" fmla="*/ 10573 w 13239"/>
                  <a:gd name="connsiteY0" fmla="*/ 11811 h 11810"/>
                  <a:gd name="connsiteX1" fmla="*/ 6572 w 13239"/>
                  <a:gd name="connsiteY1" fmla="*/ 9144 h 11810"/>
                  <a:gd name="connsiteX2" fmla="*/ 2572 w 13239"/>
                  <a:gd name="connsiteY2" fmla="*/ 11811 h 11810"/>
                  <a:gd name="connsiteX3" fmla="*/ 4000 w 13239"/>
                  <a:gd name="connsiteY3" fmla="*/ 7334 h 11810"/>
                  <a:gd name="connsiteX4" fmla="*/ 0 w 13239"/>
                  <a:gd name="connsiteY4" fmla="*/ 4477 h 11810"/>
                  <a:gd name="connsiteX5" fmla="*/ 4953 w 13239"/>
                  <a:gd name="connsiteY5" fmla="*/ 4381 h 11810"/>
                  <a:gd name="connsiteX6" fmla="*/ 6572 w 13239"/>
                  <a:gd name="connsiteY6" fmla="*/ 0 h 11810"/>
                  <a:gd name="connsiteX7" fmla="*/ 8192 w 13239"/>
                  <a:gd name="connsiteY7" fmla="*/ 4381 h 11810"/>
                  <a:gd name="connsiteX8" fmla="*/ 13240 w 13239"/>
                  <a:gd name="connsiteY8" fmla="*/ 4477 h 11810"/>
                  <a:gd name="connsiteX9" fmla="*/ 9239 w 13239"/>
                  <a:gd name="connsiteY9" fmla="*/ 7334 h 11810"/>
                  <a:gd name="connsiteX10" fmla="*/ 10573 w 13239"/>
                  <a:gd name="connsiteY10" fmla="*/ 11811 h 11810"/>
                  <a:gd name="connsiteX11" fmla="*/ 2191 w 13239"/>
                  <a:gd name="connsiteY11" fmla="*/ 5144 h 11810"/>
                  <a:gd name="connsiteX12" fmla="*/ 4858 w 13239"/>
                  <a:gd name="connsiteY12" fmla="*/ 7048 h 11810"/>
                  <a:gd name="connsiteX13" fmla="*/ 3905 w 13239"/>
                  <a:gd name="connsiteY13" fmla="*/ 10096 h 11810"/>
                  <a:gd name="connsiteX14" fmla="*/ 6572 w 13239"/>
                  <a:gd name="connsiteY14" fmla="*/ 8287 h 11810"/>
                  <a:gd name="connsiteX15" fmla="*/ 9239 w 13239"/>
                  <a:gd name="connsiteY15" fmla="*/ 10096 h 11810"/>
                  <a:gd name="connsiteX16" fmla="*/ 8287 w 13239"/>
                  <a:gd name="connsiteY16" fmla="*/ 7048 h 11810"/>
                  <a:gd name="connsiteX17" fmla="*/ 10954 w 13239"/>
                  <a:gd name="connsiteY17" fmla="*/ 5144 h 11810"/>
                  <a:gd name="connsiteX18" fmla="*/ 7715 w 13239"/>
                  <a:gd name="connsiteY18" fmla="*/ 5048 h 11810"/>
                  <a:gd name="connsiteX19" fmla="*/ 6667 w 13239"/>
                  <a:gd name="connsiteY19" fmla="*/ 2096 h 11810"/>
                  <a:gd name="connsiteX20" fmla="*/ 5620 w 13239"/>
                  <a:gd name="connsiteY20" fmla="*/ 5048 h 11810"/>
                  <a:gd name="connsiteX21" fmla="*/ 2191 w 13239"/>
                  <a:gd name="connsiteY21" fmla="*/ 5144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810">
                    <a:moveTo>
                      <a:pt x="10573" y="11811"/>
                    </a:moveTo>
                    <a:lnTo>
                      <a:pt x="6572" y="9144"/>
                    </a:lnTo>
                    <a:lnTo>
                      <a:pt x="2572" y="11811"/>
                    </a:lnTo>
                    <a:lnTo>
                      <a:pt x="4000" y="7334"/>
                    </a:lnTo>
                    <a:lnTo>
                      <a:pt x="0" y="4477"/>
                    </a:lnTo>
                    <a:lnTo>
                      <a:pt x="4953" y="4381"/>
                    </a:lnTo>
                    <a:lnTo>
                      <a:pt x="6572" y="0"/>
                    </a:lnTo>
                    <a:lnTo>
                      <a:pt x="8192" y="4381"/>
                    </a:lnTo>
                    <a:lnTo>
                      <a:pt x="13240" y="4477"/>
                    </a:lnTo>
                    <a:lnTo>
                      <a:pt x="9239" y="7334"/>
                    </a:lnTo>
                    <a:lnTo>
                      <a:pt x="10573" y="11811"/>
                    </a:lnTo>
                    <a:close/>
                    <a:moveTo>
                      <a:pt x="2191" y="5144"/>
                    </a:moveTo>
                    <a:lnTo>
                      <a:pt x="4858" y="7048"/>
                    </a:lnTo>
                    <a:lnTo>
                      <a:pt x="3905" y="10096"/>
                    </a:lnTo>
                    <a:lnTo>
                      <a:pt x="6572" y="8287"/>
                    </a:lnTo>
                    <a:lnTo>
                      <a:pt x="9239" y="10096"/>
                    </a:lnTo>
                    <a:lnTo>
                      <a:pt x="8287" y="7048"/>
                    </a:lnTo>
                    <a:lnTo>
                      <a:pt x="10954" y="5144"/>
                    </a:lnTo>
                    <a:lnTo>
                      <a:pt x="7715" y="5048"/>
                    </a:lnTo>
                    <a:lnTo>
                      <a:pt x="6667" y="2096"/>
                    </a:lnTo>
                    <a:lnTo>
                      <a:pt x="5620" y="5048"/>
                    </a:lnTo>
                    <a:lnTo>
                      <a:pt x="2191" y="5144"/>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4" name="Freeform 22">
                <a:extLst>
                  <a:ext uri="{FF2B5EF4-FFF2-40B4-BE49-F238E27FC236}">
                    <a16:creationId xmlns:a16="http://schemas.microsoft.com/office/drawing/2014/main" id="{DB21FA29-BF57-3EF5-1A85-B7C75DA36C89}"/>
                  </a:ext>
                </a:extLst>
              </p:cNvPr>
              <p:cNvSpPr/>
              <p:nvPr/>
            </p:nvSpPr>
            <p:spPr>
              <a:xfrm>
                <a:off x="160114" y="3933254"/>
                <a:ext cx="10953" cy="9810"/>
              </a:xfrm>
              <a:custGeom>
                <a:avLst/>
                <a:gdLst>
                  <a:gd name="connsiteX0" fmla="*/ 6763 w 10953"/>
                  <a:gd name="connsiteY0" fmla="*/ 3620 h 9810"/>
                  <a:gd name="connsiteX1" fmla="*/ 6001 w 10953"/>
                  <a:gd name="connsiteY1" fmla="*/ 1429 h 9810"/>
                  <a:gd name="connsiteX2" fmla="*/ 5429 w 10953"/>
                  <a:gd name="connsiteY2" fmla="*/ 0 h 9810"/>
                  <a:gd name="connsiteX3" fmla="*/ 4191 w 10953"/>
                  <a:gd name="connsiteY3" fmla="*/ 3620 h 9810"/>
                  <a:gd name="connsiteX4" fmla="*/ 1619 w 10953"/>
                  <a:gd name="connsiteY4" fmla="*/ 3620 h 9810"/>
                  <a:gd name="connsiteX5" fmla="*/ 0 w 10953"/>
                  <a:gd name="connsiteY5" fmla="*/ 3715 h 9810"/>
                  <a:gd name="connsiteX6" fmla="*/ 1333 w 10953"/>
                  <a:gd name="connsiteY6" fmla="*/ 4667 h 9810"/>
                  <a:gd name="connsiteX7" fmla="*/ 3334 w 10953"/>
                  <a:gd name="connsiteY7" fmla="*/ 6096 h 9810"/>
                  <a:gd name="connsiteX8" fmla="*/ 2572 w 10953"/>
                  <a:gd name="connsiteY8" fmla="*/ 8287 h 9810"/>
                  <a:gd name="connsiteX9" fmla="*/ 2096 w 10953"/>
                  <a:gd name="connsiteY9" fmla="*/ 9811 h 9810"/>
                  <a:gd name="connsiteX10" fmla="*/ 3429 w 10953"/>
                  <a:gd name="connsiteY10" fmla="*/ 8954 h 9810"/>
                  <a:gd name="connsiteX11" fmla="*/ 5429 w 10953"/>
                  <a:gd name="connsiteY11" fmla="*/ 7620 h 9810"/>
                  <a:gd name="connsiteX12" fmla="*/ 7525 w 10953"/>
                  <a:gd name="connsiteY12" fmla="*/ 8954 h 9810"/>
                  <a:gd name="connsiteX13" fmla="*/ 8858 w 10953"/>
                  <a:gd name="connsiteY13" fmla="*/ 9811 h 9810"/>
                  <a:gd name="connsiteX14" fmla="*/ 8382 w 10953"/>
                  <a:gd name="connsiteY14" fmla="*/ 8287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620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429" y="0"/>
                    </a:lnTo>
                    <a:lnTo>
                      <a:pt x="4191" y="3620"/>
                    </a:lnTo>
                    <a:lnTo>
                      <a:pt x="1619" y="3620"/>
                    </a:lnTo>
                    <a:lnTo>
                      <a:pt x="0" y="3715"/>
                    </a:lnTo>
                    <a:lnTo>
                      <a:pt x="1333" y="4667"/>
                    </a:lnTo>
                    <a:lnTo>
                      <a:pt x="3334" y="6096"/>
                    </a:lnTo>
                    <a:lnTo>
                      <a:pt x="2572" y="8287"/>
                    </a:lnTo>
                    <a:lnTo>
                      <a:pt x="2096" y="9811"/>
                    </a:lnTo>
                    <a:lnTo>
                      <a:pt x="3429" y="8954"/>
                    </a:lnTo>
                    <a:lnTo>
                      <a:pt x="5429" y="7620"/>
                    </a:lnTo>
                    <a:lnTo>
                      <a:pt x="7525" y="8954"/>
                    </a:lnTo>
                    <a:lnTo>
                      <a:pt x="8858" y="9811"/>
                    </a:lnTo>
                    <a:lnTo>
                      <a:pt x="8382" y="8287"/>
                    </a:lnTo>
                    <a:lnTo>
                      <a:pt x="7620" y="6096"/>
                    </a:lnTo>
                    <a:lnTo>
                      <a:pt x="9620" y="4667"/>
                    </a:lnTo>
                    <a:lnTo>
                      <a:pt x="10954" y="3715"/>
                    </a:lnTo>
                    <a:lnTo>
                      <a:pt x="9334" y="3620"/>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5" name="Freeform 23">
                <a:extLst>
                  <a:ext uri="{FF2B5EF4-FFF2-40B4-BE49-F238E27FC236}">
                    <a16:creationId xmlns:a16="http://schemas.microsoft.com/office/drawing/2014/main" id="{22BD3E4C-D9E3-C831-A5AB-2F48BE7CCDB0}"/>
                  </a:ext>
                </a:extLst>
              </p:cNvPr>
              <p:cNvSpPr/>
              <p:nvPr/>
            </p:nvSpPr>
            <p:spPr>
              <a:xfrm>
                <a:off x="159066" y="3932206"/>
                <a:ext cx="13239" cy="11715"/>
              </a:xfrm>
              <a:custGeom>
                <a:avLst/>
                <a:gdLst>
                  <a:gd name="connsiteX0" fmla="*/ 10573 w 13239"/>
                  <a:gd name="connsiteY0" fmla="*/ 11716 h 11715"/>
                  <a:gd name="connsiteX1" fmla="*/ 6572 w 13239"/>
                  <a:gd name="connsiteY1" fmla="*/ 9049 h 11715"/>
                  <a:gd name="connsiteX2" fmla="*/ 2572 w 13239"/>
                  <a:gd name="connsiteY2" fmla="*/ 11716 h 11715"/>
                  <a:gd name="connsiteX3" fmla="*/ 4001 w 13239"/>
                  <a:gd name="connsiteY3" fmla="*/ 7239 h 11715"/>
                  <a:gd name="connsiteX4" fmla="*/ 0 w 13239"/>
                  <a:gd name="connsiteY4" fmla="*/ 4381 h 11715"/>
                  <a:gd name="connsiteX5" fmla="*/ 5048 w 13239"/>
                  <a:gd name="connsiteY5" fmla="*/ 4286 h 11715"/>
                  <a:gd name="connsiteX6" fmla="*/ 6668 w 13239"/>
                  <a:gd name="connsiteY6" fmla="*/ 0 h 11715"/>
                  <a:gd name="connsiteX7" fmla="*/ 8287 w 13239"/>
                  <a:gd name="connsiteY7" fmla="*/ 4286 h 11715"/>
                  <a:gd name="connsiteX8" fmla="*/ 13240 w 13239"/>
                  <a:gd name="connsiteY8" fmla="*/ 4381 h 11715"/>
                  <a:gd name="connsiteX9" fmla="*/ 9239 w 13239"/>
                  <a:gd name="connsiteY9" fmla="*/ 7239 h 11715"/>
                  <a:gd name="connsiteX10" fmla="*/ 10573 w 13239"/>
                  <a:gd name="connsiteY10" fmla="*/ 11716 h 11715"/>
                  <a:gd name="connsiteX11" fmla="*/ 2096 w 13239"/>
                  <a:gd name="connsiteY11" fmla="*/ 5048 h 11715"/>
                  <a:gd name="connsiteX12" fmla="*/ 4763 w 13239"/>
                  <a:gd name="connsiteY12" fmla="*/ 6953 h 11715"/>
                  <a:gd name="connsiteX13" fmla="*/ 3810 w 13239"/>
                  <a:gd name="connsiteY13" fmla="*/ 10001 h 11715"/>
                  <a:gd name="connsiteX14" fmla="*/ 6477 w 13239"/>
                  <a:gd name="connsiteY14" fmla="*/ 8191 h 11715"/>
                  <a:gd name="connsiteX15" fmla="*/ 9144 w 13239"/>
                  <a:gd name="connsiteY15" fmla="*/ 10001 h 11715"/>
                  <a:gd name="connsiteX16" fmla="*/ 8192 w 13239"/>
                  <a:gd name="connsiteY16" fmla="*/ 6953 h 11715"/>
                  <a:gd name="connsiteX17" fmla="*/ 10859 w 13239"/>
                  <a:gd name="connsiteY17" fmla="*/ 5048 h 11715"/>
                  <a:gd name="connsiteX18" fmla="*/ 7525 w 13239"/>
                  <a:gd name="connsiteY18" fmla="*/ 4953 h 11715"/>
                  <a:gd name="connsiteX19" fmla="*/ 6477 w 13239"/>
                  <a:gd name="connsiteY19" fmla="*/ 2000 h 11715"/>
                  <a:gd name="connsiteX20" fmla="*/ 5429 w 13239"/>
                  <a:gd name="connsiteY20" fmla="*/ 4953 h 11715"/>
                  <a:gd name="connsiteX21" fmla="*/ 2096 w 1323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715">
                    <a:moveTo>
                      <a:pt x="10573" y="11716"/>
                    </a:moveTo>
                    <a:lnTo>
                      <a:pt x="6572" y="9049"/>
                    </a:lnTo>
                    <a:lnTo>
                      <a:pt x="2572" y="11716"/>
                    </a:lnTo>
                    <a:lnTo>
                      <a:pt x="4001" y="7239"/>
                    </a:lnTo>
                    <a:lnTo>
                      <a:pt x="0" y="4381"/>
                    </a:lnTo>
                    <a:lnTo>
                      <a:pt x="5048" y="4286"/>
                    </a:lnTo>
                    <a:lnTo>
                      <a:pt x="6668" y="0"/>
                    </a:lnTo>
                    <a:lnTo>
                      <a:pt x="8287" y="4286"/>
                    </a:lnTo>
                    <a:lnTo>
                      <a:pt x="13240" y="4381"/>
                    </a:lnTo>
                    <a:lnTo>
                      <a:pt x="9239" y="7239"/>
                    </a:lnTo>
                    <a:lnTo>
                      <a:pt x="10573" y="11716"/>
                    </a:lnTo>
                    <a:close/>
                    <a:moveTo>
                      <a:pt x="2096" y="5048"/>
                    </a:moveTo>
                    <a:lnTo>
                      <a:pt x="4763" y="6953"/>
                    </a:lnTo>
                    <a:lnTo>
                      <a:pt x="3810" y="10001"/>
                    </a:lnTo>
                    <a:lnTo>
                      <a:pt x="6477" y="8191"/>
                    </a:lnTo>
                    <a:lnTo>
                      <a:pt x="9144" y="10001"/>
                    </a:lnTo>
                    <a:lnTo>
                      <a:pt x="8192" y="6953"/>
                    </a:lnTo>
                    <a:lnTo>
                      <a:pt x="10859" y="5048"/>
                    </a:lnTo>
                    <a:lnTo>
                      <a:pt x="7525" y="4953"/>
                    </a:lnTo>
                    <a:lnTo>
                      <a:pt x="6477" y="2000"/>
                    </a:lnTo>
                    <a:lnTo>
                      <a:pt x="5429"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6" name="Freeform 24">
                <a:extLst>
                  <a:ext uri="{FF2B5EF4-FFF2-40B4-BE49-F238E27FC236}">
                    <a16:creationId xmlns:a16="http://schemas.microsoft.com/office/drawing/2014/main" id="{815F8C7C-9ED2-BE62-6406-490B9287CCFB}"/>
                  </a:ext>
                </a:extLst>
              </p:cNvPr>
              <p:cNvSpPr/>
              <p:nvPr/>
            </p:nvSpPr>
            <p:spPr>
              <a:xfrm>
                <a:off x="142397" y="3928587"/>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7" name="Freeform 25">
                <a:extLst>
                  <a:ext uri="{FF2B5EF4-FFF2-40B4-BE49-F238E27FC236}">
                    <a16:creationId xmlns:a16="http://schemas.microsoft.com/office/drawing/2014/main" id="{C514A78C-E4E9-897D-CF3A-5640F1255A49}"/>
                  </a:ext>
                </a:extLst>
              </p:cNvPr>
              <p:cNvSpPr/>
              <p:nvPr/>
            </p:nvSpPr>
            <p:spPr>
              <a:xfrm>
                <a:off x="141255" y="3927539"/>
                <a:ext cx="13144" cy="11715"/>
              </a:xfrm>
              <a:custGeom>
                <a:avLst/>
                <a:gdLst>
                  <a:gd name="connsiteX0" fmla="*/ 2572 w 13144"/>
                  <a:gd name="connsiteY0" fmla="*/ 11716 h 11715"/>
                  <a:gd name="connsiteX1" fmla="*/ 4000 w 13144"/>
                  <a:gd name="connsiteY1" fmla="*/ 7239 h 11715"/>
                  <a:gd name="connsiteX2" fmla="*/ 0 w 13144"/>
                  <a:gd name="connsiteY2" fmla="*/ 4382 h 11715"/>
                  <a:gd name="connsiteX3" fmla="*/ 5048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668 w 13144"/>
                  <a:gd name="connsiteY11" fmla="*/ 8192 h 11715"/>
                  <a:gd name="connsiteX12" fmla="*/ 9430 w 13144"/>
                  <a:gd name="connsiteY12" fmla="*/ 10001 h 11715"/>
                  <a:gd name="connsiteX13" fmla="*/ 8477 w 13144"/>
                  <a:gd name="connsiteY13" fmla="*/ 6953 h 11715"/>
                  <a:gd name="connsiteX14" fmla="*/ 11144 w 13144"/>
                  <a:gd name="connsiteY14" fmla="*/ 5048 h 11715"/>
                  <a:gd name="connsiteX15" fmla="*/ 7810 w 13144"/>
                  <a:gd name="connsiteY15" fmla="*/ 4953 h 11715"/>
                  <a:gd name="connsiteX16" fmla="*/ 6763 w 13144"/>
                  <a:gd name="connsiteY16" fmla="*/ 2000 h 11715"/>
                  <a:gd name="connsiteX17" fmla="*/ 5715 w 13144"/>
                  <a:gd name="connsiteY17" fmla="*/ 4953 h 11715"/>
                  <a:gd name="connsiteX18" fmla="*/ 2381 w 13144"/>
                  <a:gd name="connsiteY18" fmla="*/ 5048 h 11715"/>
                  <a:gd name="connsiteX19" fmla="*/ 5048 w 13144"/>
                  <a:gd name="connsiteY19" fmla="*/ 6953 h 11715"/>
                  <a:gd name="connsiteX20" fmla="*/ 4096 w 13144"/>
                  <a:gd name="connsiteY20" fmla="*/ 10001 h 11715"/>
                  <a:gd name="connsiteX21" fmla="*/ 6668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0" y="7239"/>
                    </a:lnTo>
                    <a:lnTo>
                      <a:pt x="0" y="4382"/>
                    </a:lnTo>
                    <a:lnTo>
                      <a:pt x="5048" y="4286"/>
                    </a:lnTo>
                    <a:lnTo>
                      <a:pt x="6572" y="0"/>
                    </a:lnTo>
                    <a:lnTo>
                      <a:pt x="8192" y="4286"/>
                    </a:lnTo>
                    <a:lnTo>
                      <a:pt x="13145" y="4382"/>
                    </a:lnTo>
                    <a:lnTo>
                      <a:pt x="9144" y="7239"/>
                    </a:lnTo>
                    <a:lnTo>
                      <a:pt x="10573" y="11716"/>
                    </a:lnTo>
                    <a:lnTo>
                      <a:pt x="6572" y="9049"/>
                    </a:lnTo>
                    <a:lnTo>
                      <a:pt x="2572" y="11716"/>
                    </a:lnTo>
                    <a:close/>
                    <a:moveTo>
                      <a:pt x="6668" y="8192"/>
                    </a:moveTo>
                    <a:lnTo>
                      <a:pt x="9430" y="10001"/>
                    </a:lnTo>
                    <a:lnTo>
                      <a:pt x="8477" y="6953"/>
                    </a:lnTo>
                    <a:lnTo>
                      <a:pt x="11144" y="5048"/>
                    </a:lnTo>
                    <a:lnTo>
                      <a:pt x="7810" y="4953"/>
                    </a:lnTo>
                    <a:lnTo>
                      <a:pt x="6763" y="2000"/>
                    </a:lnTo>
                    <a:lnTo>
                      <a:pt x="5715" y="4953"/>
                    </a:lnTo>
                    <a:lnTo>
                      <a:pt x="2381" y="5048"/>
                    </a:lnTo>
                    <a:lnTo>
                      <a:pt x="5048" y="6953"/>
                    </a:lnTo>
                    <a:lnTo>
                      <a:pt x="4096" y="10001"/>
                    </a:lnTo>
                    <a:lnTo>
                      <a:pt x="6668"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8" name="Freeform 26">
                <a:extLst>
                  <a:ext uri="{FF2B5EF4-FFF2-40B4-BE49-F238E27FC236}">
                    <a16:creationId xmlns:a16="http://schemas.microsoft.com/office/drawing/2014/main" id="{A8686417-449B-AC63-4038-06AD13F9B026}"/>
                  </a:ext>
                </a:extLst>
              </p:cNvPr>
              <p:cNvSpPr/>
              <p:nvPr/>
            </p:nvSpPr>
            <p:spPr>
              <a:xfrm>
                <a:off x="124871" y="3933254"/>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620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620"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9" name="Freeform 27">
                <a:extLst>
                  <a:ext uri="{FF2B5EF4-FFF2-40B4-BE49-F238E27FC236}">
                    <a16:creationId xmlns:a16="http://schemas.microsoft.com/office/drawing/2014/main" id="{46C3435E-600C-BEAF-A765-A868AA25EB34}"/>
                  </a:ext>
                </a:extLst>
              </p:cNvPr>
              <p:cNvSpPr/>
              <p:nvPr/>
            </p:nvSpPr>
            <p:spPr>
              <a:xfrm>
                <a:off x="123728" y="3932111"/>
                <a:ext cx="13335" cy="11810"/>
              </a:xfrm>
              <a:custGeom>
                <a:avLst/>
                <a:gdLst>
                  <a:gd name="connsiteX0" fmla="*/ 2572 w 13335"/>
                  <a:gd name="connsiteY0" fmla="*/ 11811 h 11810"/>
                  <a:gd name="connsiteX1" fmla="*/ 4001 w 13335"/>
                  <a:gd name="connsiteY1" fmla="*/ 7334 h 11810"/>
                  <a:gd name="connsiteX2" fmla="*/ 0 w 13335"/>
                  <a:gd name="connsiteY2" fmla="*/ 4477 h 11810"/>
                  <a:gd name="connsiteX3" fmla="*/ 5048 w 13335"/>
                  <a:gd name="connsiteY3" fmla="*/ 4381 h 11810"/>
                  <a:gd name="connsiteX4" fmla="*/ 6668 w 13335"/>
                  <a:gd name="connsiteY4" fmla="*/ 0 h 11810"/>
                  <a:gd name="connsiteX5" fmla="*/ 8287 w 13335"/>
                  <a:gd name="connsiteY5" fmla="*/ 4381 h 11810"/>
                  <a:gd name="connsiteX6" fmla="*/ 13335 w 13335"/>
                  <a:gd name="connsiteY6" fmla="*/ 4477 h 11810"/>
                  <a:gd name="connsiteX7" fmla="*/ 9334 w 13335"/>
                  <a:gd name="connsiteY7" fmla="*/ 7334 h 11810"/>
                  <a:gd name="connsiteX8" fmla="*/ 10763 w 13335"/>
                  <a:gd name="connsiteY8" fmla="*/ 11811 h 11810"/>
                  <a:gd name="connsiteX9" fmla="*/ 6763 w 13335"/>
                  <a:gd name="connsiteY9" fmla="*/ 9144 h 11810"/>
                  <a:gd name="connsiteX10" fmla="*/ 2572 w 13335"/>
                  <a:gd name="connsiteY10" fmla="*/ 11811 h 11810"/>
                  <a:gd name="connsiteX11" fmla="*/ 6668 w 13335"/>
                  <a:gd name="connsiteY11" fmla="*/ 8287 h 11810"/>
                  <a:gd name="connsiteX12" fmla="*/ 9334 w 13335"/>
                  <a:gd name="connsiteY12" fmla="*/ 10096 h 11810"/>
                  <a:gd name="connsiteX13" fmla="*/ 8382 w 13335"/>
                  <a:gd name="connsiteY13" fmla="*/ 7048 h 11810"/>
                  <a:gd name="connsiteX14" fmla="*/ 11049 w 13335"/>
                  <a:gd name="connsiteY14" fmla="*/ 5144 h 11810"/>
                  <a:gd name="connsiteX15" fmla="*/ 7715 w 13335"/>
                  <a:gd name="connsiteY15" fmla="*/ 5048 h 11810"/>
                  <a:gd name="connsiteX16" fmla="*/ 6668 w 13335"/>
                  <a:gd name="connsiteY16" fmla="*/ 2096 h 11810"/>
                  <a:gd name="connsiteX17" fmla="*/ 5620 w 13335"/>
                  <a:gd name="connsiteY17" fmla="*/ 5048 h 11810"/>
                  <a:gd name="connsiteX18" fmla="*/ 2286 w 13335"/>
                  <a:gd name="connsiteY18" fmla="*/ 5144 h 11810"/>
                  <a:gd name="connsiteX19" fmla="*/ 4953 w 13335"/>
                  <a:gd name="connsiteY19" fmla="*/ 7048 h 11810"/>
                  <a:gd name="connsiteX20" fmla="*/ 4001 w 13335"/>
                  <a:gd name="connsiteY20" fmla="*/ 10096 h 11810"/>
                  <a:gd name="connsiteX21" fmla="*/ 6668 w 13335"/>
                  <a:gd name="connsiteY21" fmla="*/ 8287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810">
                    <a:moveTo>
                      <a:pt x="2572" y="11811"/>
                    </a:moveTo>
                    <a:lnTo>
                      <a:pt x="4001" y="7334"/>
                    </a:lnTo>
                    <a:lnTo>
                      <a:pt x="0" y="4477"/>
                    </a:lnTo>
                    <a:lnTo>
                      <a:pt x="5048" y="4381"/>
                    </a:lnTo>
                    <a:lnTo>
                      <a:pt x="6668" y="0"/>
                    </a:lnTo>
                    <a:lnTo>
                      <a:pt x="8287" y="4381"/>
                    </a:lnTo>
                    <a:lnTo>
                      <a:pt x="13335" y="4477"/>
                    </a:lnTo>
                    <a:lnTo>
                      <a:pt x="9334" y="7334"/>
                    </a:lnTo>
                    <a:lnTo>
                      <a:pt x="10763" y="11811"/>
                    </a:lnTo>
                    <a:lnTo>
                      <a:pt x="6763" y="9144"/>
                    </a:lnTo>
                    <a:lnTo>
                      <a:pt x="2572" y="11811"/>
                    </a:lnTo>
                    <a:close/>
                    <a:moveTo>
                      <a:pt x="6668" y="8287"/>
                    </a:moveTo>
                    <a:lnTo>
                      <a:pt x="9334" y="10096"/>
                    </a:lnTo>
                    <a:lnTo>
                      <a:pt x="8382" y="7048"/>
                    </a:lnTo>
                    <a:lnTo>
                      <a:pt x="11049" y="5144"/>
                    </a:lnTo>
                    <a:lnTo>
                      <a:pt x="7715" y="5048"/>
                    </a:lnTo>
                    <a:lnTo>
                      <a:pt x="6668" y="2096"/>
                    </a:lnTo>
                    <a:lnTo>
                      <a:pt x="5620" y="5048"/>
                    </a:lnTo>
                    <a:lnTo>
                      <a:pt x="2286" y="5144"/>
                    </a:lnTo>
                    <a:lnTo>
                      <a:pt x="4953" y="7048"/>
                    </a:lnTo>
                    <a:lnTo>
                      <a:pt x="4001" y="10096"/>
                    </a:lnTo>
                    <a:lnTo>
                      <a:pt x="6668" y="8287"/>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0" name="Freeform 28">
                <a:extLst>
                  <a:ext uri="{FF2B5EF4-FFF2-40B4-BE49-F238E27FC236}">
                    <a16:creationId xmlns:a16="http://schemas.microsoft.com/office/drawing/2014/main" id="{7F520F26-8C83-ADA8-8BDF-61265ABD2463}"/>
                  </a:ext>
                </a:extLst>
              </p:cNvPr>
              <p:cNvSpPr/>
              <p:nvPr/>
            </p:nvSpPr>
            <p:spPr>
              <a:xfrm>
                <a:off x="112108" y="3945827"/>
                <a:ext cx="10953" cy="9810"/>
              </a:xfrm>
              <a:custGeom>
                <a:avLst/>
                <a:gdLst>
                  <a:gd name="connsiteX0" fmla="*/ 6763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715 h 9810"/>
                  <a:gd name="connsiteX6" fmla="*/ 0 w 10953"/>
                  <a:gd name="connsiteY6" fmla="*/ 3715 h 9810"/>
                  <a:gd name="connsiteX7" fmla="*/ 1334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715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525" y="0"/>
                    </a:lnTo>
                    <a:lnTo>
                      <a:pt x="4953" y="1429"/>
                    </a:lnTo>
                    <a:lnTo>
                      <a:pt x="4191" y="3620"/>
                    </a:lnTo>
                    <a:lnTo>
                      <a:pt x="1715" y="3715"/>
                    </a:lnTo>
                    <a:lnTo>
                      <a:pt x="0" y="3715"/>
                    </a:lnTo>
                    <a:lnTo>
                      <a:pt x="1334" y="4667"/>
                    </a:lnTo>
                    <a:lnTo>
                      <a:pt x="3334" y="6096"/>
                    </a:lnTo>
                    <a:lnTo>
                      <a:pt x="2572" y="8287"/>
                    </a:lnTo>
                    <a:lnTo>
                      <a:pt x="2096" y="9811"/>
                    </a:lnTo>
                    <a:lnTo>
                      <a:pt x="3429" y="8954"/>
                    </a:lnTo>
                    <a:lnTo>
                      <a:pt x="5525" y="7620"/>
                    </a:lnTo>
                    <a:lnTo>
                      <a:pt x="7525" y="8954"/>
                    </a:lnTo>
                    <a:lnTo>
                      <a:pt x="8858" y="9811"/>
                    </a:lnTo>
                    <a:lnTo>
                      <a:pt x="7620" y="6096"/>
                    </a:lnTo>
                    <a:lnTo>
                      <a:pt x="9620" y="4667"/>
                    </a:lnTo>
                    <a:lnTo>
                      <a:pt x="10954" y="3715"/>
                    </a:lnTo>
                    <a:lnTo>
                      <a:pt x="9334" y="3715"/>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 name="Freeform 29">
                <a:extLst>
                  <a:ext uri="{FF2B5EF4-FFF2-40B4-BE49-F238E27FC236}">
                    <a16:creationId xmlns:a16="http://schemas.microsoft.com/office/drawing/2014/main" id="{04EDD802-AB05-CBE2-D39E-96942A8F0044}"/>
                  </a:ext>
                </a:extLst>
              </p:cNvPr>
              <p:cNvSpPr/>
              <p:nvPr/>
            </p:nvSpPr>
            <p:spPr>
              <a:xfrm>
                <a:off x="111060" y="3944779"/>
                <a:ext cx="13049" cy="11715"/>
              </a:xfrm>
              <a:custGeom>
                <a:avLst/>
                <a:gdLst>
                  <a:gd name="connsiteX0" fmla="*/ 2572 w 13049"/>
                  <a:gd name="connsiteY0" fmla="*/ 11716 h 11715"/>
                  <a:gd name="connsiteX1" fmla="*/ 4000 w 13049"/>
                  <a:gd name="connsiteY1" fmla="*/ 7239 h 11715"/>
                  <a:gd name="connsiteX2" fmla="*/ 0 w 13049"/>
                  <a:gd name="connsiteY2" fmla="*/ 4382 h 11715"/>
                  <a:gd name="connsiteX3" fmla="*/ 4953 w 13049"/>
                  <a:gd name="connsiteY3" fmla="*/ 4286 h 11715"/>
                  <a:gd name="connsiteX4" fmla="*/ 6572 w 13049"/>
                  <a:gd name="connsiteY4" fmla="*/ 0 h 11715"/>
                  <a:gd name="connsiteX5" fmla="*/ 8096 w 13049"/>
                  <a:gd name="connsiteY5" fmla="*/ 4286 h 11715"/>
                  <a:gd name="connsiteX6" fmla="*/ 13049 w 13049"/>
                  <a:gd name="connsiteY6" fmla="*/ 4382 h 11715"/>
                  <a:gd name="connsiteX7" fmla="*/ 9049 w 13049"/>
                  <a:gd name="connsiteY7" fmla="*/ 7239 h 11715"/>
                  <a:gd name="connsiteX8" fmla="*/ 10477 w 13049"/>
                  <a:gd name="connsiteY8" fmla="*/ 11716 h 11715"/>
                  <a:gd name="connsiteX9" fmla="*/ 6477 w 13049"/>
                  <a:gd name="connsiteY9" fmla="*/ 9049 h 11715"/>
                  <a:gd name="connsiteX10" fmla="*/ 2572 w 13049"/>
                  <a:gd name="connsiteY10" fmla="*/ 11716 h 11715"/>
                  <a:gd name="connsiteX11" fmla="*/ 6572 w 13049"/>
                  <a:gd name="connsiteY11" fmla="*/ 8192 h 11715"/>
                  <a:gd name="connsiteX12" fmla="*/ 9239 w 13049"/>
                  <a:gd name="connsiteY12" fmla="*/ 10001 h 11715"/>
                  <a:gd name="connsiteX13" fmla="*/ 8287 w 13049"/>
                  <a:gd name="connsiteY13" fmla="*/ 6953 h 11715"/>
                  <a:gd name="connsiteX14" fmla="*/ 10954 w 13049"/>
                  <a:gd name="connsiteY14" fmla="*/ 5048 h 11715"/>
                  <a:gd name="connsiteX15" fmla="*/ 7620 w 13049"/>
                  <a:gd name="connsiteY15" fmla="*/ 4953 h 11715"/>
                  <a:gd name="connsiteX16" fmla="*/ 6572 w 13049"/>
                  <a:gd name="connsiteY16" fmla="*/ 2000 h 11715"/>
                  <a:gd name="connsiteX17" fmla="*/ 5524 w 13049"/>
                  <a:gd name="connsiteY17" fmla="*/ 4953 h 11715"/>
                  <a:gd name="connsiteX18" fmla="*/ 2191 w 13049"/>
                  <a:gd name="connsiteY18" fmla="*/ 5048 h 11715"/>
                  <a:gd name="connsiteX19" fmla="*/ 4858 w 13049"/>
                  <a:gd name="connsiteY19" fmla="*/ 6953 h 11715"/>
                  <a:gd name="connsiteX20" fmla="*/ 3905 w 13049"/>
                  <a:gd name="connsiteY20" fmla="*/ 10001 h 11715"/>
                  <a:gd name="connsiteX21" fmla="*/ 6572 w 13049"/>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2572" y="11716"/>
                    </a:moveTo>
                    <a:lnTo>
                      <a:pt x="4000" y="7239"/>
                    </a:lnTo>
                    <a:lnTo>
                      <a:pt x="0" y="4382"/>
                    </a:lnTo>
                    <a:lnTo>
                      <a:pt x="4953" y="4286"/>
                    </a:lnTo>
                    <a:lnTo>
                      <a:pt x="6572" y="0"/>
                    </a:lnTo>
                    <a:lnTo>
                      <a:pt x="8096" y="4286"/>
                    </a:lnTo>
                    <a:lnTo>
                      <a:pt x="13049" y="4382"/>
                    </a:lnTo>
                    <a:lnTo>
                      <a:pt x="9049" y="7239"/>
                    </a:lnTo>
                    <a:lnTo>
                      <a:pt x="10477" y="11716"/>
                    </a:lnTo>
                    <a:lnTo>
                      <a:pt x="6477"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2" name="Freeform 30">
                <a:extLst>
                  <a:ext uri="{FF2B5EF4-FFF2-40B4-BE49-F238E27FC236}">
                    <a16:creationId xmlns:a16="http://schemas.microsoft.com/office/drawing/2014/main" id="{EA700793-4E69-97E2-3E2D-DF6A03FE9AEB}"/>
                  </a:ext>
                </a:extLst>
              </p:cNvPr>
              <p:cNvSpPr/>
              <p:nvPr/>
            </p:nvSpPr>
            <p:spPr>
              <a:xfrm>
                <a:off x="107345" y="3963448"/>
                <a:ext cx="10953" cy="9810"/>
              </a:xfrm>
              <a:custGeom>
                <a:avLst/>
                <a:gdLst>
                  <a:gd name="connsiteX0" fmla="*/ 7525 w 10953"/>
                  <a:gd name="connsiteY0" fmla="*/ 8954 h 9810"/>
                  <a:gd name="connsiteX1" fmla="*/ 8858 w 10953"/>
                  <a:gd name="connsiteY1" fmla="*/ 9811 h 9810"/>
                  <a:gd name="connsiteX2" fmla="*/ 8382 w 10953"/>
                  <a:gd name="connsiteY2" fmla="*/ 8287 h 9810"/>
                  <a:gd name="connsiteX3" fmla="*/ 7620 w 10953"/>
                  <a:gd name="connsiteY3" fmla="*/ 6096 h 9810"/>
                  <a:gd name="connsiteX4" fmla="*/ 9620 w 10953"/>
                  <a:gd name="connsiteY4" fmla="*/ 4667 h 9810"/>
                  <a:gd name="connsiteX5" fmla="*/ 10954 w 10953"/>
                  <a:gd name="connsiteY5" fmla="*/ 3715 h 9810"/>
                  <a:gd name="connsiteX6" fmla="*/ 9334 w 10953"/>
                  <a:gd name="connsiteY6" fmla="*/ 3620 h 9810"/>
                  <a:gd name="connsiteX7" fmla="*/ 6763 w 10953"/>
                  <a:gd name="connsiteY7" fmla="*/ 3620 h 9810"/>
                  <a:gd name="connsiteX8" fmla="*/ 6001 w 10953"/>
                  <a:gd name="connsiteY8" fmla="*/ 1333 h 9810"/>
                  <a:gd name="connsiteX9" fmla="*/ 5429 w 10953"/>
                  <a:gd name="connsiteY9" fmla="*/ 0 h 9810"/>
                  <a:gd name="connsiteX10" fmla="*/ 4953 w 10953"/>
                  <a:gd name="connsiteY10" fmla="*/ 1333 h 9810"/>
                  <a:gd name="connsiteX11" fmla="*/ 4096 w 10953"/>
                  <a:gd name="connsiteY11" fmla="*/ 3620 h 9810"/>
                  <a:gd name="connsiteX12" fmla="*/ 1619 w 10953"/>
                  <a:gd name="connsiteY12" fmla="*/ 3620 h 9810"/>
                  <a:gd name="connsiteX13" fmla="*/ 0 w 10953"/>
                  <a:gd name="connsiteY13" fmla="*/ 3715 h 9810"/>
                  <a:gd name="connsiteX14" fmla="*/ 1334 w 10953"/>
                  <a:gd name="connsiteY14" fmla="*/ 4667 h 9810"/>
                  <a:gd name="connsiteX15" fmla="*/ 3334 w 10953"/>
                  <a:gd name="connsiteY15" fmla="*/ 6096 h 9810"/>
                  <a:gd name="connsiteX16" fmla="*/ 2572 w 10953"/>
                  <a:gd name="connsiteY16" fmla="*/ 8287 h 9810"/>
                  <a:gd name="connsiteX17" fmla="*/ 2096 w 10953"/>
                  <a:gd name="connsiteY17" fmla="*/ 9811 h 9810"/>
                  <a:gd name="connsiteX18" fmla="*/ 3429 w 10953"/>
                  <a:gd name="connsiteY18" fmla="*/ 8954 h 9810"/>
                  <a:gd name="connsiteX19" fmla="*/ 5429 w 10953"/>
                  <a:gd name="connsiteY19" fmla="*/ 7525 h 9810"/>
                  <a:gd name="connsiteX20" fmla="*/ 7525 w 10953"/>
                  <a:gd name="connsiteY20" fmla="*/ 8954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7525" y="8954"/>
                    </a:moveTo>
                    <a:lnTo>
                      <a:pt x="8858" y="9811"/>
                    </a:lnTo>
                    <a:lnTo>
                      <a:pt x="8382" y="8287"/>
                    </a:lnTo>
                    <a:lnTo>
                      <a:pt x="7620" y="6096"/>
                    </a:lnTo>
                    <a:lnTo>
                      <a:pt x="9620" y="4667"/>
                    </a:lnTo>
                    <a:lnTo>
                      <a:pt x="10954" y="3715"/>
                    </a:lnTo>
                    <a:lnTo>
                      <a:pt x="9334" y="3620"/>
                    </a:lnTo>
                    <a:lnTo>
                      <a:pt x="6763" y="3620"/>
                    </a:lnTo>
                    <a:lnTo>
                      <a:pt x="6001" y="1333"/>
                    </a:lnTo>
                    <a:lnTo>
                      <a:pt x="5429" y="0"/>
                    </a:lnTo>
                    <a:lnTo>
                      <a:pt x="4953" y="1333"/>
                    </a:lnTo>
                    <a:lnTo>
                      <a:pt x="4096" y="3620"/>
                    </a:lnTo>
                    <a:lnTo>
                      <a:pt x="1619" y="3620"/>
                    </a:lnTo>
                    <a:lnTo>
                      <a:pt x="0" y="3715"/>
                    </a:lnTo>
                    <a:lnTo>
                      <a:pt x="1334" y="4667"/>
                    </a:lnTo>
                    <a:lnTo>
                      <a:pt x="3334" y="6096"/>
                    </a:lnTo>
                    <a:lnTo>
                      <a:pt x="2572" y="8287"/>
                    </a:lnTo>
                    <a:lnTo>
                      <a:pt x="2096" y="9811"/>
                    </a:lnTo>
                    <a:lnTo>
                      <a:pt x="3429" y="8954"/>
                    </a:lnTo>
                    <a:lnTo>
                      <a:pt x="5429" y="7525"/>
                    </a:lnTo>
                    <a:lnTo>
                      <a:pt x="7525" y="8954"/>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3" name="Freeform 31">
                <a:extLst>
                  <a:ext uri="{FF2B5EF4-FFF2-40B4-BE49-F238E27FC236}">
                    <a16:creationId xmlns:a16="http://schemas.microsoft.com/office/drawing/2014/main" id="{B498228F-28C6-F96D-F6FB-4B213F354FA1}"/>
                  </a:ext>
                </a:extLst>
              </p:cNvPr>
              <p:cNvSpPr/>
              <p:nvPr/>
            </p:nvSpPr>
            <p:spPr>
              <a:xfrm>
                <a:off x="106202" y="3962400"/>
                <a:ext cx="13144" cy="11715"/>
              </a:xfrm>
              <a:custGeom>
                <a:avLst/>
                <a:gdLst>
                  <a:gd name="connsiteX0" fmla="*/ 2572 w 13144"/>
                  <a:gd name="connsiteY0" fmla="*/ 11716 h 11715"/>
                  <a:gd name="connsiteX1" fmla="*/ 4001 w 13144"/>
                  <a:gd name="connsiteY1" fmla="*/ 7239 h 11715"/>
                  <a:gd name="connsiteX2" fmla="*/ 0 w 13144"/>
                  <a:gd name="connsiteY2" fmla="*/ 4382 h 11715"/>
                  <a:gd name="connsiteX3" fmla="*/ 4953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572 w 13144"/>
                  <a:gd name="connsiteY11" fmla="*/ 8192 h 11715"/>
                  <a:gd name="connsiteX12" fmla="*/ 9239 w 13144"/>
                  <a:gd name="connsiteY12" fmla="*/ 10001 h 11715"/>
                  <a:gd name="connsiteX13" fmla="*/ 8287 w 13144"/>
                  <a:gd name="connsiteY13" fmla="*/ 6953 h 11715"/>
                  <a:gd name="connsiteX14" fmla="*/ 10954 w 13144"/>
                  <a:gd name="connsiteY14" fmla="*/ 5048 h 11715"/>
                  <a:gd name="connsiteX15" fmla="*/ 7620 w 13144"/>
                  <a:gd name="connsiteY15" fmla="*/ 4953 h 11715"/>
                  <a:gd name="connsiteX16" fmla="*/ 6572 w 13144"/>
                  <a:gd name="connsiteY16" fmla="*/ 2000 h 11715"/>
                  <a:gd name="connsiteX17" fmla="*/ 5525 w 13144"/>
                  <a:gd name="connsiteY17" fmla="*/ 4953 h 11715"/>
                  <a:gd name="connsiteX18" fmla="*/ 2191 w 13144"/>
                  <a:gd name="connsiteY18" fmla="*/ 5048 h 11715"/>
                  <a:gd name="connsiteX19" fmla="*/ 4858 w 13144"/>
                  <a:gd name="connsiteY19" fmla="*/ 6953 h 11715"/>
                  <a:gd name="connsiteX20" fmla="*/ 3905 w 13144"/>
                  <a:gd name="connsiteY20" fmla="*/ 10001 h 11715"/>
                  <a:gd name="connsiteX21" fmla="*/ 6572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1" y="7239"/>
                    </a:lnTo>
                    <a:lnTo>
                      <a:pt x="0" y="4382"/>
                    </a:lnTo>
                    <a:lnTo>
                      <a:pt x="4953" y="4286"/>
                    </a:lnTo>
                    <a:lnTo>
                      <a:pt x="6572" y="0"/>
                    </a:lnTo>
                    <a:lnTo>
                      <a:pt x="8192" y="4286"/>
                    </a:lnTo>
                    <a:lnTo>
                      <a:pt x="13145" y="4382"/>
                    </a:lnTo>
                    <a:lnTo>
                      <a:pt x="9144" y="7239"/>
                    </a:lnTo>
                    <a:lnTo>
                      <a:pt x="10573" y="11716"/>
                    </a:lnTo>
                    <a:lnTo>
                      <a:pt x="6572" y="9049"/>
                    </a:lnTo>
                    <a:lnTo>
                      <a:pt x="2572" y="11716"/>
                    </a:lnTo>
                    <a:close/>
                    <a:moveTo>
                      <a:pt x="6572" y="8192"/>
                    </a:moveTo>
                    <a:lnTo>
                      <a:pt x="9239" y="10001"/>
                    </a:lnTo>
                    <a:lnTo>
                      <a:pt x="8287" y="6953"/>
                    </a:lnTo>
                    <a:lnTo>
                      <a:pt x="10954" y="5048"/>
                    </a:lnTo>
                    <a:lnTo>
                      <a:pt x="7620" y="4953"/>
                    </a:lnTo>
                    <a:lnTo>
                      <a:pt x="6572" y="2000"/>
                    </a:lnTo>
                    <a:lnTo>
                      <a:pt x="5525"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4" name="Freeform 32">
                <a:extLst>
                  <a:ext uri="{FF2B5EF4-FFF2-40B4-BE49-F238E27FC236}">
                    <a16:creationId xmlns:a16="http://schemas.microsoft.com/office/drawing/2014/main" id="{7780EBDD-298F-54E8-8FD5-FE46E0C2BD68}"/>
                  </a:ext>
                </a:extLst>
              </p:cNvPr>
              <p:cNvSpPr/>
              <p:nvPr/>
            </p:nvSpPr>
            <p:spPr>
              <a:xfrm>
                <a:off x="112013" y="3980783"/>
                <a:ext cx="10953" cy="9811"/>
              </a:xfrm>
              <a:custGeom>
                <a:avLst/>
                <a:gdLst>
                  <a:gd name="connsiteX0" fmla="*/ 6858 w 10953"/>
                  <a:gd name="connsiteY0" fmla="*/ 3620 h 9811"/>
                  <a:gd name="connsiteX1" fmla="*/ 6001 w 10953"/>
                  <a:gd name="connsiteY1" fmla="*/ 1429 h 9811"/>
                  <a:gd name="connsiteX2" fmla="*/ 5524 w 10953"/>
                  <a:gd name="connsiteY2" fmla="*/ 0 h 9811"/>
                  <a:gd name="connsiteX3" fmla="*/ 4953 w 10953"/>
                  <a:gd name="connsiteY3" fmla="*/ 1429 h 9811"/>
                  <a:gd name="connsiteX4" fmla="*/ 4191 w 10953"/>
                  <a:gd name="connsiteY4" fmla="*/ 3620 h 9811"/>
                  <a:gd name="connsiteX5" fmla="*/ 1715 w 10953"/>
                  <a:gd name="connsiteY5" fmla="*/ 3620 h 9811"/>
                  <a:gd name="connsiteX6" fmla="*/ 0 w 10953"/>
                  <a:gd name="connsiteY6" fmla="*/ 3715 h 9811"/>
                  <a:gd name="connsiteX7" fmla="*/ 1429 w 10953"/>
                  <a:gd name="connsiteY7" fmla="*/ 4667 h 9811"/>
                  <a:gd name="connsiteX8" fmla="*/ 3334 w 10953"/>
                  <a:gd name="connsiteY8" fmla="*/ 6096 h 9811"/>
                  <a:gd name="connsiteX9" fmla="*/ 2667 w 10953"/>
                  <a:gd name="connsiteY9" fmla="*/ 8287 h 9811"/>
                  <a:gd name="connsiteX10" fmla="*/ 2096 w 10953"/>
                  <a:gd name="connsiteY10" fmla="*/ 9811 h 9811"/>
                  <a:gd name="connsiteX11" fmla="*/ 3429 w 10953"/>
                  <a:gd name="connsiteY11" fmla="*/ 8954 h 9811"/>
                  <a:gd name="connsiteX12" fmla="*/ 5524 w 10953"/>
                  <a:gd name="connsiteY12" fmla="*/ 7620 h 9811"/>
                  <a:gd name="connsiteX13" fmla="*/ 7525 w 10953"/>
                  <a:gd name="connsiteY13" fmla="*/ 8954 h 9811"/>
                  <a:gd name="connsiteX14" fmla="*/ 8858 w 10953"/>
                  <a:gd name="connsiteY14" fmla="*/ 9811 h 9811"/>
                  <a:gd name="connsiteX15" fmla="*/ 8382 w 10953"/>
                  <a:gd name="connsiteY15" fmla="*/ 8287 h 9811"/>
                  <a:gd name="connsiteX16" fmla="*/ 7715 w 10953"/>
                  <a:gd name="connsiteY16" fmla="*/ 6096 h 9811"/>
                  <a:gd name="connsiteX17" fmla="*/ 9620 w 10953"/>
                  <a:gd name="connsiteY17" fmla="*/ 4667 h 9811"/>
                  <a:gd name="connsiteX18" fmla="*/ 10954 w 10953"/>
                  <a:gd name="connsiteY18" fmla="*/ 3715 h 9811"/>
                  <a:gd name="connsiteX19" fmla="*/ 9334 w 10953"/>
                  <a:gd name="connsiteY19" fmla="*/ 3620 h 9811"/>
                  <a:gd name="connsiteX20" fmla="*/ 6858 w 10953"/>
                  <a:gd name="connsiteY20" fmla="*/ 3620 h 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1">
                    <a:moveTo>
                      <a:pt x="6858" y="3620"/>
                    </a:moveTo>
                    <a:lnTo>
                      <a:pt x="6001" y="1429"/>
                    </a:lnTo>
                    <a:lnTo>
                      <a:pt x="5524" y="0"/>
                    </a:lnTo>
                    <a:lnTo>
                      <a:pt x="4953" y="1429"/>
                    </a:lnTo>
                    <a:lnTo>
                      <a:pt x="4191" y="3620"/>
                    </a:lnTo>
                    <a:lnTo>
                      <a:pt x="1715" y="3620"/>
                    </a:lnTo>
                    <a:lnTo>
                      <a:pt x="0" y="3715"/>
                    </a:lnTo>
                    <a:lnTo>
                      <a:pt x="1429" y="4667"/>
                    </a:lnTo>
                    <a:lnTo>
                      <a:pt x="3334" y="6096"/>
                    </a:lnTo>
                    <a:lnTo>
                      <a:pt x="2667" y="8287"/>
                    </a:lnTo>
                    <a:lnTo>
                      <a:pt x="2096" y="9811"/>
                    </a:lnTo>
                    <a:lnTo>
                      <a:pt x="3429" y="8954"/>
                    </a:lnTo>
                    <a:lnTo>
                      <a:pt x="5524"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5" name="Freeform 33">
                <a:extLst>
                  <a:ext uri="{FF2B5EF4-FFF2-40B4-BE49-F238E27FC236}">
                    <a16:creationId xmlns:a16="http://schemas.microsoft.com/office/drawing/2014/main" id="{C6C8A085-8A06-0928-C41A-8284755EFE51}"/>
                  </a:ext>
                </a:extLst>
              </p:cNvPr>
              <p:cNvSpPr/>
              <p:nvPr/>
            </p:nvSpPr>
            <p:spPr>
              <a:xfrm>
                <a:off x="110965" y="3979831"/>
                <a:ext cx="13049" cy="11620"/>
              </a:xfrm>
              <a:custGeom>
                <a:avLst/>
                <a:gdLst>
                  <a:gd name="connsiteX0" fmla="*/ 10573 w 13049"/>
                  <a:gd name="connsiteY0" fmla="*/ 11621 h 11620"/>
                  <a:gd name="connsiteX1" fmla="*/ 6572 w 13049"/>
                  <a:gd name="connsiteY1" fmla="*/ 8954 h 11620"/>
                  <a:gd name="connsiteX2" fmla="*/ 2572 w 13049"/>
                  <a:gd name="connsiteY2" fmla="*/ 11621 h 11620"/>
                  <a:gd name="connsiteX3" fmla="*/ 4001 w 13049"/>
                  <a:gd name="connsiteY3" fmla="*/ 7239 h 11620"/>
                  <a:gd name="connsiteX4" fmla="*/ 0 w 13049"/>
                  <a:gd name="connsiteY4" fmla="*/ 4381 h 11620"/>
                  <a:gd name="connsiteX5" fmla="*/ 4953 w 13049"/>
                  <a:gd name="connsiteY5" fmla="*/ 4286 h 11620"/>
                  <a:gd name="connsiteX6" fmla="*/ 6572 w 13049"/>
                  <a:gd name="connsiteY6" fmla="*/ 0 h 11620"/>
                  <a:gd name="connsiteX7" fmla="*/ 8096 w 13049"/>
                  <a:gd name="connsiteY7" fmla="*/ 4286 h 11620"/>
                  <a:gd name="connsiteX8" fmla="*/ 13049 w 13049"/>
                  <a:gd name="connsiteY8" fmla="*/ 4381 h 11620"/>
                  <a:gd name="connsiteX9" fmla="*/ 9049 w 13049"/>
                  <a:gd name="connsiteY9" fmla="*/ 7239 h 11620"/>
                  <a:gd name="connsiteX10" fmla="*/ 10573 w 13049"/>
                  <a:gd name="connsiteY10" fmla="*/ 11621 h 11620"/>
                  <a:gd name="connsiteX11" fmla="*/ 6572 w 13049"/>
                  <a:gd name="connsiteY11" fmla="*/ 8096 h 11620"/>
                  <a:gd name="connsiteX12" fmla="*/ 9239 w 13049"/>
                  <a:gd name="connsiteY12" fmla="*/ 9906 h 11620"/>
                  <a:gd name="connsiteX13" fmla="*/ 8287 w 13049"/>
                  <a:gd name="connsiteY13" fmla="*/ 6953 h 11620"/>
                  <a:gd name="connsiteX14" fmla="*/ 10954 w 13049"/>
                  <a:gd name="connsiteY14" fmla="*/ 5048 h 11620"/>
                  <a:gd name="connsiteX15" fmla="*/ 7620 w 13049"/>
                  <a:gd name="connsiteY15" fmla="*/ 4953 h 11620"/>
                  <a:gd name="connsiteX16" fmla="*/ 6572 w 13049"/>
                  <a:gd name="connsiteY16" fmla="*/ 2000 h 11620"/>
                  <a:gd name="connsiteX17" fmla="*/ 5525 w 13049"/>
                  <a:gd name="connsiteY17" fmla="*/ 4953 h 11620"/>
                  <a:gd name="connsiteX18" fmla="*/ 2191 w 13049"/>
                  <a:gd name="connsiteY18" fmla="*/ 5048 h 11620"/>
                  <a:gd name="connsiteX19" fmla="*/ 4858 w 13049"/>
                  <a:gd name="connsiteY19" fmla="*/ 6953 h 11620"/>
                  <a:gd name="connsiteX20" fmla="*/ 3905 w 13049"/>
                  <a:gd name="connsiteY20" fmla="*/ 9906 h 11620"/>
                  <a:gd name="connsiteX21" fmla="*/ 6572 w 13049"/>
                  <a:gd name="connsiteY21" fmla="*/ 809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620">
                    <a:moveTo>
                      <a:pt x="10573" y="11621"/>
                    </a:moveTo>
                    <a:lnTo>
                      <a:pt x="6572" y="8954"/>
                    </a:lnTo>
                    <a:lnTo>
                      <a:pt x="2572" y="11621"/>
                    </a:lnTo>
                    <a:lnTo>
                      <a:pt x="4001" y="7239"/>
                    </a:lnTo>
                    <a:lnTo>
                      <a:pt x="0" y="4381"/>
                    </a:lnTo>
                    <a:lnTo>
                      <a:pt x="4953" y="4286"/>
                    </a:lnTo>
                    <a:lnTo>
                      <a:pt x="6572" y="0"/>
                    </a:lnTo>
                    <a:lnTo>
                      <a:pt x="8096" y="4286"/>
                    </a:lnTo>
                    <a:lnTo>
                      <a:pt x="13049" y="4381"/>
                    </a:lnTo>
                    <a:lnTo>
                      <a:pt x="9049" y="7239"/>
                    </a:lnTo>
                    <a:lnTo>
                      <a:pt x="10573" y="11621"/>
                    </a:lnTo>
                    <a:close/>
                    <a:moveTo>
                      <a:pt x="6572" y="8096"/>
                    </a:moveTo>
                    <a:lnTo>
                      <a:pt x="9239" y="9906"/>
                    </a:lnTo>
                    <a:lnTo>
                      <a:pt x="8287" y="6953"/>
                    </a:lnTo>
                    <a:lnTo>
                      <a:pt x="10954" y="5048"/>
                    </a:lnTo>
                    <a:lnTo>
                      <a:pt x="7620" y="4953"/>
                    </a:lnTo>
                    <a:lnTo>
                      <a:pt x="6572" y="2000"/>
                    </a:lnTo>
                    <a:lnTo>
                      <a:pt x="5525" y="4953"/>
                    </a:lnTo>
                    <a:lnTo>
                      <a:pt x="2191" y="5048"/>
                    </a:lnTo>
                    <a:lnTo>
                      <a:pt x="4858" y="6953"/>
                    </a:lnTo>
                    <a:lnTo>
                      <a:pt x="3905" y="9906"/>
                    </a:lnTo>
                    <a:lnTo>
                      <a:pt x="6572" y="8096"/>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6" name="Freeform 34">
                <a:extLst>
                  <a:ext uri="{FF2B5EF4-FFF2-40B4-BE49-F238E27FC236}">
                    <a16:creationId xmlns:a16="http://schemas.microsoft.com/office/drawing/2014/main" id="{2C043848-1AF7-AD53-28AE-F42D05829D1A}"/>
                  </a:ext>
                </a:extLst>
              </p:cNvPr>
              <p:cNvSpPr/>
              <p:nvPr/>
            </p:nvSpPr>
            <p:spPr>
              <a:xfrm>
                <a:off x="124681" y="3993452"/>
                <a:ext cx="11048" cy="9810"/>
              </a:xfrm>
              <a:custGeom>
                <a:avLst/>
                <a:gdLst>
                  <a:gd name="connsiteX0" fmla="*/ 6858 w 11048"/>
                  <a:gd name="connsiteY0" fmla="*/ 3620 h 9810"/>
                  <a:gd name="connsiteX1" fmla="*/ 6001 w 11048"/>
                  <a:gd name="connsiteY1" fmla="*/ 1429 h 9810"/>
                  <a:gd name="connsiteX2" fmla="*/ 5525 w 11048"/>
                  <a:gd name="connsiteY2" fmla="*/ 0 h 9810"/>
                  <a:gd name="connsiteX3" fmla="*/ 4953 w 11048"/>
                  <a:gd name="connsiteY3" fmla="*/ 1429 h 9810"/>
                  <a:gd name="connsiteX4" fmla="*/ 4191 w 11048"/>
                  <a:gd name="connsiteY4" fmla="*/ 3620 h 9810"/>
                  <a:gd name="connsiteX5" fmla="*/ 1715 w 11048"/>
                  <a:gd name="connsiteY5" fmla="*/ 3715 h 9810"/>
                  <a:gd name="connsiteX6" fmla="*/ 0 w 11048"/>
                  <a:gd name="connsiteY6" fmla="*/ 3715 h 9810"/>
                  <a:gd name="connsiteX7" fmla="*/ 1429 w 11048"/>
                  <a:gd name="connsiteY7" fmla="*/ 4667 h 9810"/>
                  <a:gd name="connsiteX8" fmla="*/ 3334 w 11048"/>
                  <a:gd name="connsiteY8" fmla="*/ 6096 h 9810"/>
                  <a:gd name="connsiteX9" fmla="*/ 2667 w 11048"/>
                  <a:gd name="connsiteY9" fmla="*/ 8287 h 9810"/>
                  <a:gd name="connsiteX10" fmla="*/ 2191 w 11048"/>
                  <a:gd name="connsiteY10" fmla="*/ 9811 h 9810"/>
                  <a:gd name="connsiteX11" fmla="*/ 3429 w 11048"/>
                  <a:gd name="connsiteY11" fmla="*/ 8954 h 9810"/>
                  <a:gd name="connsiteX12" fmla="*/ 5525 w 11048"/>
                  <a:gd name="connsiteY12" fmla="*/ 7620 h 9810"/>
                  <a:gd name="connsiteX13" fmla="*/ 7525 w 11048"/>
                  <a:gd name="connsiteY13" fmla="*/ 8954 h 9810"/>
                  <a:gd name="connsiteX14" fmla="*/ 8858 w 11048"/>
                  <a:gd name="connsiteY14" fmla="*/ 9811 h 9810"/>
                  <a:gd name="connsiteX15" fmla="*/ 8382 w 11048"/>
                  <a:gd name="connsiteY15" fmla="*/ 8287 h 9810"/>
                  <a:gd name="connsiteX16" fmla="*/ 7715 w 11048"/>
                  <a:gd name="connsiteY16" fmla="*/ 6096 h 9810"/>
                  <a:gd name="connsiteX17" fmla="*/ 9620 w 11048"/>
                  <a:gd name="connsiteY17" fmla="*/ 4667 h 9810"/>
                  <a:gd name="connsiteX18" fmla="*/ 11049 w 11048"/>
                  <a:gd name="connsiteY18" fmla="*/ 3715 h 9810"/>
                  <a:gd name="connsiteX19" fmla="*/ 9335 w 11048"/>
                  <a:gd name="connsiteY19" fmla="*/ 3715 h 9810"/>
                  <a:gd name="connsiteX20" fmla="*/ 6858 w 11048"/>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48" h="9810">
                    <a:moveTo>
                      <a:pt x="6858" y="3620"/>
                    </a:moveTo>
                    <a:lnTo>
                      <a:pt x="6001" y="1429"/>
                    </a:lnTo>
                    <a:lnTo>
                      <a:pt x="5525" y="0"/>
                    </a:lnTo>
                    <a:lnTo>
                      <a:pt x="4953" y="1429"/>
                    </a:lnTo>
                    <a:lnTo>
                      <a:pt x="4191" y="3620"/>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1049" y="3715"/>
                    </a:lnTo>
                    <a:lnTo>
                      <a:pt x="9335"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7" name="Freeform 35">
                <a:extLst>
                  <a:ext uri="{FF2B5EF4-FFF2-40B4-BE49-F238E27FC236}">
                    <a16:creationId xmlns:a16="http://schemas.microsoft.com/office/drawing/2014/main" id="{807FC7F3-B3D1-828A-5F02-0AB7E62B3421}"/>
                  </a:ext>
                </a:extLst>
              </p:cNvPr>
              <p:cNvSpPr/>
              <p:nvPr/>
            </p:nvSpPr>
            <p:spPr>
              <a:xfrm>
                <a:off x="123633" y="3992404"/>
                <a:ext cx="13334" cy="11715"/>
              </a:xfrm>
              <a:custGeom>
                <a:avLst/>
                <a:gdLst>
                  <a:gd name="connsiteX0" fmla="*/ 2572 w 13334"/>
                  <a:gd name="connsiteY0" fmla="*/ 11716 h 11715"/>
                  <a:gd name="connsiteX1" fmla="*/ 4000 w 13334"/>
                  <a:gd name="connsiteY1" fmla="*/ 7239 h 11715"/>
                  <a:gd name="connsiteX2" fmla="*/ 0 w 13334"/>
                  <a:gd name="connsiteY2" fmla="*/ 4382 h 11715"/>
                  <a:gd name="connsiteX3" fmla="*/ 5048 w 13334"/>
                  <a:gd name="connsiteY3" fmla="*/ 4286 h 11715"/>
                  <a:gd name="connsiteX4" fmla="*/ 6667 w 13334"/>
                  <a:gd name="connsiteY4" fmla="*/ 0 h 11715"/>
                  <a:gd name="connsiteX5" fmla="*/ 8287 w 13334"/>
                  <a:gd name="connsiteY5" fmla="*/ 4286 h 11715"/>
                  <a:gd name="connsiteX6" fmla="*/ 13335 w 13334"/>
                  <a:gd name="connsiteY6" fmla="*/ 4382 h 11715"/>
                  <a:gd name="connsiteX7" fmla="*/ 9334 w 13334"/>
                  <a:gd name="connsiteY7" fmla="*/ 7239 h 11715"/>
                  <a:gd name="connsiteX8" fmla="*/ 10763 w 13334"/>
                  <a:gd name="connsiteY8" fmla="*/ 11716 h 11715"/>
                  <a:gd name="connsiteX9" fmla="*/ 6763 w 13334"/>
                  <a:gd name="connsiteY9" fmla="*/ 9049 h 11715"/>
                  <a:gd name="connsiteX10" fmla="*/ 2572 w 13334"/>
                  <a:gd name="connsiteY10" fmla="*/ 11716 h 11715"/>
                  <a:gd name="connsiteX11" fmla="*/ 6572 w 13334"/>
                  <a:gd name="connsiteY11" fmla="*/ 8192 h 11715"/>
                  <a:gd name="connsiteX12" fmla="*/ 9239 w 13334"/>
                  <a:gd name="connsiteY12" fmla="*/ 10001 h 11715"/>
                  <a:gd name="connsiteX13" fmla="*/ 8287 w 13334"/>
                  <a:gd name="connsiteY13" fmla="*/ 6953 h 11715"/>
                  <a:gd name="connsiteX14" fmla="*/ 10954 w 13334"/>
                  <a:gd name="connsiteY14" fmla="*/ 5048 h 11715"/>
                  <a:gd name="connsiteX15" fmla="*/ 7620 w 13334"/>
                  <a:gd name="connsiteY15" fmla="*/ 4953 h 11715"/>
                  <a:gd name="connsiteX16" fmla="*/ 6572 w 13334"/>
                  <a:gd name="connsiteY16" fmla="*/ 2000 h 11715"/>
                  <a:gd name="connsiteX17" fmla="*/ 5524 w 13334"/>
                  <a:gd name="connsiteY17" fmla="*/ 4953 h 11715"/>
                  <a:gd name="connsiteX18" fmla="*/ 2191 w 13334"/>
                  <a:gd name="connsiteY18" fmla="*/ 5048 h 11715"/>
                  <a:gd name="connsiteX19" fmla="*/ 4858 w 13334"/>
                  <a:gd name="connsiteY19" fmla="*/ 6953 h 11715"/>
                  <a:gd name="connsiteX20" fmla="*/ 3905 w 13334"/>
                  <a:gd name="connsiteY20" fmla="*/ 10001 h 11715"/>
                  <a:gd name="connsiteX21" fmla="*/ 6572 w 1333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4" h="11715">
                    <a:moveTo>
                      <a:pt x="2572" y="11716"/>
                    </a:moveTo>
                    <a:lnTo>
                      <a:pt x="4000" y="7239"/>
                    </a:lnTo>
                    <a:lnTo>
                      <a:pt x="0" y="4382"/>
                    </a:lnTo>
                    <a:lnTo>
                      <a:pt x="5048" y="4286"/>
                    </a:lnTo>
                    <a:lnTo>
                      <a:pt x="6667" y="0"/>
                    </a:lnTo>
                    <a:lnTo>
                      <a:pt x="8287" y="4286"/>
                    </a:lnTo>
                    <a:lnTo>
                      <a:pt x="13335" y="4382"/>
                    </a:lnTo>
                    <a:lnTo>
                      <a:pt x="9334" y="7239"/>
                    </a:lnTo>
                    <a:lnTo>
                      <a:pt x="10763" y="11716"/>
                    </a:lnTo>
                    <a:lnTo>
                      <a:pt x="6763"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8" name="Freeform 36">
                <a:extLst>
                  <a:ext uri="{FF2B5EF4-FFF2-40B4-BE49-F238E27FC236}">
                    <a16:creationId xmlns:a16="http://schemas.microsoft.com/office/drawing/2014/main" id="{3232620F-96DE-3E5E-5E99-DCF4A9631089}"/>
                  </a:ext>
                </a:extLst>
              </p:cNvPr>
              <p:cNvSpPr/>
              <p:nvPr/>
            </p:nvSpPr>
            <p:spPr>
              <a:xfrm>
                <a:off x="142397" y="3998119"/>
                <a:ext cx="10953" cy="9906"/>
              </a:xfrm>
              <a:custGeom>
                <a:avLst/>
                <a:gdLst>
                  <a:gd name="connsiteX0" fmla="*/ 6858 w 10953"/>
                  <a:gd name="connsiteY0" fmla="*/ 3620 h 9906"/>
                  <a:gd name="connsiteX1" fmla="*/ 6001 w 10953"/>
                  <a:gd name="connsiteY1" fmla="*/ 1429 h 9906"/>
                  <a:gd name="connsiteX2" fmla="*/ 5525 w 10953"/>
                  <a:gd name="connsiteY2" fmla="*/ 0 h 9906"/>
                  <a:gd name="connsiteX3" fmla="*/ 4953 w 10953"/>
                  <a:gd name="connsiteY3" fmla="*/ 1429 h 9906"/>
                  <a:gd name="connsiteX4" fmla="*/ 4191 w 10953"/>
                  <a:gd name="connsiteY4" fmla="*/ 3620 h 9906"/>
                  <a:gd name="connsiteX5" fmla="*/ 1715 w 10953"/>
                  <a:gd name="connsiteY5" fmla="*/ 3715 h 9906"/>
                  <a:gd name="connsiteX6" fmla="*/ 0 w 10953"/>
                  <a:gd name="connsiteY6" fmla="*/ 3715 h 9906"/>
                  <a:gd name="connsiteX7" fmla="*/ 1333 w 10953"/>
                  <a:gd name="connsiteY7" fmla="*/ 4763 h 9906"/>
                  <a:gd name="connsiteX8" fmla="*/ 3334 w 10953"/>
                  <a:gd name="connsiteY8" fmla="*/ 6096 h 9906"/>
                  <a:gd name="connsiteX9" fmla="*/ 2572 w 10953"/>
                  <a:gd name="connsiteY9" fmla="*/ 8382 h 9906"/>
                  <a:gd name="connsiteX10" fmla="*/ 2096 w 10953"/>
                  <a:gd name="connsiteY10" fmla="*/ 9906 h 9906"/>
                  <a:gd name="connsiteX11" fmla="*/ 5525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5" y="0"/>
                    </a:lnTo>
                    <a:lnTo>
                      <a:pt x="4953" y="1429"/>
                    </a:lnTo>
                    <a:lnTo>
                      <a:pt x="4191" y="3620"/>
                    </a:lnTo>
                    <a:lnTo>
                      <a:pt x="1715" y="3715"/>
                    </a:lnTo>
                    <a:lnTo>
                      <a:pt x="0" y="3715"/>
                    </a:lnTo>
                    <a:lnTo>
                      <a:pt x="1333" y="4763"/>
                    </a:lnTo>
                    <a:lnTo>
                      <a:pt x="3334" y="6096"/>
                    </a:lnTo>
                    <a:lnTo>
                      <a:pt x="2572" y="8382"/>
                    </a:lnTo>
                    <a:lnTo>
                      <a:pt x="2096" y="9906"/>
                    </a:lnTo>
                    <a:lnTo>
                      <a:pt x="5525"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9" name="Freeform 37">
                <a:extLst>
                  <a:ext uri="{FF2B5EF4-FFF2-40B4-BE49-F238E27FC236}">
                    <a16:creationId xmlns:a16="http://schemas.microsoft.com/office/drawing/2014/main" id="{01992BDB-4890-E124-5970-6D69213970E9}"/>
                  </a:ext>
                </a:extLst>
              </p:cNvPr>
              <p:cNvSpPr/>
              <p:nvPr/>
            </p:nvSpPr>
            <p:spPr>
              <a:xfrm>
                <a:off x="141350" y="3997166"/>
                <a:ext cx="13049" cy="11715"/>
              </a:xfrm>
              <a:custGeom>
                <a:avLst/>
                <a:gdLst>
                  <a:gd name="connsiteX0" fmla="*/ 10573 w 13049"/>
                  <a:gd name="connsiteY0" fmla="*/ 11716 h 11715"/>
                  <a:gd name="connsiteX1" fmla="*/ 6572 w 13049"/>
                  <a:gd name="connsiteY1" fmla="*/ 9049 h 11715"/>
                  <a:gd name="connsiteX2" fmla="*/ 2572 w 13049"/>
                  <a:gd name="connsiteY2" fmla="*/ 11716 h 11715"/>
                  <a:gd name="connsiteX3" fmla="*/ 4001 w 13049"/>
                  <a:gd name="connsiteY3" fmla="*/ 7239 h 11715"/>
                  <a:gd name="connsiteX4" fmla="*/ 0 w 13049"/>
                  <a:gd name="connsiteY4" fmla="*/ 4382 h 11715"/>
                  <a:gd name="connsiteX5" fmla="*/ 4953 w 13049"/>
                  <a:gd name="connsiteY5" fmla="*/ 4286 h 11715"/>
                  <a:gd name="connsiteX6" fmla="*/ 6477 w 13049"/>
                  <a:gd name="connsiteY6" fmla="*/ 0 h 11715"/>
                  <a:gd name="connsiteX7" fmla="*/ 8096 w 13049"/>
                  <a:gd name="connsiteY7" fmla="*/ 4286 h 11715"/>
                  <a:gd name="connsiteX8" fmla="*/ 13049 w 13049"/>
                  <a:gd name="connsiteY8" fmla="*/ 4382 h 11715"/>
                  <a:gd name="connsiteX9" fmla="*/ 9049 w 13049"/>
                  <a:gd name="connsiteY9" fmla="*/ 7239 h 11715"/>
                  <a:gd name="connsiteX10" fmla="*/ 10573 w 13049"/>
                  <a:gd name="connsiteY10" fmla="*/ 11716 h 11715"/>
                  <a:gd name="connsiteX11" fmla="*/ 2096 w 13049"/>
                  <a:gd name="connsiteY11" fmla="*/ 5048 h 11715"/>
                  <a:gd name="connsiteX12" fmla="*/ 4763 w 13049"/>
                  <a:gd name="connsiteY12" fmla="*/ 6953 h 11715"/>
                  <a:gd name="connsiteX13" fmla="*/ 3810 w 13049"/>
                  <a:gd name="connsiteY13" fmla="*/ 10001 h 11715"/>
                  <a:gd name="connsiteX14" fmla="*/ 6477 w 13049"/>
                  <a:gd name="connsiteY14" fmla="*/ 8192 h 11715"/>
                  <a:gd name="connsiteX15" fmla="*/ 9239 w 13049"/>
                  <a:gd name="connsiteY15" fmla="*/ 10001 h 11715"/>
                  <a:gd name="connsiteX16" fmla="*/ 8287 w 13049"/>
                  <a:gd name="connsiteY16" fmla="*/ 6953 h 11715"/>
                  <a:gd name="connsiteX17" fmla="*/ 10954 w 13049"/>
                  <a:gd name="connsiteY17" fmla="*/ 5048 h 11715"/>
                  <a:gd name="connsiteX18" fmla="*/ 7620 w 13049"/>
                  <a:gd name="connsiteY18" fmla="*/ 4953 h 11715"/>
                  <a:gd name="connsiteX19" fmla="*/ 6572 w 13049"/>
                  <a:gd name="connsiteY19" fmla="*/ 2000 h 11715"/>
                  <a:gd name="connsiteX20" fmla="*/ 5525 w 13049"/>
                  <a:gd name="connsiteY20" fmla="*/ 4953 h 11715"/>
                  <a:gd name="connsiteX21" fmla="*/ 2096 w 1304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10573" y="11716"/>
                    </a:moveTo>
                    <a:lnTo>
                      <a:pt x="6572" y="9049"/>
                    </a:lnTo>
                    <a:lnTo>
                      <a:pt x="2572" y="11716"/>
                    </a:lnTo>
                    <a:lnTo>
                      <a:pt x="4001" y="7239"/>
                    </a:lnTo>
                    <a:lnTo>
                      <a:pt x="0" y="4382"/>
                    </a:lnTo>
                    <a:lnTo>
                      <a:pt x="4953" y="4286"/>
                    </a:lnTo>
                    <a:lnTo>
                      <a:pt x="6477" y="0"/>
                    </a:lnTo>
                    <a:lnTo>
                      <a:pt x="8096" y="4286"/>
                    </a:lnTo>
                    <a:lnTo>
                      <a:pt x="13049" y="4382"/>
                    </a:lnTo>
                    <a:lnTo>
                      <a:pt x="9049" y="7239"/>
                    </a:lnTo>
                    <a:lnTo>
                      <a:pt x="10573" y="11716"/>
                    </a:lnTo>
                    <a:close/>
                    <a:moveTo>
                      <a:pt x="2096" y="5048"/>
                    </a:moveTo>
                    <a:lnTo>
                      <a:pt x="4763" y="6953"/>
                    </a:lnTo>
                    <a:lnTo>
                      <a:pt x="3810" y="10001"/>
                    </a:lnTo>
                    <a:lnTo>
                      <a:pt x="6477" y="8192"/>
                    </a:lnTo>
                    <a:lnTo>
                      <a:pt x="9239" y="10001"/>
                    </a:lnTo>
                    <a:lnTo>
                      <a:pt x="8287" y="6953"/>
                    </a:lnTo>
                    <a:lnTo>
                      <a:pt x="10954" y="5048"/>
                    </a:lnTo>
                    <a:lnTo>
                      <a:pt x="7620" y="4953"/>
                    </a:lnTo>
                    <a:lnTo>
                      <a:pt x="6572" y="2000"/>
                    </a:lnTo>
                    <a:lnTo>
                      <a:pt x="5525"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0" name="Freeform 38">
                <a:extLst>
                  <a:ext uri="{FF2B5EF4-FFF2-40B4-BE49-F238E27FC236}">
                    <a16:creationId xmlns:a16="http://schemas.microsoft.com/office/drawing/2014/main" id="{B20AB7B6-D298-F328-6030-0638C60EF151}"/>
                  </a:ext>
                </a:extLst>
              </p:cNvPr>
              <p:cNvSpPr/>
              <p:nvPr/>
            </p:nvSpPr>
            <p:spPr>
              <a:xfrm>
                <a:off x="159923" y="3993547"/>
                <a:ext cx="10953" cy="9810"/>
              </a:xfrm>
              <a:custGeom>
                <a:avLst/>
                <a:gdLst>
                  <a:gd name="connsiteX0" fmla="*/ 6858 w 10953"/>
                  <a:gd name="connsiteY0" fmla="*/ 3619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19 h 9810"/>
                  <a:gd name="connsiteX5" fmla="*/ 1715 w 10953"/>
                  <a:gd name="connsiteY5" fmla="*/ 3715 h 9810"/>
                  <a:gd name="connsiteX6" fmla="*/ 0 w 10953"/>
                  <a:gd name="connsiteY6" fmla="*/ 3715 h 9810"/>
                  <a:gd name="connsiteX7" fmla="*/ 1429 w 10953"/>
                  <a:gd name="connsiteY7" fmla="*/ 4667 h 9810"/>
                  <a:gd name="connsiteX8" fmla="*/ 3334 w 10953"/>
                  <a:gd name="connsiteY8" fmla="*/ 6096 h 9810"/>
                  <a:gd name="connsiteX9" fmla="*/ 2667 w 10953"/>
                  <a:gd name="connsiteY9" fmla="*/ 8287 h 9810"/>
                  <a:gd name="connsiteX10" fmla="*/ 2191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715 h 9810"/>
                  <a:gd name="connsiteX20" fmla="*/ 6858 w 10953"/>
                  <a:gd name="connsiteY20" fmla="*/ 3619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19"/>
                    </a:moveTo>
                    <a:lnTo>
                      <a:pt x="6001" y="1429"/>
                    </a:lnTo>
                    <a:lnTo>
                      <a:pt x="5525" y="0"/>
                    </a:lnTo>
                    <a:lnTo>
                      <a:pt x="4953" y="1429"/>
                    </a:lnTo>
                    <a:lnTo>
                      <a:pt x="4191" y="3619"/>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0954" y="3715"/>
                    </a:lnTo>
                    <a:lnTo>
                      <a:pt x="9334" y="3715"/>
                    </a:lnTo>
                    <a:lnTo>
                      <a:pt x="6858" y="3619"/>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1" name="Freeform 39">
                <a:extLst>
                  <a:ext uri="{FF2B5EF4-FFF2-40B4-BE49-F238E27FC236}">
                    <a16:creationId xmlns:a16="http://schemas.microsoft.com/office/drawing/2014/main" id="{5228B442-A742-40FA-E13D-8D3F64BB682E}"/>
                  </a:ext>
                </a:extLst>
              </p:cNvPr>
              <p:cNvSpPr/>
              <p:nvPr/>
            </p:nvSpPr>
            <p:spPr>
              <a:xfrm>
                <a:off x="158876" y="3992499"/>
                <a:ext cx="13335" cy="11715"/>
              </a:xfrm>
              <a:custGeom>
                <a:avLst/>
                <a:gdLst>
                  <a:gd name="connsiteX0" fmla="*/ 2572 w 13335"/>
                  <a:gd name="connsiteY0" fmla="*/ 11716 h 11715"/>
                  <a:gd name="connsiteX1" fmla="*/ 4001 w 13335"/>
                  <a:gd name="connsiteY1" fmla="*/ 7239 h 11715"/>
                  <a:gd name="connsiteX2" fmla="*/ 0 w 13335"/>
                  <a:gd name="connsiteY2" fmla="*/ 4381 h 11715"/>
                  <a:gd name="connsiteX3" fmla="*/ 5048 w 13335"/>
                  <a:gd name="connsiteY3" fmla="*/ 4286 h 11715"/>
                  <a:gd name="connsiteX4" fmla="*/ 6668 w 13335"/>
                  <a:gd name="connsiteY4" fmla="*/ 0 h 11715"/>
                  <a:gd name="connsiteX5" fmla="*/ 8287 w 13335"/>
                  <a:gd name="connsiteY5" fmla="*/ 4286 h 11715"/>
                  <a:gd name="connsiteX6" fmla="*/ 13335 w 13335"/>
                  <a:gd name="connsiteY6" fmla="*/ 4381 h 11715"/>
                  <a:gd name="connsiteX7" fmla="*/ 9335 w 13335"/>
                  <a:gd name="connsiteY7" fmla="*/ 7239 h 11715"/>
                  <a:gd name="connsiteX8" fmla="*/ 10763 w 13335"/>
                  <a:gd name="connsiteY8" fmla="*/ 11716 h 11715"/>
                  <a:gd name="connsiteX9" fmla="*/ 6763 w 13335"/>
                  <a:gd name="connsiteY9" fmla="*/ 9049 h 11715"/>
                  <a:gd name="connsiteX10" fmla="*/ 2572 w 13335"/>
                  <a:gd name="connsiteY10" fmla="*/ 11716 h 11715"/>
                  <a:gd name="connsiteX11" fmla="*/ 6572 w 13335"/>
                  <a:gd name="connsiteY11" fmla="*/ 8192 h 11715"/>
                  <a:gd name="connsiteX12" fmla="*/ 9335 w 13335"/>
                  <a:gd name="connsiteY12" fmla="*/ 10001 h 11715"/>
                  <a:gd name="connsiteX13" fmla="*/ 8382 w 13335"/>
                  <a:gd name="connsiteY13" fmla="*/ 6953 h 11715"/>
                  <a:gd name="connsiteX14" fmla="*/ 11049 w 13335"/>
                  <a:gd name="connsiteY14" fmla="*/ 5048 h 11715"/>
                  <a:gd name="connsiteX15" fmla="*/ 7715 w 13335"/>
                  <a:gd name="connsiteY15" fmla="*/ 4953 h 11715"/>
                  <a:gd name="connsiteX16" fmla="*/ 6668 w 13335"/>
                  <a:gd name="connsiteY16" fmla="*/ 2000 h 11715"/>
                  <a:gd name="connsiteX17" fmla="*/ 5620 w 13335"/>
                  <a:gd name="connsiteY17" fmla="*/ 4953 h 11715"/>
                  <a:gd name="connsiteX18" fmla="*/ 2286 w 13335"/>
                  <a:gd name="connsiteY18" fmla="*/ 5048 h 11715"/>
                  <a:gd name="connsiteX19" fmla="*/ 4953 w 13335"/>
                  <a:gd name="connsiteY19" fmla="*/ 6953 h 11715"/>
                  <a:gd name="connsiteX20" fmla="*/ 4001 w 13335"/>
                  <a:gd name="connsiteY20" fmla="*/ 10001 h 11715"/>
                  <a:gd name="connsiteX21" fmla="*/ 6572 w 13335"/>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715">
                    <a:moveTo>
                      <a:pt x="2572" y="11716"/>
                    </a:moveTo>
                    <a:lnTo>
                      <a:pt x="4001" y="7239"/>
                    </a:lnTo>
                    <a:lnTo>
                      <a:pt x="0" y="4381"/>
                    </a:lnTo>
                    <a:lnTo>
                      <a:pt x="5048" y="4286"/>
                    </a:lnTo>
                    <a:lnTo>
                      <a:pt x="6668" y="0"/>
                    </a:lnTo>
                    <a:lnTo>
                      <a:pt x="8287" y="4286"/>
                    </a:lnTo>
                    <a:lnTo>
                      <a:pt x="13335" y="4381"/>
                    </a:lnTo>
                    <a:lnTo>
                      <a:pt x="9335" y="7239"/>
                    </a:lnTo>
                    <a:lnTo>
                      <a:pt x="10763" y="11716"/>
                    </a:lnTo>
                    <a:lnTo>
                      <a:pt x="6763" y="9049"/>
                    </a:lnTo>
                    <a:lnTo>
                      <a:pt x="2572" y="11716"/>
                    </a:lnTo>
                    <a:close/>
                    <a:moveTo>
                      <a:pt x="6572" y="8192"/>
                    </a:moveTo>
                    <a:lnTo>
                      <a:pt x="9335" y="10001"/>
                    </a:lnTo>
                    <a:lnTo>
                      <a:pt x="8382" y="6953"/>
                    </a:lnTo>
                    <a:lnTo>
                      <a:pt x="11049" y="5048"/>
                    </a:lnTo>
                    <a:lnTo>
                      <a:pt x="7715" y="4953"/>
                    </a:lnTo>
                    <a:lnTo>
                      <a:pt x="6668" y="2000"/>
                    </a:lnTo>
                    <a:lnTo>
                      <a:pt x="5620" y="4953"/>
                    </a:lnTo>
                    <a:lnTo>
                      <a:pt x="2286" y="5048"/>
                    </a:lnTo>
                    <a:lnTo>
                      <a:pt x="4953" y="6953"/>
                    </a:lnTo>
                    <a:lnTo>
                      <a:pt x="4001"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2" name="Freeform 40">
                <a:extLst>
                  <a:ext uri="{FF2B5EF4-FFF2-40B4-BE49-F238E27FC236}">
                    <a16:creationId xmlns:a16="http://schemas.microsoft.com/office/drawing/2014/main" id="{D48D5D2E-B867-18D3-6952-DBBE4FA4962C}"/>
                  </a:ext>
                </a:extLst>
              </p:cNvPr>
              <p:cNvSpPr/>
              <p:nvPr/>
            </p:nvSpPr>
            <p:spPr>
              <a:xfrm>
                <a:off x="172687" y="3980879"/>
                <a:ext cx="10953" cy="9906"/>
              </a:xfrm>
              <a:custGeom>
                <a:avLst/>
                <a:gdLst>
                  <a:gd name="connsiteX0" fmla="*/ 6858 w 10953"/>
                  <a:gd name="connsiteY0" fmla="*/ 3620 h 9906"/>
                  <a:gd name="connsiteX1" fmla="*/ 6001 w 10953"/>
                  <a:gd name="connsiteY1" fmla="*/ 1429 h 9906"/>
                  <a:gd name="connsiteX2" fmla="*/ 5524 w 10953"/>
                  <a:gd name="connsiteY2" fmla="*/ 0 h 9906"/>
                  <a:gd name="connsiteX3" fmla="*/ 4191 w 10953"/>
                  <a:gd name="connsiteY3" fmla="*/ 3620 h 9906"/>
                  <a:gd name="connsiteX4" fmla="*/ 1715 w 10953"/>
                  <a:gd name="connsiteY4" fmla="*/ 3715 h 9906"/>
                  <a:gd name="connsiteX5" fmla="*/ 0 w 10953"/>
                  <a:gd name="connsiteY5" fmla="*/ 3715 h 9906"/>
                  <a:gd name="connsiteX6" fmla="*/ 1333 w 10953"/>
                  <a:gd name="connsiteY6" fmla="*/ 4763 h 9906"/>
                  <a:gd name="connsiteX7" fmla="*/ 3334 w 10953"/>
                  <a:gd name="connsiteY7" fmla="*/ 6096 h 9906"/>
                  <a:gd name="connsiteX8" fmla="*/ 2572 w 10953"/>
                  <a:gd name="connsiteY8" fmla="*/ 8382 h 9906"/>
                  <a:gd name="connsiteX9" fmla="*/ 2095 w 10953"/>
                  <a:gd name="connsiteY9" fmla="*/ 9906 h 9906"/>
                  <a:gd name="connsiteX10" fmla="*/ 3429 w 10953"/>
                  <a:gd name="connsiteY10" fmla="*/ 8954 h 9906"/>
                  <a:gd name="connsiteX11" fmla="*/ 5524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4" y="0"/>
                    </a:lnTo>
                    <a:lnTo>
                      <a:pt x="4191" y="3620"/>
                    </a:lnTo>
                    <a:lnTo>
                      <a:pt x="1715" y="3715"/>
                    </a:lnTo>
                    <a:lnTo>
                      <a:pt x="0" y="3715"/>
                    </a:lnTo>
                    <a:lnTo>
                      <a:pt x="1333" y="4763"/>
                    </a:lnTo>
                    <a:lnTo>
                      <a:pt x="3334" y="6096"/>
                    </a:lnTo>
                    <a:lnTo>
                      <a:pt x="2572" y="8382"/>
                    </a:lnTo>
                    <a:lnTo>
                      <a:pt x="2095" y="9906"/>
                    </a:lnTo>
                    <a:lnTo>
                      <a:pt x="3429" y="8954"/>
                    </a:lnTo>
                    <a:lnTo>
                      <a:pt x="5524"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3" name="Freeform 41">
                <a:extLst>
                  <a:ext uri="{FF2B5EF4-FFF2-40B4-BE49-F238E27FC236}">
                    <a16:creationId xmlns:a16="http://schemas.microsoft.com/office/drawing/2014/main" id="{54BCE884-68D4-07D9-F102-D69082120132}"/>
                  </a:ext>
                </a:extLst>
              </p:cNvPr>
              <p:cNvSpPr/>
              <p:nvPr/>
            </p:nvSpPr>
            <p:spPr>
              <a:xfrm>
                <a:off x="171639" y="3979926"/>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096 w 13144"/>
                  <a:gd name="connsiteY11" fmla="*/ 5048 h 11715"/>
                  <a:gd name="connsiteX12" fmla="*/ 4763 w 13144"/>
                  <a:gd name="connsiteY12" fmla="*/ 6953 h 11715"/>
                  <a:gd name="connsiteX13" fmla="*/ 3810 w 13144"/>
                  <a:gd name="connsiteY13" fmla="*/ 10001 h 11715"/>
                  <a:gd name="connsiteX14" fmla="*/ 6477 w 13144"/>
                  <a:gd name="connsiteY14" fmla="*/ 8192 h 11715"/>
                  <a:gd name="connsiteX15" fmla="*/ 9144 w 13144"/>
                  <a:gd name="connsiteY15" fmla="*/ 10001 h 11715"/>
                  <a:gd name="connsiteX16" fmla="*/ 8192 w 13144"/>
                  <a:gd name="connsiteY16" fmla="*/ 7049 h 11715"/>
                  <a:gd name="connsiteX17" fmla="*/ 10858 w 13144"/>
                  <a:gd name="connsiteY17" fmla="*/ 5144 h 11715"/>
                  <a:gd name="connsiteX18" fmla="*/ 7525 w 13144"/>
                  <a:gd name="connsiteY18" fmla="*/ 5048 h 11715"/>
                  <a:gd name="connsiteX19" fmla="*/ 6477 w 13144"/>
                  <a:gd name="connsiteY19" fmla="*/ 2096 h 11715"/>
                  <a:gd name="connsiteX20" fmla="*/ 5429 w 13144"/>
                  <a:gd name="connsiteY20" fmla="*/ 5048 h 11715"/>
                  <a:gd name="connsiteX21" fmla="*/ 2096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096" y="5048"/>
                    </a:moveTo>
                    <a:lnTo>
                      <a:pt x="4763" y="6953"/>
                    </a:lnTo>
                    <a:lnTo>
                      <a:pt x="3810" y="10001"/>
                    </a:lnTo>
                    <a:lnTo>
                      <a:pt x="6477" y="8192"/>
                    </a:lnTo>
                    <a:lnTo>
                      <a:pt x="9144" y="10001"/>
                    </a:lnTo>
                    <a:lnTo>
                      <a:pt x="8192" y="7049"/>
                    </a:lnTo>
                    <a:lnTo>
                      <a:pt x="10858" y="5144"/>
                    </a:lnTo>
                    <a:lnTo>
                      <a:pt x="7525" y="5048"/>
                    </a:lnTo>
                    <a:lnTo>
                      <a:pt x="6477" y="2096"/>
                    </a:lnTo>
                    <a:lnTo>
                      <a:pt x="5429" y="5048"/>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34" name="Graphic 6">
                <a:extLst>
                  <a:ext uri="{FF2B5EF4-FFF2-40B4-BE49-F238E27FC236}">
                    <a16:creationId xmlns:a16="http://schemas.microsoft.com/office/drawing/2014/main" id="{F7452A10-3F85-B1F3-0E47-D60A44D07851}"/>
                  </a:ext>
                </a:extLst>
              </p:cNvPr>
              <p:cNvGrpSpPr/>
              <p:nvPr/>
            </p:nvGrpSpPr>
            <p:grpSpPr>
              <a:xfrm>
                <a:off x="245458" y="3920871"/>
                <a:ext cx="246221" cy="30670"/>
                <a:chOff x="245458" y="3920871"/>
                <a:chExt cx="246221" cy="30670"/>
              </a:xfrm>
              <a:solidFill>
                <a:srgbClr val="23509E"/>
              </a:solidFill>
            </p:grpSpPr>
            <p:sp>
              <p:nvSpPr>
                <p:cNvPr id="2120" name="Freeform 43">
                  <a:extLst>
                    <a:ext uri="{FF2B5EF4-FFF2-40B4-BE49-F238E27FC236}">
                      <a16:creationId xmlns:a16="http://schemas.microsoft.com/office/drawing/2014/main" id="{114D8B33-8D9F-1257-654D-5662AA9E23CE}"/>
                    </a:ext>
                  </a:extLst>
                </p:cNvPr>
                <p:cNvSpPr/>
                <p:nvPr/>
              </p:nvSpPr>
              <p:spPr>
                <a:xfrm>
                  <a:off x="245458" y="3920871"/>
                  <a:ext cx="20669" cy="24098"/>
                </a:xfrm>
                <a:custGeom>
                  <a:avLst/>
                  <a:gdLst>
                    <a:gd name="connsiteX0" fmla="*/ 17621 w 20669"/>
                    <a:gd name="connsiteY0" fmla="*/ 15526 h 24098"/>
                    <a:gd name="connsiteX1" fmla="*/ 20669 w 20669"/>
                    <a:gd name="connsiteY1" fmla="*/ 16288 h 24098"/>
                    <a:gd name="connsiteX2" fmla="*/ 17145 w 20669"/>
                    <a:gd name="connsiteY2" fmla="*/ 22098 h 24098"/>
                    <a:gd name="connsiteX3" fmla="*/ 10954 w 20669"/>
                    <a:gd name="connsiteY3" fmla="*/ 24098 h 24098"/>
                    <a:gd name="connsiteX4" fmla="*/ 4858 w 20669"/>
                    <a:gd name="connsiteY4" fmla="*/ 22574 h 24098"/>
                    <a:gd name="connsiteX5" fmla="*/ 1238 w 20669"/>
                    <a:gd name="connsiteY5" fmla="*/ 18097 h 24098"/>
                    <a:gd name="connsiteX6" fmla="*/ 0 w 20669"/>
                    <a:gd name="connsiteY6" fmla="*/ 11906 h 24098"/>
                    <a:gd name="connsiteX7" fmla="*/ 1429 w 20669"/>
                    <a:gd name="connsiteY7" fmla="*/ 5524 h 24098"/>
                    <a:gd name="connsiteX8" fmla="*/ 5334 w 20669"/>
                    <a:gd name="connsiteY8" fmla="*/ 1429 h 24098"/>
                    <a:gd name="connsiteX9" fmla="*/ 10954 w 20669"/>
                    <a:gd name="connsiteY9" fmla="*/ 0 h 24098"/>
                    <a:gd name="connsiteX10" fmla="*/ 16859 w 20669"/>
                    <a:gd name="connsiteY10" fmla="*/ 1810 h 24098"/>
                    <a:gd name="connsiteX11" fmla="*/ 20193 w 20669"/>
                    <a:gd name="connsiteY11" fmla="*/ 6763 h 24098"/>
                    <a:gd name="connsiteX12" fmla="*/ 17145 w 20669"/>
                    <a:gd name="connsiteY12" fmla="*/ 7429 h 24098"/>
                    <a:gd name="connsiteX13" fmla="*/ 14764 w 20669"/>
                    <a:gd name="connsiteY13" fmla="*/ 3715 h 24098"/>
                    <a:gd name="connsiteX14" fmla="*/ 10858 w 20669"/>
                    <a:gd name="connsiteY14" fmla="*/ 2572 h 24098"/>
                    <a:gd name="connsiteX15" fmla="*/ 6382 w 20669"/>
                    <a:gd name="connsiteY15" fmla="*/ 3810 h 24098"/>
                    <a:gd name="connsiteX16" fmla="*/ 3810 w 20669"/>
                    <a:gd name="connsiteY16" fmla="*/ 7239 h 24098"/>
                    <a:gd name="connsiteX17" fmla="*/ 3048 w 20669"/>
                    <a:gd name="connsiteY17" fmla="*/ 11716 h 24098"/>
                    <a:gd name="connsiteX18" fmla="*/ 3905 w 20669"/>
                    <a:gd name="connsiteY18" fmla="*/ 16859 h 24098"/>
                    <a:gd name="connsiteX19" fmla="*/ 6572 w 20669"/>
                    <a:gd name="connsiteY19" fmla="*/ 20193 h 24098"/>
                    <a:gd name="connsiteX20" fmla="*/ 10477 w 20669"/>
                    <a:gd name="connsiteY20" fmla="*/ 21241 h 24098"/>
                    <a:gd name="connsiteX21" fmla="*/ 14859 w 20669"/>
                    <a:gd name="connsiteY21" fmla="*/ 19717 h 24098"/>
                    <a:gd name="connsiteX22" fmla="*/ 17621 w 20669"/>
                    <a:gd name="connsiteY22" fmla="*/ 15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669" h="24098">
                      <a:moveTo>
                        <a:pt x="17621" y="15526"/>
                      </a:moveTo>
                      <a:lnTo>
                        <a:pt x="20669" y="16288"/>
                      </a:lnTo>
                      <a:cubicBezTo>
                        <a:pt x="20002" y="18859"/>
                        <a:pt x="18859" y="20764"/>
                        <a:pt x="17145" y="22098"/>
                      </a:cubicBezTo>
                      <a:cubicBezTo>
                        <a:pt x="15430" y="23431"/>
                        <a:pt x="13430" y="24098"/>
                        <a:pt x="10954" y="24098"/>
                      </a:cubicBezTo>
                      <a:cubicBezTo>
                        <a:pt x="8477" y="24098"/>
                        <a:pt x="6382" y="23622"/>
                        <a:pt x="4858" y="22574"/>
                      </a:cubicBezTo>
                      <a:cubicBezTo>
                        <a:pt x="3334" y="21526"/>
                        <a:pt x="2096" y="20098"/>
                        <a:pt x="1238" y="18097"/>
                      </a:cubicBezTo>
                      <a:cubicBezTo>
                        <a:pt x="381" y="16192"/>
                        <a:pt x="0" y="14097"/>
                        <a:pt x="0" y="11906"/>
                      </a:cubicBezTo>
                      <a:cubicBezTo>
                        <a:pt x="0" y="9525"/>
                        <a:pt x="476" y="7334"/>
                        <a:pt x="1429" y="5524"/>
                      </a:cubicBezTo>
                      <a:cubicBezTo>
                        <a:pt x="2381" y="3715"/>
                        <a:pt x="3715" y="2381"/>
                        <a:pt x="5334" y="1429"/>
                      </a:cubicBezTo>
                      <a:cubicBezTo>
                        <a:pt x="7048" y="476"/>
                        <a:pt x="8953" y="0"/>
                        <a:pt x="10954" y="0"/>
                      </a:cubicBezTo>
                      <a:cubicBezTo>
                        <a:pt x="13240" y="0"/>
                        <a:pt x="15240" y="571"/>
                        <a:pt x="16859" y="1810"/>
                      </a:cubicBezTo>
                      <a:cubicBezTo>
                        <a:pt x="18478" y="2953"/>
                        <a:pt x="19526" y="4667"/>
                        <a:pt x="20193" y="6763"/>
                      </a:cubicBezTo>
                      <a:lnTo>
                        <a:pt x="17145" y="7429"/>
                      </a:lnTo>
                      <a:cubicBezTo>
                        <a:pt x="16573" y="5715"/>
                        <a:pt x="15811" y="4477"/>
                        <a:pt x="14764" y="3715"/>
                      </a:cubicBezTo>
                      <a:cubicBezTo>
                        <a:pt x="13716" y="2953"/>
                        <a:pt x="12478" y="2572"/>
                        <a:pt x="10858" y="2572"/>
                      </a:cubicBezTo>
                      <a:cubicBezTo>
                        <a:pt x="9049" y="2572"/>
                        <a:pt x="7620" y="2953"/>
                        <a:pt x="6382" y="3810"/>
                      </a:cubicBezTo>
                      <a:cubicBezTo>
                        <a:pt x="5144" y="4667"/>
                        <a:pt x="4381" y="5810"/>
                        <a:pt x="3810" y="7239"/>
                      </a:cubicBezTo>
                      <a:cubicBezTo>
                        <a:pt x="3334" y="8668"/>
                        <a:pt x="3048" y="10192"/>
                        <a:pt x="3048" y="11716"/>
                      </a:cubicBezTo>
                      <a:cubicBezTo>
                        <a:pt x="3048" y="13716"/>
                        <a:pt x="3334" y="15430"/>
                        <a:pt x="3905" y="16859"/>
                      </a:cubicBezTo>
                      <a:cubicBezTo>
                        <a:pt x="4477" y="18288"/>
                        <a:pt x="5334" y="19431"/>
                        <a:pt x="6572" y="20193"/>
                      </a:cubicBezTo>
                      <a:cubicBezTo>
                        <a:pt x="7810" y="20955"/>
                        <a:pt x="9144" y="21241"/>
                        <a:pt x="10477" y="21241"/>
                      </a:cubicBezTo>
                      <a:cubicBezTo>
                        <a:pt x="12192" y="21241"/>
                        <a:pt x="13621" y="20764"/>
                        <a:pt x="14859" y="19717"/>
                      </a:cubicBezTo>
                      <a:cubicBezTo>
                        <a:pt x="16383" y="18955"/>
                        <a:pt x="17145" y="17431"/>
                        <a:pt x="17621" y="1552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1" name="Freeform 44">
                  <a:extLst>
                    <a:ext uri="{FF2B5EF4-FFF2-40B4-BE49-F238E27FC236}">
                      <a16:creationId xmlns:a16="http://schemas.microsoft.com/office/drawing/2014/main" id="{438D3452-787E-C807-ADBC-C55C6DF08DC7}"/>
                    </a:ext>
                  </a:extLst>
                </p:cNvPr>
                <p:cNvSpPr/>
                <p:nvPr/>
              </p:nvSpPr>
              <p:spPr>
                <a:xfrm>
                  <a:off x="268509" y="3927253"/>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3 h 17621"/>
                    <a:gd name="connsiteX5" fmla="*/ 14859 w 15811"/>
                    <a:gd name="connsiteY5" fmla="*/ 13716 h 17621"/>
                    <a:gd name="connsiteX6" fmla="*/ 12002 w 15811"/>
                    <a:gd name="connsiteY6" fmla="*/ 16574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1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3"/>
                      </a:cubicBezTo>
                      <a:cubicBezTo>
                        <a:pt x="15811" y="10763"/>
                        <a:pt x="15526" y="12478"/>
                        <a:pt x="14859" y="13716"/>
                      </a:cubicBezTo>
                      <a:cubicBezTo>
                        <a:pt x="14192" y="14954"/>
                        <a:pt x="13240" y="15907"/>
                        <a:pt x="12002" y="16574"/>
                      </a:cubicBezTo>
                      <a:cubicBezTo>
                        <a:pt x="10763" y="17240"/>
                        <a:pt x="9430" y="17621"/>
                        <a:pt x="7906" y="17621"/>
                      </a:cubicBezTo>
                      <a:cubicBezTo>
                        <a:pt x="5525" y="17621"/>
                        <a:pt x="3619" y="16859"/>
                        <a:pt x="2191" y="15335"/>
                      </a:cubicBezTo>
                      <a:cubicBezTo>
                        <a:pt x="667" y="13907"/>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3" y="12668"/>
                        <a:pt x="12859" y="10954"/>
                        <a:pt x="12859" y="8763"/>
                      </a:cubicBezTo>
                      <a:cubicBezTo>
                        <a:pt x="12859" y="6668"/>
                        <a:pt x="12383" y="5144"/>
                        <a:pt x="11430" y="4001"/>
                      </a:cubicBezTo>
                      <a:cubicBezTo>
                        <a:pt x="10477" y="2953"/>
                        <a:pt x="9334" y="2381"/>
                        <a:pt x="7906" y="2381"/>
                      </a:cubicBezTo>
                      <a:cubicBezTo>
                        <a:pt x="6477" y="2381"/>
                        <a:pt x="5334" y="2953"/>
                        <a:pt x="4381"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2" name="Freeform 45">
                  <a:extLst>
                    <a:ext uri="{FF2B5EF4-FFF2-40B4-BE49-F238E27FC236}">
                      <a16:creationId xmlns:a16="http://schemas.microsoft.com/office/drawing/2014/main" id="{7BB2F85D-1211-5EC1-B87E-309DEC1A2737}"/>
                    </a:ext>
                  </a:extLst>
                </p:cNvPr>
                <p:cNvSpPr/>
                <p:nvPr/>
              </p:nvSpPr>
              <p:spPr>
                <a:xfrm>
                  <a:off x="286511" y="3934682"/>
                  <a:ext cx="8762" cy="2857"/>
                </a:xfrm>
                <a:custGeom>
                  <a:avLst/>
                  <a:gdLst>
                    <a:gd name="connsiteX0" fmla="*/ 0 w 8762"/>
                    <a:gd name="connsiteY0" fmla="*/ 2858 h 2857"/>
                    <a:gd name="connsiteX1" fmla="*/ 0 w 8762"/>
                    <a:gd name="connsiteY1" fmla="*/ 0 h 2857"/>
                    <a:gd name="connsiteX2" fmla="*/ 8763 w 8762"/>
                    <a:gd name="connsiteY2" fmla="*/ 0 h 2857"/>
                    <a:gd name="connsiteX3" fmla="*/ 8763 w 8762"/>
                    <a:gd name="connsiteY3" fmla="*/ 2858 h 2857"/>
                    <a:gd name="connsiteX4" fmla="*/ 0 w 8762"/>
                    <a:gd name="connsiteY4" fmla="*/ 2858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2" h="2857">
                      <a:moveTo>
                        <a:pt x="0" y="2858"/>
                      </a:moveTo>
                      <a:lnTo>
                        <a:pt x="0" y="0"/>
                      </a:lnTo>
                      <a:lnTo>
                        <a:pt x="8763" y="0"/>
                      </a:lnTo>
                      <a:lnTo>
                        <a:pt x="8763" y="2858"/>
                      </a:lnTo>
                      <a:lnTo>
                        <a:pt x="0" y="285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3" name="Freeform 46">
                  <a:extLst>
                    <a:ext uri="{FF2B5EF4-FFF2-40B4-BE49-F238E27FC236}">
                      <a16:creationId xmlns:a16="http://schemas.microsoft.com/office/drawing/2014/main" id="{D19D2A7F-1B84-6FCB-1345-1BC6CA5923B3}"/>
                    </a:ext>
                  </a:extLst>
                </p:cNvPr>
                <p:cNvSpPr/>
                <p:nvPr/>
              </p:nvSpPr>
              <p:spPr>
                <a:xfrm>
                  <a:off x="296607" y="3920871"/>
                  <a:ext cx="9810" cy="23621"/>
                </a:xfrm>
                <a:custGeom>
                  <a:avLst/>
                  <a:gdLst>
                    <a:gd name="connsiteX0" fmla="*/ 2477 w 9810"/>
                    <a:gd name="connsiteY0" fmla="*/ 23622 h 23621"/>
                    <a:gd name="connsiteX1" fmla="*/ 2477 w 9810"/>
                    <a:gd name="connsiteY1" fmla="*/ 8954 h 23621"/>
                    <a:gd name="connsiteX2" fmla="*/ 0 w 9810"/>
                    <a:gd name="connsiteY2" fmla="*/ 8954 h 23621"/>
                    <a:gd name="connsiteX3" fmla="*/ 0 w 9810"/>
                    <a:gd name="connsiteY3" fmla="*/ 6763 h 23621"/>
                    <a:gd name="connsiteX4" fmla="*/ 2477 w 9810"/>
                    <a:gd name="connsiteY4" fmla="*/ 6763 h 23621"/>
                    <a:gd name="connsiteX5" fmla="*/ 2477 w 9810"/>
                    <a:gd name="connsiteY5" fmla="*/ 4953 h 23621"/>
                    <a:gd name="connsiteX6" fmla="*/ 2762 w 9810"/>
                    <a:gd name="connsiteY6" fmla="*/ 2476 h 23621"/>
                    <a:gd name="connsiteX7" fmla="*/ 4191 w 9810"/>
                    <a:gd name="connsiteY7" fmla="*/ 667 h 23621"/>
                    <a:gd name="connsiteX8" fmla="*/ 7144 w 9810"/>
                    <a:gd name="connsiteY8" fmla="*/ 0 h 23621"/>
                    <a:gd name="connsiteX9" fmla="*/ 9811 w 9810"/>
                    <a:gd name="connsiteY9" fmla="*/ 286 h 23621"/>
                    <a:gd name="connsiteX10" fmla="*/ 9430 w 9810"/>
                    <a:gd name="connsiteY10" fmla="*/ 2762 h 23621"/>
                    <a:gd name="connsiteX11" fmla="*/ 7715 w 9810"/>
                    <a:gd name="connsiteY11" fmla="*/ 2572 h 23621"/>
                    <a:gd name="connsiteX12" fmla="*/ 5906 w 9810"/>
                    <a:gd name="connsiteY12" fmla="*/ 3143 h 23621"/>
                    <a:gd name="connsiteX13" fmla="*/ 5334 w 9810"/>
                    <a:gd name="connsiteY13" fmla="*/ 5239 h 23621"/>
                    <a:gd name="connsiteX14" fmla="*/ 5334 w 9810"/>
                    <a:gd name="connsiteY14" fmla="*/ 6763 h 23621"/>
                    <a:gd name="connsiteX15" fmla="*/ 8573 w 9810"/>
                    <a:gd name="connsiteY15" fmla="*/ 6763 h 23621"/>
                    <a:gd name="connsiteX16" fmla="*/ 8573 w 9810"/>
                    <a:gd name="connsiteY16" fmla="*/ 8954 h 23621"/>
                    <a:gd name="connsiteX17" fmla="*/ 5334 w 9810"/>
                    <a:gd name="connsiteY17" fmla="*/ 8954 h 23621"/>
                    <a:gd name="connsiteX18" fmla="*/ 5334 w 9810"/>
                    <a:gd name="connsiteY18" fmla="*/ 23622 h 23621"/>
                    <a:gd name="connsiteX19" fmla="*/ 2477 w 9810"/>
                    <a:gd name="connsiteY19"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1">
                      <a:moveTo>
                        <a:pt x="2477" y="23622"/>
                      </a:moveTo>
                      <a:lnTo>
                        <a:pt x="2477" y="8954"/>
                      </a:lnTo>
                      <a:lnTo>
                        <a:pt x="0" y="8954"/>
                      </a:lnTo>
                      <a:lnTo>
                        <a:pt x="0" y="6763"/>
                      </a:lnTo>
                      <a:lnTo>
                        <a:pt x="2477" y="6763"/>
                      </a:lnTo>
                      <a:lnTo>
                        <a:pt x="2477" y="4953"/>
                      </a:lnTo>
                      <a:cubicBezTo>
                        <a:pt x="2477" y="3810"/>
                        <a:pt x="2572" y="2953"/>
                        <a:pt x="2762" y="2476"/>
                      </a:cubicBezTo>
                      <a:cubicBezTo>
                        <a:pt x="3048" y="1714"/>
                        <a:pt x="3524" y="1143"/>
                        <a:pt x="4191" y="667"/>
                      </a:cubicBezTo>
                      <a:cubicBezTo>
                        <a:pt x="4858" y="190"/>
                        <a:pt x="5810" y="0"/>
                        <a:pt x="7144" y="0"/>
                      </a:cubicBezTo>
                      <a:cubicBezTo>
                        <a:pt x="7906" y="0"/>
                        <a:pt x="8858" y="95"/>
                        <a:pt x="9811" y="286"/>
                      </a:cubicBezTo>
                      <a:lnTo>
                        <a:pt x="9430" y="2762"/>
                      </a:lnTo>
                      <a:cubicBezTo>
                        <a:pt x="8858" y="2667"/>
                        <a:pt x="8287" y="2572"/>
                        <a:pt x="7715" y="2572"/>
                      </a:cubicBezTo>
                      <a:cubicBezTo>
                        <a:pt x="6858" y="2572"/>
                        <a:pt x="6191" y="2762"/>
                        <a:pt x="5906" y="3143"/>
                      </a:cubicBezTo>
                      <a:cubicBezTo>
                        <a:pt x="5525" y="3524"/>
                        <a:pt x="5334" y="4191"/>
                        <a:pt x="5334" y="5239"/>
                      </a:cubicBezTo>
                      <a:lnTo>
                        <a:pt x="5334" y="6763"/>
                      </a:lnTo>
                      <a:lnTo>
                        <a:pt x="8573" y="6763"/>
                      </a:lnTo>
                      <a:lnTo>
                        <a:pt x="8573" y="8954"/>
                      </a:lnTo>
                      <a:lnTo>
                        <a:pt x="5334" y="8954"/>
                      </a:lnTo>
                      <a:lnTo>
                        <a:pt x="5334"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4" name="Freeform 47">
                  <a:extLst>
                    <a:ext uri="{FF2B5EF4-FFF2-40B4-BE49-F238E27FC236}">
                      <a16:creationId xmlns:a16="http://schemas.microsoft.com/office/drawing/2014/main" id="{3D497BA0-9D01-0846-AFD2-95BB6E178A25}"/>
                    </a:ext>
                  </a:extLst>
                </p:cNvPr>
                <p:cNvSpPr/>
                <p:nvPr/>
              </p:nvSpPr>
              <p:spPr>
                <a:xfrm>
                  <a:off x="307466" y="3927634"/>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1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5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6" y="16288"/>
                        <a:pt x="8001" y="17240"/>
                        <a:pt x="5715" y="17240"/>
                      </a:cubicBezTo>
                      <a:cubicBezTo>
                        <a:pt x="4763" y="17240"/>
                        <a:pt x="3810" y="17050"/>
                        <a:pt x="2953" y="16669"/>
                      </a:cubicBezTo>
                      <a:cubicBezTo>
                        <a:pt x="2096" y="16288"/>
                        <a:pt x="1429" y="15812"/>
                        <a:pt x="1048" y="15240"/>
                      </a:cubicBezTo>
                      <a:cubicBezTo>
                        <a:pt x="667" y="14669"/>
                        <a:pt x="381" y="14002"/>
                        <a:pt x="191" y="13145"/>
                      </a:cubicBezTo>
                      <a:cubicBezTo>
                        <a:pt x="95" y="12573"/>
                        <a:pt x="0" y="11716"/>
                        <a:pt x="0" y="10478"/>
                      </a:cubicBezTo>
                      <a:lnTo>
                        <a:pt x="0" y="0"/>
                      </a:lnTo>
                      <a:lnTo>
                        <a:pt x="2858" y="0"/>
                      </a:lnTo>
                      <a:lnTo>
                        <a:pt x="2858" y="9335"/>
                      </a:lnTo>
                      <a:cubicBezTo>
                        <a:pt x="2858" y="10859"/>
                        <a:pt x="2953" y="11811"/>
                        <a:pt x="3048" y="12382"/>
                      </a:cubicBezTo>
                      <a:cubicBezTo>
                        <a:pt x="3239" y="13145"/>
                        <a:pt x="3620" y="13716"/>
                        <a:pt x="4191" y="14192"/>
                      </a:cubicBezTo>
                      <a:cubicBezTo>
                        <a:pt x="4763" y="14573"/>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5" name="Freeform 48">
                  <a:extLst>
                    <a:ext uri="{FF2B5EF4-FFF2-40B4-BE49-F238E27FC236}">
                      <a16:creationId xmlns:a16="http://schemas.microsoft.com/office/drawing/2014/main" id="{D2A1C69A-F055-D0BE-A7F6-F0602C7DA430}"/>
                    </a:ext>
                  </a:extLst>
                </p:cNvPr>
                <p:cNvSpPr/>
                <p:nvPr/>
              </p:nvSpPr>
              <p:spPr>
                <a:xfrm>
                  <a:off x="325563" y="3927253"/>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2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1"/>
                        <a:pt x="10668" y="571"/>
                      </a:cubicBezTo>
                      <a:cubicBezTo>
                        <a:pt x="11525" y="953"/>
                        <a:pt x="12192" y="1429"/>
                        <a:pt x="12573" y="2000"/>
                      </a:cubicBezTo>
                      <a:cubicBezTo>
                        <a:pt x="12954" y="2572"/>
                        <a:pt x="13335" y="3334"/>
                        <a:pt x="13430" y="4096"/>
                      </a:cubicBezTo>
                      <a:cubicBezTo>
                        <a:pt x="13525" y="4667"/>
                        <a:pt x="13621" y="5525"/>
                        <a:pt x="13621" y="6858"/>
                      </a:cubicBezTo>
                      <a:lnTo>
                        <a:pt x="13621" y="17240"/>
                      </a:lnTo>
                      <a:lnTo>
                        <a:pt x="10763" y="17240"/>
                      </a:lnTo>
                      <a:lnTo>
                        <a:pt x="10763" y="6953"/>
                      </a:lnTo>
                      <a:cubicBezTo>
                        <a:pt x="10763" y="5810"/>
                        <a:pt x="10668" y="4953"/>
                        <a:pt x="10477" y="4382"/>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6" name="Freeform 49">
                  <a:extLst>
                    <a:ext uri="{FF2B5EF4-FFF2-40B4-BE49-F238E27FC236}">
                      <a16:creationId xmlns:a16="http://schemas.microsoft.com/office/drawing/2014/main" id="{B8D8D51A-BDD4-86BF-0C6B-24389D2077BC}"/>
                    </a:ext>
                  </a:extLst>
                </p:cNvPr>
                <p:cNvSpPr/>
                <p:nvPr/>
              </p:nvSpPr>
              <p:spPr>
                <a:xfrm>
                  <a:off x="342613" y="3921252"/>
                  <a:ext cx="14478" cy="23622"/>
                </a:xfrm>
                <a:custGeom>
                  <a:avLst/>
                  <a:gdLst>
                    <a:gd name="connsiteX0" fmla="*/ 11906 w 14478"/>
                    <a:gd name="connsiteY0" fmla="*/ 23241 h 23622"/>
                    <a:gd name="connsiteX1" fmla="*/ 11906 w 14478"/>
                    <a:gd name="connsiteY1" fmla="*/ 21146 h 23622"/>
                    <a:gd name="connsiteX2" fmla="*/ 7239 w 14478"/>
                    <a:gd name="connsiteY2" fmla="*/ 23622 h 23622"/>
                    <a:gd name="connsiteX3" fmla="*/ 3524 w 14478"/>
                    <a:gd name="connsiteY3" fmla="*/ 22479 h 23622"/>
                    <a:gd name="connsiteX4" fmla="*/ 952 w 14478"/>
                    <a:gd name="connsiteY4" fmla="*/ 19336 h 23622"/>
                    <a:gd name="connsiteX5" fmla="*/ 0 w 14478"/>
                    <a:gd name="connsiteY5" fmla="*/ 14764 h 23622"/>
                    <a:gd name="connsiteX6" fmla="*/ 857 w 14478"/>
                    <a:gd name="connsiteY6" fmla="*/ 10192 h 23622"/>
                    <a:gd name="connsiteX7" fmla="*/ 3334 w 14478"/>
                    <a:gd name="connsiteY7" fmla="*/ 7049 h 23622"/>
                    <a:gd name="connsiteX8" fmla="*/ 7048 w 14478"/>
                    <a:gd name="connsiteY8" fmla="*/ 6001 h 23622"/>
                    <a:gd name="connsiteX9" fmla="*/ 9716 w 14478"/>
                    <a:gd name="connsiteY9" fmla="*/ 6668 h 23622"/>
                    <a:gd name="connsiteX10" fmla="*/ 11621 w 14478"/>
                    <a:gd name="connsiteY10" fmla="*/ 8382 h 23622"/>
                    <a:gd name="connsiteX11" fmla="*/ 11621 w 14478"/>
                    <a:gd name="connsiteY11" fmla="*/ 0 h 23622"/>
                    <a:gd name="connsiteX12" fmla="*/ 14478 w 14478"/>
                    <a:gd name="connsiteY12" fmla="*/ 0 h 23622"/>
                    <a:gd name="connsiteX13" fmla="*/ 14478 w 14478"/>
                    <a:gd name="connsiteY13" fmla="*/ 23241 h 23622"/>
                    <a:gd name="connsiteX14" fmla="*/ 11906 w 14478"/>
                    <a:gd name="connsiteY14" fmla="*/ 23241 h 23622"/>
                    <a:gd name="connsiteX15" fmla="*/ 2858 w 14478"/>
                    <a:gd name="connsiteY15" fmla="*/ 14859 h 23622"/>
                    <a:gd name="connsiteX16" fmla="*/ 4191 w 14478"/>
                    <a:gd name="connsiteY16" fmla="*/ 19717 h 23622"/>
                    <a:gd name="connsiteX17" fmla="*/ 7429 w 14478"/>
                    <a:gd name="connsiteY17" fmla="*/ 21336 h 23622"/>
                    <a:gd name="connsiteX18" fmla="*/ 10573 w 14478"/>
                    <a:gd name="connsiteY18" fmla="*/ 19812 h 23622"/>
                    <a:gd name="connsiteX19" fmla="*/ 11906 w 14478"/>
                    <a:gd name="connsiteY19" fmla="*/ 15145 h 23622"/>
                    <a:gd name="connsiteX20" fmla="*/ 10573 w 14478"/>
                    <a:gd name="connsiteY20" fmla="*/ 10097 h 23622"/>
                    <a:gd name="connsiteX21" fmla="*/ 7334 w 14478"/>
                    <a:gd name="connsiteY21" fmla="*/ 8477 h 23622"/>
                    <a:gd name="connsiteX22" fmla="*/ 4191 w 14478"/>
                    <a:gd name="connsiteY22" fmla="*/ 10001 h 23622"/>
                    <a:gd name="connsiteX23" fmla="*/ 2858 w 14478"/>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6" y="6668"/>
                      </a:cubicBezTo>
                      <a:cubicBezTo>
                        <a:pt x="10477" y="7049"/>
                        <a:pt x="11144" y="7620"/>
                        <a:pt x="11621" y="8382"/>
                      </a:cubicBezTo>
                      <a:lnTo>
                        <a:pt x="11621" y="0"/>
                      </a:lnTo>
                      <a:lnTo>
                        <a:pt x="14478" y="0"/>
                      </a:lnTo>
                      <a:lnTo>
                        <a:pt x="14478" y="23241"/>
                      </a:lnTo>
                      <a:lnTo>
                        <a:pt x="11906" y="23241"/>
                      </a:lnTo>
                      <a:close/>
                      <a:moveTo>
                        <a:pt x="2858" y="14859"/>
                      </a:moveTo>
                      <a:cubicBezTo>
                        <a:pt x="2858" y="17050"/>
                        <a:pt x="3334" y="18669"/>
                        <a:pt x="4191" y="19717"/>
                      </a:cubicBezTo>
                      <a:cubicBezTo>
                        <a:pt x="5144" y="20765"/>
                        <a:pt x="6191" y="21336"/>
                        <a:pt x="7429" y="21336"/>
                      </a:cubicBezTo>
                      <a:cubicBezTo>
                        <a:pt x="8668" y="21336"/>
                        <a:pt x="9716" y="20860"/>
                        <a:pt x="10573" y="19812"/>
                      </a:cubicBezTo>
                      <a:cubicBezTo>
                        <a:pt x="11430" y="18764"/>
                        <a:pt x="11906" y="17241"/>
                        <a:pt x="11906" y="15145"/>
                      </a:cubicBezTo>
                      <a:cubicBezTo>
                        <a:pt x="11906" y="12859"/>
                        <a:pt x="11430" y="11144"/>
                        <a:pt x="10573" y="10097"/>
                      </a:cubicBezTo>
                      <a:cubicBezTo>
                        <a:pt x="9716" y="9049"/>
                        <a:pt x="8573" y="8477"/>
                        <a:pt x="7334" y="8477"/>
                      </a:cubicBezTo>
                      <a:cubicBezTo>
                        <a:pt x="6096" y="8477"/>
                        <a:pt x="5048" y="8954"/>
                        <a:pt x="4191" y="10001"/>
                      </a:cubicBezTo>
                      <a:cubicBezTo>
                        <a:pt x="3334" y="10954"/>
                        <a:pt x="2858" y="12668"/>
                        <a:pt x="2858"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7" name="Freeform 50">
                  <a:extLst>
                    <a:ext uri="{FF2B5EF4-FFF2-40B4-BE49-F238E27FC236}">
                      <a16:creationId xmlns:a16="http://schemas.microsoft.com/office/drawing/2014/main" id="{1C2A2D72-D473-CE89-AE4C-1EA721EC4919}"/>
                    </a:ext>
                  </a:extLst>
                </p:cNvPr>
                <p:cNvSpPr/>
                <p:nvPr/>
              </p:nvSpPr>
              <p:spPr>
                <a:xfrm>
                  <a:off x="360615"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7"/>
                        <a:pt x="14192" y="15240"/>
                        <a:pt x="12954" y="16193"/>
                      </a:cubicBezTo>
                      <a:cubicBezTo>
                        <a:pt x="11716" y="17145"/>
                        <a:pt x="10096" y="17621"/>
                        <a:pt x="8096" y="17621"/>
                      </a:cubicBezTo>
                      <a:cubicBezTo>
                        <a:pt x="5620" y="17621"/>
                        <a:pt x="3715" y="16859"/>
                        <a:pt x="2191" y="15335"/>
                      </a:cubicBezTo>
                      <a:cubicBezTo>
                        <a:pt x="667"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525" y="13907"/>
                        <a:pt x="12097"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8" name="Freeform 51">
                  <a:extLst>
                    <a:ext uri="{FF2B5EF4-FFF2-40B4-BE49-F238E27FC236}">
                      <a16:creationId xmlns:a16="http://schemas.microsoft.com/office/drawing/2014/main" id="{12F4DEF1-B260-1E74-BE15-4C5B4CCC9EB5}"/>
                    </a:ext>
                  </a:extLst>
                </p:cNvPr>
                <p:cNvSpPr/>
                <p:nvPr/>
              </p:nvSpPr>
              <p:spPr>
                <a:xfrm>
                  <a:off x="378713" y="3921252"/>
                  <a:ext cx="14477" cy="23622"/>
                </a:xfrm>
                <a:custGeom>
                  <a:avLst/>
                  <a:gdLst>
                    <a:gd name="connsiteX0" fmla="*/ 11906 w 14477"/>
                    <a:gd name="connsiteY0" fmla="*/ 23241 h 23622"/>
                    <a:gd name="connsiteX1" fmla="*/ 11906 w 14477"/>
                    <a:gd name="connsiteY1" fmla="*/ 21146 h 23622"/>
                    <a:gd name="connsiteX2" fmla="*/ 7239 w 14477"/>
                    <a:gd name="connsiteY2" fmla="*/ 23622 h 23622"/>
                    <a:gd name="connsiteX3" fmla="*/ 3524 w 14477"/>
                    <a:gd name="connsiteY3" fmla="*/ 22479 h 23622"/>
                    <a:gd name="connsiteX4" fmla="*/ 952 w 14477"/>
                    <a:gd name="connsiteY4" fmla="*/ 19336 h 23622"/>
                    <a:gd name="connsiteX5" fmla="*/ 0 w 14477"/>
                    <a:gd name="connsiteY5" fmla="*/ 14764 h 23622"/>
                    <a:gd name="connsiteX6" fmla="*/ 857 w 14477"/>
                    <a:gd name="connsiteY6" fmla="*/ 10192 h 23622"/>
                    <a:gd name="connsiteX7" fmla="*/ 3334 w 14477"/>
                    <a:gd name="connsiteY7" fmla="*/ 7049 h 23622"/>
                    <a:gd name="connsiteX8" fmla="*/ 7048 w 14477"/>
                    <a:gd name="connsiteY8" fmla="*/ 6001 h 23622"/>
                    <a:gd name="connsiteX9" fmla="*/ 9715 w 14477"/>
                    <a:gd name="connsiteY9" fmla="*/ 6668 h 23622"/>
                    <a:gd name="connsiteX10" fmla="*/ 11621 w 14477"/>
                    <a:gd name="connsiteY10" fmla="*/ 8382 h 23622"/>
                    <a:gd name="connsiteX11" fmla="*/ 11621 w 14477"/>
                    <a:gd name="connsiteY11" fmla="*/ 0 h 23622"/>
                    <a:gd name="connsiteX12" fmla="*/ 14478 w 14477"/>
                    <a:gd name="connsiteY12" fmla="*/ 0 h 23622"/>
                    <a:gd name="connsiteX13" fmla="*/ 14478 w 14477"/>
                    <a:gd name="connsiteY13" fmla="*/ 23241 h 23622"/>
                    <a:gd name="connsiteX14" fmla="*/ 11906 w 14477"/>
                    <a:gd name="connsiteY14" fmla="*/ 23241 h 23622"/>
                    <a:gd name="connsiteX15" fmla="*/ 2953 w 14477"/>
                    <a:gd name="connsiteY15" fmla="*/ 14859 h 23622"/>
                    <a:gd name="connsiteX16" fmla="*/ 4286 w 14477"/>
                    <a:gd name="connsiteY16" fmla="*/ 19717 h 23622"/>
                    <a:gd name="connsiteX17" fmla="*/ 7525 w 14477"/>
                    <a:gd name="connsiteY17" fmla="*/ 21336 h 23622"/>
                    <a:gd name="connsiteX18" fmla="*/ 10668 w 14477"/>
                    <a:gd name="connsiteY18" fmla="*/ 19812 h 23622"/>
                    <a:gd name="connsiteX19" fmla="*/ 12002 w 14477"/>
                    <a:gd name="connsiteY19" fmla="*/ 15145 h 23622"/>
                    <a:gd name="connsiteX20" fmla="*/ 10668 w 14477"/>
                    <a:gd name="connsiteY20" fmla="*/ 10097 h 23622"/>
                    <a:gd name="connsiteX21" fmla="*/ 7429 w 14477"/>
                    <a:gd name="connsiteY21" fmla="*/ 8477 h 23622"/>
                    <a:gd name="connsiteX22" fmla="*/ 4286 w 14477"/>
                    <a:gd name="connsiteY22" fmla="*/ 10001 h 23622"/>
                    <a:gd name="connsiteX23" fmla="*/ 2953 w 14477"/>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7"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5" y="6668"/>
                      </a:cubicBezTo>
                      <a:cubicBezTo>
                        <a:pt x="10477" y="7144"/>
                        <a:pt x="11144" y="7620"/>
                        <a:pt x="11621" y="8382"/>
                      </a:cubicBezTo>
                      <a:lnTo>
                        <a:pt x="11621" y="0"/>
                      </a:lnTo>
                      <a:lnTo>
                        <a:pt x="14478" y="0"/>
                      </a:lnTo>
                      <a:lnTo>
                        <a:pt x="14478" y="23241"/>
                      </a:lnTo>
                      <a:lnTo>
                        <a:pt x="11906" y="23241"/>
                      </a:lnTo>
                      <a:close/>
                      <a:moveTo>
                        <a:pt x="2953" y="14859"/>
                      </a:moveTo>
                      <a:cubicBezTo>
                        <a:pt x="2953" y="17050"/>
                        <a:pt x="3429" y="18669"/>
                        <a:pt x="4286" y="19717"/>
                      </a:cubicBezTo>
                      <a:cubicBezTo>
                        <a:pt x="5239" y="20765"/>
                        <a:pt x="6286" y="21336"/>
                        <a:pt x="7525" y="21336"/>
                      </a:cubicBezTo>
                      <a:cubicBezTo>
                        <a:pt x="8763" y="21336"/>
                        <a:pt x="9811" y="20860"/>
                        <a:pt x="10668" y="19812"/>
                      </a:cubicBezTo>
                      <a:cubicBezTo>
                        <a:pt x="11525" y="18764"/>
                        <a:pt x="12002" y="17241"/>
                        <a:pt x="12002" y="15145"/>
                      </a:cubicBezTo>
                      <a:cubicBezTo>
                        <a:pt x="12002" y="12859"/>
                        <a:pt x="11525" y="11144"/>
                        <a:pt x="10668" y="10097"/>
                      </a:cubicBezTo>
                      <a:cubicBezTo>
                        <a:pt x="9811" y="9049"/>
                        <a:pt x="8668" y="8477"/>
                        <a:pt x="7429" y="8477"/>
                      </a:cubicBezTo>
                      <a:cubicBezTo>
                        <a:pt x="6191" y="8477"/>
                        <a:pt x="5144" y="8954"/>
                        <a:pt x="4286" y="10001"/>
                      </a:cubicBezTo>
                      <a:cubicBezTo>
                        <a:pt x="3334" y="10954"/>
                        <a:pt x="2953" y="12668"/>
                        <a:pt x="2953"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0" name="Freeform 52">
                  <a:extLst>
                    <a:ext uri="{FF2B5EF4-FFF2-40B4-BE49-F238E27FC236}">
                      <a16:creationId xmlns:a16="http://schemas.microsoft.com/office/drawing/2014/main" id="{6130A5AB-A38E-407C-86EE-0E9D674B1A43}"/>
                    </a:ext>
                  </a:extLst>
                </p:cNvPr>
                <p:cNvSpPr/>
                <p:nvPr/>
              </p:nvSpPr>
              <p:spPr>
                <a:xfrm>
                  <a:off x="406811" y="3921252"/>
                  <a:ext cx="14573" cy="23622"/>
                </a:xfrm>
                <a:custGeom>
                  <a:avLst/>
                  <a:gdLst>
                    <a:gd name="connsiteX0" fmla="*/ 2667 w 14573"/>
                    <a:gd name="connsiteY0" fmla="*/ 23241 h 23622"/>
                    <a:gd name="connsiteX1" fmla="*/ 0 w 14573"/>
                    <a:gd name="connsiteY1" fmla="*/ 23241 h 23622"/>
                    <a:gd name="connsiteX2" fmla="*/ 0 w 14573"/>
                    <a:gd name="connsiteY2" fmla="*/ 0 h 23622"/>
                    <a:gd name="connsiteX3" fmla="*/ 2858 w 14573"/>
                    <a:gd name="connsiteY3" fmla="*/ 0 h 23622"/>
                    <a:gd name="connsiteX4" fmla="*/ 2858 w 14573"/>
                    <a:gd name="connsiteY4" fmla="*/ 8287 h 23622"/>
                    <a:gd name="connsiteX5" fmla="*/ 7430 w 14573"/>
                    <a:gd name="connsiteY5" fmla="*/ 6001 h 23622"/>
                    <a:gd name="connsiteX6" fmla="*/ 10382 w 14573"/>
                    <a:gd name="connsiteY6" fmla="*/ 6668 h 23622"/>
                    <a:gd name="connsiteX7" fmla="*/ 12668 w 14573"/>
                    <a:gd name="connsiteY7" fmla="*/ 8382 h 23622"/>
                    <a:gd name="connsiteX8" fmla="*/ 14097 w 14573"/>
                    <a:gd name="connsiteY8" fmla="*/ 11144 h 23622"/>
                    <a:gd name="connsiteX9" fmla="*/ 14573 w 14573"/>
                    <a:gd name="connsiteY9" fmla="*/ 14574 h 23622"/>
                    <a:gd name="connsiteX10" fmla="*/ 12478 w 14573"/>
                    <a:gd name="connsiteY10" fmla="*/ 21241 h 23622"/>
                    <a:gd name="connsiteX11" fmla="*/ 7334 w 14573"/>
                    <a:gd name="connsiteY11" fmla="*/ 23622 h 23622"/>
                    <a:gd name="connsiteX12" fmla="*/ 2667 w 14573"/>
                    <a:gd name="connsiteY12" fmla="*/ 21146 h 23622"/>
                    <a:gd name="connsiteX13" fmla="*/ 2667 w 14573"/>
                    <a:gd name="connsiteY13" fmla="*/ 23241 h 23622"/>
                    <a:gd name="connsiteX14" fmla="*/ 2572 w 14573"/>
                    <a:gd name="connsiteY14" fmla="*/ 14764 h 23622"/>
                    <a:gd name="connsiteX15" fmla="*/ 3429 w 14573"/>
                    <a:gd name="connsiteY15" fmla="*/ 19145 h 23622"/>
                    <a:gd name="connsiteX16" fmla="*/ 7049 w 14573"/>
                    <a:gd name="connsiteY16" fmla="*/ 21336 h 23622"/>
                    <a:gd name="connsiteX17" fmla="*/ 10287 w 14573"/>
                    <a:gd name="connsiteY17" fmla="*/ 19717 h 23622"/>
                    <a:gd name="connsiteX18" fmla="*/ 11621 w 14573"/>
                    <a:gd name="connsiteY18" fmla="*/ 14859 h 23622"/>
                    <a:gd name="connsiteX19" fmla="*/ 10287 w 14573"/>
                    <a:gd name="connsiteY19" fmla="*/ 10001 h 23622"/>
                    <a:gd name="connsiteX20" fmla="*/ 7144 w 14573"/>
                    <a:gd name="connsiteY20" fmla="*/ 8477 h 23622"/>
                    <a:gd name="connsiteX21" fmla="*/ 3905 w 14573"/>
                    <a:gd name="connsiteY21" fmla="*/ 10097 h 23622"/>
                    <a:gd name="connsiteX22" fmla="*/ 2572 w 14573"/>
                    <a:gd name="connsiteY22" fmla="*/ 14764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73" h="23622">
                      <a:moveTo>
                        <a:pt x="2667" y="23241"/>
                      </a:moveTo>
                      <a:lnTo>
                        <a:pt x="0" y="23241"/>
                      </a:lnTo>
                      <a:lnTo>
                        <a:pt x="0" y="0"/>
                      </a:lnTo>
                      <a:lnTo>
                        <a:pt x="2858" y="0"/>
                      </a:lnTo>
                      <a:lnTo>
                        <a:pt x="2858" y="8287"/>
                      </a:lnTo>
                      <a:cubicBezTo>
                        <a:pt x="4096" y="6763"/>
                        <a:pt x="5620" y="6001"/>
                        <a:pt x="7430" y="6001"/>
                      </a:cubicBezTo>
                      <a:cubicBezTo>
                        <a:pt x="8477" y="6001"/>
                        <a:pt x="9430" y="6191"/>
                        <a:pt x="10382" y="6668"/>
                      </a:cubicBezTo>
                      <a:cubicBezTo>
                        <a:pt x="11335" y="7049"/>
                        <a:pt x="12097" y="7716"/>
                        <a:pt x="12668" y="8382"/>
                      </a:cubicBezTo>
                      <a:cubicBezTo>
                        <a:pt x="13240" y="9144"/>
                        <a:pt x="13716" y="10097"/>
                        <a:pt x="14097" y="11144"/>
                      </a:cubicBezTo>
                      <a:cubicBezTo>
                        <a:pt x="14478" y="12192"/>
                        <a:pt x="14573" y="13335"/>
                        <a:pt x="14573" y="14574"/>
                      </a:cubicBezTo>
                      <a:cubicBezTo>
                        <a:pt x="14573" y="17431"/>
                        <a:pt x="13906" y="19717"/>
                        <a:pt x="12478" y="21241"/>
                      </a:cubicBezTo>
                      <a:cubicBezTo>
                        <a:pt x="11049" y="22860"/>
                        <a:pt x="9335" y="23622"/>
                        <a:pt x="7334" y="23622"/>
                      </a:cubicBezTo>
                      <a:cubicBezTo>
                        <a:pt x="5334" y="23622"/>
                        <a:pt x="3810" y="22765"/>
                        <a:pt x="2667" y="21146"/>
                      </a:cubicBezTo>
                      <a:lnTo>
                        <a:pt x="2667" y="23241"/>
                      </a:lnTo>
                      <a:close/>
                      <a:moveTo>
                        <a:pt x="2572" y="14764"/>
                      </a:moveTo>
                      <a:cubicBezTo>
                        <a:pt x="2572" y="16764"/>
                        <a:pt x="2858" y="18288"/>
                        <a:pt x="3429" y="19145"/>
                      </a:cubicBezTo>
                      <a:cubicBezTo>
                        <a:pt x="4286" y="20574"/>
                        <a:pt x="5525" y="21336"/>
                        <a:pt x="7049" y="21336"/>
                      </a:cubicBezTo>
                      <a:cubicBezTo>
                        <a:pt x="8287" y="21336"/>
                        <a:pt x="9335" y="20765"/>
                        <a:pt x="10287" y="19717"/>
                      </a:cubicBezTo>
                      <a:cubicBezTo>
                        <a:pt x="11240" y="18669"/>
                        <a:pt x="11621" y="17050"/>
                        <a:pt x="11621" y="14859"/>
                      </a:cubicBezTo>
                      <a:cubicBezTo>
                        <a:pt x="11621" y="12668"/>
                        <a:pt x="11144" y="11049"/>
                        <a:pt x="10287" y="10001"/>
                      </a:cubicBezTo>
                      <a:cubicBezTo>
                        <a:pt x="9430" y="8954"/>
                        <a:pt x="8382" y="8477"/>
                        <a:pt x="7144" y="8477"/>
                      </a:cubicBezTo>
                      <a:cubicBezTo>
                        <a:pt x="5906" y="8477"/>
                        <a:pt x="4858" y="9049"/>
                        <a:pt x="3905" y="10097"/>
                      </a:cubicBezTo>
                      <a:cubicBezTo>
                        <a:pt x="3048" y="11144"/>
                        <a:pt x="2572" y="12668"/>
                        <a:pt x="2572" y="1476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1" name="Freeform 53">
                  <a:extLst>
                    <a:ext uri="{FF2B5EF4-FFF2-40B4-BE49-F238E27FC236}">
                      <a16:creationId xmlns:a16="http://schemas.microsoft.com/office/drawing/2014/main" id="{A3C2F7BC-0748-1425-E259-9CE5F785A482}"/>
                    </a:ext>
                  </a:extLst>
                </p:cNvPr>
                <p:cNvSpPr/>
                <p:nvPr/>
              </p:nvSpPr>
              <p:spPr>
                <a:xfrm>
                  <a:off x="423290" y="3927824"/>
                  <a:ext cx="15430" cy="23717"/>
                </a:xfrm>
                <a:custGeom>
                  <a:avLst/>
                  <a:gdLst>
                    <a:gd name="connsiteX0" fmla="*/ 1429 w 15430"/>
                    <a:gd name="connsiteY0" fmla="*/ 23146 h 23717"/>
                    <a:gd name="connsiteX1" fmla="*/ 1143 w 15430"/>
                    <a:gd name="connsiteY1" fmla="*/ 20479 h 23717"/>
                    <a:gd name="connsiteX2" fmla="*/ 2762 w 15430"/>
                    <a:gd name="connsiteY2" fmla="*/ 20765 h 23717"/>
                    <a:gd name="connsiteX3" fmla="*/ 4286 w 15430"/>
                    <a:gd name="connsiteY3" fmla="*/ 20479 h 23717"/>
                    <a:gd name="connsiteX4" fmla="*/ 5239 w 15430"/>
                    <a:gd name="connsiteY4" fmla="*/ 19621 h 23717"/>
                    <a:gd name="connsiteX5" fmla="*/ 6096 w 15430"/>
                    <a:gd name="connsiteY5" fmla="*/ 17526 h 23717"/>
                    <a:gd name="connsiteX6" fmla="*/ 6382 w 15430"/>
                    <a:gd name="connsiteY6" fmla="*/ 16859 h 23717"/>
                    <a:gd name="connsiteX7" fmla="*/ 0 w 15430"/>
                    <a:gd name="connsiteY7" fmla="*/ 0 h 23717"/>
                    <a:gd name="connsiteX8" fmla="*/ 3048 w 15430"/>
                    <a:gd name="connsiteY8" fmla="*/ 0 h 23717"/>
                    <a:gd name="connsiteX9" fmla="*/ 6572 w 15430"/>
                    <a:gd name="connsiteY9" fmla="*/ 9716 h 23717"/>
                    <a:gd name="connsiteX10" fmla="*/ 7810 w 15430"/>
                    <a:gd name="connsiteY10" fmla="*/ 13621 h 23717"/>
                    <a:gd name="connsiteX11" fmla="*/ 8954 w 15430"/>
                    <a:gd name="connsiteY11" fmla="*/ 9811 h 23717"/>
                    <a:gd name="connsiteX12" fmla="*/ 12573 w 15430"/>
                    <a:gd name="connsiteY12" fmla="*/ 0 h 23717"/>
                    <a:gd name="connsiteX13" fmla="*/ 15431 w 15430"/>
                    <a:gd name="connsiteY13" fmla="*/ 0 h 23717"/>
                    <a:gd name="connsiteX14" fmla="*/ 9049 w 15430"/>
                    <a:gd name="connsiteY14" fmla="*/ 17145 h 23717"/>
                    <a:gd name="connsiteX15" fmla="*/ 7429 w 15430"/>
                    <a:gd name="connsiteY15" fmla="*/ 20955 h 23717"/>
                    <a:gd name="connsiteX16" fmla="*/ 5715 w 15430"/>
                    <a:gd name="connsiteY16" fmla="*/ 23051 h 23717"/>
                    <a:gd name="connsiteX17" fmla="*/ 3334 w 15430"/>
                    <a:gd name="connsiteY17" fmla="*/ 23717 h 23717"/>
                    <a:gd name="connsiteX18" fmla="*/ 1429 w 15430"/>
                    <a:gd name="connsiteY18" fmla="*/ 23146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430" h="23717">
                      <a:moveTo>
                        <a:pt x="1429" y="23146"/>
                      </a:moveTo>
                      <a:lnTo>
                        <a:pt x="1143" y="20479"/>
                      </a:lnTo>
                      <a:cubicBezTo>
                        <a:pt x="1810" y="20669"/>
                        <a:pt x="2286" y="20765"/>
                        <a:pt x="2762" y="20765"/>
                      </a:cubicBezTo>
                      <a:cubicBezTo>
                        <a:pt x="3429" y="20765"/>
                        <a:pt x="3905" y="20669"/>
                        <a:pt x="4286" y="20479"/>
                      </a:cubicBezTo>
                      <a:cubicBezTo>
                        <a:pt x="4667" y="20288"/>
                        <a:pt x="4953" y="20003"/>
                        <a:pt x="5239" y="19621"/>
                      </a:cubicBezTo>
                      <a:cubicBezTo>
                        <a:pt x="5429" y="19336"/>
                        <a:pt x="5715" y="18669"/>
                        <a:pt x="6096" y="17526"/>
                      </a:cubicBezTo>
                      <a:cubicBezTo>
                        <a:pt x="6191" y="17336"/>
                        <a:pt x="6191" y="17145"/>
                        <a:pt x="6382" y="16859"/>
                      </a:cubicBezTo>
                      <a:lnTo>
                        <a:pt x="0" y="0"/>
                      </a:lnTo>
                      <a:lnTo>
                        <a:pt x="3048" y="0"/>
                      </a:lnTo>
                      <a:lnTo>
                        <a:pt x="6572" y="9716"/>
                      </a:lnTo>
                      <a:cubicBezTo>
                        <a:pt x="7048" y="10954"/>
                        <a:pt x="7429" y="12287"/>
                        <a:pt x="7810" y="13621"/>
                      </a:cubicBezTo>
                      <a:cubicBezTo>
                        <a:pt x="8096" y="12287"/>
                        <a:pt x="8573" y="11049"/>
                        <a:pt x="8954" y="9811"/>
                      </a:cubicBezTo>
                      <a:lnTo>
                        <a:pt x="12573" y="0"/>
                      </a:lnTo>
                      <a:lnTo>
                        <a:pt x="15431" y="0"/>
                      </a:lnTo>
                      <a:lnTo>
                        <a:pt x="9049" y="17145"/>
                      </a:lnTo>
                      <a:cubicBezTo>
                        <a:pt x="8382" y="18955"/>
                        <a:pt x="7810" y="20288"/>
                        <a:pt x="7429" y="20955"/>
                      </a:cubicBezTo>
                      <a:cubicBezTo>
                        <a:pt x="6953" y="21908"/>
                        <a:pt x="6382" y="22574"/>
                        <a:pt x="5715" y="23051"/>
                      </a:cubicBezTo>
                      <a:cubicBezTo>
                        <a:pt x="5048" y="23527"/>
                        <a:pt x="4286" y="23717"/>
                        <a:pt x="3334" y="23717"/>
                      </a:cubicBezTo>
                      <a:cubicBezTo>
                        <a:pt x="2762" y="23527"/>
                        <a:pt x="2096" y="23432"/>
                        <a:pt x="1429" y="2314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2" name="Freeform 54">
                  <a:extLst>
                    <a:ext uri="{FF2B5EF4-FFF2-40B4-BE49-F238E27FC236}">
                      <a16:creationId xmlns:a16="http://schemas.microsoft.com/office/drawing/2014/main" id="{02391BF9-6AF7-B1FD-F6BB-C02F736E8365}"/>
                    </a:ext>
                  </a:extLst>
                </p:cNvPr>
                <p:cNvSpPr/>
                <p:nvPr/>
              </p:nvSpPr>
              <p:spPr>
                <a:xfrm>
                  <a:off x="448436" y="392172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7 w 8286"/>
                    <a:gd name="connsiteY4" fmla="*/ 21146 h 22955"/>
                    <a:gd name="connsiteX5" fmla="*/ 2096 w 8286"/>
                    <a:gd name="connsiteY5" fmla="*/ 17812 h 22955"/>
                    <a:gd name="connsiteX6" fmla="*/ 2096 w 8286"/>
                    <a:gd name="connsiteY6" fmla="*/ 8096 h 22955"/>
                    <a:gd name="connsiteX7" fmla="*/ 0 w 8286"/>
                    <a:gd name="connsiteY7" fmla="*/ 8096 h 22955"/>
                    <a:gd name="connsiteX8" fmla="*/ 0 w 8286"/>
                    <a:gd name="connsiteY8" fmla="*/ 5905 h 22955"/>
                    <a:gd name="connsiteX9" fmla="*/ 2096 w 8286"/>
                    <a:gd name="connsiteY9" fmla="*/ 5905 h 22955"/>
                    <a:gd name="connsiteX10" fmla="*/ 2096 w 8286"/>
                    <a:gd name="connsiteY10" fmla="*/ 1714 h 22955"/>
                    <a:gd name="connsiteX11" fmla="*/ 4953 w 8286"/>
                    <a:gd name="connsiteY11" fmla="*/ 0 h 22955"/>
                    <a:gd name="connsiteX12" fmla="*/ 4953 w 8286"/>
                    <a:gd name="connsiteY12" fmla="*/ 5905 h 22955"/>
                    <a:gd name="connsiteX13" fmla="*/ 7810 w 8286"/>
                    <a:gd name="connsiteY13" fmla="*/ 5905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7" y="21146"/>
                      </a:cubicBezTo>
                      <a:cubicBezTo>
                        <a:pt x="2286" y="20574"/>
                        <a:pt x="2096" y="19526"/>
                        <a:pt x="2096" y="17812"/>
                      </a:cubicBezTo>
                      <a:lnTo>
                        <a:pt x="2096" y="8096"/>
                      </a:lnTo>
                      <a:lnTo>
                        <a:pt x="0" y="8096"/>
                      </a:lnTo>
                      <a:lnTo>
                        <a:pt x="0" y="5905"/>
                      </a:lnTo>
                      <a:lnTo>
                        <a:pt x="2096" y="5905"/>
                      </a:lnTo>
                      <a:lnTo>
                        <a:pt x="2096" y="1714"/>
                      </a:lnTo>
                      <a:lnTo>
                        <a:pt x="4953" y="0"/>
                      </a:lnTo>
                      <a:lnTo>
                        <a:pt x="4953" y="5905"/>
                      </a:lnTo>
                      <a:lnTo>
                        <a:pt x="7810" y="5905"/>
                      </a:lnTo>
                      <a:lnTo>
                        <a:pt x="7810" y="8096"/>
                      </a:lnTo>
                      <a:lnTo>
                        <a:pt x="4953" y="8096"/>
                      </a:lnTo>
                      <a:lnTo>
                        <a:pt x="4953" y="17907"/>
                      </a:lnTo>
                      <a:cubicBezTo>
                        <a:pt x="4953" y="18764"/>
                        <a:pt x="5048" y="19240"/>
                        <a:pt x="5144" y="19431"/>
                      </a:cubicBezTo>
                      <a:cubicBezTo>
                        <a:pt x="5239" y="19621"/>
                        <a:pt x="5429" y="19812"/>
                        <a:pt x="5620" y="20003"/>
                      </a:cubicBezTo>
                      <a:cubicBezTo>
                        <a:pt x="5810" y="20098"/>
                        <a:pt x="6191" y="20193"/>
                        <a:pt x="6572" y="20193"/>
                      </a:cubicBezTo>
                      <a:cubicBezTo>
                        <a:pt x="7048" y="20383"/>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3" name="Freeform 55">
                  <a:extLst>
                    <a:ext uri="{FF2B5EF4-FFF2-40B4-BE49-F238E27FC236}">
                      <a16:creationId xmlns:a16="http://schemas.microsoft.com/office/drawing/2014/main" id="{24B0A568-2CB6-5E53-7536-3CFA7E06CFD6}"/>
                    </a:ext>
                  </a:extLst>
                </p:cNvPr>
                <p:cNvSpPr/>
                <p:nvPr/>
              </p:nvSpPr>
              <p:spPr>
                <a:xfrm>
                  <a:off x="459199" y="3921252"/>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5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3 h 23431"/>
                    <a:gd name="connsiteX13" fmla="*/ 4858 w 13716"/>
                    <a:gd name="connsiteY13" fmla="*/ 9239 h 23431"/>
                    <a:gd name="connsiteX14" fmla="*/ 3239 w 13716"/>
                    <a:gd name="connsiteY14" fmla="*/ 11049 h 23431"/>
                    <a:gd name="connsiteX15" fmla="*/ 2762 w 13716"/>
                    <a:gd name="connsiteY15" fmla="*/ 14192 h 23431"/>
                    <a:gd name="connsiteX16" fmla="*/ 2762 w 13716"/>
                    <a:gd name="connsiteY16" fmla="*/ 23432 h 23431"/>
                    <a:gd name="connsiteX17" fmla="*/ 0 w 13716"/>
                    <a:gd name="connsiteY17" fmla="*/ 23432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4" y="8001"/>
                        <a:pt x="13145" y="8858"/>
                      </a:cubicBezTo>
                      <a:cubicBezTo>
                        <a:pt x="13526" y="9716"/>
                        <a:pt x="13716" y="10954"/>
                        <a:pt x="13716" y="12668"/>
                      </a:cubicBezTo>
                      <a:lnTo>
                        <a:pt x="13716" y="23336"/>
                      </a:lnTo>
                      <a:lnTo>
                        <a:pt x="10858" y="23336"/>
                      </a:lnTo>
                      <a:lnTo>
                        <a:pt x="10858" y="12668"/>
                      </a:lnTo>
                      <a:cubicBezTo>
                        <a:pt x="10858" y="11240"/>
                        <a:pt x="10573" y="10192"/>
                        <a:pt x="9906" y="9525"/>
                      </a:cubicBezTo>
                      <a:cubicBezTo>
                        <a:pt x="9239" y="8858"/>
                        <a:pt x="8382" y="8573"/>
                        <a:pt x="7239" y="8573"/>
                      </a:cubicBezTo>
                      <a:cubicBezTo>
                        <a:pt x="6382" y="8573"/>
                        <a:pt x="5620" y="8763"/>
                        <a:pt x="4858" y="9239"/>
                      </a:cubicBezTo>
                      <a:cubicBezTo>
                        <a:pt x="4096" y="9716"/>
                        <a:pt x="3620" y="10287"/>
                        <a:pt x="3239" y="11049"/>
                      </a:cubicBezTo>
                      <a:cubicBezTo>
                        <a:pt x="2953" y="11811"/>
                        <a:pt x="2762" y="12859"/>
                        <a:pt x="2762" y="14192"/>
                      </a:cubicBezTo>
                      <a:lnTo>
                        <a:pt x="2762" y="23432"/>
                      </a:lnTo>
                      <a:lnTo>
                        <a:pt x="0" y="2343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4" name="Freeform 56">
                  <a:extLst>
                    <a:ext uri="{FF2B5EF4-FFF2-40B4-BE49-F238E27FC236}">
                      <a16:creationId xmlns:a16="http://schemas.microsoft.com/office/drawing/2014/main" id="{AAAD86FC-8414-4ABA-55A2-86B57D7125D4}"/>
                    </a:ext>
                  </a:extLst>
                </p:cNvPr>
                <p:cNvSpPr/>
                <p:nvPr/>
              </p:nvSpPr>
              <p:spPr>
                <a:xfrm>
                  <a:off x="476154"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8 w 15525"/>
                    <a:gd name="connsiteY16" fmla="*/ 7239 h 17621"/>
                    <a:gd name="connsiteX17" fmla="*/ 12668 w 15525"/>
                    <a:gd name="connsiteY17" fmla="*/ 7239 h 17621"/>
                    <a:gd name="connsiteX18" fmla="*/ 11620 w 15525"/>
                    <a:gd name="connsiteY18" fmla="*/ 4096 h 17621"/>
                    <a:gd name="connsiteX19" fmla="*/ 8096 w 15525"/>
                    <a:gd name="connsiteY19" fmla="*/ 2477 h 17621"/>
                    <a:gd name="connsiteX20" fmla="*/ 4763 w 15525"/>
                    <a:gd name="connsiteY20" fmla="*/ 3810 h 17621"/>
                    <a:gd name="connsiteX21" fmla="*/ 3238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7"/>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620" y="13907"/>
                        <a:pt x="12192" y="13049"/>
                        <a:pt x="12573" y="11811"/>
                      </a:cubicBezTo>
                      <a:close/>
                      <a:moveTo>
                        <a:pt x="3238" y="7239"/>
                      </a:moveTo>
                      <a:lnTo>
                        <a:pt x="12668" y="7239"/>
                      </a:lnTo>
                      <a:cubicBezTo>
                        <a:pt x="12573" y="5810"/>
                        <a:pt x="12192" y="4763"/>
                        <a:pt x="11620" y="4096"/>
                      </a:cubicBezTo>
                      <a:cubicBezTo>
                        <a:pt x="10668" y="2953"/>
                        <a:pt x="9525" y="2477"/>
                        <a:pt x="8096" y="2477"/>
                      </a:cubicBezTo>
                      <a:cubicBezTo>
                        <a:pt x="6763" y="2477"/>
                        <a:pt x="5715" y="2953"/>
                        <a:pt x="4763" y="3810"/>
                      </a:cubicBezTo>
                      <a:cubicBezTo>
                        <a:pt x="3810" y="4572"/>
                        <a:pt x="3334" y="5715"/>
                        <a:pt x="3238"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5" name="Graphic 6">
                <a:extLst>
                  <a:ext uri="{FF2B5EF4-FFF2-40B4-BE49-F238E27FC236}">
                    <a16:creationId xmlns:a16="http://schemas.microsoft.com/office/drawing/2014/main" id="{C3C85FD5-2FE1-F92B-A0B4-E46C160766F8}"/>
                  </a:ext>
                </a:extLst>
              </p:cNvPr>
              <p:cNvGrpSpPr/>
              <p:nvPr/>
            </p:nvGrpSpPr>
            <p:grpSpPr>
              <a:xfrm>
                <a:off x="246506" y="3957638"/>
                <a:ext cx="321849" cy="30194"/>
                <a:chOff x="246506" y="3957638"/>
                <a:chExt cx="321849" cy="30194"/>
              </a:xfrm>
              <a:solidFill>
                <a:srgbClr val="23509E"/>
              </a:solidFill>
            </p:grpSpPr>
            <p:sp>
              <p:nvSpPr>
                <p:cNvPr id="55" name="Freeform 58">
                  <a:extLst>
                    <a:ext uri="{FF2B5EF4-FFF2-40B4-BE49-F238E27FC236}">
                      <a16:creationId xmlns:a16="http://schemas.microsoft.com/office/drawing/2014/main" id="{8C222C20-A31F-5E40-D59D-3A815A2FFA5B}"/>
                    </a:ext>
                  </a:extLst>
                </p:cNvPr>
                <p:cNvSpPr/>
                <p:nvPr/>
              </p:nvSpPr>
              <p:spPr>
                <a:xfrm>
                  <a:off x="246506" y="3957638"/>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6" name="Freeform 59">
                  <a:extLst>
                    <a:ext uri="{FF2B5EF4-FFF2-40B4-BE49-F238E27FC236}">
                      <a16:creationId xmlns:a16="http://schemas.microsoft.com/office/drawing/2014/main" id="{F416395F-1BD3-CA2D-C3FA-B31C163BB689}"/>
                    </a:ext>
                  </a:extLst>
                </p:cNvPr>
                <p:cNvSpPr/>
                <p:nvPr/>
              </p:nvSpPr>
              <p:spPr>
                <a:xfrm>
                  <a:off x="267746"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7" name="Freeform 60">
                  <a:extLst>
                    <a:ext uri="{FF2B5EF4-FFF2-40B4-BE49-F238E27FC236}">
                      <a16:creationId xmlns:a16="http://schemas.microsoft.com/office/drawing/2014/main" id="{4EE737A6-A3AE-F77E-42CF-87D3B4F001EA}"/>
                    </a:ext>
                  </a:extLst>
                </p:cNvPr>
                <p:cNvSpPr/>
                <p:nvPr/>
              </p:nvSpPr>
              <p:spPr>
                <a:xfrm>
                  <a:off x="277557"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8" name="Freeform 61">
                  <a:extLst>
                    <a:ext uri="{FF2B5EF4-FFF2-40B4-BE49-F238E27FC236}">
                      <a16:creationId xmlns:a16="http://schemas.microsoft.com/office/drawing/2014/main" id="{3466D5A6-F415-06B3-3C61-7E7AF4C0C61B}"/>
                    </a:ext>
                  </a:extLst>
                </p:cNvPr>
                <p:cNvSpPr/>
                <p:nvPr/>
              </p:nvSpPr>
              <p:spPr>
                <a:xfrm>
                  <a:off x="295464" y="3963448"/>
                  <a:ext cx="13906" cy="17525"/>
                </a:xfrm>
                <a:custGeom>
                  <a:avLst/>
                  <a:gdLst>
                    <a:gd name="connsiteX0" fmla="*/ 0 w 13906"/>
                    <a:gd name="connsiteY0" fmla="*/ 12382 h 17525"/>
                    <a:gd name="connsiteX1" fmla="*/ 2857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2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8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7" y="11906"/>
                      </a:lnTo>
                      <a:cubicBezTo>
                        <a:pt x="3048" y="13049"/>
                        <a:pt x="3429" y="13906"/>
                        <a:pt x="4191" y="14478"/>
                      </a:cubicBezTo>
                      <a:cubicBezTo>
                        <a:pt x="4953" y="15049"/>
                        <a:pt x="5905" y="15335"/>
                        <a:pt x="7239" y="15335"/>
                      </a:cubicBezTo>
                      <a:cubicBezTo>
                        <a:pt x="8572" y="15335"/>
                        <a:pt x="9525" y="15049"/>
                        <a:pt x="10192" y="14573"/>
                      </a:cubicBezTo>
                      <a:cubicBezTo>
                        <a:pt x="10858" y="14002"/>
                        <a:pt x="11144" y="13430"/>
                        <a:pt x="11144" y="12668"/>
                      </a:cubicBezTo>
                      <a:cubicBezTo>
                        <a:pt x="11144" y="12001"/>
                        <a:pt x="10858" y="11525"/>
                        <a:pt x="10287" y="11144"/>
                      </a:cubicBezTo>
                      <a:cubicBezTo>
                        <a:pt x="9906" y="10858"/>
                        <a:pt x="8953"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7" y="953"/>
                        <a:pt x="3429" y="667"/>
                        <a:pt x="4191" y="381"/>
                      </a:cubicBezTo>
                      <a:cubicBezTo>
                        <a:pt x="4953" y="190"/>
                        <a:pt x="5810" y="0"/>
                        <a:pt x="6667" y="0"/>
                      </a:cubicBezTo>
                      <a:cubicBezTo>
                        <a:pt x="8001" y="0"/>
                        <a:pt x="9144" y="190"/>
                        <a:pt x="10192" y="571"/>
                      </a:cubicBezTo>
                      <a:cubicBezTo>
                        <a:pt x="11144" y="953"/>
                        <a:pt x="11906" y="1429"/>
                        <a:pt x="12382"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4" y="2286"/>
                        <a:pt x="4572" y="2476"/>
                        <a:pt x="4096" y="2953"/>
                      </a:cubicBezTo>
                      <a:cubicBezTo>
                        <a:pt x="3524" y="3429"/>
                        <a:pt x="3238" y="3905"/>
                        <a:pt x="3238" y="4477"/>
                      </a:cubicBezTo>
                      <a:cubicBezTo>
                        <a:pt x="3238"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3"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381"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9" name="Freeform 62">
                  <a:extLst>
                    <a:ext uri="{FF2B5EF4-FFF2-40B4-BE49-F238E27FC236}">
                      <a16:creationId xmlns:a16="http://schemas.microsoft.com/office/drawing/2014/main" id="{BD75869B-2D45-AC3B-98FC-D9D06C0E050D}"/>
                    </a:ext>
                  </a:extLst>
                </p:cNvPr>
                <p:cNvSpPr/>
                <p:nvPr/>
              </p:nvSpPr>
              <p:spPr>
                <a:xfrm>
                  <a:off x="31289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2 w 22764"/>
                    <a:gd name="connsiteY14" fmla="*/ 4191 h 17240"/>
                    <a:gd name="connsiteX15" fmla="*/ 18574 w 22764"/>
                    <a:gd name="connsiteY15" fmla="*/ 2953 h 17240"/>
                    <a:gd name="connsiteX16" fmla="*/ 16859 w 22764"/>
                    <a:gd name="connsiteY16" fmla="*/ 2477 h 17240"/>
                    <a:gd name="connsiteX17" fmla="*/ 13907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2" y="4191"/>
                      </a:cubicBezTo>
                      <a:cubicBezTo>
                        <a:pt x="19431" y="3715"/>
                        <a:pt x="19145" y="3238"/>
                        <a:pt x="18574" y="2953"/>
                      </a:cubicBezTo>
                      <a:cubicBezTo>
                        <a:pt x="18098" y="2667"/>
                        <a:pt x="17526" y="2477"/>
                        <a:pt x="16859" y="2477"/>
                      </a:cubicBezTo>
                      <a:cubicBezTo>
                        <a:pt x="15716" y="2477"/>
                        <a:pt x="14669" y="2857"/>
                        <a:pt x="13907" y="3620"/>
                      </a:cubicBezTo>
                      <a:cubicBezTo>
                        <a:pt x="13145"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20"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0" name="Freeform 63">
                  <a:extLst>
                    <a:ext uri="{FF2B5EF4-FFF2-40B4-BE49-F238E27FC236}">
                      <a16:creationId xmlns:a16="http://schemas.microsoft.com/office/drawing/2014/main" id="{881E6804-942A-7CC2-347C-4C31CD3C0B55}"/>
                    </a:ext>
                  </a:extLst>
                </p:cNvPr>
                <p:cNvSpPr/>
                <p:nvPr/>
              </p:nvSpPr>
              <p:spPr>
                <a:xfrm>
                  <a:off x="339946" y="3964020"/>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0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4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5" y="16288"/>
                        <a:pt x="8001" y="17240"/>
                        <a:pt x="5715" y="17240"/>
                      </a:cubicBezTo>
                      <a:cubicBezTo>
                        <a:pt x="4763" y="17240"/>
                        <a:pt x="3810" y="17050"/>
                        <a:pt x="2953" y="16669"/>
                      </a:cubicBezTo>
                      <a:cubicBezTo>
                        <a:pt x="2096" y="16288"/>
                        <a:pt x="1429" y="15812"/>
                        <a:pt x="1048" y="15240"/>
                      </a:cubicBezTo>
                      <a:cubicBezTo>
                        <a:pt x="667" y="14669"/>
                        <a:pt x="381" y="14002"/>
                        <a:pt x="190" y="13145"/>
                      </a:cubicBezTo>
                      <a:cubicBezTo>
                        <a:pt x="95" y="12573"/>
                        <a:pt x="0" y="11716"/>
                        <a:pt x="0" y="10478"/>
                      </a:cubicBezTo>
                      <a:lnTo>
                        <a:pt x="0" y="0"/>
                      </a:lnTo>
                      <a:lnTo>
                        <a:pt x="2858" y="0"/>
                      </a:lnTo>
                      <a:lnTo>
                        <a:pt x="2858" y="9334"/>
                      </a:lnTo>
                      <a:cubicBezTo>
                        <a:pt x="2858" y="10858"/>
                        <a:pt x="2953" y="11811"/>
                        <a:pt x="3048" y="12382"/>
                      </a:cubicBezTo>
                      <a:cubicBezTo>
                        <a:pt x="3238" y="13145"/>
                        <a:pt x="3619" y="13716"/>
                        <a:pt x="4191" y="14192"/>
                      </a:cubicBezTo>
                      <a:cubicBezTo>
                        <a:pt x="4763" y="14669"/>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1" name="Freeform 64">
                  <a:extLst>
                    <a:ext uri="{FF2B5EF4-FFF2-40B4-BE49-F238E27FC236}">
                      <a16:creationId xmlns:a16="http://schemas.microsoft.com/office/drawing/2014/main" id="{63953213-4BF5-ABC3-95B6-56BFC5ADC25F}"/>
                    </a:ext>
                  </a:extLst>
                </p:cNvPr>
                <p:cNvSpPr/>
                <p:nvPr/>
              </p:nvSpPr>
              <p:spPr>
                <a:xfrm>
                  <a:off x="356900" y="3963448"/>
                  <a:ext cx="13906" cy="17525"/>
                </a:xfrm>
                <a:custGeom>
                  <a:avLst/>
                  <a:gdLst>
                    <a:gd name="connsiteX0" fmla="*/ 0 w 13906"/>
                    <a:gd name="connsiteY0" fmla="*/ 12382 h 17525"/>
                    <a:gd name="connsiteX1" fmla="*/ 2858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3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9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8" y="11906"/>
                      </a:lnTo>
                      <a:cubicBezTo>
                        <a:pt x="3048" y="13049"/>
                        <a:pt x="3429" y="13906"/>
                        <a:pt x="4191" y="14478"/>
                      </a:cubicBezTo>
                      <a:cubicBezTo>
                        <a:pt x="4953" y="15049"/>
                        <a:pt x="5906" y="15335"/>
                        <a:pt x="7239" y="15335"/>
                      </a:cubicBezTo>
                      <a:cubicBezTo>
                        <a:pt x="8573" y="15335"/>
                        <a:pt x="9525" y="15049"/>
                        <a:pt x="10192" y="14573"/>
                      </a:cubicBezTo>
                      <a:cubicBezTo>
                        <a:pt x="10858" y="14002"/>
                        <a:pt x="11144" y="13430"/>
                        <a:pt x="11144" y="12668"/>
                      </a:cubicBezTo>
                      <a:cubicBezTo>
                        <a:pt x="11144" y="12001"/>
                        <a:pt x="10858" y="11525"/>
                        <a:pt x="10287" y="11144"/>
                      </a:cubicBezTo>
                      <a:cubicBezTo>
                        <a:pt x="9906" y="10858"/>
                        <a:pt x="8954"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8" y="953"/>
                        <a:pt x="3429" y="667"/>
                        <a:pt x="4191" y="381"/>
                      </a:cubicBezTo>
                      <a:cubicBezTo>
                        <a:pt x="4953" y="190"/>
                        <a:pt x="5810" y="0"/>
                        <a:pt x="6667" y="0"/>
                      </a:cubicBezTo>
                      <a:cubicBezTo>
                        <a:pt x="8001" y="0"/>
                        <a:pt x="9144" y="190"/>
                        <a:pt x="10192" y="571"/>
                      </a:cubicBezTo>
                      <a:cubicBezTo>
                        <a:pt x="11144" y="953"/>
                        <a:pt x="11906" y="1429"/>
                        <a:pt x="12383"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5" y="2286"/>
                        <a:pt x="4572" y="2476"/>
                        <a:pt x="4096" y="2953"/>
                      </a:cubicBezTo>
                      <a:cubicBezTo>
                        <a:pt x="3524" y="3429"/>
                        <a:pt x="3239" y="3905"/>
                        <a:pt x="3239" y="4477"/>
                      </a:cubicBezTo>
                      <a:cubicBezTo>
                        <a:pt x="3239"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4"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286"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2" name="Freeform 65">
                  <a:extLst>
                    <a:ext uri="{FF2B5EF4-FFF2-40B4-BE49-F238E27FC236}">
                      <a16:creationId xmlns:a16="http://schemas.microsoft.com/office/drawing/2014/main" id="{0EAC2836-9B46-221A-9E19-EAC04E12D633}"/>
                    </a:ext>
                  </a:extLst>
                </p:cNvPr>
                <p:cNvSpPr/>
                <p:nvPr/>
              </p:nvSpPr>
              <p:spPr>
                <a:xfrm>
                  <a:off x="373950" y="3961829"/>
                  <a:ext cx="15239" cy="15335"/>
                </a:xfrm>
                <a:custGeom>
                  <a:avLst/>
                  <a:gdLst>
                    <a:gd name="connsiteX0" fmla="*/ 6286 w 15239"/>
                    <a:gd name="connsiteY0" fmla="*/ 15335 h 15335"/>
                    <a:gd name="connsiteX1" fmla="*/ 6286 w 15239"/>
                    <a:gd name="connsiteY1" fmla="*/ 8954 h 15335"/>
                    <a:gd name="connsiteX2" fmla="*/ 0 w 15239"/>
                    <a:gd name="connsiteY2" fmla="*/ 8954 h 15335"/>
                    <a:gd name="connsiteX3" fmla="*/ 0 w 15239"/>
                    <a:gd name="connsiteY3" fmla="*/ 6287 h 15335"/>
                    <a:gd name="connsiteX4" fmla="*/ 6286 w 15239"/>
                    <a:gd name="connsiteY4" fmla="*/ 6287 h 15335"/>
                    <a:gd name="connsiteX5" fmla="*/ 6286 w 15239"/>
                    <a:gd name="connsiteY5" fmla="*/ 0 h 15335"/>
                    <a:gd name="connsiteX6" fmla="*/ 8954 w 15239"/>
                    <a:gd name="connsiteY6" fmla="*/ 0 h 15335"/>
                    <a:gd name="connsiteX7" fmla="*/ 8954 w 15239"/>
                    <a:gd name="connsiteY7" fmla="*/ 6287 h 15335"/>
                    <a:gd name="connsiteX8" fmla="*/ 15240 w 15239"/>
                    <a:gd name="connsiteY8" fmla="*/ 6287 h 15335"/>
                    <a:gd name="connsiteX9" fmla="*/ 15240 w 15239"/>
                    <a:gd name="connsiteY9" fmla="*/ 8954 h 15335"/>
                    <a:gd name="connsiteX10" fmla="*/ 8954 w 15239"/>
                    <a:gd name="connsiteY10" fmla="*/ 8954 h 15335"/>
                    <a:gd name="connsiteX11" fmla="*/ 8954 w 15239"/>
                    <a:gd name="connsiteY11" fmla="*/ 15335 h 15335"/>
                    <a:gd name="connsiteX12" fmla="*/ 6286 w 15239"/>
                    <a:gd name="connsiteY12" fmla="*/ 15335 h 1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39" h="15335">
                      <a:moveTo>
                        <a:pt x="6286" y="15335"/>
                      </a:moveTo>
                      <a:lnTo>
                        <a:pt x="6286" y="8954"/>
                      </a:lnTo>
                      <a:lnTo>
                        <a:pt x="0" y="8954"/>
                      </a:lnTo>
                      <a:lnTo>
                        <a:pt x="0" y="6287"/>
                      </a:lnTo>
                      <a:lnTo>
                        <a:pt x="6286" y="6287"/>
                      </a:lnTo>
                      <a:lnTo>
                        <a:pt x="6286" y="0"/>
                      </a:lnTo>
                      <a:lnTo>
                        <a:pt x="8954" y="0"/>
                      </a:lnTo>
                      <a:lnTo>
                        <a:pt x="8954" y="6287"/>
                      </a:lnTo>
                      <a:lnTo>
                        <a:pt x="15240" y="6287"/>
                      </a:lnTo>
                      <a:lnTo>
                        <a:pt x="15240" y="8954"/>
                      </a:lnTo>
                      <a:lnTo>
                        <a:pt x="8954" y="8954"/>
                      </a:lnTo>
                      <a:lnTo>
                        <a:pt x="8954" y="15335"/>
                      </a:lnTo>
                      <a:lnTo>
                        <a:pt x="6286" y="15335"/>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3" name="Freeform 66">
                  <a:extLst>
                    <a:ext uri="{FF2B5EF4-FFF2-40B4-BE49-F238E27FC236}">
                      <a16:creationId xmlns:a16="http://schemas.microsoft.com/office/drawing/2014/main" id="{D456A36D-CDBA-8B31-79A3-337CB6D69997}"/>
                    </a:ext>
                  </a:extLst>
                </p:cNvPr>
                <p:cNvSpPr/>
                <p:nvPr/>
              </p:nvSpPr>
              <p:spPr>
                <a:xfrm>
                  <a:off x="402621" y="3957638"/>
                  <a:ext cx="17716" cy="23241"/>
                </a:xfrm>
                <a:custGeom>
                  <a:avLst/>
                  <a:gdLst>
                    <a:gd name="connsiteX0" fmla="*/ 0 w 17716"/>
                    <a:gd name="connsiteY0" fmla="*/ 23241 h 23241"/>
                    <a:gd name="connsiteX1" fmla="*/ 0 w 17716"/>
                    <a:gd name="connsiteY1" fmla="*/ 0 h 23241"/>
                    <a:gd name="connsiteX2" fmla="*/ 8763 w 17716"/>
                    <a:gd name="connsiteY2" fmla="*/ 0 h 23241"/>
                    <a:gd name="connsiteX3" fmla="*/ 12287 w 17716"/>
                    <a:gd name="connsiteY3" fmla="*/ 191 h 23241"/>
                    <a:gd name="connsiteX4" fmla="*/ 15145 w 17716"/>
                    <a:gd name="connsiteY4" fmla="*/ 1238 h 23241"/>
                    <a:gd name="connsiteX5" fmla="*/ 17050 w 17716"/>
                    <a:gd name="connsiteY5" fmla="*/ 3524 h 23241"/>
                    <a:gd name="connsiteX6" fmla="*/ 17717 w 17716"/>
                    <a:gd name="connsiteY6" fmla="*/ 6668 h 23241"/>
                    <a:gd name="connsiteX7" fmla="*/ 15811 w 17716"/>
                    <a:gd name="connsiteY7" fmla="*/ 11716 h 23241"/>
                    <a:gd name="connsiteX8" fmla="*/ 8953 w 17716"/>
                    <a:gd name="connsiteY8" fmla="*/ 13811 h 23241"/>
                    <a:gd name="connsiteX9" fmla="*/ 2953 w 17716"/>
                    <a:gd name="connsiteY9" fmla="*/ 13811 h 23241"/>
                    <a:gd name="connsiteX10" fmla="*/ 2953 w 17716"/>
                    <a:gd name="connsiteY10" fmla="*/ 23241 h 23241"/>
                    <a:gd name="connsiteX11" fmla="*/ 0 w 17716"/>
                    <a:gd name="connsiteY11" fmla="*/ 23241 h 23241"/>
                    <a:gd name="connsiteX12" fmla="*/ 3048 w 17716"/>
                    <a:gd name="connsiteY12" fmla="*/ 11049 h 23241"/>
                    <a:gd name="connsiteX13" fmla="*/ 9049 w 17716"/>
                    <a:gd name="connsiteY13" fmla="*/ 11049 h 23241"/>
                    <a:gd name="connsiteX14" fmla="*/ 13240 w 17716"/>
                    <a:gd name="connsiteY14" fmla="*/ 9906 h 23241"/>
                    <a:gd name="connsiteX15" fmla="*/ 14478 w 17716"/>
                    <a:gd name="connsiteY15" fmla="*/ 6763 h 23241"/>
                    <a:gd name="connsiteX16" fmla="*/ 13716 w 17716"/>
                    <a:gd name="connsiteY16" fmla="*/ 4286 h 23241"/>
                    <a:gd name="connsiteX17" fmla="*/ 11811 w 17716"/>
                    <a:gd name="connsiteY17" fmla="*/ 2953 h 23241"/>
                    <a:gd name="connsiteX18" fmla="*/ 8953 w 17716"/>
                    <a:gd name="connsiteY18" fmla="*/ 2762 h 23241"/>
                    <a:gd name="connsiteX19" fmla="*/ 3048 w 17716"/>
                    <a:gd name="connsiteY19" fmla="*/ 2762 h 23241"/>
                    <a:gd name="connsiteX20" fmla="*/ 3048 w 17716"/>
                    <a:gd name="connsiteY20" fmla="*/ 11049 h 2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16" h="23241">
                      <a:moveTo>
                        <a:pt x="0" y="23241"/>
                      </a:moveTo>
                      <a:lnTo>
                        <a:pt x="0" y="0"/>
                      </a:lnTo>
                      <a:lnTo>
                        <a:pt x="8763" y="0"/>
                      </a:lnTo>
                      <a:cubicBezTo>
                        <a:pt x="10287" y="0"/>
                        <a:pt x="11525" y="95"/>
                        <a:pt x="12287" y="191"/>
                      </a:cubicBezTo>
                      <a:cubicBezTo>
                        <a:pt x="13430" y="381"/>
                        <a:pt x="14383" y="762"/>
                        <a:pt x="15145" y="1238"/>
                      </a:cubicBezTo>
                      <a:cubicBezTo>
                        <a:pt x="15907" y="1810"/>
                        <a:pt x="16573" y="2477"/>
                        <a:pt x="17050" y="3524"/>
                      </a:cubicBezTo>
                      <a:cubicBezTo>
                        <a:pt x="17526" y="4477"/>
                        <a:pt x="17717" y="5525"/>
                        <a:pt x="17717" y="6668"/>
                      </a:cubicBezTo>
                      <a:cubicBezTo>
                        <a:pt x="17717" y="8668"/>
                        <a:pt x="17050" y="10287"/>
                        <a:pt x="15811" y="11716"/>
                      </a:cubicBezTo>
                      <a:cubicBezTo>
                        <a:pt x="14573" y="13049"/>
                        <a:pt x="12287" y="13811"/>
                        <a:pt x="8953" y="13811"/>
                      </a:cubicBezTo>
                      <a:lnTo>
                        <a:pt x="2953" y="13811"/>
                      </a:lnTo>
                      <a:lnTo>
                        <a:pt x="2953" y="23241"/>
                      </a:lnTo>
                      <a:lnTo>
                        <a:pt x="0" y="23241"/>
                      </a:lnTo>
                      <a:close/>
                      <a:moveTo>
                        <a:pt x="3048" y="11049"/>
                      </a:moveTo>
                      <a:lnTo>
                        <a:pt x="9049" y="11049"/>
                      </a:lnTo>
                      <a:cubicBezTo>
                        <a:pt x="11049" y="11049"/>
                        <a:pt x="12478" y="10668"/>
                        <a:pt x="13240" y="9906"/>
                      </a:cubicBezTo>
                      <a:cubicBezTo>
                        <a:pt x="14097" y="9144"/>
                        <a:pt x="14478" y="8096"/>
                        <a:pt x="14478" y="6763"/>
                      </a:cubicBezTo>
                      <a:cubicBezTo>
                        <a:pt x="14478" y="5810"/>
                        <a:pt x="14192" y="4953"/>
                        <a:pt x="13716" y="4286"/>
                      </a:cubicBezTo>
                      <a:cubicBezTo>
                        <a:pt x="13240" y="3620"/>
                        <a:pt x="12573" y="3143"/>
                        <a:pt x="11811" y="2953"/>
                      </a:cubicBezTo>
                      <a:cubicBezTo>
                        <a:pt x="11335" y="2858"/>
                        <a:pt x="10382" y="2762"/>
                        <a:pt x="8953" y="2762"/>
                      </a:cubicBezTo>
                      <a:lnTo>
                        <a:pt x="3048" y="2762"/>
                      </a:lnTo>
                      <a:lnTo>
                        <a:pt x="3048" y="1104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2" name="Freeform 67">
                  <a:extLst>
                    <a:ext uri="{FF2B5EF4-FFF2-40B4-BE49-F238E27FC236}">
                      <a16:creationId xmlns:a16="http://schemas.microsoft.com/office/drawing/2014/main" id="{379C02D4-F516-2888-A421-90785C0F8250}"/>
                    </a:ext>
                  </a:extLst>
                </p:cNvPr>
                <p:cNvSpPr/>
                <p:nvPr/>
              </p:nvSpPr>
              <p:spPr>
                <a:xfrm>
                  <a:off x="423861"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3" name="Freeform 68">
                  <a:extLst>
                    <a:ext uri="{FF2B5EF4-FFF2-40B4-BE49-F238E27FC236}">
                      <a16:creationId xmlns:a16="http://schemas.microsoft.com/office/drawing/2014/main" id="{5063A3B2-CD3C-8398-3F8F-18B2404C3C8A}"/>
                    </a:ext>
                  </a:extLst>
                </p:cNvPr>
                <p:cNvSpPr/>
                <p:nvPr/>
              </p:nvSpPr>
              <p:spPr>
                <a:xfrm>
                  <a:off x="433672" y="3963638"/>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2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2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2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1" y="667"/>
                        <a:pt x="5810" y="0"/>
                        <a:pt x="7906" y="0"/>
                      </a:cubicBezTo>
                      <a:cubicBezTo>
                        <a:pt x="10192" y="0"/>
                        <a:pt x="12097" y="762"/>
                        <a:pt x="13621" y="2286"/>
                      </a:cubicBezTo>
                      <a:cubicBezTo>
                        <a:pt x="15050" y="3810"/>
                        <a:pt x="15812" y="5905"/>
                        <a:pt x="15812" y="8572"/>
                      </a:cubicBezTo>
                      <a:cubicBezTo>
                        <a:pt x="15812" y="10763"/>
                        <a:pt x="15526" y="12478"/>
                        <a:pt x="14859" y="13716"/>
                      </a:cubicBezTo>
                      <a:cubicBezTo>
                        <a:pt x="14192" y="14954"/>
                        <a:pt x="13240" y="15907"/>
                        <a:pt x="12002" y="16573"/>
                      </a:cubicBezTo>
                      <a:cubicBezTo>
                        <a:pt x="10763" y="17240"/>
                        <a:pt x="9430" y="17621"/>
                        <a:pt x="7906" y="17621"/>
                      </a:cubicBezTo>
                      <a:cubicBezTo>
                        <a:pt x="5525" y="17621"/>
                        <a:pt x="3620" y="16859"/>
                        <a:pt x="2191" y="15335"/>
                      </a:cubicBezTo>
                      <a:cubicBezTo>
                        <a:pt x="762" y="13906"/>
                        <a:pt x="0" y="11716"/>
                        <a:pt x="0" y="8858"/>
                      </a:cubicBezTo>
                      <a:close/>
                      <a:moveTo>
                        <a:pt x="2953" y="8858"/>
                      </a:moveTo>
                      <a:cubicBezTo>
                        <a:pt x="2953" y="11049"/>
                        <a:pt x="3429" y="12668"/>
                        <a:pt x="4382" y="13716"/>
                      </a:cubicBezTo>
                      <a:cubicBezTo>
                        <a:pt x="5334" y="14764"/>
                        <a:pt x="6477" y="15335"/>
                        <a:pt x="7906" y="15335"/>
                      </a:cubicBezTo>
                      <a:cubicBezTo>
                        <a:pt x="9335" y="15335"/>
                        <a:pt x="10478" y="14764"/>
                        <a:pt x="11430" y="13716"/>
                      </a:cubicBezTo>
                      <a:cubicBezTo>
                        <a:pt x="12383" y="12668"/>
                        <a:pt x="12859" y="10954"/>
                        <a:pt x="12859" y="8763"/>
                      </a:cubicBezTo>
                      <a:cubicBezTo>
                        <a:pt x="12859" y="6668"/>
                        <a:pt x="12383" y="5144"/>
                        <a:pt x="11430" y="4001"/>
                      </a:cubicBezTo>
                      <a:cubicBezTo>
                        <a:pt x="10478" y="2953"/>
                        <a:pt x="9335" y="2381"/>
                        <a:pt x="7906" y="2381"/>
                      </a:cubicBezTo>
                      <a:cubicBezTo>
                        <a:pt x="6477" y="2381"/>
                        <a:pt x="5334" y="2953"/>
                        <a:pt x="4382"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4" name="Freeform 69">
                  <a:extLst>
                    <a:ext uri="{FF2B5EF4-FFF2-40B4-BE49-F238E27FC236}">
                      <a16:creationId xmlns:a16="http://schemas.microsoft.com/office/drawing/2014/main" id="{9E01CF2B-8337-7C0A-DCE1-DCB1D40FB32E}"/>
                    </a:ext>
                  </a:extLst>
                </p:cNvPr>
                <p:cNvSpPr/>
                <p:nvPr/>
              </p:nvSpPr>
              <p:spPr>
                <a:xfrm>
                  <a:off x="451579" y="3963734"/>
                  <a:ext cx="14954" cy="24098"/>
                </a:xfrm>
                <a:custGeom>
                  <a:avLst/>
                  <a:gdLst>
                    <a:gd name="connsiteX0" fmla="*/ 667 w 14954"/>
                    <a:gd name="connsiteY0" fmla="*/ 18574 h 24098"/>
                    <a:gd name="connsiteX1" fmla="*/ 3429 w 14954"/>
                    <a:gd name="connsiteY1" fmla="*/ 18955 h 24098"/>
                    <a:gd name="connsiteX2" fmla="*/ 4381 w 14954"/>
                    <a:gd name="connsiteY2" fmla="*/ 20860 h 24098"/>
                    <a:gd name="connsiteX3" fmla="*/ 7239 w 14954"/>
                    <a:gd name="connsiteY3" fmla="*/ 21622 h 24098"/>
                    <a:gd name="connsiteX4" fmla="*/ 10287 w 14954"/>
                    <a:gd name="connsiteY4" fmla="*/ 20860 h 24098"/>
                    <a:gd name="connsiteX5" fmla="*/ 11716 w 14954"/>
                    <a:gd name="connsiteY5" fmla="*/ 18669 h 24098"/>
                    <a:gd name="connsiteX6" fmla="*/ 11906 w 14954"/>
                    <a:gd name="connsiteY6" fmla="*/ 15049 h 24098"/>
                    <a:gd name="connsiteX7" fmla="*/ 7239 w 14954"/>
                    <a:gd name="connsiteY7" fmla="*/ 17240 h 24098"/>
                    <a:gd name="connsiteX8" fmla="*/ 1905 w 14954"/>
                    <a:gd name="connsiteY8" fmla="*/ 14764 h 24098"/>
                    <a:gd name="connsiteX9" fmla="*/ 0 w 14954"/>
                    <a:gd name="connsiteY9" fmla="*/ 8763 h 24098"/>
                    <a:gd name="connsiteX10" fmla="*/ 857 w 14954"/>
                    <a:gd name="connsiteY10" fmla="*/ 4286 h 24098"/>
                    <a:gd name="connsiteX11" fmla="*/ 3429 w 14954"/>
                    <a:gd name="connsiteY11" fmla="*/ 1143 h 24098"/>
                    <a:gd name="connsiteX12" fmla="*/ 7334 w 14954"/>
                    <a:gd name="connsiteY12" fmla="*/ 0 h 24098"/>
                    <a:gd name="connsiteX13" fmla="*/ 12287 w 14954"/>
                    <a:gd name="connsiteY13" fmla="*/ 2381 h 24098"/>
                    <a:gd name="connsiteX14" fmla="*/ 12287 w 14954"/>
                    <a:gd name="connsiteY14" fmla="*/ 381 h 24098"/>
                    <a:gd name="connsiteX15" fmla="*/ 14954 w 14954"/>
                    <a:gd name="connsiteY15" fmla="*/ 381 h 24098"/>
                    <a:gd name="connsiteX16" fmla="*/ 14954 w 14954"/>
                    <a:gd name="connsiteY16" fmla="*/ 14954 h 24098"/>
                    <a:gd name="connsiteX17" fmla="*/ 14192 w 14954"/>
                    <a:gd name="connsiteY17" fmla="*/ 20574 h 24098"/>
                    <a:gd name="connsiteX18" fmla="*/ 11621 w 14954"/>
                    <a:gd name="connsiteY18" fmla="*/ 23146 h 24098"/>
                    <a:gd name="connsiteX19" fmla="*/ 7334 w 14954"/>
                    <a:gd name="connsiteY19" fmla="*/ 24098 h 24098"/>
                    <a:gd name="connsiteX20" fmla="*/ 2476 w 14954"/>
                    <a:gd name="connsiteY20" fmla="*/ 22765 h 24098"/>
                    <a:gd name="connsiteX21" fmla="*/ 667 w 14954"/>
                    <a:gd name="connsiteY21" fmla="*/ 18574 h 24098"/>
                    <a:gd name="connsiteX22" fmla="*/ 3048 w 14954"/>
                    <a:gd name="connsiteY22" fmla="*/ 8477 h 24098"/>
                    <a:gd name="connsiteX23" fmla="*/ 4381 w 14954"/>
                    <a:gd name="connsiteY23" fmla="*/ 13335 h 24098"/>
                    <a:gd name="connsiteX24" fmla="*/ 7715 w 14954"/>
                    <a:gd name="connsiteY24" fmla="*/ 14859 h 24098"/>
                    <a:gd name="connsiteX25" fmla="*/ 11049 w 14954"/>
                    <a:gd name="connsiteY25" fmla="*/ 13335 h 24098"/>
                    <a:gd name="connsiteX26" fmla="*/ 12382 w 14954"/>
                    <a:gd name="connsiteY26" fmla="*/ 8572 h 24098"/>
                    <a:gd name="connsiteX27" fmla="*/ 11049 w 14954"/>
                    <a:gd name="connsiteY27" fmla="*/ 3905 h 24098"/>
                    <a:gd name="connsiteX28" fmla="*/ 7715 w 14954"/>
                    <a:gd name="connsiteY28" fmla="*/ 2381 h 24098"/>
                    <a:gd name="connsiteX29" fmla="*/ 4477 w 14954"/>
                    <a:gd name="connsiteY29" fmla="*/ 3905 h 24098"/>
                    <a:gd name="connsiteX30" fmla="*/ 3048 w 14954"/>
                    <a:gd name="connsiteY30" fmla="*/ 847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54" h="24098">
                      <a:moveTo>
                        <a:pt x="667" y="18574"/>
                      </a:moveTo>
                      <a:lnTo>
                        <a:pt x="3429" y="18955"/>
                      </a:lnTo>
                      <a:cubicBezTo>
                        <a:pt x="3524" y="19812"/>
                        <a:pt x="3905" y="20479"/>
                        <a:pt x="4381" y="20860"/>
                      </a:cubicBezTo>
                      <a:cubicBezTo>
                        <a:pt x="5048" y="21431"/>
                        <a:pt x="6096" y="21622"/>
                        <a:pt x="7239" y="21622"/>
                      </a:cubicBezTo>
                      <a:cubicBezTo>
                        <a:pt x="8573" y="21622"/>
                        <a:pt x="9620" y="21336"/>
                        <a:pt x="10287" y="20860"/>
                      </a:cubicBezTo>
                      <a:cubicBezTo>
                        <a:pt x="11049" y="20288"/>
                        <a:pt x="11525" y="19621"/>
                        <a:pt x="11716" y="18669"/>
                      </a:cubicBezTo>
                      <a:cubicBezTo>
                        <a:pt x="11906" y="18097"/>
                        <a:pt x="11906" y="16859"/>
                        <a:pt x="11906" y="15049"/>
                      </a:cubicBezTo>
                      <a:cubicBezTo>
                        <a:pt x="10668" y="16478"/>
                        <a:pt x="9144" y="17240"/>
                        <a:pt x="7239" y="17240"/>
                      </a:cubicBezTo>
                      <a:cubicBezTo>
                        <a:pt x="4953" y="17240"/>
                        <a:pt x="3143" y="16383"/>
                        <a:pt x="1905" y="14764"/>
                      </a:cubicBezTo>
                      <a:cubicBezTo>
                        <a:pt x="667" y="13049"/>
                        <a:pt x="0" y="11049"/>
                        <a:pt x="0" y="8763"/>
                      </a:cubicBezTo>
                      <a:cubicBezTo>
                        <a:pt x="0" y="7144"/>
                        <a:pt x="286" y="5715"/>
                        <a:pt x="857" y="4286"/>
                      </a:cubicBezTo>
                      <a:cubicBezTo>
                        <a:pt x="1429" y="2953"/>
                        <a:pt x="2286" y="1905"/>
                        <a:pt x="3429" y="1143"/>
                      </a:cubicBezTo>
                      <a:cubicBezTo>
                        <a:pt x="4572" y="381"/>
                        <a:pt x="5810" y="0"/>
                        <a:pt x="7334" y="0"/>
                      </a:cubicBezTo>
                      <a:cubicBezTo>
                        <a:pt x="9334" y="0"/>
                        <a:pt x="10954" y="762"/>
                        <a:pt x="12287" y="2381"/>
                      </a:cubicBezTo>
                      <a:lnTo>
                        <a:pt x="12287" y="381"/>
                      </a:lnTo>
                      <a:lnTo>
                        <a:pt x="14954" y="381"/>
                      </a:lnTo>
                      <a:lnTo>
                        <a:pt x="14954" y="14954"/>
                      </a:lnTo>
                      <a:cubicBezTo>
                        <a:pt x="14954" y="17621"/>
                        <a:pt x="14669" y="19431"/>
                        <a:pt x="14192" y="20574"/>
                      </a:cubicBezTo>
                      <a:cubicBezTo>
                        <a:pt x="13621" y="21622"/>
                        <a:pt x="12859" y="22574"/>
                        <a:pt x="11621" y="23146"/>
                      </a:cubicBezTo>
                      <a:cubicBezTo>
                        <a:pt x="10477" y="23813"/>
                        <a:pt x="9049" y="24098"/>
                        <a:pt x="7334" y="24098"/>
                      </a:cubicBezTo>
                      <a:cubicBezTo>
                        <a:pt x="5334" y="24098"/>
                        <a:pt x="3715" y="23622"/>
                        <a:pt x="2476" y="22765"/>
                      </a:cubicBezTo>
                      <a:cubicBezTo>
                        <a:pt x="1238" y="21717"/>
                        <a:pt x="667" y="20383"/>
                        <a:pt x="667" y="18574"/>
                      </a:cubicBezTo>
                      <a:close/>
                      <a:moveTo>
                        <a:pt x="3048" y="8477"/>
                      </a:moveTo>
                      <a:cubicBezTo>
                        <a:pt x="3048" y="10668"/>
                        <a:pt x="3524" y="12287"/>
                        <a:pt x="4381" y="13335"/>
                      </a:cubicBezTo>
                      <a:cubicBezTo>
                        <a:pt x="5239" y="14383"/>
                        <a:pt x="6382" y="14859"/>
                        <a:pt x="7715" y="14859"/>
                      </a:cubicBezTo>
                      <a:cubicBezTo>
                        <a:pt x="9049" y="14859"/>
                        <a:pt x="10096" y="14383"/>
                        <a:pt x="11049" y="13335"/>
                      </a:cubicBezTo>
                      <a:cubicBezTo>
                        <a:pt x="11906" y="12287"/>
                        <a:pt x="12382" y="10763"/>
                        <a:pt x="12382" y="8572"/>
                      </a:cubicBezTo>
                      <a:cubicBezTo>
                        <a:pt x="12382" y="6477"/>
                        <a:pt x="11906" y="4953"/>
                        <a:pt x="11049" y="3905"/>
                      </a:cubicBezTo>
                      <a:cubicBezTo>
                        <a:pt x="10096" y="2857"/>
                        <a:pt x="9049" y="2381"/>
                        <a:pt x="7715" y="2381"/>
                      </a:cubicBezTo>
                      <a:cubicBezTo>
                        <a:pt x="6477" y="2381"/>
                        <a:pt x="5334" y="2857"/>
                        <a:pt x="4477" y="3905"/>
                      </a:cubicBezTo>
                      <a:cubicBezTo>
                        <a:pt x="3524" y="4858"/>
                        <a:pt x="3048" y="6382"/>
                        <a:pt x="3048" y="8477"/>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5" name="Freeform 70">
                  <a:extLst>
                    <a:ext uri="{FF2B5EF4-FFF2-40B4-BE49-F238E27FC236}">
                      <a16:creationId xmlns:a16="http://schemas.microsoft.com/office/drawing/2014/main" id="{4C609415-33CD-6971-D943-2D8601380A60}"/>
                    </a:ext>
                  </a:extLst>
                </p:cNvPr>
                <p:cNvSpPr/>
                <p:nvPr/>
              </p:nvSpPr>
              <p:spPr>
                <a:xfrm>
                  <a:off x="470819"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6" name="Freeform 71">
                  <a:extLst>
                    <a:ext uri="{FF2B5EF4-FFF2-40B4-BE49-F238E27FC236}">
                      <a16:creationId xmlns:a16="http://schemas.microsoft.com/office/drawing/2014/main" id="{117B7CAF-7A2D-24E8-4783-E47A393CD858}"/>
                    </a:ext>
                  </a:extLst>
                </p:cNvPr>
                <p:cNvSpPr/>
                <p:nvPr/>
              </p:nvSpPr>
              <p:spPr>
                <a:xfrm>
                  <a:off x="480630"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7" name="Freeform 72">
                  <a:extLst>
                    <a:ext uri="{FF2B5EF4-FFF2-40B4-BE49-F238E27FC236}">
                      <a16:creationId xmlns:a16="http://schemas.microsoft.com/office/drawing/2014/main" id="{1C2E8F84-B600-4DAB-FD43-832B5A28275F}"/>
                    </a:ext>
                  </a:extLst>
                </p:cNvPr>
                <p:cNvSpPr/>
                <p:nvPr/>
              </p:nvSpPr>
              <p:spPr>
                <a:xfrm>
                  <a:off x="49977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98" y="2667"/>
                        <a:pt x="17526" y="2477"/>
                        <a:pt x="16859" y="2477"/>
                      </a:cubicBezTo>
                      <a:cubicBezTo>
                        <a:pt x="15716" y="2477"/>
                        <a:pt x="14669" y="2857"/>
                        <a:pt x="13906" y="3620"/>
                      </a:cubicBezTo>
                      <a:cubicBezTo>
                        <a:pt x="13144"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19"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8" name="Freeform 73">
                  <a:extLst>
                    <a:ext uri="{FF2B5EF4-FFF2-40B4-BE49-F238E27FC236}">
                      <a16:creationId xmlns:a16="http://schemas.microsoft.com/office/drawing/2014/main" id="{A1419C7C-2E50-2491-1371-B73864AAE498}"/>
                    </a:ext>
                  </a:extLst>
                </p:cNvPr>
                <p:cNvSpPr/>
                <p:nvPr/>
              </p:nvSpPr>
              <p:spPr>
                <a:xfrm>
                  <a:off x="526827"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2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3 w 22764"/>
                    <a:gd name="connsiteY18" fmla="*/ 7429 h 17240"/>
                    <a:gd name="connsiteX19" fmla="*/ 12763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8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4" y="286"/>
                        <a:pt x="6572" y="0"/>
                        <a:pt x="7620" y="0"/>
                      </a:cubicBezTo>
                      <a:cubicBezTo>
                        <a:pt x="8858" y="0"/>
                        <a:pt x="9906" y="286"/>
                        <a:pt x="10668" y="762"/>
                      </a:cubicBezTo>
                      <a:cubicBezTo>
                        <a:pt x="11430" y="1238"/>
                        <a:pt x="12001" y="2000"/>
                        <a:pt x="12382" y="2953"/>
                      </a:cubicBezTo>
                      <a:cubicBezTo>
                        <a:pt x="13716" y="953"/>
                        <a:pt x="15430" y="0"/>
                        <a:pt x="17621" y="0"/>
                      </a:cubicBezTo>
                      <a:cubicBezTo>
                        <a:pt x="19336" y="0"/>
                        <a:pt x="20574" y="476"/>
                        <a:pt x="21431" y="1429"/>
                      </a:cubicBezTo>
                      <a:cubicBezTo>
                        <a:pt x="22288"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02" y="2667"/>
                        <a:pt x="17526" y="2477"/>
                        <a:pt x="16859" y="2477"/>
                      </a:cubicBezTo>
                      <a:cubicBezTo>
                        <a:pt x="15716" y="2477"/>
                        <a:pt x="14668" y="2857"/>
                        <a:pt x="13906" y="3620"/>
                      </a:cubicBezTo>
                      <a:cubicBezTo>
                        <a:pt x="13144" y="4381"/>
                        <a:pt x="12763" y="5715"/>
                        <a:pt x="12763" y="7429"/>
                      </a:cubicBezTo>
                      <a:lnTo>
                        <a:pt x="12763" y="17240"/>
                      </a:lnTo>
                      <a:lnTo>
                        <a:pt x="9906" y="17240"/>
                      </a:lnTo>
                      <a:lnTo>
                        <a:pt x="9906" y="6287"/>
                      </a:lnTo>
                      <a:cubicBezTo>
                        <a:pt x="9906" y="5048"/>
                        <a:pt x="9715" y="4096"/>
                        <a:pt x="9239" y="3429"/>
                      </a:cubicBezTo>
                      <a:cubicBezTo>
                        <a:pt x="8763" y="2762"/>
                        <a:pt x="8001" y="2477"/>
                        <a:pt x="6953" y="2477"/>
                      </a:cubicBezTo>
                      <a:cubicBezTo>
                        <a:pt x="6191" y="2477"/>
                        <a:pt x="5429" y="2667"/>
                        <a:pt x="4763" y="3143"/>
                      </a:cubicBezTo>
                      <a:cubicBezTo>
                        <a:pt x="4096" y="3524"/>
                        <a:pt x="3619" y="4191"/>
                        <a:pt x="3238"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9" name="Freeform 74">
                  <a:extLst>
                    <a:ext uri="{FF2B5EF4-FFF2-40B4-BE49-F238E27FC236}">
                      <a16:creationId xmlns:a16="http://schemas.microsoft.com/office/drawing/2014/main" id="{0420273D-257F-2C75-2062-520759F03A4D}"/>
                    </a:ext>
                  </a:extLst>
                </p:cNvPr>
                <p:cNvSpPr/>
                <p:nvPr/>
              </p:nvSpPr>
              <p:spPr>
                <a:xfrm>
                  <a:off x="552830" y="3963638"/>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8" y="2477"/>
                        <a:pt x="5620" y="2953"/>
                        <a:pt x="4667" y="3810"/>
                      </a:cubicBezTo>
                      <a:cubicBezTo>
                        <a:pt x="3810" y="4572"/>
                        <a:pt x="3239"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6" name="Graphic 6">
                <a:extLst>
                  <a:ext uri="{FF2B5EF4-FFF2-40B4-BE49-F238E27FC236}">
                    <a16:creationId xmlns:a16="http://schemas.microsoft.com/office/drawing/2014/main" id="{82CF6448-3502-955E-7106-C943E1BA7008}"/>
                  </a:ext>
                </a:extLst>
              </p:cNvPr>
              <p:cNvGrpSpPr/>
              <p:nvPr/>
            </p:nvGrpSpPr>
            <p:grpSpPr>
              <a:xfrm>
                <a:off x="245077" y="3993642"/>
                <a:ext cx="321658" cy="30194"/>
                <a:chOff x="245077" y="3993642"/>
                <a:chExt cx="321658" cy="30194"/>
              </a:xfrm>
              <a:solidFill>
                <a:srgbClr val="23509E"/>
              </a:solidFill>
            </p:grpSpPr>
            <p:sp>
              <p:nvSpPr>
                <p:cNvPr id="37" name="Freeform 76">
                  <a:extLst>
                    <a:ext uri="{FF2B5EF4-FFF2-40B4-BE49-F238E27FC236}">
                      <a16:creationId xmlns:a16="http://schemas.microsoft.com/office/drawing/2014/main" id="{65787380-2D9E-BD26-3690-592B65F6425C}"/>
                    </a:ext>
                  </a:extLst>
                </p:cNvPr>
                <p:cNvSpPr/>
                <p:nvPr/>
              </p:nvSpPr>
              <p:spPr>
                <a:xfrm>
                  <a:off x="24507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857 w 15811"/>
                    <a:gd name="connsiteY10" fmla="*/ 8858 h 17621"/>
                    <a:gd name="connsiteX11" fmla="*/ 4286 w 15811"/>
                    <a:gd name="connsiteY11" fmla="*/ 13716 h 17621"/>
                    <a:gd name="connsiteX12" fmla="*/ 7810 w 15811"/>
                    <a:gd name="connsiteY12" fmla="*/ 15335 h 17621"/>
                    <a:gd name="connsiteX13" fmla="*/ 11335 w 15811"/>
                    <a:gd name="connsiteY13" fmla="*/ 13716 h 17621"/>
                    <a:gd name="connsiteX14" fmla="*/ 12763 w 15811"/>
                    <a:gd name="connsiteY14" fmla="*/ 8763 h 17621"/>
                    <a:gd name="connsiteX15" fmla="*/ 11335 w 15811"/>
                    <a:gd name="connsiteY15" fmla="*/ 4000 h 17621"/>
                    <a:gd name="connsiteX16" fmla="*/ 7810 w 15811"/>
                    <a:gd name="connsiteY16" fmla="*/ 2381 h 17621"/>
                    <a:gd name="connsiteX17" fmla="*/ 4286 w 15811"/>
                    <a:gd name="connsiteY17" fmla="*/ 4000 h 17621"/>
                    <a:gd name="connsiteX18" fmla="*/ 2857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667" y="13811"/>
                        <a:pt x="0" y="11716"/>
                        <a:pt x="0" y="8858"/>
                      </a:cubicBezTo>
                      <a:close/>
                      <a:moveTo>
                        <a:pt x="2857" y="8858"/>
                      </a:moveTo>
                      <a:cubicBezTo>
                        <a:pt x="2857" y="11049"/>
                        <a:pt x="3334" y="12668"/>
                        <a:pt x="4286" y="13716"/>
                      </a:cubicBezTo>
                      <a:cubicBezTo>
                        <a:pt x="5239" y="14764"/>
                        <a:pt x="6382" y="15335"/>
                        <a:pt x="7810" y="15335"/>
                      </a:cubicBezTo>
                      <a:cubicBezTo>
                        <a:pt x="9239" y="15335"/>
                        <a:pt x="10382" y="14764"/>
                        <a:pt x="11335" y="13716"/>
                      </a:cubicBezTo>
                      <a:cubicBezTo>
                        <a:pt x="12287" y="12668"/>
                        <a:pt x="12763" y="10954"/>
                        <a:pt x="12763" y="8763"/>
                      </a:cubicBezTo>
                      <a:cubicBezTo>
                        <a:pt x="12763" y="6667"/>
                        <a:pt x="12287" y="5144"/>
                        <a:pt x="11335" y="4000"/>
                      </a:cubicBezTo>
                      <a:cubicBezTo>
                        <a:pt x="10382" y="2953"/>
                        <a:pt x="9239" y="2381"/>
                        <a:pt x="7810" y="2381"/>
                      </a:cubicBezTo>
                      <a:cubicBezTo>
                        <a:pt x="6382" y="2381"/>
                        <a:pt x="5239" y="2953"/>
                        <a:pt x="4286" y="4000"/>
                      </a:cubicBezTo>
                      <a:cubicBezTo>
                        <a:pt x="3334" y="5048"/>
                        <a:pt x="2857" y="6667"/>
                        <a:pt x="2857"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8" name="Freeform 77">
                  <a:extLst>
                    <a:ext uri="{FF2B5EF4-FFF2-40B4-BE49-F238E27FC236}">
                      <a16:creationId xmlns:a16="http://schemas.microsoft.com/office/drawing/2014/main" id="{09F7B3C2-49EC-C0E8-173E-7D10468F63C7}"/>
                    </a:ext>
                  </a:extLst>
                </p:cNvPr>
                <p:cNvSpPr/>
                <p:nvPr/>
              </p:nvSpPr>
              <p:spPr>
                <a:xfrm>
                  <a:off x="262413" y="3993642"/>
                  <a:ext cx="9810" cy="23622"/>
                </a:xfrm>
                <a:custGeom>
                  <a:avLst/>
                  <a:gdLst>
                    <a:gd name="connsiteX0" fmla="*/ 2477 w 9810"/>
                    <a:gd name="connsiteY0" fmla="*/ 23622 h 23622"/>
                    <a:gd name="connsiteX1" fmla="*/ 2477 w 9810"/>
                    <a:gd name="connsiteY1" fmla="*/ 8954 h 23622"/>
                    <a:gd name="connsiteX2" fmla="*/ 0 w 9810"/>
                    <a:gd name="connsiteY2" fmla="*/ 8954 h 23622"/>
                    <a:gd name="connsiteX3" fmla="*/ 0 w 9810"/>
                    <a:gd name="connsiteY3" fmla="*/ 6763 h 23622"/>
                    <a:gd name="connsiteX4" fmla="*/ 2477 w 9810"/>
                    <a:gd name="connsiteY4" fmla="*/ 6763 h 23622"/>
                    <a:gd name="connsiteX5" fmla="*/ 2477 w 9810"/>
                    <a:gd name="connsiteY5" fmla="*/ 4953 h 23622"/>
                    <a:gd name="connsiteX6" fmla="*/ 2762 w 9810"/>
                    <a:gd name="connsiteY6" fmla="*/ 2477 h 23622"/>
                    <a:gd name="connsiteX7" fmla="*/ 4191 w 9810"/>
                    <a:gd name="connsiteY7" fmla="*/ 667 h 23622"/>
                    <a:gd name="connsiteX8" fmla="*/ 7144 w 9810"/>
                    <a:gd name="connsiteY8" fmla="*/ 0 h 23622"/>
                    <a:gd name="connsiteX9" fmla="*/ 9811 w 9810"/>
                    <a:gd name="connsiteY9" fmla="*/ 286 h 23622"/>
                    <a:gd name="connsiteX10" fmla="*/ 9334 w 9810"/>
                    <a:gd name="connsiteY10" fmla="*/ 2762 h 23622"/>
                    <a:gd name="connsiteX11" fmla="*/ 7620 w 9810"/>
                    <a:gd name="connsiteY11" fmla="*/ 2572 h 23622"/>
                    <a:gd name="connsiteX12" fmla="*/ 5810 w 9810"/>
                    <a:gd name="connsiteY12" fmla="*/ 3143 h 23622"/>
                    <a:gd name="connsiteX13" fmla="*/ 5239 w 9810"/>
                    <a:gd name="connsiteY13" fmla="*/ 5239 h 23622"/>
                    <a:gd name="connsiteX14" fmla="*/ 5239 w 9810"/>
                    <a:gd name="connsiteY14" fmla="*/ 6763 h 23622"/>
                    <a:gd name="connsiteX15" fmla="*/ 8477 w 9810"/>
                    <a:gd name="connsiteY15" fmla="*/ 6763 h 23622"/>
                    <a:gd name="connsiteX16" fmla="*/ 8477 w 9810"/>
                    <a:gd name="connsiteY16" fmla="*/ 8954 h 23622"/>
                    <a:gd name="connsiteX17" fmla="*/ 5239 w 9810"/>
                    <a:gd name="connsiteY17" fmla="*/ 8954 h 23622"/>
                    <a:gd name="connsiteX18" fmla="*/ 5239 w 9810"/>
                    <a:gd name="connsiteY18" fmla="*/ 23622 h 23622"/>
                    <a:gd name="connsiteX19" fmla="*/ 2477 w 9810"/>
                    <a:gd name="connsiteY19" fmla="*/ 23622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2">
                      <a:moveTo>
                        <a:pt x="2477" y="23622"/>
                      </a:moveTo>
                      <a:lnTo>
                        <a:pt x="2477" y="8954"/>
                      </a:lnTo>
                      <a:lnTo>
                        <a:pt x="0" y="8954"/>
                      </a:lnTo>
                      <a:lnTo>
                        <a:pt x="0" y="6763"/>
                      </a:lnTo>
                      <a:lnTo>
                        <a:pt x="2477" y="6763"/>
                      </a:lnTo>
                      <a:lnTo>
                        <a:pt x="2477" y="4953"/>
                      </a:lnTo>
                      <a:cubicBezTo>
                        <a:pt x="2477" y="3810"/>
                        <a:pt x="2572" y="2953"/>
                        <a:pt x="2762" y="2477"/>
                      </a:cubicBezTo>
                      <a:cubicBezTo>
                        <a:pt x="3048" y="1715"/>
                        <a:pt x="3524" y="1143"/>
                        <a:pt x="4191" y="667"/>
                      </a:cubicBezTo>
                      <a:cubicBezTo>
                        <a:pt x="4858" y="191"/>
                        <a:pt x="5810" y="0"/>
                        <a:pt x="7144" y="0"/>
                      </a:cubicBezTo>
                      <a:cubicBezTo>
                        <a:pt x="7906" y="0"/>
                        <a:pt x="8858" y="95"/>
                        <a:pt x="9811" y="286"/>
                      </a:cubicBezTo>
                      <a:lnTo>
                        <a:pt x="9334" y="2762"/>
                      </a:lnTo>
                      <a:cubicBezTo>
                        <a:pt x="8763" y="2667"/>
                        <a:pt x="8192" y="2572"/>
                        <a:pt x="7620" y="2572"/>
                      </a:cubicBezTo>
                      <a:cubicBezTo>
                        <a:pt x="6763" y="2572"/>
                        <a:pt x="6096" y="2762"/>
                        <a:pt x="5810" y="3143"/>
                      </a:cubicBezTo>
                      <a:cubicBezTo>
                        <a:pt x="5429" y="3524"/>
                        <a:pt x="5239" y="4191"/>
                        <a:pt x="5239" y="5239"/>
                      </a:cubicBezTo>
                      <a:lnTo>
                        <a:pt x="5239" y="6763"/>
                      </a:lnTo>
                      <a:lnTo>
                        <a:pt x="8477" y="6763"/>
                      </a:lnTo>
                      <a:lnTo>
                        <a:pt x="8477" y="8954"/>
                      </a:lnTo>
                      <a:lnTo>
                        <a:pt x="5239" y="8954"/>
                      </a:lnTo>
                      <a:lnTo>
                        <a:pt x="5239"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9" name="Freeform 78">
                  <a:extLst>
                    <a:ext uri="{FF2B5EF4-FFF2-40B4-BE49-F238E27FC236}">
                      <a16:creationId xmlns:a16="http://schemas.microsoft.com/office/drawing/2014/main" id="{345CA472-C970-3AE8-D9C2-E329DEE862EB}"/>
                    </a:ext>
                  </a:extLst>
                </p:cNvPr>
                <p:cNvSpPr/>
                <p:nvPr/>
              </p:nvSpPr>
              <p:spPr>
                <a:xfrm>
                  <a:off x="280510" y="399449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6 w 8286"/>
                    <a:gd name="connsiteY4" fmla="*/ 21146 h 22955"/>
                    <a:gd name="connsiteX5" fmla="*/ 2095 w 8286"/>
                    <a:gd name="connsiteY5" fmla="*/ 17812 h 22955"/>
                    <a:gd name="connsiteX6" fmla="*/ 2095 w 8286"/>
                    <a:gd name="connsiteY6" fmla="*/ 8096 h 22955"/>
                    <a:gd name="connsiteX7" fmla="*/ 0 w 8286"/>
                    <a:gd name="connsiteY7" fmla="*/ 8096 h 22955"/>
                    <a:gd name="connsiteX8" fmla="*/ 0 w 8286"/>
                    <a:gd name="connsiteY8" fmla="*/ 5906 h 22955"/>
                    <a:gd name="connsiteX9" fmla="*/ 2095 w 8286"/>
                    <a:gd name="connsiteY9" fmla="*/ 5906 h 22955"/>
                    <a:gd name="connsiteX10" fmla="*/ 2095 w 8286"/>
                    <a:gd name="connsiteY10" fmla="*/ 1715 h 22955"/>
                    <a:gd name="connsiteX11" fmla="*/ 4953 w 8286"/>
                    <a:gd name="connsiteY11" fmla="*/ 0 h 22955"/>
                    <a:gd name="connsiteX12" fmla="*/ 4953 w 8286"/>
                    <a:gd name="connsiteY12" fmla="*/ 5906 h 22955"/>
                    <a:gd name="connsiteX13" fmla="*/ 7810 w 8286"/>
                    <a:gd name="connsiteY13" fmla="*/ 5906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6" y="21146"/>
                      </a:cubicBezTo>
                      <a:cubicBezTo>
                        <a:pt x="2286" y="20574"/>
                        <a:pt x="2095" y="19526"/>
                        <a:pt x="2095" y="17812"/>
                      </a:cubicBezTo>
                      <a:lnTo>
                        <a:pt x="2095" y="8096"/>
                      </a:lnTo>
                      <a:lnTo>
                        <a:pt x="0" y="8096"/>
                      </a:lnTo>
                      <a:lnTo>
                        <a:pt x="0" y="5906"/>
                      </a:lnTo>
                      <a:lnTo>
                        <a:pt x="2095" y="5906"/>
                      </a:lnTo>
                      <a:lnTo>
                        <a:pt x="2095" y="1715"/>
                      </a:lnTo>
                      <a:lnTo>
                        <a:pt x="4953" y="0"/>
                      </a:lnTo>
                      <a:lnTo>
                        <a:pt x="4953" y="5906"/>
                      </a:lnTo>
                      <a:lnTo>
                        <a:pt x="7810" y="5906"/>
                      </a:lnTo>
                      <a:lnTo>
                        <a:pt x="7810" y="8096"/>
                      </a:lnTo>
                      <a:lnTo>
                        <a:pt x="4953" y="8096"/>
                      </a:lnTo>
                      <a:lnTo>
                        <a:pt x="4953" y="17907"/>
                      </a:lnTo>
                      <a:cubicBezTo>
                        <a:pt x="4953" y="18764"/>
                        <a:pt x="5048" y="19241"/>
                        <a:pt x="5144" y="19431"/>
                      </a:cubicBezTo>
                      <a:cubicBezTo>
                        <a:pt x="5239" y="19621"/>
                        <a:pt x="5429" y="19812"/>
                        <a:pt x="5620" y="20003"/>
                      </a:cubicBezTo>
                      <a:cubicBezTo>
                        <a:pt x="5810" y="20098"/>
                        <a:pt x="6191" y="20193"/>
                        <a:pt x="6572" y="20193"/>
                      </a:cubicBezTo>
                      <a:cubicBezTo>
                        <a:pt x="6953" y="20384"/>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0" name="Freeform 79">
                  <a:extLst>
                    <a:ext uri="{FF2B5EF4-FFF2-40B4-BE49-F238E27FC236}">
                      <a16:creationId xmlns:a16="http://schemas.microsoft.com/office/drawing/2014/main" id="{20B59567-9420-0AD2-BC32-656059058905}"/>
                    </a:ext>
                  </a:extLst>
                </p:cNvPr>
                <p:cNvSpPr/>
                <p:nvPr/>
              </p:nvSpPr>
              <p:spPr>
                <a:xfrm>
                  <a:off x="291273" y="3994023"/>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4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2 h 23431"/>
                    <a:gd name="connsiteX13" fmla="*/ 4858 w 13716"/>
                    <a:gd name="connsiteY13" fmla="*/ 9239 h 23431"/>
                    <a:gd name="connsiteX14" fmla="*/ 3238 w 13716"/>
                    <a:gd name="connsiteY14" fmla="*/ 11049 h 23431"/>
                    <a:gd name="connsiteX15" fmla="*/ 2762 w 13716"/>
                    <a:gd name="connsiteY15" fmla="*/ 14192 h 23431"/>
                    <a:gd name="connsiteX16" fmla="*/ 2762 w 13716"/>
                    <a:gd name="connsiteY16" fmla="*/ 23431 h 23431"/>
                    <a:gd name="connsiteX17" fmla="*/ 0 w 13716"/>
                    <a:gd name="connsiteY17" fmla="*/ 23431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3" y="8001"/>
                        <a:pt x="13144" y="8858"/>
                      </a:cubicBezTo>
                      <a:cubicBezTo>
                        <a:pt x="13525" y="9715"/>
                        <a:pt x="13716" y="10954"/>
                        <a:pt x="13716" y="12668"/>
                      </a:cubicBezTo>
                      <a:lnTo>
                        <a:pt x="13716" y="23336"/>
                      </a:lnTo>
                      <a:lnTo>
                        <a:pt x="10858" y="23336"/>
                      </a:lnTo>
                      <a:lnTo>
                        <a:pt x="10858" y="12668"/>
                      </a:lnTo>
                      <a:cubicBezTo>
                        <a:pt x="10858" y="11239"/>
                        <a:pt x="10573" y="10192"/>
                        <a:pt x="9906" y="9525"/>
                      </a:cubicBezTo>
                      <a:cubicBezTo>
                        <a:pt x="9335" y="8858"/>
                        <a:pt x="8382" y="8572"/>
                        <a:pt x="7239" y="8572"/>
                      </a:cubicBezTo>
                      <a:cubicBezTo>
                        <a:pt x="6382" y="8572"/>
                        <a:pt x="5620" y="8763"/>
                        <a:pt x="4858" y="9239"/>
                      </a:cubicBezTo>
                      <a:cubicBezTo>
                        <a:pt x="4096" y="9715"/>
                        <a:pt x="3619" y="10287"/>
                        <a:pt x="3238" y="11049"/>
                      </a:cubicBezTo>
                      <a:cubicBezTo>
                        <a:pt x="2953" y="11811"/>
                        <a:pt x="2762" y="12859"/>
                        <a:pt x="2762" y="14192"/>
                      </a:cubicBezTo>
                      <a:lnTo>
                        <a:pt x="2762" y="23431"/>
                      </a:lnTo>
                      <a:lnTo>
                        <a:pt x="0" y="23431"/>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1" name="Freeform 80">
                  <a:extLst>
                    <a:ext uri="{FF2B5EF4-FFF2-40B4-BE49-F238E27FC236}">
                      <a16:creationId xmlns:a16="http://schemas.microsoft.com/office/drawing/2014/main" id="{6F253182-C053-0872-8BB4-8F817E4C989B}"/>
                    </a:ext>
                  </a:extLst>
                </p:cNvPr>
                <p:cNvSpPr/>
                <p:nvPr/>
              </p:nvSpPr>
              <p:spPr>
                <a:xfrm>
                  <a:off x="308228"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621" y="13906"/>
                        <a:pt x="12192"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2" name="Freeform 81">
                  <a:extLst>
                    <a:ext uri="{FF2B5EF4-FFF2-40B4-BE49-F238E27FC236}">
                      <a16:creationId xmlns:a16="http://schemas.microsoft.com/office/drawing/2014/main" id="{4975D90B-CA6B-FD40-BF11-9445671390E6}"/>
                    </a:ext>
                  </a:extLst>
                </p:cNvPr>
                <p:cNvSpPr/>
                <p:nvPr/>
              </p:nvSpPr>
              <p:spPr>
                <a:xfrm>
                  <a:off x="336803" y="3994023"/>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3" name="Freeform 82">
                  <a:extLst>
                    <a:ext uri="{FF2B5EF4-FFF2-40B4-BE49-F238E27FC236}">
                      <a16:creationId xmlns:a16="http://schemas.microsoft.com/office/drawing/2014/main" id="{3D9A7794-CE61-704C-81F4-CCD5A377BE3A}"/>
                    </a:ext>
                  </a:extLst>
                </p:cNvPr>
                <p:cNvSpPr/>
                <p:nvPr/>
              </p:nvSpPr>
              <p:spPr>
                <a:xfrm>
                  <a:off x="358044" y="4000405"/>
                  <a:ext cx="13715" cy="17240"/>
                </a:xfrm>
                <a:custGeom>
                  <a:avLst/>
                  <a:gdLst>
                    <a:gd name="connsiteX0" fmla="*/ 11049 w 13715"/>
                    <a:gd name="connsiteY0" fmla="*/ 16859 h 17240"/>
                    <a:gd name="connsiteX1" fmla="*/ 11049 w 13715"/>
                    <a:gd name="connsiteY1" fmla="*/ 14383 h 17240"/>
                    <a:gd name="connsiteX2" fmla="*/ 5715 w 13715"/>
                    <a:gd name="connsiteY2" fmla="*/ 17240 h 17240"/>
                    <a:gd name="connsiteX3" fmla="*/ 2953 w 13715"/>
                    <a:gd name="connsiteY3" fmla="*/ 16669 h 17240"/>
                    <a:gd name="connsiteX4" fmla="*/ 1048 w 13715"/>
                    <a:gd name="connsiteY4" fmla="*/ 15240 h 17240"/>
                    <a:gd name="connsiteX5" fmla="*/ 190 w 13715"/>
                    <a:gd name="connsiteY5" fmla="*/ 13144 h 17240"/>
                    <a:gd name="connsiteX6" fmla="*/ 0 w 13715"/>
                    <a:gd name="connsiteY6" fmla="*/ 10477 h 17240"/>
                    <a:gd name="connsiteX7" fmla="*/ 0 w 13715"/>
                    <a:gd name="connsiteY7" fmla="*/ 0 h 17240"/>
                    <a:gd name="connsiteX8" fmla="*/ 2857 w 13715"/>
                    <a:gd name="connsiteY8" fmla="*/ 0 h 17240"/>
                    <a:gd name="connsiteX9" fmla="*/ 2857 w 13715"/>
                    <a:gd name="connsiteY9" fmla="*/ 9334 h 17240"/>
                    <a:gd name="connsiteX10" fmla="*/ 3048 w 13715"/>
                    <a:gd name="connsiteY10" fmla="*/ 12382 h 17240"/>
                    <a:gd name="connsiteX11" fmla="*/ 4191 w 13715"/>
                    <a:gd name="connsiteY11" fmla="*/ 14192 h 17240"/>
                    <a:gd name="connsiteX12" fmla="*/ 6382 w 13715"/>
                    <a:gd name="connsiteY12" fmla="*/ 14859 h 17240"/>
                    <a:gd name="connsiteX13" fmla="*/ 8763 w 13715"/>
                    <a:gd name="connsiteY13" fmla="*/ 14192 h 17240"/>
                    <a:gd name="connsiteX14" fmla="*/ 10382 w 13715"/>
                    <a:gd name="connsiteY14" fmla="*/ 12382 h 17240"/>
                    <a:gd name="connsiteX15" fmla="*/ 10858 w 13715"/>
                    <a:gd name="connsiteY15" fmla="*/ 9049 h 17240"/>
                    <a:gd name="connsiteX16" fmla="*/ 10858 w 13715"/>
                    <a:gd name="connsiteY16" fmla="*/ 0 h 17240"/>
                    <a:gd name="connsiteX17" fmla="*/ 13716 w 13715"/>
                    <a:gd name="connsiteY17" fmla="*/ 0 h 17240"/>
                    <a:gd name="connsiteX18" fmla="*/ 13716 w 13715"/>
                    <a:gd name="connsiteY18" fmla="*/ 16859 h 17240"/>
                    <a:gd name="connsiteX19" fmla="*/ 11049 w 13715"/>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5" h="17240">
                      <a:moveTo>
                        <a:pt x="11049" y="16859"/>
                      </a:moveTo>
                      <a:lnTo>
                        <a:pt x="11049" y="14383"/>
                      </a:lnTo>
                      <a:cubicBezTo>
                        <a:pt x="9715" y="16288"/>
                        <a:pt x="8001" y="17240"/>
                        <a:pt x="5715" y="17240"/>
                      </a:cubicBezTo>
                      <a:cubicBezTo>
                        <a:pt x="4763" y="17240"/>
                        <a:pt x="3810" y="17050"/>
                        <a:pt x="2953" y="16669"/>
                      </a:cubicBezTo>
                      <a:cubicBezTo>
                        <a:pt x="2096" y="16288"/>
                        <a:pt x="1429" y="15811"/>
                        <a:pt x="1048" y="15240"/>
                      </a:cubicBezTo>
                      <a:cubicBezTo>
                        <a:pt x="667" y="14668"/>
                        <a:pt x="381" y="14002"/>
                        <a:pt x="190" y="13144"/>
                      </a:cubicBezTo>
                      <a:cubicBezTo>
                        <a:pt x="95" y="12573"/>
                        <a:pt x="0" y="11716"/>
                        <a:pt x="0" y="10477"/>
                      </a:cubicBezTo>
                      <a:lnTo>
                        <a:pt x="0" y="0"/>
                      </a:lnTo>
                      <a:lnTo>
                        <a:pt x="2857" y="0"/>
                      </a:lnTo>
                      <a:lnTo>
                        <a:pt x="2857" y="9334"/>
                      </a:lnTo>
                      <a:cubicBezTo>
                        <a:pt x="2857" y="10858"/>
                        <a:pt x="2953" y="11811"/>
                        <a:pt x="3048" y="12382"/>
                      </a:cubicBezTo>
                      <a:cubicBezTo>
                        <a:pt x="3238" y="13144"/>
                        <a:pt x="3619" y="13716"/>
                        <a:pt x="4191" y="14192"/>
                      </a:cubicBezTo>
                      <a:cubicBezTo>
                        <a:pt x="4763" y="14668"/>
                        <a:pt x="5524" y="14859"/>
                        <a:pt x="6382" y="14859"/>
                      </a:cubicBezTo>
                      <a:cubicBezTo>
                        <a:pt x="7239" y="14859"/>
                        <a:pt x="8001" y="14668"/>
                        <a:pt x="8763" y="14192"/>
                      </a:cubicBezTo>
                      <a:cubicBezTo>
                        <a:pt x="9525" y="13716"/>
                        <a:pt x="10001" y="13144"/>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4" name="Freeform 83">
                  <a:extLst>
                    <a:ext uri="{FF2B5EF4-FFF2-40B4-BE49-F238E27FC236}">
                      <a16:creationId xmlns:a16="http://schemas.microsoft.com/office/drawing/2014/main" id="{9A86B7C8-98CA-699C-CCA5-21B11A988728}"/>
                    </a:ext>
                  </a:extLst>
                </p:cNvPr>
                <p:cNvSpPr/>
                <p:nvPr/>
              </p:nvSpPr>
              <p:spPr>
                <a:xfrm>
                  <a:off x="376046" y="4000024"/>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7 w 9143"/>
                    <a:gd name="connsiteY11" fmla="*/ 8477 h 17335"/>
                    <a:gd name="connsiteX12" fmla="*/ 2857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8"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0"/>
                        <a:pt x="3524" y="4477"/>
                        <a:pt x="3334" y="5144"/>
                      </a:cubicBezTo>
                      <a:cubicBezTo>
                        <a:pt x="3048" y="6191"/>
                        <a:pt x="2857" y="7239"/>
                        <a:pt x="2857" y="8477"/>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5" name="Freeform 84">
                  <a:extLst>
                    <a:ext uri="{FF2B5EF4-FFF2-40B4-BE49-F238E27FC236}">
                      <a16:creationId xmlns:a16="http://schemas.microsoft.com/office/drawing/2014/main" id="{CED7A93D-D55F-9F63-8F12-851197CEAF49}"/>
                    </a:ext>
                  </a:extLst>
                </p:cNvPr>
                <p:cNvSpPr/>
                <p:nvPr/>
              </p:nvSpPr>
              <p:spPr>
                <a:xfrm>
                  <a:off x="38585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5" y="15335"/>
                        <a:pt x="10477" y="14764"/>
                        <a:pt x="11430" y="13716"/>
                      </a:cubicBezTo>
                      <a:cubicBezTo>
                        <a:pt x="12383" y="12668"/>
                        <a:pt x="12859" y="10954"/>
                        <a:pt x="12859" y="8763"/>
                      </a:cubicBezTo>
                      <a:cubicBezTo>
                        <a:pt x="12859" y="6667"/>
                        <a:pt x="12383" y="5144"/>
                        <a:pt x="11430" y="4000"/>
                      </a:cubicBezTo>
                      <a:cubicBezTo>
                        <a:pt x="10477" y="2953"/>
                        <a:pt x="9335"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6" name="Freeform 85">
                  <a:extLst>
                    <a:ext uri="{FF2B5EF4-FFF2-40B4-BE49-F238E27FC236}">
                      <a16:creationId xmlns:a16="http://schemas.microsoft.com/office/drawing/2014/main" id="{992C80D2-43BD-2644-F284-001A7B298EEC}"/>
                    </a:ext>
                  </a:extLst>
                </p:cNvPr>
                <p:cNvSpPr/>
                <p:nvPr/>
              </p:nvSpPr>
              <p:spPr>
                <a:xfrm>
                  <a:off x="405002" y="4000024"/>
                  <a:ext cx="14573" cy="23812"/>
                </a:xfrm>
                <a:custGeom>
                  <a:avLst/>
                  <a:gdLst>
                    <a:gd name="connsiteX0" fmla="*/ 0 w 14573"/>
                    <a:gd name="connsiteY0" fmla="*/ 23717 h 23812"/>
                    <a:gd name="connsiteX1" fmla="*/ 0 w 14573"/>
                    <a:gd name="connsiteY1" fmla="*/ 381 h 23812"/>
                    <a:gd name="connsiteX2" fmla="*/ 2572 w 14573"/>
                    <a:gd name="connsiteY2" fmla="*/ 381 h 23812"/>
                    <a:gd name="connsiteX3" fmla="*/ 2572 w 14573"/>
                    <a:gd name="connsiteY3" fmla="*/ 2572 h 23812"/>
                    <a:gd name="connsiteX4" fmla="*/ 4667 w 14573"/>
                    <a:gd name="connsiteY4" fmla="*/ 667 h 23812"/>
                    <a:gd name="connsiteX5" fmla="*/ 7429 w 14573"/>
                    <a:gd name="connsiteY5" fmla="*/ 0 h 23812"/>
                    <a:gd name="connsiteX6" fmla="*/ 11240 w 14573"/>
                    <a:gd name="connsiteY6" fmla="*/ 1143 h 23812"/>
                    <a:gd name="connsiteX7" fmla="*/ 13716 w 14573"/>
                    <a:gd name="connsiteY7" fmla="*/ 4286 h 23812"/>
                    <a:gd name="connsiteX8" fmla="*/ 14573 w 14573"/>
                    <a:gd name="connsiteY8" fmla="*/ 8763 h 23812"/>
                    <a:gd name="connsiteX9" fmla="*/ 13621 w 14573"/>
                    <a:gd name="connsiteY9" fmla="*/ 13430 h 23812"/>
                    <a:gd name="connsiteX10" fmla="*/ 10954 w 14573"/>
                    <a:gd name="connsiteY10" fmla="*/ 16573 h 23812"/>
                    <a:gd name="connsiteX11" fmla="*/ 7239 w 14573"/>
                    <a:gd name="connsiteY11" fmla="*/ 17716 h 23812"/>
                    <a:gd name="connsiteX12" fmla="*/ 4667 w 14573"/>
                    <a:gd name="connsiteY12" fmla="*/ 17145 h 23812"/>
                    <a:gd name="connsiteX13" fmla="*/ 2762 w 14573"/>
                    <a:gd name="connsiteY13" fmla="*/ 15621 h 23812"/>
                    <a:gd name="connsiteX14" fmla="*/ 2762 w 14573"/>
                    <a:gd name="connsiteY14" fmla="*/ 23813 h 23812"/>
                    <a:gd name="connsiteX15" fmla="*/ 0 w 14573"/>
                    <a:gd name="connsiteY15" fmla="*/ 23813 h 23812"/>
                    <a:gd name="connsiteX16" fmla="*/ 2572 w 14573"/>
                    <a:gd name="connsiteY16" fmla="*/ 8954 h 23812"/>
                    <a:gd name="connsiteX17" fmla="*/ 3905 w 14573"/>
                    <a:gd name="connsiteY17" fmla="*/ 13716 h 23812"/>
                    <a:gd name="connsiteX18" fmla="*/ 7048 w 14573"/>
                    <a:gd name="connsiteY18" fmla="*/ 15240 h 23812"/>
                    <a:gd name="connsiteX19" fmla="*/ 10287 w 14573"/>
                    <a:gd name="connsiteY19" fmla="*/ 13621 h 23812"/>
                    <a:gd name="connsiteX20" fmla="*/ 11621 w 14573"/>
                    <a:gd name="connsiteY20" fmla="*/ 8668 h 23812"/>
                    <a:gd name="connsiteX21" fmla="*/ 10287 w 14573"/>
                    <a:gd name="connsiteY21" fmla="*/ 3810 h 23812"/>
                    <a:gd name="connsiteX22" fmla="*/ 7144 w 14573"/>
                    <a:gd name="connsiteY22" fmla="*/ 2191 h 23812"/>
                    <a:gd name="connsiteX23" fmla="*/ 3905 w 14573"/>
                    <a:gd name="connsiteY23" fmla="*/ 3905 h 23812"/>
                    <a:gd name="connsiteX24" fmla="*/ 2572 w 14573"/>
                    <a:gd name="connsiteY24" fmla="*/ 8954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73" h="23812">
                      <a:moveTo>
                        <a:pt x="0" y="23717"/>
                      </a:moveTo>
                      <a:lnTo>
                        <a:pt x="0" y="381"/>
                      </a:lnTo>
                      <a:lnTo>
                        <a:pt x="2572" y="381"/>
                      </a:lnTo>
                      <a:lnTo>
                        <a:pt x="2572" y="2572"/>
                      </a:lnTo>
                      <a:cubicBezTo>
                        <a:pt x="3143" y="1714"/>
                        <a:pt x="3905" y="1048"/>
                        <a:pt x="4667" y="667"/>
                      </a:cubicBezTo>
                      <a:cubicBezTo>
                        <a:pt x="5429" y="286"/>
                        <a:pt x="6382" y="0"/>
                        <a:pt x="7429" y="0"/>
                      </a:cubicBezTo>
                      <a:cubicBezTo>
                        <a:pt x="8858" y="0"/>
                        <a:pt x="10096" y="381"/>
                        <a:pt x="11240" y="1143"/>
                      </a:cubicBezTo>
                      <a:cubicBezTo>
                        <a:pt x="12382" y="1905"/>
                        <a:pt x="13144" y="2953"/>
                        <a:pt x="13716" y="4286"/>
                      </a:cubicBezTo>
                      <a:cubicBezTo>
                        <a:pt x="14288" y="5620"/>
                        <a:pt x="14573" y="7144"/>
                        <a:pt x="14573" y="8763"/>
                      </a:cubicBezTo>
                      <a:cubicBezTo>
                        <a:pt x="14573" y="10478"/>
                        <a:pt x="14288" y="12002"/>
                        <a:pt x="13621" y="13430"/>
                      </a:cubicBezTo>
                      <a:cubicBezTo>
                        <a:pt x="13049" y="14764"/>
                        <a:pt x="12097" y="15907"/>
                        <a:pt x="10954" y="16573"/>
                      </a:cubicBezTo>
                      <a:cubicBezTo>
                        <a:pt x="9811" y="17336"/>
                        <a:pt x="8572" y="17716"/>
                        <a:pt x="7239" y="17716"/>
                      </a:cubicBezTo>
                      <a:cubicBezTo>
                        <a:pt x="6286" y="17716"/>
                        <a:pt x="5429" y="17526"/>
                        <a:pt x="4667" y="17145"/>
                      </a:cubicBezTo>
                      <a:cubicBezTo>
                        <a:pt x="3905" y="16764"/>
                        <a:pt x="3334" y="16192"/>
                        <a:pt x="2762" y="15621"/>
                      </a:cubicBezTo>
                      <a:lnTo>
                        <a:pt x="2762" y="23813"/>
                      </a:lnTo>
                      <a:lnTo>
                        <a:pt x="0" y="23813"/>
                      </a:lnTo>
                      <a:close/>
                      <a:moveTo>
                        <a:pt x="2572" y="8954"/>
                      </a:moveTo>
                      <a:cubicBezTo>
                        <a:pt x="2572" y="11144"/>
                        <a:pt x="3048" y="12763"/>
                        <a:pt x="3905" y="13716"/>
                      </a:cubicBezTo>
                      <a:cubicBezTo>
                        <a:pt x="4763" y="14764"/>
                        <a:pt x="5810" y="15240"/>
                        <a:pt x="7048" y="15240"/>
                      </a:cubicBezTo>
                      <a:cubicBezTo>
                        <a:pt x="8287" y="15240"/>
                        <a:pt x="9430" y="14669"/>
                        <a:pt x="10287" y="13621"/>
                      </a:cubicBezTo>
                      <a:cubicBezTo>
                        <a:pt x="11144" y="12573"/>
                        <a:pt x="11621" y="10858"/>
                        <a:pt x="11621" y="8668"/>
                      </a:cubicBezTo>
                      <a:cubicBezTo>
                        <a:pt x="11621" y="6477"/>
                        <a:pt x="11144" y="4953"/>
                        <a:pt x="10287" y="3810"/>
                      </a:cubicBezTo>
                      <a:cubicBezTo>
                        <a:pt x="9430" y="2762"/>
                        <a:pt x="8382" y="2191"/>
                        <a:pt x="7144" y="2191"/>
                      </a:cubicBezTo>
                      <a:cubicBezTo>
                        <a:pt x="5905" y="2191"/>
                        <a:pt x="4858" y="2762"/>
                        <a:pt x="3905" y="3905"/>
                      </a:cubicBezTo>
                      <a:cubicBezTo>
                        <a:pt x="3048" y="5144"/>
                        <a:pt x="2572" y="6763"/>
                        <a:pt x="2572" y="895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7" name="Freeform 86">
                  <a:extLst>
                    <a:ext uri="{FF2B5EF4-FFF2-40B4-BE49-F238E27FC236}">
                      <a16:creationId xmlns:a16="http://schemas.microsoft.com/office/drawing/2014/main" id="{191E5EA2-D19B-EA5F-635D-4E62D5377157}"/>
                    </a:ext>
                  </a:extLst>
                </p:cNvPr>
                <p:cNvSpPr/>
                <p:nvPr/>
              </p:nvSpPr>
              <p:spPr>
                <a:xfrm>
                  <a:off x="422052"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3048 w 15525"/>
                    <a:gd name="connsiteY11" fmla="*/ 9525 h 17621"/>
                    <a:gd name="connsiteX12" fmla="*/ 4572 w 15525"/>
                    <a:gd name="connsiteY12" fmla="*/ 13811 h 17621"/>
                    <a:gd name="connsiteX13" fmla="*/ 8096 w 15525"/>
                    <a:gd name="connsiteY13" fmla="*/ 15240 h 17621"/>
                    <a:gd name="connsiteX14" fmla="*/ 10763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3048" y="9525"/>
                      </a:lnTo>
                      <a:cubicBezTo>
                        <a:pt x="3143" y="11335"/>
                        <a:pt x="3715" y="12763"/>
                        <a:pt x="4572" y="13811"/>
                      </a:cubicBezTo>
                      <a:cubicBezTo>
                        <a:pt x="5524" y="14764"/>
                        <a:pt x="6667" y="15240"/>
                        <a:pt x="8096" y="15240"/>
                      </a:cubicBezTo>
                      <a:cubicBezTo>
                        <a:pt x="9144" y="15240"/>
                        <a:pt x="10001" y="14954"/>
                        <a:pt x="10763"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7" y="2477"/>
                        <a:pt x="5620" y="2953"/>
                        <a:pt x="4667" y="3810"/>
                      </a:cubicBezTo>
                      <a:cubicBezTo>
                        <a:pt x="3810" y="4572"/>
                        <a:pt x="3238"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8" name="Freeform 87">
                  <a:extLst>
                    <a:ext uri="{FF2B5EF4-FFF2-40B4-BE49-F238E27FC236}">
                      <a16:creationId xmlns:a16="http://schemas.microsoft.com/office/drawing/2014/main" id="{01A17BCC-E822-8038-3AB8-5EB9E9663582}"/>
                    </a:ext>
                  </a:extLst>
                </p:cNvPr>
                <p:cNvSpPr/>
                <p:nvPr/>
              </p:nvSpPr>
              <p:spPr>
                <a:xfrm>
                  <a:off x="440149" y="4000119"/>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7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19 h 17525"/>
                    <a:gd name="connsiteX22" fmla="*/ 14573 w 15525"/>
                    <a:gd name="connsiteY22" fmla="*/ 6286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716 w 15525"/>
                    <a:gd name="connsiteY28" fmla="*/ 8667 h 17525"/>
                    <a:gd name="connsiteX29" fmla="*/ 7049 w 15525"/>
                    <a:gd name="connsiteY29" fmla="*/ 9715 h 17525"/>
                    <a:gd name="connsiteX30" fmla="*/ 4572 w 15525"/>
                    <a:gd name="connsiteY30" fmla="*/ 10287 h 17525"/>
                    <a:gd name="connsiteX31" fmla="*/ 3429 w 15525"/>
                    <a:gd name="connsiteY31" fmla="*/ 11239 h 17525"/>
                    <a:gd name="connsiteX32" fmla="*/ 3048 w 15525"/>
                    <a:gd name="connsiteY32" fmla="*/ 12573 h 17525"/>
                    <a:gd name="connsiteX33" fmla="*/ 3905 w 15525"/>
                    <a:gd name="connsiteY33" fmla="*/ 14478 h 17525"/>
                    <a:gd name="connsiteX34" fmla="*/ 6477 w 15525"/>
                    <a:gd name="connsiteY34" fmla="*/ 15240 h 17525"/>
                    <a:gd name="connsiteX35" fmla="*/ 9430 w 15525"/>
                    <a:gd name="connsiteY35" fmla="*/ 14478 h 17525"/>
                    <a:gd name="connsiteX36" fmla="*/ 11335 w 15525"/>
                    <a:gd name="connsiteY36" fmla="*/ 12478 h 17525"/>
                    <a:gd name="connsiteX37" fmla="*/ 11811 w 15525"/>
                    <a:gd name="connsiteY37" fmla="*/ 9620 h 17525"/>
                    <a:gd name="connsiteX38" fmla="*/ 11811 w 15525"/>
                    <a:gd name="connsiteY38" fmla="*/ 866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5"/>
                        <a:pt x="6953" y="17526"/>
                        <a:pt x="5810" y="17526"/>
                      </a:cubicBezTo>
                      <a:cubicBezTo>
                        <a:pt x="4001" y="17526"/>
                        <a:pt x="2572" y="17050"/>
                        <a:pt x="1524" y="16192"/>
                      </a:cubicBezTo>
                      <a:cubicBezTo>
                        <a:pt x="572" y="15335"/>
                        <a:pt x="0" y="14097"/>
                        <a:pt x="0" y="12763"/>
                      </a:cubicBezTo>
                      <a:cubicBezTo>
                        <a:pt x="0" y="11906"/>
                        <a:pt x="191" y="11144"/>
                        <a:pt x="572" y="10477"/>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2"/>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19"/>
                      </a:cubicBezTo>
                      <a:cubicBezTo>
                        <a:pt x="14573" y="4096"/>
                        <a:pt x="14573" y="4953"/>
                        <a:pt x="14573" y="6286"/>
                      </a:cubicBezTo>
                      <a:lnTo>
                        <a:pt x="14573" y="10096"/>
                      </a:lnTo>
                      <a:cubicBezTo>
                        <a:pt x="14573" y="12763"/>
                        <a:pt x="14669" y="14383"/>
                        <a:pt x="14764" y="15145"/>
                      </a:cubicBezTo>
                      <a:cubicBezTo>
                        <a:pt x="14859" y="15811"/>
                        <a:pt x="15145" y="16478"/>
                        <a:pt x="15526" y="17145"/>
                      </a:cubicBezTo>
                      <a:lnTo>
                        <a:pt x="12573" y="17145"/>
                      </a:lnTo>
                      <a:cubicBezTo>
                        <a:pt x="12287" y="16573"/>
                        <a:pt x="12097" y="15907"/>
                        <a:pt x="12002" y="15049"/>
                      </a:cubicBezTo>
                      <a:close/>
                      <a:moveTo>
                        <a:pt x="11716" y="8667"/>
                      </a:moveTo>
                      <a:cubicBezTo>
                        <a:pt x="10668" y="9049"/>
                        <a:pt x="9144" y="9430"/>
                        <a:pt x="7049" y="9715"/>
                      </a:cubicBezTo>
                      <a:cubicBezTo>
                        <a:pt x="5906" y="9906"/>
                        <a:pt x="5048" y="10096"/>
                        <a:pt x="4572" y="10287"/>
                      </a:cubicBezTo>
                      <a:cubicBezTo>
                        <a:pt x="4096" y="10477"/>
                        <a:pt x="3715" y="10763"/>
                        <a:pt x="3429" y="11239"/>
                      </a:cubicBezTo>
                      <a:cubicBezTo>
                        <a:pt x="3143" y="11620"/>
                        <a:pt x="3048" y="12097"/>
                        <a:pt x="3048" y="12573"/>
                      </a:cubicBezTo>
                      <a:cubicBezTo>
                        <a:pt x="3048" y="13335"/>
                        <a:pt x="3334" y="14001"/>
                        <a:pt x="3905" y="14478"/>
                      </a:cubicBezTo>
                      <a:cubicBezTo>
                        <a:pt x="4477" y="14954"/>
                        <a:pt x="5334" y="15240"/>
                        <a:pt x="6477" y="15240"/>
                      </a:cubicBezTo>
                      <a:cubicBezTo>
                        <a:pt x="7620" y="15240"/>
                        <a:pt x="8573" y="14954"/>
                        <a:pt x="9430" y="14478"/>
                      </a:cubicBezTo>
                      <a:cubicBezTo>
                        <a:pt x="10287" y="14001"/>
                        <a:pt x="10954" y="13335"/>
                        <a:pt x="11335" y="12478"/>
                      </a:cubicBezTo>
                      <a:cubicBezTo>
                        <a:pt x="11621" y="11811"/>
                        <a:pt x="11811" y="10858"/>
                        <a:pt x="11811" y="9620"/>
                      </a:cubicBezTo>
                      <a:lnTo>
                        <a:pt x="11811" y="8667"/>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9" name="Freeform 88">
                  <a:extLst>
                    <a:ext uri="{FF2B5EF4-FFF2-40B4-BE49-F238E27FC236}">
                      <a16:creationId xmlns:a16="http://schemas.microsoft.com/office/drawing/2014/main" id="{B84F3BAB-9B1D-54D6-FB36-80D61C755892}"/>
                    </a:ext>
                  </a:extLst>
                </p:cNvPr>
                <p:cNvSpPr/>
                <p:nvPr/>
              </p:nvSpPr>
              <p:spPr>
                <a:xfrm>
                  <a:off x="459199"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8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8"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0" name="Freeform 89">
                  <a:extLst>
                    <a:ext uri="{FF2B5EF4-FFF2-40B4-BE49-F238E27FC236}">
                      <a16:creationId xmlns:a16="http://schemas.microsoft.com/office/drawing/2014/main" id="{E81A2797-B9BF-AC0C-77B4-6606DC8442FC}"/>
                    </a:ext>
                  </a:extLst>
                </p:cNvPr>
                <p:cNvSpPr/>
                <p:nvPr/>
              </p:nvSpPr>
              <p:spPr>
                <a:xfrm>
                  <a:off x="486726" y="3994023"/>
                  <a:ext cx="18192" cy="23622"/>
                </a:xfrm>
                <a:custGeom>
                  <a:avLst/>
                  <a:gdLst>
                    <a:gd name="connsiteX0" fmla="*/ 15145 w 18192"/>
                    <a:gd name="connsiteY0" fmla="*/ 0 h 23622"/>
                    <a:gd name="connsiteX1" fmla="*/ 18193 w 18192"/>
                    <a:gd name="connsiteY1" fmla="*/ 0 h 23622"/>
                    <a:gd name="connsiteX2" fmla="*/ 18193 w 18192"/>
                    <a:gd name="connsiteY2" fmla="*/ 13430 h 23622"/>
                    <a:gd name="connsiteX3" fmla="*/ 17431 w 18192"/>
                    <a:gd name="connsiteY3" fmla="*/ 18955 h 23622"/>
                    <a:gd name="connsiteX4" fmla="*/ 14573 w 18192"/>
                    <a:gd name="connsiteY4" fmla="*/ 22288 h 23622"/>
                    <a:gd name="connsiteX5" fmla="*/ 9144 w 18192"/>
                    <a:gd name="connsiteY5" fmla="*/ 23622 h 23622"/>
                    <a:gd name="connsiteX6" fmla="*/ 3810 w 18192"/>
                    <a:gd name="connsiteY6" fmla="*/ 22479 h 23622"/>
                    <a:gd name="connsiteX7" fmla="*/ 857 w 18192"/>
                    <a:gd name="connsiteY7" fmla="*/ 19240 h 23622"/>
                    <a:gd name="connsiteX8" fmla="*/ 0 w 18192"/>
                    <a:gd name="connsiteY8" fmla="*/ 13430 h 23622"/>
                    <a:gd name="connsiteX9" fmla="*/ 0 w 18192"/>
                    <a:gd name="connsiteY9" fmla="*/ 0 h 23622"/>
                    <a:gd name="connsiteX10" fmla="*/ 3048 w 18192"/>
                    <a:gd name="connsiteY10" fmla="*/ 0 h 23622"/>
                    <a:gd name="connsiteX11" fmla="*/ 3048 w 18192"/>
                    <a:gd name="connsiteY11" fmla="*/ 13430 h 23622"/>
                    <a:gd name="connsiteX12" fmla="*/ 3620 w 18192"/>
                    <a:gd name="connsiteY12" fmla="*/ 17907 h 23622"/>
                    <a:gd name="connsiteX13" fmla="*/ 5525 w 18192"/>
                    <a:gd name="connsiteY13" fmla="*/ 20098 h 23622"/>
                    <a:gd name="connsiteX14" fmla="*/ 8858 w 18192"/>
                    <a:gd name="connsiteY14" fmla="*/ 20860 h 23622"/>
                    <a:gd name="connsiteX15" fmla="*/ 13716 w 18192"/>
                    <a:gd name="connsiteY15" fmla="*/ 19336 h 23622"/>
                    <a:gd name="connsiteX16" fmla="*/ 15145 w 18192"/>
                    <a:gd name="connsiteY16" fmla="*/ 13430 h 23622"/>
                    <a:gd name="connsiteX17" fmla="*/ 15145 w 18192"/>
                    <a:gd name="connsiteY17" fmla="*/ 0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2" h="23622">
                      <a:moveTo>
                        <a:pt x="15145" y="0"/>
                      </a:moveTo>
                      <a:lnTo>
                        <a:pt x="18193" y="0"/>
                      </a:lnTo>
                      <a:lnTo>
                        <a:pt x="18193" y="13430"/>
                      </a:lnTo>
                      <a:cubicBezTo>
                        <a:pt x="18193" y="15812"/>
                        <a:pt x="17907" y="17621"/>
                        <a:pt x="17431" y="18955"/>
                      </a:cubicBezTo>
                      <a:cubicBezTo>
                        <a:pt x="16859" y="20288"/>
                        <a:pt x="15907" y="21431"/>
                        <a:pt x="14573" y="22288"/>
                      </a:cubicBezTo>
                      <a:cubicBezTo>
                        <a:pt x="13240" y="23146"/>
                        <a:pt x="11430" y="23622"/>
                        <a:pt x="9144" y="23622"/>
                      </a:cubicBezTo>
                      <a:cubicBezTo>
                        <a:pt x="6953" y="23622"/>
                        <a:pt x="5144" y="23241"/>
                        <a:pt x="3810" y="22479"/>
                      </a:cubicBezTo>
                      <a:cubicBezTo>
                        <a:pt x="2381" y="21717"/>
                        <a:pt x="1429" y="20669"/>
                        <a:pt x="857" y="19240"/>
                      </a:cubicBezTo>
                      <a:cubicBezTo>
                        <a:pt x="286" y="17812"/>
                        <a:pt x="0" y="15907"/>
                        <a:pt x="0" y="13430"/>
                      </a:cubicBezTo>
                      <a:lnTo>
                        <a:pt x="0" y="0"/>
                      </a:lnTo>
                      <a:lnTo>
                        <a:pt x="3048" y="0"/>
                      </a:lnTo>
                      <a:lnTo>
                        <a:pt x="3048" y="13430"/>
                      </a:lnTo>
                      <a:cubicBezTo>
                        <a:pt x="3048" y="15430"/>
                        <a:pt x="3239" y="16954"/>
                        <a:pt x="3620" y="17907"/>
                      </a:cubicBezTo>
                      <a:cubicBezTo>
                        <a:pt x="4001" y="18860"/>
                        <a:pt x="4667" y="19621"/>
                        <a:pt x="5525" y="20098"/>
                      </a:cubicBezTo>
                      <a:cubicBezTo>
                        <a:pt x="6477" y="20574"/>
                        <a:pt x="7525" y="20860"/>
                        <a:pt x="8858" y="20860"/>
                      </a:cubicBezTo>
                      <a:cubicBezTo>
                        <a:pt x="11144" y="20860"/>
                        <a:pt x="12764" y="20384"/>
                        <a:pt x="13716" y="19336"/>
                      </a:cubicBezTo>
                      <a:cubicBezTo>
                        <a:pt x="14669" y="18288"/>
                        <a:pt x="15145" y="16383"/>
                        <a:pt x="15145" y="13430"/>
                      </a:cubicBezTo>
                      <a:lnTo>
                        <a:pt x="15145" y="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1" name="Freeform 90">
                  <a:extLst>
                    <a:ext uri="{FF2B5EF4-FFF2-40B4-BE49-F238E27FC236}">
                      <a16:creationId xmlns:a16="http://schemas.microsoft.com/office/drawing/2014/main" id="{A73AFD26-8535-9B91-D4AE-60A3DAD6E722}"/>
                    </a:ext>
                  </a:extLst>
                </p:cNvPr>
                <p:cNvSpPr/>
                <p:nvPr/>
              </p:nvSpPr>
              <p:spPr>
                <a:xfrm>
                  <a:off x="509777"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4 w 13620"/>
                    <a:gd name="connsiteY13" fmla="*/ 3048 h 17335"/>
                    <a:gd name="connsiteX14" fmla="*/ 7334 w 13620"/>
                    <a:gd name="connsiteY14" fmla="*/ 2572 h 17335"/>
                    <a:gd name="connsiteX15" fmla="*/ 4191 w 13620"/>
                    <a:gd name="connsiteY15" fmla="*/ 3715 h 17335"/>
                    <a:gd name="connsiteX16" fmla="*/ 2857 w 13620"/>
                    <a:gd name="connsiteY16" fmla="*/ 8096 h 17335"/>
                    <a:gd name="connsiteX17" fmla="*/ 2857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3" y="0"/>
                        <a:pt x="9811" y="190"/>
                        <a:pt x="10668" y="571"/>
                      </a:cubicBezTo>
                      <a:cubicBezTo>
                        <a:pt x="11525" y="953"/>
                        <a:pt x="12192" y="1429"/>
                        <a:pt x="12573" y="2000"/>
                      </a:cubicBezTo>
                      <a:cubicBezTo>
                        <a:pt x="12954" y="2572"/>
                        <a:pt x="13335" y="3334"/>
                        <a:pt x="13430" y="4096"/>
                      </a:cubicBezTo>
                      <a:cubicBezTo>
                        <a:pt x="13525" y="4667"/>
                        <a:pt x="13621" y="5524"/>
                        <a:pt x="13621" y="6858"/>
                      </a:cubicBezTo>
                      <a:lnTo>
                        <a:pt x="13621" y="17240"/>
                      </a:lnTo>
                      <a:lnTo>
                        <a:pt x="10763" y="17240"/>
                      </a:lnTo>
                      <a:lnTo>
                        <a:pt x="10763" y="6953"/>
                      </a:lnTo>
                      <a:cubicBezTo>
                        <a:pt x="10763" y="5810"/>
                        <a:pt x="10668" y="4953"/>
                        <a:pt x="10477" y="4381"/>
                      </a:cubicBezTo>
                      <a:cubicBezTo>
                        <a:pt x="10287" y="3810"/>
                        <a:pt x="9906" y="3334"/>
                        <a:pt x="9334" y="3048"/>
                      </a:cubicBezTo>
                      <a:cubicBezTo>
                        <a:pt x="8763" y="2667"/>
                        <a:pt x="8096" y="2572"/>
                        <a:pt x="7334" y="2572"/>
                      </a:cubicBezTo>
                      <a:cubicBezTo>
                        <a:pt x="6096" y="2572"/>
                        <a:pt x="5048" y="2953"/>
                        <a:pt x="4191" y="3715"/>
                      </a:cubicBezTo>
                      <a:cubicBezTo>
                        <a:pt x="3334" y="4477"/>
                        <a:pt x="2857" y="5905"/>
                        <a:pt x="2857" y="8096"/>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2" name="Freeform 91">
                  <a:extLst>
                    <a:ext uri="{FF2B5EF4-FFF2-40B4-BE49-F238E27FC236}">
                      <a16:creationId xmlns:a16="http://schemas.microsoft.com/office/drawing/2014/main" id="{0A59F2C4-214F-61EB-5243-22F9F00F5E56}"/>
                    </a:ext>
                  </a:extLst>
                </p:cNvPr>
                <p:cNvSpPr/>
                <p:nvPr/>
              </p:nvSpPr>
              <p:spPr>
                <a:xfrm>
                  <a:off x="527779" y="3994119"/>
                  <a:ext cx="2857" cy="23145"/>
                </a:xfrm>
                <a:custGeom>
                  <a:avLst/>
                  <a:gdLst>
                    <a:gd name="connsiteX0" fmla="*/ 0 w 2857"/>
                    <a:gd name="connsiteY0" fmla="*/ 3238 h 23145"/>
                    <a:gd name="connsiteX1" fmla="*/ 0 w 2857"/>
                    <a:gd name="connsiteY1" fmla="*/ 0 h 23145"/>
                    <a:gd name="connsiteX2" fmla="*/ 2857 w 2857"/>
                    <a:gd name="connsiteY2" fmla="*/ 0 h 23145"/>
                    <a:gd name="connsiteX3" fmla="*/ 2857 w 2857"/>
                    <a:gd name="connsiteY3" fmla="*/ 3238 h 23145"/>
                    <a:gd name="connsiteX4" fmla="*/ 0 w 2857"/>
                    <a:gd name="connsiteY4" fmla="*/ 3238 h 23145"/>
                    <a:gd name="connsiteX5" fmla="*/ 0 w 2857"/>
                    <a:gd name="connsiteY5" fmla="*/ 23146 h 23145"/>
                    <a:gd name="connsiteX6" fmla="*/ 0 w 2857"/>
                    <a:gd name="connsiteY6" fmla="*/ 6287 h 23145"/>
                    <a:gd name="connsiteX7" fmla="*/ 2857 w 2857"/>
                    <a:gd name="connsiteY7" fmla="*/ 6287 h 23145"/>
                    <a:gd name="connsiteX8" fmla="*/ 2857 w 2857"/>
                    <a:gd name="connsiteY8" fmla="*/ 23146 h 23145"/>
                    <a:gd name="connsiteX9" fmla="*/ 0 w 2857"/>
                    <a:gd name="connsiteY9" fmla="*/ 23146 h 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 h="23145">
                      <a:moveTo>
                        <a:pt x="0" y="3238"/>
                      </a:moveTo>
                      <a:lnTo>
                        <a:pt x="0" y="0"/>
                      </a:lnTo>
                      <a:lnTo>
                        <a:pt x="2857" y="0"/>
                      </a:lnTo>
                      <a:lnTo>
                        <a:pt x="2857" y="3238"/>
                      </a:lnTo>
                      <a:lnTo>
                        <a:pt x="0" y="3238"/>
                      </a:lnTo>
                      <a:close/>
                      <a:moveTo>
                        <a:pt x="0" y="23146"/>
                      </a:moveTo>
                      <a:lnTo>
                        <a:pt x="0" y="6287"/>
                      </a:lnTo>
                      <a:lnTo>
                        <a:pt x="2857" y="6287"/>
                      </a:lnTo>
                      <a:lnTo>
                        <a:pt x="2857" y="23146"/>
                      </a:lnTo>
                      <a:lnTo>
                        <a:pt x="0" y="2314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3" name="Freeform 92">
                  <a:extLst>
                    <a:ext uri="{FF2B5EF4-FFF2-40B4-BE49-F238E27FC236}">
                      <a16:creationId xmlns:a16="http://schemas.microsoft.com/office/drawing/2014/main" id="{33F978E2-F66B-CDE0-F123-5023E5DCE794}"/>
                    </a:ext>
                  </a:extLst>
                </p:cNvPr>
                <p:cNvSpPr/>
                <p:nvPr/>
              </p:nvSpPr>
              <p:spPr>
                <a:xfrm>
                  <a:off x="533970"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1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49" y="3810"/>
                        <a:pt x="15811" y="5905"/>
                        <a:pt x="15811" y="8572"/>
                      </a:cubicBezTo>
                      <a:cubicBezTo>
                        <a:pt x="15811" y="10763"/>
                        <a:pt x="15526" y="12478"/>
                        <a:pt x="14859" y="13716"/>
                      </a:cubicBezTo>
                      <a:cubicBezTo>
                        <a:pt x="14192" y="14954"/>
                        <a:pt x="13240" y="15907"/>
                        <a:pt x="12001" y="16573"/>
                      </a:cubicBezTo>
                      <a:cubicBezTo>
                        <a:pt x="10763" y="17240"/>
                        <a:pt x="9430" y="17621"/>
                        <a:pt x="7906" y="17621"/>
                      </a:cubicBezTo>
                      <a:cubicBezTo>
                        <a:pt x="5524"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2" y="12668"/>
                        <a:pt x="12859" y="10954"/>
                        <a:pt x="12859" y="8763"/>
                      </a:cubicBezTo>
                      <a:cubicBezTo>
                        <a:pt x="12859" y="6667"/>
                        <a:pt x="12382" y="5144"/>
                        <a:pt x="11430" y="4000"/>
                      </a:cubicBezTo>
                      <a:cubicBezTo>
                        <a:pt x="10477" y="2953"/>
                        <a:pt x="9334"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4" name="Freeform 93">
                  <a:extLst>
                    <a:ext uri="{FF2B5EF4-FFF2-40B4-BE49-F238E27FC236}">
                      <a16:creationId xmlns:a16="http://schemas.microsoft.com/office/drawing/2014/main" id="{5BD72F59-751D-7893-8D1F-98F8C51B0CFA}"/>
                    </a:ext>
                  </a:extLst>
                </p:cNvPr>
                <p:cNvSpPr/>
                <p:nvPr/>
              </p:nvSpPr>
              <p:spPr>
                <a:xfrm>
                  <a:off x="553115"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7"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grpSp>
      <p:sp>
        <p:nvSpPr>
          <p:cNvPr id="2135" name="Rectangle 82">
            <a:extLst>
              <a:ext uri="{FF2B5EF4-FFF2-40B4-BE49-F238E27FC236}">
                <a16:creationId xmlns:a16="http://schemas.microsoft.com/office/drawing/2014/main" id="{17A638CD-E16A-4268-90BE-49D660E063BC}"/>
              </a:ext>
            </a:extLst>
          </p:cNvPr>
          <p:cNvSpPr>
            <a:spLocks noChangeArrowheads="1"/>
          </p:cNvSpPr>
          <p:nvPr/>
        </p:nvSpPr>
        <p:spPr bwMode="auto">
          <a:xfrm>
            <a:off x="3857339" y="690953"/>
            <a:ext cx="8215987"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r>
              <a:rPr lang="en-GB" sz="2000" dirty="0">
                <a:solidFill>
                  <a:srgbClr val="595959"/>
                </a:solidFill>
                <a:latin typeface="Nuacht Serif Text"/>
              </a:rPr>
              <a:t>Das Hotel- und Gaststättengewerbe gilt </a:t>
            </a:r>
            <a:r>
              <a:rPr lang="en-GB" sz="2000" dirty="0" err="1">
                <a:solidFill>
                  <a:srgbClr val="595959"/>
                </a:solidFill>
                <a:latin typeface="Nuacht Serif Text"/>
              </a:rPr>
              <a:t>als</a:t>
            </a:r>
            <a:r>
              <a:rPr lang="en-GB" sz="2000" dirty="0">
                <a:solidFill>
                  <a:srgbClr val="595959"/>
                </a:solidFill>
                <a:latin typeface="Nuacht Serif Text"/>
              </a:rPr>
              <a:t> </a:t>
            </a:r>
            <a:r>
              <a:rPr lang="en-GB" sz="2000" dirty="0" err="1">
                <a:solidFill>
                  <a:srgbClr val="595959"/>
                </a:solidFill>
                <a:latin typeface="Nuacht Serif Text"/>
              </a:rPr>
              <a:t>einer</a:t>
            </a:r>
            <a:r>
              <a:rPr lang="en-GB" sz="2000" dirty="0">
                <a:solidFill>
                  <a:srgbClr val="595959"/>
                </a:solidFill>
                <a:latin typeface="Nuacht Serif Text"/>
              </a:rPr>
              <a:t> der am stärksten von den Folgen der COVID-19-Pandemie betroffenen Wirtschaftszweige und ist spürbar besorgt über seine Fähigkeit, sich von dieser dramatischen Situation zu erholen. Die Unternehmen des Gastgewerbes verfügten nur über geringe oder unzureichende </a:t>
            </a:r>
            <a:r>
              <a:rPr lang="en-GB" sz="2000" dirty="0" err="1">
                <a:solidFill>
                  <a:srgbClr val="595959"/>
                </a:solidFill>
                <a:latin typeface="Nuacht Serif Text"/>
              </a:rPr>
              <a:t>finanzielle</a:t>
            </a:r>
            <a:r>
              <a:rPr lang="en-GB" sz="2000" dirty="0">
                <a:solidFill>
                  <a:srgbClr val="595959"/>
                </a:solidFill>
                <a:latin typeface="Nuacht Serif Text"/>
              </a:rPr>
              <a:t> Mittel, um </a:t>
            </a:r>
            <a:r>
              <a:rPr lang="en-GB" sz="2000" dirty="0" err="1">
                <a:solidFill>
                  <a:srgbClr val="595959"/>
                </a:solidFill>
                <a:latin typeface="Nuacht Serif Text"/>
              </a:rPr>
              <a:t>mehrere</a:t>
            </a:r>
            <a:r>
              <a:rPr lang="en-GB" sz="2000" dirty="0">
                <a:solidFill>
                  <a:srgbClr val="595959"/>
                </a:solidFill>
                <a:latin typeface="Nuacht Serif Text"/>
              </a:rPr>
              <a:t> </a:t>
            </a:r>
            <a:r>
              <a:rPr lang="en-GB" sz="2000" dirty="0" err="1">
                <a:solidFill>
                  <a:srgbClr val="595959"/>
                </a:solidFill>
                <a:latin typeface="Nuacht Serif Text"/>
              </a:rPr>
              <a:t>erzwungene</a:t>
            </a:r>
            <a:r>
              <a:rPr lang="en-GB" sz="2000" dirty="0">
                <a:solidFill>
                  <a:srgbClr val="595959"/>
                </a:solidFill>
                <a:latin typeface="Nuacht Serif Text"/>
              </a:rPr>
              <a:t> </a:t>
            </a:r>
            <a:r>
              <a:rPr lang="en-GB" sz="2000" dirty="0" err="1">
                <a:solidFill>
                  <a:srgbClr val="595959"/>
                </a:solidFill>
                <a:latin typeface="Nuacht Serif Text"/>
              </a:rPr>
              <a:t>Schließungen</a:t>
            </a:r>
            <a:r>
              <a:rPr lang="en-GB" sz="2000" dirty="0">
                <a:solidFill>
                  <a:srgbClr val="595959"/>
                </a:solidFill>
                <a:latin typeface="Nuacht Serif Text"/>
              </a:rPr>
              <a:t> </a:t>
            </a:r>
            <a:r>
              <a:rPr lang="en-GB" sz="2000" dirty="0" err="1">
                <a:solidFill>
                  <a:srgbClr val="595959"/>
                </a:solidFill>
                <a:latin typeface="Nuacht Serif Text"/>
              </a:rPr>
              <a:t>zu</a:t>
            </a:r>
            <a:r>
              <a:rPr lang="en-GB" sz="2000" dirty="0">
                <a:solidFill>
                  <a:srgbClr val="595959"/>
                </a:solidFill>
                <a:latin typeface="Nuacht Serif Text"/>
              </a:rPr>
              <a:t> überstehen. </a:t>
            </a:r>
          </a:p>
          <a:p>
            <a:pPr algn="l"/>
            <a:endParaRPr lang="en-GB" sz="2000" b="0" i="0" dirty="0">
              <a:solidFill>
                <a:srgbClr val="595959"/>
              </a:solidFill>
              <a:effectLst/>
              <a:latin typeface="Nuacht Serif Text"/>
            </a:endParaRPr>
          </a:p>
          <a:p>
            <a:pPr algn="l"/>
            <a:r>
              <a:rPr lang="en-GB" sz="2000" b="0" i="0" dirty="0">
                <a:solidFill>
                  <a:srgbClr val="595959"/>
                </a:solidFill>
                <a:effectLst/>
                <a:latin typeface="Nuacht Serif Text"/>
              </a:rPr>
              <a:t>Für </a:t>
            </a:r>
            <a:r>
              <a:rPr lang="en-GB" sz="2000" b="1" i="1" dirty="0">
                <a:solidFill>
                  <a:srgbClr val="B41F7A"/>
                </a:solidFill>
                <a:effectLst/>
                <a:latin typeface="Nuacht Serif Text"/>
                <a:hlinkClick r:id="rId2">
                  <a:extLst>
                    <a:ext uri="{A12FA001-AC4F-418D-AE19-62706E023703}">
                      <ahyp:hlinkClr xmlns:ahyp="http://schemas.microsoft.com/office/drawing/2018/hyperlinkcolor" val="tx"/>
                    </a:ext>
                  </a:extLst>
                </a:hlinkClick>
              </a:rPr>
              <a:t>Belle's Kitchen </a:t>
            </a:r>
            <a:r>
              <a:rPr lang="en-GB" sz="2000" b="1" i="1" dirty="0" err="1">
                <a:solidFill>
                  <a:srgbClr val="B41F7A"/>
                </a:solidFill>
                <a:effectLst/>
                <a:latin typeface="Nuacht Serif Text"/>
                <a:hlinkClick r:id="rId2">
                  <a:extLst>
                    <a:ext uri="{A12FA001-AC4F-418D-AE19-62706E023703}">
                      <ahyp:hlinkClr xmlns:ahyp="http://schemas.microsoft.com/office/drawing/2018/hyperlinkcolor" val="tx"/>
                    </a:ext>
                  </a:extLst>
                </a:hlinkClick>
              </a:rPr>
              <a:t>Rathmullan</a:t>
            </a:r>
            <a:r>
              <a:rPr lang="en-GB" sz="2000" b="1" i="0" dirty="0">
                <a:solidFill>
                  <a:srgbClr val="B41F7A"/>
                </a:solidFill>
                <a:effectLst/>
                <a:latin typeface="Nuacht Serif Text"/>
                <a:hlinkClick r:id="rId2">
                  <a:extLst>
                    <a:ext uri="{A12FA001-AC4F-418D-AE19-62706E023703}">
                      <ahyp:hlinkClr xmlns:ahyp="http://schemas.microsoft.com/office/drawing/2018/hyperlinkcolor" val="tx"/>
                    </a:ext>
                  </a:extLst>
                </a:hlinkClick>
              </a:rPr>
              <a:t>, Co Donegal</a:t>
            </a:r>
            <a:r>
              <a:rPr lang="en-GB" sz="2000" b="1" i="0" dirty="0">
                <a:solidFill>
                  <a:srgbClr val="595959"/>
                </a:solidFill>
                <a:effectLst/>
                <a:latin typeface="Nuacht Serif Text"/>
              </a:rPr>
              <a:t>, Irland, war </a:t>
            </a:r>
            <a:r>
              <a:rPr lang="en-GB" sz="2000" b="1" i="0" dirty="0" err="1">
                <a:solidFill>
                  <a:srgbClr val="595959"/>
                </a:solidFill>
                <a:effectLst/>
                <a:latin typeface="Nuacht Serif Text"/>
              </a:rPr>
              <a:t>Resilienz</a:t>
            </a:r>
            <a:r>
              <a:rPr lang="en-GB" sz="2000" b="1" i="0" dirty="0">
                <a:solidFill>
                  <a:srgbClr val="595959"/>
                </a:solidFill>
                <a:effectLst/>
                <a:latin typeface="Nuacht Serif Text"/>
              </a:rPr>
              <a:t> der Schlüssel zum Überleben und zur Neuerfindung des Unternehmens. </a:t>
            </a:r>
            <a:r>
              <a:rPr lang="en-GB" sz="2000" i="0" dirty="0">
                <a:solidFill>
                  <a:srgbClr val="595959"/>
                </a:solidFill>
                <a:effectLst/>
                <a:latin typeface="Nuacht Serif Text"/>
              </a:rPr>
              <a:t>Das 2004 eröffnete Belle's Kitchen ist ein familiengeführtes Restaurant in einem ländlichen Tourismusgebiet. Es hat im Laufe der Jahre viele Herausforderungen gemeistert, darunter die weltweite Rezession von 2008 und in jüngster Zeit die COVID-19-Pandemie.</a:t>
            </a:r>
          </a:p>
          <a:p>
            <a:pPr algn="l"/>
            <a:endParaRPr lang="en-GB" sz="2000" i="0" dirty="0">
              <a:solidFill>
                <a:srgbClr val="595959"/>
              </a:solidFill>
              <a:effectLst/>
              <a:latin typeface="Nuacht Serif Text"/>
            </a:endParaRPr>
          </a:p>
          <a:p>
            <a:pPr algn="l"/>
            <a:r>
              <a:rPr lang="en-GB" sz="2000" i="0" dirty="0" err="1">
                <a:solidFill>
                  <a:srgbClr val="595959"/>
                </a:solidFill>
                <a:effectLst/>
                <a:latin typeface="Nuacht Serif Text"/>
              </a:rPr>
              <a:t>Vor</a:t>
            </a:r>
            <a:r>
              <a:rPr lang="en-GB" sz="2000" i="0" dirty="0">
                <a:solidFill>
                  <a:srgbClr val="595959"/>
                </a:solidFill>
                <a:effectLst/>
                <a:latin typeface="Nuacht Serif Text"/>
              </a:rPr>
              <a:t> der COVID-19-Pandemie war Belle's Kitchen sieben Tage die Woche in Betrieb, mit langen Arbeitszeiten für Personal und Management und </a:t>
            </a:r>
            <a:r>
              <a:rPr lang="en-GB" sz="2000" i="0" dirty="0" err="1">
                <a:solidFill>
                  <a:srgbClr val="595959"/>
                </a:solidFill>
                <a:effectLst/>
                <a:latin typeface="Nuacht Serif Text"/>
              </a:rPr>
              <a:t>hohen</a:t>
            </a:r>
            <a:r>
              <a:rPr lang="en-GB" sz="2000" i="0" dirty="0">
                <a:solidFill>
                  <a:srgbClr val="595959"/>
                </a:solidFill>
                <a:effectLst/>
                <a:latin typeface="Nuacht Serif Text"/>
              </a:rPr>
              <a:t> </a:t>
            </a:r>
            <a:r>
              <a:rPr lang="en-GB" sz="2000" i="0" dirty="0" err="1">
                <a:solidFill>
                  <a:srgbClr val="595959"/>
                </a:solidFill>
                <a:effectLst/>
                <a:latin typeface="Nuacht Serif Text"/>
              </a:rPr>
              <a:t>Fixkosten</a:t>
            </a:r>
            <a:r>
              <a:rPr lang="en-GB" sz="2000" i="0" dirty="0">
                <a:solidFill>
                  <a:srgbClr val="595959"/>
                </a:solidFill>
                <a:effectLst/>
                <a:latin typeface="Nuacht Serif Text"/>
              </a:rPr>
              <a:t> für Löhne, Treibstoff und Versorgung. </a:t>
            </a:r>
          </a:p>
        </p:txBody>
      </p:sp>
      <p:sp>
        <p:nvSpPr>
          <p:cNvPr id="2136" name="Rectangle 83">
            <a:extLst>
              <a:ext uri="{FF2B5EF4-FFF2-40B4-BE49-F238E27FC236}">
                <a16:creationId xmlns:a16="http://schemas.microsoft.com/office/drawing/2014/main" id="{F8BDDBBF-7CC6-3CB5-7DE1-EBB34D6DAD8A}"/>
              </a:ext>
            </a:extLst>
          </p:cNvPr>
          <p:cNvSpPr>
            <a:spLocks noChangeArrowheads="1"/>
          </p:cNvSpPr>
          <p:nvPr/>
        </p:nvSpPr>
        <p:spPr bwMode="auto">
          <a:xfrm>
            <a:off x="0" y="302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2138" name="Picture 2137" descr="Text, letter&#10;&#10;Description automatically generated">
            <a:extLst>
              <a:ext uri="{FF2B5EF4-FFF2-40B4-BE49-F238E27FC236}">
                <a16:creationId xmlns:a16="http://schemas.microsoft.com/office/drawing/2014/main" id="{39E6D030-A7B1-936F-3FDE-D32221483459}"/>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r="5468"/>
          <a:stretch/>
        </p:blipFill>
        <p:spPr bwMode="auto">
          <a:xfrm>
            <a:off x="277946" y="2616904"/>
            <a:ext cx="3094566" cy="1472635"/>
          </a:xfrm>
          <a:prstGeom prst="rect">
            <a:avLst/>
          </a:prstGeom>
          <a:ln>
            <a:noFill/>
          </a:ln>
          <a:extLst>
            <a:ext uri="{53640926-AAD7-44D8-BBD7-CCE9431645EC}">
              <a14:shadowObscured xmlns:a14="http://schemas.microsoft.com/office/drawing/2010/main"/>
            </a:ext>
          </a:extLst>
        </p:spPr>
      </p:pic>
      <p:pic>
        <p:nvPicPr>
          <p:cNvPr id="2140" name="Picture 2139" descr="Hand sanitizer and masks">
            <a:extLst>
              <a:ext uri="{FF2B5EF4-FFF2-40B4-BE49-F238E27FC236}">
                <a16:creationId xmlns:a16="http://schemas.microsoft.com/office/drawing/2014/main" id="{022AB700-463B-6876-512F-20597248C0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3650459" cy="2434850"/>
          </a:xfrm>
          <a:prstGeom prst="rect">
            <a:avLst/>
          </a:prstGeom>
        </p:spPr>
      </p:pic>
      <p:sp>
        <p:nvSpPr>
          <p:cNvPr id="2142" name="TextBox 2141">
            <a:extLst>
              <a:ext uri="{FF2B5EF4-FFF2-40B4-BE49-F238E27FC236}">
                <a16:creationId xmlns:a16="http://schemas.microsoft.com/office/drawing/2014/main" id="{89D35896-218D-8727-ABBB-3486C509BBC9}"/>
              </a:ext>
            </a:extLst>
          </p:cNvPr>
          <p:cNvSpPr txBox="1"/>
          <p:nvPr/>
        </p:nvSpPr>
        <p:spPr>
          <a:xfrm>
            <a:off x="228313" y="4584885"/>
            <a:ext cx="3291071" cy="923330"/>
          </a:xfrm>
          <a:prstGeom prst="rect">
            <a:avLst/>
          </a:prstGeom>
          <a:noFill/>
        </p:spPr>
        <p:txBody>
          <a:bodyPr wrap="square">
            <a:spAutoFit/>
          </a:bodyPr>
          <a:lstStyle/>
          <a:p>
            <a:r>
              <a:rPr lang="en-US" sz="2400" b="1" dirty="0">
                <a:solidFill>
                  <a:schemeClr val="bg1"/>
                </a:solidFill>
              </a:rPr>
              <a:t>FALLBEISPIEL:</a:t>
            </a:r>
          </a:p>
          <a:p>
            <a:r>
              <a:rPr lang="en-US" sz="500" b="1" dirty="0">
                <a:solidFill>
                  <a:schemeClr val="bg1"/>
                </a:solidFill>
              </a:rPr>
              <a:t> </a:t>
            </a:r>
            <a:endParaRPr lang="en-US" sz="400" b="1" dirty="0">
              <a:solidFill>
                <a:schemeClr val="bg1"/>
              </a:solidFill>
            </a:endParaRPr>
          </a:p>
          <a:p>
            <a:r>
              <a:rPr lang="en-US" sz="2400" b="1" dirty="0">
                <a:solidFill>
                  <a:schemeClr val="bg1"/>
                </a:solidFill>
              </a:rPr>
              <a:t>So sieht </a:t>
            </a:r>
            <a:r>
              <a:rPr lang="en-US" sz="2400" b="1" dirty="0" err="1">
                <a:solidFill>
                  <a:schemeClr val="bg1"/>
                </a:solidFill>
              </a:rPr>
              <a:t>Resilienz</a:t>
            </a:r>
            <a:r>
              <a:rPr lang="en-US" sz="2400" b="1" dirty="0">
                <a:solidFill>
                  <a:schemeClr val="bg1"/>
                </a:solidFill>
              </a:rPr>
              <a:t> </a:t>
            </a:r>
            <a:r>
              <a:rPr lang="en-US" sz="2400" b="1" dirty="0" err="1">
                <a:solidFill>
                  <a:schemeClr val="bg1"/>
                </a:solidFill>
              </a:rPr>
              <a:t>aus</a:t>
            </a:r>
            <a:endParaRPr lang="en-US" sz="2400" b="1" dirty="0">
              <a:solidFill>
                <a:schemeClr val="bg1"/>
              </a:solidFill>
            </a:endParaRPr>
          </a:p>
        </p:txBody>
      </p:sp>
    </p:spTree>
    <p:extLst>
      <p:ext uri="{BB962C8B-B14F-4D97-AF65-F5344CB8AC3E}">
        <p14:creationId xmlns:p14="http://schemas.microsoft.com/office/powerpoint/2010/main" val="140647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E73099-5E33-CABF-B2A4-4D037F26FBD7}"/>
              </a:ext>
            </a:extLst>
          </p:cNvPr>
          <p:cNvSpPr/>
          <p:nvPr/>
        </p:nvSpPr>
        <p:spPr>
          <a:xfrm>
            <a:off x="0" y="0"/>
            <a:ext cx="3629025" cy="628552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B1AAFEC-7F9F-7F8B-E76B-8336E3E29394}"/>
              </a:ext>
            </a:extLst>
          </p:cNvPr>
          <p:cNvSpPr>
            <a:spLocks noGrp="1"/>
          </p:cNvSpPr>
          <p:nvPr>
            <p:ph type="body" sz="quarter" idx="16"/>
          </p:nvPr>
        </p:nvSpPr>
        <p:spPr>
          <a:xfrm>
            <a:off x="228314" y="1099629"/>
            <a:ext cx="3291071" cy="4658741"/>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p:txBody>
      </p:sp>
      <p:grpSp>
        <p:nvGrpSpPr>
          <p:cNvPr id="6" name="Graphic 6">
            <a:extLst>
              <a:ext uri="{FF2B5EF4-FFF2-40B4-BE49-F238E27FC236}">
                <a16:creationId xmlns:a16="http://schemas.microsoft.com/office/drawing/2014/main" id="{4E9D68E5-B4C6-E081-4853-5A8823A1D109}"/>
              </a:ext>
            </a:extLst>
          </p:cNvPr>
          <p:cNvGrpSpPr/>
          <p:nvPr/>
        </p:nvGrpSpPr>
        <p:grpSpPr>
          <a:xfrm>
            <a:off x="5071110" y="12356465"/>
            <a:ext cx="1872615" cy="447040"/>
            <a:chOff x="-80578" y="3873532"/>
            <a:chExt cx="772037" cy="184499"/>
          </a:xfrm>
        </p:grpSpPr>
        <p:sp>
          <p:nvSpPr>
            <p:cNvPr id="7" name="Freeform 15">
              <a:extLst>
                <a:ext uri="{FF2B5EF4-FFF2-40B4-BE49-F238E27FC236}">
                  <a16:creationId xmlns:a16="http://schemas.microsoft.com/office/drawing/2014/main" id="{D9566F94-8773-7261-DE79-3283AFDE8334}"/>
                </a:ext>
              </a:extLst>
            </p:cNvPr>
            <p:cNvSpPr/>
            <p:nvPr/>
          </p:nvSpPr>
          <p:spPr>
            <a:xfrm>
              <a:off x="-80578" y="3873532"/>
              <a:ext cx="772037" cy="184499"/>
            </a:xfrm>
            <a:custGeom>
              <a:avLst/>
              <a:gdLst>
                <a:gd name="connsiteX0" fmla="*/ 0 w 691324"/>
                <a:gd name="connsiteY0" fmla="*/ 0 h 184499"/>
                <a:gd name="connsiteX1" fmla="*/ 691324 w 691324"/>
                <a:gd name="connsiteY1" fmla="*/ 0 h 184499"/>
                <a:gd name="connsiteX2" fmla="*/ 691324 w 691324"/>
                <a:gd name="connsiteY2" fmla="*/ 184499 h 184499"/>
                <a:gd name="connsiteX3" fmla="*/ 0 w 691324"/>
                <a:gd name="connsiteY3" fmla="*/ 184499 h 184499"/>
              </a:gdLst>
              <a:ahLst/>
              <a:cxnLst>
                <a:cxn ang="0">
                  <a:pos x="connsiteX0" y="connsiteY0"/>
                </a:cxn>
                <a:cxn ang="0">
                  <a:pos x="connsiteX1" y="connsiteY1"/>
                </a:cxn>
                <a:cxn ang="0">
                  <a:pos x="connsiteX2" y="connsiteY2"/>
                </a:cxn>
                <a:cxn ang="0">
                  <a:pos x="connsiteX3" y="connsiteY3"/>
                </a:cxn>
              </a:cxnLst>
              <a:rect l="l" t="t" r="r" b="b"/>
              <a:pathLst>
                <a:path w="691324" h="184499">
                  <a:moveTo>
                    <a:pt x="0" y="0"/>
                  </a:moveTo>
                  <a:lnTo>
                    <a:pt x="691324" y="0"/>
                  </a:lnTo>
                  <a:lnTo>
                    <a:pt x="691324" y="184499"/>
                  </a:lnTo>
                  <a:lnTo>
                    <a:pt x="0" y="184499"/>
                  </a:lnTo>
                  <a:close/>
                </a:path>
              </a:pathLst>
            </a:custGeom>
            <a:solidFill>
              <a:srgbClr val="FFFFFF"/>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8" name="Graphic 6">
              <a:extLst>
                <a:ext uri="{FF2B5EF4-FFF2-40B4-BE49-F238E27FC236}">
                  <a16:creationId xmlns:a16="http://schemas.microsoft.com/office/drawing/2014/main" id="{580A595F-AF7A-FCC0-B739-AFD22CCA225F}"/>
                </a:ext>
              </a:extLst>
            </p:cNvPr>
            <p:cNvGrpSpPr/>
            <p:nvPr/>
          </p:nvGrpSpPr>
          <p:grpSpPr>
            <a:xfrm>
              <a:off x="67531" y="3914680"/>
              <a:ext cx="500824" cy="109156"/>
              <a:chOff x="67531" y="3914680"/>
              <a:chExt cx="500824" cy="109156"/>
            </a:xfrm>
          </p:grpSpPr>
          <p:sp>
            <p:nvSpPr>
              <p:cNvPr id="9" name="Freeform 17">
                <a:extLst>
                  <a:ext uri="{FF2B5EF4-FFF2-40B4-BE49-F238E27FC236}">
                    <a16:creationId xmlns:a16="http://schemas.microsoft.com/office/drawing/2014/main" id="{3098C537-B349-B173-7082-D9BE7A80F166}"/>
                  </a:ext>
                </a:extLst>
              </p:cNvPr>
              <p:cNvSpPr/>
              <p:nvPr/>
            </p:nvSpPr>
            <p:spPr>
              <a:xfrm>
                <a:off x="67531" y="3914680"/>
                <a:ext cx="160972" cy="108489"/>
              </a:xfrm>
              <a:custGeom>
                <a:avLst/>
                <a:gdLst>
                  <a:gd name="connsiteX0" fmla="*/ 0 w 160972"/>
                  <a:gd name="connsiteY0" fmla="*/ 0 h 108489"/>
                  <a:gd name="connsiteX1" fmla="*/ 160972 w 160972"/>
                  <a:gd name="connsiteY1" fmla="*/ 0 h 108489"/>
                  <a:gd name="connsiteX2" fmla="*/ 160972 w 160972"/>
                  <a:gd name="connsiteY2" fmla="*/ 108490 h 108489"/>
                  <a:gd name="connsiteX3" fmla="*/ 0 w 160972"/>
                  <a:gd name="connsiteY3" fmla="*/ 108490 h 108489"/>
                </a:gdLst>
                <a:ahLst/>
                <a:cxnLst>
                  <a:cxn ang="0">
                    <a:pos x="connsiteX0" y="connsiteY0"/>
                  </a:cxn>
                  <a:cxn ang="0">
                    <a:pos x="connsiteX1" y="connsiteY1"/>
                  </a:cxn>
                  <a:cxn ang="0">
                    <a:pos x="connsiteX2" y="connsiteY2"/>
                  </a:cxn>
                  <a:cxn ang="0">
                    <a:pos x="connsiteX3" y="connsiteY3"/>
                  </a:cxn>
                </a:cxnLst>
                <a:rect l="l" t="t" r="r" b="b"/>
                <a:pathLst>
                  <a:path w="160972" h="108489">
                    <a:moveTo>
                      <a:pt x="0" y="0"/>
                    </a:moveTo>
                    <a:lnTo>
                      <a:pt x="160972" y="0"/>
                    </a:lnTo>
                    <a:lnTo>
                      <a:pt x="160972" y="108490"/>
                    </a:lnTo>
                    <a:lnTo>
                      <a:pt x="0" y="10849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0" name="Freeform 18">
                <a:extLst>
                  <a:ext uri="{FF2B5EF4-FFF2-40B4-BE49-F238E27FC236}">
                    <a16:creationId xmlns:a16="http://schemas.microsoft.com/office/drawing/2014/main" id="{59454B6E-5989-3E49-4672-EECD80AC02EE}"/>
                  </a:ext>
                </a:extLst>
              </p:cNvPr>
              <p:cNvSpPr/>
              <p:nvPr/>
            </p:nvSpPr>
            <p:spPr>
              <a:xfrm>
                <a:off x="177450" y="3963448"/>
                <a:ext cx="10953" cy="9810"/>
              </a:xfrm>
              <a:custGeom>
                <a:avLst/>
                <a:gdLst>
                  <a:gd name="connsiteX0" fmla="*/ 10954 w 10953"/>
                  <a:gd name="connsiteY0" fmla="*/ 3715 h 9810"/>
                  <a:gd name="connsiteX1" fmla="*/ 9239 w 10953"/>
                  <a:gd name="connsiteY1" fmla="*/ 3715 h 9810"/>
                  <a:gd name="connsiteX2" fmla="*/ 6763 w 10953"/>
                  <a:gd name="connsiteY2" fmla="*/ 3620 h 9810"/>
                  <a:gd name="connsiteX3" fmla="*/ 6001 w 10953"/>
                  <a:gd name="connsiteY3" fmla="*/ 1429 h 9810"/>
                  <a:gd name="connsiteX4" fmla="*/ 5429 w 10953"/>
                  <a:gd name="connsiteY4" fmla="*/ 0 h 9810"/>
                  <a:gd name="connsiteX5" fmla="*/ 4953 w 10953"/>
                  <a:gd name="connsiteY5" fmla="*/ 1429 h 9810"/>
                  <a:gd name="connsiteX6" fmla="*/ 4096 w 10953"/>
                  <a:gd name="connsiteY6" fmla="*/ 3620 h 9810"/>
                  <a:gd name="connsiteX7" fmla="*/ 1619 w 10953"/>
                  <a:gd name="connsiteY7" fmla="*/ 3715 h 9810"/>
                  <a:gd name="connsiteX8" fmla="*/ 0 w 10953"/>
                  <a:gd name="connsiteY8" fmla="*/ 3715 h 9810"/>
                  <a:gd name="connsiteX9" fmla="*/ 1333 w 10953"/>
                  <a:gd name="connsiteY9" fmla="*/ 4667 h 9810"/>
                  <a:gd name="connsiteX10" fmla="*/ 3238 w 10953"/>
                  <a:gd name="connsiteY10" fmla="*/ 6096 h 9810"/>
                  <a:gd name="connsiteX11" fmla="*/ 2572 w 10953"/>
                  <a:gd name="connsiteY11" fmla="*/ 8287 h 9810"/>
                  <a:gd name="connsiteX12" fmla="*/ 2095 w 10953"/>
                  <a:gd name="connsiteY12" fmla="*/ 9811 h 9810"/>
                  <a:gd name="connsiteX13" fmla="*/ 3429 w 10953"/>
                  <a:gd name="connsiteY13" fmla="*/ 8954 h 9810"/>
                  <a:gd name="connsiteX14" fmla="*/ 5429 w 10953"/>
                  <a:gd name="connsiteY14" fmla="*/ 7620 h 9810"/>
                  <a:gd name="connsiteX15" fmla="*/ 7525 w 10953"/>
                  <a:gd name="connsiteY15" fmla="*/ 8954 h 9810"/>
                  <a:gd name="connsiteX16" fmla="*/ 8763 w 10953"/>
                  <a:gd name="connsiteY16" fmla="*/ 9811 h 9810"/>
                  <a:gd name="connsiteX17" fmla="*/ 7620 w 10953"/>
                  <a:gd name="connsiteY17" fmla="*/ 6096 h 9810"/>
                  <a:gd name="connsiteX18" fmla="*/ 10954 w 10953"/>
                  <a:gd name="connsiteY18" fmla="*/ 3715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53" h="9810">
                    <a:moveTo>
                      <a:pt x="10954" y="3715"/>
                    </a:moveTo>
                    <a:lnTo>
                      <a:pt x="9239" y="3715"/>
                    </a:lnTo>
                    <a:lnTo>
                      <a:pt x="6763" y="3620"/>
                    </a:lnTo>
                    <a:lnTo>
                      <a:pt x="6001" y="1429"/>
                    </a:lnTo>
                    <a:lnTo>
                      <a:pt x="5429" y="0"/>
                    </a:lnTo>
                    <a:lnTo>
                      <a:pt x="4953" y="1429"/>
                    </a:lnTo>
                    <a:lnTo>
                      <a:pt x="4096" y="3620"/>
                    </a:lnTo>
                    <a:lnTo>
                      <a:pt x="1619" y="3715"/>
                    </a:lnTo>
                    <a:lnTo>
                      <a:pt x="0" y="3715"/>
                    </a:lnTo>
                    <a:lnTo>
                      <a:pt x="1333" y="4667"/>
                    </a:lnTo>
                    <a:lnTo>
                      <a:pt x="3238" y="6096"/>
                    </a:lnTo>
                    <a:lnTo>
                      <a:pt x="2572" y="8287"/>
                    </a:lnTo>
                    <a:lnTo>
                      <a:pt x="2095" y="9811"/>
                    </a:lnTo>
                    <a:lnTo>
                      <a:pt x="3429" y="8954"/>
                    </a:lnTo>
                    <a:lnTo>
                      <a:pt x="5429" y="7620"/>
                    </a:lnTo>
                    <a:lnTo>
                      <a:pt x="7525" y="8954"/>
                    </a:lnTo>
                    <a:lnTo>
                      <a:pt x="8763" y="9811"/>
                    </a:lnTo>
                    <a:lnTo>
                      <a:pt x="7620" y="6096"/>
                    </a:lnTo>
                    <a:lnTo>
                      <a:pt x="10954" y="3715"/>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1" name="Freeform 19">
                <a:extLst>
                  <a:ext uri="{FF2B5EF4-FFF2-40B4-BE49-F238E27FC236}">
                    <a16:creationId xmlns:a16="http://schemas.microsoft.com/office/drawing/2014/main" id="{DCCD53C5-DD3C-3C39-20CB-0A38A84727FA}"/>
                  </a:ext>
                </a:extLst>
              </p:cNvPr>
              <p:cNvSpPr/>
              <p:nvPr/>
            </p:nvSpPr>
            <p:spPr>
              <a:xfrm>
                <a:off x="176307" y="3962400"/>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191 w 13144"/>
                  <a:gd name="connsiteY11" fmla="*/ 5048 h 11715"/>
                  <a:gd name="connsiteX12" fmla="*/ 4858 w 13144"/>
                  <a:gd name="connsiteY12" fmla="*/ 6953 h 11715"/>
                  <a:gd name="connsiteX13" fmla="*/ 3905 w 13144"/>
                  <a:gd name="connsiteY13" fmla="*/ 10001 h 11715"/>
                  <a:gd name="connsiteX14" fmla="*/ 6572 w 13144"/>
                  <a:gd name="connsiteY14" fmla="*/ 8192 h 11715"/>
                  <a:gd name="connsiteX15" fmla="*/ 9335 w 13144"/>
                  <a:gd name="connsiteY15" fmla="*/ 10001 h 11715"/>
                  <a:gd name="connsiteX16" fmla="*/ 8382 w 13144"/>
                  <a:gd name="connsiteY16" fmla="*/ 7049 h 11715"/>
                  <a:gd name="connsiteX17" fmla="*/ 11049 w 13144"/>
                  <a:gd name="connsiteY17" fmla="*/ 5144 h 11715"/>
                  <a:gd name="connsiteX18" fmla="*/ 7715 w 13144"/>
                  <a:gd name="connsiteY18" fmla="*/ 5048 h 11715"/>
                  <a:gd name="connsiteX19" fmla="*/ 6667 w 13144"/>
                  <a:gd name="connsiteY19" fmla="*/ 2096 h 11715"/>
                  <a:gd name="connsiteX20" fmla="*/ 5620 w 13144"/>
                  <a:gd name="connsiteY20" fmla="*/ 5048 h 11715"/>
                  <a:gd name="connsiteX21" fmla="*/ 2191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191" y="5048"/>
                    </a:moveTo>
                    <a:lnTo>
                      <a:pt x="4858" y="6953"/>
                    </a:lnTo>
                    <a:lnTo>
                      <a:pt x="3905" y="10001"/>
                    </a:lnTo>
                    <a:lnTo>
                      <a:pt x="6572" y="8192"/>
                    </a:lnTo>
                    <a:lnTo>
                      <a:pt x="9335" y="10001"/>
                    </a:lnTo>
                    <a:lnTo>
                      <a:pt x="8382" y="7049"/>
                    </a:lnTo>
                    <a:lnTo>
                      <a:pt x="11049" y="5144"/>
                    </a:lnTo>
                    <a:lnTo>
                      <a:pt x="7715" y="5048"/>
                    </a:lnTo>
                    <a:lnTo>
                      <a:pt x="6667" y="2096"/>
                    </a:lnTo>
                    <a:lnTo>
                      <a:pt x="5620" y="5048"/>
                    </a:lnTo>
                    <a:lnTo>
                      <a:pt x="2191"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2" name="Freeform 20">
                <a:extLst>
                  <a:ext uri="{FF2B5EF4-FFF2-40B4-BE49-F238E27FC236}">
                    <a16:creationId xmlns:a16="http://schemas.microsoft.com/office/drawing/2014/main" id="{BEAFC179-0042-1DEF-8443-5244D2306185}"/>
                  </a:ext>
                </a:extLst>
              </p:cNvPr>
              <p:cNvSpPr/>
              <p:nvPr/>
            </p:nvSpPr>
            <p:spPr>
              <a:xfrm>
                <a:off x="172782" y="3945922"/>
                <a:ext cx="10953" cy="9905"/>
              </a:xfrm>
              <a:custGeom>
                <a:avLst/>
                <a:gdLst>
                  <a:gd name="connsiteX0" fmla="*/ 3239 w 10953"/>
                  <a:gd name="connsiteY0" fmla="*/ 6096 h 9905"/>
                  <a:gd name="connsiteX1" fmla="*/ 2572 w 10953"/>
                  <a:gd name="connsiteY1" fmla="*/ 8382 h 9905"/>
                  <a:gd name="connsiteX2" fmla="*/ 2096 w 10953"/>
                  <a:gd name="connsiteY2" fmla="*/ 9906 h 9905"/>
                  <a:gd name="connsiteX3" fmla="*/ 3429 w 10953"/>
                  <a:gd name="connsiteY3" fmla="*/ 8954 h 9905"/>
                  <a:gd name="connsiteX4" fmla="*/ 5429 w 10953"/>
                  <a:gd name="connsiteY4" fmla="*/ 7620 h 9905"/>
                  <a:gd name="connsiteX5" fmla="*/ 7525 w 10953"/>
                  <a:gd name="connsiteY5" fmla="*/ 8954 h 9905"/>
                  <a:gd name="connsiteX6" fmla="*/ 8858 w 10953"/>
                  <a:gd name="connsiteY6" fmla="*/ 9906 h 9905"/>
                  <a:gd name="connsiteX7" fmla="*/ 8382 w 10953"/>
                  <a:gd name="connsiteY7" fmla="*/ 8382 h 9905"/>
                  <a:gd name="connsiteX8" fmla="*/ 7620 w 10953"/>
                  <a:gd name="connsiteY8" fmla="*/ 6096 h 9905"/>
                  <a:gd name="connsiteX9" fmla="*/ 9620 w 10953"/>
                  <a:gd name="connsiteY9" fmla="*/ 4763 h 9905"/>
                  <a:gd name="connsiteX10" fmla="*/ 10954 w 10953"/>
                  <a:gd name="connsiteY10" fmla="*/ 3715 h 9905"/>
                  <a:gd name="connsiteX11" fmla="*/ 9239 w 10953"/>
                  <a:gd name="connsiteY11" fmla="*/ 3715 h 9905"/>
                  <a:gd name="connsiteX12" fmla="*/ 6763 w 10953"/>
                  <a:gd name="connsiteY12" fmla="*/ 3715 h 9905"/>
                  <a:gd name="connsiteX13" fmla="*/ 6001 w 10953"/>
                  <a:gd name="connsiteY13" fmla="*/ 1429 h 9905"/>
                  <a:gd name="connsiteX14" fmla="*/ 5429 w 10953"/>
                  <a:gd name="connsiteY14" fmla="*/ 0 h 9905"/>
                  <a:gd name="connsiteX15" fmla="*/ 4953 w 10953"/>
                  <a:gd name="connsiteY15" fmla="*/ 1429 h 9905"/>
                  <a:gd name="connsiteX16" fmla="*/ 4096 w 10953"/>
                  <a:gd name="connsiteY16" fmla="*/ 3715 h 9905"/>
                  <a:gd name="connsiteX17" fmla="*/ 1619 w 10953"/>
                  <a:gd name="connsiteY17" fmla="*/ 3715 h 9905"/>
                  <a:gd name="connsiteX18" fmla="*/ 0 w 10953"/>
                  <a:gd name="connsiteY18" fmla="*/ 3715 h 9905"/>
                  <a:gd name="connsiteX19" fmla="*/ 1333 w 10953"/>
                  <a:gd name="connsiteY19" fmla="*/ 4763 h 9905"/>
                  <a:gd name="connsiteX20" fmla="*/ 3239 w 10953"/>
                  <a:gd name="connsiteY20" fmla="*/ 6096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905">
                    <a:moveTo>
                      <a:pt x="3239" y="6096"/>
                    </a:moveTo>
                    <a:lnTo>
                      <a:pt x="2572" y="8382"/>
                    </a:lnTo>
                    <a:lnTo>
                      <a:pt x="2096" y="9906"/>
                    </a:lnTo>
                    <a:lnTo>
                      <a:pt x="3429" y="8954"/>
                    </a:lnTo>
                    <a:lnTo>
                      <a:pt x="5429" y="7620"/>
                    </a:lnTo>
                    <a:lnTo>
                      <a:pt x="7525" y="8954"/>
                    </a:lnTo>
                    <a:lnTo>
                      <a:pt x="8858" y="9906"/>
                    </a:lnTo>
                    <a:lnTo>
                      <a:pt x="8382" y="8382"/>
                    </a:lnTo>
                    <a:lnTo>
                      <a:pt x="7620" y="6096"/>
                    </a:lnTo>
                    <a:lnTo>
                      <a:pt x="9620" y="4763"/>
                    </a:lnTo>
                    <a:lnTo>
                      <a:pt x="10954" y="3715"/>
                    </a:lnTo>
                    <a:lnTo>
                      <a:pt x="9239" y="3715"/>
                    </a:lnTo>
                    <a:lnTo>
                      <a:pt x="6763" y="3715"/>
                    </a:lnTo>
                    <a:lnTo>
                      <a:pt x="6001" y="1429"/>
                    </a:lnTo>
                    <a:lnTo>
                      <a:pt x="5429" y="0"/>
                    </a:lnTo>
                    <a:lnTo>
                      <a:pt x="4953" y="1429"/>
                    </a:lnTo>
                    <a:lnTo>
                      <a:pt x="4096" y="3715"/>
                    </a:lnTo>
                    <a:lnTo>
                      <a:pt x="1619" y="3715"/>
                    </a:lnTo>
                    <a:lnTo>
                      <a:pt x="0" y="3715"/>
                    </a:lnTo>
                    <a:lnTo>
                      <a:pt x="1333" y="4763"/>
                    </a:lnTo>
                    <a:lnTo>
                      <a:pt x="3239" y="6096"/>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3" name="Freeform 21">
                <a:extLst>
                  <a:ext uri="{FF2B5EF4-FFF2-40B4-BE49-F238E27FC236}">
                    <a16:creationId xmlns:a16="http://schemas.microsoft.com/office/drawing/2014/main" id="{3825E35A-8A94-7F41-D562-5F1718550A9D}"/>
                  </a:ext>
                </a:extLst>
              </p:cNvPr>
              <p:cNvSpPr/>
              <p:nvPr/>
            </p:nvSpPr>
            <p:spPr>
              <a:xfrm>
                <a:off x="171639" y="3944874"/>
                <a:ext cx="13239" cy="11810"/>
              </a:xfrm>
              <a:custGeom>
                <a:avLst/>
                <a:gdLst>
                  <a:gd name="connsiteX0" fmla="*/ 10573 w 13239"/>
                  <a:gd name="connsiteY0" fmla="*/ 11811 h 11810"/>
                  <a:gd name="connsiteX1" fmla="*/ 6572 w 13239"/>
                  <a:gd name="connsiteY1" fmla="*/ 9144 h 11810"/>
                  <a:gd name="connsiteX2" fmla="*/ 2572 w 13239"/>
                  <a:gd name="connsiteY2" fmla="*/ 11811 h 11810"/>
                  <a:gd name="connsiteX3" fmla="*/ 4000 w 13239"/>
                  <a:gd name="connsiteY3" fmla="*/ 7334 h 11810"/>
                  <a:gd name="connsiteX4" fmla="*/ 0 w 13239"/>
                  <a:gd name="connsiteY4" fmla="*/ 4477 h 11810"/>
                  <a:gd name="connsiteX5" fmla="*/ 4953 w 13239"/>
                  <a:gd name="connsiteY5" fmla="*/ 4381 h 11810"/>
                  <a:gd name="connsiteX6" fmla="*/ 6572 w 13239"/>
                  <a:gd name="connsiteY6" fmla="*/ 0 h 11810"/>
                  <a:gd name="connsiteX7" fmla="*/ 8192 w 13239"/>
                  <a:gd name="connsiteY7" fmla="*/ 4381 h 11810"/>
                  <a:gd name="connsiteX8" fmla="*/ 13240 w 13239"/>
                  <a:gd name="connsiteY8" fmla="*/ 4477 h 11810"/>
                  <a:gd name="connsiteX9" fmla="*/ 9239 w 13239"/>
                  <a:gd name="connsiteY9" fmla="*/ 7334 h 11810"/>
                  <a:gd name="connsiteX10" fmla="*/ 10573 w 13239"/>
                  <a:gd name="connsiteY10" fmla="*/ 11811 h 11810"/>
                  <a:gd name="connsiteX11" fmla="*/ 2191 w 13239"/>
                  <a:gd name="connsiteY11" fmla="*/ 5144 h 11810"/>
                  <a:gd name="connsiteX12" fmla="*/ 4858 w 13239"/>
                  <a:gd name="connsiteY12" fmla="*/ 7048 h 11810"/>
                  <a:gd name="connsiteX13" fmla="*/ 3905 w 13239"/>
                  <a:gd name="connsiteY13" fmla="*/ 10096 h 11810"/>
                  <a:gd name="connsiteX14" fmla="*/ 6572 w 13239"/>
                  <a:gd name="connsiteY14" fmla="*/ 8287 h 11810"/>
                  <a:gd name="connsiteX15" fmla="*/ 9239 w 13239"/>
                  <a:gd name="connsiteY15" fmla="*/ 10096 h 11810"/>
                  <a:gd name="connsiteX16" fmla="*/ 8287 w 13239"/>
                  <a:gd name="connsiteY16" fmla="*/ 7048 h 11810"/>
                  <a:gd name="connsiteX17" fmla="*/ 10954 w 13239"/>
                  <a:gd name="connsiteY17" fmla="*/ 5144 h 11810"/>
                  <a:gd name="connsiteX18" fmla="*/ 7715 w 13239"/>
                  <a:gd name="connsiteY18" fmla="*/ 5048 h 11810"/>
                  <a:gd name="connsiteX19" fmla="*/ 6667 w 13239"/>
                  <a:gd name="connsiteY19" fmla="*/ 2096 h 11810"/>
                  <a:gd name="connsiteX20" fmla="*/ 5620 w 13239"/>
                  <a:gd name="connsiteY20" fmla="*/ 5048 h 11810"/>
                  <a:gd name="connsiteX21" fmla="*/ 2191 w 13239"/>
                  <a:gd name="connsiteY21" fmla="*/ 5144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810">
                    <a:moveTo>
                      <a:pt x="10573" y="11811"/>
                    </a:moveTo>
                    <a:lnTo>
                      <a:pt x="6572" y="9144"/>
                    </a:lnTo>
                    <a:lnTo>
                      <a:pt x="2572" y="11811"/>
                    </a:lnTo>
                    <a:lnTo>
                      <a:pt x="4000" y="7334"/>
                    </a:lnTo>
                    <a:lnTo>
                      <a:pt x="0" y="4477"/>
                    </a:lnTo>
                    <a:lnTo>
                      <a:pt x="4953" y="4381"/>
                    </a:lnTo>
                    <a:lnTo>
                      <a:pt x="6572" y="0"/>
                    </a:lnTo>
                    <a:lnTo>
                      <a:pt x="8192" y="4381"/>
                    </a:lnTo>
                    <a:lnTo>
                      <a:pt x="13240" y="4477"/>
                    </a:lnTo>
                    <a:lnTo>
                      <a:pt x="9239" y="7334"/>
                    </a:lnTo>
                    <a:lnTo>
                      <a:pt x="10573" y="11811"/>
                    </a:lnTo>
                    <a:close/>
                    <a:moveTo>
                      <a:pt x="2191" y="5144"/>
                    </a:moveTo>
                    <a:lnTo>
                      <a:pt x="4858" y="7048"/>
                    </a:lnTo>
                    <a:lnTo>
                      <a:pt x="3905" y="10096"/>
                    </a:lnTo>
                    <a:lnTo>
                      <a:pt x="6572" y="8287"/>
                    </a:lnTo>
                    <a:lnTo>
                      <a:pt x="9239" y="10096"/>
                    </a:lnTo>
                    <a:lnTo>
                      <a:pt x="8287" y="7048"/>
                    </a:lnTo>
                    <a:lnTo>
                      <a:pt x="10954" y="5144"/>
                    </a:lnTo>
                    <a:lnTo>
                      <a:pt x="7715" y="5048"/>
                    </a:lnTo>
                    <a:lnTo>
                      <a:pt x="6667" y="2096"/>
                    </a:lnTo>
                    <a:lnTo>
                      <a:pt x="5620" y="5048"/>
                    </a:lnTo>
                    <a:lnTo>
                      <a:pt x="2191" y="5144"/>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4" name="Freeform 22">
                <a:extLst>
                  <a:ext uri="{FF2B5EF4-FFF2-40B4-BE49-F238E27FC236}">
                    <a16:creationId xmlns:a16="http://schemas.microsoft.com/office/drawing/2014/main" id="{DB21FA29-BF57-3EF5-1A85-B7C75DA36C89}"/>
                  </a:ext>
                </a:extLst>
              </p:cNvPr>
              <p:cNvSpPr/>
              <p:nvPr/>
            </p:nvSpPr>
            <p:spPr>
              <a:xfrm>
                <a:off x="160114" y="3933254"/>
                <a:ext cx="10953" cy="9810"/>
              </a:xfrm>
              <a:custGeom>
                <a:avLst/>
                <a:gdLst>
                  <a:gd name="connsiteX0" fmla="*/ 6763 w 10953"/>
                  <a:gd name="connsiteY0" fmla="*/ 3620 h 9810"/>
                  <a:gd name="connsiteX1" fmla="*/ 6001 w 10953"/>
                  <a:gd name="connsiteY1" fmla="*/ 1429 h 9810"/>
                  <a:gd name="connsiteX2" fmla="*/ 5429 w 10953"/>
                  <a:gd name="connsiteY2" fmla="*/ 0 h 9810"/>
                  <a:gd name="connsiteX3" fmla="*/ 4191 w 10953"/>
                  <a:gd name="connsiteY3" fmla="*/ 3620 h 9810"/>
                  <a:gd name="connsiteX4" fmla="*/ 1619 w 10953"/>
                  <a:gd name="connsiteY4" fmla="*/ 3620 h 9810"/>
                  <a:gd name="connsiteX5" fmla="*/ 0 w 10953"/>
                  <a:gd name="connsiteY5" fmla="*/ 3715 h 9810"/>
                  <a:gd name="connsiteX6" fmla="*/ 1333 w 10953"/>
                  <a:gd name="connsiteY6" fmla="*/ 4667 h 9810"/>
                  <a:gd name="connsiteX7" fmla="*/ 3334 w 10953"/>
                  <a:gd name="connsiteY7" fmla="*/ 6096 h 9810"/>
                  <a:gd name="connsiteX8" fmla="*/ 2572 w 10953"/>
                  <a:gd name="connsiteY8" fmla="*/ 8287 h 9810"/>
                  <a:gd name="connsiteX9" fmla="*/ 2096 w 10953"/>
                  <a:gd name="connsiteY9" fmla="*/ 9811 h 9810"/>
                  <a:gd name="connsiteX10" fmla="*/ 3429 w 10953"/>
                  <a:gd name="connsiteY10" fmla="*/ 8954 h 9810"/>
                  <a:gd name="connsiteX11" fmla="*/ 5429 w 10953"/>
                  <a:gd name="connsiteY11" fmla="*/ 7620 h 9810"/>
                  <a:gd name="connsiteX12" fmla="*/ 7525 w 10953"/>
                  <a:gd name="connsiteY12" fmla="*/ 8954 h 9810"/>
                  <a:gd name="connsiteX13" fmla="*/ 8858 w 10953"/>
                  <a:gd name="connsiteY13" fmla="*/ 9811 h 9810"/>
                  <a:gd name="connsiteX14" fmla="*/ 8382 w 10953"/>
                  <a:gd name="connsiteY14" fmla="*/ 8287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620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429" y="0"/>
                    </a:lnTo>
                    <a:lnTo>
                      <a:pt x="4191" y="3620"/>
                    </a:lnTo>
                    <a:lnTo>
                      <a:pt x="1619" y="3620"/>
                    </a:lnTo>
                    <a:lnTo>
                      <a:pt x="0" y="3715"/>
                    </a:lnTo>
                    <a:lnTo>
                      <a:pt x="1333" y="4667"/>
                    </a:lnTo>
                    <a:lnTo>
                      <a:pt x="3334" y="6096"/>
                    </a:lnTo>
                    <a:lnTo>
                      <a:pt x="2572" y="8287"/>
                    </a:lnTo>
                    <a:lnTo>
                      <a:pt x="2096" y="9811"/>
                    </a:lnTo>
                    <a:lnTo>
                      <a:pt x="3429" y="8954"/>
                    </a:lnTo>
                    <a:lnTo>
                      <a:pt x="5429" y="7620"/>
                    </a:lnTo>
                    <a:lnTo>
                      <a:pt x="7525" y="8954"/>
                    </a:lnTo>
                    <a:lnTo>
                      <a:pt x="8858" y="9811"/>
                    </a:lnTo>
                    <a:lnTo>
                      <a:pt x="8382" y="8287"/>
                    </a:lnTo>
                    <a:lnTo>
                      <a:pt x="7620" y="6096"/>
                    </a:lnTo>
                    <a:lnTo>
                      <a:pt x="9620" y="4667"/>
                    </a:lnTo>
                    <a:lnTo>
                      <a:pt x="10954" y="3715"/>
                    </a:lnTo>
                    <a:lnTo>
                      <a:pt x="9334" y="3620"/>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5" name="Freeform 23">
                <a:extLst>
                  <a:ext uri="{FF2B5EF4-FFF2-40B4-BE49-F238E27FC236}">
                    <a16:creationId xmlns:a16="http://schemas.microsoft.com/office/drawing/2014/main" id="{22BD3E4C-D9E3-C831-A5AB-2F48BE7CCDB0}"/>
                  </a:ext>
                </a:extLst>
              </p:cNvPr>
              <p:cNvSpPr/>
              <p:nvPr/>
            </p:nvSpPr>
            <p:spPr>
              <a:xfrm>
                <a:off x="159066" y="3932206"/>
                <a:ext cx="13239" cy="11715"/>
              </a:xfrm>
              <a:custGeom>
                <a:avLst/>
                <a:gdLst>
                  <a:gd name="connsiteX0" fmla="*/ 10573 w 13239"/>
                  <a:gd name="connsiteY0" fmla="*/ 11716 h 11715"/>
                  <a:gd name="connsiteX1" fmla="*/ 6572 w 13239"/>
                  <a:gd name="connsiteY1" fmla="*/ 9049 h 11715"/>
                  <a:gd name="connsiteX2" fmla="*/ 2572 w 13239"/>
                  <a:gd name="connsiteY2" fmla="*/ 11716 h 11715"/>
                  <a:gd name="connsiteX3" fmla="*/ 4001 w 13239"/>
                  <a:gd name="connsiteY3" fmla="*/ 7239 h 11715"/>
                  <a:gd name="connsiteX4" fmla="*/ 0 w 13239"/>
                  <a:gd name="connsiteY4" fmla="*/ 4381 h 11715"/>
                  <a:gd name="connsiteX5" fmla="*/ 5048 w 13239"/>
                  <a:gd name="connsiteY5" fmla="*/ 4286 h 11715"/>
                  <a:gd name="connsiteX6" fmla="*/ 6668 w 13239"/>
                  <a:gd name="connsiteY6" fmla="*/ 0 h 11715"/>
                  <a:gd name="connsiteX7" fmla="*/ 8287 w 13239"/>
                  <a:gd name="connsiteY7" fmla="*/ 4286 h 11715"/>
                  <a:gd name="connsiteX8" fmla="*/ 13240 w 13239"/>
                  <a:gd name="connsiteY8" fmla="*/ 4381 h 11715"/>
                  <a:gd name="connsiteX9" fmla="*/ 9239 w 13239"/>
                  <a:gd name="connsiteY9" fmla="*/ 7239 h 11715"/>
                  <a:gd name="connsiteX10" fmla="*/ 10573 w 13239"/>
                  <a:gd name="connsiteY10" fmla="*/ 11716 h 11715"/>
                  <a:gd name="connsiteX11" fmla="*/ 2096 w 13239"/>
                  <a:gd name="connsiteY11" fmla="*/ 5048 h 11715"/>
                  <a:gd name="connsiteX12" fmla="*/ 4763 w 13239"/>
                  <a:gd name="connsiteY12" fmla="*/ 6953 h 11715"/>
                  <a:gd name="connsiteX13" fmla="*/ 3810 w 13239"/>
                  <a:gd name="connsiteY13" fmla="*/ 10001 h 11715"/>
                  <a:gd name="connsiteX14" fmla="*/ 6477 w 13239"/>
                  <a:gd name="connsiteY14" fmla="*/ 8191 h 11715"/>
                  <a:gd name="connsiteX15" fmla="*/ 9144 w 13239"/>
                  <a:gd name="connsiteY15" fmla="*/ 10001 h 11715"/>
                  <a:gd name="connsiteX16" fmla="*/ 8192 w 13239"/>
                  <a:gd name="connsiteY16" fmla="*/ 6953 h 11715"/>
                  <a:gd name="connsiteX17" fmla="*/ 10859 w 13239"/>
                  <a:gd name="connsiteY17" fmla="*/ 5048 h 11715"/>
                  <a:gd name="connsiteX18" fmla="*/ 7525 w 13239"/>
                  <a:gd name="connsiteY18" fmla="*/ 4953 h 11715"/>
                  <a:gd name="connsiteX19" fmla="*/ 6477 w 13239"/>
                  <a:gd name="connsiteY19" fmla="*/ 2000 h 11715"/>
                  <a:gd name="connsiteX20" fmla="*/ 5429 w 13239"/>
                  <a:gd name="connsiteY20" fmla="*/ 4953 h 11715"/>
                  <a:gd name="connsiteX21" fmla="*/ 2096 w 1323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715">
                    <a:moveTo>
                      <a:pt x="10573" y="11716"/>
                    </a:moveTo>
                    <a:lnTo>
                      <a:pt x="6572" y="9049"/>
                    </a:lnTo>
                    <a:lnTo>
                      <a:pt x="2572" y="11716"/>
                    </a:lnTo>
                    <a:lnTo>
                      <a:pt x="4001" y="7239"/>
                    </a:lnTo>
                    <a:lnTo>
                      <a:pt x="0" y="4381"/>
                    </a:lnTo>
                    <a:lnTo>
                      <a:pt x="5048" y="4286"/>
                    </a:lnTo>
                    <a:lnTo>
                      <a:pt x="6668" y="0"/>
                    </a:lnTo>
                    <a:lnTo>
                      <a:pt x="8287" y="4286"/>
                    </a:lnTo>
                    <a:lnTo>
                      <a:pt x="13240" y="4381"/>
                    </a:lnTo>
                    <a:lnTo>
                      <a:pt x="9239" y="7239"/>
                    </a:lnTo>
                    <a:lnTo>
                      <a:pt x="10573" y="11716"/>
                    </a:lnTo>
                    <a:close/>
                    <a:moveTo>
                      <a:pt x="2096" y="5048"/>
                    </a:moveTo>
                    <a:lnTo>
                      <a:pt x="4763" y="6953"/>
                    </a:lnTo>
                    <a:lnTo>
                      <a:pt x="3810" y="10001"/>
                    </a:lnTo>
                    <a:lnTo>
                      <a:pt x="6477" y="8191"/>
                    </a:lnTo>
                    <a:lnTo>
                      <a:pt x="9144" y="10001"/>
                    </a:lnTo>
                    <a:lnTo>
                      <a:pt x="8192" y="6953"/>
                    </a:lnTo>
                    <a:lnTo>
                      <a:pt x="10859" y="5048"/>
                    </a:lnTo>
                    <a:lnTo>
                      <a:pt x="7525" y="4953"/>
                    </a:lnTo>
                    <a:lnTo>
                      <a:pt x="6477" y="2000"/>
                    </a:lnTo>
                    <a:lnTo>
                      <a:pt x="5429"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6" name="Freeform 24">
                <a:extLst>
                  <a:ext uri="{FF2B5EF4-FFF2-40B4-BE49-F238E27FC236}">
                    <a16:creationId xmlns:a16="http://schemas.microsoft.com/office/drawing/2014/main" id="{815F8C7C-9ED2-BE62-6406-490B9287CCFB}"/>
                  </a:ext>
                </a:extLst>
              </p:cNvPr>
              <p:cNvSpPr/>
              <p:nvPr/>
            </p:nvSpPr>
            <p:spPr>
              <a:xfrm>
                <a:off x="142397" y="3928587"/>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7" name="Freeform 25">
                <a:extLst>
                  <a:ext uri="{FF2B5EF4-FFF2-40B4-BE49-F238E27FC236}">
                    <a16:creationId xmlns:a16="http://schemas.microsoft.com/office/drawing/2014/main" id="{C514A78C-E4E9-897D-CF3A-5640F1255A49}"/>
                  </a:ext>
                </a:extLst>
              </p:cNvPr>
              <p:cNvSpPr/>
              <p:nvPr/>
            </p:nvSpPr>
            <p:spPr>
              <a:xfrm>
                <a:off x="141255" y="3927539"/>
                <a:ext cx="13144" cy="11715"/>
              </a:xfrm>
              <a:custGeom>
                <a:avLst/>
                <a:gdLst>
                  <a:gd name="connsiteX0" fmla="*/ 2572 w 13144"/>
                  <a:gd name="connsiteY0" fmla="*/ 11716 h 11715"/>
                  <a:gd name="connsiteX1" fmla="*/ 4000 w 13144"/>
                  <a:gd name="connsiteY1" fmla="*/ 7239 h 11715"/>
                  <a:gd name="connsiteX2" fmla="*/ 0 w 13144"/>
                  <a:gd name="connsiteY2" fmla="*/ 4382 h 11715"/>
                  <a:gd name="connsiteX3" fmla="*/ 5048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668 w 13144"/>
                  <a:gd name="connsiteY11" fmla="*/ 8192 h 11715"/>
                  <a:gd name="connsiteX12" fmla="*/ 9430 w 13144"/>
                  <a:gd name="connsiteY12" fmla="*/ 10001 h 11715"/>
                  <a:gd name="connsiteX13" fmla="*/ 8477 w 13144"/>
                  <a:gd name="connsiteY13" fmla="*/ 6953 h 11715"/>
                  <a:gd name="connsiteX14" fmla="*/ 11144 w 13144"/>
                  <a:gd name="connsiteY14" fmla="*/ 5048 h 11715"/>
                  <a:gd name="connsiteX15" fmla="*/ 7810 w 13144"/>
                  <a:gd name="connsiteY15" fmla="*/ 4953 h 11715"/>
                  <a:gd name="connsiteX16" fmla="*/ 6763 w 13144"/>
                  <a:gd name="connsiteY16" fmla="*/ 2000 h 11715"/>
                  <a:gd name="connsiteX17" fmla="*/ 5715 w 13144"/>
                  <a:gd name="connsiteY17" fmla="*/ 4953 h 11715"/>
                  <a:gd name="connsiteX18" fmla="*/ 2381 w 13144"/>
                  <a:gd name="connsiteY18" fmla="*/ 5048 h 11715"/>
                  <a:gd name="connsiteX19" fmla="*/ 5048 w 13144"/>
                  <a:gd name="connsiteY19" fmla="*/ 6953 h 11715"/>
                  <a:gd name="connsiteX20" fmla="*/ 4096 w 13144"/>
                  <a:gd name="connsiteY20" fmla="*/ 10001 h 11715"/>
                  <a:gd name="connsiteX21" fmla="*/ 6668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0" y="7239"/>
                    </a:lnTo>
                    <a:lnTo>
                      <a:pt x="0" y="4382"/>
                    </a:lnTo>
                    <a:lnTo>
                      <a:pt x="5048" y="4286"/>
                    </a:lnTo>
                    <a:lnTo>
                      <a:pt x="6572" y="0"/>
                    </a:lnTo>
                    <a:lnTo>
                      <a:pt x="8192" y="4286"/>
                    </a:lnTo>
                    <a:lnTo>
                      <a:pt x="13145" y="4382"/>
                    </a:lnTo>
                    <a:lnTo>
                      <a:pt x="9144" y="7239"/>
                    </a:lnTo>
                    <a:lnTo>
                      <a:pt x="10573" y="11716"/>
                    </a:lnTo>
                    <a:lnTo>
                      <a:pt x="6572" y="9049"/>
                    </a:lnTo>
                    <a:lnTo>
                      <a:pt x="2572" y="11716"/>
                    </a:lnTo>
                    <a:close/>
                    <a:moveTo>
                      <a:pt x="6668" y="8192"/>
                    </a:moveTo>
                    <a:lnTo>
                      <a:pt x="9430" y="10001"/>
                    </a:lnTo>
                    <a:lnTo>
                      <a:pt x="8477" y="6953"/>
                    </a:lnTo>
                    <a:lnTo>
                      <a:pt x="11144" y="5048"/>
                    </a:lnTo>
                    <a:lnTo>
                      <a:pt x="7810" y="4953"/>
                    </a:lnTo>
                    <a:lnTo>
                      <a:pt x="6763" y="2000"/>
                    </a:lnTo>
                    <a:lnTo>
                      <a:pt x="5715" y="4953"/>
                    </a:lnTo>
                    <a:lnTo>
                      <a:pt x="2381" y="5048"/>
                    </a:lnTo>
                    <a:lnTo>
                      <a:pt x="5048" y="6953"/>
                    </a:lnTo>
                    <a:lnTo>
                      <a:pt x="4096" y="10001"/>
                    </a:lnTo>
                    <a:lnTo>
                      <a:pt x="6668"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8" name="Freeform 26">
                <a:extLst>
                  <a:ext uri="{FF2B5EF4-FFF2-40B4-BE49-F238E27FC236}">
                    <a16:creationId xmlns:a16="http://schemas.microsoft.com/office/drawing/2014/main" id="{A8686417-449B-AC63-4038-06AD13F9B026}"/>
                  </a:ext>
                </a:extLst>
              </p:cNvPr>
              <p:cNvSpPr/>
              <p:nvPr/>
            </p:nvSpPr>
            <p:spPr>
              <a:xfrm>
                <a:off x="124871" y="3933254"/>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620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620"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9" name="Freeform 27">
                <a:extLst>
                  <a:ext uri="{FF2B5EF4-FFF2-40B4-BE49-F238E27FC236}">
                    <a16:creationId xmlns:a16="http://schemas.microsoft.com/office/drawing/2014/main" id="{46C3435E-600C-BEAF-A765-A868AA25EB34}"/>
                  </a:ext>
                </a:extLst>
              </p:cNvPr>
              <p:cNvSpPr/>
              <p:nvPr/>
            </p:nvSpPr>
            <p:spPr>
              <a:xfrm>
                <a:off x="123728" y="3932111"/>
                <a:ext cx="13335" cy="11810"/>
              </a:xfrm>
              <a:custGeom>
                <a:avLst/>
                <a:gdLst>
                  <a:gd name="connsiteX0" fmla="*/ 2572 w 13335"/>
                  <a:gd name="connsiteY0" fmla="*/ 11811 h 11810"/>
                  <a:gd name="connsiteX1" fmla="*/ 4001 w 13335"/>
                  <a:gd name="connsiteY1" fmla="*/ 7334 h 11810"/>
                  <a:gd name="connsiteX2" fmla="*/ 0 w 13335"/>
                  <a:gd name="connsiteY2" fmla="*/ 4477 h 11810"/>
                  <a:gd name="connsiteX3" fmla="*/ 5048 w 13335"/>
                  <a:gd name="connsiteY3" fmla="*/ 4381 h 11810"/>
                  <a:gd name="connsiteX4" fmla="*/ 6668 w 13335"/>
                  <a:gd name="connsiteY4" fmla="*/ 0 h 11810"/>
                  <a:gd name="connsiteX5" fmla="*/ 8287 w 13335"/>
                  <a:gd name="connsiteY5" fmla="*/ 4381 h 11810"/>
                  <a:gd name="connsiteX6" fmla="*/ 13335 w 13335"/>
                  <a:gd name="connsiteY6" fmla="*/ 4477 h 11810"/>
                  <a:gd name="connsiteX7" fmla="*/ 9334 w 13335"/>
                  <a:gd name="connsiteY7" fmla="*/ 7334 h 11810"/>
                  <a:gd name="connsiteX8" fmla="*/ 10763 w 13335"/>
                  <a:gd name="connsiteY8" fmla="*/ 11811 h 11810"/>
                  <a:gd name="connsiteX9" fmla="*/ 6763 w 13335"/>
                  <a:gd name="connsiteY9" fmla="*/ 9144 h 11810"/>
                  <a:gd name="connsiteX10" fmla="*/ 2572 w 13335"/>
                  <a:gd name="connsiteY10" fmla="*/ 11811 h 11810"/>
                  <a:gd name="connsiteX11" fmla="*/ 6668 w 13335"/>
                  <a:gd name="connsiteY11" fmla="*/ 8287 h 11810"/>
                  <a:gd name="connsiteX12" fmla="*/ 9334 w 13335"/>
                  <a:gd name="connsiteY12" fmla="*/ 10096 h 11810"/>
                  <a:gd name="connsiteX13" fmla="*/ 8382 w 13335"/>
                  <a:gd name="connsiteY13" fmla="*/ 7048 h 11810"/>
                  <a:gd name="connsiteX14" fmla="*/ 11049 w 13335"/>
                  <a:gd name="connsiteY14" fmla="*/ 5144 h 11810"/>
                  <a:gd name="connsiteX15" fmla="*/ 7715 w 13335"/>
                  <a:gd name="connsiteY15" fmla="*/ 5048 h 11810"/>
                  <a:gd name="connsiteX16" fmla="*/ 6668 w 13335"/>
                  <a:gd name="connsiteY16" fmla="*/ 2096 h 11810"/>
                  <a:gd name="connsiteX17" fmla="*/ 5620 w 13335"/>
                  <a:gd name="connsiteY17" fmla="*/ 5048 h 11810"/>
                  <a:gd name="connsiteX18" fmla="*/ 2286 w 13335"/>
                  <a:gd name="connsiteY18" fmla="*/ 5144 h 11810"/>
                  <a:gd name="connsiteX19" fmla="*/ 4953 w 13335"/>
                  <a:gd name="connsiteY19" fmla="*/ 7048 h 11810"/>
                  <a:gd name="connsiteX20" fmla="*/ 4001 w 13335"/>
                  <a:gd name="connsiteY20" fmla="*/ 10096 h 11810"/>
                  <a:gd name="connsiteX21" fmla="*/ 6668 w 13335"/>
                  <a:gd name="connsiteY21" fmla="*/ 8287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810">
                    <a:moveTo>
                      <a:pt x="2572" y="11811"/>
                    </a:moveTo>
                    <a:lnTo>
                      <a:pt x="4001" y="7334"/>
                    </a:lnTo>
                    <a:lnTo>
                      <a:pt x="0" y="4477"/>
                    </a:lnTo>
                    <a:lnTo>
                      <a:pt x="5048" y="4381"/>
                    </a:lnTo>
                    <a:lnTo>
                      <a:pt x="6668" y="0"/>
                    </a:lnTo>
                    <a:lnTo>
                      <a:pt x="8287" y="4381"/>
                    </a:lnTo>
                    <a:lnTo>
                      <a:pt x="13335" y="4477"/>
                    </a:lnTo>
                    <a:lnTo>
                      <a:pt x="9334" y="7334"/>
                    </a:lnTo>
                    <a:lnTo>
                      <a:pt x="10763" y="11811"/>
                    </a:lnTo>
                    <a:lnTo>
                      <a:pt x="6763" y="9144"/>
                    </a:lnTo>
                    <a:lnTo>
                      <a:pt x="2572" y="11811"/>
                    </a:lnTo>
                    <a:close/>
                    <a:moveTo>
                      <a:pt x="6668" y="8287"/>
                    </a:moveTo>
                    <a:lnTo>
                      <a:pt x="9334" y="10096"/>
                    </a:lnTo>
                    <a:lnTo>
                      <a:pt x="8382" y="7048"/>
                    </a:lnTo>
                    <a:lnTo>
                      <a:pt x="11049" y="5144"/>
                    </a:lnTo>
                    <a:lnTo>
                      <a:pt x="7715" y="5048"/>
                    </a:lnTo>
                    <a:lnTo>
                      <a:pt x="6668" y="2096"/>
                    </a:lnTo>
                    <a:lnTo>
                      <a:pt x="5620" y="5048"/>
                    </a:lnTo>
                    <a:lnTo>
                      <a:pt x="2286" y="5144"/>
                    </a:lnTo>
                    <a:lnTo>
                      <a:pt x="4953" y="7048"/>
                    </a:lnTo>
                    <a:lnTo>
                      <a:pt x="4001" y="10096"/>
                    </a:lnTo>
                    <a:lnTo>
                      <a:pt x="6668" y="8287"/>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0" name="Freeform 28">
                <a:extLst>
                  <a:ext uri="{FF2B5EF4-FFF2-40B4-BE49-F238E27FC236}">
                    <a16:creationId xmlns:a16="http://schemas.microsoft.com/office/drawing/2014/main" id="{7F520F26-8C83-ADA8-8BDF-61265ABD2463}"/>
                  </a:ext>
                </a:extLst>
              </p:cNvPr>
              <p:cNvSpPr/>
              <p:nvPr/>
            </p:nvSpPr>
            <p:spPr>
              <a:xfrm>
                <a:off x="112108" y="3945827"/>
                <a:ext cx="10953" cy="9810"/>
              </a:xfrm>
              <a:custGeom>
                <a:avLst/>
                <a:gdLst>
                  <a:gd name="connsiteX0" fmla="*/ 6763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715 h 9810"/>
                  <a:gd name="connsiteX6" fmla="*/ 0 w 10953"/>
                  <a:gd name="connsiteY6" fmla="*/ 3715 h 9810"/>
                  <a:gd name="connsiteX7" fmla="*/ 1334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715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525" y="0"/>
                    </a:lnTo>
                    <a:lnTo>
                      <a:pt x="4953" y="1429"/>
                    </a:lnTo>
                    <a:lnTo>
                      <a:pt x="4191" y="3620"/>
                    </a:lnTo>
                    <a:lnTo>
                      <a:pt x="1715" y="3715"/>
                    </a:lnTo>
                    <a:lnTo>
                      <a:pt x="0" y="3715"/>
                    </a:lnTo>
                    <a:lnTo>
                      <a:pt x="1334" y="4667"/>
                    </a:lnTo>
                    <a:lnTo>
                      <a:pt x="3334" y="6096"/>
                    </a:lnTo>
                    <a:lnTo>
                      <a:pt x="2572" y="8287"/>
                    </a:lnTo>
                    <a:lnTo>
                      <a:pt x="2096" y="9811"/>
                    </a:lnTo>
                    <a:lnTo>
                      <a:pt x="3429" y="8954"/>
                    </a:lnTo>
                    <a:lnTo>
                      <a:pt x="5525" y="7620"/>
                    </a:lnTo>
                    <a:lnTo>
                      <a:pt x="7525" y="8954"/>
                    </a:lnTo>
                    <a:lnTo>
                      <a:pt x="8858" y="9811"/>
                    </a:lnTo>
                    <a:lnTo>
                      <a:pt x="7620" y="6096"/>
                    </a:lnTo>
                    <a:lnTo>
                      <a:pt x="9620" y="4667"/>
                    </a:lnTo>
                    <a:lnTo>
                      <a:pt x="10954" y="3715"/>
                    </a:lnTo>
                    <a:lnTo>
                      <a:pt x="9334" y="3715"/>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 name="Freeform 29">
                <a:extLst>
                  <a:ext uri="{FF2B5EF4-FFF2-40B4-BE49-F238E27FC236}">
                    <a16:creationId xmlns:a16="http://schemas.microsoft.com/office/drawing/2014/main" id="{04EDD802-AB05-CBE2-D39E-96942A8F0044}"/>
                  </a:ext>
                </a:extLst>
              </p:cNvPr>
              <p:cNvSpPr/>
              <p:nvPr/>
            </p:nvSpPr>
            <p:spPr>
              <a:xfrm>
                <a:off x="111060" y="3944779"/>
                <a:ext cx="13049" cy="11715"/>
              </a:xfrm>
              <a:custGeom>
                <a:avLst/>
                <a:gdLst>
                  <a:gd name="connsiteX0" fmla="*/ 2572 w 13049"/>
                  <a:gd name="connsiteY0" fmla="*/ 11716 h 11715"/>
                  <a:gd name="connsiteX1" fmla="*/ 4000 w 13049"/>
                  <a:gd name="connsiteY1" fmla="*/ 7239 h 11715"/>
                  <a:gd name="connsiteX2" fmla="*/ 0 w 13049"/>
                  <a:gd name="connsiteY2" fmla="*/ 4382 h 11715"/>
                  <a:gd name="connsiteX3" fmla="*/ 4953 w 13049"/>
                  <a:gd name="connsiteY3" fmla="*/ 4286 h 11715"/>
                  <a:gd name="connsiteX4" fmla="*/ 6572 w 13049"/>
                  <a:gd name="connsiteY4" fmla="*/ 0 h 11715"/>
                  <a:gd name="connsiteX5" fmla="*/ 8096 w 13049"/>
                  <a:gd name="connsiteY5" fmla="*/ 4286 h 11715"/>
                  <a:gd name="connsiteX6" fmla="*/ 13049 w 13049"/>
                  <a:gd name="connsiteY6" fmla="*/ 4382 h 11715"/>
                  <a:gd name="connsiteX7" fmla="*/ 9049 w 13049"/>
                  <a:gd name="connsiteY7" fmla="*/ 7239 h 11715"/>
                  <a:gd name="connsiteX8" fmla="*/ 10477 w 13049"/>
                  <a:gd name="connsiteY8" fmla="*/ 11716 h 11715"/>
                  <a:gd name="connsiteX9" fmla="*/ 6477 w 13049"/>
                  <a:gd name="connsiteY9" fmla="*/ 9049 h 11715"/>
                  <a:gd name="connsiteX10" fmla="*/ 2572 w 13049"/>
                  <a:gd name="connsiteY10" fmla="*/ 11716 h 11715"/>
                  <a:gd name="connsiteX11" fmla="*/ 6572 w 13049"/>
                  <a:gd name="connsiteY11" fmla="*/ 8192 h 11715"/>
                  <a:gd name="connsiteX12" fmla="*/ 9239 w 13049"/>
                  <a:gd name="connsiteY12" fmla="*/ 10001 h 11715"/>
                  <a:gd name="connsiteX13" fmla="*/ 8287 w 13049"/>
                  <a:gd name="connsiteY13" fmla="*/ 6953 h 11715"/>
                  <a:gd name="connsiteX14" fmla="*/ 10954 w 13049"/>
                  <a:gd name="connsiteY14" fmla="*/ 5048 h 11715"/>
                  <a:gd name="connsiteX15" fmla="*/ 7620 w 13049"/>
                  <a:gd name="connsiteY15" fmla="*/ 4953 h 11715"/>
                  <a:gd name="connsiteX16" fmla="*/ 6572 w 13049"/>
                  <a:gd name="connsiteY16" fmla="*/ 2000 h 11715"/>
                  <a:gd name="connsiteX17" fmla="*/ 5524 w 13049"/>
                  <a:gd name="connsiteY17" fmla="*/ 4953 h 11715"/>
                  <a:gd name="connsiteX18" fmla="*/ 2191 w 13049"/>
                  <a:gd name="connsiteY18" fmla="*/ 5048 h 11715"/>
                  <a:gd name="connsiteX19" fmla="*/ 4858 w 13049"/>
                  <a:gd name="connsiteY19" fmla="*/ 6953 h 11715"/>
                  <a:gd name="connsiteX20" fmla="*/ 3905 w 13049"/>
                  <a:gd name="connsiteY20" fmla="*/ 10001 h 11715"/>
                  <a:gd name="connsiteX21" fmla="*/ 6572 w 13049"/>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2572" y="11716"/>
                    </a:moveTo>
                    <a:lnTo>
                      <a:pt x="4000" y="7239"/>
                    </a:lnTo>
                    <a:lnTo>
                      <a:pt x="0" y="4382"/>
                    </a:lnTo>
                    <a:lnTo>
                      <a:pt x="4953" y="4286"/>
                    </a:lnTo>
                    <a:lnTo>
                      <a:pt x="6572" y="0"/>
                    </a:lnTo>
                    <a:lnTo>
                      <a:pt x="8096" y="4286"/>
                    </a:lnTo>
                    <a:lnTo>
                      <a:pt x="13049" y="4382"/>
                    </a:lnTo>
                    <a:lnTo>
                      <a:pt x="9049" y="7239"/>
                    </a:lnTo>
                    <a:lnTo>
                      <a:pt x="10477" y="11716"/>
                    </a:lnTo>
                    <a:lnTo>
                      <a:pt x="6477"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2" name="Freeform 30">
                <a:extLst>
                  <a:ext uri="{FF2B5EF4-FFF2-40B4-BE49-F238E27FC236}">
                    <a16:creationId xmlns:a16="http://schemas.microsoft.com/office/drawing/2014/main" id="{EA700793-4E69-97E2-3E2D-DF6A03FE9AEB}"/>
                  </a:ext>
                </a:extLst>
              </p:cNvPr>
              <p:cNvSpPr/>
              <p:nvPr/>
            </p:nvSpPr>
            <p:spPr>
              <a:xfrm>
                <a:off x="107345" y="3963448"/>
                <a:ext cx="10953" cy="9810"/>
              </a:xfrm>
              <a:custGeom>
                <a:avLst/>
                <a:gdLst>
                  <a:gd name="connsiteX0" fmla="*/ 7525 w 10953"/>
                  <a:gd name="connsiteY0" fmla="*/ 8954 h 9810"/>
                  <a:gd name="connsiteX1" fmla="*/ 8858 w 10953"/>
                  <a:gd name="connsiteY1" fmla="*/ 9811 h 9810"/>
                  <a:gd name="connsiteX2" fmla="*/ 8382 w 10953"/>
                  <a:gd name="connsiteY2" fmla="*/ 8287 h 9810"/>
                  <a:gd name="connsiteX3" fmla="*/ 7620 w 10953"/>
                  <a:gd name="connsiteY3" fmla="*/ 6096 h 9810"/>
                  <a:gd name="connsiteX4" fmla="*/ 9620 w 10953"/>
                  <a:gd name="connsiteY4" fmla="*/ 4667 h 9810"/>
                  <a:gd name="connsiteX5" fmla="*/ 10954 w 10953"/>
                  <a:gd name="connsiteY5" fmla="*/ 3715 h 9810"/>
                  <a:gd name="connsiteX6" fmla="*/ 9334 w 10953"/>
                  <a:gd name="connsiteY6" fmla="*/ 3620 h 9810"/>
                  <a:gd name="connsiteX7" fmla="*/ 6763 w 10953"/>
                  <a:gd name="connsiteY7" fmla="*/ 3620 h 9810"/>
                  <a:gd name="connsiteX8" fmla="*/ 6001 w 10953"/>
                  <a:gd name="connsiteY8" fmla="*/ 1333 h 9810"/>
                  <a:gd name="connsiteX9" fmla="*/ 5429 w 10953"/>
                  <a:gd name="connsiteY9" fmla="*/ 0 h 9810"/>
                  <a:gd name="connsiteX10" fmla="*/ 4953 w 10953"/>
                  <a:gd name="connsiteY10" fmla="*/ 1333 h 9810"/>
                  <a:gd name="connsiteX11" fmla="*/ 4096 w 10953"/>
                  <a:gd name="connsiteY11" fmla="*/ 3620 h 9810"/>
                  <a:gd name="connsiteX12" fmla="*/ 1619 w 10953"/>
                  <a:gd name="connsiteY12" fmla="*/ 3620 h 9810"/>
                  <a:gd name="connsiteX13" fmla="*/ 0 w 10953"/>
                  <a:gd name="connsiteY13" fmla="*/ 3715 h 9810"/>
                  <a:gd name="connsiteX14" fmla="*/ 1334 w 10953"/>
                  <a:gd name="connsiteY14" fmla="*/ 4667 h 9810"/>
                  <a:gd name="connsiteX15" fmla="*/ 3334 w 10953"/>
                  <a:gd name="connsiteY15" fmla="*/ 6096 h 9810"/>
                  <a:gd name="connsiteX16" fmla="*/ 2572 w 10953"/>
                  <a:gd name="connsiteY16" fmla="*/ 8287 h 9810"/>
                  <a:gd name="connsiteX17" fmla="*/ 2096 w 10953"/>
                  <a:gd name="connsiteY17" fmla="*/ 9811 h 9810"/>
                  <a:gd name="connsiteX18" fmla="*/ 3429 w 10953"/>
                  <a:gd name="connsiteY18" fmla="*/ 8954 h 9810"/>
                  <a:gd name="connsiteX19" fmla="*/ 5429 w 10953"/>
                  <a:gd name="connsiteY19" fmla="*/ 7525 h 9810"/>
                  <a:gd name="connsiteX20" fmla="*/ 7525 w 10953"/>
                  <a:gd name="connsiteY20" fmla="*/ 8954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7525" y="8954"/>
                    </a:moveTo>
                    <a:lnTo>
                      <a:pt x="8858" y="9811"/>
                    </a:lnTo>
                    <a:lnTo>
                      <a:pt x="8382" y="8287"/>
                    </a:lnTo>
                    <a:lnTo>
                      <a:pt x="7620" y="6096"/>
                    </a:lnTo>
                    <a:lnTo>
                      <a:pt x="9620" y="4667"/>
                    </a:lnTo>
                    <a:lnTo>
                      <a:pt x="10954" y="3715"/>
                    </a:lnTo>
                    <a:lnTo>
                      <a:pt x="9334" y="3620"/>
                    </a:lnTo>
                    <a:lnTo>
                      <a:pt x="6763" y="3620"/>
                    </a:lnTo>
                    <a:lnTo>
                      <a:pt x="6001" y="1333"/>
                    </a:lnTo>
                    <a:lnTo>
                      <a:pt x="5429" y="0"/>
                    </a:lnTo>
                    <a:lnTo>
                      <a:pt x="4953" y="1333"/>
                    </a:lnTo>
                    <a:lnTo>
                      <a:pt x="4096" y="3620"/>
                    </a:lnTo>
                    <a:lnTo>
                      <a:pt x="1619" y="3620"/>
                    </a:lnTo>
                    <a:lnTo>
                      <a:pt x="0" y="3715"/>
                    </a:lnTo>
                    <a:lnTo>
                      <a:pt x="1334" y="4667"/>
                    </a:lnTo>
                    <a:lnTo>
                      <a:pt x="3334" y="6096"/>
                    </a:lnTo>
                    <a:lnTo>
                      <a:pt x="2572" y="8287"/>
                    </a:lnTo>
                    <a:lnTo>
                      <a:pt x="2096" y="9811"/>
                    </a:lnTo>
                    <a:lnTo>
                      <a:pt x="3429" y="8954"/>
                    </a:lnTo>
                    <a:lnTo>
                      <a:pt x="5429" y="7525"/>
                    </a:lnTo>
                    <a:lnTo>
                      <a:pt x="7525" y="8954"/>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3" name="Freeform 31">
                <a:extLst>
                  <a:ext uri="{FF2B5EF4-FFF2-40B4-BE49-F238E27FC236}">
                    <a16:creationId xmlns:a16="http://schemas.microsoft.com/office/drawing/2014/main" id="{B498228F-28C6-F96D-F6FB-4B213F354FA1}"/>
                  </a:ext>
                </a:extLst>
              </p:cNvPr>
              <p:cNvSpPr/>
              <p:nvPr/>
            </p:nvSpPr>
            <p:spPr>
              <a:xfrm>
                <a:off x="106202" y="3962400"/>
                <a:ext cx="13144" cy="11715"/>
              </a:xfrm>
              <a:custGeom>
                <a:avLst/>
                <a:gdLst>
                  <a:gd name="connsiteX0" fmla="*/ 2572 w 13144"/>
                  <a:gd name="connsiteY0" fmla="*/ 11716 h 11715"/>
                  <a:gd name="connsiteX1" fmla="*/ 4001 w 13144"/>
                  <a:gd name="connsiteY1" fmla="*/ 7239 h 11715"/>
                  <a:gd name="connsiteX2" fmla="*/ 0 w 13144"/>
                  <a:gd name="connsiteY2" fmla="*/ 4382 h 11715"/>
                  <a:gd name="connsiteX3" fmla="*/ 4953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572 w 13144"/>
                  <a:gd name="connsiteY11" fmla="*/ 8192 h 11715"/>
                  <a:gd name="connsiteX12" fmla="*/ 9239 w 13144"/>
                  <a:gd name="connsiteY12" fmla="*/ 10001 h 11715"/>
                  <a:gd name="connsiteX13" fmla="*/ 8287 w 13144"/>
                  <a:gd name="connsiteY13" fmla="*/ 6953 h 11715"/>
                  <a:gd name="connsiteX14" fmla="*/ 10954 w 13144"/>
                  <a:gd name="connsiteY14" fmla="*/ 5048 h 11715"/>
                  <a:gd name="connsiteX15" fmla="*/ 7620 w 13144"/>
                  <a:gd name="connsiteY15" fmla="*/ 4953 h 11715"/>
                  <a:gd name="connsiteX16" fmla="*/ 6572 w 13144"/>
                  <a:gd name="connsiteY16" fmla="*/ 2000 h 11715"/>
                  <a:gd name="connsiteX17" fmla="*/ 5525 w 13144"/>
                  <a:gd name="connsiteY17" fmla="*/ 4953 h 11715"/>
                  <a:gd name="connsiteX18" fmla="*/ 2191 w 13144"/>
                  <a:gd name="connsiteY18" fmla="*/ 5048 h 11715"/>
                  <a:gd name="connsiteX19" fmla="*/ 4858 w 13144"/>
                  <a:gd name="connsiteY19" fmla="*/ 6953 h 11715"/>
                  <a:gd name="connsiteX20" fmla="*/ 3905 w 13144"/>
                  <a:gd name="connsiteY20" fmla="*/ 10001 h 11715"/>
                  <a:gd name="connsiteX21" fmla="*/ 6572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1" y="7239"/>
                    </a:lnTo>
                    <a:lnTo>
                      <a:pt x="0" y="4382"/>
                    </a:lnTo>
                    <a:lnTo>
                      <a:pt x="4953" y="4286"/>
                    </a:lnTo>
                    <a:lnTo>
                      <a:pt x="6572" y="0"/>
                    </a:lnTo>
                    <a:lnTo>
                      <a:pt x="8192" y="4286"/>
                    </a:lnTo>
                    <a:lnTo>
                      <a:pt x="13145" y="4382"/>
                    </a:lnTo>
                    <a:lnTo>
                      <a:pt x="9144" y="7239"/>
                    </a:lnTo>
                    <a:lnTo>
                      <a:pt x="10573" y="11716"/>
                    </a:lnTo>
                    <a:lnTo>
                      <a:pt x="6572" y="9049"/>
                    </a:lnTo>
                    <a:lnTo>
                      <a:pt x="2572" y="11716"/>
                    </a:lnTo>
                    <a:close/>
                    <a:moveTo>
                      <a:pt x="6572" y="8192"/>
                    </a:moveTo>
                    <a:lnTo>
                      <a:pt x="9239" y="10001"/>
                    </a:lnTo>
                    <a:lnTo>
                      <a:pt x="8287" y="6953"/>
                    </a:lnTo>
                    <a:lnTo>
                      <a:pt x="10954" y="5048"/>
                    </a:lnTo>
                    <a:lnTo>
                      <a:pt x="7620" y="4953"/>
                    </a:lnTo>
                    <a:lnTo>
                      <a:pt x="6572" y="2000"/>
                    </a:lnTo>
                    <a:lnTo>
                      <a:pt x="5525"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4" name="Freeform 32">
                <a:extLst>
                  <a:ext uri="{FF2B5EF4-FFF2-40B4-BE49-F238E27FC236}">
                    <a16:creationId xmlns:a16="http://schemas.microsoft.com/office/drawing/2014/main" id="{7780EBDD-298F-54E8-8FD5-FE46E0C2BD68}"/>
                  </a:ext>
                </a:extLst>
              </p:cNvPr>
              <p:cNvSpPr/>
              <p:nvPr/>
            </p:nvSpPr>
            <p:spPr>
              <a:xfrm>
                <a:off x="112013" y="3980783"/>
                <a:ext cx="10953" cy="9811"/>
              </a:xfrm>
              <a:custGeom>
                <a:avLst/>
                <a:gdLst>
                  <a:gd name="connsiteX0" fmla="*/ 6858 w 10953"/>
                  <a:gd name="connsiteY0" fmla="*/ 3620 h 9811"/>
                  <a:gd name="connsiteX1" fmla="*/ 6001 w 10953"/>
                  <a:gd name="connsiteY1" fmla="*/ 1429 h 9811"/>
                  <a:gd name="connsiteX2" fmla="*/ 5524 w 10953"/>
                  <a:gd name="connsiteY2" fmla="*/ 0 h 9811"/>
                  <a:gd name="connsiteX3" fmla="*/ 4953 w 10953"/>
                  <a:gd name="connsiteY3" fmla="*/ 1429 h 9811"/>
                  <a:gd name="connsiteX4" fmla="*/ 4191 w 10953"/>
                  <a:gd name="connsiteY4" fmla="*/ 3620 h 9811"/>
                  <a:gd name="connsiteX5" fmla="*/ 1715 w 10953"/>
                  <a:gd name="connsiteY5" fmla="*/ 3620 h 9811"/>
                  <a:gd name="connsiteX6" fmla="*/ 0 w 10953"/>
                  <a:gd name="connsiteY6" fmla="*/ 3715 h 9811"/>
                  <a:gd name="connsiteX7" fmla="*/ 1429 w 10953"/>
                  <a:gd name="connsiteY7" fmla="*/ 4667 h 9811"/>
                  <a:gd name="connsiteX8" fmla="*/ 3334 w 10953"/>
                  <a:gd name="connsiteY8" fmla="*/ 6096 h 9811"/>
                  <a:gd name="connsiteX9" fmla="*/ 2667 w 10953"/>
                  <a:gd name="connsiteY9" fmla="*/ 8287 h 9811"/>
                  <a:gd name="connsiteX10" fmla="*/ 2096 w 10953"/>
                  <a:gd name="connsiteY10" fmla="*/ 9811 h 9811"/>
                  <a:gd name="connsiteX11" fmla="*/ 3429 w 10953"/>
                  <a:gd name="connsiteY11" fmla="*/ 8954 h 9811"/>
                  <a:gd name="connsiteX12" fmla="*/ 5524 w 10953"/>
                  <a:gd name="connsiteY12" fmla="*/ 7620 h 9811"/>
                  <a:gd name="connsiteX13" fmla="*/ 7525 w 10953"/>
                  <a:gd name="connsiteY13" fmla="*/ 8954 h 9811"/>
                  <a:gd name="connsiteX14" fmla="*/ 8858 w 10953"/>
                  <a:gd name="connsiteY14" fmla="*/ 9811 h 9811"/>
                  <a:gd name="connsiteX15" fmla="*/ 8382 w 10953"/>
                  <a:gd name="connsiteY15" fmla="*/ 8287 h 9811"/>
                  <a:gd name="connsiteX16" fmla="*/ 7715 w 10953"/>
                  <a:gd name="connsiteY16" fmla="*/ 6096 h 9811"/>
                  <a:gd name="connsiteX17" fmla="*/ 9620 w 10953"/>
                  <a:gd name="connsiteY17" fmla="*/ 4667 h 9811"/>
                  <a:gd name="connsiteX18" fmla="*/ 10954 w 10953"/>
                  <a:gd name="connsiteY18" fmla="*/ 3715 h 9811"/>
                  <a:gd name="connsiteX19" fmla="*/ 9334 w 10953"/>
                  <a:gd name="connsiteY19" fmla="*/ 3620 h 9811"/>
                  <a:gd name="connsiteX20" fmla="*/ 6858 w 10953"/>
                  <a:gd name="connsiteY20" fmla="*/ 3620 h 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1">
                    <a:moveTo>
                      <a:pt x="6858" y="3620"/>
                    </a:moveTo>
                    <a:lnTo>
                      <a:pt x="6001" y="1429"/>
                    </a:lnTo>
                    <a:lnTo>
                      <a:pt x="5524" y="0"/>
                    </a:lnTo>
                    <a:lnTo>
                      <a:pt x="4953" y="1429"/>
                    </a:lnTo>
                    <a:lnTo>
                      <a:pt x="4191" y="3620"/>
                    </a:lnTo>
                    <a:lnTo>
                      <a:pt x="1715" y="3620"/>
                    </a:lnTo>
                    <a:lnTo>
                      <a:pt x="0" y="3715"/>
                    </a:lnTo>
                    <a:lnTo>
                      <a:pt x="1429" y="4667"/>
                    </a:lnTo>
                    <a:lnTo>
                      <a:pt x="3334" y="6096"/>
                    </a:lnTo>
                    <a:lnTo>
                      <a:pt x="2667" y="8287"/>
                    </a:lnTo>
                    <a:lnTo>
                      <a:pt x="2096" y="9811"/>
                    </a:lnTo>
                    <a:lnTo>
                      <a:pt x="3429" y="8954"/>
                    </a:lnTo>
                    <a:lnTo>
                      <a:pt x="5524"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5" name="Freeform 33">
                <a:extLst>
                  <a:ext uri="{FF2B5EF4-FFF2-40B4-BE49-F238E27FC236}">
                    <a16:creationId xmlns:a16="http://schemas.microsoft.com/office/drawing/2014/main" id="{C6C8A085-8A06-0928-C41A-8284755EFE51}"/>
                  </a:ext>
                </a:extLst>
              </p:cNvPr>
              <p:cNvSpPr/>
              <p:nvPr/>
            </p:nvSpPr>
            <p:spPr>
              <a:xfrm>
                <a:off x="110965" y="3979831"/>
                <a:ext cx="13049" cy="11620"/>
              </a:xfrm>
              <a:custGeom>
                <a:avLst/>
                <a:gdLst>
                  <a:gd name="connsiteX0" fmla="*/ 10573 w 13049"/>
                  <a:gd name="connsiteY0" fmla="*/ 11621 h 11620"/>
                  <a:gd name="connsiteX1" fmla="*/ 6572 w 13049"/>
                  <a:gd name="connsiteY1" fmla="*/ 8954 h 11620"/>
                  <a:gd name="connsiteX2" fmla="*/ 2572 w 13049"/>
                  <a:gd name="connsiteY2" fmla="*/ 11621 h 11620"/>
                  <a:gd name="connsiteX3" fmla="*/ 4001 w 13049"/>
                  <a:gd name="connsiteY3" fmla="*/ 7239 h 11620"/>
                  <a:gd name="connsiteX4" fmla="*/ 0 w 13049"/>
                  <a:gd name="connsiteY4" fmla="*/ 4381 h 11620"/>
                  <a:gd name="connsiteX5" fmla="*/ 4953 w 13049"/>
                  <a:gd name="connsiteY5" fmla="*/ 4286 h 11620"/>
                  <a:gd name="connsiteX6" fmla="*/ 6572 w 13049"/>
                  <a:gd name="connsiteY6" fmla="*/ 0 h 11620"/>
                  <a:gd name="connsiteX7" fmla="*/ 8096 w 13049"/>
                  <a:gd name="connsiteY7" fmla="*/ 4286 h 11620"/>
                  <a:gd name="connsiteX8" fmla="*/ 13049 w 13049"/>
                  <a:gd name="connsiteY8" fmla="*/ 4381 h 11620"/>
                  <a:gd name="connsiteX9" fmla="*/ 9049 w 13049"/>
                  <a:gd name="connsiteY9" fmla="*/ 7239 h 11620"/>
                  <a:gd name="connsiteX10" fmla="*/ 10573 w 13049"/>
                  <a:gd name="connsiteY10" fmla="*/ 11621 h 11620"/>
                  <a:gd name="connsiteX11" fmla="*/ 6572 w 13049"/>
                  <a:gd name="connsiteY11" fmla="*/ 8096 h 11620"/>
                  <a:gd name="connsiteX12" fmla="*/ 9239 w 13049"/>
                  <a:gd name="connsiteY12" fmla="*/ 9906 h 11620"/>
                  <a:gd name="connsiteX13" fmla="*/ 8287 w 13049"/>
                  <a:gd name="connsiteY13" fmla="*/ 6953 h 11620"/>
                  <a:gd name="connsiteX14" fmla="*/ 10954 w 13049"/>
                  <a:gd name="connsiteY14" fmla="*/ 5048 h 11620"/>
                  <a:gd name="connsiteX15" fmla="*/ 7620 w 13049"/>
                  <a:gd name="connsiteY15" fmla="*/ 4953 h 11620"/>
                  <a:gd name="connsiteX16" fmla="*/ 6572 w 13049"/>
                  <a:gd name="connsiteY16" fmla="*/ 2000 h 11620"/>
                  <a:gd name="connsiteX17" fmla="*/ 5525 w 13049"/>
                  <a:gd name="connsiteY17" fmla="*/ 4953 h 11620"/>
                  <a:gd name="connsiteX18" fmla="*/ 2191 w 13049"/>
                  <a:gd name="connsiteY18" fmla="*/ 5048 h 11620"/>
                  <a:gd name="connsiteX19" fmla="*/ 4858 w 13049"/>
                  <a:gd name="connsiteY19" fmla="*/ 6953 h 11620"/>
                  <a:gd name="connsiteX20" fmla="*/ 3905 w 13049"/>
                  <a:gd name="connsiteY20" fmla="*/ 9906 h 11620"/>
                  <a:gd name="connsiteX21" fmla="*/ 6572 w 13049"/>
                  <a:gd name="connsiteY21" fmla="*/ 809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620">
                    <a:moveTo>
                      <a:pt x="10573" y="11621"/>
                    </a:moveTo>
                    <a:lnTo>
                      <a:pt x="6572" y="8954"/>
                    </a:lnTo>
                    <a:lnTo>
                      <a:pt x="2572" y="11621"/>
                    </a:lnTo>
                    <a:lnTo>
                      <a:pt x="4001" y="7239"/>
                    </a:lnTo>
                    <a:lnTo>
                      <a:pt x="0" y="4381"/>
                    </a:lnTo>
                    <a:lnTo>
                      <a:pt x="4953" y="4286"/>
                    </a:lnTo>
                    <a:lnTo>
                      <a:pt x="6572" y="0"/>
                    </a:lnTo>
                    <a:lnTo>
                      <a:pt x="8096" y="4286"/>
                    </a:lnTo>
                    <a:lnTo>
                      <a:pt x="13049" y="4381"/>
                    </a:lnTo>
                    <a:lnTo>
                      <a:pt x="9049" y="7239"/>
                    </a:lnTo>
                    <a:lnTo>
                      <a:pt x="10573" y="11621"/>
                    </a:lnTo>
                    <a:close/>
                    <a:moveTo>
                      <a:pt x="6572" y="8096"/>
                    </a:moveTo>
                    <a:lnTo>
                      <a:pt x="9239" y="9906"/>
                    </a:lnTo>
                    <a:lnTo>
                      <a:pt x="8287" y="6953"/>
                    </a:lnTo>
                    <a:lnTo>
                      <a:pt x="10954" y="5048"/>
                    </a:lnTo>
                    <a:lnTo>
                      <a:pt x="7620" y="4953"/>
                    </a:lnTo>
                    <a:lnTo>
                      <a:pt x="6572" y="2000"/>
                    </a:lnTo>
                    <a:lnTo>
                      <a:pt x="5525" y="4953"/>
                    </a:lnTo>
                    <a:lnTo>
                      <a:pt x="2191" y="5048"/>
                    </a:lnTo>
                    <a:lnTo>
                      <a:pt x="4858" y="6953"/>
                    </a:lnTo>
                    <a:lnTo>
                      <a:pt x="3905" y="9906"/>
                    </a:lnTo>
                    <a:lnTo>
                      <a:pt x="6572" y="8096"/>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6" name="Freeform 34">
                <a:extLst>
                  <a:ext uri="{FF2B5EF4-FFF2-40B4-BE49-F238E27FC236}">
                    <a16:creationId xmlns:a16="http://schemas.microsoft.com/office/drawing/2014/main" id="{2C043848-1AF7-AD53-28AE-F42D05829D1A}"/>
                  </a:ext>
                </a:extLst>
              </p:cNvPr>
              <p:cNvSpPr/>
              <p:nvPr/>
            </p:nvSpPr>
            <p:spPr>
              <a:xfrm>
                <a:off x="124681" y="3993452"/>
                <a:ext cx="11048" cy="9810"/>
              </a:xfrm>
              <a:custGeom>
                <a:avLst/>
                <a:gdLst>
                  <a:gd name="connsiteX0" fmla="*/ 6858 w 11048"/>
                  <a:gd name="connsiteY0" fmla="*/ 3620 h 9810"/>
                  <a:gd name="connsiteX1" fmla="*/ 6001 w 11048"/>
                  <a:gd name="connsiteY1" fmla="*/ 1429 h 9810"/>
                  <a:gd name="connsiteX2" fmla="*/ 5525 w 11048"/>
                  <a:gd name="connsiteY2" fmla="*/ 0 h 9810"/>
                  <a:gd name="connsiteX3" fmla="*/ 4953 w 11048"/>
                  <a:gd name="connsiteY3" fmla="*/ 1429 h 9810"/>
                  <a:gd name="connsiteX4" fmla="*/ 4191 w 11048"/>
                  <a:gd name="connsiteY4" fmla="*/ 3620 h 9810"/>
                  <a:gd name="connsiteX5" fmla="*/ 1715 w 11048"/>
                  <a:gd name="connsiteY5" fmla="*/ 3715 h 9810"/>
                  <a:gd name="connsiteX6" fmla="*/ 0 w 11048"/>
                  <a:gd name="connsiteY6" fmla="*/ 3715 h 9810"/>
                  <a:gd name="connsiteX7" fmla="*/ 1429 w 11048"/>
                  <a:gd name="connsiteY7" fmla="*/ 4667 h 9810"/>
                  <a:gd name="connsiteX8" fmla="*/ 3334 w 11048"/>
                  <a:gd name="connsiteY8" fmla="*/ 6096 h 9810"/>
                  <a:gd name="connsiteX9" fmla="*/ 2667 w 11048"/>
                  <a:gd name="connsiteY9" fmla="*/ 8287 h 9810"/>
                  <a:gd name="connsiteX10" fmla="*/ 2191 w 11048"/>
                  <a:gd name="connsiteY10" fmla="*/ 9811 h 9810"/>
                  <a:gd name="connsiteX11" fmla="*/ 3429 w 11048"/>
                  <a:gd name="connsiteY11" fmla="*/ 8954 h 9810"/>
                  <a:gd name="connsiteX12" fmla="*/ 5525 w 11048"/>
                  <a:gd name="connsiteY12" fmla="*/ 7620 h 9810"/>
                  <a:gd name="connsiteX13" fmla="*/ 7525 w 11048"/>
                  <a:gd name="connsiteY13" fmla="*/ 8954 h 9810"/>
                  <a:gd name="connsiteX14" fmla="*/ 8858 w 11048"/>
                  <a:gd name="connsiteY14" fmla="*/ 9811 h 9810"/>
                  <a:gd name="connsiteX15" fmla="*/ 8382 w 11048"/>
                  <a:gd name="connsiteY15" fmla="*/ 8287 h 9810"/>
                  <a:gd name="connsiteX16" fmla="*/ 7715 w 11048"/>
                  <a:gd name="connsiteY16" fmla="*/ 6096 h 9810"/>
                  <a:gd name="connsiteX17" fmla="*/ 9620 w 11048"/>
                  <a:gd name="connsiteY17" fmla="*/ 4667 h 9810"/>
                  <a:gd name="connsiteX18" fmla="*/ 11049 w 11048"/>
                  <a:gd name="connsiteY18" fmla="*/ 3715 h 9810"/>
                  <a:gd name="connsiteX19" fmla="*/ 9335 w 11048"/>
                  <a:gd name="connsiteY19" fmla="*/ 3715 h 9810"/>
                  <a:gd name="connsiteX20" fmla="*/ 6858 w 11048"/>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48" h="9810">
                    <a:moveTo>
                      <a:pt x="6858" y="3620"/>
                    </a:moveTo>
                    <a:lnTo>
                      <a:pt x="6001" y="1429"/>
                    </a:lnTo>
                    <a:lnTo>
                      <a:pt x="5525" y="0"/>
                    </a:lnTo>
                    <a:lnTo>
                      <a:pt x="4953" y="1429"/>
                    </a:lnTo>
                    <a:lnTo>
                      <a:pt x="4191" y="3620"/>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1049" y="3715"/>
                    </a:lnTo>
                    <a:lnTo>
                      <a:pt x="9335"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7" name="Freeform 35">
                <a:extLst>
                  <a:ext uri="{FF2B5EF4-FFF2-40B4-BE49-F238E27FC236}">
                    <a16:creationId xmlns:a16="http://schemas.microsoft.com/office/drawing/2014/main" id="{807FC7F3-B3D1-828A-5F02-0AB7E62B3421}"/>
                  </a:ext>
                </a:extLst>
              </p:cNvPr>
              <p:cNvSpPr/>
              <p:nvPr/>
            </p:nvSpPr>
            <p:spPr>
              <a:xfrm>
                <a:off x="123633" y="3992404"/>
                <a:ext cx="13334" cy="11715"/>
              </a:xfrm>
              <a:custGeom>
                <a:avLst/>
                <a:gdLst>
                  <a:gd name="connsiteX0" fmla="*/ 2572 w 13334"/>
                  <a:gd name="connsiteY0" fmla="*/ 11716 h 11715"/>
                  <a:gd name="connsiteX1" fmla="*/ 4000 w 13334"/>
                  <a:gd name="connsiteY1" fmla="*/ 7239 h 11715"/>
                  <a:gd name="connsiteX2" fmla="*/ 0 w 13334"/>
                  <a:gd name="connsiteY2" fmla="*/ 4382 h 11715"/>
                  <a:gd name="connsiteX3" fmla="*/ 5048 w 13334"/>
                  <a:gd name="connsiteY3" fmla="*/ 4286 h 11715"/>
                  <a:gd name="connsiteX4" fmla="*/ 6667 w 13334"/>
                  <a:gd name="connsiteY4" fmla="*/ 0 h 11715"/>
                  <a:gd name="connsiteX5" fmla="*/ 8287 w 13334"/>
                  <a:gd name="connsiteY5" fmla="*/ 4286 h 11715"/>
                  <a:gd name="connsiteX6" fmla="*/ 13335 w 13334"/>
                  <a:gd name="connsiteY6" fmla="*/ 4382 h 11715"/>
                  <a:gd name="connsiteX7" fmla="*/ 9334 w 13334"/>
                  <a:gd name="connsiteY7" fmla="*/ 7239 h 11715"/>
                  <a:gd name="connsiteX8" fmla="*/ 10763 w 13334"/>
                  <a:gd name="connsiteY8" fmla="*/ 11716 h 11715"/>
                  <a:gd name="connsiteX9" fmla="*/ 6763 w 13334"/>
                  <a:gd name="connsiteY9" fmla="*/ 9049 h 11715"/>
                  <a:gd name="connsiteX10" fmla="*/ 2572 w 13334"/>
                  <a:gd name="connsiteY10" fmla="*/ 11716 h 11715"/>
                  <a:gd name="connsiteX11" fmla="*/ 6572 w 13334"/>
                  <a:gd name="connsiteY11" fmla="*/ 8192 h 11715"/>
                  <a:gd name="connsiteX12" fmla="*/ 9239 w 13334"/>
                  <a:gd name="connsiteY12" fmla="*/ 10001 h 11715"/>
                  <a:gd name="connsiteX13" fmla="*/ 8287 w 13334"/>
                  <a:gd name="connsiteY13" fmla="*/ 6953 h 11715"/>
                  <a:gd name="connsiteX14" fmla="*/ 10954 w 13334"/>
                  <a:gd name="connsiteY14" fmla="*/ 5048 h 11715"/>
                  <a:gd name="connsiteX15" fmla="*/ 7620 w 13334"/>
                  <a:gd name="connsiteY15" fmla="*/ 4953 h 11715"/>
                  <a:gd name="connsiteX16" fmla="*/ 6572 w 13334"/>
                  <a:gd name="connsiteY16" fmla="*/ 2000 h 11715"/>
                  <a:gd name="connsiteX17" fmla="*/ 5524 w 13334"/>
                  <a:gd name="connsiteY17" fmla="*/ 4953 h 11715"/>
                  <a:gd name="connsiteX18" fmla="*/ 2191 w 13334"/>
                  <a:gd name="connsiteY18" fmla="*/ 5048 h 11715"/>
                  <a:gd name="connsiteX19" fmla="*/ 4858 w 13334"/>
                  <a:gd name="connsiteY19" fmla="*/ 6953 h 11715"/>
                  <a:gd name="connsiteX20" fmla="*/ 3905 w 13334"/>
                  <a:gd name="connsiteY20" fmla="*/ 10001 h 11715"/>
                  <a:gd name="connsiteX21" fmla="*/ 6572 w 1333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4" h="11715">
                    <a:moveTo>
                      <a:pt x="2572" y="11716"/>
                    </a:moveTo>
                    <a:lnTo>
                      <a:pt x="4000" y="7239"/>
                    </a:lnTo>
                    <a:lnTo>
                      <a:pt x="0" y="4382"/>
                    </a:lnTo>
                    <a:lnTo>
                      <a:pt x="5048" y="4286"/>
                    </a:lnTo>
                    <a:lnTo>
                      <a:pt x="6667" y="0"/>
                    </a:lnTo>
                    <a:lnTo>
                      <a:pt x="8287" y="4286"/>
                    </a:lnTo>
                    <a:lnTo>
                      <a:pt x="13335" y="4382"/>
                    </a:lnTo>
                    <a:lnTo>
                      <a:pt x="9334" y="7239"/>
                    </a:lnTo>
                    <a:lnTo>
                      <a:pt x="10763" y="11716"/>
                    </a:lnTo>
                    <a:lnTo>
                      <a:pt x="6763"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8" name="Freeform 36">
                <a:extLst>
                  <a:ext uri="{FF2B5EF4-FFF2-40B4-BE49-F238E27FC236}">
                    <a16:creationId xmlns:a16="http://schemas.microsoft.com/office/drawing/2014/main" id="{3232620F-96DE-3E5E-5E99-DCF4A9631089}"/>
                  </a:ext>
                </a:extLst>
              </p:cNvPr>
              <p:cNvSpPr/>
              <p:nvPr/>
            </p:nvSpPr>
            <p:spPr>
              <a:xfrm>
                <a:off x="142397" y="3998119"/>
                <a:ext cx="10953" cy="9906"/>
              </a:xfrm>
              <a:custGeom>
                <a:avLst/>
                <a:gdLst>
                  <a:gd name="connsiteX0" fmla="*/ 6858 w 10953"/>
                  <a:gd name="connsiteY0" fmla="*/ 3620 h 9906"/>
                  <a:gd name="connsiteX1" fmla="*/ 6001 w 10953"/>
                  <a:gd name="connsiteY1" fmla="*/ 1429 h 9906"/>
                  <a:gd name="connsiteX2" fmla="*/ 5525 w 10953"/>
                  <a:gd name="connsiteY2" fmla="*/ 0 h 9906"/>
                  <a:gd name="connsiteX3" fmla="*/ 4953 w 10953"/>
                  <a:gd name="connsiteY3" fmla="*/ 1429 h 9906"/>
                  <a:gd name="connsiteX4" fmla="*/ 4191 w 10953"/>
                  <a:gd name="connsiteY4" fmla="*/ 3620 h 9906"/>
                  <a:gd name="connsiteX5" fmla="*/ 1715 w 10953"/>
                  <a:gd name="connsiteY5" fmla="*/ 3715 h 9906"/>
                  <a:gd name="connsiteX6" fmla="*/ 0 w 10953"/>
                  <a:gd name="connsiteY6" fmla="*/ 3715 h 9906"/>
                  <a:gd name="connsiteX7" fmla="*/ 1333 w 10953"/>
                  <a:gd name="connsiteY7" fmla="*/ 4763 h 9906"/>
                  <a:gd name="connsiteX8" fmla="*/ 3334 w 10953"/>
                  <a:gd name="connsiteY8" fmla="*/ 6096 h 9906"/>
                  <a:gd name="connsiteX9" fmla="*/ 2572 w 10953"/>
                  <a:gd name="connsiteY9" fmla="*/ 8382 h 9906"/>
                  <a:gd name="connsiteX10" fmla="*/ 2096 w 10953"/>
                  <a:gd name="connsiteY10" fmla="*/ 9906 h 9906"/>
                  <a:gd name="connsiteX11" fmla="*/ 5525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5" y="0"/>
                    </a:lnTo>
                    <a:lnTo>
                      <a:pt x="4953" y="1429"/>
                    </a:lnTo>
                    <a:lnTo>
                      <a:pt x="4191" y="3620"/>
                    </a:lnTo>
                    <a:lnTo>
                      <a:pt x="1715" y="3715"/>
                    </a:lnTo>
                    <a:lnTo>
                      <a:pt x="0" y="3715"/>
                    </a:lnTo>
                    <a:lnTo>
                      <a:pt x="1333" y="4763"/>
                    </a:lnTo>
                    <a:lnTo>
                      <a:pt x="3334" y="6096"/>
                    </a:lnTo>
                    <a:lnTo>
                      <a:pt x="2572" y="8382"/>
                    </a:lnTo>
                    <a:lnTo>
                      <a:pt x="2096" y="9906"/>
                    </a:lnTo>
                    <a:lnTo>
                      <a:pt x="5525"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9" name="Freeform 37">
                <a:extLst>
                  <a:ext uri="{FF2B5EF4-FFF2-40B4-BE49-F238E27FC236}">
                    <a16:creationId xmlns:a16="http://schemas.microsoft.com/office/drawing/2014/main" id="{01992BDB-4890-E124-5970-6D69213970E9}"/>
                  </a:ext>
                </a:extLst>
              </p:cNvPr>
              <p:cNvSpPr/>
              <p:nvPr/>
            </p:nvSpPr>
            <p:spPr>
              <a:xfrm>
                <a:off x="141350" y="3997166"/>
                <a:ext cx="13049" cy="11715"/>
              </a:xfrm>
              <a:custGeom>
                <a:avLst/>
                <a:gdLst>
                  <a:gd name="connsiteX0" fmla="*/ 10573 w 13049"/>
                  <a:gd name="connsiteY0" fmla="*/ 11716 h 11715"/>
                  <a:gd name="connsiteX1" fmla="*/ 6572 w 13049"/>
                  <a:gd name="connsiteY1" fmla="*/ 9049 h 11715"/>
                  <a:gd name="connsiteX2" fmla="*/ 2572 w 13049"/>
                  <a:gd name="connsiteY2" fmla="*/ 11716 h 11715"/>
                  <a:gd name="connsiteX3" fmla="*/ 4001 w 13049"/>
                  <a:gd name="connsiteY3" fmla="*/ 7239 h 11715"/>
                  <a:gd name="connsiteX4" fmla="*/ 0 w 13049"/>
                  <a:gd name="connsiteY4" fmla="*/ 4382 h 11715"/>
                  <a:gd name="connsiteX5" fmla="*/ 4953 w 13049"/>
                  <a:gd name="connsiteY5" fmla="*/ 4286 h 11715"/>
                  <a:gd name="connsiteX6" fmla="*/ 6477 w 13049"/>
                  <a:gd name="connsiteY6" fmla="*/ 0 h 11715"/>
                  <a:gd name="connsiteX7" fmla="*/ 8096 w 13049"/>
                  <a:gd name="connsiteY7" fmla="*/ 4286 h 11715"/>
                  <a:gd name="connsiteX8" fmla="*/ 13049 w 13049"/>
                  <a:gd name="connsiteY8" fmla="*/ 4382 h 11715"/>
                  <a:gd name="connsiteX9" fmla="*/ 9049 w 13049"/>
                  <a:gd name="connsiteY9" fmla="*/ 7239 h 11715"/>
                  <a:gd name="connsiteX10" fmla="*/ 10573 w 13049"/>
                  <a:gd name="connsiteY10" fmla="*/ 11716 h 11715"/>
                  <a:gd name="connsiteX11" fmla="*/ 2096 w 13049"/>
                  <a:gd name="connsiteY11" fmla="*/ 5048 h 11715"/>
                  <a:gd name="connsiteX12" fmla="*/ 4763 w 13049"/>
                  <a:gd name="connsiteY12" fmla="*/ 6953 h 11715"/>
                  <a:gd name="connsiteX13" fmla="*/ 3810 w 13049"/>
                  <a:gd name="connsiteY13" fmla="*/ 10001 h 11715"/>
                  <a:gd name="connsiteX14" fmla="*/ 6477 w 13049"/>
                  <a:gd name="connsiteY14" fmla="*/ 8192 h 11715"/>
                  <a:gd name="connsiteX15" fmla="*/ 9239 w 13049"/>
                  <a:gd name="connsiteY15" fmla="*/ 10001 h 11715"/>
                  <a:gd name="connsiteX16" fmla="*/ 8287 w 13049"/>
                  <a:gd name="connsiteY16" fmla="*/ 6953 h 11715"/>
                  <a:gd name="connsiteX17" fmla="*/ 10954 w 13049"/>
                  <a:gd name="connsiteY17" fmla="*/ 5048 h 11715"/>
                  <a:gd name="connsiteX18" fmla="*/ 7620 w 13049"/>
                  <a:gd name="connsiteY18" fmla="*/ 4953 h 11715"/>
                  <a:gd name="connsiteX19" fmla="*/ 6572 w 13049"/>
                  <a:gd name="connsiteY19" fmla="*/ 2000 h 11715"/>
                  <a:gd name="connsiteX20" fmla="*/ 5525 w 13049"/>
                  <a:gd name="connsiteY20" fmla="*/ 4953 h 11715"/>
                  <a:gd name="connsiteX21" fmla="*/ 2096 w 1304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10573" y="11716"/>
                    </a:moveTo>
                    <a:lnTo>
                      <a:pt x="6572" y="9049"/>
                    </a:lnTo>
                    <a:lnTo>
                      <a:pt x="2572" y="11716"/>
                    </a:lnTo>
                    <a:lnTo>
                      <a:pt x="4001" y="7239"/>
                    </a:lnTo>
                    <a:lnTo>
                      <a:pt x="0" y="4382"/>
                    </a:lnTo>
                    <a:lnTo>
                      <a:pt x="4953" y="4286"/>
                    </a:lnTo>
                    <a:lnTo>
                      <a:pt x="6477" y="0"/>
                    </a:lnTo>
                    <a:lnTo>
                      <a:pt x="8096" y="4286"/>
                    </a:lnTo>
                    <a:lnTo>
                      <a:pt x="13049" y="4382"/>
                    </a:lnTo>
                    <a:lnTo>
                      <a:pt x="9049" y="7239"/>
                    </a:lnTo>
                    <a:lnTo>
                      <a:pt x="10573" y="11716"/>
                    </a:lnTo>
                    <a:close/>
                    <a:moveTo>
                      <a:pt x="2096" y="5048"/>
                    </a:moveTo>
                    <a:lnTo>
                      <a:pt x="4763" y="6953"/>
                    </a:lnTo>
                    <a:lnTo>
                      <a:pt x="3810" y="10001"/>
                    </a:lnTo>
                    <a:lnTo>
                      <a:pt x="6477" y="8192"/>
                    </a:lnTo>
                    <a:lnTo>
                      <a:pt x="9239" y="10001"/>
                    </a:lnTo>
                    <a:lnTo>
                      <a:pt x="8287" y="6953"/>
                    </a:lnTo>
                    <a:lnTo>
                      <a:pt x="10954" y="5048"/>
                    </a:lnTo>
                    <a:lnTo>
                      <a:pt x="7620" y="4953"/>
                    </a:lnTo>
                    <a:lnTo>
                      <a:pt x="6572" y="2000"/>
                    </a:lnTo>
                    <a:lnTo>
                      <a:pt x="5525"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0" name="Freeform 38">
                <a:extLst>
                  <a:ext uri="{FF2B5EF4-FFF2-40B4-BE49-F238E27FC236}">
                    <a16:creationId xmlns:a16="http://schemas.microsoft.com/office/drawing/2014/main" id="{B20AB7B6-D298-F328-6030-0638C60EF151}"/>
                  </a:ext>
                </a:extLst>
              </p:cNvPr>
              <p:cNvSpPr/>
              <p:nvPr/>
            </p:nvSpPr>
            <p:spPr>
              <a:xfrm>
                <a:off x="159923" y="3993547"/>
                <a:ext cx="10953" cy="9810"/>
              </a:xfrm>
              <a:custGeom>
                <a:avLst/>
                <a:gdLst>
                  <a:gd name="connsiteX0" fmla="*/ 6858 w 10953"/>
                  <a:gd name="connsiteY0" fmla="*/ 3619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19 h 9810"/>
                  <a:gd name="connsiteX5" fmla="*/ 1715 w 10953"/>
                  <a:gd name="connsiteY5" fmla="*/ 3715 h 9810"/>
                  <a:gd name="connsiteX6" fmla="*/ 0 w 10953"/>
                  <a:gd name="connsiteY6" fmla="*/ 3715 h 9810"/>
                  <a:gd name="connsiteX7" fmla="*/ 1429 w 10953"/>
                  <a:gd name="connsiteY7" fmla="*/ 4667 h 9810"/>
                  <a:gd name="connsiteX8" fmla="*/ 3334 w 10953"/>
                  <a:gd name="connsiteY8" fmla="*/ 6096 h 9810"/>
                  <a:gd name="connsiteX9" fmla="*/ 2667 w 10953"/>
                  <a:gd name="connsiteY9" fmla="*/ 8287 h 9810"/>
                  <a:gd name="connsiteX10" fmla="*/ 2191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715 h 9810"/>
                  <a:gd name="connsiteX20" fmla="*/ 6858 w 10953"/>
                  <a:gd name="connsiteY20" fmla="*/ 3619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19"/>
                    </a:moveTo>
                    <a:lnTo>
                      <a:pt x="6001" y="1429"/>
                    </a:lnTo>
                    <a:lnTo>
                      <a:pt x="5525" y="0"/>
                    </a:lnTo>
                    <a:lnTo>
                      <a:pt x="4953" y="1429"/>
                    </a:lnTo>
                    <a:lnTo>
                      <a:pt x="4191" y="3619"/>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0954" y="3715"/>
                    </a:lnTo>
                    <a:lnTo>
                      <a:pt x="9334" y="3715"/>
                    </a:lnTo>
                    <a:lnTo>
                      <a:pt x="6858" y="3619"/>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1" name="Freeform 39">
                <a:extLst>
                  <a:ext uri="{FF2B5EF4-FFF2-40B4-BE49-F238E27FC236}">
                    <a16:creationId xmlns:a16="http://schemas.microsoft.com/office/drawing/2014/main" id="{5228B442-A742-40FA-E13D-8D3F64BB682E}"/>
                  </a:ext>
                </a:extLst>
              </p:cNvPr>
              <p:cNvSpPr/>
              <p:nvPr/>
            </p:nvSpPr>
            <p:spPr>
              <a:xfrm>
                <a:off x="158876" y="3992499"/>
                <a:ext cx="13335" cy="11715"/>
              </a:xfrm>
              <a:custGeom>
                <a:avLst/>
                <a:gdLst>
                  <a:gd name="connsiteX0" fmla="*/ 2572 w 13335"/>
                  <a:gd name="connsiteY0" fmla="*/ 11716 h 11715"/>
                  <a:gd name="connsiteX1" fmla="*/ 4001 w 13335"/>
                  <a:gd name="connsiteY1" fmla="*/ 7239 h 11715"/>
                  <a:gd name="connsiteX2" fmla="*/ 0 w 13335"/>
                  <a:gd name="connsiteY2" fmla="*/ 4381 h 11715"/>
                  <a:gd name="connsiteX3" fmla="*/ 5048 w 13335"/>
                  <a:gd name="connsiteY3" fmla="*/ 4286 h 11715"/>
                  <a:gd name="connsiteX4" fmla="*/ 6668 w 13335"/>
                  <a:gd name="connsiteY4" fmla="*/ 0 h 11715"/>
                  <a:gd name="connsiteX5" fmla="*/ 8287 w 13335"/>
                  <a:gd name="connsiteY5" fmla="*/ 4286 h 11715"/>
                  <a:gd name="connsiteX6" fmla="*/ 13335 w 13335"/>
                  <a:gd name="connsiteY6" fmla="*/ 4381 h 11715"/>
                  <a:gd name="connsiteX7" fmla="*/ 9335 w 13335"/>
                  <a:gd name="connsiteY7" fmla="*/ 7239 h 11715"/>
                  <a:gd name="connsiteX8" fmla="*/ 10763 w 13335"/>
                  <a:gd name="connsiteY8" fmla="*/ 11716 h 11715"/>
                  <a:gd name="connsiteX9" fmla="*/ 6763 w 13335"/>
                  <a:gd name="connsiteY9" fmla="*/ 9049 h 11715"/>
                  <a:gd name="connsiteX10" fmla="*/ 2572 w 13335"/>
                  <a:gd name="connsiteY10" fmla="*/ 11716 h 11715"/>
                  <a:gd name="connsiteX11" fmla="*/ 6572 w 13335"/>
                  <a:gd name="connsiteY11" fmla="*/ 8192 h 11715"/>
                  <a:gd name="connsiteX12" fmla="*/ 9335 w 13335"/>
                  <a:gd name="connsiteY12" fmla="*/ 10001 h 11715"/>
                  <a:gd name="connsiteX13" fmla="*/ 8382 w 13335"/>
                  <a:gd name="connsiteY13" fmla="*/ 6953 h 11715"/>
                  <a:gd name="connsiteX14" fmla="*/ 11049 w 13335"/>
                  <a:gd name="connsiteY14" fmla="*/ 5048 h 11715"/>
                  <a:gd name="connsiteX15" fmla="*/ 7715 w 13335"/>
                  <a:gd name="connsiteY15" fmla="*/ 4953 h 11715"/>
                  <a:gd name="connsiteX16" fmla="*/ 6668 w 13335"/>
                  <a:gd name="connsiteY16" fmla="*/ 2000 h 11715"/>
                  <a:gd name="connsiteX17" fmla="*/ 5620 w 13335"/>
                  <a:gd name="connsiteY17" fmla="*/ 4953 h 11715"/>
                  <a:gd name="connsiteX18" fmla="*/ 2286 w 13335"/>
                  <a:gd name="connsiteY18" fmla="*/ 5048 h 11715"/>
                  <a:gd name="connsiteX19" fmla="*/ 4953 w 13335"/>
                  <a:gd name="connsiteY19" fmla="*/ 6953 h 11715"/>
                  <a:gd name="connsiteX20" fmla="*/ 4001 w 13335"/>
                  <a:gd name="connsiteY20" fmla="*/ 10001 h 11715"/>
                  <a:gd name="connsiteX21" fmla="*/ 6572 w 13335"/>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715">
                    <a:moveTo>
                      <a:pt x="2572" y="11716"/>
                    </a:moveTo>
                    <a:lnTo>
                      <a:pt x="4001" y="7239"/>
                    </a:lnTo>
                    <a:lnTo>
                      <a:pt x="0" y="4381"/>
                    </a:lnTo>
                    <a:lnTo>
                      <a:pt x="5048" y="4286"/>
                    </a:lnTo>
                    <a:lnTo>
                      <a:pt x="6668" y="0"/>
                    </a:lnTo>
                    <a:lnTo>
                      <a:pt x="8287" y="4286"/>
                    </a:lnTo>
                    <a:lnTo>
                      <a:pt x="13335" y="4381"/>
                    </a:lnTo>
                    <a:lnTo>
                      <a:pt x="9335" y="7239"/>
                    </a:lnTo>
                    <a:lnTo>
                      <a:pt x="10763" y="11716"/>
                    </a:lnTo>
                    <a:lnTo>
                      <a:pt x="6763" y="9049"/>
                    </a:lnTo>
                    <a:lnTo>
                      <a:pt x="2572" y="11716"/>
                    </a:lnTo>
                    <a:close/>
                    <a:moveTo>
                      <a:pt x="6572" y="8192"/>
                    </a:moveTo>
                    <a:lnTo>
                      <a:pt x="9335" y="10001"/>
                    </a:lnTo>
                    <a:lnTo>
                      <a:pt x="8382" y="6953"/>
                    </a:lnTo>
                    <a:lnTo>
                      <a:pt x="11049" y="5048"/>
                    </a:lnTo>
                    <a:lnTo>
                      <a:pt x="7715" y="4953"/>
                    </a:lnTo>
                    <a:lnTo>
                      <a:pt x="6668" y="2000"/>
                    </a:lnTo>
                    <a:lnTo>
                      <a:pt x="5620" y="4953"/>
                    </a:lnTo>
                    <a:lnTo>
                      <a:pt x="2286" y="5048"/>
                    </a:lnTo>
                    <a:lnTo>
                      <a:pt x="4953" y="6953"/>
                    </a:lnTo>
                    <a:lnTo>
                      <a:pt x="4001"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2" name="Freeform 40">
                <a:extLst>
                  <a:ext uri="{FF2B5EF4-FFF2-40B4-BE49-F238E27FC236}">
                    <a16:creationId xmlns:a16="http://schemas.microsoft.com/office/drawing/2014/main" id="{D48D5D2E-B867-18D3-6952-DBBE4FA4962C}"/>
                  </a:ext>
                </a:extLst>
              </p:cNvPr>
              <p:cNvSpPr/>
              <p:nvPr/>
            </p:nvSpPr>
            <p:spPr>
              <a:xfrm>
                <a:off x="172687" y="3980879"/>
                <a:ext cx="10953" cy="9906"/>
              </a:xfrm>
              <a:custGeom>
                <a:avLst/>
                <a:gdLst>
                  <a:gd name="connsiteX0" fmla="*/ 6858 w 10953"/>
                  <a:gd name="connsiteY0" fmla="*/ 3620 h 9906"/>
                  <a:gd name="connsiteX1" fmla="*/ 6001 w 10953"/>
                  <a:gd name="connsiteY1" fmla="*/ 1429 h 9906"/>
                  <a:gd name="connsiteX2" fmla="*/ 5524 w 10953"/>
                  <a:gd name="connsiteY2" fmla="*/ 0 h 9906"/>
                  <a:gd name="connsiteX3" fmla="*/ 4191 w 10953"/>
                  <a:gd name="connsiteY3" fmla="*/ 3620 h 9906"/>
                  <a:gd name="connsiteX4" fmla="*/ 1715 w 10953"/>
                  <a:gd name="connsiteY4" fmla="*/ 3715 h 9906"/>
                  <a:gd name="connsiteX5" fmla="*/ 0 w 10953"/>
                  <a:gd name="connsiteY5" fmla="*/ 3715 h 9906"/>
                  <a:gd name="connsiteX6" fmla="*/ 1333 w 10953"/>
                  <a:gd name="connsiteY6" fmla="*/ 4763 h 9906"/>
                  <a:gd name="connsiteX7" fmla="*/ 3334 w 10953"/>
                  <a:gd name="connsiteY7" fmla="*/ 6096 h 9906"/>
                  <a:gd name="connsiteX8" fmla="*/ 2572 w 10953"/>
                  <a:gd name="connsiteY8" fmla="*/ 8382 h 9906"/>
                  <a:gd name="connsiteX9" fmla="*/ 2095 w 10953"/>
                  <a:gd name="connsiteY9" fmla="*/ 9906 h 9906"/>
                  <a:gd name="connsiteX10" fmla="*/ 3429 w 10953"/>
                  <a:gd name="connsiteY10" fmla="*/ 8954 h 9906"/>
                  <a:gd name="connsiteX11" fmla="*/ 5524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4" y="0"/>
                    </a:lnTo>
                    <a:lnTo>
                      <a:pt x="4191" y="3620"/>
                    </a:lnTo>
                    <a:lnTo>
                      <a:pt x="1715" y="3715"/>
                    </a:lnTo>
                    <a:lnTo>
                      <a:pt x="0" y="3715"/>
                    </a:lnTo>
                    <a:lnTo>
                      <a:pt x="1333" y="4763"/>
                    </a:lnTo>
                    <a:lnTo>
                      <a:pt x="3334" y="6096"/>
                    </a:lnTo>
                    <a:lnTo>
                      <a:pt x="2572" y="8382"/>
                    </a:lnTo>
                    <a:lnTo>
                      <a:pt x="2095" y="9906"/>
                    </a:lnTo>
                    <a:lnTo>
                      <a:pt x="3429" y="8954"/>
                    </a:lnTo>
                    <a:lnTo>
                      <a:pt x="5524"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3" name="Freeform 41">
                <a:extLst>
                  <a:ext uri="{FF2B5EF4-FFF2-40B4-BE49-F238E27FC236}">
                    <a16:creationId xmlns:a16="http://schemas.microsoft.com/office/drawing/2014/main" id="{54BCE884-68D4-07D9-F102-D69082120132}"/>
                  </a:ext>
                </a:extLst>
              </p:cNvPr>
              <p:cNvSpPr/>
              <p:nvPr/>
            </p:nvSpPr>
            <p:spPr>
              <a:xfrm>
                <a:off x="171639" y="3979926"/>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096 w 13144"/>
                  <a:gd name="connsiteY11" fmla="*/ 5048 h 11715"/>
                  <a:gd name="connsiteX12" fmla="*/ 4763 w 13144"/>
                  <a:gd name="connsiteY12" fmla="*/ 6953 h 11715"/>
                  <a:gd name="connsiteX13" fmla="*/ 3810 w 13144"/>
                  <a:gd name="connsiteY13" fmla="*/ 10001 h 11715"/>
                  <a:gd name="connsiteX14" fmla="*/ 6477 w 13144"/>
                  <a:gd name="connsiteY14" fmla="*/ 8192 h 11715"/>
                  <a:gd name="connsiteX15" fmla="*/ 9144 w 13144"/>
                  <a:gd name="connsiteY15" fmla="*/ 10001 h 11715"/>
                  <a:gd name="connsiteX16" fmla="*/ 8192 w 13144"/>
                  <a:gd name="connsiteY16" fmla="*/ 7049 h 11715"/>
                  <a:gd name="connsiteX17" fmla="*/ 10858 w 13144"/>
                  <a:gd name="connsiteY17" fmla="*/ 5144 h 11715"/>
                  <a:gd name="connsiteX18" fmla="*/ 7525 w 13144"/>
                  <a:gd name="connsiteY18" fmla="*/ 5048 h 11715"/>
                  <a:gd name="connsiteX19" fmla="*/ 6477 w 13144"/>
                  <a:gd name="connsiteY19" fmla="*/ 2096 h 11715"/>
                  <a:gd name="connsiteX20" fmla="*/ 5429 w 13144"/>
                  <a:gd name="connsiteY20" fmla="*/ 5048 h 11715"/>
                  <a:gd name="connsiteX21" fmla="*/ 2096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096" y="5048"/>
                    </a:moveTo>
                    <a:lnTo>
                      <a:pt x="4763" y="6953"/>
                    </a:lnTo>
                    <a:lnTo>
                      <a:pt x="3810" y="10001"/>
                    </a:lnTo>
                    <a:lnTo>
                      <a:pt x="6477" y="8192"/>
                    </a:lnTo>
                    <a:lnTo>
                      <a:pt x="9144" y="10001"/>
                    </a:lnTo>
                    <a:lnTo>
                      <a:pt x="8192" y="7049"/>
                    </a:lnTo>
                    <a:lnTo>
                      <a:pt x="10858" y="5144"/>
                    </a:lnTo>
                    <a:lnTo>
                      <a:pt x="7525" y="5048"/>
                    </a:lnTo>
                    <a:lnTo>
                      <a:pt x="6477" y="2096"/>
                    </a:lnTo>
                    <a:lnTo>
                      <a:pt x="5429" y="5048"/>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34" name="Graphic 6">
                <a:extLst>
                  <a:ext uri="{FF2B5EF4-FFF2-40B4-BE49-F238E27FC236}">
                    <a16:creationId xmlns:a16="http://schemas.microsoft.com/office/drawing/2014/main" id="{F7452A10-3F85-B1F3-0E47-D60A44D07851}"/>
                  </a:ext>
                </a:extLst>
              </p:cNvPr>
              <p:cNvGrpSpPr/>
              <p:nvPr/>
            </p:nvGrpSpPr>
            <p:grpSpPr>
              <a:xfrm>
                <a:off x="245458" y="3920871"/>
                <a:ext cx="246221" cy="30670"/>
                <a:chOff x="245458" y="3920871"/>
                <a:chExt cx="246221" cy="30670"/>
              </a:xfrm>
              <a:solidFill>
                <a:srgbClr val="23509E"/>
              </a:solidFill>
            </p:grpSpPr>
            <p:sp>
              <p:nvSpPr>
                <p:cNvPr id="2120" name="Freeform 43">
                  <a:extLst>
                    <a:ext uri="{FF2B5EF4-FFF2-40B4-BE49-F238E27FC236}">
                      <a16:creationId xmlns:a16="http://schemas.microsoft.com/office/drawing/2014/main" id="{114D8B33-8D9F-1257-654D-5662AA9E23CE}"/>
                    </a:ext>
                  </a:extLst>
                </p:cNvPr>
                <p:cNvSpPr/>
                <p:nvPr/>
              </p:nvSpPr>
              <p:spPr>
                <a:xfrm>
                  <a:off x="245458" y="3920871"/>
                  <a:ext cx="20669" cy="24098"/>
                </a:xfrm>
                <a:custGeom>
                  <a:avLst/>
                  <a:gdLst>
                    <a:gd name="connsiteX0" fmla="*/ 17621 w 20669"/>
                    <a:gd name="connsiteY0" fmla="*/ 15526 h 24098"/>
                    <a:gd name="connsiteX1" fmla="*/ 20669 w 20669"/>
                    <a:gd name="connsiteY1" fmla="*/ 16288 h 24098"/>
                    <a:gd name="connsiteX2" fmla="*/ 17145 w 20669"/>
                    <a:gd name="connsiteY2" fmla="*/ 22098 h 24098"/>
                    <a:gd name="connsiteX3" fmla="*/ 10954 w 20669"/>
                    <a:gd name="connsiteY3" fmla="*/ 24098 h 24098"/>
                    <a:gd name="connsiteX4" fmla="*/ 4858 w 20669"/>
                    <a:gd name="connsiteY4" fmla="*/ 22574 h 24098"/>
                    <a:gd name="connsiteX5" fmla="*/ 1238 w 20669"/>
                    <a:gd name="connsiteY5" fmla="*/ 18097 h 24098"/>
                    <a:gd name="connsiteX6" fmla="*/ 0 w 20669"/>
                    <a:gd name="connsiteY6" fmla="*/ 11906 h 24098"/>
                    <a:gd name="connsiteX7" fmla="*/ 1429 w 20669"/>
                    <a:gd name="connsiteY7" fmla="*/ 5524 h 24098"/>
                    <a:gd name="connsiteX8" fmla="*/ 5334 w 20669"/>
                    <a:gd name="connsiteY8" fmla="*/ 1429 h 24098"/>
                    <a:gd name="connsiteX9" fmla="*/ 10954 w 20669"/>
                    <a:gd name="connsiteY9" fmla="*/ 0 h 24098"/>
                    <a:gd name="connsiteX10" fmla="*/ 16859 w 20669"/>
                    <a:gd name="connsiteY10" fmla="*/ 1810 h 24098"/>
                    <a:gd name="connsiteX11" fmla="*/ 20193 w 20669"/>
                    <a:gd name="connsiteY11" fmla="*/ 6763 h 24098"/>
                    <a:gd name="connsiteX12" fmla="*/ 17145 w 20669"/>
                    <a:gd name="connsiteY12" fmla="*/ 7429 h 24098"/>
                    <a:gd name="connsiteX13" fmla="*/ 14764 w 20669"/>
                    <a:gd name="connsiteY13" fmla="*/ 3715 h 24098"/>
                    <a:gd name="connsiteX14" fmla="*/ 10858 w 20669"/>
                    <a:gd name="connsiteY14" fmla="*/ 2572 h 24098"/>
                    <a:gd name="connsiteX15" fmla="*/ 6382 w 20669"/>
                    <a:gd name="connsiteY15" fmla="*/ 3810 h 24098"/>
                    <a:gd name="connsiteX16" fmla="*/ 3810 w 20669"/>
                    <a:gd name="connsiteY16" fmla="*/ 7239 h 24098"/>
                    <a:gd name="connsiteX17" fmla="*/ 3048 w 20669"/>
                    <a:gd name="connsiteY17" fmla="*/ 11716 h 24098"/>
                    <a:gd name="connsiteX18" fmla="*/ 3905 w 20669"/>
                    <a:gd name="connsiteY18" fmla="*/ 16859 h 24098"/>
                    <a:gd name="connsiteX19" fmla="*/ 6572 w 20669"/>
                    <a:gd name="connsiteY19" fmla="*/ 20193 h 24098"/>
                    <a:gd name="connsiteX20" fmla="*/ 10477 w 20669"/>
                    <a:gd name="connsiteY20" fmla="*/ 21241 h 24098"/>
                    <a:gd name="connsiteX21" fmla="*/ 14859 w 20669"/>
                    <a:gd name="connsiteY21" fmla="*/ 19717 h 24098"/>
                    <a:gd name="connsiteX22" fmla="*/ 17621 w 20669"/>
                    <a:gd name="connsiteY22" fmla="*/ 15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669" h="24098">
                      <a:moveTo>
                        <a:pt x="17621" y="15526"/>
                      </a:moveTo>
                      <a:lnTo>
                        <a:pt x="20669" y="16288"/>
                      </a:lnTo>
                      <a:cubicBezTo>
                        <a:pt x="20002" y="18859"/>
                        <a:pt x="18859" y="20764"/>
                        <a:pt x="17145" y="22098"/>
                      </a:cubicBezTo>
                      <a:cubicBezTo>
                        <a:pt x="15430" y="23431"/>
                        <a:pt x="13430" y="24098"/>
                        <a:pt x="10954" y="24098"/>
                      </a:cubicBezTo>
                      <a:cubicBezTo>
                        <a:pt x="8477" y="24098"/>
                        <a:pt x="6382" y="23622"/>
                        <a:pt x="4858" y="22574"/>
                      </a:cubicBezTo>
                      <a:cubicBezTo>
                        <a:pt x="3334" y="21526"/>
                        <a:pt x="2096" y="20098"/>
                        <a:pt x="1238" y="18097"/>
                      </a:cubicBezTo>
                      <a:cubicBezTo>
                        <a:pt x="381" y="16192"/>
                        <a:pt x="0" y="14097"/>
                        <a:pt x="0" y="11906"/>
                      </a:cubicBezTo>
                      <a:cubicBezTo>
                        <a:pt x="0" y="9525"/>
                        <a:pt x="476" y="7334"/>
                        <a:pt x="1429" y="5524"/>
                      </a:cubicBezTo>
                      <a:cubicBezTo>
                        <a:pt x="2381" y="3715"/>
                        <a:pt x="3715" y="2381"/>
                        <a:pt x="5334" y="1429"/>
                      </a:cubicBezTo>
                      <a:cubicBezTo>
                        <a:pt x="7048" y="476"/>
                        <a:pt x="8953" y="0"/>
                        <a:pt x="10954" y="0"/>
                      </a:cubicBezTo>
                      <a:cubicBezTo>
                        <a:pt x="13240" y="0"/>
                        <a:pt x="15240" y="571"/>
                        <a:pt x="16859" y="1810"/>
                      </a:cubicBezTo>
                      <a:cubicBezTo>
                        <a:pt x="18478" y="2953"/>
                        <a:pt x="19526" y="4667"/>
                        <a:pt x="20193" y="6763"/>
                      </a:cubicBezTo>
                      <a:lnTo>
                        <a:pt x="17145" y="7429"/>
                      </a:lnTo>
                      <a:cubicBezTo>
                        <a:pt x="16573" y="5715"/>
                        <a:pt x="15811" y="4477"/>
                        <a:pt x="14764" y="3715"/>
                      </a:cubicBezTo>
                      <a:cubicBezTo>
                        <a:pt x="13716" y="2953"/>
                        <a:pt x="12478" y="2572"/>
                        <a:pt x="10858" y="2572"/>
                      </a:cubicBezTo>
                      <a:cubicBezTo>
                        <a:pt x="9049" y="2572"/>
                        <a:pt x="7620" y="2953"/>
                        <a:pt x="6382" y="3810"/>
                      </a:cubicBezTo>
                      <a:cubicBezTo>
                        <a:pt x="5144" y="4667"/>
                        <a:pt x="4381" y="5810"/>
                        <a:pt x="3810" y="7239"/>
                      </a:cubicBezTo>
                      <a:cubicBezTo>
                        <a:pt x="3334" y="8668"/>
                        <a:pt x="3048" y="10192"/>
                        <a:pt x="3048" y="11716"/>
                      </a:cubicBezTo>
                      <a:cubicBezTo>
                        <a:pt x="3048" y="13716"/>
                        <a:pt x="3334" y="15430"/>
                        <a:pt x="3905" y="16859"/>
                      </a:cubicBezTo>
                      <a:cubicBezTo>
                        <a:pt x="4477" y="18288"/>
                        <a:pt x="5334" y="19431"/>
                        <a:pt x="6572" y="20193"/>
                      </a:cubicBezTo>
                      <a:cubicBezTo>
                        <a:pt x="7810" y="20955"/>
                        <a:pt x="9144" y="21241"/>
                        <a:pt x="10477" y="21241"/>
                      </a:cubicBezTo>
                      <a:cubicBezTo>
                        <a:pt x="12192" y="21241"/>
                        <a:pt x="13621" y="20764"/>
                        <a:pt x="14859" y="19717"/>
                      </a:cubicBezTo>
                      <a:cubicBezTo>
                        <a:pt x="16383" y="18955"/>
                        <a:pt x="17145" y="17431"/>
                        <a:pt x="17621" y="1552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1" name="Freeform 44">
                  <a:extLst>
                    <a:ext uri="{FF2B5EF4-FFF2-40B4-BE49-F238E27FC236}">
                      <a16:creationId xmlns:a16="http://schemas.microsoft.com/office/drawing/2014/main" id="{438D3452-787E-C807-ADBC-C55C6DF08DC7}"/>
                    </a:ext>
                  </a:extLst>
                </p:cNvPr>
                <p:cNvSpPr/>
                <p:nvPr/>
              </p:nvSpPr>
              <p:spPr>
                <a:xfrm>
                  <a:off x="268509" y="3927253"/>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3 h 17621"/>
                    <a:gd name="connsiteX5" fmla="*/ 14859 w 15811"/>
                    <a:gd name="connsiteY5" fmla="*/ 13716 h 17621"/>
                    <a:gd name="connsiteX6" fmla="*/ 12002 w 15811"/>
                    <a:gd name="connsiteY6" fmla="*/ 16574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1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3"/>
                      </a:cubicBezTo>
                      <a:cubicBezTo>
                        <a:pt x="15811" y="10763"/>
                        <a:pt x="15526" y="12478"/>
                        <a:pt x="14859" y="13716"/>
                      </a:cubicBezTo>
                      <a:cubicBezTo>
                        <a:pt x="14192" y="14954"/>
                        <a:pt x="13240" y="15907"/>
                        <a:pt x="12002" y="16574"/>
                      </a:cubicBezTo>
                      <a:cubicBezTo>
                        <a:pt x="10763" y="17240"/>
                        <a:pt x="9430" y="17621"/>
                        <a:pt x="7906" y="17621"/>
                      </a:cubicBezTo>
                      <a:cubicBezTo>
                        <a:pt x="5525" y="17621"/>
                        <a:pt x="3619" y="16859"/>
                        <a:pt x="2191" y="15335"/>
                      </a:cubicBezTo>
                      <a:cubicBezTo>
                        <a:pt x="667" y="13907"/>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3" y="12668"/>
                        <a:pt x="12859" y="10954"/>
                        <a:pt x="12859" y="8763"/>
                      </a:cubicBezTo>
                      <a:cubicBezTo>
                        <a:pt x="12859" y="6668"/>
                        <a:pt x="12383" y="5144"/>
                        <a:pt x="11430" y="4001"/>
                      </a:cubicBezTo>
                      <a:cubicBezTo>
                        <a:pt x="10477" y="2953"/>
                        <a:pt x="9334" y="2381"/>
                        <a:pt x="7906" y="2381"/>
                      </a:cubicBezTo>
                      <a:cubicBezTo>
                        <a:pt x="6477" y="2381"/>
                        <a:pt x="5334" y="2953"/>
                        <a:pt x="4381"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2" name="Freeform 45">
                  <a:extLst>
                    <a:ext uri="{FF2B5EF4-FFF2-40B4-BE49-F238E27FC236}">
                      <a16:creationId xmlns:a16="http://schemas.microsoft.com/office/drawing/2014/main" id="{7BB2F85D-1211-5EC1-B87E-309DEC1A2737}"/>
                    </a:ext>
                  </a:extLst>
                </p:cNvPr>
                <p:cNvSpPr/>
                <p:nvPr/>
              </p:nvSpPr>
              <p:spPr>
                <a:xfrm>
                  <a:off x="286511" y="3934682"/>
                  <a:ext cx="8762" cy="2857"/>
                </a:xfrm>
                <a:custGeom>
                  <a:avLst/>
                  <a:gdLst>
                    <a:gd name="connsiteX0" fmla="*/ 0 w 8762"/>
                    <a:gd name="connsiteY0" fmla="*/ 2858 h 2857"/>
                    <a:gd name="connsiteX1" fmla="*/ 0 w 8762"/>
                    <a:gd name="connsiteY1" fmla="*/ 0 h 2857"/>
                    <a:gd name="connsiteX2" fmla="*/ 8763 w 8762"/>
                    <a:gd name="connsiteY2" fmla="*/ 0 h 2857"/>
                    <a:gd name="connsiteX3" fmla="*/ 8763 w 8762"/>
                    <a:gd name="connsiteY3" fmla="*/ 2858 h 2857"/>
                    <a:gd name="connsiteX4" fmla="*/ 0 w 8762"/>
                    <a:gd name="connsiteY4" fmla="*/ 2858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2" h="2857">
                      <a:moveTo>
                        <a:pt x="0" y="2858"/>
                      </a:moveTo>
                      <a:lnTo>
                        <a:pt x="0" y="0"/>
                      </a:lnTo>
                      <a:lnTo>
                        <a:pt x="8763" y="0"/>
                      </a:lnTo>
                      <a:lnTo>
                        <a:pt x="8763" y="2858"/>
                      </a:lnTo>
                      <a:lnTo>
                        <a:pt x="0" y="285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3" name="Freeform 46">
                  <a:extLst>
                    <a:ext uri="{FF2B5EF4-FFF2-40B4-BE49-F238E27FC236}">
                      <a16:creationId xmlns:a16="http://schemas.microsoft.com/office/drawing/2014/main" id="{D19D2A7F-1B84-6FCB-1345-1BC6CA5923B3}"/>
                    </a:ext>
                  </a:extLst>
                </p:cNvPr>
                <p:cNvSpPr/>
                <p:nvPr/>
              </p:nvSpPr>
              <p:spPr>
                <a:xfrm>
                  <a:off x="296607" y="3920871"/>
                  <a:ext cx="9810" cy="23621"/>
                </a:xfrm>
                <a:custGeom>
                  <a:avLst/>
                  <a:gdLst>
                    <a:gd name="connsiteX0" fmla="*/ 2477 w 9810"/>
                    <a:gd name="connsiteY0" fmla="*/ 23622 h 23621"/>
                    <a:gd name="connsiteX1" fmla="*/ 2477 w 9810"/>
                    <a:gd name="connsiteY1" fmla="*/ 8954 h 23621"/>
                    <a:gd name="connsiteX2" fmla="*/ 0 w 9810"/>
                    <a:gd name="connsiteY2" fmla="*/ 8954 h 23621"/>
                    <a:gd name="connsiteX3" fmla="*/ 0 w 9810"/>
                    <a:gd name="connsiteY3" fmla="*/ 6763 h 23621"/>
                    <a:gd name="connsiteX4" fmla="*/ 2477 w 9810"/>
                    <a:gd name="connsiteY4" fmla="*/ 6763 h 23621"/>
                    <a:gd name="connsiteX5" fmla="*/ 2477 w 9810"/>
                    <a:gd name="connsiteY5" fmla="*/ 4953 h 23621"/>
                    <a:gd name="connsiteX6" fmla="*/ 2762 w 9810"/>
                    <a:gd name="connsiteY6" fmla="*/ 2476 h 23621"/>
                    <a:gd name="connsiteX7" fmla="*/ 4191 w 9810"/>
                    <a:gd name="connsiteY7" fmla="*/ 667 h 23621"/>
                    <a:gd name="connsiteX8" fmla="*/ 7144 w 9810"/>
                    <a:gd name="connsiteY8" fmla="*/ 0 h 23621"/>
                    <a:gd name="connsiteX9" fmla="*/ 9811 w 9810"/>
                    <a:gd name="connsiteY9" fmla="*/ 286 h 23621"/>
                    <a:gd name="connsiteX10" fmla="*/ 9430 w 9810"/>
                    <a:gd name="connsiteY10" fmla="*/ 2762 h 23621"/>
                    <a:gd name="connsiteX11" fmla="*/ 7715 w 9810"/>
                    <a:gd name="connsiteY11" fmla="*/ 2572 h 23621"/>
                    <a:gd name="connsiteX12" fmla="*/ 5906 w 9810"/>
                    <a:gd name="connsiteY12" fmla="*/ 3143 h 23621"/>
                    <a:gd name="connsiteX13" fmla="*/ 5334 w 9810"/>
                    <a:gd name="connsiteY13" fmla="*/ 5239 h 23621"/>
                    <a:gd name="connsiteX14" fmla="*/ 5334 w 9810"/>
                    <a:gd name="connsiteY14" fmla="*/ 6763 h 23621"/>
                    <a:gd name="connsiteX15" fmla="*/ 8573 w 9810"/>
                    <a:gd name="connsiteY15" fmla="*/ 6763 h 23621"/>
                    <a:gd name="connsiteX16" fmla="*/ 8573 w 9810"/>
                    <a:gd name="connsiteY16" fmla="*/ 8954 h 23621"/>
                    <a:gd name="connsiteX17" fmla="*/ 5334 w 9810"/>
                    <a:gd name="connsiteY17" fmla="*/ 8954 h 23621"/>
                    <a:gd name="connsiteX18" fmla="*/ 5334 w 9810"/>
                    <a:gd name="connsiteY18" fmla="*/ 23622 h 23621"/>
                    <a:gd name="connsiteX19" fmla="*/ 2477 w 9810"/>
                    <a:gd name="connsiteY19"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1">
                      <a:moveTo>
                        <a:pt x="2477" y="23622"/>
                      </a:moveTo>
                      <a:lnTo>
                        <a:pt x="2477" y="8954"/>
                      </a:lnTo>
                      <a:lnTo>
                        <a:pt x="0" y="8954"/>
                      </a:lnTo>
                      <a:lnTo>
                        <a:pt x="0" y="6763"/>
                      </a:lnTo>
                      <a:lnTo>
                        <a:pt x="2477" y="6763"/>
                      </a:lnTo>
                      <a:lnTo>
                        <a:pt x="2477" y="4953"/>
                      </a:lnTo>
                      <a:cubicBezTo>
                        <a:pt x="2477" y="3810"/>
                        <a:pt x="2572" y="2953"/>
                        <a:pt x="2762" y="2476"/>
                      </a:cubicBezTo>
                      <a:cubicBezTo>
                        <a:pt x="3048" y="1714"/>
                        <a:pt x="3524" y="1143"/>
                        <a:pt x="4191" y="667"/>
                      </a:cubicBezTo>
                      <a:cubicBezTo>
                        <a:pt x="4858" y="190"/>
                        <a:pt x="5810" y="0"/>
                        <a:pt x="7144" y="0"/>
                      </a:cubicBezTo>
                      <a:cubicBezTo>
                        <a:pt x="7906" y="0"/>
                        <a:pt x="8858" y="95"/>
                        <a:pt x="9811" y="286"/>
                      </a:cubicBezTo>
                      <a:lnTo>
                        <a:pt x="9430" y="2762"/>
                      </a:lnTo>
                      <a:cubicBezTo>
                        <a:pt x="8858" y="2667"/>
                        <a:pt x="8287" y="2572"/>
                        <a:pt x="7715" y="2572"/>
                      </a:cubicBezTo>
                      <a:cubicBezTo>
                        <a:pt x="6858" y="2572"/>
                        <a:pt x="6191" y="2762"/>
                        <a:pt x="5906" y="3143"/>
                      </a:cubicBezTo>
                      <a:cubicBezTo>
                        <a:pt x="5525" y="3524"/>
                        <a:pt x="5334" y="4191"/>
                        <a:pt x="5334" y="5239"/>
                      </a:cubicBezTo>
                      <a:lnTo>
                        <a:pt x="5334" y="6763"/>
                      </a:lnTo>
                      <a:lnTo>
                        <a:pt x="8573" y="6763"/>
                      </a:lnTo>
                      <a:lnTo>
                        <a:pt x="8573" y="8954"/>
                      </a:lnTo>
                      <a:lnTo>
                        <a:pt x="5334" y="8954"/>
                      </a:lnTo>
                      <a:lnTo>
                        <a:pt x="5334"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4" name="Freeform 47">
                  <a:extLst>
                    <a:ext uri="{FF2B5EF4-FFF2-40B4-BE49-F238E27FC236}">
                      <a16:creationId xmlns:a16="http://schemas.microsoft.com/office/drawing/2014/main" id="{3D497BA0-9D01-0846-AFD2-95BB6E178A25}"/>
                    </a:ext>
                  </a:extLst>
                </p:cNvPr>
                <p:cNvSpPr/>
                <p:nvPr/>
              </p:nvSpPr>
              <p:spPr>
                <a:xfrm>
                  <a:off x="307466" y="3927634"/>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1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5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6" y="16288"/>
                        <a:pt x="8001" y="17240"/>
                        <a:pt x="5715" y="17240"/>
                      </a:cubicBezTo>
                      <a:cubicBezTo>
                        <a:pt x="4763" y="17240"/>
                        <a:pt x="3810" y="17050"/>
                        <a:pt x="2953" y="16669"/>
                      </a:cubicBezTo>
                      <a:cubicBezTo>
                        <a:pt x="2096" y="16288"/>
                        <a:pt x="1429" y="15812"/>
                        <a:pt x="1048" y="15240"/>
                      </a:cubicBezTo>
                      <a:cubicBezTo>
                        <a:pt x="667" y="14669"/>
                        <a:pt x="381" y="14002"/>
                        <a:pt x="191" y="13145"/>
                      </a:cubicBezTo>
                      <a:cubicBezTo>
                        <a:pt x="95" y="12573"/>
                        <a:pt x="0" y="11716"/>
                        <a:pt x="0" y="10478"/>
                      </a:cubicBezTo>
                      <a:lnTo>
                        <a:pt x="0" y="0"/>
                      </a:lnTo>
                      <a:lnTo>
                        <a:pt x="2858" y="0"/>
                      </a:lnTo>
                      <a:lnTo>
                        <a:pt x="2858" y="9335"/>
                      </a:lnTo>
                      <a:cubicBezTo>
                        <a:pt x="2858" y="10859"/>
                        <a:pt x="2953" y="11811"/>
                        <a:pt x="3048" y="12382"/>
                      </a:cubicBezTo>
                      <a:cubicBezTo>
                        <a:pt x="3239" y="13145"/>
                        <a:pt x="3620" y="13716"/>
                        <a:pt x="4191" y="14192"/>
                      </a:cubicBezTo>
                      <a:cubicBezTo>
                        <a:pt x="4763" y="14573"/>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5" name="Freeform 48">
                  <a:extLst>
                    <a:ext uri="{FF2B5EF4-FFF2-40B4-BE49-F238E27FC236}">
                      <a16:creationId xmlns:a16="http://schemas.microsoft.com/office/drawing/2014/main" id="{D2A1C69A-F055-D0BE-A7F6-F0602C7DA430}"/>
                    </a:ext>
                  </a:extLst>
                </p:cNvPr>
                <p:cNvSpPr/>
                <p:nvPr/>
              </p:nvSpPr>
              <p:spPr>
                <a:xfrm>
                  <a:off x="325563" y="3927253"/>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2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1"/>
                        <a:pt x="10668" y="571"/>
                      </a:cubicBezTo>
                      <a:cubicBezTo>
                        <a:pt x="11525" y="953"/>
                        <a:pt x="12192" y="1429"/>
                        <a:pt x="12573" y="2000"/>
                      </a:cubicBezTo>
                      <a:cubicBezTo>
                        <a:pt x="12954" y="2572"/>
                        <a:pt x="13335" y="3334"/>
                        <a:pt x="13430" y="4096"/>
                      </a:cubicBezTo>
                      <a:cubicBezTo>
                        <a:pt x="13525" y="4667"/>
                        <a:pt x="13621" y="5525"/>
                        <a:pt x="13621" y="6858"/>
                      </a:cubicBezTo>
                      <a:lnTo>
                        <a:pt x="13621" y="17240"/>
                      </a:lnTo>
                      <a:lnTo>
                        <a:pt x="10763" y="17240"/>
                      </a:lnTo>
                      <a:lnTo>
                        <a:pt x="10763" y="6953"/>
                      </a:lnTo>
                      <a:cubicBezTo>
                        <a:pt x="10763" y="5810"/>
                        <a:pt x="10668" y="4953"/>
                        <a:pt x="10477" y="4382"/>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6" name="Freeform 49">
                  <a:extLst>
                    <a:ext uri="{FF2B5EF4-FFF2-40B4-BE49-F238E27FC236}">
                      <a16:creationId xmlns:a16="http://schemas.microsoft.com/office/drawing/2014/main" id="{B8D8D51A-BDD4-86BF-0C6B-24389D2077BC}"/>
                    </a:ext>
                  </a:extLst>
                </p:cNvPr>
                <p:cNvSpPr/>
                <p:nvPr/>
              </p:nvSpPr>
              <p:spPr>
                <a:xfrm>
                  <a:off x="342613" y="3921252"/>
                  <a:ext cx="14478" cy="23622"/>
                </a:xfrm>
                <a:custGeom>
                  <a:avLst/>
                  <a:gdLst>
                    <a:gd name="connsiteX0" fmla="*/ 11906 w 14478"/>
                    <a:gd name="connsiteY0" fmla="*/ 23241 h 23622"/>
                    <a:gd name="connsiteX1" fmla="*/ 11906 w 14478"/>
                    <a:gd name="connsiteY1" fmla="*/ 21146 h 23622"/>
                    <a:gd name="connsiteX2" fmla="*/ 7239 w 14478"/>
                    <a:gd name="connsiteY2" fmla="*/ 23622 h 23622"/>
                    <a:gd name="connsiteX3" fmla="*/ 3524 w 14478"/>
                    <a:gd name="connsiteY3" fmla="*/ 22479 h 23622"/>
                    <a:gd name="connsiteX4" fmla="*/ 952 w 14478"/>
                    <a:gd name="connsiteY4" fmla="*/ 19336 h 23622"/>
                    <a:gd name="connsiteX5" fmla="*/ 0 w 14478"/>
                    <a:gd name="connsiteY5" fmla="*/ 14764 h 23622"/>
                    <a:gd name="connsiteX6" fmla="*/ 857 w 14478"/>
                    <a:gd name="connsiteY6" fmla="*/ 10192 h 23622"/>
                    <a:gd name="connsiteX7" fmla="*/ 3334 w 14478"/>
                    <a:gd name="connsiteY7" fmla="*/ 7049 h 23622"/>
                    <a:gd name="connsiteX8" fmla="*/ 7048 w 14478"/>
                    <a:gd name="connsiteY8" fmla="*/ 6001 h 23622"/>
                    <a:gd name="connsiteX9" fmla="*/ 9716 w 14478"/>
                    <a:gd name="connsiteY9" fmla="*/ 6668 h 23622"/>
                    <a:gd name="connsiteX10" fmla="*/ 11621 w 14478"/>
                    <a:gd name="connsiteY10" fmla="*/ 8382 h 23622"/>
                    <a:gd name="connsiteX11" fmla="*/ 11621 w 14478"/>
                    <a:gd name="connsiteY11" fmla="*/ 0 h 23622"/>
                    <a:gd name="connsiteX12" fmla="*/ 14478 w 14478"/>
                    <a:gd name="connsiteY12" fmla="*/ 0 h 23622"/>
                    <a:gd name="connsiteX13" fmla="*/ 14478 w 14478"/>
                    <a:gd name="connsiteY13" fmla="*/ 23241 h 23622"/>
                    <a:gd name="connsiteX14" fmla="*/ 11906 w 14478"/>
                    <a:gd name="connsiteY14" fmla="*/ 23241 h 23622"/>
                    <a:gd name="connsiteX15" fmla="*/ 2858 w 14478"/>
                    <a:gd name="connsiteY15" fmla="*/ 14859 h 23622"/>
                    <a:gd name="connsiteX16" fmla="*/ 4191 w 14478"/>
                    <a:gd name="connsiteY16" fmla="*/ 19717 h 23622"/>
                    <a:gd name="connsiteX17" fmla="*/ 7429 w 14478"/>
                    <a:gd name="connsiteY17" fmla="*/ 21336 h 23622"/>
                    <a:gd name="connsiteX18" fmla="*/ 10573 w 14478"/>
                    <a:gd name="connsiteY18" fmla="*/ 19812 h 23622"/>
                    <a:gd name="connsiteX19" fmla="*/ 11906 w 14478"/>
                    <a:gd name="connsiteY19" fmla="*/ 15145 h 23622"/>
                    <a:gd name="connsiteX20" fmla="*/ 10573 w 14478"/>
                    <a:gd name="connsiteY20" fmla="*/ 10097 h 23622"/>
                    <a:gd name="connsiteX21" fmla="*/ 7334 w 14478"/>
                    <a:gd name="connsiteY21" fmla="*/ 8477 h 23622"/>
                    <a:gd name="connsiteX22" fmla="*/ 4191 w 14478"/>
                    <a:gd name="connsiteY22" fmla="*/ 10001 h 23622"/>
                    <a:gd name="connsiteX23" fmla="*/ 2858 w 14478"/>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6" y="6668"/>
                      </a:cubicBezTo>
                      <a:cubicBezTo>
                        <a:pt x="10477" y="7049"/>
                        <a:pt x="11144" y="7620"/>
                        <a:pt x="11621" y="8382"/>
                      </a:cubicBezTo>
                      <a:lnTo>
                        <a:pt x="11621" y="0"/>
                      </a:lnTo>
                      <a:lnTo>
                        <a:pt x="14478" y="0"/>
                      </a:lnTo>
                      <a:lnTo>
                        <a:pt x="14478" y="23241"/>
                      </a:lnTo>
                      <a:lnTo>
                        <a:pt x="11906" y="23241"/>
                      </a:lnTo>
                      <a:close/>
                      <a:moveTo>
                        <a:pt x="2858" y="14859"/>
                      </a:moveTo>
                      <a:cubicBezTo>
                        <a:pt x="2858" y="17050"/>
                        <a:pt x="3334" y="18669"/>
                        <a:pt x="4191" y="19717"/>
                      </a:cubicBezTo>
                      <a:cubicBezTo>
                        <a:pt x="5144" y="20765"/>
                        <a:pt x="6191" y="21336"/>
                        <a:pt x="7429" y="21336"/>
                      </a:cubicBezTo>
                      <a:cubicBezTo>
                        <a:pt x="8668" y="21336"/>
                        <a:pt x="9716" y="20860"/>
                        <a:pt x="10573" y="19812"/>
                      </a:cubicBezTo>
                      <a:cubicBezTo>
                        <a:pt x="11430" y="18764"/>
                        <a:pt x="11906" y="17241"/>
                        <a:pt x="11906" y="15145"/>
                      </a:cubicBezTo>
                      <a:cubicBezTo>
                        <a:pt x="11906" y="12859"/>
                        <a:pt x="11430" y="11144"/>
                        <a:pt x="10573" y="10097"/>
                      </a:cubicBezTo>
                      <a:cubicBezTo>
                        <a:pt x="9716" y="9049"/>
                        <a:pt x="8573" y="8477"/>
                        <a:pt x="7334" y="8477"/>
                      </a:cubicBezTo>
                      <a:cubicBezTo>
                        <a:pt x="6096" y="8477"/>
                        <a:pt x="5048" y="8954"/>
                        <a:pt x="4191" y="10001"/>
                      </a:cubicBezTo>
                      <a:cubicBezTo>
                        <a:pt x="3334" y="10954"/>
                        <a:pt x="2858" y="12668"/>
                        <a:pt x="2858"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7" name="Freeform 50">
                  <a:extLst>
                    <a:ext uri="{FF2B5EF4-FFF2-40B4-BE49-F238E27FC236}">
                      <a16:creationId xmlns:a16="http://schemas.microsoft.com/office/drawing/2014/main" id="{1C2A2D72-D473-CE89-AE4C-1EA721EC4919}"/>
                    </a:ext>
                  </a:extLst>
                </p:cNvPr>
                <p:cNvSpPr/>
                <p:nvPr/>
              </p:nvSpPr>
              <p:spPr>
                <a:xfrm>
                  <a:off x="360615"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7"/>
                        <a:pt x="14192" y="15240"/>
                        <a:pt x="12954" y="16193"/>
                      </a:cubicBezTo>
                      <a:cubicBezTo>
                        <a:pt x="11716" y="17145"/>
                        <a:pt x="10096" y="17621"/>
                        <a:pt x="8096" y="17621"/>
                      </a:cubicBezTo>
                      <a:cubicBezTo>
                        <a:pt x="5620" y="17621"/>
                        <a:pt x="3715" y="16859"/>
                        <a:pt x="2191" y="15335"/>
                      </a:cubicBezTo>
                      <a:cubicBezTo>
                        <a:pt x="667"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525" y="13907"/>
                        <a:pt x="12097"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8" name="Freeform 51">
                  <a:extLst>
                    <a:ext uri="{FF2B5EF4-FFF2-40B4-BE49-F238E27FC236}">
                      <a16:creationId xmlns:a16="http://schemas.microsoft.com/office/drawing/2014/main" id="{12F4DEF1-B260-1E74-BE15-4C5B4CCC9EB5}"/>
                    </a:ext>
                  </a:extLst>
                </p:cNvPr>
                <p:cNvSpPr/>
                <p:nvPr/>
              </p:nvSpPr>
              <p:spPr>
                <a:xfrm>
                  <a:off x="378713" y="3921252"/>
                  <a:ext cx="14477" cy="23622"/>
                </a:xfrm>
                <a:custGeom>
                  <a:avLst/>
                  <a:gdLst>
                    <a:gd name="connsiteX0" fmla="*/ 11906 w 14477"/>
                    <a:gd name="connsiteY0" fmla="*/ 23241 h 23622"/>
                    <a:gd name="connsiteX1" fmla="*/ 11906 w 14477"/>
                    <a:gd name="connsiteY1" fmla="*/ 21146 h 23622"/>
                    <a:gd name="connsiteX2" fmla="*/ 7239 w 14477"/>
                    <a:gd name="connsiteY2" fmla="*/ 23622 h 23622"/>
                    <a:gd name="connsiteX3" fmla="*/ 3524 w 14477"/>
                    <a:gd name="connsiteY3" fmla="*/ 22479 h 23622"/>
                    <a:gd name="connsiteX4" fmla="*/ 952 w 14477"/>
                    <a:gd name="connsiteY4" fmla="*/ 19336 h 23622"/>
                    <a:gd name="connsiteX5" fmla="*/ 0 w 14477"/>
                    <a:gd name="connsiteY5" fmla="*/ 14764 h 23622"/>
                    <a:gd name="connsiteX6" fmla="*/ 857 w 14477"/>
                    <a:gd name="connsiteY6" fmla="*/ 10192 h 23622"/>
                    <a:gd name="connsiteX7" fmla="*/ 3334 w 14477"/>
                    <a:gd name="connsiteY7" fmla="*/ 7049 h 23622"/>
                    <a:gd name="connsiteX8" fmla="*/ 7048 w 14477"/>
                    <a:gd name="connsiteY8" fmla="*/ 6001 h 23622"/>
                    <a:gd name="connsiteX9" fmla="*/ 9715 w 14477"/>
                    <a:gd name="connsiteY9" fmla="*/ 6668 h 23622"/>
                    <a:gd name="connsiteX10" fmla="*/ 11621 w 14477"/>
                    <a:gd name="connsiteY10" fmla="*/ 8382 h 23622"/>
                    <a:gd name="connsiteX11" fmla="*/ 11621 w 14477"/>
                    <a:gd name="connsiteY11" fmla="*/ 0 h 23622"/>
                    <a:gd name="connsiteX12" fmla="*/ 14478 w 14477"/>
                    <a:gd name="connsiteY12" fmla="*/ 0 h 23622"/>
                    <a:gd name="connsiteX13" fmla="*/ 14478 w 14477"/>
                    <a:gd name="connsiteY13" fmla="*/ 23241 h 23622"/>
                    <a:gd name="connsiteX14" fmla="*/ 11906 w 14477"/>
                    <a:gd name="connsiteY14" fmla="*/ 23241 h 23622"/>
                    <a:gd name="connsiteX15" fmla="*/ 2953 w 14477"/>
                    <a:gd name="connsiteY15" fmla="*/ 14859 h 23622"/>
                    <a:gd name="connsiteX16" fmla="*/ 4286 w 14477"/>
                    <a:gd name="connsiteY16" fmla="*/ 19717 h 23622"/>
                    <a:gd name="connsiteX17" fmla="*/ 7525 w 14477"/>
                    <a:gd name="connsiteY17" fmla="*/ 21336 h 23622"/>
                    <a:gd name="connsiteX18" fmla="*/ 10668 w 14477"/>
                    <a:gd name="connsiteY18" fmla="*/ 19812 h 23622"/>
                    <a:gd name="connsiteX19" fmla="*/ 12002 w 14477"/>
                    <a:gd name="connsiteY19" fmla="*/ 15145 h 23622"/>
                    <a:gd name="connsiteX20" fmla="*/ 10668 w 14477"/>
                    <a:gd name="connsiteY20" fmla="*/ 10097 h 23622"/>
                    <a:gd name="connsiteX21" fmla="*/ 7429 w 14477"/>
                    <a:gd name="connsiteY21" fmla="*/ 8477 h 23622"/>
                    <a:gd name="connsiteX22" fmla="*/ 4286 w 14477"/>
                    <a:gd name="connsiteY22" fmla="*/ 10001 h 23622"/>
                    <a:gd name="connsiteX23" fmla="*/ 2953 w 14477"/>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7"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5" y="6668"/>
                      </a:cubicBezTo>
                      <a:cubicBezTo>
                        <a:pt x="10477" y="7144"/>
                        <a:pt x="11144" y="7620"/>
                        <a:pt x="11621" y="8382"/>
                      </a:cubicBezTo>
                      <a:lnTo>
                        <a:pt x="11621" y="0"/>
                      </a:lnTo>
                      <a:lnTo>
                        <a:pt x="14478" y="0"/>
                      </a:lnTo>
                      <a:lnTo>
                        <a:pt x="14478" y="23241"/>
                      </a:lnTo>
                      <a:lnTo>
                        <a:pt x="11906" y="23241"/>
                      </a:lnTo>
                      <a:close/>
                      <a:moveTo>
                        <a:pt x="2953" y="14859"/>
                      </a:moveTo>
                      <a:cubicBezTo>
                        <a:pt x="2953" y="17050"/>
                        <a:pt x="3429" y="18669"/>
                        <a:pt x="4286" y="19717"/>
                      </a:cubicBezTo>
                      <a:cubicBezTo>
                        <a:pt x="5239" y="20765"/>
                        <a:pt x="6286" y="21336"/>
                        <a:pt x="7525" y="21336"/>
                      </a:cubicBezTo>
                      <a:cubicBezTo>
                        <a:pt x="8763" y="21336"/>
                        <a:pt x="9811" y="20860"/>
                        <a:pt x="10668" y="19812"/>
                      </a:cubicBezTo>
                      <a:cubicBezTo>
                        <a:pt x="11525" y="18764"/>
                        <a:pt x="12002" y="17241"/>
                        <a:pt x="12002" y="15145"/>
                      </a:cubicBezTo>
                      <a:cubicBezTo>
                        <a:pt x="12002" y="12859"/>
                        <a:pt x="11525" y="11144"/>
                        <a:pt x="10668" y="10097"/>
                      </a:cubicBezTo>
                      <a:cubicBezTo>
                        <a:pt x="9811" y="9049"/>
                        <a:pt x="8668" y="8477"/>
                        <a:pt x="7429" y="8477"/>
                      </a:cubicBezTo>
                      <a:cubicBezTo>
                        <a:pt x="6191" y="8477"/>
                        <a:pt x="5144" y="8954"/>
                        <a:pt x="4286" y="10001"/>
                      </a:cubicBezTo>
                      <a:cubicBezTo>
                        <a:pt x="3334" y="10954"/>
                        <a:pt x="2953" y="12668"/>
                        <a:pt x="2953"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0" name="Freeform 52">
                  <a:extLst>
                    <a:ext uri="{FF2B5EF4-FFF2-40B4-BE49-F238E27FC236}">
                      <a16:creationId xmlns:a16="http://schemas.microsoft.com/office/drawing/2014/main" id="{6130A5AB-A38E-407C-86EE-0E9D674B1A43}"/>
                    </a:ext>
                  </a:extLst>
                </p:cNvPr>
                <p:cNvSpPr/>
                <p:nvPr/>
              </p:nvSpPr>
              <p:spPr>
                <a:xfrm>
                  <a:off x="406811" y="3921252"/>
                  <a:ext cx="14573" cy="23622"/>
                </a:xfrm>
                <a:custGeom>
                  <a:avLst/>
                  <a:gdLst>
                    <a:gd name="connsiteX0" fmla="*/ 2667 w 14573"/>
                    <a:gd name="connsiteY0" fmla="*/ 23241 h 23622"/>
                    <a:gd name="connsiteX1" fmla="*/ 0 w 14573"/>
                    <a:gd name="connsiteY1" fmla="*/ 23241 h 23622"/>
                    <a:gd name="connsiteX2" fmla="*/ 0 w 14573"/>
                    <a:gd name="connsiteY2" fmla="*/ 0 h 23622"/>
                    <a:gd name="connsiteX3" fmla="*/ 2858 w 14573"/>
                    <a:gd name="connsiteY3" fmla="*/ 0 h 23622"/>
                    <a:gd name="connsiteX4" fmla="*/ 2858 w 14573"/>
                    <a:gd name="connsiteY4" fmla="*/ 8287 h 23622"/>
                    <a:gd name="connsiteX5" fmla="*/ 7430 w 14573"/>
                    <a:gd name="connsiteY5" fmla="*/ 6001 h 23622"/>
                    <a:gd name="connsiteX6" fmla="*/ 10382 w 14573"/>
                    <a:gd name="connsiteY6" fmla="*/ 6668 h 23622"/>
                    <a:gd name="connsiteX7" fmla="*/ 12668 w 14573"/>
                    <a:gd name="connsiteY7" fmla="*/ 8382 h 23622"/>
                    <a:gd name="connsiteX8" fmla="*/ 14097 w 14573"/>
                    <a:gd name="connsiteY8" fmla="*/ 11144 h 23622"/>
                    <a:gd name="connsiteX9" fmla="*/ 14573 w 14573"/>
                    <a:gd name="connsiteY9" fmla="*/ 14574 h 23622"/>
                    <a:gd name="connsiteX10" fmla="*/ 12478 w 14573"/>
                    <a:gd name="connsiteY10" fmla="*/ 21241 h 23622"/>
                    <a:gd name="connsiteX11" fmla="*/ 7334 w 14573"/>
                    <a:gd name="connsiteY11" fmla="*/ 23622 h 23622"/>
                    <a:gd name="connsiteX12" fmla="*/ 2667 w 14573"/>
                    <a:gd name="connsiteY12" fmla="*/ 21146 h 23622"/>
                    <a:gd name="connsiteX13" fmla="*/ 2667 w 14573"/>
                    <a:gd name="connsiteY13" fmla="*/ 23241 h 23622"/>
                    <a:gd name="connsiteX14" fmla="*/ 2572 w 14573"/>
                    <a:gd name="connsiteY14" fmla="*/ 14764 h 23622"/>
                    <a:gd name="connsiteX15" fmla="*/ 3429 w 14573"/>
                    <a:gd name="connsiteY15" fmla="*/ 19145 h 23622"/>
                    <a:gd name="connsiteX16" fmla="*/ 7049 w 14573"/>
                    <a:gd name="connsiteY16" fmla="*/ 21336 h 23622"/>
                    <a:gd name="connsiteX17" fmla="*/ 10287 w 14573"/>
                    <a:gd name="connsiteY17" fmla="*/ 19717 h 23622"/>
                    <a:gd name="connsiteX18" fmla="*/ 11621 w 14573"/>
                    <a:gd name="connsiteY18" fmla="*/ 14859 h 23622"/>
                    <a:gd name="connsiteX19" fmla="*/ 10287 w 14573"/>
                    <a:gd name="connsiteY19" fmla="*/ 10001 h 23622"/>
                    <a:gd name="connsiteX20" fmla="*/ 7144 w 14573"/>
                    <a:gd name="connsiteY20" fmla="*/ 8477 h 23622"/>
                    <a:gd name="connsiteX21" fmla="*/ 3905 w 14573"/>
                    <a:gd name="connsiteY21" fmla="*/ 10097 h 23622"/>
                    <a:gd name="connsiteX22" fmla="*/ 2572 w 14573"/>
                    <a:gd name="connsiteY22" fmla="*/ 14764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73" h="23622">
                      <a:moveTo>
                        <a:pt x="2667" y="23241"/>
                      </a:moveTo>
                      <a:lnTo>
                        <a:pt x="0" y="23241"/>
                      </a:lnTo>
                      <a:lnTo>
                        <a:pt x="0" y="0"/>
                      </a:lnTo>
                      <a:lnTo>
                        <a:pt x="2858" y="0"/>
                      </a:lnTo>
                      <a:lnTo>
                        <a:pt x="2858" y="8287"/>
                      </a:lnTo>
                      <a:cubicBezTo>
                        <a:pt x="4096" y="6763"/>
                        <a:pt x="5620" y="6001"/>
                        <a:pt x="7430" y="6001"/>
                      </a:cubicBezTo>
                      <a:cubicBezTo>
                        <a:pt x="8477" y="6001"/>
                        <a:pt x="9430" y="6191"/>
                        <a:pt x="10382" y="6668"/>
                      </a:cubicBezTo>
                      <a:cubicBezTo>
                        <a:pt x="11335" y="7049"/>
                        <a:pt x="12097" y="7716"/>
                        <a:pt x="12668" y="8382"/>
                      </a:cubicBezTo>
                      <a:cubicBezTo>
                        <a:pt x="13240" y="9144"/>
                        <a:pt x="13716" y="10097"/>
                        <a:pt x="14097" y="11144"/>
                      </a:cubicBezTo>
                      <a:cubicBezTo>
                        <a:pt x="14478" y="12192"/>
                        <a:pt x="14573" y="13335"/>
                        <a:pt x="14573" y="14574"/>
                      </a:cubicBezTo>
                      <a:cubicBezTo>
                        <a:pt x="14573" y="17431"/>
                        <a:pt x="13906" y="19717"/>
                        <a:pt x="12478" y="21241"/>
                      </a:cubicBezTo>
                      <a:cubicBezTo>
                        <a:pt x="11049" y="22860"/>
                        <a:pt x="9335" y="23622"/>
                        <a:pt x="7334" y="23622"/>
                      </a:cubicBezTo>
                      <a:cubicBezTo>
                        <a:pt x="5334" y="23622"/>
                        <a:pt x="3810" y="22765"/>
                        <a:pt x="2667" y="21146"/>
                      </a:cubicBezTo>
                      <a:lnTo>
                        <a:pt x="2667" y="23241"/>
                      </a:lnTo>
                      <a:close/>
                      <a:moveTo>
                        <a:pt x="2572" y="14764"/>
                      </a:moveTo>
                      <a:cubicBezTo>
                        <a:pt x="2572" y="16764"/>
                        <a:pt x="2858" y="18288"/>
                        <a:pt x="3429" y="19145"/>
                      </a:cubicBezTo>
                      <a:cubicBezTo>
                        <a:pt x="4286" y="20574"/>
                        <a:pt x="5525" y="21336"/>
                        <a:pt x="7049" y="21336"/>
                      </a:cubicBezTo>
                      <a:cubicBezTo>
                        <a:pt x="8287" y="21336"/>
                        <a:pt x="9335" y="20765"/>
                        <a:pt x="10287" y="19717"/>
                      </a:cubicBezTo>
                      <a:cubicBezTo>
                        <a:pt x="11240" y="18669"/>
                        <a:pt x="11621" y="17050"/>
                        <a:pt x="11621" y="14859"/>
                      </a:cubicBezTo>
                      <a:cubicBezTo>
                        <a:pt x="11621" y="12668"/>
                        <a:pt x="11144" y="11049"/>
                        <a:pt x="10287" y="10001"/>
                      </a:cubicBezTo>
                      <a:cubicBezTo>
                        <a:pt x="9430" y="8954"/>
                        <a:pt x="8382" y="8477"/>
                        <a:pt x="7144" y="8477"/>
                      </a:cubicBezTo>
                      <a:cubicBezTo>
                        <a:pt x="5906" y="8477"/>
                        <a:pt x="4858" y="9049"/>
                        <a:pt x="3905" y="10097"/>
                      </a:cubicBezTo>
                      <a:cubicBezTo>
                        <a:pt x="3048" y="11144"/>
                        <a:pt x="2572" y="12668"/>
                        <a:pt x="2572" y="1476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1" name="Freeform 53">
                  <a:extLst>
                    <a:ext uri="{FF2B5EF4-FFF2-40B4-BE49-F238E27FC236}">
                      <a16:creationId xmlns:a16="http://schemas.microsoft.com/office/drawing/2014/main" id="{A3C2F7BC-0748-1425-E259-9CE5F785A482}"/>
                    </a:ext>
                  </a:extLst>
                </p:cNvPr>
                <p:cNvSpPr/>
                <p:nvPr/>
              </p:nvSpPr>
              <p:spPr>
                <a:xfrm>
                  <a:off x="423290" y="3927824"/>
                  <a:ext cx="15430" cy="23717"/>
                </a:xfrm>
                <a:custGeom>
                  <a:avLst/>
                  <a:gdLst>
                    <a:gd name="connsiteX0" fmla="*/ 1429 w 15430"/>
                    <a:gd name="connsiteY0" fmla="*/ 23146 h 23717"/>
                    <a:gd name="connsiteX1" fmla="*/ 1143 w 15430"/>
                    <a:gd name="connsiteY1" fmla="*/ 20479 h 23717"/>
                    <a:gd name="connsiteX2" fmla="*/ 2762 w 15430"/>
                    <a:gd name="connsiteY2" fmla="*/ 20765 h 23717"/>
                    <a:gd name="connsiteX3" fmla="*/ 4286 w 15430"/>
                    <a:gd name="connsiteY3" fmla="*/ 20479 h 23717"/>
                    <a:gd name="connsiteX4" fmla="*/ 5239 w 15430"/>
                    <a:gd name="connsiteY4" fmla="*/ 19621 h 23717"/>
                    <a:gd name="connsiteX5" fmla="*/ 6096 w 15430"/>
                    <a:gd name="connsiteY5" fmla="*/ 17526 h 23717"/>
                    <a:gd name="connsiteX6" fmla="*/ 6382 w 15430"/>
                    <a:gd name="connsiteY6" fmla="*/ 16859 h 23717"/>
                    <a:gd name="connsiteX7" fmla="*/ 0 w 15430"/>
                    <a:gd name="connsiteY7" fmla="*/ 0 h 23717"/>
                    <a:gd name="connsiteX8" fmla="*/ 3048 w 15430"/>
                    <a:gd name="connsiteY8" fmla="*/ 0 h 23717"/>
                    <a:gd name="connsiteX9" fmla="*/ 6572 w 15430"/>
                    <a:gd name="connsiteY9" fmla="*/ 9716 h 23717"/>
                    <a:gd name="connsiteX10" fmla="*/ 7810 w 15430"/>
                    <a:gd name="connsiteY10" fmla="*/ 13621 h 23717"/>
                    <a:gd name="connsiteX11" fmla="*/ 8954 w 15430"/>
                    <a:gd name="connsiteY11" fmla="*/ 9811 h 23717"/>
                    <a:gd name="connsiteX12" fmla="*/ 12573 w 15430"/>
                    <a:gd name="connsiteY12" fmla="*/ 0 h 23717"/>
                    <a:gd name="connsiteX13" fmla="*/ 15431 w 15430"/>
                    <a:gd name="connsiteY13" fmla="*/ 0 h 23717"/>
                    <a:gd name="connsiteX14" fmla="*/ 9049 w 15430"/>
                    <a:gd name="connsiteY14" fmla="*/ 17145 h 23717"/>
                    <a:gd name="connsiteX15" fmla="*/ 7429 w 15430"/>
                    <a:gd name="connsiteY15" fmla="*/ 20955 h 23717"/>
                    <a:gd name="connsiteX16" fmla="*/ 5715 w 15430"/>
                    <a:gd name="connsiteY16" fmla="*/ 23051 h 23717"/>
                    <a:gd name="connsiteX17" fmla="*/ 3334 w 15430"/>
                    <a:gd name="connsiteY17" fmla="*/ 23717 h 23717"/>
                    <a:gd name="connsiteX18" fmla="*/ 1429 w 15430"/>
                    <a:gd name="connsiteY18" fmla="*/ 23146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430" h="23717">
                      <a:moveTo>
                        <a:pt x="1429" y="23146"/>
                      </a:moveTo>
                      <a:lnTo>
                        <a:pt x="1143" y="20479"/>
                      </a:lnTo>
                      <a:cubicBezTo>
                        <a:pt x="1810" y="20669"/>
                        <a:pt x="2286" y="20765"/>
                        <a:pt x="2762" y="20765"/>
                      </a:cubicBezTo>
                      <a:cubicBezTo>
                        <a:pt x="3429" y="20765"/>
                        <a:pt x="3905" y="20669"/>
                        <a:pt x="4286" y="20479"/>
                      </a:cubicBezTo>
                      <a:cubicBezTo>
                        <a:pt x="4667" y="20288"/>
                        <a:pt x="4953" y="20003"/>
                        <a:pt x="5239" y="19621"/>
                      </a:cubicBezTo>
                      <a:cubicBezTo>
                        <a:pt x="5429" y="19336"/>
                        <a:pt x="5715" y="18669"/>
                        <a:pt x="6096" y="17526"/>
                      </a:cubicBezTo>
                      <a:cubicBezTo>
                        <a:pt x="6191" y="17336"/>
                        <a:pt x="6191" y="17145"/>
                        <a:pt x="6382" y="16859"/>
                      </a:cubicBezTo>
                      <a:lnTo>
                        <a:pt x="0" y="0"/>
                      </a:lnTo>
                      <a:lnTo>
                        <a:pt x="3048" y="0"/>
                      </a:lnTo>
                      <a:lnTo>
                        <a:pt x="6572" y="9716"/>
                      </a:lnTo>
                      <a:cubicBezTo>
                        <a:pt x="7048" y="10954"/>
                        <a:pt x="7429" y="12287"/>
                        <a:pt x="7810" y="13621"/>
                      </a:cubicBezTo>
                      <a:cubicBezTo>
                        <a:pt x="8096" y="12287"/>
                        <a:pt x="8573" y="11049"/>
                        <a:pt x="8954" y="9811"/>
                      </a:cubicBezTo>
                      <a:lnTo>
                        <a:pt x="12573" y="0"/>
                      </a:lnTo>
                      <a:lnTo>
                        <a:pt x="15431" y="0"/>
                      </a:lnTo>
                      <a:lnTo>
                        <a:pt x="9049" y="17145"/>
                      </a:lnTo>
                      <a:cubicBezTo>
                        <a:pt x="8382" y="18955"/>
                        <a:pt x="7810" y="20288"/>
                        <a:pt x="7429" y="20955"/>
                      </a:cubicBezTo>
                      <a:cubicBezTo>
                        <a:pt x="6953" y="21908"/>
                        <a:pt x="6382" y="22574"/>
                        <a:pt x="5715" y="23051"/>
                      </a:cubicBezTo>
                      <a:cubicBezTo>
                        <a:pt x="5048" y="23527"/>
                        <a:pt x="4286" y="23717"/>
                        <a:pt x="3334" y="23717"/>
                      </a:cubicBezTo>
                      <a:cubicBezTo>
                        <a:pt x="2762" y="23527"/>
                        <a:pt x="2096" y="23432"/>
                        <a:pt x="1429" y="2314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2" name="Freeform 54">
                  <a:extLst>
                    <a:ext uri="{FF2B5EF4-FFF2-40B4-BE49-F238E27FC236}">
                      <a16:creationId xmlns:a16="http://schemas.microsoft.com/office/drawing/2014/main" id="{02391BF9-6AF7-B1FD-F6BB-C02F736E8365}"/>
                    </a:ext>
                  </a:extLst>
                </p:cNvPr>
                <p:cNvSpPr/>
                <p:nvPr/>
              </p:nvSpPr>
              <p:spPr>
                <a:xfrm>
                  <a:off x="448436" y="392172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7 w 8286"/>
                    <a:gd name="connsiteY4" fmla="*/ 21146 h 22955"/>
                    <a:gd name="connsiteX5" fmla="*/ 2096 w 8286"/>
                    <a:gd name="connsiteY5" fmla="*/ 17812 h 22955"/>
                    <a:gd name="connsiteX6" fmla="*/ 2096 w 8286"/>
                    <a:gd name="connsiteY6" fmla="*/ 8096 h 22955"/>
                    <a:gd name="connsiteX7" fmla="*/ 0 w 8286"/>
                    <a:gd name="connsiteY7" fmla="*/ 8096 h 22955"/>
                    <a:gd name="connsiteX8" fmla="*/ 0 w 8286"/>
                    <a:gd name="connsiteY8" fmla="*/ 5905 h 22955"/>
                    <a:gd name="connsiteX9" fmla="*/ 2096 w 8286"/>
                    <a:gd name="connsiteY9" fmla="*/ 5905 h 22955"/>
                    <a:gd name="connsiteX10" fmla="*/ 2096 w 8286"/>
                    <a:gd name="connsiteY10" fmla="*/ 1714 h 22955"/>
                    <a:gd name="connsiteX11" fmla="*/ 4953 w 8286"/>
                    <a:gd name="connsiteY11" fmla="*/ 0 h 22955"/>
                    <a:gd name="connsiteX12" fmla="*/ 4953 w 8286"/>
                    <a:gd name="connsiteY12" fmla="*/ 5905 h 22955"/>
                    <a:gd name="connsiteX13" fmla="*/ 7810 w 8286"/>
                    <a:gd name="connsiteY13" fmla="*/ 5905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7" y="21146"/>
                      </a:cubicBezTo>
                      <a:cubicBezTo>
                        <a:pt x="2286" y="20574"/>
                        <a:pt x="2096" y="19526"/>
                        <a:pt x="2096" y="17812"/>
                      </a:cubicBezTo>
                      <a:lnTo>
                        <a:pt x="2096" y="8096"/>
                      </a:lnTo>
                      <a:lnTo>
                        <a:pt x="0" y="8096"/>
                      </a:lnTo>
                      <a:lnTo>
                        <a:pt x="0" y="5905"/>
                      </a:lnTo>
                      <a:lnTo>
                        <a:pt x="2096" y="5905"/>
                      </a:lnTo>
                      <a:lnTo>
                        <a:pt x="2096" y="1714"/>
                      </a:lnTo>
                      <a:lnTo>
                        <a:pt x="4953" y="0"/>
                      </a:lnTo>
                      <a:lnTo>
                        <a:pt x="4953" y="5905"/>
                      </a:lnTo>
                      <a:lnTo>
                        <a:pt x="7810" y="5905"/>
                      </a:lnTo>
                      <a:lnTo>
                        <a:pt x="7810" y="8096"/>
                      </a:lnTo>
                      <a:lnTo>
                        <a:pt x="4953" y="8096"/>
                      </a:lnTo>
                      <a:lnTo>
                        <a:pt x="4953" y="17907"/>
                      </a:lnTo>
                      <a:cubicBezTo>
                        <a:pt x="4953" y="18764"/>
                        <a:pt x="5048" y="19240"/>
                        <a:pt x="5144" y="19431"/>
                      </a:cubicBezTo>
                      <a:cubicBezTo>
                        <a:pt x="5239" y="19621"/>
                        <a:pt x="5429" y="19812"/>
                        <a:pt x="5620" y="20003"/>
                      </a:cubicBezTo>
                      <a:cubicBezTo>
                        <a:pt x="5810" y="20098"/>
                        <a:pt x="6191" y="20193"/>
                        <a:pt x="6572" y="20193"/>
                      </a:cubicBezTo>
                      <a:cubicBezTo>
                        <a:pt x="7048" y="20383"/>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3" name="Freeform 55">
                  <a:extLst>
                    <a:ext uri="{FF2B5EF4-FFF2-40B4-BE49-F238E27FC236}">
                      <a16:creationId xmlns:a16="http://schemas.microsoft.com/office/drawing/2014/main" id="{24B0A568-2CB6-5E53-7536-3CFA7E06CFD6}"/>
                    </a:ext>
                  </a:extLst>
                </p:cNvPr>
                <p:cNvSpPr/>
                <p:nvPr/>
              </p:nvSpPr>
              <p:spPr>
                <a:xfrm>
                  <a:off x="459199" y="3921252"/>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5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3 h 23431"/>
                    <a:gd name="connsiteX13" fmla="*/ 4858 w 13716"/>
                    <a:gd name="connsiteY13" fmla="*/ 9239 h 23431"/>
                    <a:gd name="connsiteX14" fmla="*/ 3239 w 13716"/>
                    <a:gd name="connsiteY14" fmla="*/ 11049 h 23431"/>
                    <a:gd name="connsiteX15" fmla="*/ 2762 w 13716"/>
                    <a:gd name="connsiteY15" fmla="*/ 14192 h 23431"/>
                    <a:gd name="connsiteX16" fmla="*/ 2762 w 13716"/>
                    <a:gd name="connsiteY16" fmla="*/ 23432 h 23431"/>
                    <a:gd name="connsiteX17" fmla="*/ 0 w 13716"/>
                    <a:gd name="connsiteY17" fmla="*/ 23432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4" y="8001"/>
                        <a:pt x="13145" y="8858"/>
                      </a:cubicBezTo>
                      <a:cubicBezTo>
                        <a:pt x="13526" y="9716"/>
                        <a:pt x="13716" y="10954"/>
                        <a:pt x="13716" y="12668"/>
                      </a:cubicBezTo>
                      <a:lnTo>
                        <a:pt x="13716" y="23336"/>
                      </a:lnTo>
                      <a:lnTo>
                        <a:pt x="10858" y="23336"/>
                      </a:lnTo>
                      <a:lnTo>
                        <a:pt x="10858" y="12668"/>
                      </a:lnTo>
                      <a:cubicBezTo>
                        <a:pt x="10858" y="11240"/>
                        <a:pt x="10573" y="10192"/>
                        <a:pt x="9906" y="9525"/>
                      </a:cubicBezTo>
                      <a:cubicBezTo>
                        <a:pt x="9239" y="8858"/>
                        <a:pt x="8382" y="8573"/>
                        <a:pt x="7239" y="8573"/>
                      </a:cubicBezTo>
                      <a:cubicBezTo>
                        <a:pt x="6382" y="8573"/>
                        <a:pt x="5620" y="8763"/>
                        <a:pt x="4858" y="9239"/>
                      </a:cubicBezTo>
                      <a:cubicBezTo>
                        <a:pt x="4096" y="9716"/>
                        <a:pt x="3620" y="10287"/>
                        <a:pt x="3239" y="11049"/>
                      </a:cubicBezTo>
                      <a:cubicBezTo>
                        <a:pt x="2953" y="11811"/>
                        <a:pt x="2762" y="12859"/>
                        <a:pt x="2762" y="14192"/>
                      </a:cubicBezTo>
                      <a:lnTo>
                        <a:pt x="2762" y="23432"/>
                      </a:lnTo>
                      <a:lnTo>
                        <a:pt x="0" y="2343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4" name="Freeform 56">
                  <a:extLst>
                    <a:ext uri="{FF2B5EF4-FFF2-40B4-BE49-F238E27FC236}">
                      <a16:creationId xmlns:a16="http://schemas.microsoft.com/office/drawing/2014/main" id="{AAAD86FC-8414-4ABA-55A2-86B57D7125D4}"/>
                    </a:ext>
                  </a:extLst>
                </p:cNvPr>
                <p:cNvSpPr/>
                <p:nvPr/>
              </p:nvSpPr>
              <p:spPr>
                <a:xfrm>
                  <a:off x="476154"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8 w 15525"/>
                    <a:gd name="connsiteY16" fmla="*/ 7239 h 17621"/>
                    <a:gd name="connsiteX17" fmla="*/ 12668 w 15525"/>
                    <a:gd name="connsiteY17" fmla="*/ 7239 h 17621"/>
                    <a:gd name="connsiteX18" fmla="*/ 11620 w 15525"/>
                    <a:gd name="connsiteY18" fmla="*/ 4096 h 17621"/>
                    <a:gd name="connsiteX19" fmla="*/ 8096 w 15525"/>
                    <a:gd name="connsiteY19" fmla="*/ 2477 h 17621"/>
                    <a:gd name="connsiteX20" fmla="*/ 4763 w 15525"/>
                    <a:gd name="connsiteY20" fmla="*/ 3810 h 17621"/>
                    <a:gd name="connsiteX21" fmla="*/ 3238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7"/>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620" y="13907"/>
                        <a:pt x="12192" y="13049"/>
                        <a:pt x="12573" y="11811"/>
                      </a:cubicBezTo>
                      <a:close/>
                      <a:moveTo>
                        <a:pt x="3238" y="7239"/>
                      </a:moveTo>
                      <a:lnTo>
                        <a:pt x="12668" y="7239"/>
                      </a:lnTo>
                      <a:cubicBezTo>
                        <a:pt x="12573" y="5810"/>
                        <a:pt x="12192" y="4763"/>
                        <a:pt x="11620" y="4096"/>
                      </a:cubicBezTo>
                      <a:cubicBezTo>
                        <a:pt x="10668" y="2953"/>
                        <a:pt x="9525" y="2477"/>
                        <a:pt x="8096" y="2477"/>
                      </a:cubicBezTo>
                      <a:cubicBezTo>
                        <a:pt x="6763" y="2477"/>
                        <a:pt x="5715" y="2953"/>
                        <a:pt x="4763" y="3810"/>
                      </a:cubicBezTo>
                      <a:cubicBezTo>
                        <a:pt x="3810" y="4572"/>
                        <a:pt x="3334" y="5715"/>
                        <a:pt x="3238"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5" name="Graphic 6">
                <a:extLst>
                  <a:ext uri="{FF2B5EF4-FFF2-40B4-BE49-F238E27FC236}">
                    <a16:creationId xmlns:a16="http://schemas.microsoft.com/office/drawing/2014/main" id="{C3C85FD5-2FE1-F92B-A0B4-E46C160766F8}"/>
                  </a:ext>
                </a:extLst>
              </p:cNvPr>
              <p:cNvGrpSpPr/>
              <p:nvPr/>
            </p:nvGrpSpPr>
            <p:grpSpPr>
              <a:xfrm>
                <a:off x="246506" y="3957638"/>
                <a:ext cx="321849" cy="30194"/>
                <a:chOff x="246506" y="3957638"/>
                <a:chExt cx="321849" cy="30194"/>
              </a:xfrm>
              <a:solidFill>
                <a:srgbClr val="23509E"/>
              </a:solidFill>
            </p:grpSpPr>
            <p:sp>
              <p:nvSpPr>
                <p:cNvPr id="55" name="Freeform 58">
                  <a:extLst>
                    <a:ext uri="{FF2B5EF4-FFF2-40B4-BE49-F238E27FC236}">
                      <a16:creationId xmlns:a16="http://schemas.microsoft.com/office/drawing/2014/main" id="{8C222C20-A31F-5E40-D59D-3A815A2FFA5B}"/>
                    </a:ext>
                  </a:extLst>
                </p:cNvPr>
                <p:cNvSpPr/>
                <p:nvPr/>
              </p:nvSpPr>
              <p:spPr>
                <a:xfrm>
                  <a:off x="246506" y="3957638"/>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6" name="Freeform 59">
                  <a:extLst>
                    <a:ext uri="{FF2B5EF4-FFF2-40B4-BE49-F238E27FC236}">
                      <a16:creationId xmlns:a16="http://schemas.microsoft.com/office/drawing/2014/main" id="{F416395F-1BD3-CA2D-C3FA-B31C163BB689}"/>
                    </a:ext>
                  </a:extLst>
                </p:cNvPr>
                <p:cNvSpPr/>
                <p:nvPr/>
              </p:nvSpPr>
              <p:spPr>
                <a:xfrm>
                  <a:off x="267746"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7" name="Freeform 60">
                  <a:extLst>
                    <a:ext uri="{FF2B5EF4-FFF2-40B4-BE49-F238E27FC236}">
                      <a16:creationId xmlns:a16="http://schemas.microsoft.com/office/drawing/2014/main" id="{4EE737A6-A3AE-F77E-42CF-87D3B4F001EA}"/>
                    </a:ext>
                  </a:extLst>
                </p:cNvPr>
                <p:cNvSpPr/>
                <p:nvPr/>
              </p:nvSpPr>
              <p:spPr>
                <a:xfrm>
                  <a:off x="277557"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8" name="Freeform 61">
                  <a:extLst>
                    <a:ext uri="{FF2B5EF4-FFF2-40B4-BE49-F238E27FC236}">
                      <a16:creationId xmlns:a16="http://schemas.microsoft.com/office/drawing/2014/main" id="{3466D5A6-F415-06B3-3C61-7E7AF4C0C61B}"/>
                    </a:ext>
                  </a:extLst>
                </p:cNvPr>
                <p:cNvSpPr/>
                <p:nvPr/>
              </p:nvSpPr>
              <p:spPr>
                <a:xfrm>
                  <a:off x="295464" y="3963448"/>
                  <a:ext cx="13906" cy="17525"/>
                </a:xfrm>
                <a:custGeom>
                  <a:avLst/>
                  <a:gdLst>
                    <a:gd name="connsiteX0" fmla="*/ 0 w 13906"/>
                    <a:gd name="connsiteY0" fmla="*/ 12382 h 17525"/>
                    <a:gd name="connsiteX1" fmla="*/ 2857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2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8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7" y="11906"/>
                      </a:lnTo>
                      <a:cubicBezTo>
                        <a:pt x="3048" y="13049"/>
                        <a:pt x="3429" y="13906"/>
                        <a:pt x="4191" y="14478"/>
                      </a:cubicBezTo>
                      <a:cubicBezTo>
                        <a:pt x="4953" y="15049"/>
                        <a:pt x="5905" y="15335"/>
                        <a:pt x="7239" y="15335"/>
                      </a:cubicBezTo>
                      <a:cubicBezTo>
                        <a:pt x="8572" y="15335"/>
                        <a:pt x="9525" y="15049"/>
                        <a:pt x="10192" y="14573"/>
                      </a:cubicBezTo>
                      <a:cubicBezTo>
                        <a:pt x="10858" y="14002"/>
                        <a:pt x="11144" y="13430"/>
                        <a:pt x="11144" y="12668"/>
                      </a:cubicBezTo>
                      <a:cubicBezTo>
                        <a:pt x="11144" y="12001"/>
                        <a:pt x="10858" y="11525"/>
                        <a:pt x="10287" y="11144"/>
                      </a:cubicBezTo>
                      <a:cubicBezTo>
                        <a:pt x="9906" y="10858"/>
                        <a:pt x="8953"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7" y="953"/>
                        <a:pt x="3429" y="667"/>
                        <a:pt x="4191" y="381"/>
                      </a:cubicBezTo>
                      <a:cubicBezTo>
                        <a:pt x="4953" y="190"/>
                        <a:pt x="5810" y="0"/>
                        <a:pt x="6667" y="0"/>
                      </a:cubicBezTo>
                      <a:cubicBezTo>
                        <a:pt x="8001" y="0"/>
                        <a:pt x="9144" y="190"/>
                        <a:pt x="10192" y="571"/>
                      </a:cubicBezTo>
                      <a:cubicBezTo>
                        <a:pt x="11144" y="953"/>
                        <a:pt x="11906" y="1429"/>
                        <a:pt x="12382"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4" y="2286"/>
                        <a:pt x="4572" y="2476"/>
                        <a:pt x="4096" y="2953"/>
                      </a:cubicBezTo>
                      <a:cubicBezTo>
                        <a:pt x="3524" y="3429"/>
                        <a:pt x="3238" y="3905"/>
                        <a:pt x="3238" y="4477"/>
                      </a:cubicBezTo>
                      <a:cubicBezTo>
                        <a:pt x="3238"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3"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381"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9" name="Freeform 62">
                  <a:extLst>
                    <a:ext uri="{FF2B5EF4-FFF2-40B4-BE49-F238E27FC236}">
                      <a16:creationId xmlns:a16="http://schemas.microsoft.com/office/drawing/2014/main" id="{BD75869B-2D45-AC3B-98FC-D9D06C0E050D}"/>
                    </a:ext>
                  </a:extLst>
                </p:cNvPr>
                <p:cNvSpPr/>
                <p:nvPr/>
              </p:nvSpPr>
              <p:spPr>
                <a:xfrm>
                  <a:off x="31289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2 w 22764"/>
                    <a:gd name="connsiteY14" fmla="*/ 4191 h 17240"/>
                    <a:gd name="connsiteX15" fmla="*/ 18574 w 22764"/>
                    <a:gd name="connsiteY15" fmla="*/ 2953 h 17240"/>
                    <a:gd name="connsiteX16" fmla="*/ 16859 w 22764"/>
                    <a:gd name="connsiteY16" fmla="*/ 2477 h 17240"/>
                    <a:gd name="connsiteX17" fmla="*/ 13907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2" y="4191"/>
                      </a:cubicBezTo>
                      <a:cubicBezTo>
                        <a:pt x="19431" y="3715"/>
                        <a:pt x="19145" y="3238"/>
                        <a:pt x="18574" y="2953"/>
                      </a:cubicBezTo>
                      <a:cubicBezTo>
                        <a:pt x="18098" y="2667"/>
                        <a:pt x="17526" y="2477"/>
                        <a:pt x="16859" y="2477"/>
                      </a:cubicBezTo>
                      <a:cubicBezTo>
                        <a:pt x="15716" y="2477"/>
                        <a:pt x="14669" y="2857"/>
                        <a:pt x="13907" y="3620"/>
                      </a:cubicBezTo>
                      <a:cubicBezTo>
                        <a:pt x="13145"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20"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0" name="Freeform 63">
                  <a:extLst>
                    <a:ext uri="{FF2B5EF4-FFF2-40B4-BE49-F238E27FC236}">
                      <a16:creationId xmlns:a16="http://schemas.microsoft.com/office/drawing/2014/main" id="{881E6804-942A-7CC2-347C-4C31CD3C0B55}"/>
                    </a:ext>
                  </a:extLst>
                </p:cNvPr>
                <p:cNvSpPr/>
                <p:nvPr/>
              </p:nvSpPr>
              <p:spPr>
                <a:xfrm>
                  <a:off x="339946" y="3964020"/>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0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4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5" y="16288"/>
                        <a:pt x="8001" y="17240"/>
                        <a:pt x="5715" y="17240"/>
                      </a:cubicBezTo>
                      <a:cubicBezTo>
                        <a:pt x="4763" y="17240"/>
                        <a:pt x="3810" y="17050"/>
                        <a:pt x="2953" y="16669"/>
                      </a:cubicBezTo>
                      <a:cubicBezTo>
                        <a:pt x="2096" y="16288"/>
                        <a:pt x="1429" y="15812"/>
                        <a:pt x="1048" y="15240"/>
                      </a:cubicBezTo>
                      <a:cubicBezTo>
                        <a:pt x="667" y="14669"/>
                        <a:pt x="381" y="14002"/>
                        <a:pt x="190" y="13145"/>
                      </a:cubicBezTo>
                      <a:cubicBezTo>
                        <a:pt x="95" y="12573"/>
                        <a:pt x="0" y="11716"/>
                        <a:pt x="0" y="10478"/>
                      </a:cubicBezTo>
                      <a:lnTo>
                        <a:pt x="0" y="0"/>
                      </a:lnTo>
                      <a:lnTo>
                        <a:pt x="2858" y="0"/>
                      </a:lnTo>
                      <a:lnTo>
                        <a:pt x="2858" y="9334"/>
                      </a:lnTo>
                      <a:cubicBezTo>
                        <a:pt x="2858" y="10858"/>
                        <a:pt x="2953" y="11811"/>
                        <a:pt x="3048" y="12382"/>
                      </a:cubicBezTo>
                      <a:cubicBezTo>
                        <a:pt x="3238" y="13145"/>
                        <a:pt x="3619" y="13716"/>
                        <a:pt x="4191" y="14192"/>
                      </a:cubicBezTo>
                      <a:cubicBezTo>
                        <a:pt x="4763" y="14669"/>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1" name="Freeform 64">
                  <a:extLst>
                    <a:ext uri="{FF2B5EF4-FFF2-40B4-BE49-F238E27FC236}">
                      <a16:creationId xmlns:a16="http://schemas.microsoft.com/office/drawing/2014/main" id="{63953213-4BF5-ABC3-95B6-56BFC5ADC25F}"/>
                    </a:ext>
                  </a:extLst>
                </p:cNvPr>
                <p:cNvSpPr/>
                <p:nvPr/>
              </p:nvSpPr>
              <p:spPr>
                <a:xfrm>
                  <a:off x="356900" y="3963448"/>
                  <a:ext cx="13906" cy="17525"/>
                </a:xfrm>
                <a:custGeom>
                  <a:avLst/>
                  <a:gdLst>
                    <a:gd name="connsiteX0" fmla="*/ 0 w 13906"/>
                    <a:gd name="connsiteY0" fmla="*/ 12382 h 17525"/>
                    <a:gd name="connsiteX1" fmla="*/ 2858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3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9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8" y="11906"/>
                      </a:lnTo>
                      <a:cubicBezTo>
                        <a:pt x="3048" y="13049"/>
                        <a:pt x="3429" y="13906"/>
                        <a:pt x="4191" y="14478"/>
                      </a:cubicBezTo>
                      <a:cubicBezTo>
                        <a:pt x="4953" y="15049"/>
                        <a:pt x="5906" y="15335"/>
                        <a:pt x="7239" y="15335"/>
                      </a:cubicBezTo>
                      <a:cubicBezTo>
                        <a:pt x="8573" y="15335"/>
                        <a:pt x="9525" y="15049"/>
                        <a:pt x="10192" y="14573"/>
                      </a:cubicBezTo>
                      <a:cubicBezTo>
                        <a:pt x="10858" y="14002"/>
                        <a:pt x="11144" y="13430"/>
                        <a:pt x="11144" y="12668"/>
                      </a:cubicBezTo>
                      <a:cubicBezTo>
                        <a:pt x="11144" y="12001"/>
                        <a:pt x="10858" y="11525"/>
                        <a:pt x="10287" y="11144"/>
                      </a:cubicBezTo>
                      <a:cubicBezTo>
                        <a:pt x="9906" y="10858"/>
                        <a:pt x="8954"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8" y="953"/>
                        <a:pt x="3429" y="667"/>
                        <a:pt x="4191" y="381"/>
                      </a:cubicBezTo>
                      <a:cubicBezTo>
                        <a:pt x="4953" y="190"/>
                        <a:pt x="5810" y="0"/>
                        <a:pt x="6667" y="0"/>
                      </a:cubicBezTo>
                      <a:cubicBezTo>
                        <a:pt x="8001" y="0"/>
                        <a:pt x="9144" y="190"/>
                        <a:pt x="10192" y="571"/>
                      </a:cubicBezTo>
                      <a:cubicBezTo>
                        <a:pt x="11144" y="953"/>
                        <a:pt x="11906" y="1429"/>
                        <a:pt x="12383"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5" y="2286"/>
                        <a:pt x="4572" y="2476"/>
                        <a:pt x="4096" y="2953"/>
                      </a:cubicBezTo>
                      <a:cubicBezTo>
                        <a:pt x="3524" y="3429"/>
                        <a:pt x="3239" y="3905"/>
                        <a:pt x="3239" y="4477"/>
                      </a:cubicBezTo>
                      <a:cubicBezTo>
                        <a:pt x="3239"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4"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286"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2" name="Freeform 65">
                  <a:extLst>
                    <a:ext uri="{FF2B5EF4-FFF2-40B4-BE49-F238E27FC236}">
                      <a16:creationId xmlns:a16="http://schemas.microsoft.com/office/drawing/2014/main" id="{0EAC2836-9B46-221A-9E19-EAC04E12D633}"/>
                    </a:ext>
                  </a:extLst>
                </p:cNvPr>
                <p:cNvSpPr/>
                <p:nvPr/>
              </p:nvSpPr>
              <p:spPr>
                <a:xfrm>
                  <a:off x="373950" y="3961829"/>
                  <a:ext cx="15239" cy="15335"/>
                </a:xfrm>
                <a:custGeom>
                  <a:avLst/>
                  <a:gdLst>
                    <a:gd name="connsiteX0" fmla="*/ 6286 w 15239"/>
                    <a:gd name="connsiteY0" fmla="*/ 15335 h 15335"/>
                    <a:gd name="connsiteX1" fmla="*/ 6286 w 15239"/>
                    <a:gd name="connsiteY1" fmla="*/ 8954 h 15335"/>
                    <a:gd name="connsiteX2" fmla="*/ 0 w 15239"/>
                    <a:gd name="connsiteY2" fmla="*/ 8954 h 15335"/>
                    <a:gd name="connsiteX3" fmla="*/ 0 w 15239"/>
                    <a:gd name="connsiteY3" fmla="*/ 6287 h 15335"/>
                    <a:gd name="connsiteX4" fmla="*/ 6286 w 15239"/>
                    <a:gd name="connsiteY4" fmla="*/ 6287 h 15335"/>
                    <a:gd name="connsiteX5" fmla="*/ 6286 w 15239"/>
                    <a:gd name="connsiteY5" fmla="*/ 0 h 15335"/>
                    <a:gd name="connsiteX6" fmla="*/ 8954 w 15239"/>
                    <a:gd name="connsiteY6" fmla="*/ 0 h 15335"/>
                    <a:gd name="connsiteX7" fmla="*/ 8954 w 15239"/>
                    <a:gd name="connsiteY7" fmla="*/ 6287 h 15335"/>
                    <a:gd name="connsiteX8" fmla="*/ 15240 w 15239"/>
                    <a:gd name="connsiteY8" fmla="*/ 6287 h 15335"/>
                    <a:gd name="connsiteX9" fmla="*/ 15240 w 15239"/>
                    <a:gd name="connsiteY9" fmla="*/ 8954 h 15335"/>
                    <a:gd name="connsiteX10" fmla="*/ 8954 w 15239"/>
                    <a:gd name="connsiteY10" fmla="*/ 8954 h 15335"/>
                    <a:gd name="connsiteX11" fmla="*/ 8954 w 15239"/>
                    <a:gd name="connsiteY11" fmla="*/ 15335 h 15335"/>
                    <a:gd name="connsiteX12" fmla="*/ 6286 w 15239"/>
                    <a:gd name="connsiteY12" fmla="*/ 15335 h 1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39" h="15335">
                      <a:moveTo>
                        <a:pt x="6286" y="15335"/>
                      </a:moveTo>
                      <a:lnTo>
                        <a:pt x="6286" y="8954"/>
                      </a:lnTo>
                      <a:lnTo>
                        <a:pt x="0" y="8954"/>
                      </a:lnTo>
                      <a:lnTo>
                        <a:pt x="0" y="6287"/>
                      </a:lnTo>
                      <a:lnTo>
                        <a:pt x="6286" y="6287"/>
                      </a:lnTo>
                      <a:lnTo>
                        <a:pt x="6286" y="0"/>
                      </a:lnTo>
                      <a:lnTo>
                        <a:pt x="8954" y="0"/>
                      </a:lnTo>
                      <a:lnTo>
                        <a:pt x="8954" y="6287"/>
                      </a:lnTo>
                      <a:lnTo>
                        <a:pt x="15240" y="6287"/>
                      </a:lnTo>
                      <a:lnTo>
                        <a:pt x="15240" y="8954"/>
                      </a:lnTo>
                      <a:lnTo>
                        <a:pt x="8954" y="8954"/>
                      </a:lnTo>
                      <a:lnTo>
                        <a:pt x="8954" y="15335"/>
                      </a:lnTo>
                      <a:lnTo>
                        <a:pt x="6286" y="15335"/>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3" name="Freeform 66">
                  <a:extLst>
                    <a:ext uri="{FF2B5EF4-FFF2-40B4-BE49-F238E27FC236}">
                      <a16:creationId xmlns:a16="http://schemas.microsoft.com/office/drawing/2014/main" id="{D456A36D-CDBA-8B31-79A3-337CB6D69997}"/>
                    </a:ext>
                  </a:extLst>
                </p:cNvPr>
                <p:cNvSpPr/>
                <p:nvPr/>
              </p:nvSpPr>
              <p:spPr>
                <a:xfrm>
                  <a:off x="402621" y="3957638"/>
                  <a:ext cx="17716" cy="23241"/>
                </a:xfrm>
                <a:custGeom>
                  <a:avLst/>
                  <a:gdLst>
                    <a:gd name="connsiteX0" fmla="*/ 0 w 17716"/>
                    <a:gd name="connsiteY0" fmla="*/ 23241 h 23241"/>
                    <a:gd name="connsiteX1" fmla="*/ 0 w 17716"/>
                    <a:gd name="connsiteY1" fmla="*/ 0 h 23241"/>
                    <a:gd name="connsiteX2" fmla="*/ 8763 w 17716"/>
                    <a:gd name="connsiteY2" fmla="*/ 0 h 23241"/>
                    <a:gd name="connsiteX3" fmla="*/ 12287 w 17716"/>
                    <a:gd name="connsiteY3" fmla="*/ 191 h 23241"/>
                    <a:gd name="connsiteX4" fmla="*/ 15145 w 17716"/>
                    <a:gd name="connsiteY4" fmla="*/ 1238 h 23241"/>
                    <a:gd name="connsiteX5" fmla="*/ 17050 w 17716"/>
                    <a:gd name="connsiteY5" fmla="*/ 3524 h 23241"/>
                    <a:gd name="connsiteX6" fmla="*/ 17717 w 17716"/>
                    <a:gd name="connsiteY6" fmla="*/ 6668 h 23241"/>
                    <a:gd name="connsiteX7" fmla="*/ 15811 w 17716"/>
                    <a:gd name="connsiteY7" fmla="*/ 11716 h 23241"/>
                    <a:gd name="connsiteX8" fmla="*/ 8953 w 17716"/>
                    <a:gd name="connsiteY8" fmla="*/ 13811 h 23241"/>
                    <a:gd name="connsiteX9" fmla="*/ 2953 w 17716"/>
                    <a:gd name="connsiteY9" fmla="*/ 13811 h 23241"/>
                    <a:gd name="connsiteX10" fmla="*/ 2953 w 17716"/>
                    <a:gd name="connsiteY10" fmla="*/ 23241 h 23241"/>
                    <a:gd name="connsiteX11" fmla="*/ 0 w 17716"/>
                    <a:gd name="connsiteY11" fmla="*/ 23241 h 23241"/>
                    <a:gd name="connsiteX12" fmla="*/ 3048 w 17716"/>
                    <a:gd name="connsiteY12" fmla="*/ 11049 h 23241"/>
                    <a:gd name="connsiteX13" fmla="*/ 9049 w 17716"/>
                    <a:gd name="connsiteY13" fmla="*/ 11049 h 23241"/>
                    <a:gd name="connsiteX14" fmla="*/ 13240 w 17716"/>
                    <a:gd name="connsiteY14" fmla="*/ 9906 h 23241"/>
                    <a:gd name="connsiteX15" fmla="*/ 14478 w 17716"/>
                    <a:gd name="connsiteY15" fmla="*/ 6763 h 23241"/>
                    <a:gd name="connsiteX16" fmla="*/ 13716 w 17716"/>
                    <a:gd name="connsiteY16" fmla="*/ 4286 h 23241"/>
                    <a:gd name="connsiteX17" fmla="*/ 11811 w 17716"/>
                    <a:gd name="connsiteY17" fmla="*/ 2953 h 23241"/>
                    <a:gd name="connsiteX18" fmla="*/ 8953 w 17716"/>
                    <a:gd name="connsiteY18" fmla="*/ 2762 h 23241"/>
                    <a:gd name="connsiteX19" fmla="*/ 3048 w 17716"/>
                    <a:gd name="connsiteY19" fmla="*/ 2762 h 23241"/>
                    <a:gd name="connsiteX20" fmla="*/ 3048 w 17716"/>
                    <a:gd name="connsiteY20" fmla="*/ 11049 h 2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16" h="23241">
                      <a:moveTo>
                        <a:pt x="0" y="23241"/>
                      </a:moveTo>
                      <a:lnTo>
                        <a:pt x="0" y="0"/>
                      </a:lnTo>
                      <a:lnTo>
                        <a:pt x="8763" y="0"/>
                      </a:lnTo>
                      <a:cubicBezTo>
                        <a:pt x="10287" y="0"/>
                        <a:pt x="11525" y="95"/>
                        <a:pt x="12287" y="191"/>
                      </a:cubicBezTo>
                      <a:cubicBezTo>
                        <a:pt x="13430" y="381"/>
                        <a:pt x="14383" y="762"/>
                        <a:pt x="15145" y="1238"/>
                      </a:cubicBezTo>
                      <a:cubicBezTo>
                        <a:pt x="15907" y="1810"/>
                        <a:pt x="16573" y="2477"/>
                        <a:pt x="17050" y="3524"/>
                      </a:cubicBezTo>
                      <a:cubicBezTo>
                        <a:pt x="17526" y="4477"/>
                        <a:pt x="17717" y="5525"/>
                        <a:pt x="17717" y="6668"/>
                      </a:cubicBezTo>
                      <a:cubicBezTo>
                        <a:pt x="17717" y="8668"/>
                        <a:pt x="17050" y="10287"/>
                        <a:pt x="15811" y="11716"/>
                      </a:cubicBezTo>
                      <a:cubicBezTo>
                        <a:pt x="14573" y="13049"/>
                        <a:pt x="12287" y="13811"/>
                        <a:pt x="8953" y="13811"/>
                      </a:cubicBezTo>
                      <a:lnTo>
                        <a:pt x="2953" y="13811"/>
                      </a:lnTo>
                      <a:lnTo>
                        <a:pt x="2953" y="23241"/>
                      </a:lnTo>
                      <a:lnTo>
                        <a:pt x="0" y="23241"/>
                      </a:lnTo>
                      <a:close/>
                      <a:moveTo>
                        <a:pt x="3048" y="11049"/>
                      </a:moveTo>
                      <a:lnTo>
                        <a:pt x="9049" y="11049"/>
                      </a:lnTo>
                      <a:cubicBezTo>
                        <a:pt x="11049" y="11049"/>
                        <a:pt x="12478" y="10668"/>
                        <a:pt x="13240" y="9906"/>
                      </a:cubicBezTo>
                      <a:cubicBezTo>
                        <a:pt x="14097" y="9144"/>
                        <a:pt x="14478" y="8096"/>
                        <a:pt x="14478" y="6763"/>
                      </a:cubicBezTo>
                      <a:cubicBezTo>
                        <a:pt x="14478" y="5810"/>
                        <a:pt x="14192" y="4953"/>
                        <a:pt x="13716" y="4286"/>
                      </a:cubicBezTo>
                      <a:cubicBezTo>
                        <a:pt x="13240" y="3620"/>
                        <a:pt x="12573" y="3143"/>
                        <a:pt x="11811" y="2953"/>
                      </a:cubicBezTo>
                      <a:cubicBezTo>
                        <a:pt x="11335" y="2858"/>
                        <a:pt x="10382" y="2762"/>
                        <a:pt x="8953" y="2762"/>
                      </a:cubicBezTo>
                      <a:lnTo>
                        <a:pt x="3048" y="2762"/>
                      </a:lnTo>
                      <a:lnTo>
                        <a:pt x="3048" y="1104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2" name="Freeform 67">
                  <a:extLst>
                    <a:ext uri="{FF2B5EF4-FFF2-40B4-BE49-F238E27FC236}">
                      <a16:creationId xmlns:a16="http://schemas.microsoft.com/office/drawing/2014/main" id="{379C02D4-F516-2888-A421-90785C0F8250}"/>
                    </a:ext>
                  </a:extLst>
                </p:cNvPr>
                <p:cNvSpPr/>
                <p:nvPr/>
              </p:nvSpPr>
              <p:spPr>
                <a:xfrm>
                  <a:off x="423861"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3" name="Freeform 68">
                  <a:extLst>
                    <a:ext uri="{FF2B5EF4-FFF2-40B4-BE49-F238E27FC236}">
                      <a16:creationId xmlns:a16="http://schemas.microsoft.com/office/drawing/2014/main" id="{5063A3B2-CD3C-8398-3F8F-18B2404C3C8A}"/>
                    </a:ext>
                  </a:extLst>
                </p:cNvPr>
                <p:cNvSpPr/>
                <p:nvPr/>
              </p:nvSpPr>
              <p:spPr>
                <a:xfrm>
                  <a:off x="433672" y="3963638"/>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2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2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2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1" y="667"/>
                        <a:pt x="5810" y="0"/>
                        <a:pt x="7906" y="0"/>
                      </a:cubicBezTo>
                      <a:cubicBezTo>
                        <a:pt x="10192" y="0"/>
                        <a:pt x="12097" y="762"/>
                        <a:pt x="13621" y="2286"/>
                      </a:cubicBezTo>
                      <a:cubicBezTo>
                        <a:pt x="15050" y="3810"/>
                        <a:pt x="15812" y="5905"/>
                        <a:pt x="15812" y="8572"/>
                      </a:cubicBezTo>
                      <a:cubicBezTo>
                        <a:pt x="15812" y="10763"/>
                        <a:pt x="15526" y="12478"/>
                        <a:pt x="14859" y="13716"/>
                      </a:cubicBezTo>
                      <a:cubicBezTo>
                        <a:pt x="14192" y="14954"/>
                        <a:pt x="13240" y="15907"/>
                        <a:pt x="12002" y="16573"/>
                      </a:cubicBezTo>
                      <a:cubicBezTo>
                        <a:pt x="10763" y="17240"/>
                        <a:pt x="9430" y="17621"/>
                        <a:pt x="7906" y="17621"/>
                      </a:cubicBezTo>
                      <a:cubicBezTo>
                        <a:pt x="5525" y="17621"/>
                        <a:pt x="3620" y="16859"/>
                        <a:pt x="2191" y="15335"/>
                      </a:cubicBezTo>
                      <a:cubicBezTo>
                        <a:pt x="762" y="13906"/>
                        <a:pt x="0" y="11716"/>
                        <a:pt x="0" y="8858"/>
                      </a:cubicBezTo>
                      <a:close/>
                      <a:moveTo>
                        <a:pt x="2953" y="8858"/>
                      </a:moveTo>
                      <a:cubicBezTo>
                        <a:pt x="2953" y="11049"/>
                        <a:pt x="3429" y="12668"/>
                        <a:pt x="4382" y="13716"/>
                      </a:cubicBezTo>
                      <a:cubicBezTo>
                        <a:pt x="5334" y="14764"/>
                        <a:pt x="6477" y="15335"/>
                        <a:pt x="7906" y="15335"/>
                      </a:cubicBezTo>
                      <a:cubicBezTo>
                        <a:pt x="9335" y="15335"/>
                        <a:pt x="10478" y="14764"/>
                        <a:pt x="11430" y="13716"/>
                      </a:cubicBezTo>
                      <a:cubicBezTo>
                        <a:pt x="12383" y="12668"/>
                        <a:pt x="12859" y="10954"/>
                        <a:pt x="12859" y="8763"/>
                      </a:cubicBezTo>
                      <a:cubicBezTo>
                        <a:pt x="12859" y="6668"/>
                        <a:pt x="12383" y="5144"/>
                        <a:pt x="11430" y="4001"/>
                      </a:cubicBezTo>
                      <a:cubicBezTo>
                        <a:pt x="10478" y="2953"/>
                        <a:pt x="9335" y="2381"/>
                        <a:pt x="7906" y="2381"/>
                      </a:cubicBezTo>
                      <a:cubicBezTo>
                        <a:pt x="6477" y="2381"/>
                        <a:pt x="5334" y="2953"/>
                        <a:pt x="4382"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4" name="Freeform 69">
                  <a:extLst>
                    <a:ext uri="{FF2B5EF4-FFF2-40B4-BE49-F238E27FC236}">
                      <a16:creationId xmlns:a16="http://schemas.microsoft.com/office/drawing/2014/main" id="{9E01CF2B-8337-7C0A-DCE1-DCB1D40FB32E}"/>
                    </a:ext>
                  </a:extLst>
                </p:cNvPr>
                <p:cNvSpPr/>
                <p:nvPr/>
              </p:nvSpPr>
              <p:spPr>
                <a:xfrm>
                  <a:off x="451579" y="3963734"/>
                  <a:ext cx="14954" cy="24098"/>
                </a:xfrm>
                <a:custGeom>
                  <a:avLst/>
                  <a:gdLst>
                    <a:gd name="connsiteX0" fmla="*/ 667 w 14954"/>
                    <a:gd name="connsiteY0" fmla="*/ 18574 h 24098"/>
                    <a:gd name="connsiteX1" fmla="*/ 3429 w 14954"/>
                    <a:gd name="connsiteY1" fmla="*/ 18955 h 24098"/>
                    <a:gd name="connsiteX2" fmla="*/ 4381 w 14954"/>
                    <a:gd name="connsiteY2" fmla="*/ 20860 h 24098"/>
                    <a:gd name="connsiteX3" fmla="*/ 7239 w 14954"/>
                    <a:gd name="connsiteY3" fmla="*/ 21622 h 24098"/>
                    <a:gd name="connsiteX4" fmla="*/ 10287 w 14954"/>
                    <a:gd name="connsiteY4" fmla="*/ 20860 h 24098"/>
                    <a:gd name="connsiteX5" fmla="*/ 11716 w 14954"/>
                    <a:gd name="connsiteY5" fmla="*/ 18669 h 24098"/>
                    <a:gd name="connsiteX6" fmla="*/ 11906 w 14954"/>
                    <a:gd name="connsiteY6" fmla="*/ 15049 h 24098"/>
                    <a:gd name="connsiteX7" fmla="*/ 7239 w 14954"/>
                    <a:gd name="connsiteY7" fmla="*/ 17240 h 24098"/>
                    <a:gd name="connsiteX8" fmla="*/ 1905 w 14954"/>
                    <a:gd name="connsiteY8" fmla="*/ 14764 h 24098"/>
                    <a:gd name="connsiteX9" fmla="*/ 0 w 14954"/>
                    <a:gd name="connsiteY9" fmla="*/ 8763 h 24098"/>
                    <a:gd name="connsiteX10" fmla="*/ 857 w 14954"/>
                    <a:gd name="connsiteY10" fmla="*/ 4286 h 24098"/>
                    <a:gd name="connsiteX11" fmla="*/ 3429 w 14954"/>
                    <a:gd name="connsiteY11" fmla="*/ 1143 h 24098"/>
                    <a:gd name="connsiteX12" fmla="*/ 7334 w 14954"/>
                    <a:gd name="connsiteY12" fmla="*/ 0 h 24098"/>
                    <a:gd name="connsiteX13" fmla="*/ 12287 w 14954"/>
                    <a:gd name="connsiteY13" fmla="*/ 2381 h 24098"/>
                    <a:gd name="connsiteX14" fmla="*/ 12287 w 14954"/>
                    <a:gd name="connsiteY14" fmla="*/ 381 h 24098"/>
                    <a:gd name="connsiteX15" fmla="*/ 14954 w 14954"/>
                    <a:gd name="connsiteY15" fmla="*/ 381 h 24098"/>
                    <a:gd name="connsiteX16" fmla="*/ 14954 w 14954"/>
                    <a:gd name="connsiteY16" fmla="*/ 14954 h 24098"/>
                    <a:gd name="connsiteX17" fmla="*/ 14192 w 14954"/>
                    <a:gd name="connsiteY17" fmla="*/ 20574 h 24098"/>
                    <a:gd name="connsiteX18" fmla="*/ 11621 w 14954"/>
                    <a:gd name="connsiteY18" fmla="*/ 23146 h 24098"/>
                    <a:gd name="connsiteX19" fmla="*/ 7334 w 14954"/>
                    <a:gd name="connsiteY19" fmla="*/ 24098 h 24098"/>
                    <a:gd name="connsiteX20" fmla="*/ 2476 w 14954"/>
                    <a:gd name="connsiteY20" fmla="*/ 22765 h 24098"/>
                    <a:gd name="connsiteX21" fmla="*/ 667 w 14954"/>
                    <a:gd name="connsiteY21" fmla="*/ 18574 h 24098"/>
                    <a:gd name="connsiteX22" fmla="*/ 3048 w 14954"/>
                    <a:gd name="connsiteY22" fmla="*/ 8477 h 24098"/>
                    <a:gd name="connsiteX23" fmla="*/ 4381 w 14954"/>
                    <a:gd name="connsiteY23" fmla="*/ 13335 h 24098"/>
                    <a:gd name="connsiteX24" fmla="*/ 7715 w 14954"/>
                    <a:gd name="connsiteY24" fmla="*/ 14859 h 24098"/>
                    <a:gd name="connsiteX25" fmla="*/ 11049 w 14954"/>
                    <a:gd name="connsiteY25" fmla="*/ 13335 h 24098"/>
                    <a:gd name="connsiteX26" fmla="*/ 12382 w 14954"/>
                    <a:gd name="connsiteY26" fmla="*/ 8572 h 24098"/>
                    <a:gd name="connsiteX27" fmla="*/ 11049 w 14954"/>
                    <a:gd name="connsiteY27" fmla="*/ 3905 h 24098"/>
                    <a:gd name="connsiteX28" fmla="*/ 7715 w 14954"/>
                    <a:gd name="connsiteY28" fmla="*/ 2381 h 24098"/>
                    <a:gd name="connsiteX29" fmla="*/ 4477 w 14954"/>
                    <a:gd name="connsiteY29" fmla="*/ 3905 h 24098"/>
                    <a:gd name="connsiteX30" fmla="*/ 3048 w 14954"/>
                    <a:gd name="connsiteY30" fmla="*/ 847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54" h="24098">
                      <a:moveTo>
                        <a:pt x="667" y="18574"/>
                      </a:moveTo>
                      <a:lnTo>
                        <a:pt x="3429" y="18955"/>
                      </a:lnTo>
                      <a:cubicBezTo>
                        <a:pt x="3524" y="19812"/>
                        <a:pt x="3905" y="20479"/>
                        <a:pt x="4381" y="20860"/>
                      </a:cubicBezTo>
                      <a:cubicBezTo>
                        <a:pt x="5048" y="21431"/>
                        <a:pt x="6096" y="21622"/>
                        <a:pt x="7239" y="21622"/>
                      </a:cubicBezTo>
                      <a:cubicBezTo>
                        <a:pt x="8573" y="21622"/>
                        <a:pt x="9620" y="21336"/>
                        <a:pt x="10287" y="20860"/>
                      </a:cubicBezTo>
                      <a:cubicBezTo>
                        <a:pt x="11049" y="20288"/>
                        <a:pt x="11525" y="19621"/>
                        <a:pt x="11716" y="18669"/>
                      </a:cubicBezTo>
                      <a:cubicBezTo>
                        <a:pt x="11906" y="18097"/>
                        <a:pt x="11906" y="16859"/>
                        <a:pt x="11906" y="15049"/>
                      </a:cubicBezTo>
                      <a:cubicBezTo>
                        <a:pt x="10668" y="16478"/>
                        <a:pt x="9144" y="17240"/>
                        <a:pt x="7239" y="17240"/>
                      </a:cubicBezTo>
                      <a:cubicBezTo>
                        <a:pt x="4953" y="17240"/>
                        <a:pt x="3143" y="16383"/>
                        <a:pt x="1905" y="14764"/>
                      </a:cubicBezTo>
                      <a:cubicBezTo>
                        <a:pt x="667" y="13049"/>
                        <a:pt x="0" y="11049"/>
                        <a:pt x="0" y="8763"/>
                      </a:cubicBezTo>
                      <a:cubicBezTo>
                        <a:pt x="0" y="7144"/>
                        <a:pt x="286" y="5715"/>
                        <a:pt x="857" y="4286"/>
                      </a:cubicBezTo>
                      <a:cubicBezTo>
                        <a:pt x="1429" y="2953"/>
                        <a:pt x="2286" y="1905"/>
                        <a:pt x="3429" y="1143"/>
                      </a:cubicBezTo>
                      <a:cubicBezTo>
                        <a:pt x="4572" y="381"/>
                        <a:pt x="5810" y="0"/>
                        <a:pt x="7334" y="0"/>
                      </a:cubicBezTo>
                      <a:cubicBezTo>
                        <a:pt x="9334" y="0"/>
                        <a:pt x="10954" y="762"/>
                        <a:pt x="12287" y="2381"/>
                      </a:cubicBezTo>
                      <a:lnTo>
                        <a:pt x="12287" y="381"/>
                      </a:lnTo>
                      <a:lnTo>
                        <a:pt x="14954" y="381"/>
                      </a:lnTo>
                      <a:lnTo>
                        <a:pt x="14954" y="14954"/>
                      </a:lnTo>
                      <a:cubicBezTo>
                        <a:pt x="14954" y="17621"/>
                        <a:pt x="14669" y="19431"/>
                        <a:pt x="14192" y="20574"/>
                      </a:cubicBezTo>
                      <a:cubicBezTo>
                        <a:pt x="13621" y="21622"/>
                        <a:pt x="12859" y="22574"/>
                        <a:pt x="11621" y="23146"/>
                      </a:cubicBezTo>
                      <a:cubicBezTo>
                        <a:pt x="10477" y="23813"/>
                        <a:pt x="9049" y="24098"/>
                        <a:pt x="7334" y="24098"/>
                      </a:cubicBezTo>
                      <a:cubicBezTo>
                        <a:pt x="5334" y="24098"/>
                        <a:pt x="3715" y="23622"/>
                        <a:pt x="2476" y="22765"/>
                      </a:cubicBezTo>
                      <a:cubicBezTo>
                        <a:pt x="1238" y="21717"/>
                        <a:pt x="667" y="20383"/>
                        <a:pt x="667" y="18574"/>
                      </a:cubicBezTo>
                      <a:close/>
                      <a:moveTo>
                        <a:pt x="3048" y="8477"/>
                      </a:moveTo>
                      <a:cubicBezTo>
                        <a:pt x="3048" y="10668"/>
                        <a:pt x="3524" y="12287"/>
                        <a:pt x="4381" y="13335"/>
                      </a:cubicBezTo>
                      <a:cubicBezTo>
                        <a:pt x="5239" y="14383"/>
                        <a:pt x="6382" y="14859"/>
                        <a:pt x="7715" y="14859"/>
                      </a:cubicBezTo>
                      <a:cubicBezTo>
                        <a:pt x="9049" y="14859"/>
                        <a:pt x="10096" y="14383"/>
                        <a:pt x="11049" y="13335"/>
                      </a:cubicBezTo>
                      <a:cubicBezTo>
                        <a:pt x="11906" y="12287"/>
                        <a:pt x="12382" y="10763"/>
                        <a:pt x="12382" y="8572"/>
                      </a:cubicBezTo>
                      <a:cubicBezTo>
                        <a:pt x="12382" y="6477"/>
                        <a:pt x="11906" y="4953"/>
                        <a:pt x="11049" y="3905"/>
                      </a:cubicBezTo>
                      <a:cubicBezTo>
                        <a:pt x="10096" y="2857"/>
                        <a:pt x="9049" y="2381"/>
                        <a:pt x="7715" y="2381"/>
                      </a:cubicBezTo>
                      <a:cubicBezTo>
                        <a:pt x="6477" y="2381"/>
                        <a:pt x="5334" y="2857"/>
                        <a:pt x="4477" y="3905"/>
                      </a:cubicBezTo>
                      <a:cubicBezTo>
                        <a:pt x="3524" y="4858"/>
                        <a:pt x="3048" y="6382"/>
                        <a:pt x="3048" y="8477"/>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5" name="Freeform 70">
                  <a:extLst>
                    <a:ext uri="{FF2B5EF4-FFF2-40B4-BE49-F238E27FC236}">
                      <a16:creationId xmlns:a16="http://schemas.microsoft.com/office/drawing/2014/main" id="{4C609415-33CD-6971-D943-2D8601380A60}"/>
                    </a:ext>
                  </a:extLst>
                </p:cNvPr>
                <p:cNvSpPr/>
                <p:nvPr/>
              </p:nvSpPr>
              <p:spPr>
                <a:xfrm>
                  <a:off x="470819"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6" name="Freeform 71">
                  <a:extLst>
                    <a:ext uri="{FF2B5EF4-FFF2-40B4-BE49-F238E27FC236}">
                      <a16:creationId xmlns:a16="http://schemas.microsoft.com/office/drawing/2014/main" id="{117B7CAF-7A2D-24E8-4783-E47A393CD858}"/>
                    </a:ext>
                  </a:extLst>
                </p:cNvPr>
                <p:cNvSpPr/>
                <p:nvPr/>
              </p:nvSpPr>
              <p:spPr>
                <a:xfrm>
                  <a:off x="480630"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7" name="Freeform 72">
                  <a:extLst>
                    <a:ext uri="{FF2B5EF4-FFF2-40B4-BE49-F238E27FC236}">
                      <a16:creationId xmlns:a16="http://schemas.microsoft.com/office/drawing/2014/main" id="{1C2E8F84-B600-4DAB-FD43-832B5A28275F}"/>
                    </a:ext>
                  </a:extLst>
                </p:cNvPr>
                <p:cNvSpPr/>
                <p:nvPr/>
              </p:nvSpPr>
              <p:spPr>
                <a:xfrm>
                  <a:off x="49977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98" y="2667"/>
                        <a:pt x="17526" y="2477"/>
                        <a:pt x="16859" y="2477"/>
                      </a:cubicBezTo>
                      <a:cubicBezTo>
                        <a:pt x="15716" y="2477"/>
                        <a:pt x="14669" y="2857"/>
                        <a:pt x="13906" y="3620"/>
                      </a:cubicBezTo>
                      <a:cubicBezTo>
                        <a:pt x="13144"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19"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8" name="Freeform 73">
                  <a:extLst>
                    <a:ext uri="{FF2B5EF4-FFF2-40B4-BE49-F238E27FC236}">
                      <a16:creationId xmlns:a16="http://schemas.microsoft.com/office/drawing/2014/main" id="{A1419C7C-2E50-2491-1371-B73864AAE498}"/>
                    </a:ext>
                  </a:extLst>
                </p:cNvPr>
                <p:cNvSpPr/>
                <p:nvPr/>
              </p:nvSpPr>
              <p:spPr>
                <a:xfrm>
                  <a:off x="526827"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2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3 w 22764"/>
                    <a:gd name="connsiteY18" fmla="*/ 7429 h 17240"/>
                    <a:gd name="connsiteX19" fmla="*/ 12763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8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4" y="286"/>
                        <a:pt x="6572" y="0"/>
                        <a:pt x="7620" y="0"/>
                      </a:cubicBezTo>
                      <a:cubicBezTo>
                        <a:pt x="8858" y="0"/>
                        <a:pt x="9906" y="286"/>
                        <a:pt x="10668" y="762"/>
                      </a:cubicBezTo>
                      <a:cubicBezTo>
                        <a:pt x="11430" y="1238"/>
                        <a:pt x="12001" y="2000"/>
                        <a:pt x="12382" y="2953"/>
                      </a:cubicBezTo>
                      <a:cubicBezTo>
                        <a:pt x="13716" y="953"/>
                        <a:pt x="15430" y="0"/>
                        <a:pt x="17621" y="0"/>
                      </a:cubicBezTo>
                      <a:cubicBezTo>
                        <a:pt x="19336" y="0"/>
                        <a:pt x="20574" y="476"/>
                        <a:pt x="21431" y="1429"/>
                      </a:cubicBezTo>
                      <a:cubicBezTo>
                        <a:pt x="22288"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02" y="2667"/>
                        <a:pt x="17526" y="2477"/>
                        <a:pt x="16859" y="2477"/>
                      </a:cubicBezTo>
                      <a:cubicBezTo>
                        <a:pt x="15716" y="2477"/>
                        <a:pt x="14668" y="2857"/>
                        <a:pt x="13906" y="3620"/>
                      </a:cubicBezTo>
                      <a:cubicBezTo>
                        <a:pt x="13144" y="4381"/>
                        <a:pt x="12763" y="5715"/>
                        <a:pt x="12763" y="7429"/>
                      </a:cubicBezTo>
                      <a:lnTo>
                        <a:pt x="12763" y="17240"/>
                      </a:lnTo>
                      <a:lnTo>
                        <a:pt x="9906" y="17240"/>
                      </a:lnTo>
                      <a:lnTo>
                        <a:pt x="9906" y="6287"/>
                      </a:lnTo>
                      <a:cubicBezTo>
                        <a:pt x="9906" y="5048"/>
                        <a:pt x="9715" y="4096"/>
                        <a:pt x="9239" y="3429"/>
                      </a:cubicBezTo>
                      <a:cubicBezTo>
                        <a:pt x="8763" y="2762"/>
                        <a:pt x="8001" y="2477"/>
                        <a:pt x="6953" y="2477"/>
                      </a:cubicBezTo>
                      <a:cubicBezTo>
                        <a:pt x="6191" y="2477"/>
                        <a:pt x="5429" y="2667"/>
                        <a:pt x="4763" y="3143"/>
                      </a:cubicBezTo>
                      <a:cubicBezTo>
                        <a:pt x="4096" y="3524"/>
                        <a:pt x="3619" y="4191"/>
                        <a:pt x="3238"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9" name="Freeform 74">
                  <a:extLst>
                    <a:ext uri="{FF2B5EF4-FFF2-40B4-BE49-F238E27FC236}">
                      <a16:creationId xmlns:a16="http://schemas.microsoft.com/office/drawing/2014/main" id="{0420273D-257F-2C75-2062-520759F03A4D}"/>
                    </a:ext>
                  </a:extLst>
                </p:cNvPr>
                <p:cNvSpPr/>
                <p:nvPr/>
              </p:nvSpPr>
              <p:spPr>
                <a:xfrm>
                  <a:off x="552830" y="3963638"/>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8" y="2477"/>
                        <a:pt x="5620" y="2953"/>
                        <a:pt x="4667" y="3810"/>
                      </a:cubicBezTo>
                      <a:cubicBezTo>
                        <a:pt x="3810" y="4572"/>
                        <a:pt x="3239"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6" name="Graphic 6">
                <a:extLst>
                  <a:ext uri="{FF2B5EF4-FFF2-40B4-BE49-F238E27FC236}">
                    <a16:creationId xmlns:a16="http://schemas.microsoft.com/office/drawing/2014/main" id="{82CF6448-3502-955E-7106-C943E1BA7008}"/>
                  </a:ext>
                </a:extLst>
              </p:cNvPr>
              <p:cNvGrpSpPr/>
              <p:nvPr/>
            </p:nvGrpSpPr>
            <p:grpSpPr>
              <a:xfrm>
                <a:off x="245077" y="3993642"/>
                <a:ext cx="321658" cy="30194"/>
                <a:chOff x="245077" y="3993642"/>
                <a:chExt cx="321658" cy="30194"/>
              </a:xfrm>
              <a:solidFill>
                <a:srgbClr val="23509E"/>
              </a:solidFill>
            </p:grpSpPr>
            <p:sp>
              <p:nvSpPr>
                <p:cNvPr id="37" name="Freeform 76">
                  <a:extLst>
                    <a:ext uri="{FF2B5EF4-FFF2-40B4-BE49-F238E27FC236}">
                      <a16:creationId xmlns:a16="http://schemas.microsoft.com/office/drawing/2014/main" id="{65787380-2D9E-BD26-3690-592B65F6425C}"/>
                    </a:ext>
                  </a:extLst>
                </p:cNvPr>
                <p:cNvSpPr/>
                <p:nvPr/>
              </p:nvSpPr>
              <p:spPr>
                <a:xfrm>
                  <a:off x="24507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857 w 15811"/>
                    <a:gd name="connsiteY10" fmla="*/ 8858 h 17621"/>
                    <a:gd name="connsiteX11" fmla="*/ 4286 w 15811"/>
                    <a:gd name="connsiteY11" fmla="*/ 13716 h 17621"/>
                    <a:gd name="connsiteX12" fmla="*/ 7810 w 15811"/>
                    <a:gd name="connsiteY12" fmla="*/ 15335 h 17621"/>
                    <a:gd name="connsiteX13" fmla="*/ 11335 w 15811"/>
                    <a:gd name="connsiteY13" fmla="*/ 13716 h 17621"/>
                    <a:gd name="connsiteX14" fmla="*/ 12763 w 15811"/>
                    <a:gd name="connsiteY14" fmla="*/ 8763 h 17621"/>
                    <a:gd name="connsiteX15" fmla="*/ 11335 w 15811"/>
                    <a:gd name="connsiteY15" fmla="*/ 4000 h 17621"/>
                    <a:gd name="connsiteX16" fmla="*/ 7810 w 15811"/>
                    <a:gd name="connsiteY16" fmla="*/ 2381 h 17621"/>
                    <a:gd name="connsiteX17" fmla="*/ 4286 w 15811"/>
                    <a:gd name="connsiteY17" fmla="*/ 4000 h 17621"/>
                    <a:gd name="connsiteX18" fmla="*/ 2857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667" y="13811"/>
                        <a:pt x="0" y="11716"/>
                        <a:pt x="0" y="8858"/>
                      </a:cubicBezTo>
                      <a:close/>
                      <a:moveTo>
                        <a:pt x="2857" y="8858"/>
                      </a:moveTo>
                      <a:cubicBezTo>
                        <a:pt x="2857" y="11049"/>
                        <a:pt x="3334" y="12668"/>
                        <a:pt x="4286" y="13716"/>
                      </a:cubicBezTo>
                      <a:cubicBezTo>
                        <a:pt x="5239" y="14764"/>
                        <a:pt x="6382" y="15335"/>
                        <a:pt x="7810" y="15335"/>
                      </a:cubicBezTo>
                      <a:cubicBezTo>
                        <a:pt x="9239" y="15335"/>
                        <a:pt x="10382" y="14764"/>
                        <a:pt x="11335" y="13716"/>
                      </a:cubicBezTo>
                      <a:cubicBezTo>
                        <a:pt x="12287" y="12668"/>
                        <a:pt x="12763" y="10954"/>
                        <a:pt x="12763" y="8763"/>
                      </a:cubicBezTo>
                      <a:cubicBezTo>
                        <a:pt x="12763" y="6667"/>
                        <a:pt x="12287" y="5144"/>
                        <a:pt x="11335" y="4000"/>
                      </a:cubicBezTo>
                      <a:cubicBezTo>
                        <a:pt x="10382" y="2953"/>
                        <a:pt x="9239" y="2381"/>
                        <a:pt x="7810" y="2381"/>
                      </a:cubicBezTo>
                      <a:cubicBezTo>
                        <a:pt x="6382" y="2381"/>
                        <a:pt x="5239" y="2953"/>
                        <a:pt x="4286" y="4000"/>
                      </a:cubicBezTo>
                      <a:cubicBezTo>
                        <a:pt x="3334" y="5048"/>
                        <a:pt x="2857" y="6667"/>
                        <a:pt x="2857"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8" name="Freeform 77">
                  <a:extLst>
                    <a:ext uri="{FF2B5EF4-FFF2-40B4-BE49-F238E27FC236}">
                      <a16:creationId xmlns:a16="http://schemas.microsoft.com/office/drawing/2014/main" id="{09F7B3C2-49EC-C0E8-173E-7D10468F63C7}"/>
                    </a:ext>
                  </a:extLst>
                </p:cNvPr>
                <p:cNvSpPr/>
                <p:nvPr/>
              </p:nvSpPr>
              <p:spPr>
                <a:xfrm>
                  <a:off x="262413" y="3993642"/>
                  <a:ext cx="9810" cy="23622"/>
                </a:xfrm>
                <a:custGeom>
                  <a:avLst/>
                  <a:gdLst>
                    <a:gd name="connsiteX0" fmla="*/ 2477 w 9810"/>
                    <a:gd name="connsiteY0" fmla="*/ 23622 h 23622"/>
                    <a:gd name="connsiteX1" fmla="*/ 2477 w 9810"/>
                    <a:gd name="connsiteY1" fmla="*/ 8954 h 23622"/>
                    <a:gd name="connsiteX2" fmla="*/ 0 w 9810"/>
                    <a:gd name="connsiteY2" fmla="*/ 8954 h 23622"/>
                    <a:gd name="connsiteX3" fmla="*/ 0 w 9810"/>
                    <a:gd name="connsiteY3" fmla="*/ 6763 h 23622"/>
                    <a:gd name="connsiteX4" fmla="*/ 2477 w 9810"/>
                    <a:gd name="connsiteY4" fmla="*/ 6763 h 23622"/>
                    <a:gd name="connsiteX5" fmla="*/ 2477 w 9810"/>
                    <a:gd name="connsiteY5" fmla="*/ 4953 h 23622"/>
                    <a:gd name="connsiteX6" fmla="*/ 2762 w 9810"/>
                    <a:gd name="connsiteY6" fmla="*/ 2477 h 23622"/>
                    <a:gd name="connsiteX7" fmla="*/ 4191 w 9810"/>
                    <a:gd name="connsiteY7" fmla="*/ 667 h 23622"/>
                    <a:gd name="connsiteX8" fmla="*/ 7144 w 9810"/>
                    <a:gd name="connsiteY8" fmla="*/ 0 h 23622"/>
                    <a:gd name="connsiteX9" fmla="*/ 9811 w 9810"/>
                    <a:gd name="connsiteY9" fmla="*/ 286 h 23622"/>
                    <a:gd name="connsiteX10" fmla="*/ 9334 w 9810"/>
                    <a:gd name="connsiteY10" fmla="*/ 2762 h 23622"/>
                    <a:gd name="connsiteX11" fmla="*/ 7620 w 9810"/>
                    <a:gd name="connsiteY11" fmla="*/ 2572 h 23622"/>
                    <a:gd name="connsiteX12" fmla="*/ 5810 w 9810"/>
                    <a:gd name="connsiteY12" fmla="*/ 3143 h 23622"/>
                    <a:gd name="connsiteX13" fmla="*/ 5239 w 9810"/>
                    <a:gd name="connsiteY13" fmla="*/ 5239 h 23622"/>
                    <a:gd name="connsiteX14" fmla="*/ 5239 w 9810"/>
                    <a:gd name="connsiteY14" fmla="*/ 6763 h 23622"/>
                    <a:gd name="connsiteX15" fmla="*/ 8477 w 9810"/>
                    <a:gd name="connsiteY15" fmla="*/ 6763 h 23622"/>
                    <a:gd name="connsiteX16" fmla="*/ 8477 w 9810"/>
                    <a:gd name="connsiteY16" fmla="*/ 8954 h 23622"/>
                    <a:gd name="connsiteX17" fmla="*/ 5239 w 9810"/>
                    <a:gd name="connsiteY17" fmla="*/ 8954 h 23622"/>
                    <a:gd name="connsiteX18" fmla="*/ 5239 w 9810"/>
                    <a:gd name="connsiteY18" fmla="*/ 23622 h 23622"/>
                    <a:gd name="connsiteX19" fmla="*/ 2477 w 9810"/>
                    <a:gd name="connsiteY19" fmla="*/ 23622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2">
                      <a:moveTo>
                        <a:pt x="2477" y="23622"/>
                      </a:moveTo>
                      <a:lnTo>
                        <a:pt x="2477" y="8954"/>
                      </a:lnTo>
                      <a:lnTo>
                        <a:pt x="0" y="8954"/>
                      </a:lnTo>
                      <a:lnTo>
                        <a:pt x="0" y="6763"/>
                      </a:lnTo>
                      <a:lnTo>
                        <a:pt x="2477" y="6763"/>
                      </a:lnTo>
                      <a:lnTo>
                        <a:pt x="2477" y="4953"/>
                      </a:lnTo>
                      <a:cubicBezTo>
                        <a:pt x="2477" y="3810"/>
                        <a:pt x="2572" y="2953"/>
                        <a:pt x="2762" y="2477"/>
                      </a:cubicBezTo>
                      <a:cubicBezTo>
                        <a:pt x="3048" y="1715"/>
                        <a:pt x="3524" y="1143"/>
                        <a:pt x="4191" y="667"/>
                      </a:cubicBezTo>
                      <a:cubicBezTo>
                        <a:pt x="4858" y="191"/>
                        <a:pt x="5810" y="0"/>
                        <a:pt x="7144" y="0"/>
                      </a:cubicBezTo>
                      <a:cubicBezTo>
                        <a:pt x="7906" y="0"/>
                        <a:pt x="8858" y="95"/>
                        <a:pt x="9811" y="286"/>
                      </a:cubicBezTo>
                      <a:lnTo>
                        <a:pt x="9334" y="2762"/>
                      </a:lnTo>
                      <a:cubicBezTo>
                        <a:pt x="8763" y="2667"/>
                        <a:pt x="8192" y="2572"/>
                        <a:pt x="7620" y="2572"/>
                      </a:cubicBezTo>
                      <a:cubicBezTo>
                        <a:pt x="6763" y="2572"/>
                        <a:pt x="6096" y="2762"/>
                        <a:pt x="5810" y="3143"/>
                      </a:cubicBezTo>
                      <a:cubicBezTo>
                        <a:pt x="5429" y="3524"/>
                        <a:pt x="5239" y="4191"/>
                        <a:pt x="5239" y="5239"/>
                      </a:cubicBezTo>
                      <a:lnTo>
                        <a:pt x="5239" y="6763"/>
                      </a:lnTo>
                      <a:lnTo>
                        <a:pt x="8477" y="6763"/>
                      </a:lnTo>
                      <a:lnTo>
                        <a:pt x="8477" y="8954"/>
                      </a:lnTo>
                      <a:lnTo>
                        <a:pt x="5239" y="8954"/>
                      </a:lnTo>
                      <a:lnTo>
                        <a:pt x="5239"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9" name="Freeform 78">
                  <a:extLst>
                    <a:ext uri="{FF2B5EF4-FFF2-40B4-BE49-F238E27FC236}">
                      <a16:creationId xmlns:a16="http://schemas.microsoft.com/office/drawing/2014/main" id="{345CA472-C970-3AE8-D9C2-E329DEE862EB}"/>
                    </a:ext>
                  </a:extLst>
                </p:cNvPr>
                <p:cNvSpPr/>
                <p:nvPr/>
              </p:nvSpPr>
              <p:spPr>
                <a:xfrm>
                  <a:off x="280510" y="399449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6 w 8286"/>
                    <a:gd name="connsiteY4" fmla="*/ 21146 h 22955"/>
                    <a:gd name="connsiteX5" fmla="*/ 2095 w 8286"/>
                    <a:gd name="connsiteY5" fmla="*/ 17812 h 22955"/>
                    <a:gd name="connsiteX6" fmla="*/ 2095 w 8286"/>
                    <a:gd name="connsiteY6" fmla="*/ 8096 h 22955"/>
                    <a:gd name="connsiteX7" fmla="*/ 0 w 8286"/>
                    <a:gd name="connsiteY7" fmla="*/ 8096 h 22955"/>
                    <a:gd name="connsiteX8" fmla="*/ 0 w 8286"/>
                    <a:gd name="connsiteY8" fmla="*/ 5906 h 22955"/>
                    <a:gd name="connsiteX9" fmla="*/ 2095 w 8286"/>
                    <a:gd name="connsiteY9" fmla="*/ 5906 h 22955"/>
                    <a:gd name="connsiteX10" fmla="*/ 2095 w 8286"/>
                    <a:gd name="connsiteY10" fmla="*/ 1715 h 22955"/>
                    <a:gd name="connsiteX11" fmla="*/ 4953 w 8286"/>
                    <a:gd name="connsiteY11" fmla="*/ 0 h 22955"/>
                    <a:gd name="connsiteX12" fmla="*/ 4953 w 8286"/>
                    <a:gd name="connsiteY12" fmla="*/ 5906 h 22955"/>
                    <a:gd name="connsiteX13" fmla="*/ 7810 w 8286"/>
                    <a:gd name="connsiteY13" fmla="*/ 5906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6" y="21146"/>
                      </a:cubicBezTo>
                      <a:cubicBezTo>
                        <a:pt x="2286" y="20574"/>
                        <a:pt x="2095" y="19526"/>
                        <a:pt x="2095" y="17812"/>
                      </a:cubicBezTo>
                      <a:lnTo>
                        <a:pt x="2095" y="8096"/>
                      </a:lnTo>
                      <a:lnTo>
                        <a:pt x="0" y="8096"/>
                      </a:lnTo>
                      <a:lnTo>
                        <a:pt x="0" y="5906"/>
                      </a:lnTo>
                      <a:lnTo>
                        <a:pt x="2095" y="5906"/>
                      </a:lnTo>
                      <a:lnTo>
                        <a:pt x="2095" y="1715"/>
                      </a:lnTo>
                      <a:lnTo>
                        <a:pt x="4953" y="0"/>
                      </a:lnTo>
                      <a:lnTo>
                        <a:pt x="4953" y="5906"/>
                      </a:lnTo>
                      <a:lnTo>
                        <a:pt x="7810" y="5906"/>
                      </a:lnTo>
                      <a:lnTo>
                        <a:pt x="7810" y="8096"/>
                      </a:lnTo>
                      <a:lnTo>
                        <a:pt x="4953" y="8096"/>
                      </a:lnTo>
                      <a:lnTo>
                        <a:pt x="4953" y="17907"/>
                      </a:lnTo>
                      <a:cubicBezTo>
                        <a:pt x="4953" y="18764"/>
                        <a:pt x="5048" y="19241"/>
                        <a:pt x="5144" y="19431"/>
                      </a:cubicBezTo>
                      <a:cubicBezTo>
                        <a:pt x="5239" y="19621"/>
                        <a:pt x="5429" y="19812"/>
                        <a:pt x="5620" y="20003"/>
                      </a:cubicBezTo>
                      <a:cubicBezTo>
                        <a:pt x="5810" y="20098"/>
                        <a:pt x="6191" y="20193"/>
                        <a:pt x="6572" y="20193"/>
                      </a:cubicBezTo>
                      <a:cubicBezTo>
                        <a:pt x="6953" y="20384"/>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0" name="Freeform 79">
                  <a:extLst>
                    <a:ext uri="{FF2B5EF4-FFF2-40B4-BE49-F238E27FC236}">
                      <a16:creationId xmlns:a16="http://schemas.microsoft.com/office/drawing/2014/main" id="{20B59567-9420-0AD2-BC32-656059058905}"/>
                    </a:ext>
                  </a:extLst>
                </p:cNvPr>
                <p:cNvSpPr/>
                <p:nvPr/>
              </p:nvSpPr>
              <p:spPr>
                <a:xfrm>
                  <a:off x="291273" y="3994023"/>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4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2 h 23431"/>
                    <a:gd name="connsiteX13" fmla="*/ 4858 w 13716"/>
                    <a:gd name="connsiteY13" fmla="*/ 9239 h 23431"/>
                    <a:gd name="connsiteX14" fmla="*/ 3238 w 13716"/>
                    <a:gd name="connsiteY14" fmla="*/ 11049 h 23431"/>
                    <a:gd name="connsiteX15" fmla="*/ 2762 w 13716"/>
                    <a:gd name="connsiteY15" fmla="*/ 14192 h 23431"/>
                    <a:gd name="connsiteX16" fmla="*/ 2762 w 13716"/>
                    <a:gd name="connsiteY16" fmla="*/ 23431 h 23431"/>
                    <a:gd name="connsiteX17" fmla="*/ 0 w 13716"/>
                    <a:gd name="connsiteY17" fmla="*/ 23431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3" y="8001"/>
                        <a:pt x="13144" y="8858"/>
                      </a:cubicBezTo>
                      <a:cubicBezTo>
                        <a:pt x="13525" y="9715"/>
                        <a:pt x="13716" y="10954"/>
                        <a:pt x="13716" y="12668"/>
                      </a:cubicBezTo>
                      <a:lnTo>
                        <a:pt x="13716" y="23336"/>
                      </a:lnTo>
                      <a:lnTo>
                        <a:pt x="10858" y="23336"/>
                      </a:lnTo>
                      <a:lnTo>
                        <a:pt x="10858" y="12668"/>
                      </a:lnTo>
                      <a:cubicBezTo>
                        <a:pt x="10858" y="11239"/>
                        <a:pt x="10573" y="10192"/>
                        <a:pt x="9906" y="9525"/>
                      </a:cubicBezTo>
                      <a:cubicBezTo>
                        <a:pt x="9335" y="8858"/>
                        <a:pt x="8382" y="8572"/>
                        <a:pt x="7239" y="8572"/>
                      </a:cubicBezTo>
                      <a:cubicBezTo>
                        <a:pt x="6382" y="8572"/>
                        <a:pt x="5620" y="8763"/>
                        <a:pt x="4858" y="9239"/>
                      </a:cubicBezTo>
                      <a:cubicBezTo>
                        <a:pt x="4096" y="9715"/>
                        <a:pt x="3619" y="10287"/>
                        <a:pt x="3238" y="11049"/>
                      </a:cubicBezTo>
                      <a:cubicBezTo>
                        <a:pt x="2953" y="11811"/>
                        <a:pt x="2762" y="12859"/>
                        <a:pt x="2762" y="14192"/>
                      </a:cubicBezTo>
                      <a:lnTo>
                        <a:pt x="2762" y="23431"/>
                      </a:lnTo>
                      <a:lnTo>
                        <a:pt x="0" y="23431"/>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1" name="Freeform 80">
                  <a:extLst>
                    <a:ext uri="{FF2B5EF4-FFF2-40B4-BE49-F238E27FC236}">
                      <a16:creationId xmlns:a16="http://schemas.microsoft.com/office/drawing/2014/main" id="{6F253182-C053-0872-8BB4-8F817E4C989B}"/>
                    </a:ext>
                  </a:extLst>
                </p:cNvPr>
                <p:cNvSpPr/>
                <p:nvPr/>
              </p:nvSpPr>
              <p:spPr>
                <a:xfrm>
                  <a:off x="308228"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621" y="13906"/>
                        <a:pt x="12192"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2" name="Freeform 81">
                  <a:extLst>
                    <a:ext uri="{FF2B5EF4-FFF2-40B4-BE49-F238E27FC236}">
                      <a16:creationId xmlns:a16="http://schemas.microsoft.com/office/drawing/2014/main" id="{4975D90B-CA6B-FD40-BF11-9445671390E6}"/>
                    </a:ext>
                  </a:extLst>
                </p:cNvPr>
                <p:cNvSpPr/>
                <p:nvPr/>
              </p:nvSpPr>
              <p:spPr>
                <a:xfrm>
                  <a:off x="336803" y="3994023"/>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3" name="Freeform 82">
                  <a:extLst>
                    <a:ext uri="{FF2B5EF4-FFF2-40B4-BE49-F238E27FC236}">
                      <a16:creationId xmlns:a16="http://schemas.microsoft.com/office/drawing/2014/main" id="{3D9A7794-CE61-704C-81F4-CCD5A377BE3A}"/>
                    </a:ext>
                  </a:extLst>
                </p:cNvPr>
                <p:cNvSpPr/>
                <p:nvPr/>
              </p:nvSpPr>
              <p:spPr>
                <a:xfrm>
                  <a:off x="358044" y="4000405"/>
                  <a:ext cx="13715" cy="17240"/>
                </a:xfrm>
                <a:custGeom>
                  <a:avLst/>
                  <a:gdLst>
                    <a:gd name="connsiteX0" fmla="*/ 11049 w 13715"/>
                    <a:gd name="connsiteY0" fmla="*/ 16859 h 17240"/>
                    <a:gd name="connsiteX1" fmla="*/ 11049 w 13715"/>
                    <a:gd name="connsiteY1" fmla="*/ 14383 h 17240"/>
                    <a:gd name="connsiteX2" fmla="*/ 5715 w 13715"/>
                    <a:gd name="connsiteY2" fmla="*/ 17240 h 17240"/>
                    <a:gd name="connsiteX3" fmla="*/ 2953 w 13715"/>
                    <a:gd name="connsiteY3" fmla="*/ 16669 h 17240"/>
                    <a:gd name="connsiteX4" fmla="*/ 1048 w 13715"/>
                    <a:gd name="connsiteY4" fmla="*/ 15240 h 17240"/>
                    <a:gd name="connsiteX5" fmla="*/ 190 w 13715"/>
                    <a:gd name="connsiteY5" fmla="*/ 13144 h 17240"/>
                    <a:gd name="connsiteX6" fmla="*/ 0 w 13715"/>
                    <a:gd name="connsiteY6" fmla="*/ 10477 h 17240"/>
                    <a:gd name="connsiteX7" fmla="*/ 0 w 13715"/>
                    <a:gd name="connsiteY7" fmla="*/ 0 h 17240"/>
                    <a:gd name="connsiteX8" fmla="*/ 2857 w 13715"/>
                    <a:gd name="connsiteY8" fmla="*/ 0 h 17240"/>
                    <a:gd name="connsiteX9" fmla="*/ 2857 w 13715"/>
                    <a:gd name="connsiteY9" fmla="*/ 9334 h 17240"/>
                    <a:gd name="connsiteX10" fmla="*/ 3048 w 13715"/>
                    <a:gd name="connsiteY10" fmla="*/ 12382 h 17240"/>
                    <a:gd name="connsiteX11" fmla="*/ 4191 w 13715"/>
                    <a:gd name="connsiteY11" fmla="*/ 14192 h 17240"/>
                    <a:gd name="connsiteX12" fmla="*/ 6382 w 13715"/>
                    <a:gd name="connsiteY12" fmla="*/ 14859 h 17240"/>
                    <a:gd name="connsiteX13" fmla="*/ 8763 w 13715"/>
                    <a:gd name="connsiteY13" fmla="*/ 14192 h 17240"/>
                    <a:gd name="connsiteX14" fmla="*/ 10382 w 13715"/>
                    <a:gd name="connsiteY14" fmla="*/ 12382 h 17240"/>
                    <a:gd name="connsiteX15" fmla="*/ 10858 w 13715"/>
                    <a:gd name="connsiteY15" fmla="*/ 9049 h 17240"/>
                    <a:gd name="connsiteX16" fmla="*/ 10858 w 13715"/>
                    <a:gd name="connsiteY16" fmla="*/ 0 h 17240"/>
                    <a:gd name="connsiteX17" fmla="*/ 13716 w 13715"/>
                    <a:gd name="connsiteY17" fmla="*/ 0 h 17240"/>
                    <a:gd name="connsiteX18" fmla="*/ 13716 w 13715"/>
                    <a:gd name="connsiteY18" fmla="*/ 16859 h 17240"/>
                    <a:gd name="connsiteX19" fmla="*/ 11049 w 13715"/>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5" h="17240">
                      <a:moveTo>
                        <a:pt x="11049" y="16859"/>
                      </a:moveTo>
                      <a:lnTo>
                        <a:pt x="11049" y="14383"/>
                      </a:lnTo>
                      <a:cubicBezTo>
                        <a:pt x="9715" y="16288"/>
                        <a:pt x="8001" y="17240"/>
                        <a:pt x="5715" y="17240"/>
                      </a:cubicBezTo>
                      <a:cubicBezTo>
                        <a:pt x="4763" y="17240"/>
                        <a:pt x="3810" y="17050"/>
                        <a:pt x="2953" y="16669"/>
                      </a:cubicBezTo>
                      <a:cubicBezTo>
                        <a:pt x="2096" y="16288"/>
                        <a:pt x="1429" y="15811"/>
                        <a:pt x="1048" y="15240"/>
                      </a:cubicBezTo>
                      <a:cubicBezTo>
                        <a:pt x="667" y="14668"/>
                        <a:pt x="381" y="14002"/>
                        <a:pt x="190" y="13144"/>
                      </a:cubicBezTo>
                      <a:cubicBezTo>
                        <a:pt x="95" y="12573"/>
                        <a:pt x="0" y="11716"/>
                        <a:pt x="0" y="10477"/>
                      </a:cubicBezTo>
                      <a:lnTo>
                        <a:pt x="0" y="0"/>
                      </a:lnTo>
                      <a:lnTo>
                        <a:pt x="2857" y="0"/>
                      </a:lnTo>
                      <a:lnTo>
                        <a:pt x="2857" y="9334"/>
                      </a:lnTo>
                      <a:cubicBezTo>
                        <a:pt x="2857" y="10858"/>
                        <a:pt x="2953" y="11811"/>
                        <a:pt x="3048" y="12382"/>
                      </a:cubicBezTo>
                      <a:cubicBezTo>
                        <a:pt x="3238" y="13144"/>
                        <a:pt x="3619" y="13716"/>
                        <a:pt x="4191" y="14192"/>
                      </a:cubicBezTo>
                      <a:cubicBezTo>
                        <a:pt x="4763" y="14668"/>
                        <a:pt x="5524" y="14859"/>
                        <a:pt x="6382" y="14859"/>
                      </a:cubicBezTo>
                      <a:cubicBezTo>
                        <a:pt x="7239" y="14859"/>
                        <a:pt x="8001" y="14668"/>
                        <a:pt x="8763" y="14192"/>
                      </a:cubicBezTo>
                      <a:cubicBezTo>
                        <a:pt x="9525" y="13716"/>
                        <a:pt x="10001" y="13144"/>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4" name="Freeform 83">
                  <a:extLst>
                    <a:ext uri="{FF2B5EF4-FFF2-40B4-BE49-F238E27FC236}">
                      <a16:creationId xmlns:a16="http://schemas.microsoft.com/office/drawing/2014/main" id="{9A86B7C8-98CA-699C-CCA5-21B11A988728}"/>
                    </a:ext>
                  </a:extLst>
                </p:cNvPr>
                <p:cNvSpPr/>
                <p:nvPr/>
              </p:nvSpPr>
              <p:spPr>
                <a:xfrm>
                  <a:off x="376046" y="4000024"/>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7 w 9143"/>
                    <a:gd name="connsiteY11" fmla="*/ 8477 h 17335"/>
                    <a:gd name="connsiteX12" fmla="*/ 2857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8"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0"/>
                        <a:pt x="3524" y="4477"/>
                        <a:pt x="3334" y="5144"/>
                      </a:cubicBezTo>
                      <a:cubicBezTo>
                        <a:pt x="3048" y="6191"/>
                        <a:pt x="2857" y="7239"/>
                        <a:pt x="2857" y="8477"/>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5" name="Freeform 84">
                  <a:extLst>
                    <a:ext uri="{FF2B5EF4-FFF2-40B4-BE49-F238E27FC236}">
                      <a16:creationId xmlns:a16="http://schemas.microsoft.com/office/drawing/2014/main" id="{CED7A93D-D55F-9F63-8F12-851197CEAF49}"/>
                    </a:ext>
                  </a:extLst>
                </p:cNvPr>
                <p:cNvSpPr/>
                <p:nvPr/>
              </p:nvSpPr>
              <p:spPr>
                <a:xfrm>
                  <a:off x="38585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5" y="15335"/>
                        <a:pt x="10477" y="14764"/>
                        <a:pt x="11430" y="13716"/>
                      </a:cubicBezTo>
                      <a:cubicBezTo>
                        <a:pt x="12383" y="12668"/>
                        <a:pt x="12859" y="10954"/>
                        <a:pt x="12859" y="8763"/>
                      </a:cubicBezTo>
                      <a:cubicBezTo>
                        <a:pt x="12859" y="6667"/>
                        <a:pt x="12383" y="5144"/>
                        <a:pt x="11430" y="4000"/>
                      </a:cubicBezTo>
                      <a:cubicBezTo>
                        <a:pt x="10477" y="2953"/>
                        <a:pt x="9335"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6" name="Freeform 85">
                  <a:extLst>
                    <a:ext uri="{FF2B5EF4-FFF2-40B4-BE49-F238E27FC236}">
                      <a16:creationId xmlns:a16="http://schemas.microsoft.com/office/drawing/2014/main" id="{992C80D2-43BD-2644-F284-001A7B298EEC}"/>
                    </a:ext>
                  </a:extLst>
                </p:cNvPr>
                <p:cNvSpPr/>
                <p:nvPr/>
              </p:nvSpPr>
              <p:spPr>
                <a:xfrm>
                  <a:off x="405002" y="4000024"/>
                  <a:ext cx="14573" cy="23812"/>
                </a:xfrm>
                <a:custGeom>
                  <a:avLst/>
                  <a:gdLst>
                    <a:gd name="connsiteX0" fmla="*/ 0 w 14573"/>
                    <a:gd name="connsiteY0" fmla="*/ 23717 h 23812"/>
                    <a:gd name="connsiteX1" fmla="*/ 0 w 14573"/>
                    <a:gd name="connsiteY1" fmla="*/ 381 h 23812"/>
                    <a:gd name="connsiteX2" fmla="*/ 2572 w 14573"/>
                    <a:gd name="connsiteY2" fmla="*/ 381 h 23812"/>
                    <a:gd name="connsiteX3" fmla="*/ 2572 w 14573"/>
                    <a:gd name="connsiteY3" fmla="*/ 2572 h 23812"/>
                    <a:gd name="connsiteX4" fmla="*/ 4667 w 14573"/>
                    <a:gd name="connsiteY4" fmla="*/ 667 h 23812"/>
                    <a:gd name="connsiteX5" fmla="*/ 7429 w 14573"/>
                    <a:gd name="connsiteY5" fmla="*/ 0 h 23812"/>
                    <a:gd name="connsiteX6" fmla="*/ 11240 w 14573"/>
                    <a:gd name="connsiteY6" fmla="*/ 1143 h 23812"/>
                    <a:gd name="connsiteX7" fmla="*/ 13716 w 14573"/>
                    <a:gd name="connsiteY7" fmla="*/ 4286 h 23812"/>
                    <a:gd name="connsiteX8" fmla="*/ 14573 w 14573"/>
                    <a:gd name="connsiteY8" fmla="*/ 8763 h 23812"/>
                    <a:gd name="connsiteX9" fmla="*/ 13621 w 14573"/>
                    <a:gd name="connsiteY9" fmla="*/ 13430 h 23812"/>
                    <a:gd name="connsiteX10" fmla="*/ 10954 w 14573"/>
                    <a:gd name="connsiteY10" fmla="*/ 16573 h 23812"/>
                    <a:gd name="connsiteX11" fmla="*/ 7239 w 14573"/>
                    <a:gd name="connsiteY11" fmla="*/ 17716 h 23812"/>
                    <a:gd name="connsiteX12" fmla="*/ 4667 w 14573"/>
                    <a:gd name="connsiteY12" fmla="*/ 17145 h 23812"/>
                    <a:gd name="connsiteX13" fmla="*/ 2762 w 14573"/>
                    <a:gd name="connsiteY13" fmla="*/ 15621 h 23812"/>
                    <a:gd name="connsiteX14" fmla="*/ 2762 w 14573"/>
                    <a:gd name="connsiteY14" fmla="*/ 23813 h 23812"/>
                    <a:gd name="connsiteX15" fmla="*/ 0 w 14573"/>
                    <a:gd name="connsiteY15" fmla="*/ 23813 h 23812"/>
                    <a:gd name="connsiteX16" fmla="*/ 2572 w 14573"/>
                    <a:gd name="connsiteY16" fmla="*/ 8954 h 23812"/>
                    <a:gd name="connsiteX17" fmla="*/ 3905 w 14573"/>
                    <a:gd name="connsiteY17" fmla="*/ 13716 h 23812"/>
                    <a:gd name="connsiteX18" fmla="*/ 7048 w 14573"/>
                    <a:gd name="connsiteY18" fmla="*/ 15240 h 23812"/>
                    <a:gd name="connsiteX19" fmla="*/ 10287 w 14573"/>
                    <a:gd name="connsiteY19" fmla="*/ 13621 h 23812"/>
                    <a:gd name="connsiteX20" fmla="*/ 11621 w 14573"/>
                    <a:gd name="connsiteY20" fmla="*/ 8668 h 23812"/>
                    <a:gd name="connsiteX21" fmla="*/ 10287 w 14573"/>
                    <a:gd name="connsiteY21" fmla="*/ 3810 h 23812"/>
                    <a:gd name="connsiteX22" fmla="*/ 7144 w 14573"/>
                    <a:gd name="connsiteY22" fmla="*/ 2191 h 23812"/>
                    <a:gd name="connsiteX23" fmla="*/ 3905 w 14573"/>
                    <a:gd name="connsiteY23" fmla="*/ 3905 h 23812"/>
                    <a:gd name="connsiteX24" fmla="*/ 2572 w 14573"/>
                    <a:gd name="connsiteY24" fmla="*/ 8954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73" h="23812">
                      <a:moveTo>
                        <a:pt x="0" y="23717"/>
                      </a:moveTo>
                      <a:lnTo>
                        <a:pt x="0" y="381"/>
                      </a:lnTo>
                      <a:lnTo>
                        <a:pt x="2572" y="381"/>
                      </a:lnTo>
                      <a:lnTo>
                        <a:pt x="2572" y="2572"/>
                      </a:lnTo>
                      <a:cubicBezTo>
                        <a:pt x="3143" y="1714"/>
                        <a:pt x="3905" y="1048"/>
                        <a:pt x="4667" y="667"/>
                      </a:cubicBezTo>
                      <a:cubicBezTo>
                        <a:pt x="5429" y="286"/>
                        <a:pt x="6382" y="0"/>
                        <a:pt x="7429" y="0"/>
                      </a:cubicBezTo>
                      <a:cubicBezTo>
                        <a:pt x="8858" y="0"/>
                        <a:pt x="10096" y="381"/>
                        <a:pt x="11240" y="1143"/>
                      </a:cubicBezTo>
                      <a:cubicBezTo>
                        <a:pt x="12382" y="1905"/>
                        <a:pt x="13144" y="2953"/>
                        <a:pt x="13716" y="4286"/>
                      </a:cubicBezTo>
                      <a:cubicBezTo>
                        <a:pt x="14288" y="5620"/>
                        <a:pt x="14573" y="7144"/>
                        <a:pt x="14573" y="8763"/>
                      </a:cubicBezTo>
                      <a:cubicBezTo>
                        <a:pt x="14573" y="10478"/>
                        <a:pt x="14288" y="12002"/>
                        <a:pt x="13621" y="13430"/>
                      </a:cubicBezTo>
                      <a:cubicBezTo>
                        <a:pt x="13049" y="14764"/>
                        <a:pt x="12097" y="15907"/>
                        <a:pt x="10954" y="16573"/>
                      </a:cubicBezTo>
                      <a:cubicBezTo>
                        <a:pt x="9811" y="17336"/>
                        <a:pt x="8572" y="17716"/>
                        <a:pt x="7239" y="17716"/>
                      </a:cubicBezTo>
                      <a:cubicBezTo>
                        <a:pt x="6286" y="17716"/>
                        <a:pt x="5429" y="17526"/>
                        <a:pt x="4667" y="17145"/>
                      </a:cubicBezTo>
                      <a:cubicBezTo>
                        <a:pt x="3905" y="16764"/>
                        <a:pt x="3334" y="16192"/>
                        <a:pt x="2762" y="15621"/>
                      </a:cubicBezTo>
                      <a:lnTo>
                        <a:pt x="2762" y="23813"/>
                      </a:lnTo>
                      <a:lnTo>
                        <a:pt x="0" y="23813"/>
                      </a:lnTo>
                      <a:close/>
                      <a:moveTo>
                        <a:pt x="2572" y="8954"/>
                      </a:moveTo>
                      <a:cubicBezTo>
                        <a:pt x="2572" y="11144"/>
                        <a:pt x="3048" y="12763"/>
                        <a:pt x="3905" y="13716"/>
                      </a:cubicBezTo>
                      <a:cubicBezTo>
                        <a:pt x="4763" y="14764"/>
                        <a:pt x="5810" y="15240"/>
                        <a:pt x="7048" y="15240"/>
                      </a:cubicBezTo>
                      <a:cubicBezTo>
                        <a:pt x="8287" y="15240"/>
                        <a:pt x="9430" y="14669"/>
                        <a:pt x="10287" y="13621"/>
                      </a:cubicBezTo>
                      <a:cubicBezTo>
                        <a:pt x="11144" y="12573"/>
                        <a:pt x="11621" y="10858"/>
                        <a:pt x="11621" y="8668"/>
                      </a:cubicBezTo>
                      <a:cubicBezTo>
                        <a:pt x="11621" y="6477"/>
                        <a:pt x="11144" y="4953"/>
                        <a:pt x="10287" y="3810"/>
                      </a:cubicBezTo>
                      <a:cubicBezTo>
                        <a:pt x="9430" y="2762"/>
                        <a:pt x="8382" y="2191"/>
                        <a:pt x="7144" y="2191"/>
                      </a:cubicBezTo>
                      <a:cubicBezTo>
                        <a:pt x="5905" y="2191"/>
                        <a:pt x="4858" y="2762"/>
                        <a:pt x="3905" y="3905"/>
                      </a:cubicBezTo>
                      <a:cubicBezTo>
                        <a:pt x="3048" y="5144"/>
                        <a:pt x="2572" y="6763"/>
                        <a:pt x="2572" y="895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7" name="Freeform 86">
                  <a:extLst>
                    <a:ext uri="{FF2B5EF4-FFF2-40B4-BE49-F238E27FC236}">
                      <a16:creationId xmlns:a16="http://schemas.microsoft.com/office/drawing/2014/main" id="{191E5EA2-D19B-EA5F-635D-4E62D5377157}"/>
                    </a:ext>
                  </a:extLst>
                </p:cNvPr>
                <p:cNvSpPr/>
                <p:nvPr/>
              </p:nvSpPr>
              <p:spPr>
                <a:xfrm>
                  <a:off x="422052"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3048 w 15525"/>
                    <a:gd name="connsiteY11" fmla="*/ 9525 h 17621"/>
                    <a:gd name="connsiteX12" fmla="*/ 4572 w 15525"/>
                    <a:gd name="connsiteY12" fmla="*/ 13811 h 17621"/>
                    <a:gd name="connsiteX13" fmla="*/ 8096 w 15525"/>
                    <a:gd name="connsiteY13" fmla="*/ 15240 h 17621"/>
                    <a:gd name="connsiteX14" fmla="*/ 10763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3048" y="9525"/>
                      </a:lnTo>
                      <a:cubicBezTo>
                        <a:pt x="3143" y="11335"/>
                        <a:pt x="3715" y="12763"/>
                        <a:pt x="4572" y="13811"/>
                      </a:cubicBezTo>
                      <a:cubicBezTo>
                        <a:pt x="5524" y="14764"/>
                        <a:pt x="6667" y="15240"/>
                        <a:pt x="8096" y="15240"/>
                      </a:cubicBezTo>
                      <a:cubicBezTo>
                        <a:pt x="9144" y="15240"/>
                        <a:pt x="10001" y="14954"/>
                        <a:pt x="10763"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7" y="2477"/>
                        <a:pt x="5620" y="2953"/>
                        <a:pt x="4667" y="3810"/>
                      </a:cubicBezTo>
                      <a:cubicBezTo>
                        <a:pt x="3810" y="4572"/>
                        <a:pt x="3238"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8" name="Freeform 87">
                  <a:extLst>
                    <a:ext uri="{FF2B5EF4-FFF2-40B4-BE49-F238E27FC236}">
                      <a16:creationId xmlns:a16="http://schemas.microsoft.com/office/drawing/2014/main" id="{01A17BCC-E822-8038-3AB8-5EB9E9663582}"/>
                    </a:ext>
                  </a:extLst>
                </p:cNvPr>
                <p:cNvSpPr/>
                <p:nvPr/>
              </p:nvSpPr>
              <p:spPr>
                <a:xfrm>
                  <a:off x="440149" y="4000119"/>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7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19 h 17525"/>
                    <a:gd name="connsiteX22" fmla="*/ 14573 w 15525"/>
                    <a:gd name="connsiteY22" fmla="*/ 6286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716 w 15525"/>
                    <a:gd name="connsiteY28" fmla="*/ 8667 h 17525"/>
                    <a:gd name="connsiteX29" fmla="*/ 7049 w 15525"/>
                    <a:gd name="connsiteY29" fmla="*/ 9715 h 17525"/>
                    <a:gd name="connsiteX30" fmla="*/ 4572 w 15525"/>
                    <a:gd name="connsiteY30" fmla="*/ 10287 h 17525"/>
                    <a:gd name="connsiteX31" fmla="*/ 3429 w 15525"/>
                    <a:gd name="connsiteY31" fmla="*/ 11239 h 17525"/>
                    <a:gd name="connsiteX32" fmla="*/ 3048 w 15525"/>
                    <a:gd name="connsiteY32" fmla="*/ 12573 h 17525"/>
                    <a:gd name="connsiteX33" fmla="*/ 3905 w 15525"/>
                    <a:gd name="connsiteY33" fmla="*/ 14478 h 17525"/>
                    <a:gd name="connsiteX34" fmla="*/ 6477 w 15525"/>
                    <a:gd name="connsiteY34" fmla="*/ 15240 h 17525"/>
                    <a:gd name="connsiteX35" fmla="*/ 9430 w 15525"/>
                    <a:gd name="connsiteY35" fmla="*/ 14478 h 17525"/>
                    <a:gd name="connsiteX36" fmla="*/ 11335 w 15525"/>
                    <a:gd name="connsiteY36" fmla="*/ 12478 h 17525"/>
                    <a:gd name="connsiteX37" fmla="*/ 11811 w 15525"/>
                    <a:gd name="connsiteY37" fmla="*/ 9620 h 17525"/>
                    <a:gd name="connsiteX38" fmla="*/ 11811 w 15525"/>
                    <a:gd name="connsiteY38" fmla="*/ 866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5"/>
                        <a:pt x="6953" y="17526"/>
                        <a:pt x="5810" y="17526"/>
                      </a:cubicBezTo>
                      <a:cubicBezTo>
                        <a:pt x="4001" y="17526"/>
                        <a:pt x="2572" y="17050"/>
                        <a:pt x="1524" y="16192"/>
                      </a:cubicBezTo>
                      <a:cubicBezTo>
                        <a:pt x="572" y="15335"/>
                        <a:pt x="0" y="14097"/>
                        <a:pt x="0" y="12763"/>
                      </a:cubicBezTo>
                      <a:cubicBezTo>
                        <a:pt x="0" y="11906"/>
                        <a:pt x="191" y="11144"/>
                        <a:pt x="572" y="10477"/>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2"/>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19"/>
                      </a:cubicBezTo>
                      <a:cubicBezTo>
                        <a:pt x="14573" y="4096"/>
                        <a:pt x="14573" y="4953"/>
                        <a:pt x="14573" y="6286"/>
                      </a:cubicBezTo>
                      <a:lnTo>
                        <a:pt x="14573" y="10096"/>
                      </a:lnTo>
                      <a:cubicBezTo>
                        <a:pt x="14573" y="12763"/>
                        <a:pt x="14669" y="14383"/>
                        <a:pt x="14764" y="15145"/>
                      </a:cubicBezTo>
                      <a:cubicBezTo>
                        <a:pt x="14859" y="15811"/>
                        <a:pt x="15145" y="16478"/>
                        <a:pt x="15526" y="17145"/>
                      </a:cubicBezTo>
                      <a:lnTo>
                        <a:pt x="12573" y="17145"/>
                      </a:lnTo>
                      <a:cubicBezTo>
                        <a:pt x="12287" y="16573"/>
                        <a:pt x="12097" y="15907"/>
                        <a:pt x="12002" y="15049"/>
                      </a:cubicBezTo>
                      <a:close/>
                      <a:moveTo>
                        <a:pt x="11716" y="8667"/>
                      </a:moveTo>
                      <a:cubicBezTo>
                        <a:pt x="10668" y="9049"/>
                        <a:pt x="9144" y="9430"/>
                        <a:pt x="7049" y="9715"/>
                      </a:cubicBezTo>
                      <a:cubicBezTo>
                        <a:pt x="5906" y="9906"/>
                        <a:pt x="5048" y="10096"/>
                        <a:pt x="4572" y="10287"/>
                      </a:cubicBezTo>
                      <a:cubicBezTo>
                        <a:pt x="4096" y="10477"/>
                        <a:pt x="3715" y="10763"/>
                        <a:pt x="3429" y="11239"/>
                      </a:cubicBezTo>
                      <a:cubicBezTo>
                        <a:pt x="3143" y="11620"/>
                        <a:pt x="3048" y="12097"/>
                        <a:pt x="3048" y="12573"/>
                      </a:cubicBezTo>
                      <a:cubicBezTo>
                        <a:pt x="3048" y="13335"/>
                        <a:pt x="3334" y="14001"/>
                        <a:pt x="3905" y="14478"/>
                      </a:cubicBezTo>
                      <a:cubicBezTo>
                        <a:pt x="4477" y="14954"/>
                        <a:pt x="5334" y="15240"/>
                        <a:pt x="6477" y="15240"/>
                      </a:cubicBezTo>
                      <a:cubicBezTo>
                        <a:pt x="7620" y="15240"/>
                        <a:pt x="8573" y="14954"/>
                        <a:pt x="9430" y="14478"/>
                      </a:cubicBezTo>
                      <a:cubicBezTo>
                        <a:pt x="10287" y="14001"/>
                        <a:pt x="10954" y="13335"/>
                        <a:pt x="11335" y="12478"/>
                      </a:cubicBezTo>
                      <a:cubicBezTo>
                        <a:pt x="11621" y="11811"/>
                        <a:pt x="11811" y="10858"/>
                        <a:pt x="11811" y="9620"/>
                      </a:cubicBezTo>
                      <a:lnTo>
                        <a:pt x="11811" y="8667"/>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9" name="Freeform 88">
                  <a:extLst>
                    <a:ext uri="{FF2B5EF4-FFF2-40B4-BE49-F238E27FC236}">
                      <a16:creationId xmlns:a16="http://schemas.microsoft.com/office/drawing/2014/main" id="{B84F3BAB-9B1D-54D6-FB36-80D61C755892}"/>
                    </a:ext>
                  </a:extLst>
                </p:cNvPr>
                <p:cNvSpPr/>
                <p:nvPr/>
              </p:nvSpPr>
              <p:spPr>
                <a:xfrm>
                  <a:off x="459199"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8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8"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0" name="Freeform 89">
                  <a:extLst>
                    <a:ext uri="{FF2B5EF4-FFF2-40B4-BE49-F238E27FC236}">
                      <a16:creationId xmlns:a16="http://schemas.microsoft.com/office/drawing/2014/main" id="{E81A2797-B9BF-AC0C-77B4-6606DC8442FC}"/>
                    </a:ext>
                  </a:extLst>
                </p:cNvPr>
                <p:cNvSpPr/>
                <p:nvPr/>
              </p:nvSpPr>
              <p:spPr>
                <a:xfrm>
                  <a:off x="486726" y="3994023"/>
                  <a:ext cx="18192" cy="23622"/>
                </a:xfrm>
                <a:custGeom>
                  <a:avLst/>
                  <a:gdLst>
                    <a:gd name="connsiteX0" fmla="*/ 15145 w 18192"/>
                    <a:gd name="connsiteY0" fmla="*/ 0 h 23622"/>
                    <a:gd name="connsiteX1" fmla="*/ 18193 w 18192"/>
                    <a:gd name="connsiteY1" fmla="*/ 0 h 23622"/>
                    <a:gd name="connsiteX2" fmla="*/ 18193 w 18192"/>
                    <a:gd name="connsiteY2" fmla="*/ 13430 h 23622"/>
                    <a:gd name="connsiteX3" fmla="*/ 17431 w 18192"/>
                    <a:gd name="connsiteY3" fmla="*/ 18955 h 23622"/>
                    <a:gd name="connsiteX4" fmla="*/ 14573 w 18192"/>
                    <a:gd name="connsiteY4" fmla="*/ 22288 h 23622"/>
                    <a:gd name="connsiteX5" fmla="*/ 9144 w 18192"/>
                    <a:gd name="connsiteY5" fmla="*/ 23622 h 23622"/>
                    <a:gd name="connsiteX6" fmla="*/ 3810 w 18192"/>
                    <a:gd name="connsiteY6" fmla="*/ 22479 h 23622"/>
                    <a:gd name="connsiteX7" fmla="*/ 857 w 18192"/>
                    <a:gd name="connsiteY7" fmla="*/ 19240 h 23622"/>
                    <a:gd name="connsiteX8" fmla="*/ 0 w 18192"/>
                    <a:gd name="connsiteY8" fmla="*/ 13430 h 23622"/>
                    <a:gd name="connsiteX9" fmla="*/ 0 w 18192"/>
                    <a:gd name="connsiteY9" fmla="*/ 0 h 23622"/>
                    <a:gd name="connsiteX10" fmla="*/ 3048 w 18192"/>
                    <a:gd name="connsiteY10" fmla="*/ 0 h 23622"/>
                    <a:gd name="connsiteX11" fmla="*/ 3048 w 18192"/>
                    <a:gd name="connsiteY11" fmla="*/ 13430 h 23622"/>
                    <a:gd name="connsiteX12" fmla="*/ 3620 w 18192"/>
                    <a:gd name="connsiteY12" fmla="*/ 17907 h 23622"/>
                    <a:gd name="connsiteX13" fmla="*/ 5525 w 18192"/>
                    <a:gd name="connsiteY13" fmla="*/ 20098 h 23622"/>
                    <a:gd name="connsiteX14" fmla="*/ 8858 w 18192"/>
                    <a:gd name="connsiteY14" fmla="*/ 20860 h 23622"/>
                    <a:gd name="connsiteX15" fmla="*/ 13716 w 18192"/>
                    <a:gd name="connsiteY15" fmla="*/ 19336 h 23622"/>
                    <a:gd name="connsiteX16" fmla="*/ 15145 w 18192"/>
                    <a:gd name="connsiteY16" fmla="*/ 13430 h 23622"/>
                    <a:gd name="connsiteX17" fmla="*/ 15145 w 18192"/>
                    <a:gd name="connsiteY17" fmla="*/ 0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2" h="23622">
                      <a:moveTo>
                        <a:pt x="15145" y="0"/>
                      </a:moveTo>
                      <a:lnTo>
                        <a:pt x="18193" y="0"/>
                      </a:lnTo>
                      <a:lnTo>
                        <a:pt x="18193" y="13430"/>
                      </a:lnTo>
                      <a:cubicBezTo>
                        <a:pt x="18193" y="15812"/>
                        <a:pt x="17907" y="17621"/>
                        <a:pt x="17431" y="18955"/>
                      </a:cubicBezTo>
                      <a:cubicBezTo>
                        <a:pt x="16859" y="20288"/>
                        <a:pt x="15907" y="21431"/>
                        <a:pt x="14573" y="22288"/>
                      </a:cubicBezTo>
                      <a:cubicBezTo>
                        <a:pt x="13240" y="23146"/>
                        <a:pt x="11430" y="23622"/>
                        <a:pt x="9144" y="23622"/>
                      </a:cubicBezTo>
                      <a:cubicBezTo>
                        <a:pt x="6953" y="23622"/>
                        <a:pt x="5144" y="23241"/>
                        <a:pt x="3810" y="22479"/>
                      </a:cubicBezTo>
                      <a:cubicBezTo>
                        <a:pt x="2381" y="21717"/>
                        <a:pt x="1429" y="20669"/>
                        <a:pt x="857" y="19240"/>
                      </a:cubicBezTo>
                      <a:cubicBezTo>
                        <a:pt x="286" y="17812"/>
                        <a:pt x="0" y="15907"/>
                        <a:pt x="0" y="13430"/>
                      </a:cubicBezTo>
                      <a:lnTo>
                        <a:pt x="0" y="0"/>
                      </a:lnTo>
                      <a:lnTo>
                        <a:pt x="3048" y="0"/>
                      </a:lnTo>
                      <a:lnTo>
                        <a:pt x="3048" y="13430"/>
                      </a:lnTo>
                      <a:cubicBezTo>
                        <a:pt x="3048" y="15430"/>
                        <a:pt x="3239" y="16954"/>
                        <a:pt x="3620" y="17907"/>
                      </a:cubicBezTo>
                      <a:cubicBezTo>
                        <a:pt x="4001" y="18860"/>
                        <a:pt x="4667" y="19621"/>
                        <a:pt x="5525" y="20098"/>
                      </a:cubicBezTo>
                      <a:cubicBezTo>
                        <a:pt x="6477" y="20574"/>
                        <a:pt x="7525" y="20860"/>
                        <a:pt x="8858" y="20860"/>
                      </a:cubicBezTo>
                      <a:cubicBezTo>
                        <a:pt x="11144" y="20860"/>
                        <a:pt x="12764" y="20384"/>
                        <a:pt x="13716" y="19336"/>
                      </a:cubicBezTo>
                      <a:cubicBezTo>
                        <a:pt x="14669" y="18288"/>
                        <a:pt x="15145" y="16383"/>
                        <a:pt x="15145" y="13430"/>
                      </a:cubicBezTo>
                      <a:lnTo>
                        <a:pt x="15145" y="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1" name="Freeform 90">
                  <a:extLst>
                    <a:ext uri="{FF2B5EF4-FFF2-40B4-BE49-F238E27FC236}">
                      <a16:creationId xmlns:a16="http://schemas.microsoft.com/office/drawing/2014/main" id="{A73AFD26-8535-9B91-D4AE-60A3DAD6E722}"/>
                    </a:ext>
                  </a:extLst>
                </p:cNvPr>
                <p:cNvSpPr/>
                <p:nvPr/>
              </p:nvSpPr>
              <p:spPr>
                <a:xfrm>
                  <a:off x="509777"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4 w 13620"/>
                    <a:gd name="connsiteY13" fmla="*/ 3048 h 17335"/>
                    <a:gd name="connsiteX14" fmla="*/ 7334 w 13620"/>
                    <a:gd name="connsiteY14" fmla="*/ 2572 h 17335"/>
                    <a:gd name="connsiteX15" fmla="*/ 4191 w 13620"/>
                    <a:gd name="connsiteY15" fmla="*/ 3715 h 17335"/>
                    <a:gd name="connsiteX16" fmla="*/ 2857 w 13620"/>
                    <a:gd name="connsiteY16" fmla="*/ 8096 h 17335"/>
                    <a:gd name="connsiteX17" fmla="*/ 2857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3" y="0"/>
                        <a:pt x="9811" y="190"/>
                        <a:pt x="10668" y="571"/>
                      </a:cubicBezTo>
                      <a:cubicBezTo>
                        <a:pt x="11525" y="953"/>
                        <a:pt x="12192" y="1429"/>
                        <a:pt x="12573" y="2000"/>
                      </a:cubicBezTo>
                      <a:cubicBezTo>
                        <a:pt x="12954" y="2572"/>
                        <a:pt x="13335" y="3334"/>
                        <a:pt x="13430" y="4096"/>
                      </a:cubicBezTo>
                      <a:cubicBezTo>
                        <a:pt x="13525" y="4667"/>
                        <a:pt x="13621" y="5524"/>
                        <a:pt x="13621" y="6858"/>
                      </a:cubicBezTo>
                      <a:lnTo>
                        <a:pt x="13621" y="17240"/>
                      </a:lnTo>
                      <a:lnTo>
                        <a:pt x="10763" y="17240"/>
                      </a:lnTo>
                      <a:lnTo>
                        <a:pt x="10763" y="6953"/>
                      </a:lnTo>
                      <a:cubicBezTo>
                        <a:pt x="10763" y="5810"/>
                        <a:pt x="10668" y="4953"/>
                        <a:pt x="10477" y="4381"/>
                      </a:cubicBezTo>
                      <a:cubicBezTo>
                        <a:pt x="10287" y="3810"/>
                        <a:pt x="9906" y="3334"/>
                        <a:pt x="9334" y="3048"/>
                      </a:cubicBezTo>
                      <a:cubicBezTo>
                        <a:pt x="8763" y="2667"/>
                        <a:pt x="8096" y="2572"/>
                        <a:pt x="7334" y="2572"/>
                      </a:cubicBezTo>
                      <a:cubicBezTo>
                        <a:pt x="6096" y="2572"/>
                        <a:pt x="5048" y="2953"/>
                        <a:pt x="4191" y="3715"/>
                      </a:cubicBezTo>
                      <a:cubicBezTo>
                        <a:pt x="3334" y="4477"/>
                        <a:pt x="2857" y="5905"/>
                        <a:pt x="2857" y="8096"/>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2" name="Freeform 91">
                  <a:extLst>
                    <a:ext uri="{FF2B5EF4-FFF2-40B4-BE49-F238E27FC236}">
                      <a16:creationId xmlns:a16="http://schemas.microsoft.com/office/drawing/2014/main" id="{0A59F2C4-214F-61EB-5243-22F9F00F5E56}"/>
                    </a:ext>
                  </a:extLst>
                </p:cNvPr>
                <p:cNvSpPr/>
                <p:nvPr/>
              </p:nvSpPr>
              <p:spPr>
                <a:xfrm>
                  <a:off x="527779" y="3994119"/>
                  <a:ext cx="2857" cy="23145"/>
                </a:xfrm>
                <a:custGeom>
                  <a:avLst/>
                  <a:gdLst>
                    <a:gd name="connsiteX0" fmla="*/ 0 w 2857"/>
                    <a:gd name="connsiteY0" fmla="*/ 3238 h 23145"/>
                    <a:gd name="connsiteX1" fmla="*/ 0 w 2857"/>
                    <a:gd name="connsiteY1" fmla="*/ 0 h 23145"/>
                    <a:gd name="connsiteX2" fmla="*/ 2857 w 2857"/>
                    <a:gd name="connsiteY2" fmla="*/ 0 h 23145"/>
                    <a:gd name="connsiteX3" fmla="*/ 2857 w 2857"/>
                    <a:gd name="connsiteY3" fmla="*/ 3238 h 23145"/>
                    <a:gd name="connsiteX4" fmla="*/ 0 w 2857"/>
                    <a:gd name="connsiteY4" fmla="*/ 3238 h 23145"/>
                    <a:gd name="connsiteX5" fmla="*/ 0 w 2857"/>
                    <a:gd name="connsiteY5" fmla="*/ 23146 h 23145"/>
                    <a:gd name="connsiteX6" fmla="*/ 0 w 2857"/>
                    <a:gd name="connsiteY6" fmla="*/ 6287 h 23145"/>
                    <a:gd name="connsiteX7" fmla="*/ 2857 w 2857"/>
                    <a:gd name="connsiteY7" fmla="*/ 6287 h 23145"/>
                    <a:gd name="connsiteX8" fmla="*/ 2857 w 2857"/>
                    <a:gd name="connsiteY8" fmla="*/ 23146 h 23145"/>
                    <a:gd name="connsiteX9" fmla="*/ 0 w 2857"/>
                    <a:gd name="connsiteY9" fmla="*/ 23146 h 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 h="23145">
                      <a:moveTo>
                        <a:pt x="0" y="3238"/>
                      </a:moveTo>
                      <a:lnTo>
                        <a:pt x="0" y="0"/>
                      </a:lnTo>
                      <a:lnTo>
                        <a:pt x="2857" y="0"/>
                      </a:lnTo>
                      <a:lnTo>
                        <a:pt x="2857" y="3238"/>
                      </a:lnTo>
                      <a:lnTo>
                        <a:pt x="0" y="3238"/>
                      </a:lnTo>
                      <a:close/>
                      <a:moveTo>
                        <a:pt x="0" y="23146"/>
                      </a:moveTo>
                      <a:lnTo>
                        <a:pt x="0" y="6287"/>
                      </a:lnTo>
                      <a:lnTo>
                        <a:pt x="2857" y="6287"/>
                      </a:lnTo>
                      <a:lnTo>
                        <a:pt x="2857" y="23146"/>
                      </a:lnTo>
                      <a:lnTo>
                        <a:pt x="0" y="2314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3" name="Freeform 92">
                  <a:extLst>
                    <a:ext uri="{FF2B5EF4-FFF2-40B4-BE49-F238E27FC236}">
                      <a16:creationId xmlns:a16="http://schemas.microsoft.com/office/drawing/2014/main" id="{33F978E2-F66B-CDE0-F123-5023E5DCE794}"/>
                    </a:ext>
                  </a:extLst>
                </p:cNvPr>
                <p:cNvSpPr/>
                <p:nvPr/>
              </p:nvSpPr>
              <p:spPr>
                <a:xfrm>
                  <a:off x="533970"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1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49" y="3810"/>
                        <a:pt x="15811" y="5905"/>
                        <a:pt x="15811" y="8572"/>
                      </a:cubicBezTo>
                      <a:cubicBezTo>
                        <a:pt x="15811" y="10763"/>
                        <a:pt x="15526" y="12478"/>
                        <a:pt x="14859" y="13716"/>
                      </a:cubicBezTo>
                      <a:cubicBezTo>
                        <a:pt x="14192" y="14954"/>
                        <a:pt x="13240" y="15907"/>
                        <a:pt x="12001" y="16573"/>
                      </a:cubicBezTo>
                      <a:cubicBezTo>
                        <a:pt x="10763" y="17240"/>
                        <a:pt x="9430" y="17621"/>
                        <a:pt x="7906" y="17621"/>
                      </a:cubicBezTo>
                      <a:cubicBezTo>
                        <a:pt x="5524"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2" y="12668"/>
                        <a:pt x="12859" y="10954"/>
                        <a:pt x="12859" y="8763"/>
                      </a:cubicBezTo>
                      <a:cubicBezTo>
                        <a:pt x="12859" y="6667"/>
                        <a:pt x="12382" y="5144"/>
                        <a:pt x="11430" y="4000"/>
                      </a:cubicBezTo>
                      <a:cubicBezTo>
                        <a:pt x="10477" y="2953"/>
                        <a:pt x="9334"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4" name="Freeform 93">
                  <a:extLst>
                    <a:ext uri="{FF2B5EF4-FFF2-40B4-BE49-F238E27FC236}">
                      <a16:creationId xmlns:a16="http://schemas.microsoft.com/office/drawing/2014/main" id="{5BD72F59-751D-7893-8D1F-98F8C51B0CFA}"/>
                    </a:ext>
                  </a:extLst>
                </p:cNvPr>
                <p:cNvSpPr/>
                <p:nvPr/>
              </p:nvSpPr>
              <p:spPr>
                <a:xfrm>
                  <a:off x="553115"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7"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grpSp>
      <p:sp>
        <p:nvSpPr>
          <p:cNvPr id="2136" name="Rectangle 83">
            <a:extLst>
              <a:ext uri="{FF2B5EF4-FFF2-40B4-BE49-F238E27FC236}">
                <a16:creationId xmlns:a16="http://schemas.microsoft.com/office/drawing/2014/main" id="{F8BDDBBF-7CC6-3CB5-7DE1-EBB34D6DAD8A}"/>
              </a:ext>
            </a:extLst>
          </p:cNvPr>
          <p:cNvSpPr>
            <a:spLocks noChangeArrowheads="1"/>
          </p:cNvSpPr>
          <p:nvPr/>
        </p:nvSpPr>
        <p:spPr bwMode="auto">
          <a:xfrm>
            <a:off x="0" y="302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2138" name="Picture 2137" descr="Text, letter&#10;&#10;Description automatically generated">
            <a:extLst>
              <a:ext uri="{FF2B5EF4-FFF2-40B4-BE49-F238E27FC236}">
                <a16:creationId xmlns:a16="http://schemas.microsoft.com/office/drawing/2014/main" id="{39E6D030-A7B1-936F-3FDE-D32221483459}"/>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r="5468"/>
          <a:stretch/>
        </p:blipFill>
        <p:spPr bwMode="auto">
          <a:xfrm>
            <a:off x="277946" y="3386926"/>
            <a:ext cx="3094566" cy="1472635"/>
          </a:xfrm>
          <a:prstGeom prst="rect">
            <a:avLst/>
          </a:prstGeom>
          <a:ln>
            <a:noFill/>
          </a:ln>
          <a:extLst>
            <a:ext uri="{53640926-AAD7-44D8-BBD7-CCE9431645EC}">
              <a14:shadowObscured xmlns:a14="http://schemas.microsoft.com/office/drawing/2010/main"/>
            </a:ext>
          </a:extLst>
        </p:spPr>
      </p:pic>
      <p:pic>
        <p:nvPicPr>
          <p:cNvPr id="2140" name="Picture 2139" descr="Hand sanitizer and masks">
            <a:extLst>
              <a:ext uri="{FF2B5EF4-FFF2-40B4-BE49-F238E27FC236}">
                <a16:creationId xmlns:a16="http://schemas.microsoft.com/office/drawing/2014/main" id="{022AB700-463B-6876-512F-20597248C0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3650459" cy="2434850"/>
          </a:xfrm>
          <a:prstGeom prst="rect">
            <a:avLst/>
          </a:prstGeom>
        </p:spPr>
      </p:pic>
      <p:sp>
        <p:nvSpPr>
          <p:cNvPr id="5" name="TextBox 4">
            <a:extLst>
              <a:ext uri="{FF2B5EF4-FFF2-40B4-BE49-F238E27FC236}">
                <a16:creationId xmlns:a16="http://schemas.microsoft.com/office/drawing/2014/main" id="{E791BC06-F5C9-F957-7DDD-52038BFE17FB}"/>
              </a:ext>
            </a:extLst>
          </p:cNvPr>
          <p:cNvSpPr txBox="1"/>
          <p:nvPr/>
        </p:nvSpPr>
        <p:spPr>
          <a:xfrm>
            <a:off x="4080243" y="612843"/>
            <a:ext cx="7626203" cy="5324535"/>
          </a:xfrm>
          <a:prstGeom prst="rect">
            <a:avLst/>
          </a:prstGeom>
          <a:noFill/>
        </p:spPr>
        <p:txBody>
          <a:bodyPr wrap="square">
            <a:spAutoFit/>
          </a:bodyPr>
          <a:lstStyle/>
          <a:p>
            <a:r>
              <a:rPr lang="en-IE" sz="2000" i="1" dirty="0">
                <a:solidFill>
                  <a:srgbClr val="595959"/>
                </a:solidFill>
                <a:effectLst/>
                <a:latin typeface="Calibri" panose="020F0502020204030204" pitchFamily="34" charset="0"/>
                <a:ea typeface="Calibri" panose="020F0502020204030204" pitchFamily="34" charset="0"/>
              </a:rPr>
              <a:t>Belle's Kitchen </a:t>
            </a:r>
            <a:r>
              <a:rPr lang="en-IE" sz="2000" dirty="0" err="1">
                <a:solidFill>
                  <a:srgbClr val="595959"/>
                </a:solidFill>
                <a:effectLst/>
                <a:latin typeface="Calibri" panose="020F0502020204030204" pitchFamily="34" charset="0"/>
                <a:ea typeface="Calibri" panose="020F0502020204030204" pitchFamily="34" charset="0"/>
              </a:rPr>
              <a:t>nutzte</a:t>
            </a:r>
            <a:r>
              <a:rPr lang="en-IE" sz="2000" dirty="0">
                <a:solidFill>
                  <a:srgbClr val="595959"/>
                </a:solidFill>
                <a:effectLst/>
                <a:latin typeface="Calibri" panose="020F0502020204030204" pitchFamily="34" charset="0"/>
                <a:ea typeface="Calibri" panose="020F0502020204030204" pitchFamily="34" charset="0"/>
              </a:rPr>
              <a:t> den COVID-19-Lockdown als Gelegenheit, einen Schritt zurückzutreten und das </a:t>
            </a:r>
            <a:r>
              <a:rPr lang="en-IE" sz="2000" dirty="0" err="1">
                <a:solidFill>
                  <a:srgbClr val="595959"/>
                </a:solidFill>
                <a:effectLst/>
                <a:latin typeface="Calibri" panose="020F0502020204030204" pitchFamily="34" charset="0"/>
                <a:ea typeface="Calibri" panose="020F0502020204030204" pitchFamily="34" charset="0"/>
              </a:rPr>
              <a:t>Geschäftsmodell</a:t>
            </a:r>
            <a:r>
              <a:rPr lang="en-IE" sz="2000" dirty="0">
                <a:solidFill>
                  <a:srgbClr val="595959"/>
                </a:solidFill>
                <a:effectLst/>
                <a:latin typeface="Calibri" panose="020F0502020204030204" pitchFamily="34" charset="0"/>
                <a:ea typeface="Calibri" panose="020F0502020204030204" pitchFamily="34" charset="0"/>
              </a:rPr>
              <a:t> </a:t>
            </a:r>
            <a:r>
              <a:rPr lang="en-IE" sz="2000" dirty="0" err="1">
                <a:solidFill>
                  <a:srgbClr val="595959"/>
                </a:solidFill>
                <a:effectLst/>
                <a:latin typeface="Calibri" panose="020F0502020204030204" pitchFamily="34" charset="0"/>
                <a:ea typeface="Calibri" panose="020F0502020204030204" pitchFamily="34" charset="0"/>
              </a:rPr>
              <a:t>sowie</a:t>
            </a:r>
            <a:r>
              <a:rPr lang="en-IE" sz="2000" dirty="0">
                <a:solidFill>
                  <a:srgbClr val="595959"/>
                </a:solidFill>
                <a:effectLst/>
                <a:latin typeface="Calibri" panose="020F0502020204030204" pitchFamily="34" charset="0"/>
                <a:ea typeface="Calibri" panose="020F0502020204030204" pitchFamily="34" charset="0"/>
              </a:rPr>
              <a:t> die </a:t>
            </a:r>
            <a:r>
              <a:rPr lang="en-IE" sz="2000" dirty="0" err="1">
                <a:solidFill>
                  <a:srgbClr val="595959"/>
                </a:solidFill>
                <a:effectLst/>
                <a:latin typeface="Calibri" panose="020F0502020204030204" pitchFamily="34" charset="0"/>
                <a:ea typeface="Calibri" panose="020F0502020204030204" pitchFamily="34" charset="0"/>
              </a:rPr>
              <a:t>eigene</a:t>
            </a:r>
            <a:r>
              <a:rPr lang="en-IE" sz="2000" dirty="0">
                <a:solidFill>
                  <a:srgbClr val="595959"/>
                </a:solidFill>
                <a:effectLst/>
                <a:latin typeface="Calibri" panose="020F0502020204030204" pitchFamily="34" charset="0"/>
                <a:ea typeface="Calibri" panose="020F0502020204030204" pitchFamily="34" charset="0"/>
              </a:rPr>
              <a:t> Arbeitsweise neu zu bewerten. Es wurde beschlossen, ein neues und intelligenteres Geschäftsmodell zu entwickeln, das eine bessere Vereinbarkeit von Beruf und Privatleben ermöglichen </a:t>
            </a:r>
            <a:r>
              <a:rPr lang="en-IE" sz="2000" dirty="0" err="1">
                <a:solidFill>
                  <a:srgbClr val="595959"/>
                </a:solidFill>
                <a:effectLst/>
                <a:latin typeface="Calibri" panose="020F0502020204030204" pitchFamily="34" charset="0"/>
                <a:ea typeface="Calibri" panose="020F0502020204030204" pitchFamily="34" charset="0"/>
              </a:rPr>
              <a:t>würde</a:t>
            </a:r>
            <a:r>
              <a:rPr lang="en-IE" sz="2000" dirty="0">
                <a:solidFill>
                  <a:srgbClr val="595959"/>
                </a:solidFill>
                <a:effectLst/>
                <a:latin typeface="Calibri" panose="020F0502020204030204" pitchFamily="34" charset="0"/>
                <a:ea typeface="Calibri" panose="020F0502020204030204" pitchFamily="34" charset="0"/>
              </a:rPr>
              <a:t>.</a:t>
            </a:r>
          </a:p>
          <a:p>
            <a:r>
              <a:rPr lang="en-IE" sz="2000" dirty="0">
                <a:solidFill>
                  <a:srgbClr val="595959"/>
                </a:solidFill>
                <a:latin typeface="Calibri" panose="020F0502020204030204" pitchFamily="34" charset="0"/>
              </a:rPr>
              <a:t> </a:t>
            </a:r>
          </a:p>
          <a:p>
            <a:r>
              <a:rPr lang="en-US" sz="20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Das </a:t>
            </a:r>
            <a:r>
              <a:rPr lang="en-US" sz="20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Unternehmen</a:t>
            </a:r>
            <a:r>
              <a:rPr lang="en-US" sz="20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musste</a:t>
            </a:r>
            <a:r>
              <a:rPr lang="en-US" sz="20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einen Weg finden, um den Betrieb während der Schließung aufrechtzuerhalten. </a:t>
            </a:r>
            <a:r>
              <a:rPr lang="en-GB" sz="20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Ronnie Blake</a:t>
            </a:r>
            <a:r>
              <a:rPr lang="en-GB" sz="2000"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en-GB" sz="2000" dirty="0" err="1">
                <a:solidFill>
                  <a:srgbClr val="595959"/>
                </a:solidFill>
                <a:latin typeface="Calibri" panose="020F0502020204030204" pitchFamily="34" charset="0"/>
                <a:ea typeface="Calibri" panose="020F0502020204030204" pitchFamily="34" charset="0"/>
                <a:cs typeface="Calibri" panose="020F0502020204030204" pitchFamily="34" charset="0"/>
              </a:rPr>
              <a:t>ist</a:t>
            </a:r>
            <a:r>
              <a:rPr lang="en-GB" sz="2000"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en-GB" sz="20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Eigentümer</a:t>
            </a:r>
            <a:r>
              <a:rPr lang="en-GB" sz="20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und </a:t>
            </a:r>
            <a:r>
              <a:rPr lang="en-GB" sz="20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Chefkoch</a:t>
            </a:r>
            <a:r>
              <a:rPr lang="en-GB" sz="20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des Restaurants. Er </a:t>
            </a:r>
            <a:r>
              <a:rPr lang="en-GB" sz="20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entdeckte</a:t>
            </a:r>
            <a:r>
              <a:rPr lang="en-GB" sz="20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a:t>
            </a:r>
            <a:r>
              <a:rPr lang="en-GB" sz="20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dass</a:t>
            </a:r>
            <a:r>
              <a:rPr lang="en-GB" sz="20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die </a:t>
            </a:r>
            <a:r>
              <a:rPr lang="en-GB" sz="2000" dirty="0" err="1">
                <a:solidFill>
                  <a:srgbClr val="595959"/>
                </a:solidFill>
                <a:latin typeface="Calibri" panose="020F0502020204030204" pitchFamily="34" charset="0"/>
                <a:ea typeface="Calibri" panose="020F0502020204030204" pitchFamily="34" charset="0"/>
                <a:cs typeface="Calibri" panose="020F0502020204030204" pitchFamily="34" charset="0"/>
              </a:rPr>
              <a:t>Grafschaft</a:t>
            </a:r>
            <a:r>
              <a:rPr lang="en-GB" sz="20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Donegal einer der größten Verbraucher von Süßigkeiten, Kuchen und Gebäck in </a:t>
            </a:r>
            <a:r>
              <a:rPr lang="en-GB" sz="20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Irland</a:t>
            </a:r>
            <a:r>
              <a:rPr lang="en-GB" sz="20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a:t>
            </a:r>
            <a:r>
              <a:rPr lang="en-GB" sz="20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ist</a:t>
            </a:r>
            <a:r>
              <a:rPr lang="en-GB" sz="20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und </a:t>
            </a:r>
            <a:r>
              <a:rPr lang="en-GB" sz="20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erkannte</a:t>
            </a:r>
            <a:r>
              <a:rPr lang="en-GB" sz="20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seine Chance</a:t>
            </a:r>
            <a:r>
              <a:rPr lang="en-GB" sz="2000" dirty="0">
                <a:solidFill>
                  <a:srgbClr val="595959"/>
                </a:solidFill>
                <a:latin typeface="Calibri" panose="020F0502020204030204" pitchFamily="34" charset="0"/>
                <a:ea typeface="Calibri" panose="020F0502020204030204" pitchFamily="34" charset="0"/>
                <a:cs typeface="Calibri" panose="020F0502020204030204" pitchFamily="34" charset="0"/>
              </a:rPr>
              <a:t>.</a:t>
            </a:r>
            <a:r>
              <a:rPr lang="en-GB" sz="20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Um diesen Markt bedienen zu können, nutzte Ronnie die </a:t>
            </a:r>
            <a:r>
              <a:rPr lang="en-GB" sz="20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Gelegenheit</a:t>
            </a:r>
            <a:r>
              <a:rPr lang="en-GB" sz="20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seine Backkünste zu verfeinern. </a:t>
            </a:r>
            <a:r>
              <a:rPr lang="en-GB" sz="2000" i="1"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Belle's Kitchen </a:t>
            </a:r>
            <a:r>
              <a:rPr lang="en-GB" sz="20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hatte</a:t>
            </a:r>
            <a:r>
              <a:rPr lang="en-GB" sz="20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bald den Ruf, wunderbare Sauerteigbrote und -</a:t>
            </a:r>
            <a:r>
              <a:rPr lang="en-GB" sz="20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gebäcke</a:t>
            </a:r>
            <a:r>
              <a:rPr lang="en-GB" sz="20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a:t>
            </a:r>
            <a:r>
              <a:rPr lang="en-GB" sz="20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herzustellen</a:t>
            </a:r>
            <a:r>
              <a:rPr lang="en-GB" sz="20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a:t>
            </a:r>
            <a:r>
              <a:rPr lang="en-GB" sz="20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Diese</a:t>
            </a:r>
            <a:r>
              <a:rPr lang="en-GB" sz="2000"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en-GB" sz="2000" dirty="0" err="1">
                <a:solidFill>
                  <a:srgbClr val="595959"/>
                </a:solidFill>
                <a:latin typeface="Calibri" panose="020F0502020204030204" pitchFamily="34" charset="0"/>
                <a:ea typeface="Calibri" panose="020F0502020204030204" pitchFamily="34" charset="0"/>
                <a:cs typeface="Calibri" panose="020F0502020204030204" pitchFamily="34" charset="0"/>
              </a:rPr>
              <a:t>verkaufen</a:t>
            </a:r>
            <a:r>
              <a:rPr lang="en-GB" sz="2000"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en-GB" sz="20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sie nun in ihrer neu eröffneten </a:t>
            </a:r>
            <a:r>
              <a:rPr lang="en-GB" sz="20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Bäckerei</a:t>
            </a:r>
            <a:r>
              <a:rPr lang="en-GB" sz="20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a:t>
            </a:r>
            <a:r>
              <a:rPr lang="en-GB" sz="2000" dirty="0">
                <a:solidFill>
                  <a:srgbClr val="595959"/>
                </a:solidFill>
                <a:latin typeface="Calibri" panose="020F0502020204030204" pitchFamily="34" charset="0"/>
                <a:ea typeface="Calibri" panose="020F0502020204030204" pitchFamily="34" charset="0"/>
                <a:cs typeface="Calibri" panose="020F0502020204030204" pitchFamily="34" charset="0"/>
              </a:rPr>
              <a:t>und </a:t>
            </a:r>
            <a:r>
              <a:rPr lang="en-GB" sz="2000" dirty="0" err="1">
                <a:solidFill>
                  <a:srgbClr val="595959"/>
                </a:solidFill>
                <a:latin typeface="Calibri" panose="020F0502020204030204" pitchFamily="34" charset="0"/>
                <a:ea typeface="Calibri" panose="020F0502020204030204" pitchFamily="34" charset="0"/>
                <a:cs typeface="Calibri" panose="020F0502020204030204" pitchFamily="34" charset="0"/>
              </a:rPr>
              <a:t>beliefern</a:t>
            </a:r>
            <a:r>
              <a:rPr lang="en-GB" sz="2000"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en-GB" sz="20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andere</a:t>
            </a:r>
            <a:r>
              <a:rPr lang="en-GB" sz="20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Unternehmen in Donegal. </a:t>
            </a:r>
            <a:r>
              <a:rPr lang="en-GB" sz="20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Zusätzlich</a:t>
            </a:r>
            <a:r>
              <a:rPr lang="en-GB" sz="20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a:t>
            </a:r>
            <a:r>
              <a:rPr lang="en-GB" sz="20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bieten</a:t>
            </a:r>
            <a:r>
              <a:rPr lang="en-GB" sz="20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a:t>
            </a:r>
            <a:r>
              <a:rPr lang="en-GB" sz="20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sie</a:t>
            </a:r>
            <a:r>
              <a:rPr lang="en-GB" sz="20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nun </a:t>
            </a:r>
            <a:r>
              <a:rPr lang="en-GB" sz="20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auch</a:t>
            </a:r>
            <a:r>
              <a:rPr lang="en-GB" sz="20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a:t>
            </a:r>
            <a:r>
              <a:rPr lang="en-GB" sz="20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Produkte</a:t>
            </a:r>
            <a:r>
              <a:rPr lang="en-GB" sz="20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zum</a:t>
            </a:r>
            <a:r>
              <a:rPr lang="en-US" sz="20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Mitnehmen</a:t>
            </a:r>
            <a:r>
              <a:rPr lang="en-US" sz="20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an.</a:t>
            </a:r>
            <a:endParaRPr lang="en-IE" sz="20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E" sz="2000" dirty="0"/>
          </a:p>
        </p:txBody>
      </p:sp>
    </p:spTree>
    <p:extLst>
      <p:ext uri="{BB962C8B-B14F-4D97-AF65-F5344CB8AC3E}">
        <p14:creationId xmlns:p14="http://schemas.microsoft.com/office/powerpoint/2010/main" val="4020722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E73099-5E33-CABF-B2A4-4D037F26FBD7}"/>
              </a:ext>
            </a:extLst>
          </p:cNvPr>
          <p:cNvSpPr/>
          <p:nvPr/>
        </p:nvSpPr>
        <p:spPr>
          <a:xfrm>
            <a:off x="0" y="0"/>
            <a:ext cx="3629025" cy="628552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B1AAFEC-7F9F-7F8B-E76B-8336E3E29394}"/>
              </a:ext>
            </a:extLst>
          </p:cNvPr>
          <p:cNvSpPr>
            <a:spLocks noGrp="1"/>
          </p:cNvSpPr>
          <p:nvPr>
            <p:ph type="body" sz="quarter" idx="16"/>
          </p:nvPr>
        </p:nvSpPr>
        <p:spPr>
          <a:xfrm>
            <a:off x="228314" y="572477"/>
            <a:ext cx="3291071" cy="5185894"/>
          </a:xfrm>
        </p:spPr>
        <p:txBody>
          <a:bodyPr>
            <a:normAutofit/>
          </a:bodyPr>
          <a:lstStyle/>
          <a:p>
            <a:r>
              <a:rPr lang="en-US" sz="2600" b="1" dirty="0">
                <a:solidFill>
                  <a:schemeClr val="bg1"/>
                </a:solidFill>
              </a:rPr>
              <a:t>FALLBEISPIEL:</a:t>
            </a:r>
          </a:p>
          <a:p>
            <a:r>
              <a:rPr lang="en-US" sz="2400" b="1" dirty="0">
                <a:solidFill>
                  <a:schemeClr val="bg1"/>
                </a:solidFill>
              </a:rPr>
              <a:t>PESCANOVA - </a:t>
            </a:r>
            <a:r>
              <a:rPr lang="en-US" sz="2400" b="1" dirty="0" err="1">
                <a:solidFill>
                  <a:schemeClr val="bg1"/>
                </a:solidFill>
              </a:rPr>
              <a:t>Resilienz</a:t>
            </a:r>
            <a:r>
              <a:rPr lang="en-US" sz="2400" b="1" dirty="0">
                <a:solidFill>
                  <a:schemeClr val="bg1"/>
                </a:solidFill>
              </a:rPr>
              <a:t> </a:t>
            </a:r>
            <a:r>
              <a:rPr lang="en-US" sz="2400" b="1" dirty="0" err="1">
                <a:solidFill>
                  <a:schemeClr val="bg1"/>
                </a:solidFill>
              </a:rPr>
              <a:t>ist</a:t>
            </a:r>
            <a:r>
              <a:rPr lang="en-US" sz="2400" b="1" dirty="0">
                <a:solidFill>
                  <a:schemeClr val="bg1"/>
                </a:solidFill>
              </a:rPr>
              <a:t> auch erforderlich, wenn das Unternehmen insolvent ist. </a:t>
            </a:r>
          </a:p>
          <a:p>
            <a:r>
              <a:rPr lang="en-US" sz="2400" b="1" dirty="0" err="1">
                <a:solidFill>
                  <a:schemeClr val="bg1"/>
                </a:solidFill>
              </a:rPr>
              <a:t>Sanierung</a:t>
            </a:r>
            <a:r>
              <a:rPr lang="en-US" sz="2400" b="1" dirty="0">
                <a:solidFill>
                  <a:schemeClr val="bg1"/>
                </a:solidFill>
              </a:rPr>
              <a:t> </a:t>
            </a:r>
            <a:r>
              <a:rPr lang="en-US" sz="2400" b="1" dirty="0" err="1">
                <a:solidFill>
                  <a:schemeClr val="bg1"/>
                </a:solidFill>
              </a:rPr>
              <a:t>als</a:t>
            </a:r>
            <a:r>
              <a:rPr lang="en-US" sz="2400" b="1" dirty="0">
                <a:solidFill>
                  <a:schemeClr val="bg1"/>
                </a:solidFill>
              </a:rPr>
              <a:t> Option</a:t>
            </a:r>
          </a:p>
        </p:txBody>
      </p:sp>
      <p:grpSp>
        <p:nvGrpSpPr>
          <p:cNvPr id="6" name="Graphic 6">
            <a:extLst>
              <a:ext uri="{FF2B5EF4-FFF2-40B4-BE49-F238E27FC236}">
                <a16:creationId xmlns:a16="http://schemas.microsoft.com/office/drawing/2014/main" id="{4E9D68E5-B4C6-E081-4853-5A8823A1D109}"/>
              </a:ext>
            </a:extLst>
          </p:cNvPr>
          <p:cNvGrpSpPr/>
          <p:nvPr/>
        </p:nvGrpSpPr>
        <p:grpSpPr>
          <a:xfrm>
            <a:off x="5071110" y="12356465"/>
            <a:ext cx="1872615" cy="447040"/>
            <a:chOff x="-80578" y="3873532"/>
            <a:chExt cx="772037" cy="184499"/>
          </a:xfrm>
        </p:grpSpPr>
        <p:sp>
          <p:nvSpPr>
            <p:cNvPr id="7" name="Freeform 15">
              <a:extLst>
                <a:ext uri="{FF2B5EF4-FFF2-40B4-BE49-F238E27FC236}">
                  <a16:creationId xmlns:a16="http://schemas.microsoft.com/office/drawing/2014/main" id="{D9566F94-8773-7261-DE79-3283AFDE8334}"/>
                </a:ext>
              </a:extLst>
            </p:cNvPr>
            <p:cNvSpPr/>
            <p:nvPr/>
          </p:nvSpPr>
          <p:spPr>
            <a:xfrm>
              <a:off x="-80578" y="3873532"/>
              <a:ext cx="772037" cy="184499"/>
            </a:xfrm>
            <a:custGeom>
              <a:avLst/>
              <a:gdLst>
                <a:gd name="connsiteX0" fmla="*/ 0 w 691324"/>
                <a:gd name="connsiteY0" fmla="*/ 0 h 184499"/>
                <a:gd name="connsiteX1" fmla="*/ 691324 w 691324"/>
                <a:gd name="connsiteY1" fmla="*/ 0 h 184499"/>
                <a:gd name="connsiteX2" fmla="*/ 691324 w 691324"/>
                <a:gd name="connsiteY2" fmla="*/ 184499 h 184499"/>
                <a:gd name="connsiteX3" fmla="*/ 0 w 691324"/>
                <a:gd name="connsiteY3" fmla="*/ 184499 h 184499"/>
              </a:gdLst>
              <a:ahLst/>
              <a:cxnLst>
                <a:cxn ang="0">
                  <a:pos x="connsiteX0" y="connsiteY0"/>
                </a:cxn>
                <a:cxn ang="0">
                  <a:pos x="connsiteX1" y="connsiteY1"/>
                </a:cxn>
                <a:cxn ang="0">
                  <a:pos x="connsiteX2" y="connsiteY2"/>
                </a:cxn>
                <a:cxn ang="0">
                  <a:pos x="connsiteX3" y="connsiteY3"/>
                </a:cxn>
              </a:cxnLst>
              <a:rect l="l" t="t" r="r" b="b"/>
              <a:pathLst>
                <a:path w="691324" h="184499">
                  <a:moveTo>
                    <a:pt x="0" y="0"/>
                  </a:moveTo>
                  <a:lnTo>
                    <a:pt x="691324" y="0"/>
                  </a:lnTo>
                  <a:lnTo>
                    <a:pt x="691324" y="184499"/>
                  </a:lnTo>
                  <a:lnTo>
                    <a:pt x="0" y="184499"/>
                  </a:lnTo>
                  <a:close/>
                </a:path>
              </a:pathLst>
            </a:custGeom>
            <a:solidFill>
              <a:srgbClr val="FFFFFF"/>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8" name="Graphic 6">
              <a:extLst>
                <a:ext uri="{FF2B5EF4-FFF2-40B4-BE49-F238E27FC236}">
                  <a16:creationId xmlns:a16="http://schemas.microsoft.com/office/drawing/2014/main" id="{580A595F-AF7A-FCC0-B739-AFD22CCA225F}"/>
                </a:ext>
              </a:extLst>
            </p:cNvPr>
            <p:cNvGrpSpPr/>
            <p:nvPr/>
          </p:nvGrpSpPr>
          <p:grpSpPr>
            <a:xfrm>
              <a:off x="67531" y="3914680"/>
              <a:ext cx="500824" cy="109156"/>
              <a:chOff x="67531" y="3914680"/>
              <a:chExt cx="500824" cy="109156"/>
            </a:xfrm>
          </p:grpSpPr>
          <p:sp>
            <p:nvSpPr>
              <p:cNvPr id="9" name="Freeform 17">
                <a:extLst>
                  <a:ext uri="{FF2B5EF4-FFF2-40B4-BE49-F238E27FC236}">
                    <a16:creationId xmlns:a16="http://schemas.microsoft.com/office/drawing/2014/main" id="{3098C537-B349-B173-7082-D9BE7A80F166}"/>
                  </a:ext>
                </a:extLst>
              </p:cNvPr>
              <p:cNvSpPr/>
              <p:nvPr/>
            </p:nvSpPr>
            <p:spPr>
              <a:xfrm>
                <a:off x="67531" y="3914680"/>
                <a:ext cx="160972" cy="108489"/>
              </a:xfrm>
              <a:custGeom>
                <a:avLst/>
                <a:gdLst>
                  <a:gd name="connsiteX0" fmla="*/ 0 w 160972"/>
                  <a:gd name="connsiteY0" fmla="*/ 0 h 108489"/>
                  <a:gd name="connsiteX1" fmla="*/ 160972 w 160972"/>
                  <a:gd name="connsiteY1" fmla="*/ 0 h 108489"/>
                  <a:gd name="connsiteX2" fmla="*/ 160972 w 160972"/>
                  <a:gd name="connsiteY2" fmla="*/ 108490 h 108489"/>
                  <a:gd name="connsiteX3" fmla="*/ 0 w 160972"/>
                  <a:gd name="connsiteY3" fmla="*/ 108490 h 108489"/>
                </a:gdLst>
                <a:ahLst/>
                <a:cxnLst>
                  <a:cxn ang="0">
                    <a:pos x="connsiteX0" y="connsiteY0"/>
                  </a:cxn>
                  <a:cxn ang="0">
                    <a:pos x="connsiteX1" y="connsiteY1"/>
                  </a:cxn>
                  <a:cxn ang="0">
                    <a:pos x="connsiteX2" y="connsiteY2"/>
                  </a:cxn>
                  <a:cxn ang="0">
                    <a:pos x="connsiteX3" y="connsiteY3"/>
                  </a:cxn>
                </a:cxnLst>
                <a:rect l="l" t="t" r="r" b="b"/>
                <a:pathLst>
                  <a:path w="160972" h="108489">
                    <a:moveTo>
                      <a:pt x="0" y="0"/>
                    </a:moveTo>
                    <a:lnTo>
                      <a:pt x="160972" y="0"/>
                    </a:lnTo>
                    <a:lnTo>
                      <a:pt x="160972" y="108490"/>
                    </a:lnTo>
                    <a:lnTo>
                      <a:pt x="0" y="10849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0" name="Freeform 18">
                <a:extLst>
                  <a:ext uri="{FF2B5EF4-FFF2-40B4-BE49-F238E27FC236}">
                    <a16:creationId xmlns:a16="http://schemas.microsoft.com/office/drawing/2014/main" id="{59454B6E-5989-3E49-4672-EECD80AC02EE}"/>
                  </a:ext>
                </a:extLst>
              </p:cNvPr>
              <p:cNvSpPr/>
              <p:nvPr/>
            </p:nvSpPr>
            <p:spPr>
              <a:xfrm>
                <a:off x="177450" y="3963448"/>
                <a:ext cx="10953" cy="9810"/>
              </a:xfrm>
              <a:custGeom>
                <a:avLst/>
                <a:gdLst>
                  <a:gd name="connsiteX0" fmla="*/ 10954 w 10953"/>
                  <a:gd name="connsiteY0" fmla="*/ 3715 h 9810"/>
                  <a:gd name="connsiteX1" fmla="*/ 9239 w 10953"/>
                  <a:gd name="connsiteY1" fmla="*/ 3715 h 9810"/>
                  <a:gd name="connsiteX2" fmla="*/ 6763 w 10953"/>
                  <a:gd name="connsiteY2" fmla="*/ 3620 h 9810"/>
                  <a:gd name="connsiteX3" fmla="*/ 6001 w 10953"/>
                  <a:gd name="connsiteY3" fmla="*/ 1429 h 9810"/>
                  <a:gd name="connsiteX4" fmla="*/ 5429 w 10953"/>
                  <a:gd name="connsiteY4" fmla="*/ 0 h 9810"/>
                  <a:gd name="connsiteX5" fmla="*/ 4953 w 10953"/>
                  <a:gd name="connsiteY5" fmla="*/ 1429 h 9810"/>
                  <a:gd name="connsiteX6" fmla="*/ 4096 w 10953"/>
                  <a:gd name="connsiteY6" fmla="*/ 3620 h 9810"/>
                  <a:gd name="connsiteX7" fmla="*/ 1619 w 10953"/>
                  <a:gd name="connsiteY7" fmla="*/ 3715 h 9810"/>
                  <a:gd name="connsiteX8" fmla="*/ 0 w 10953"/>
                  <a:gd name="connsiteY8" fmla="*/ 3715 h 9810"/>
                  <a:gd name="connsiteX9" fmla="*/ 1333 w 10953"/>
                  <a:gd name="connsiteY9" fmla="*/ 4667 h 9810"/>
                  <a:gd name="connsiteX10" fmla="*/ 3238 w 10953"/>
                  <a:gd name="connsiteY10" fmla="*/ 6096 h 9810"/>
                  <a:gd name="connsiteX11" fmla="*/ 2572 w 10953"/>
                  <a:gd name="connsiteY11" fmla="*/ 8287 h 9810"/>
                  <a:gd name="connsiteX12" fmla="*/ 2095 w 10953"/>
                  <a:gd name="connsiteY12" fmla="*/ 9811 h 9810"/>
                  <a:gd name="connsiteX13" fmla="*/ 3429 w 10953"/>
                  <a:gd name="connsiteY13" fmla="*/ 8954 h 9810"/>
                  <a:gd name="connsiteX14" fmla="*/ 5429 w 10953"/>
                  <a:gd name="connsiteY14" fmla="*/ 7620 h 9810"/>
                  <a:gd name="connsiteX15" fmla="*/ 7525 w 10953"/>
                  <a:gd name="connsiteY15" fmla="*/ 8954 h 9810"/>
                  <a:gd name="connsiteX16" fmla="*/ 8763 w 10953"/>
                  <a:gd name="connsiteY16" fmla="*/ 9811 h 9810"/>
                  <a:gd name="connsiteX17" fmla="*/ 7620 w 10953"/>
                  <a:gd name="connsiteY17" fmla="*/ 6096 h 9810"/>
                  <a:gd name="connsiteX18" fmla="*/ 10954 w 10953"/>
                  <a:gd name="connsiteY18" fmla="*/ 3715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53" h="9810">
                    <a:moveTo>
                      <a:pt x="10954" y="3715"/>
                    </a:moveTo>
                    <a:lnTo>
                      <a:pt x="9239" y="3715"/>
                    </a:lnTo>
                    <a:lnTo>
                      <a:pt x="6763" y="3620"/>
                    </a:lnTo>
                    <a:lnTo>
                      <a:pt x="6001" y="1429"/>
                    </a:lnTo>
                    <a:lnTo>
                      <a:pt x="5429" y="0"/>
                    </a:lnTo>
                    <a:lnTo>
                      <a:pt x="4953" y="1429"/>
                    </a:lnTo>
                    <a:lnTo>
                      <a:pt x="4096" y="3620"/>
                    </a:lnTo>
                    <a:lnTo>
                      <a:pt x="1619" y="3715"/>
                    </a:lnTo>
                    <a:lnTo>
                      <a:pt x="0" y="3715"/>
                    </a:lnTo>
                    <a:lnTo>
                      <a:pt x="1333" y="4667"/>
                    </a:lnTo>
                    <a:lnTo>
                      <a:pt x="3238" y="6096"/>
                    </a:lnTo>
                    <a:lnTo>
                      <a:pt x="2572" y="8287"/>
                    </a:lnTo>
                    <a:lnTo>
                      <a:pt x="2095" y="9811"/>
                    </a:lnTo>
                    <a:lnTo>
                      <a:pt x="3429" y="8954"/>
                    </a:lnTo>
                    <a:lnTo>
                      <a:pt x="5429" y="7620"/>
                    </a:lnTo>
                    <a:lnTo>
                      <a:pt x="7525" y="8954"/>
                    </a:lnTo>
                    <a:lnTo>
                      <a:pt x="8763" y="9811"/>
                    </a:lnTo>
                    <a:lnTo>
                      <a:pt x="7620" y="6096"/>
                    </a:lnTo>
                    <a:lnTo>
                      <a:pt x="10954" y="3715"/>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1" name="Freeform 19">
                <a:extLst>
                  <a:ext uri="{FF2B5EF4-FFF2-40B4-BE49-F238E27FC236}">
                    <a16:creationId xmlns:a16="http://schemas.microsoft.com/office/drawing/2014/main" id="{DCCD53C5-DD3C-3C39-20CB-0A38A84727FA}"/>
                  </a:ext>
                </a:extLst>
              </p:cNvPr>
              <p:cNvSpPr/>
              <p:nvPr/>
            </p:nvSpPr>
            <p:spPr>
              <a:xfrm>
                <a:off x="176307" y="3962400"/>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191 w 13144"/>
                  <a:gd name="connsiteY11" fmla="*/ 5048 h 11715"/>
                  <a:gd name="connsiteX12" fmla="*/ 4858 w 13144"/>
                  <a:gd name="connsiteY12" fmla="*/ 6953 h 11715"/>
                  <a:gd name="connsiteX13" fmla="*/ 3905 w 13144"/>
                  <a:gd name="connsiteY13" fmla="*/ 10001 h 11715"/>
                  <a:gd name="connsiteX14" fmla="*/ 6572 w 13144"/>
                  <a:gd name="connsiteY14" fmla="*/ 8192 h 11715"/>
                  <a:gd name="connsiteX15" fmla="*/ 9335 w 13144"/>
                  <a:gd name="connsiteY15" fmla="*/ 10001 h 11715"/>
                  <a:gd name="connsiteX16" fmla="*/ 8382 w 13144"/>
                  <a:gd name="connsiteY16" fmla="*/ 7049 h 11715"/>
                  <a:gd name="connsiteX17" fmla="*/ 11049 w 13144"/>
                  <a:gd name="connsiteY17" fmla="*/ 5144 h 11715"/>
                  <a:gd name="connsiteX18" fmla="*/ 7715 w 13144"/>
                  <a:gd name="connsiteY18" fmla="*/ 5048 h 11715"/>
                  <a:gd name="connsiteX19" fmla="*/ 6667 w 13144"/>
                  <a:gd name="connsiteY19" fmla="*/ 2096 h 11715"/>
                  <a:gd name="connsiteX20" fmla="*/ 5620 w 13144"/>
                  <a:gd name="connsiteY20" fmla="*/ 5048 h 11715"/>
                  <a:gd name="connsiteX21" fmla="*/ 2191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191" y="5048"/>
                    </a:moveTo>
                    <a:lnTo>
                      <a:pt x="4858" y="6953"/>
                    </a:lnTo>
                    <a:lnTo>
                      <a:pt x="3905" y="10001"/>
                    </a:lnTo>
                    <a:lnTo>
                      <a:pt x="6572" y="8192"/>
                    </a:lnTo>
                    <a:lnTo>
                      <a:pt x="9335" y="10001"/>
                    </a:lnTo>
                    <a:lnTo>
                      <a:pt x="8382" y="7049"/>
                    </a:lnTo>
                    <a:lnTo>
                      <a:pt x="11049" y="5144"/>
                    </a:lnTo>
                    <a:lnTo>
                      <a:pt x="7715" y="5048"/>
                    </a:lnTo>
                    <a:lnTo>
                      <a:pt x="6667" y="2096"/>
                    </a:lnTo>
                    <a:lnTo>
                      <a:pt x="5620" y="5048"/>
                    </a:lnTo>
                    <a:lnTo>
                      <a:pt x="2191"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2" name="Freeform 20">
                <a:extLst>
                  <a:ext uri="{FF2B5EF4-FFF2-40B4-BE49-F238E27FC236}">
                    <a16:creationId xmlns:a16="http://schemas.microsoft.com/office/drawing/2014/main" id="{BEAFC179-0042-1DEF-8443-5244D2306185}"/>
                  </a:ext>
                </a:extLst>
              </p:cNvPr>
              <p:cNvSpPr/>
              <p:nvPr/>
            </p:nvSpPr>
            <p:spPr>
              <a:xfrm>
                <a:off x="172782" y="3945922"/>
                <a:ext cx="10953" cy="9905"/>
              </a:xfrm>
              <a:custGeom>
                <a:avLst/>
                <a:gdLst>
                  <a:gd name="connsiteX0" fmla="*/ 3239 w 10953"/>
                  <a:gd name="connsiteY0" fmla="*/ 6096 h 9905"/>
                  <a:gd name="connsiteX1" fmla="*/ 2572 w 10953"/>
                  <a:gd name="connsiteY1" fmla="*/ 8382 h 9905"/>
                  <a:gd name="connsiteX2" fmla="*/ 2096 w 10953"/>
                  <a:gd name="connsiteY2" fmla="*/ 9906 h 9905"/>
                  <a:gd name="connsiteX3" fmla="*/ 3429 w 10953"/>
                  <a:gd name="connsiteY3" fmla="*/ 8954 h 9905"/>
                  <a:gd name="connsiteX4" fmla="*/ 5429 w 10953"/>
                  <a:gd name="connsiteY4" fmla="*/ 7620 h 9905"/>
                  <a:gd name="connsiteX5" fmla="*/ 7525 w 10953"/>
                  <a:gd name="connsiteY5" fmla="*/ 8954 h 9905"/>
                  <a:gd name="connsiteX6" fmla="*/ 8858 w 10953"/>
                  <a:gd name="connsiteY6" fmla="*/ 9906 h 9905"/>
                  <a:gd name="connsiteX7" fmla="*/ 8382 w 10953"/>
                  <a:gd name="connsiteY7" fmla="*/ 8382 h 9905"/>
                  <a:gd name="connsiteX8" fmla="*/ 7620 w 10953"/>
                  <a:gd name="connsiteY8" fmla="*/ 6096 h 9905"/>
                  <a:gd name="connsiteX9" fmla="*/ 9620 w 10953"/>
                  <a:gd name="connsiteY9" fmla="*/ 4763 h 9905"/>
                  <a:gd name="connsiteX10" fmla="*/ 10954 w 10953"/>
                  <a:gd name="connsiteY10" fmla="*/ 3715 h 9905"/>
                  <a:gd name="connsiteX11" fmla="*/ 9239 w 10953"/>
                  <a:gd name="connsiteY11" fmla="*/ 3715 h 9905"/>
                  <a:gd name="connsiteX12" fmla="*/ 6763 w 10953"/>
                  <a:gd name="connsiteY12" fmla="*/ 3715 h 9905"/>
                  <a:gd name="connsiteX13" fmla="*/ 6001 w 10953"/>
                  <a:gd name="connsiteY13" fmla="*/ 1429 h 9905"/>
                  <a:gd name="connsiteX14" fmla="*/ 5429 w 10953"/>
                  <a:gd name="connsiteY14" fmla="*/ 0 h 9905"/>
                  <a:gd name="connsiteX15" fmla="*/ 4953 w 10953"/>
                  <a:gd name="connsiteY15" fmla="*/ 1429 h 9905"/>
                  <a:gd name="connsiteX16" fmla="*/ 4096 w 10953"/>
                  <a:gd name="connsiteY16" fmla="*/ 3715 h 9905"/>
                  <a:gd name="connsiteX17" fmla="*/ 1619 w 10953"/>
                  <a:gd name="connsiteY17" fmla="*/ 3715 h 9905"/>
                  <a:gd name="connsiteX18" fmla="*/ 0 w 10953"/>
                  <a:gd name="connsiteY18" fmla="*/ 3715 h 9905"/>
                  <a:gd name="connsiteX19" fmla="*/ 1333 w 10953"/>
                  <a:gd name="connsiteY19" fmla="*/ 4763 h 9905"/>
                  <a:gd name="connsiteX20" fmla="*/ 3239 w 10953"/>
                  <a:gd name="connsiteY20" fmla="*/ 6096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905">
                    <a:moveTo>
                      <a:pt x="3239" y="6096"/>
                    </a:moveTo>
                    <a:lnTo>
                      <a:pt x="2572" y="8382"/>
                    </a:lnTo>
                    <a:lnTo>
                      <a:pt x="2096" y="9906"/>
                    </a:lnTo>
                    <a:lnTo>
                      <a:pt x="3429" y="8954"/>
                    </a:lnTo>
                    <a:lnTo>
                      <a:pt x="5429" y="7620"/>
                    </a:lnTo>
                    <a:lnTo>
                      <a:pt x="7525" y="8954"/>
                    </a:lnTo>
                    <a:lnTo>
                      <a:pt x="8858" y="9906"/>
                    </a:lnTo>
                    <a:lnTo>
                      <a:pt x="8382" y="8382"/>
                    </a:lnTo>
                    <a:lnTo>
                      <a:pt x="7620" y="6096"/>
                    </a:lnTo>
                    <a:lnTo>
                      <a:pt x="9620" y="4763"/>
                    </a:lnTo>
                    <a:lnTo>
                      <a:pt x="10954" y="3715"/>
                    </a:lnTo>
                    <a:lnTo>
                      <a:pt x="9239" y="3715"/>
                    </a:lnTo>
                    <a:lnTo>
                      <a:pt x="6763" y="3715"/>
                    </a:lnTo>
                    <a:lnTo>
                      <a:pt x="6001" y="1429"/>
                    </a:lnTo>
                    <a:lnTo>
                      <a:pt x="5429" y="0"/>
                    </a:lnTo>
                    <a:lnTo>
                      <a:pt x="4953" y="1429"/>
                    </a:lnTo>
                    <a:lnTo>
                      <a:pt x="4096" y="3715"/>
                    </a:lnTo>
                    <a:lnTo>
                      <a:pt x="1619" y="3715"/>
                    </a:lnTo>
                    <a:lnTo>
                      <a:pt x="0" y="3715"/>
                    </a:lnTo>
                    <a:lnTo>
                      <a:pt x="1333" y="4763"/>
                    </a:lnTo>
                    <a:lnTo>
                      <a:pt x="3239" y="6096"/>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3" name="Freeform 21">
                <a:extLst>
                  <a:ext uri="{FF2B5EF4-FFF2-40B4-BE49-F238E27FC236}">
                    <a16:creationId xmlns:a16="http://schemas.microsoft.com/office/drawing/2014/main" id="{3825E35A-8A94-7F41-D562-5F1718550A9D}"/>
                  </a:ext>
                </a:extLst>
              </p:cNvPr>
              <p:cNvSpPr/>
              <p:nvPr/>
            </p:nvSpPr>
            <p:spPr>
              <a:xfrm>
                <a:off x="171639" y="3944874"/>
                <a:ext cx="13239" cy="11810"/>
              </a:xfrm>
              <a:custGeom>
                <a:avLst/>
                <a:gdLst>
                  <a:gd name="connsiteX0" fmla="*/ 10573 w 13239"/>
                  <a:gd name="connsiteY0" fmla="*/ 11811 h 11810"/>
                  <a:gd name="connsiteX1" fmla="*/ 6572 w 13239"/>
                  <a:gd name="connsiteY1" fmla="*/ 9144 h 11810"/>
                  <a:gd name="connsiteX2" fmla="*/ 2572 w 13239"/>
                  <a:gd name="connsiteY2" fmla="*/ 11811 h 11810"/>
                  <a:gd name="connsiteX3" fmla="*/ 4000 w 13239"/>
                  <a:gd name="connsiteY3" fmla="*/ 7334 h 11810"/>
                  <a:gd name="connsiteX4" fmla="*/ 0 w 13239"/>
                  <a:gd name="connsiteY4" fmla="*/ 4477 h 11810"/>
                  <a:gd name="connsiteX5" fmla="*/ 4953 w 13239"/>
                  <a:gd name="connsiteY5" fmla="*/ 4381 h 11810"/>
                  <a:gd name="connsiteX6" fmla="*/ 6572 w 13239"/>
                  <a:gd name="connsiteY6" fmla="*/ 0 h 11810"/>
                  <a:gd name="connsiteX7" fmla="*/ 8192 w 13239"/>
                  <a:gd name="connsiteY7" fmla="*/ 4381 h 11810"/>
                  <a:gd name="connsiteX8" fmla="*/ 13240 w 13239"/>
                  <a:gd name="connsiteY8" fmla="*/ 4477 h 11810"/>
                  <a:gd name="connsiteX9" fmla="*/ 9239 w 13239"/>
                  <a:gd name="connsiteY9" fmla="*/ 7334 h 11810"/>
                  <a:gd name="connsiteX10" fmla="*/ 10573 w 13239"/>
                  <a:gd name="connsiteY10" fmla="*/ 11811 h 11810"/>
                  <a:gd name="connsiteX11" fmla="*/ 2191 w 13239"/>
                  <a:gd name="connsiteY11" fmla="*/ 5144 h 11810"/>
                  <a:gd name="connsiteX12" fmla="*/ 4858 w 13239"/>
                  <a:gd name="connsiteY12" fmla="*/ 7048 h 11810"/>
                  <a:gd name="connsiteX13" fmla="*/ 3905 w 13239"/>
                  <a:gd name="connsiteY13" fmla="*/ 10096 h 11810"/>
                  <a:gd name="connsiteX14" fmla="*/ 6572 w 13239"/>
                  <a:gd name="connsiteY14" fmla="*/ 8287 h 11810"/>
                  <a:gd name="connsiteX15" fmla="*/ 9239 w 13239"/>
                  <a:gd name="connsiteY15" fmla="*/ 10096 h 11810"/>
                  <a:gd name="connsiteX16" fmla="*/ 8287 w 13239"/>
                  <a:gd name="connsiteY16" fmla="*/ 7048 h 11810"/>
                  <a:gd name="connsiteX17" fmla="*/ 10954 w 13239"/>
                  <a:gd name="connsiteY17" fmla="*/ 5144 h 11810"/>
                  <a:gd name="connsiteX18" fmla="*/ 7715 w 13239"/>
                  <a:gd name="connsiteY18" fmla="*/ 5048 h 11810"/>
                  <a:gd name="connsiteX19" fmla="*/ 6667 w 13239"/>
                  <a:gd name="connsiteY19" fmla="*/ 2096 h 11810"/>
                  <a:gd name="connsiteX20" fmla="*/ 5620 w 13239"/>
                  <a:gd name="connsiteY20" fmla="*/ 5048 h 11810"/>
                  <a:gd name="connsiteX21" fmla="*/ 2191 w 13239"/>
                  <a:gd name="connsiteY21" fmla="*/ 5144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810">
                    <a:moveTo>
                      <a:pt x="10573" y="11811"/>
                    </a:moveTo>
                    <a:lnTo>
                      <a:pt x="6572" y="9144"/>
                    </a:lnTo>
                    <a:lnTo>
                      <a:pt x="2572" y="11811"/>
                    </a:lnTo>
                    <a:lnTo>
                      <a:pt x="4000" y="7334"/>
                    </a:lnTo>
                    <a:lnTo>
                      <a:pt x="0" y="4477"/>
                    </a:lnTo>
                    <a:lnTo>
                      <a:pt x="4953" y="4381"/>
                    </a:lnTo>
                    <a:lnTo>
                      <a:pt x="6572" y="0"/>
                    </a:lnTo>
                    <a:lnTo>
                      <a:pt x="8192" y="4381"/>
                    </a:lnTo>
                    <a:lnTo>
                      <a:pt x="13240" y="4477"/>
                    </a:lnTo>
                    <a:lnTo>
                      <a:pt x="9239" y="7334"/>
                    </a:lnTo>
                    <a:lnTo>
                      <a:pt x="10573" y="11811"/>
                    </a:lnTo>
                    <a:close/>
                    <a:moveTo>
                      <a:pt x="2191" y="5144"/>
                    </a:moveTo>
                    <a:lnTo>
                      <a:pt x="4858" y="7048"/>
                    </a:lnTo>
                    <a:lnTo>
                      <a:pt x="3905" y="10096"/>
                    </a:lnTo>
                    <a:lnTo>
                      <a:pt x="6572" y="8287"/>
                    </a:lnTo>
                    <a:lnTo>
                      <a:pt x="9239" y="10096"/>
                    </a:lnTo>
                    <a:lnTo>
                      <a:pt x="8287" y="7048"/>
                    </a:lnTo>
                    <a:lnTo>
                      <a:pt x="10954" y="5144"/>
                    </a:lnTo>
                    <a:lnTo>
                      <a:pt x="7715" y="5048"/>
                    </a:lnTo>
                    <a:lnTo>
                      <a:pt x="6667" y="2096"/>
                    </a:lnTo>
                    <a:lnTo>
                      <a:pt x="5620" y="5048"/>
                    </a:lnTo>
                    <a:lnTo>
                      <a:pt x="2191" y="5144"/>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4" name="Freeform 22">
                <a:extLst>
                  <a:ext uri="{FF2B5EF4-FFF2-40B4-BE49-F238E27FC236}">
                    <a16:creationId xmlns:a16="http://schemas.microsoft.com/office/drawing/2014/main" id="{DB21FA29-BF57-3EF5-1A85-B7C75DA36C89}"/>
                  </a:ext>
                </a:extLst>
              </p:cNvPr>
              <p:cNvSpPr/>
              <p:nvPr/>
            </p:nvSpPr>
            <p:spPr>
              <a:xfrm>
                <a:off x="160114" y="3933254"/>
                <a:ext cx="10953" cy="9810"/>
              </a:xfrm>
              <a:custGeom>
                <a:avLst/>
                <a:gdLst>
                  <a:gd name="connsiteX0" fmla="*/ 6763 w 10953"/>
                  <a:gd name="connsiteY0" fmla="*/ 3620 h 9810"/>
                  <a:gd name="connsiteX1" fmla="*/ 6001 w 10953"/>
                  <a:gd name="connsiteY1" fmla="*/ 1429 h 9810"/>
                  <a:gd name="connsiteX2" fmla="*/ 5429 w 10953"/>
                  <a:gd name="connsiteY2" fmla="*/ 0 h 9810"/>
                  <a:gd name="connsiteX3" fmla="*/ 4191 w 10953"/>
                  <a:gd name="connsiteY3" fmla="*/ 3620 h 9810"/>
                  <a:gd name="connsiteX4" fmla="*/ 1619 w 10953"/>
                  <a:gd name="connsiteY4" fmla="*/ 3620 h 9810"/>
                  <a:gd name="connsiteX5" fmla="*/ 0 w 10953"/>
                  <a:gd name="connsiteY5" fmla="*/ 3715 h 9810"/>
                  <a:gd name="connsiteX6" fmla="*/ 1333 w 10953"/>
                  <a:gd name="connsiteY6" fmla="*/ 4667 h 9810"/>
                  <a:gd name="connsiteX7" fmla="*/ 3334 w 10953"/>
                  <a:gd name="connsiteY7" fmla="*/ 6096 h 9810"/>
                  <a:gd name="connsiteX8" fmla="*/ 2572 w 10953"/>
                  <a:gd name="connsiteY8" fmla="*/ 8287 h 9810"/>
                  <a:gd name="connsiteX9" fmla="*/ 2096 w 10953"/>
                  <a:gd name="connsiteY9" fmla="*/ 9811 h 9810"/>
                  <a:gd name="connsiteX10" fmla="*/ 3429 w 10953"/>
                  <a:gd name="connsiteY10" fmla="*/ 8954 h 9810"/>
                  <a:gd name="connsiteX11" fmla="*/ 5429 w 10953"/>
                  <a:gd name="connsiteY11" fmla="*/ 7620 h 9810"/>
                  <a:gd name="connsiteX12" fmla="*/ 7525 w 10953"/>
                  <a:gd name="connsiteY12" fmla="*/ 8954 h 9810"/>
                  <a:gd name="connsiteX13" fmla="*/ 8858 w 10953"/>
                  <a:gd name="connsiteY13" fmla="*/ 9811 h 9810"/>
                  <a:gd name="connsiteX14" fmla="*/ 8382 w 10953"/>
                  <a:gd name="connsiteY14" fmla="*/ 8287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620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429" y="0"/>
                    </a:lnTo>
                    <a:lnTo>
                      <a:pt x="4191" y="3620"/>
                    </a:lnTo>
                    <a:lnTo>
                      <a:pt x="1619" y="3620"/>
                    </a:lnTo>
                    <a:lnTo>
                      <a:pt x="0" y="3715"/>
                    </a:lnTo>
                    <a:lnTo>
                      <a:pt x="1333" y="4667"/>
                    </a:lnTo>
                    <a:lnTo>
                      <a:pt x="3334" y="6096"/>
                    </a:lnTo>
                    <a:lnTo>
                      <a:pt x="2572" y="8287"/>
                    </a:lnTo>
                    <a:lnTo>
                      <a:pt x="2096" y="9811"/>
                    </a:lnTo>
                    <a:lnTo>
                      <a:pt x="3429" y="8954"/>
                    </a:lnTo>
                    <a:lnTo>
                      <a:pt x="5429" y="7620"/>
                    </a:lnTo>
                    <a:lnTo>
                      <a:pt x="7525" y="8954"/>
                    </a:lnTo>
                    <a:lnTo>
                      <a:pt x="8858" y="9811"/>
                    </a:lnTo>
                    <a:lnTo>
                      <a:pt x="8382" y="8287"/>
                    </a:lnTo>
                    <a:lnTo>
                      <a:pt x="7620" y="6096"/>
                    </a:lnTo>
                    <a:lnTo>
                      <a:pt x="9620" y="4667"/>
                    </a:lnTo>
                    <a:lnTo>
                      <a:pt x="10954" y="3715"/>
                    </a:lnTo>
                    <a:lnTo>
                      <a:pt x="9334" y="3620"/>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5" name="Freeform 23">
                <a:extLst>
                  <a:ext uri="{FF2B5EF4-FFF2-40B4-BE49-F238E27FC236}">
                    <a16:creationId xmlns:a16="http://schemas.microsoft.com/office/drawing/2014/main" id="{22BD3E4C-D9E3-C831-A5AB-2F48BE7CCDB0}"/>
                  </a:ext>
                </a:extLst>
              </p:cNvPr>
              <p:cNvSpPr/>
              <p:nvPr/>
            </p:nvSpPr>
            <p:spPr>
              <a:xfrm>
                <a:off x="159066" y="3932206"/>
                <a:ext cx="13239" cy="11715"/>
              </a:xfrm>
              <a:custGeom>
                <a:avLst/>
                <a:gdLst>
                  <a:gd name="connsiteX0" fmla="*/ 10573 w 13239"/>
                  <a:gd name="connsiteY0" fmla="*/ 11716 h 11715"/>
                  <a:gd name="connsiteX1" fmla="*/ 6572 w 13239"/>
                  <a:gd name="connsiteY1" fmla="*/ 9049 h 11715"/>
                  <a:gd name="connsiteX2" fmla="*/ 2572 w 13239"/>
                  <a:gd name="connsiteY2" fmla="*/ 11716 h 11715"/>
                  <a:gd name="connsiteX3" fmla="*/ 4001 w 13239"/>
                  <a:gd name="connsiteY3" fmla="*/ 7239 h 11715"/>
                  <a:gd name="connsiteX4" fmla="*/ 0 w 13239"/>
                  <a:gd name="connsiteY4" fmla="*/ 4381 h 11715"/>
                  <a:gd name="connsiteX5" fmla="*/ 5048 w 13239"/>
                  <a:gd name="connsiteY5" fmla="*/ 4286 h 11715"/>
                  <a:gd name="connsiteX6" fmla="*/ 6668 w 13239"/>
                  <a:gd name="connsiteY6" fmla="*/ 0 h 11715"/>
                  <a:gd name="connsiteX7" fmla="*/ 8287 w 13239"/>
                  <a:gd name="connsiteY7" fmla="*/ 4286 h 11715"/>
                  <a:gd name="connsiteX8" fmla="*/ 13240 w 13239"/>
                  <a:gd name="connsiteY8" fmla="*/ 4381 h 11715"/>
                  <a:gd name="connsiteX9" fmla="*/ 9239 w 13239"/>
                  <a:gd name="connsiteY9" fmla="*/ 7239 h 11715"/>
                  <a:gd name="connsiteX10" fmla="*/ 10573 w 13239"/>
                  <a:gd name="connsiteY10" fmla="*/ 11716 h 11715"/>
                  <a:gd name="connsiteX11" fmla="*/ 2096 w 13239"/>
                  <a:gd name="connsiteY11" fmla="*/ 5048 h 11715"/>
                  <a:gd name="connsiteX12" fmla="*/ 4763 w 13239"/>
                  <a:gd name="connsiteY12" fmla="*/ 6953 h 11715"/>
                  <a:gd name="connsiteX13" fmla="*/ 3810 w 13239"/>
                  <a:gd name="connsiteY13" fmla="*/ 10001 h 11715"/>
                  <a:gd name="connsiteX14" fmla="*/ 6477 w 13239"/>
                  <a:gd name="connsiteY14" fmla="*/ 8191 h 11715"/>
                  <a:gd name="connsiteX15" fmla="*/ 9144 w 13239"/>
                  <a:gd name="connsiteY15" fmla="*/ 10001 h 11715"/>
                  <a:gd name="connsiteX16" fmla="*/ 8192 w 13239"/>
                  <a:gd name="connsiteY16" fmla="*/ 6953 h 11715"/>
                  <a:gd name="connsiteX17" fmla="*/ 10859 w 13239"/>
                  <a:gd name="connsiteY17" fmla="*/ 5048 h 11715"/>
                  <a:gd name="connsiteX18" fmla="*/ 7525 w 13239"/>
                  <a:gd name="connsiteY18" fmla="*/ 4953 h 11715"/>
                  <a:gd name="connsiteX19" fmla="*/ 6477 w 13239"/>
                  <a:gd name="connsiteY19" fmla="*/ 2000 h 11715"/>
                  <a:gd name="connsiteX20" fmla="*/ 5429 w 13239"/>
                  <a:gd name="connsiteY20" fmla="*/ 4953 h 11715"/>
                  <a:gd name="connsiteX21" fmla="*/ 2096 w 1323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715">
                    <a:moveTo>
                      <a:pt x="10573" y="11716"/>
                    </a:moveTo>
                    <a:lnTo>
                      <a:pt x="6572" y="9049"/>
                    </a:lnTo>
                    <a:lnTo>
                      <a:pt x="2572" y="11716"/>
                    </a:lnTo>
                    <a:lnTo>
                      <a:pt x="4001" y="7239"/>
                    </a:lnTo>
                    <a:lnTo>
                      <a:pt x="0" y="4381"/>
                    </a:lnTo>
                    <a:lnTo>
                      <a:pt x="5048" y="4286"/>
                    </a:lnTo>
                    <a:lnTo>
                      <a:pt x="6668" y="0"/>
                    </a:lnTo>
                    <a:lnTo>
                      <a:pt x="8287" y="4286"/>
                    </a:lnTo>
                    <a:lnTo>
                      <a:pt x="13240" y="4381"/>
                    </a:lnTo>
                    <a:lnTo>
                      <a:pt x="9239" y="7239"/>
                    </a:lnTo>
                    <a:lnTo>
                      <a:pt x="10573" y="11716"/>
                    </a:lnTo>
                    <a:close/>
                    <a:moveTo>
                      <a:pt x="2096" y="5048"/>
                    </a:moveTo>
                    <a:lnTo>
                      <a:pt x="4763" y="6953"/>
                    </a:lnTo>
                    <a:lnTo>
                      <a:pt x="3810" y="10001"/>
                    </a:lnTo>
                    <a:lnTo>
                      <a:pt x="6477" y="8191"/>
                    </a:lnTo>
                    <a:lnTo>
                      <a:pt x="9144" y="10001"/>
                    </a:lnTo>
                    <a:lnTo>
                      <a:pt x="8192" y="6953"/>
                    </a:lnTo>
                    <a:lnTo>
                      <a:pt x="10859" y="5048"/>
                    </a:lnTo>
                    <a:lnTo>
                      <a:pt x="7525" y="4953"/>
                    </a:lnTo>
                    <a:lnTo>
                      <a:pt x="6477" y="2000"/>
                    </a:lnTo>
                    <a:lnTo>
                      <a:pt x="5429"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6" name="Freeform 24">
                <a:extLst>
                  <a:ext uri="{FF2B5EF4-FFF2-40B4-BE49-F238E27FC236}">
                    <a16:creationId xmlns:a16="http://schemas.microsoft.com/office/drawing/2014/main" id="{815F8C7C-9ED2-BE62-6406-490B9287CCFB}"/>
                  </a:ext>
                </a:extLst>
              </p:cNvPr>
              <p:cNvSpPr/>
              <p:nvPr/>
            </p:nvSpPr>
            <p:spPr>
              <a:xfrm>
                <a:off x="142397" y="3928587"/>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7" name="Freeform 25">
                <a:extLst>
                  <a:ext uri="{FF2B5EF4-FFF2-40B4-BE49-F238E27FC236}">
                    <a16:creationId xmlns:a16="http://schemas.microsoft.com/office/drawing/2014/main" id="{C514A78C-E4E9-897D-CF3A-5640F1255A49}"/>
                  </a:ext>
                </a:extLst>
              </p:cNvPr>
              <p:cNvSpPr/>
              <p:nvPr/>
            </p:nvSpPr>
            <p:spPr>
              <a:xfrm>
                <a:off x="141255" y="3927539"/>
                <a:ext cx="13144" cy="11715"/>
              </a:xfrm>
              <a:custGeom>
                <a:avLst/>
                <a:gdLst>
                  <a:gd name="connsiteX0" fmla="*/ 2572 w 13144"/>
                  <a:gd name="connsiteY0" fmla="*/ 11716 h 11715"/>
                  <a:gd name="connsiteX1" fmla="*/ 4000 w 13144"/>
                  <a:gd name="connsiteY1" fmla="*/ 7239 h 11715"/>
                  <a:gd name="connsiteX2" fmla="*/ 0 w 13144"/>
                  <a:gd name="connsiteY2" fmla="*/ 4382 h 11715"/>
                  <a:gd name="connsiteX3" fmla="*/ 5048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668 w 13144"/>
                  <a:gd name="connsiteY11" fmla="*/ 8192 h 11715"/>
                  <a:gd name="connsiteX12" fmla="*/ 9430 w 13144"/>
                  <a:gd name="connsiteY12" fmla="*/ 10001 h 11715"/>
                  <a:gd name="connsiteX13" fmla="*/ 8477 w 13144"/>
                  <a:gd name="connsiteY13" fmla="*/ 6953 h 11715"/>
                  <a:gd name="connsiteX14" fmla="*/ 11144 w 13144"/>
                  <a:gd name="connsiteY14" fmla="*/ 5048 h 11715"/>
                  <a:gd name="connsiteX15" fmla="*/ 7810 w 13144"/>
                  <a:gd name="connsiteY15" fmla="*/ 4953 h 11715"/>
                  <a:gd name="connsiteX16" fmla="*/ 6763 w 13144"/>
                  <a:gd name="connsiteY16" fmla="*/ 2000 h 11715"/>
                  <a:gd name="connsiteX17" fmla="*/ 5715 w 13144"/>
                  <a:gd name="connsiteY17" fmla="*/ 4953 h 11715"/>
                  <a:gd name="connsiteX18" fmla="*/ 2381 w 13144"/>
                  <a:gd name="connsiteY18" fmla="*/ 5048 h 11715"/>
                  <a:gd name="connsiteX19" fmla="*/ 5048 w 13144"/>
                  <a:gd name="connsiteY19" fmla="*/ 6953 h 11715"/>
                  <a:gd name="connsiteX20" fmla="*/ 4096 w 13144"/>
                  <a:gd name="connsiteY20" fmla="*/ 10001 h 11715"/>
                  <a:gd name="connsiteX21" fmla="*/ 6668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0" y="7239"/>
                    </a:lnTo>
                    <a:lnTo>
                      <a:pt x="0" y="4382"/>
                    </a:lnTo>
                    <a:lnTo>
                      <a:pt x="5048" y="4286"/>
                    </a:lnTo>
                    <a:lnTo>
                      <a:pt x="6572" y="0"/>
                    </a:lnTo>
                    <a:lnTo>
                      <a:pt x="8192" y="4286"/>
                    </a:lnTo>
                    <a:lnTo>
                      <a:pt x="13145" y="4382"/>
                    </a:lnTo>
                    <a:lnTo>
                      <a:pt x="9144" y="7239"/>
                    </a:lnTo>
                    <a:lnTo>
                      <a:pt x="10573" y="11716"/>
                    </a:lnTo>
                    <a:lnTo>
                      <a:pt x="6572" y="9049"/>
                    </a:lnTo>
                    <a:lnTo>
                      <a:pt x="2572" y="11716"/>
                    </a:lnTo>
                    <a:close/>
                    <a:moveTo>
                      <a:pt x="6668" y="8192"/>
                    </a:moveTo>
                    <a:lnTo>
                      <a:pt x="9430" y="10001"/>
                    </a:lnTo>
                    <a:lnTo>
                      <a:pt x="8477" y="6953"/>
                    </a:lnTo>
                    <a:lnTo>
                      <a:pt x="11144" y="5048"/>
                    </a:lnTo>
                    <a:lnTo>
                      <a:pt x="7810" y="4953"/>
                    </a:lnTo>
                    <a:lnTo>
                      <a:pt x="6763" y="2000"/>
                    </a:lnTo>
                    <a:lnTo>
                      <a:pt x="5715" y="4953"/>
                    </a:lnTo>
                    <a:lnTo>
                      <a:pt x="2381" y="5048"/>
                    </a:lnTo>
                    <a:lnTo>
                      <a:pt x="5048" y="6953"/>
                    </a:lnTo>
                    <a:lnTo>
                      <a:pt x="4096" y="10001"/>
                    </a:lnTo>
                    <a:lnTo>
                      <a:pt x="6668"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8" name="Freeform 26">
                <a:extLst>
                  <a:ext uri="{FF2B5EF4-FFF2-40B4-BE49-F238E27FC236}">
                    <a16:creationId xmlns:a16="http://schemas.microsoft.com/office/drawing/2014/main" id="{A8686417-449B-AC63-4038-06AD13F9B026}"/>
                  </a:ext>
                </a:extLst>
              </p:cNvPr>
              <p:cNvSpPr/>
              <p:nvPr/>
            </p:nvSpPr>
            <p:spPr>
              <a:xfrm>
                <a:off x="124871" y="3933254"/>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620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620"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9" name="Freeform 27">
                <a:extLst>
                  <a:ext uri="{FF2B5EF4-FFF2-40B4-BE49-F238E27FC236}">
                    <a16:creationId xmlns:a16="http://schemas.microsoft.com/office/drawing/2014/main" id="{46C3435E-600C-BEAF-A765-A868AA25EB34}"/>
                  </a:ext>
                </a:extLst>
              </p:cNvPr>
              <p:cNvSpPr/>
              <p:nvPr/>
            </p:nvSpPr>
            <p:spPr>
              <a:xfrm>
                <a:off x="123728" y="3932111"/>
                <a:ext cx="13335" cy="11810"/>
              </a:xfrm>
              <a:custGeom>
                <a:avLst/>
                <a:gdLst>
                  <a:gd name="connsiteX0" fmla="*/ 2572 w 13335"/>
                  <a:gd name="connsiteY0" fmla="*/ 11811 h 11810"/>
                  <a:gd name="connsiteX1" fmla="*/ 4001 w 13335"/>
                  <a:gd name="connsiteY1" fmla="*/ 7334 h 11810"/>
                  <a:gd name="connsiteX2" fmla="*/ 0 w 13335"/>
                  <a:gd name="connsiteY2" fmla="*/ 4477 h 11810"/>
                  <a:gd name="connsiteX3" fmla="*/ 5048 w 13335"/>
                  <a:gd name="connsiteY3" fmla="*/ 4381 h 11810"/>
                  <a:gd name="connsiteX4" fmla="*/ 6668 w 13335"/>
                  <a:gd name="connsiteY4" fmla="*/ 0 h 11810"/>
                  <a:gd name="connsiteX5" fmla="*/ 8287 w 13335"/>
                  <a:gd name="connsiteY5" fmla="*/ 4381 h 11810"/>
                  <a:gd name="connsiteX6" fmla="*/ 13335 w 13335"/>
                  <a:gd name="connsiteY6" fmla="*/ 4477 h 11810"/>
                  <a:gd name="connsiteX7" fmla="*/ 9334 w 13335"/>
                  <a:gd name="connsiteY7" fmla="*/ 7334 h 11810"/>
                  <a:gd name="connsiteX8" fmla="*/ 10763 w 13335"/>
                  <a:gd name="connsiteY8" fmla="*/ 11811 h 11810"/>
                  <a:gd name="connsiteX9" fmla="*/ 6763 w 13335"/>
                  <a:gd name="connsiteY9" fmla="*/ 9144 h 11810"/>
                  <a:gd name="connsiteX10" fmla="*/ 2572 w 13335"/>
                  <a:gd name="connsiteY10" fmla="*/ 11811 h 11810"/>
                  <a:gd name="connsiteX11" fmla="*/ 6668 w 13335"/>
                  <a:gd name="connsiteY11" fmla="*/ 8287 h 11810"/>
                  <a:gd name="connsiteX12" fmla="*/ 9334 w 13335"/>
                  <a:gd name="connsiteY12" fmla="*/ 10096 h 11810"/>
                  <a:gd name="connsiteX13" fmla="*/ 8382 w 13335"/>
                  <a:gd name="connsiteY13" fmla="*/ 7048 h 11810"/>
                  <a:gd name="connsiteX14" fmla="*/ 11049 w 13335"/>
                  <a:gd name="connsiteY14" fmla="*/ 5144 h 11810"/>
                  <a:gd name="connsiteX15" fmla="*/ 7715 w 13335"/>
                  <a:gd name="connsiteY15" fmla="*/ 5048 h 11810"/>
                  <a:gd name="connsiteX16" fmla="*/ 6668 w 13335"/>
                  <a:gd name="connsiteY16" fmla="*/ 2096 h 11810"/>
                  <a:gd name="connsiteX17" fmla="*/ 5620 w 13335"/>
                  <a:gd name="connsiteY17" fmla="*/ 5048 h 11810"/>
                  <a:gd name="connsiteX18" fmla="*/ 2286 w 13335"/>
                  <a:gd name="connsiteY18" fmla="*/ 5144 h 11810"/>
                  <a:gd name="connsiteX19" fmla="*/ 4953 w 13335"/>
                  <a:gd name="connsiteY19" fmla="*/ 7048 h 11810"/>
                  <a:gd name="connsiteX20" fmla="*/ 4001 w 13335"/>
                  <a:gd name="connsiteY20" fmla="*/ 10096 h 11810"/>
                  <a:gd name="connsiteX21" fmla="*/ 6668 w 13335"/>
                  <a:gd name="connsiteY21" fmla="*/ 8287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810">
                    <a:moveTo>
                      <a:pt x="2572" y="11811"/>
                    </a:moveTo>
                    <a:lnTo>
                      <a:pt x="4001" y="7334"/>
                    </a:lnTo>
                    <a:lnTo>
                      <a:pt x="0" y="4477"/>
                    </a:lnTo>
                    <a:lnTo>
                      <a:pt x="5048" y="4381"/>
                    </a:lnTo>
                    <a:lnTo>
                      <a:pt x="6668" y="0"/>
                    </a:lnTo>
                    <a:lnTo>
                      <a:pt x="8287" y="4381"/>
                    </a:lnTo>
                    <a:lnTo>
                      <a:pt x="13335" y="4477"/>
                    </a:lnTo>
                    <a:lnTo>
                      <a:pt x="9334" y="7334"/>
                    </a:lnTo>
                    <a:lnTo>
                      <a:pt x="10763" y="11811"/>
                    </a:lnTo>
                    <a:lnTo>
                      <a:pt x="6763" y="9144"/>
                    </a:lnTo>
                    <a:lnTo>
                      <a:pt x="2572" y="11811"/>
                    </a:lnTo>
                    <a:close/>
                    <a:moveTo>
                      <a:pt x="6668" y="8287"/>
                    </a:moveTo>
                    <a:lnTo>
                      <a:pt x="9334" y="10096"/>
                    </a:lnTo>
                    <a:lnTo>
                      <a:pt x="8382" y="7048"/>
                    </a:lnTo>
                    <a:lnTo>
                      <a:pt x="11049" y="5144"/>
                    </a:lnTo>
                    <a:lnTo>
                      <a:pt x="7715" y="5048"/>
                    </a:lnTo>
                    <a:lnTo>
                      <a:pt x="6668" y="2096"/>
                    </a:lnTo>
                    <a:lnTo>
                      <a:pt x="5620" y="5048"/>
                    </a:lnTo>
                    <a:lnTo>
                      <a:pt x="2286" y="5144"/>
                    </a:lnTo>
                    <a:lnTo>
                      <a:pt x="4953" y="7048"/>
                    </a:lnTo>
                    <a:lnTo>
                      <a:pt x="4001" y="10096"/>
                    </a:lnTo>
                    <a:lnTo>
                      <a:pt x="6668" y="8287"/>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0" name="Freeform 28">
                <a:extLst>
                  <a:ext uri="{FF2B5EF4-FFF2-40B4-BE49-F238E27FC236}">
                    <a16:creationId xmlns:a16="http://schemas.microsoft.com/office/drawing/2014/main" id="{7F520F26-8C83-ADA8-8BDF-61265ABD2463}"/>
                  </a:ext>
                </a:extLst>
              </p:cNvPr>
              <p:cNvSpPr/>
              <p:nvPr/>
            </p:nvSpPr>
            <p:spPr>
              <a:xfrm>
                <a:off x="112108" y="3945827"/>
                <a:ext cx="10953" cy="9810"/>
              </a:xfrm>
              <a:custGeom>
                <a:avLst/>
                <a:gdLst>
                  <a:gd name="connsiteX0" fmla="*/ 6763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715 h 9810"/>
                  <a:gd name="connsiteX6" fmla="*/ 0 w 10953"/>
                  <a:gd name="connsiteY6" fmla="*/ 3715 h 9810"/>
                  <a:gd name="connsiteX7" fmla="*/ 1334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715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525" y="0"/>
                    </a:lnTo>
                    <a:lnTo>
                      <a:pt x="4953" y="1429"/>
                    </a:lnTo>
                    <a:lnTo>
                      <a:pt x="4191" y="3620"/>
                    </a:lnTo>
                    <a:lnTo>
                      <a:pt x="1715" y="3715"/>
                    </a:lnTo>
                    <a:lnTo>
                      <a:pt x="0" y="3715"/>
                    </a:lnTo>
                    <a:lnTo>
                      <a:pt x="1334" y="4667"/>
                    </a:lnTo>
                    <a:lnTo>
                      <a:pt x="3334" y="6096"/>
                    </a:lnTo>
                    <a:lnTo>
                      <a:pt x="2572" y="8287"/>
                    </a:lnTo>
                    <a:lnTo>
                      <a:pt x="2096" y="9811"/>
                    </a:lnTo>
                    <a:lnTo>
                      <a:pt x="3429" y="8954"/>
                    </a:lnTo>
                    <a:lnTo>
                      <a:pt x="5525" y="7620"/>
                    </a:lnTo>
                    <a:lnTo>
                      <a:pt x="7525" y="8954"/>
                    </a:lnTo>
                    <a:lnTo>
                      <a:pt x="8858" y="9811"/>
                    </a:lnTo>
                    <a:lnTo>
                      <a:pt x="7620" y="6096"/>
                    </a:lnTo>
                    <a:lnTo>
                      <a:pt x="9620" y="4667"/>
                    </a:lnTo>
                    <a:lnTo>
                      <a:pt x="10954" y="3715"/>
                    </a:lnTo>
                    <a:lnTo>
                      <a:pt x="9334" y="3715"/>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 name="Freeform 29">
                <a:extLst>
                  <a:ext uri="{FF2B5EF4-FFF2-40B4-BE49-F238E27FC236}">
                    <a16:creationId xmlns:a16="http://schemas.microsoft.com/office/drawing/2014/main" id="{04EDD802-AB05-CBE2-D39E-96942A8F0044}"/>
                  </a:ext>
                </a:extLst>
              </p:cNvPr>
              <p:cNvSpPr/>
              <p:nvPr/>
            </p:nvSpPr>
            <p:spPr>
              <a:xfrm>
                <a:off x="111060" y="3944779"/>
                <a:ext cx="13049" cy="11715"/>
              </a:xfrm>
              <a:custGeom>
                <a:avLst/>
                <a:gdLst>
                  <a:gd name="connsiteX0" fmla="*/ 2572 w 13049"/>
                  <a:gd name="connsiteY0" fmla="*/ 11716 h 11715"/>
                  <a:gd name="connsiteX1" fmla="*/ 4000 w 13049"/>
                  <a:gd name="connsiteY1" fmla="*/ 7239 h 11715"/>
                  <a:gd name="connsiteX2" fmla="*/ 0 w 13049"/>
                  <a:gd name="connsiteY2" fmla="*/ 4382 h 11715"/>
                  <a:gd name="connsiteX3" fmla="*/ 4953 w 13049"/>
                  <a:gd name="connsiteY3" fmla="*/ 4286 h 11715"/>
                  <a:gd name="connsiteX4" fmla="*/ 6572 w 13049"/>
                  <a:gd name="connsiteY4" fmla="*/ 0 h 11715"/>
                  <a:gd name="connsiteX5" fmla="*/ 8096 w 13049"/>
                  <a:gd name="connsiteY5" fmla="*/ 4286 h 11715"/>
                  <a:gd name="connsiteX6" fmla="*/ 13049 w 13049"/>
                  <a:gd name="connsiteY6" fmla="*/ 4382 h 11715"/>
                  <a:gd name="connsiteX7" fmla="*/ 9049 w 13049"/>
                  <a:gd name="connsiteY7" fmla="*/ 7239 h 11715"/>
                  <a:gd name="connsiteX8" fmla="*/ 10477 w 13049"/>
                  <a:gd name="connsiteY8" fmla="*/ 11716 h 11715"/>
                  <a:gd name="connsiteX9" fmla="*/ 6477 w 13049"/>
                  <a:gd name="connsiteY9" fmla="*/ 9049 h 11715"/>
                  <a:gd name="connsiteX10" fmla="*/ 2572 w 13049"/>
                  <a:gd name="connsiteY10" fmla="*/ 11716 h 11715"/>
                  <a:gd name="connsiteX11" fmla="*/ 6572 w 13049"/>
                  <a:gd name="connsiteY11" fmla="*/ 8192 h 11715"/>
                  <a:gd name="connsiteX12" fmla="*/ 9239 w 13049"/>
                  <a:gd name="connsiteY12" fmla="*/ 10001 h 11715"/>
                  <a:gd name="connsiteX13" fmla="*/ 8287 w 13049"/>
                  <a:gd name="connsiteY13" fmla="*/ 6953 h 11715"/>
                  <a:gd name="connsiteX14" fmla="*/ 10954 w 13049"/>
                  <a:gd name="connsiteY14" fmla="*/ 5048 h 11715"/>
                  <a:gd name="connsiteX15" fmla="*/ 7620 w 13049"/>
                  <a:gd name="connsiteY15" fmla="*/ 4953 h 11715"/>
                  <a:gd name="connsiteX16" fmla="*/ 6572 w 13049"/>
                  <a:gd name="connsiteY16" fmla="*/ 2000 h 11715"/>
                  <a:gd name="connsiteX17" fmla="*/ 5524 w 13049"/>
                  <a:gd name="connsiteY17" fmla="*/ 4953 h 11715"/>
                  <a:gd name="connsiteX18" fmla="*/ 2191 w 13049"/>
                  <a:gd name="connsiteY18" fmla="*/ 5048 h 11715"/>
                  <a:gd name="connsiteX19" fmla="*/ 4858 w 13049"/>
                  <a:gd name="connsiteY19" fmla="*/ 6953 h 11715"/>
                  <a:gd name="connsiteX20" fmla="*/ 3905 w 13049"/>
                  <a:gd name="connsiteY20" fmla="*/ 10001 h 11715"/>
                  <a:gd name="connsiteX21" fmla="*/ 6572 w 13049"/>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2572" y="11716"/>
                    </a:moveTo>
                    <a:lnTo>
                      <a:pt x="4000" y="7239"/>
                    </a:lnTo>
                    <a:lnTo>
                      <a:pt x="0" y="4382"/>
                    </a:lnTo>
                    <a:lnTo>
                      <a:pt x="4953" y="4286"/>
                    </a:lnTo>
                    <a:lnTo>
                      <a:pt x="6572" y="0"/>
                    </a:lnTo>
                    <a:lnTo>
                      <a:pt x="8096" y="4286"/>
                    </a:lnTo>
                    <a:lnTo>
                      <a:pt x="13049" y="4382"/>
                    </a:lnTo>
                    <a:lnTo>
                      <a:pt x="9049" y="7239"/>
                    </a:lnTo>
                    <a:lnTo>
                      <a:pt x="10477" y="11716"/>
                    </a:lnTo>
                    <a:lnTo>
                      <a:pt x="6477"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2" name="Freeform 30">
                <a:extLst>
                  <a:ext uri="{FF2B5EF4-FFF2-40B4-BE49-F238E27FC236}">
                    <a16:creationId xmlns:a16="http://schemas.microsoft.com/office/drawing/2014/main" id="{EA700793-4E69-97E2-3E2D-DF6A03FE9AEB}"/>
                  </a:ext>
                </a:extLst>
              </p:cNvPr>
              <p:cNvSpPr/>
              <p:nvPr/>
            </p:nvSpPr>
            <p:spPr>
              <a:xfrm>
                <a:off x="107345" y="3963448"/>
                <a:ext cx="10953" cy="9810"/>
              </a:xfrm>
              <a:custGeom>
                <a:avLst/>
                <a:gdLst>
                  <a:gd name="connsiteX0" fmla="*/ 7525 w 10953"/>
                  <a:gd name="connsiteY0" fmla="*/ 8954 h 9810"/>
                  <a:gd name="connsiteX1" fmla="*/ 8858 w 10953"/>
                  <a:gd name="connsiteY1" fmla="*/ 9811 h 9810"/>
                  <a:gd name="connsiteX2" fmla="*/ 8382 w 10953"/>
                  <a:gd name="connsiteY2" fmla="*/ 8287 h 9810"/>
                  <a:gd name="connsiteX3" fmla="*/ 7620 w 10953"/>
                  <a:gd name="connsiteY3" fmla="*/ 6096 h 9810"/>
                  <a:gd name="connsiteX4" fmla="*/ 9620 w 10953"/>
                  <a:gd name="connsiteY4" fmla="*/ 4667 h 9810"/>
                  <a:gd name="connsiteX5" fmla="*/ 10954 w 10953"/>
                  <a:gd name="connsiteY5" fmla="*/ 3715 h 9810"/>
                  <a:gd name="connsiteX6" fmla="*/ 9334 w 10953"/>
                  <a:gd name="connsiteY6" fmla="*/ 3620 h 9810"/>
                  <a:gd name="connsiteX7" fmla="*/ 6763 w 10953"/>
                  <a:gd name="connsiteY7" fmla="*/ 3620 h 9810"/>
                  <a:gd name="connsiteX8" fmla="*/ 6001 w 10953"/>
                  <a:gd name="connsiteY8" fmla="*/ 1333 h 9810"/>
                  <a:gd name="connsiteX9" fmla="*/ 5429 w 10953"/>
                  <a:gd name="connsiteY9" fmla="*/ 0 h 9810"/>
                  <a:gd name="connsiteX10" fmla="*/ 4953 w 10953"/>
                  <a:gd name="connsiteY10" fmla="*/ 1333 h 9810"/>
                  <a:gd name="connsiteX11" fmla="*/ 4096 w 10953"/>
                  <a:gd name="connsiteY11" fmla="*/ 3620 h 9810"/>
                  <a:gd name="connsiteX12" fmla="*/ 1619 w 10953"/>
                  <a:gd name="connsiteY12" fmla="*/ 3620 h 9810"/>
                  <a:gd name="connsiteX13" fmla="*/ 0 w 10953"/>
                  <a:gd name="connsiteY13" fmla="*/ 3715 h 9810"/>
                  <a:gd name="connsiteX14" fmla="*/ 1334 w 10953"/>
                  <a:gd name="connsiteY14" fmla="*/ 4667 h 9810"/>
                  <a:gd name="connsiteX15" fmla="*/ 3334 w 10953"/>
                  <a:gd name="connsiteY15" fmla="*/ 6096 h 9810"/>
                  <a:gd name="connsiteX16" fmla="*/ 2572 w 10953"/>
                  <a:gd name="connsiteY16" fmla="*/ 8287 h 9810"/>
                  <a:gd name="connsiteX17" fmla="*/ 2096 w 10953"/>
                  <a:gd name="connsiteY17" fmla="*/ 9811 h 9810"/>
                  <a:gd name="connsiteX18" fmla="*/ 3429 w 10953"/>
                  <a:gd name="connsiteY18" fmla="*/ 8954 h 9810"/>
                  <a:gd name="connsiteX19" fmla="*/ 5429 w 10953"/>
                  <a:gd name="connsiteY19" fmla="*/ 7525 h 9810"/>
                  <a:gd name="connsiteX20" fmla="*/ 7525 w 10953"/>
                  <a:gd name="connsiteY20" fmla="*/ 8954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7525" y="8954"/>
                    </a:moveTo>
                    <a:lnTo>
                      <a:pt x="8858" y="9811"/>
                    </a:lnTo>
                    <a:lnTo>
                      <a:pt x="8382" y="8287"/>
                    </a:lnTo>
                    <a:lnTo>
                      <a:pt x="7620" y="6096"/>
                    </a:lnTo>
                    <a:lnTo>
                      <a:pt x="9620" y="4667"/>
                    </a:lnTo>
                    <a:lnTo>
                      <a:pt x="10954" y="3715"/>
                    </a:lnTo>
                    <a:lnTo>
                      <a:pt x="9334" y="3620"/>
                    </a:lnTo>
                    <a:lnTo>
                      <a:pt x="6763" y="3620"/>
                    </a:lnTo>
                    <a:lnTo>
                      <a:pt x="6001" y="1333"/>
                    </a:lnTo>
                    <a:lnTo>
                      <a:pt x="5429" y="0"/>
                    </a:lnTo>
                    <a:lnTo>
                      <a:pt x="4953" y="1333"/>
                    </a:lnTo>
                    <a:lnTo>
                      <a:pt x="4096" y="3620"/>
                    </a:lnTo>
                    <a:lnTo>
                      <a:pt x="1619" y="3620"/>
                    </a:lnTo>
                    <a:lnTo>
                      <a:pt x="0" y="3715"/>
                    </a:lnTo>
                    <a:lnTo>
                      <a:pt x="1334" y="4667"/>
                    </a:lnTo>
                    <a:lnTo>
                      <a:pt x="3334" y="6096"/>
                    </a:lnTo>
                    <a:lnTo>
                      <a:pt x="2572" y="8287"/>
                    </a:lnTo>
                    <a:lnTo>
                      <a:pt x="2096" y="9811"/>
                    </a:lnTo>
                    <a:lnTo>
                      <a:pt x="3429" y="8954"/>
                    </a:lnTo>
                    <a:lnTo>
                      <a:pt x="5429" y="7525"/>
                    </a:lnTo>
                    <a:lnTo>
                      <a:pt x="7525" y="8954"/>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3" name="Freeform 31">
                <a:extLst>
                  <a:ext uri="{FF2B5EF4-FFF2-40B4-BE49-F238E27FC236}">
                    <a16:creationId xmlns:a16="http://schemas.microsoft.com/office/drawing/2014/main" id="{B498228F-28C6-F96D-F6FB-4B213F354FA1}"/>
                  </a:ext>
                </a:extLst>
              </p:cNvPr>
              <p:cNvSpPr/>
              <p:nvPr/>
            </p:nvSpPr>
            <p:spPr>
              <a:xfrm>
                <a:off x="106202" y="3962400"/>
                <a:ext cx="13144" cy="11715"/>
              </a:xfrm>
              <a:custGeom>
                <a:avLst/>
                <a:gdLst>
                  <a:gd name="connsiteX0" fmla="*/ 2572 w 13144"/>
                  <a:gd name="connsiteY0" fmla="*/ 11716 h 11715"/>
                  <a:gd name="connsiteX1" fmla="*/ 4001 w 13144"/>
                  <a:gd name="connsiteY1" fmla="*/ 7239 h 11715"/>
                  <a:gd name="connsiteX2" fmla="*/ 0 w 13144"/>
                  <a:gd name="connsiteY2" fmla="*/ 4382 h 11715"/>
                  <a:gd name="connsiteX3" fmla="*/ 4953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572 w 13144"/>
                  <a:gd name="connsiteY11" fmla="*/ 8192 h 11715"/>
                  <a:gd name="connsiteX12" fmla="*/ 9239 w 13144"/>
                  <a:gd name="connsiteY12" fmla="*/ 10001 h 11715"/>
                  <a:gd name="connsiteX13" fmla="*/ 8287 w 13144"/>
                  <a:gd name="connsiteY13" fmla="*/ 6953 h 11715"/>
                  <a:gd name="connsiteX14" fmla="*/ 10954 w 13144"/>
                  <a:gd name="connsiteY14" fmla="*/ 5048 h 11715"/>
                  <a:gd name="connsiteX15" fmla="*/ 7620 w 13144"/>
                  <a:gd name="connsiteY15" fmla="*/ 4953 h 11715"/>
                  <a:gd name="connsiteX16" fmla="*/ 6572 w 13144"/>
                  <a:gd name="connsiteY16" fmla="*/ 2000 h 11715"/>
                  <a:gd name="connsiteX17" fmla="*/ 5525 w 13144"/>
                  <a:gd name="connsiteY17" fmla="*/ 4953 h 11715"/>
                  <a:gd name="connsiteX18" fmla="*/ 2191 w 13144"/>
                  <a:gd name="connsiteY18" fmla="*/ 5048 h 11715"/>
                  <a:gd name="connsiteX19" fmla="*/ 4858 w 13144"/>
                  <a:gd name="connsiteY19" fmla="*/ 6953 h 11715"/>
                  <a:gd name="connsiteX20" fmla="*/ 3905 w 13144"/>
                  <a:gd name="connsiteY20" fmla="*/ 10001 h 11715"/>
                  <a:gd name="connsiteX21" fmla="*/ 6572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1" y="7239"/>
                    </a:lnTo>
                    <a:lnTo>
                      <a:pt x="0" y="4382"/>
                    </a:lnTo>
                    <a:lnTo>
                      <a:pt x="4953" y="4286"/>
                    </a:lnTo>
                    <a:lnTo>
                      <a:pt x="6572" y="0"/>
                    </a:lnTo>
                    <a:lnTo>
                      <a:pt x="8192" y="4286"/>
                    </a:lnTo>
                    <a:lnTo>
                      <a:pt x="13145" y="4382"/>
                    </a:lnTo>
                    <a:lnTo>
                      <a:pt x="9144" y="7239"/>
                    </a:lnTo>
                    <a:lnTo>
                      <a:pt x="10573" y="11716"/>
                    </a:lnTo>
                    <a:lnTo>
                      <a:pt x="6572" y="9049"/>
                    </a:lnTo>
                    <a:lnTo>
                      <a:pt x="2572" y="11716"/>
                    </a:lnTo>
                    <a:close/>
                    <a:moveTo>
                      <a:pt x="6572" y="8192"/>
                    </a:moveTo>
                    <a:lnTo>
                      <a:pt x="9239" y="10001"/>
                    </a:lnTo>
                    <a:lnTo>
                      <a:pt x="8287" y="6953"/>
                    </a:lnTo>
                    <a:lnTo>
                      <a:pt x="10954" y="5048"/>
                    </a:lnTo>
                    <a:lnTo>
                      <a:pt x="7620" y="4953"/>
                    </a:lnTo>
                    <a:lnTo>
                      <a:pt x="6572" y="2000"/>
                    </a:lnTo>
                    <a:lnTo>
                      <a:pt x="5525"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4" name="Freeform 32">
                <a:extLst>
                  <a:ext uri="{FF2B5EF4-FFF2-40B4-BE49-F238E27FC236}">
                    <a16:creationId xmlns:a16="http://schemas.microsoft.com/office/drawing/2014/main" id="{7780EBDD-298F-54E8-8FD5-FE46E0C2BD68}"/>
                  </a:ext>
                </a:extLst>
              </p:cNvPr>
              <p:cNvSpPr/>
              <p:nvPr/>
            </p:nvSpPr>
            <p:spPr>
              <a:xfrm>
                <a:off x="112013" y="3980783"/>
                <a:ext cx="10953" cy="9811"/>
              </a:xfrm>
              <a:custGeom>
                <a:avLst/>
                <a:gdLst>
                  <a:gd name="connsiteX0" fmla="*/ 6858 w 10953"/>
                  <a:gd name="connsiteY0" fmla="*/ 3620 h 9811"/>
                  <a:gd name="connsiteX1" fmla="*/ 6001 w 10953"/>
                  <a:gd name="connsiteY1" fmla="*/ 1429 h 9811"/>
                  <a:gd name="connsiteX2" fmla="*/ 5524 w 10953"/>
                  <a:gd name="connsiteY2" fmla="*/ 0 h 9811"/>
                  <a:gd name="connsiteX3" fmla="*/ 4953 w 10953"/>
                  <a:gd name="connsiteY3" fmla="*/ 1429 h 9811"/>
                  <a:gd name="connsiteX4" fmla="*/ 4191 w 10953"/>
                  <a:gd name="connsiteY4" fmla="*/ 3620 h 9811"/>
                  <a:gd name="connsiteX5" fmla="*/ 1715 w 10953"/>
                  <a:gd name="connsiteY5" fmla="*/ 3620 h 9811"/>
                  <a:gd name="connsiteX6" fmla="*/ 0 w 10953"/>
                  <a:gd name="connsiteY6" fmla="*/ 3715 h 9811"/>
                  <a:gd name="connsiteX7" fmla="*/ 1429 w 10953"/>
                  <a:gd name="connsiteY7" fmla="*/ 4667 h 9811"/>
                  <a:gd name="connsiteX8" fmla="*/ 3334 w 10953"/>
                  <a:gd name="connsiteY8" fmla="*/ 6096 h 9811"/>
                  <a:gd name="connsiteX9" fmla="*/ 2667 w 10953"/>
                  <a:gd name="connsiteY9" fmla="*/ 8287 h 9811"/>
                  <a:gd name="connsiteX10" fmla="*/ 2096 w 10953"/>
                  <a:gd name="connsiteY10" fmla="*/ 9811 h 9811"/>
                  <a:gd name="connsiteX11" fmla="*/ 3429 w 10953"/>
                  <a:gd name="connsiteY11" fmla="*/ 8954 h 9811"/>
                  <a:gd name="connsiteX12" fmla="*/ 5524 w 10953"/>
                  <a:gd name="connsiteY12" fmla="*/ 7620 h 9811"/>
                  <a:gd name="connsiteX13" fmla="*/ 7525 w 10953"/>
                  <a:gd name="connsiteY13" fmla="*/ 8954 h 9811"/>
                  <a:gd name="connsiteX14" fmla="*/ 8858 w 10953"/>
                  <a:gd name="connsiteY14" fmla="*/ 9811 h 9811"/>
                  <a:gd name="connsiteX15" fmla="*/ 8382 w 10953"/>
                  <a:gd name="connsiteY15" fmla="*/ 8287 h 9811"/>
                  <a:gd name="connsiteX16" fmla="*/ 7715 w 10953"/>
                  <a:gd name="connsiteY16" fmla="*/ 6096 h 9811"/>
                  <a:gd name="connsiteX17" fmla="*/ 9620 w 10953"/>
                  <a:gd name="connsiteY17" fmla="*/ 4667 h 9811"/>
                  <a:gd name="connsiteX18" fmla="*/ 10954 w 10953"/>
                  <a:gd name="connsiteY18" fmla="*/ 3715 h 9811"/>
                  <a:gd name="connsiteX19" fmla="*/ 9334 w 10953"/>
                  <a:gd name="connsiteY19" fmla="*/ 3620 h 9811"/>
                  <a:gd name="connsiteX20" fmla="*/ 6858 w 10953"/>
                  <a:gd name="connsiteY20" fmla="*/ 3620 h 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1">
                    <a:moveTo>
                      <a:pt x="6858" y="3620"/>
                    </a:moveTo>
                    <a:lnTo>
                      <a:pt x="6001" y="1429"/>
                    </a:lnTo>
                    <a:lnTo>
                      <a:pt x="5524" y="0"/>
                    </a:lnTo>
                    <a:lnTo>
                      <a:pt x="4953" y="1429"/>
                    </a:lnTo>
                    <a:lnTo>
                      <a:pt x="4191" y="3620"/>
                    </a:lnTo>
                    <a:lnTo>
                      <a:pt x="1715" y="3620"/>
                    </a:lnTo>
                    <a:lnTo>
                      <a:pt x="0" y="3715"/>
                    </a:lnTo>
                    <a:lnTo>
                      <a:pt x="1429" y="4667"/>
                    </a:lnTo>
                    <a:lnTo>
                      <a:pt x="3334" y="6096"/>
                    </a:lnTo>
                    <a:lnTo>
                      <a:pt x="2667" y="8287"/>
                    </a:lnTo>
                    <a:lnTo>
                      <a:pt x="2096" y="9811"/>
                    </a:lnTo>
                    <a:lnTo>
                      <a:pt x="3429" y="8954"/>
                    </a:lnTo>
                    <a:lnTo>
                      <a:pt x="5524"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5" name="Freeform 33">
                <a:extLst>
                  <a:ext uri="{FF2B5EF4-FFF2-40B4-BE49-F238E27FC236}">
                    <a16:creationId xmlns:a16="http://schemas.microsoft.com/office/drawing/2014/main" id="{C6C8A085-8A06-0928-C41A-8284755EFE51}"/>
                  </a:ext>
                </a:extLst>
              </p:cNvPr>
              <p:cNvSpPr/>
              <p:nvPr/>
            </p:nvSpPr>
            <p:spPr>
              <a:xfrm>
                <a:off x="110965" y="3979831"/>
                <a:ext cx="13049" cy="11620"/>
              </a:xfrm>
              <a:custGeom>
                <a:avLst/>
                <a:gdLst>
                  <a:gd name="connsiteX0" fmla="*/ 10573 w 13049"/>
                  <a:gd name="connsiteY0" fmla="*/ 11621 h 11620"/>
                  <a:gd name="connsiteX1" fmla="*/ 6572 w 13049"/>
                  <a:gd name="connsiteY1" fmla="*/ 8954 h 11620"/>
                  <a:gd name="connsiteX2" fmla="*/ 2572 w 13049"/>
                  <a:gd name="connsiteY2" fmla="*/ 11621 h 11620"/>
                  <a:gd name="connsiteX3" fmla="*/ 4001 w 13049"/>
                  <a:gd name="connsiteY3" fmla="*/ 7239 h 11620"/>
                  <a:gd name="connsiteX4" fmla="*/ 0 w 13049"/>
                  <a:gd name="connsiteY4" fmla="*/ 4381 h 11620"/>
                  <a:gd name="connsiteX5" fmla="*/ 4953 w 13049"/>
                  <a:gd name="connsiteY5" fmla="*/ 4286 h 11620"/>
                  <a:gd name="connsiteX6" fmla="*/ 6572 w 13049"/>
                  <a:gd name="connsiteY6" fmla="*/ 0 h 11620"/>
                  <a:gd name="connsiteX7" fmla="*/ 8096 w 13049"/>
                  <a:gd name="connsiteY7" fmla="*/ 4286 h 11620"/>
                  <a:gd name="connsiteX8" fmla="*/ 13049 w 13049"/>
                  <a:gd name="connsiteY8" fmla="*/ 4381 h 11620"/>
                  <a:gd name="connsiteX9" fmla="*/ 9049 w 13049"/>
                  <a:gd name="connsiteY9" fmla="*/ 7239 h 11620"/>
                  <a:gd name="connsiteX10" fmla="*/ 10573 w 13049"/>
                  <a:gd name="connsiteY10" fmla="*/ 11621 h 11620"/>
                  <a:gd name="connsiteX11" fmla="*/ 6572 w 13049"/>
                  <a:gd name="connsiteY11" fmla="*/ 8096 h 11620"/>
                  <a:gd name="connsiteX12" fmla="*/ 9239 w 13049"/>
                  <a:gd name="connsiteY12" fmla="*/ 9906 h 11620"/>
                  <a:gd name="connsiteX13" fmla="*/ 8287 w 13049"/>
                  <a:gd name="connsiteY13" fmla="*/ 6953 h 11620"/>
                  <a:gd name="connsiteX14" fmla="*/ 10954 w 13049"/>
                  <a:gd name="connsiteY14" fmla="*/ 5048 h 11620"/>
                  <a:gd name="connsiteX15" fmla="*/ 7620 w 13049"/>
                  <a:gd name="connsiteY15" fmla="*/ 4953 h 11620"/>
                  <a:gd name="connsiteX16" fmla="*/ 6572 w 13049"/>
                  <a:gd name="connsiteY16" fmla="*/ 2000 h 11620"/>
                  <a:gd name="connsiteX17" fmla="*/ 5525 w 13049"/>
                  <a:gd name="connsiteY17" fmla="*/ 4953 h 11620"/>
                  <a:gd name="connsiteX18" fmla="*/ 2191 w 13049"/>
                  <a:gd name="connsiteY18" fmla="*/ 5048 h 11620"/>
                  <a:gd name="connsiteX19" fmla="*/ 4858 w 13049"/>
                  <a:gd name="connsiteY19" fmla="*/ 6953 h 11620"/>
                  <a:gd name="connsiteX20" fmla="*/ 3905 w 13049"/>
                  <a:gd name="connsiteY20" fmla="*/ 9906 h 11620"/>
                  <a:gd name="connsiteX21" fmla="*/ 6572 w 13049"/>
                  <a:gd name="connsiteY21" fmla="*/ 809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620">
                    <a:moveTo>
                      <a:pt x="10573" y="11621"/>
                    </a:moveTo>
                    <a:lnTo>
                      <a:pt x="6572" y="8954"/>
                    </a:lnTo>
                    <a:lnTo>
                      <a:pt x="2572" y="11621"/>
                    </a:lnTo>
                    <a:lnTo>
                      <a:pt x="4001" y="7239"/>
                    </a:lnTo>
                    <a:lnTo>
                      <a:pt x="0" y="4381"/>
                    </a:lnTo>
                    <a:lnTo>
                      <a:pt x="4953" y="4286"/>
                    </a:lnTo>
                    <a:lnTo>
                      <a:pt x="6572" y="0"/>
                    </a:lnTo>
                    <a:lnTo>
                      <a:pt x="8096" y="4286"/>
                    </a:lnTo>
                    <a:lnTo>
                      <a:pt x="13049" y="4381"/>
                    </a:lnTo>
                    <a:lnTo>
                      <a:pt x="9049" y="7239"/>
                    </a:lnTo>
                    <a:lnTo>
                      <a:pt x="10573" y="11621"/>
                    </a:lnTo>
                    <a:close/>
                    <a:moveTo>
                      <a:pt x="6572" y="8096"/>
                    </a:moveTo>
                    <a:lnTo>
                      <a:pt x="9239" y="9906"/>
                    </a:lnTo>
                    <a:lnTo>
                      <a:pt x="8287" y="6953"/>
                    </a:lnTo>
                    <a:lnTo>
                      <a:pt x="10954" y="5048"/>
                    </a:lnTo>
                    <a:lnTo>
                      <a:pt x="7620" y="4953"/>
                    </a:lnTo>
                    <a:lnTo>
                      <a:pt x="6572" y="2000"/>
                    </a:lnTo>
                    <a:lnTo>
                      <a:pt x="5525" y="4953"/>
                    </a:lnTo>
                    <a:lnTo>
                      <a:pt x="2191" y="5048"/>
                    </a:lnTo>
                    <a:lnTo>
                      <a:pt x="4858" y="6953"/>
                    </a:lnTo>
                    <a:lnTo>
                      <a:pt x="3905" y="9906"/>
                    </a:lnTo>
                    <a:lnTo>
                      <a:pt x="6572" y="8096"/>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6" name="Freeform 34">
                <a:extLst>
                  <a:ext uri="{FF2B5EF4-FFF2-40B4-BE49-F238E27FC236}">
                    <a16:creationId xmlns:a16="http://schemas.microsoft.com/office/drawing/2014/main" id="{2C043848-1AF7-AD53-28AE-F42D05829D1A}"/>
                  </a:ext>
                </a:extLst>
              </p:cNvPr>
              <p:cNvSpPr/>
              <p:nvPr/>
            </p:nvSpPr>
            <p:spPr>
              <a:xfrm>
                <a:off x="124681" y="3993452"/>
                <a:ext cx="11048" cy="9810"/>
              </a:xfrm>
              <a:custGeom>
                <a:avLst/>
                <a:gdLst>
                  <a:gd name="connsiteX0" fmla="*/ 6858 w 11048"/>
                  <a:gd name="connsiteY0" fmla="*/ 3620 h 9810"/>
                  <a:gd name="connsiteX1" fmla="*/ 6001 w 11048"/>
                  <a:gd name="connsiteY1" fmla="*/ 1429 h 9810"/>
                  <a:gd name="connsiteX2" fmla="*/ 5525 w 11048"/>
                  <a:gd name="connsiteY2" fmla="*/ 0 h 9810"/>
                  <a:gd name="connsiteX3" fmla="*/ 4953 w 11048"/>
                  <a:gd name="connsiteY3" fmla="*/ 1429 h 9810"/>
                  <a:gd name="connsiteX4" fmla="*/ 4191 w 11048"/>
                  <a:gd name="connsiteY4" fmla="*/ 3620 h 9810"/>
                  <a:gd name="connsiteX5" fmla="*/ 1715 w 11048"/>
                  <a:gd name="connsiteY5" fmla="*/ 3715 h 9810"/>
                  <a:gd name="connsiteX6" fmla="*/ 0 w 11048"/>
                  <a:gd name="connsiteY6" fmla="*/ 3715 h 9810"/>
                  <a:gd name="connsiteX7" fmla="*/ 1429 w 11048"/>
                  <a:gd name="connsiteY7" fmla="*/ 4667 h 9810"/>
                  <a:gd name="connsiteX8" fmla="*/ 3334 w 11048"/>
                  <a:gd name="connsiteY8" fmla="*/ 6096 h 9810"/>
                  <a:gd name="connsiteX9" fmla="*/ 2667 w 11048"/>
                  <a:gd name="connsiteY9" fmla="*/ 8287 h 9810"/>
                  <a:gd name="connsiteX10" fmla="*/ 2191 w 11048"/>
                  <a:gd name="connsiteY10" fmla="*/ 9811 h 9810"/>
                  <a:gd name="connsiteX11" fmla="*/ 3429 w 11048"/>
                  <a:gd name="connsiteY11" fmla="*/ 8954 h 9810"/>
                  <a:gd name="connsiteX12" fmla="*/ 5525 w 11048"/>
                  <a:gd name="connsiteY12" fmla="*/ 7620 h 9810"/>
                  <a:gd name="connsiteX13" fmla="*/ 7525 w 11048"/>
                  <a:gd name="connsiteY13" fmla="*/ 8954 h 9810"/>
                  <a:gd name="connsiteX14" fmla="*/ 8858 w 11048"/>
                  <a:gd name="connsiteY14" fmla="*/ 9811 h 9810"/>
                  <a:gd name="connsiteX15" fmla="*/ 8382 w 11048"/>
                  <a:gd name="connsiteY15" fmla="*/ 8287 h 9810"/>
                  <a:gd name="connsiteX16" fmla="*/ 7715 w 11048"/>
                  <a:gd name="connsiteY16" fmla="*/ 6096 h 9810"/>
                  <a:gd name="connsiteX17" fmla="*/ 9620 w 11048"/>
                  <a:gd name="connsiteY17" fmla="*/ 4667 h 9810"/>
                  <a:gd name="connsiteX18" fmla="*/ 11049 w 11048"/>
                  <a:gd name="connsiteY18" fmla="*/ 3715 h 9810"/>
                  <a:gd name="connsiteX19" fmla="*/ 9335 w 11048"/>
                  <a:gd name="connsiteY19" fmla="*/ 3715 h 9810"/>
                  <a:gd name="connsiteX20" fmla="*/ 6858 w 11048"/>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48" h="9810">
                    <a:moveTo>
                      <a:pt x="6858" y="3620"/>
                    </a:moveTo>
                    <a:lnTo>
                      <a:pt x="6001" y="1429"/>
                    </a:lnTo>
                    <a:lnTo>
                      <a:pt x="5525" y="0"/>
                    </a:lnTo>
                    <a:lnTo>
                      <a:pt x="4953" y="1429"/>
                    </a:lnTo>
                    <a:lnTo>
                      <a:pt x="4191" y="3620"/>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1049" y="3715"/>
                    </a:lnTo>
                    <a:lnTo>
                      <a:pt x="9335"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7" name="Freeform 35">
                <a:extLst>
                  <a:ext uri="{FF2B5EF4-FFF2-40B4-BE49-F238E27FC236}">
                    <a16:creationId xmlns:a16="http://schemas.microsoft.com/office/drawing/2014/main" id="{807FC7F3-B3D1-828A-5F02-0AB7E62B3421}"/>
                  </a:ext>
                </a:extLst>
              </p:cNvPr>
              <p:cNvSpPr/>
              <p:nvPr/>
            </p:nvSpPr>
            <p:spPr>
              <a:xfrm>
                <a:off x="123633" y="3992404"/>
                <a:ext cx="13334" cy="11715"/>
              </a:xfrm>
              <a:custGeom>
                <a:avLst/>
                <a:gdLst>
                  <a:gd name="connsiteX0" fmla="*/ 2572 w 13334"/>
                  <a:gd name="connsiteY0" fmla="*/ 11716 h 11715"/>
                  <a:gd name="connsiteX1" fmla="*/ 4000 w 13334"/>
                  <a:gd name="connsiteY1" fmla="*/ 7239 h 11715"/>
                  <a:gd name="connsiteX2" fmla="*/ 0 w 13334"/>
                  <a:gd name="connsiteY2" fmla="*/ 4382 h 11715"/>
                  <a:gd name="connsiteX3" fmla="*/ 5048 w 13334"/>
                  <a:gd name="connsiteY3" fmla="*/ 4286 h 11715"/>
                  <a:gd name="connsiteX4" fmla="*/ 6667 w 13334"/>
                  <a:gd name="connsiteY4" fmla="*/ 0 h 11715"/>
                  <a:gd name="connsiteX5" fmla="*/ 8287 w 13334"/>
                  <a:gd name="connsiteY5" fmla="*/ 4286 h 11715"/>
                  <a:gd name="connsiteX6" fmla="*/ 13335 w 13334"/>
                  <a:gd name="connsiteY6" fmla="*/ 4382 h 11715"/>
                  <a:gd name="connsiteX7" fmla="*/ 9334 w 13334"/>
                  <a:gd name="connsiteY7" fmla="*/ 7239 h 11715"/>
                  <a:gd name="connsiteX8" fmla="*/ 10763 w 13334"/>
                  <a:gd name="connsiteY8" fmla="*/ 11716 h 11715"/>
                  <a:gd name="connsiteX9" fmla="*/ 6763 w 13334"/>
                  <a:gd name="connsiteY9" fmla="*/ 9049 h 11715"/>
                  <a:gd name="connsiteX10" fmla="*/ 2572 w 13334"/>
                  <a:gd name="connsiteY10" fmla="*/ 11716 h 11715"/>
                  <a:gd name="connsiteX11" fmla="*/ 6572 w 13334"/>
                  <a:gd name="connsiteY11" fmla="*/ 8192 h 11715"/>
                  <a:gd name="connsiteX12" fmla="*/ 9239 w 13334"/>
                  <a:gd name="connsiteY12" fmla="*/ 10001 h 11715"/>
                  <a:gd name="connsiteX13" fmla="*/ 8287 w 13334"/>
                  <a:gd name="connsiteY13" fmla="*/ 6953 h 11715"/>
                  <a:gd name="connsiteX14" fmla="*/ 10954 w 13334"/>
                  <a:gd name="connsiteY14" fmla="*/ 5048 h 11715"/>
                  <a:gd name="connsiteX15" fmla="*/ 7620 w 13334"/>
                  <a:gd name="connsiteY15" fmla="*/ 4953 h 11715"/>
                  <a:gd name="connsiteX16" fmla="*/ 6572 w 13334"/>
                  <a:gd name="connsiteY16" fmla="*/ 2000 h 11715"/>
                  <a:gd name="connsiteX17" fmla="*/ 5524 w 13334"/>
                  <a:gd name="connsiteY17" fmla="*/ 4953 h 11715"/>
                  <a:gd name="connsiteX18" fmla="*/ 2191 w 13334"/>
                  <a:gd name="connsiteY18" fmla="*/ 5048 h 11715"/>
                  <a:gd name="connsiteX19" fmla="*/ 4858 w 13334"/>
                  <a:gd name="connsiteY19" fmla="*/ 6953 h 11715"/>
                  <a:gd name="connsiteX20" fmla="*/ 3905 w 13334"/>
                  <a:gd name="connsiteY20" fmla="*/ 10001 h 11715"/>
                  <a:gd name="connsiteX21" fmla="*/ 6572 w 1333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4" h="11715">
                    <a:moveTo>
                      <a:pt x="2572" y="11716"/>
                    </a:moveTo>
                    <a:lnTo>
                      <a:pt x="4000" y="7239"/>
                    </a:lnTo>
                    <a:lnTo>
                      <a:pt x="0" y="4382"/>
                    </a:lnTo>
                    <a:lnTo>
                      <a:pt x="5048" y="4286"/>
                    </a:lnTo>
                    <a:lnTo>
                      <a:pt x="6667" y="0"/>
                    </a:lnTo>
                    <a:lnTo>
                      <a:pt x="8287" y="4286"/>
                    </a:lnTo>
                    <a:lnTo>
                      <a:pt x="13335" y="4382"/>
                    </a:lnTo>
                    <a:lnTo>
                      <a:pt x="9334" y="7239"/>
                    </a:lnTo>
                    <a:lnTo>
                      <a:pt x="10763" y="11716"/>
                    </a:lnTo>
                    <a:lnTo>
                      <a:pt x="6763"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8" name="Freeform 36">
                <a:extLst>
                  <a:ext uri="{FF2B5EF4-FFF2-40B4-BE49-F238E27FC236}">
                    <a16:creationId xmlns:a16="http://schemas.microsoft.com/office/drawing/2014/main" id="{3232620F-96DE-3E5E-5E99-DCF4A9631089}"/>
                  </a:ext>
                </a:extLst>
              </p:cNvPr>
              <p:cNvSpPr/>
              <p:nvPr/>
            </p:nvSpPr>
            <p:spPr>
              <a:xfrm>
                <a:off x="142397" y="3998119"/>
                <a:ext cx="10953" cy="9906"/>
              </a:xfrm>
              <a:custGeom>
                <a:avLst/>
                <a:gdLst>
                  <a:gd name="connsiteX0" fmla="*/ 6858 w 10953"/>
                  <a:gd name="connsiteY0" fmla="*/ 3620 h 9906"/>
                  <a:gd name="connsiteX1" fmla="*/ 6001 w 10953"/>
                  <a:gd name="connsiteY1" fmla="*/ 1429 h 9906"/>
                  <a:gd name="connsiteX2" fmla="*/ 5525 w 10953"/>
                  <a:gd name="connsiteY2" fmla="*/ 0 h 9906"/>
                  <a:gd name="connsiteX3" fmla="*/ 4953 w 10953"/>
                  <a:gd name="connsiteY3" fmla="*/ 1429 h 9906"/>
                  <a:gd name="connsiteX4" fmla="*/ 4191 w 10953"/>
                  <a:gd name="connsiteY4" fmla="*/ 3620 h 9906"/>
                  <a:gd name="connsiteX5" fmla="*/ 1715 w 10953"/>
                  <a:gd name="connsiteY5" fmla="*/ 3715 h 9906"/>
                  <a:gd name="connsiteX6" fmla="*/ 0 w 10953"/>
                  <a:gd name="connsiteY6" fmla="*/ 3715 h 9906"/>
                  <a:gd name="connsiteX7" fmla="*/ 1333 w 10953"/>
                  <a:gd name="connsiteY7" fmla="*/ 4763 h 9906"/>
                  <a:gd name="connsiteX8" fmla="*/ 3334 w 10953"/>
                  <a:gd name="connsiteY8" fmla="*/ 6096 h 9906"/>
                  <a:gd name="connsiteX9" fmla="*/ 2572 w 10953"/>
                  <a:gd name="connsiteY9" fmla="*/ 8382 h 9906"/>
                  <a:gd name="connsiteX10" fmla="*/ 2096 w 10953"/>
                  <a:gd name="connsiteY10" fmla="*/ 9906 h 9906"/>
                  <a:gd name="connsiteX11" fmla="*/ 5525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5" y="0"/>
                    </a:lnTo>
                    <a:lnTo>
                      <a:pt x="4953" y="1429"/>
                    </a:lnTo>
                    <a:lnTo>
                      <a:pt x="4191" y="3620"/>
                    </a:lnTo>
                    <a:lnTo>
                      <a:pt x="1715" y="3715"/>
                    </a:lnTo>
                    <a:lnTo>
                      <a:pt x="0" y="3715"/>
                    </a:lnTo>
                    <a:lnTo>
                      <a:pt x="1333" y="4763"/>
                    </a:lnTo>
                    <a:lnTo>
                      <a:pt x="3334" y="6096"/>
                    </a:lnTo>
                    <a:lnTo>
                      <a:pt x="2572" y="8382"/>
                    </a:lnTo>
                    <a:lnTo>
                      <a:pt x="2096" y="9906"/>
                    </a:lnTo>
                    <a:lnTo>
                      <a:pt x="5525"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9" name="Freeform 37">
                <a:extLst>
                  <a:ext uri="{FF2B5EF4-FFF2-40B4-BE49-F238E27FC236}">
                    <a16:creationId xmlns:a16="http://schemas.microsoft.com/office/drawing/2014/main" id="{01992BDB-4890-E124-5970-6D69213970E9}"/>
                  </a:ext>
                </a:extLst>
              </p:cNvPr>
              <p:cNvSpPr/>
              <p:nvPr/>
            </p:nvSpPr>
            <p:spPr>
              <a:xfrm>
                <a:off x="141350" y="3997166"/>
                <a:ext cx="13049" cy="11715"/>
              </a:xfrm>
              <a:custGeom>
                <a:avLst/>
                <a:gdLst>
                  <a:gd name="connsiteX0" fmla="*/ 10573 w 13049"/>
                  <a:gd name="connsiteY0" fmla="*/ 11716 h 11715"/>
                  <a:gd name="connsiteX1" fmla="*/ 6572 w 13049"/>
                  <a:gd name="connsiteY1" fmla="*/ 9049 h 11715"/>
                  <a:gd name="connsiteX2" fmla="*/ 2572 w 13049"/>
                  <a:gd name="connsiteY2" fmla="*/ 11716 h 11715"/>
                  <a:gd name="connsiteX3" fmla="*/ 4001 w 13049"/>
                  <a:gd name="connsiteY3" fmla="*/ 7239 h 11715"/>
                  <a:gd name="connsiteX4" fmla="*/ 0 w 13049"/>
                  <a:gd name="connsiteY4" fmla="*/ 4382 h 11715"/>
                  <a:gd name="connsiteX5" fmla="*/ 4953 w 13049"/>
                  <a:gd name="connsiteY5" fmla="*/ 4286 h 11715"/>
                  <a:gd name="connsiteX6" fmla="*/ 6477 w 13049"/>
                  <a:gd name="connsiteY6" fmla="*/ 0 h 11715"/>
                  <a:gd name="connsiteX7" fmla="*/ 8096 w 13049"/>
                  <a:gd name="connsiteY7" fmla="*/ 4286 h 11715"/>
                  <a:gd name="connsiteX8" fmla="*/ 13049 w 13049"/>
                  <a:gd name="connsiteY8" fmla="*/ 4382 h 11715"/>
                  <a:gd name="connsiteX9" fmla="*/ 9049 w 13049"/>
                  <a:gd name="connsiteY9" fmla="*/ 7239 h 11715"/>
                  <a:gd name="connsiteX10" fmla="*/ 10573 w 13049"/>
                  <a:gd name="connsiteY10" fmla="*/ 11716 h 11715"/>
                  <a:gd name="connsiteX11" fmla="*/ 2096 w 13049"/>
                  <a:gd name="connsiteY11" fmla="*/ 5048 h 11715"/>
                  <a:gd name="connsiteX12" fmla="*/ 4763 w 13049"/>
                  <a:gd name="connsiteY12" fmla="*/ 6953 h 11715"/>
                  <a:gd name="connsiteX13" fmla="*/ 3810 w 13049"/>
                  <a:gd name="connsiteY13" fmla="*/ 10001 h 11715"/>
                  <a:gd name="connsiteX14" fmla="*/ 6477 w 13049"/>
                  <a:gd name="connsiteY14" fmla="*/ 8192 h 11715"/>
                  <a:gd name="connsiteX15" fmla="*/ 9239 w 13049"/>
                  <a:gd name="connsiteY15" fmla="*/ 10001 h 11715"/>
                  <a:gd name="connsiteX16" fmla="*/ 8287 w 13049"/>
                  <a:gd name="connsiteY16" fmla="*/ 6953 h 11715"/>
                  <a:gd name="connsiteX17" fmla="*/ 10954 w 13049"/>
                  <a:gd name="connsiteY17" fmla="*/ 5048 h 11715"/>
                  <a:gd name="connsiteX18" fmla="*/ 7620 w 13049"/>
                  <a:gd name="connsiteY18" fmla="*/ 4953 h 11715"/>
                  <a:gd name="connsiteX19" fmla="*/ 6572 w 13049"/>
                  <a:gd name="connsiteY19" fmla="*/ 2000 h 11715"/>
                  <a:gd name="connsiteX20" fmla="*/ 5525 w 13049"/>
                  <a:gd name="connsiteY20" fmla="*/ 4953 h 11715"/>
                  <a:gd name="connsiteX21" fmla="*/ 2096 w 1304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10573" y="11716"/>
                    </a:moveTo>
                    <a:lnTo>
                      <a:pt x="6572" y="9049"/>
                    </a:lnTo>
                    <a:lnTo>
                      <a:pt x="2572" y="11716"/>
                    </a:lnTo>
                    <a:lnTo>
                      <a:pt x="4001" y="7239"/>
                    </a:lnTo>
                    <a:lnTo>
                      <a:pt x="0" y="4382"/>
                    </a:lnTo>
                    <a:lnTo>
                      <a:pt x="4953" y="4286"/>
                    </a:lnTo>
                    <a:lnTo>
                      <a:pt x="6477" y="0"/>
                    </a:lnTo>
                    <a:lnTo>
                      <a:pt x="8096" y="4286"/>
                    </a:lnTo>
                    <a:lnTo>
                      <a:pt x="13049" y="4382"/>
                    </a:lnTo>
                    <a:lnTo>
                      <a:pt x="9049" y="7239"/>
                    </a:lnTo>
                    <a:lnTo>
                      <a:pt x="10573" y="11716"/>
                    </a:lnTo>
                    <a:close/>
                    <a:moveTo>
                      <a:pt x="2096" y="5048"/>
                    </a:moveTo>
                    <a:lnTo>
                      <a:pt x="4763" y="6953"/>
                    </a:lnTo>
                    <a:lnTo>
                      <a:pt x="3810" y="10001"/>
                    </a:lnTo>
                    <a:lnTo>
                      <a:pt x="6477" y="8192"/>
                    </a:lnTo>
                    <a:lnTo>
                      <a:pt x="9239" y="10001"/>
                    </a:lnTo>
                    <a:lnTo>
                      <a:pt x="8287" y="6953"/>
                    </a:lnTo>
                    <a:lnTo>
                      <a:pt x="10954" y="5048"/>
                    </a:lnTo>
                    <a:lnTo>
                      <a:pt x="7620" y="4953"/>
                    </a:lnTo>
                    <a:lnTo>
                      <a:pt x="6572" y="2000"/>
                    </a:lnTo>
                    <a:lnTo>
                      <a:pt x="5525"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0" name="Freeform 38">
                <a:extLst>
                  <a:ext uri="{FF2B5EF4-FFF2-40B4-BE49-F238E27FC236}">
                    <a16:creationId xmlns:a16="http://schemas.microsoft.com/office/drawing/2014/main" id="{B20AB7B6-D298-F328-6030-0638C60EF151}"/>
                  </a:ext>
                </a:extLst>
              </p:cNvPr>
              <p:cNvSpPr/>
              <p:nvPr/>
            </p:nvSpPr>
            <p:spPr>
              <a:xfrm>
                <a:off x="159923" y="3993547"/>
                <a:ext cx="10953" cy="9810"/>
              </a:xfrm>
              <a:custGeom>
                <a:avLst/>
                <a:gdLst>
                  <a:gd name="connsiteX0" fmla="*/ 6858 w 10953"/>
                  <a:gd name="connsiteY0" fmla="*/ 3619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19 h 9810"/>
                  <a:gd name="connsiteX5" fmla="*/ 1715 w 10953"/>
                  <a:gd name="connsiteY5" fmla="*/ 3715 h 9810"/>
                  <a:gd name="connsiteX6" fmla="*/ 0 w 10953"/>
                  <a:gd name="connsiteY6" fmla="*/ 3715 h 9810"/>
                  <a:gd name="connsiteX7" fmla="*/ 1429 w 10953"/>
                  <a:gd name="connsiteY7" fmla="*/ 4667 h 9810"/>
                  <a:gd name="connsiteX8" fmla="*/ 3334 w 10953"/>
                  <a:gd name="connsiteY8" fmla="*/ 6096 h 9810"/>
                  <a:gd name="connsiteX9" fmla="*/ 2667 w 10953"/>
                  <a:gd name="connsiteY9" fmla="*/ 8287 h 9810"/>
                  <a:gd name="connsiteX10" fmla="*/ 2191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715 h 9810"/>
                  <a:gd name="connsiteX20" fmla="*/ 6858 w 10953"/>
                  <a:gd name="connsiteY20" fmla="*/ 3619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19"/>
                    </a:moveTo>
                    <a:lnTo>
                      <a:pt x="6001" y="1429"/>
                    </a:lnTo>
                    <a:lnTo>
                      <a:pt x="5525" y="0"/>
                    </a:lnTo>
                    <a:lnTo>
                      <a:pt x="4953" y="1429"/>
                    </a:lnTo>
                    <a:lnTo>
                      <a:pt x="4191" y="3619"/>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0954" y="3715"/>
                    </a:lnTo>
                    <a:lnTo>
                      <a:pt x="9334" y="3715"/>
                    </a:lnTo>
                    <a:lnTo>
                      <a:pt x="6858" y="3619"/>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1" name="Freeform 39">
                <a:extLst>
                  <a:ext uri="{FF2B5EF4-FFF2-40B4-BE49-F238E27FC236}">
                    <a16:creationId xmlns:a16="http://schemas.microsoft.com/office/drawing/2014/main" id="{5228B442-A742-40FA-E13D-8D3F64BB682E}"/>
                  </a:ext>
                </a:extLst>
              </p:cNvPr>
              <p:cNvSpPr/>
              <p:nvPr/>
            </p:nvSpPr>
            <p:spPr>
              <a:xfrm>
                <a:off x="158876" y="3992499"/>
                <a:ext cx="13335" cy="11715"/>
              </a:xfrm>
              <a:custGeom>
                <a:avLst/>
                <a:gdLst>
                  <a:gd name="connsiteX0" fmla="*/ 2572 w 13335"/>
                  <a:gd name="connsiteY0" fmla="*/ 11716 h 11715"/>
                  <a:gd name="connsiteX1" fmla="*/ 4001 w 13335"/>
                  <a:gd name="connsiteY1" fmla="*/ 7239 h 11715"/>
                  <a:gd name="connsiteX2" fmla="*/ 0 w 13335"/>
                  <a:gd name="connsiteY2" fmla="*/ 4381 h 11715"/>
                  <a:gd name="connsiteX3" fmla="*/ 5048 w 13335"/>
                  <a:gd name="connsiteY3" fmla="*/ 4286 h 11715"/>
                  <a:gd name="connsiteX4" fmla="*/ 6668 w 13335"/>
                  <a:gd name="connsiteY4" fmla="*/ 0 h 11715"/>
                  <a:gd name="connsiteX5" fmla="*/ 8287 w 13335"/>
                  <a:gd name="connsiteY5" fmla="*/ 4286 h 11715"/>
                  <a:gd name="connsiteX6" fmla="*/ 13335 w 13335"/>
                  <a:gd name="connsiteY6" fmla="*/ 4381 h 11715"/>
                  <a:gd name="connsiteX7" fmla="*/ 9335 w 13335"/>
                  <a:gd name="connsiteY7" fmla="*/ 7239 h 11715"/>
                  <a:gd name="connsiteX8" fmla="*/ 10763 w 13335"/>
                  <a:gd name="connsiteY8" fmla="*/ 11716 h 11715"/>
                  <a:gd name="connsiteX9" fmla="*/ 6763 w 13335"/>
                  <a:gd name="connsiteY9" fmla="*/ 9049 h 11715"/>
                  <a:gd name="connsiteX10" fmla="*/ 2572 w 13335"/>
                  <a:gd name="connsiteY10" fmla="*/ 11716 h 11715"/>
                  <a:gd name="connsiteX11" fmla="*/ 6572 w 13335"/>
                  <a:gd name="connsiteY11" fmla="*/ 8192 h 11715"/>
                  <a:gd name="connsiteX12" fmla="*/ 9335 w 13335"/>
                  <a:gd name="connsiteY12" fmla="*/ 10001 h 11715"/>
                  <a:gd name="connsiteX13" fmla="*/ 8382 w 13335"/>
                  <a:gd name="connsiteY13" fmla="*/ 6953 h 11715"/>
                  <a:gd name="connsiteX14" fmla="*/ 11049 w 13335"/>
                  <a:gd name="connsiteY14" fmla="*/ 5048 h 11715"/>
                  <a:gd name="connsiteX15" fmla="*/ 7715 w 13335"/>
                  <a:gd name="connsiteY15" fmla="*/ 4953 h 11715"/>
                  <a:gd name="connsiteX16" fmla="*/ 6668 w 13335"/>
                  <a:gd name="connsiteY16" fmla="*/ 2000 h 11715"/>
                  <a:gd name="connsiteX17" fmla="*/ 5620 w 13335"/>
                  <a:gd name="connsiteY17" fmla="*/ 4953 h 11715"/>
                  <a:gd name="connsiteX18" fmla="*/ 2286 w 13335"/>
                  <a:gd name="connsiteY18" fmla="*/ 5048 h 11715"/>
                  <a:gd name="connsiteX19" fmla="*/ 4953 w 13335"/>
                  <a:gd name="connsiteY19" fmla="*/ 6953 h 11715"/>
                  <a:gd name="connsiteX20" fmla="*/ 4001 w 13335"/>
                  <a:gd name="connsiteY20" fmla="*/ 10001 h 11715"/>
                  <a:gd name="connsiteX21" fmla="*/ 6572 w 13335"/>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715">
                    <a:moveTo>
                      <a:pt x="2572" y="11716"/>
                    </a:moveTo>
                    <a:lnTo>
                      <a:pt x="4001" y="7239"/>
                    </a:lnTo>
                    <a:lnTo>
                      <a:pt x="0" y="4381"/>
                    </a:lnTo>
                    <a:lnTo>
                      <a:pt x="5048" y="4286"/>
                    </a:lnTo>
                    <a:lnTo>
                      <a:pt x="6668" y="0"/>
                    </a:lnTo>
                    <a:lnTo>
                      <a:pt x="8287" y="4286"/>
                    </a:lnTo>
                    <a:lnTo>
                      <a:pt x="13335" y="4381"/>
                    </a:lnTo>
                    <a:lnTo>
                      <a:pt x="9335" y="7239"/>
                    </a:lnTo>
                    <a:lnTo>
                      <a:pt x="10763" y="11716"/>
                    </a:lnTo>
                    <a:lnTo>
                      <a:pt x="6763" y="9049"/>
                    </a:lnTo>
                    <a:lnTo>
                      <a:pt x="2572" y="11716"/>
                    </a:lnTo>
                    <a:close/>
                    <a:moveTo>
                      <a:pt x="6572" y="8192"/>
                    </a:moveTo>
                    <a:lnTo>
                      <a:pt x="9335" y="10001"/>
                    </a:lnTo>
                    <a:lnTo>
                      <a:pt x="8382" y="6953"/>
                    </a:lnTo>
                    <a:lnTo>
                      <a:pt x="11049" y="5048"/>
                    </a:lnTo>
                    <a:lnTo>
                      <a:pt x="7715" y="4953"/>
                    </a:lnTo>
                    <a:lnTo>
                      <a:pt x="6668" y="2000"/>
                    </a:lnTo>
                    <a:lnTo>
                      <a:pt x="5620" y="4953"/>
                    </a:lnTo>
                    <a:lnTo>
                      <a:pt x="2286" y="5048"/>
                    </a:lnTo>
                    <a:lnTo>
                      <a:pt x="4953" y="6953"/>
                    </a:lnTo>
                    <a:lnTo>
                      <a:pt x="4001"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2" name="Freeform 40">
                <a:extLst>
                  <a:ext uri="{FF2B5EF4-FFF2-40B4-BE49-F238E27FC236}">
                    <a16:creationId xmlns:a16="http://schemas.microsoft.com/office/drawing/2014/main" id="{D48D5D2E-B867-18D3-6952-DBBE4FA4962C}"/>
                  </a:ext>
                </a:extLst>
              </p:cNvPr>
              <p:cNvSpPr/>
              <p:nvPr/>
            </p:nvSpPr>
            <p:spPr>
              <a:xfrm>
                <a:off x="172687" y="3980879"/>
                <a:ext cx="10953" cy="9906"/>
              </a:xfrm>
              <a:custGeom>
                <a:avLst/>
                <a:gdLst>
                  <a:gd name="connsiteX0" fmla="*/ 6858 w 10953"/>
                  <a:gd name="connsiteY0" fmla="*/ 3620 h 9906"/>
                  <a:gd name="connsiteX1" fmla="*/ 6001 w 10953"/>
                  <a:gd name="connsiteY1" fmla="*/ 1429 h 9906"/>
                  <a:gd name="connsiteX2" fmla="*/ 5524 w 10953"/>
                  <a:gd name="connsiteY2" fmla="*/ 0 h 9906"/>
                  <a:gd name="connsiteX3" fmla="*/ 4191 w 10953"/>
                  <a:gd name="connsiteY3" fmla="*/ 3620 h 9906"/>
                  <a:gd name="connsiteX4" fmla="*/ 1715 w 10953"/>
                  <a:gd name="connsiteY4" fmla="*/ 3715 h 9906"/>
                  <a:gd name="connsiteX5" fmla="*/ 0 w 10953"/>
                  <a:gd name="connsiteY5" fmla="*/ 3715 h 9906"/>
                  <a:gd name="connsiteX6" fmla="*/ 1333 w 10953"/>
                  <a:gd name="connsiteY6" fmla="*/ 4763 h 9906"/>
                  <a:gd name="connsiteX7" fmla="*/ 3334 w 10953"/>
                  <a:gd name="connsiteY7" fmla="*/ 6096 h 9906"/>
                  <a:gd name="connsiteX8" fmla="*/ 2572 w 10953"/>
                  <a:gd name="connsiteY8" fmla="*/ 8382 h 9906"/>
                  <a:gd name="connsiteX9" fmla="*/ 2095 w 10953"/>
                  <a:gd name="connsiteY9" fmla="*/ 9906 h 9906"/>
                  <a:gd name="connsiteX10" fmla="*/ 3429 w 10953"/>
                  <a:gd name="connsiteY10" fmla="*/ 8954 h 9906"/>
                  <a:gd name="connsiteX11" fmla="*/ 5524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4" y="0"/>
                    </a:lnTo>
                    <a:lnTo>
                      <a:pt x="4191" y="3620"/>
                    </a:lnTo>
                    <a:lnTo>
                      <a:pt x="1715" y="3715"/>
                    </a:lnTo>
                    <a:lnTo>
                      <a:pt x="0" y="3715"/>
                    </a:lnTo>
                    <a:lnTo>
                      <a:pt x="1333" y="4763"/>
                    </a:lnTo>
                    <a:lnTo>
                      <a:pt x="3334" y="6096"/>
                    </a:lnTo>
                    <a:lnTo>
                      <a:pt x="2572" y="8382"/>
                    </a:lnTo>
                    <a:lnTo>
                      <a:pt x="2095" y="9906"/>
                    </a:lnTo>
                    <a:lnTo>
                      <a:pt x="3429" y="8954"/>
                    </a:lnTo>
                    <a:lnTo>
                      <a:pt x="5524"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3" name="Freeform 41">
                <a:extLst>
                  <a:ext uri="{FF2B5EF4-FFF2-40B4-BE49-F238E27FC236}">
                    <a16:creationId xmlns:a16="http://schemas.microsoft.com/office/drawing/2014/main" id="{54BCE884-68D4-07D9-F102-D69082120132}"/>
                  </a:ext>
                </a:extLst>
              </p:cNvPr>
              <p:cNvSpPr/>
              <p:nvPr/>
            </p:nvSpPr>
            <p:spPr>
              <a:xfrm>
                <a:off x="171639" y="3979926"/>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096 w 13144"/>
                  <a:gd name="connsiteY11" fmla="*/ 5048 h 11715"/>
                  <a:gd name="connsiteX12" fmla="*/ 4763 w 13144"/>
                  <a:gd name="connsiteY12" fmla="*/ 6953 h 11715"/>
                  <a:gd name="connsiteX13" fmla="*/ 3810 w 13144"/>
                  <a:gd name="connsiteY13" fmla="*/ 10001 h 11715"/>
                  <a:gd name="connsiteX14" fmla="*/ 6477 w 13144"/>
                  <a:gd name="connsiteY14" fmla="*/ 8192 h 11715"/>
                  <a:gd name="connsiteX15" fmla="*/ 9144 w 13144"/>
                  <a:gd name="connsiteY15" fmla="*/ 10001 h 11715"/>
                  <a:gd name="connsiteX16" fmla="*/ 8192 w 13144"/>
                  <a:gd name="connsiteY16" fmla="*/ 7049 h 11715"/>
                  <a:gd name="connsiteX17" fmla="*/ 10858 w 13144"/>
                  <a:gd name="connsiteY17" fmla="*/ 5144 h 11715"/>
                  <a:gd name="connsiteX18" fmla="*/ 7525 w 13144"/>
                  <a:gd name="connsiteY18" fmla="*/ 5048 h 11715"/>
                  <a:gd name="connsiteX19" fmla="*/ 6477 w 13144"/>
                  <a:gd name="connsiteY19" fmla="*/ 2096 h 11715"/>
                  <a:gd name="connsiteX20" fmla="*/ 5429 w 13144"/>
                  <a:gd name="connsiteY20" fmla="*/ 5048 h 11715"/>
                  <a:gd name="connsiteX21" fmla="*/ 2096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096" y="5048"/>
                    </a:moveTo>
                    <a:lnTo>
                      <a:pt x="4763" y="6953"/>
                    </a:lnTo>
                    <a:lnTo>
                      <a:pt x="3810" y="10001"/>
                    </a:lnTo>
                    <a:lnTo>
                      <a:pt x="6477" y="8192"/>
                    </a:lnTo>
                    <a:lnTo>
                      <a:pt x="9144" y="10001"/>
                    </a:lnTo>
                    <a:lnTo>
                      <a:pt x="8192" y="7049"/>
                    </a:lnTo>
                    <a:lnTo>
                      <a:pt x="10858" y="5144"/>
                    </a:lnTo>
                    <a:lnTo>
                      <a:pt x="7525" y="5048"/>
                    </a:lnTo>
                    <a:lnTo>
                      <a:pt x="6477" y="2096"/>
                    </a:lnTo>
                    <a:lnTo>
                      <a:pt x="5429" y="5048"/>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34" name="Graphic 6">
                <a:extLst>
                  <a:ext uri="{FF2B5EF4-FFF2-40B4-BE49-F238E27FC236}">
                    <a16:creationId xmlns:a16="http://schemas.microsoft.com/office/drawing/2014/main" id="{F7452A10-3F85-B1F3-0E47-D60A44D07851}"/>
                  </a:ext>
                </a:extLst>
              </p:cNvPr>
              <p:cNvGrpSpPr/>
              <p:nvPr/>
            </p:nvGrpSpPr>
            <p:grpSpPr>
              <a:xfrm>
                <a:off x="245458" y="3920871"/>
                <a:ext cx="246221" cy="30670"/>
                <a:chOff x="245458" y="3920871"/>
                <a:chExt cx="246221" cy="30670"/>
              </a:xfrm>
              <a:solidFill>
                <a:srgbClr val="23509E"/>
              </a:solidFill>
            </p:grpSpPr>
            <p:sp>
              <p:nvSpPr>
                <p:cNvPr id="2120" name="Freeform 43">
                  <a:extLst>
                    <a:ext uri="{FF2B5EF4-FFF2-40B4-BE49-F238E27FC236}">
                      <a16:creationId xmlns:a16="http://schemas.microsoft.com/office/drawing/2014/main" id="{114D8B33-8D9F-1257-654D-5662AA9E23CE}"/>
                    </a:ext>
                  </a:extLst>
                </p:cNvPr>
                <p:cNvSpPr/>
                <p:nvPr/>
              </p:nvSpPr>
              <p:spPr>
                <a:xfrm>
                  <a:off x="245458" y="3920871"/>
                  <a:ext cx="20669" cy="24098"/>
                </a:xfrm>
                <a:custGeom>
                  <a:avLst/>
                  <a:gdLst>
                    <a:gd name="connsiteX0" fmla="*/ 17621 w 20669"/>
                    <a:gd name="connsiteY0" fmla="*/ 15526 h 24098"/>
                    <a:gd name="connsiteX1" fmla="*/ 20669 w 20669"/>
                    <a:gd name="connsiteY1" fmla="*/ 16288 h 24098"/>
                    <a:gd name="connsiteX2" fmla="*/ 17145 w 20669"/>
                    <a:gd name="connsiteY2" fmla="*/ 22098 h 24098"/>
                    <a:gd name="connsiteX3" fmla="*/ 10954 w 20669"/>
                    <a:gd name="connsiteY3" fmla="*/ 24098 h 24098"/>
                    <a:gd name="connsiteX4" fmla="*/ 4858 w 20669"/>
                    <a:gd name="connsiteY4" fmla="*/ 22574 h 24098"/>
                    <a:gd name="connsiteX5" fmla="*/ 1238 w 20669"/>
                    <a:gd name="connsiteY5" fmla="*/ 18097 h 24098"/>
                    <a:gd name="connsiteX6" fmla="*/ 0 w 20669"/>
                    <a:gd name="connsiteY6" fmla="*/ 11906 h 24098"/>
                    <a:gd name="connsiteX7" fmla="*/ 1429 w 20669"/>
                    <a:gd name="connsiteY7" fmla="*/ 5524 h 24098"/>
                    <a:gd name="connsiteX8" fmla="*/ 5334 w 20669"/>
                    <a:gd name="connsiteY8" fmla="*/ 1429 h 24098"/>
                    <a:gd name="connsiteX9" fmla="*/ 10954 w 20669"/>
                    <a:gd name="connsiteY9" fmla="*/ 0 h 24098"/>
                    <a:gd name="connsiteX10" fmla="*/ 16859 w 20669"/>
                    <a:gd name="connsiteY10" fmla="*/ 1810 h 24098"/>
                    <a:gd name="connsiteX11" fmla="*/ 20193 w 20669"/>
                    <a:gd name="connsiteY11" fmla="*/ 6763 h 24098"/>
                    <a:gd name="connsiteX12" fmla="*/ 17145 w 20669"/>
                    <a:gd name="connsiteY12" fmla="*/ 7429 h 24098"/>
                    <a:gd name="connsiteX13" fmla="*/ 14764 w 20669"/>
                    <a:gd name="connsiteY13" fmla="*/ 3715 h 24098"/>
                    <a:gd name="connsiteX14" fmla="*/ 10858 w 20669"/>
                    <a:gd name="connsiteY14" fmla="*/ 2572 h 24098"/>
                    <a:gd name="connsiteX15" fmla="*/ 6382 w 20669"/>
                    <a:gd name="connsiteY15" fmla="*/ 3810 h 24098"/>
                    <a:gd name="connsiteX16" fmla="*/ 3810 w 20669"/>
                    <a:gd name="connsiteY16" fmla="*/ 7239 h 24098"/>
                    <a:gd name="connsiteX17" fmla="*/ 3048 w 20669"/>
                    <a:gd name="connsiteY17" fmla="*/ 11716 h 24098"/>
                    <a:gd name="connsiteX18" fmla="*/ 3905 w 20669"/>
                    <a:gd name="connsiteY18" fmla="*/ 16859 h 24098"/>
                    <a:gd name="connsiteX19" fmla="*/ 6572 w 20669"/>
                    <a:gd name="connsiteY19" fmla="*/ 20193 h 24098"/>
                    <a:gd name="connsiteX20" fmla="*/ 10477 w 20669"/>
                    <a:gd name="connsiteY20" fmla="*/ 21241 h 24098"/>
                    <a:gd name="connsiteX21" fmla="*/ 14859 w 20669"/>
                    <a:gd name="connsiteY21" fmla="*/ 19717 h 24098"/>
                    <a:gd name="connsiteX22" fmla="*/ 17621 w 20669"/>
                    <a:gd name="connsiteY22" fmla="*/ 15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669" h="24098">
                      <a:moveTo>
                        <a:pt x="17621" y="15526"/>
                      </a:moveTo>
                      <a:lnTo>
                        <a:pt x="20669" y="16288"/>
                      </a:lnTo>
                      <a:cubicBezTo>
                        <a:pt x="20002" y="18859"/>
                        <a:pt x="18859" y="20764"/>
                        <a:pt x="17145" y="22098"/>
                      </a:cubicBezTo>
                      <a:cubicBezTo>
                        <a:pt x="15430" y="23431"/>
                        <a:pt x="13430" y="24098"/>
                        <a:pt x="10954" y="24098"/>
                      </a:cubicBezTo>
                      <a:cubicBezTo>
                        <a:pt x="8477" y="24098"/>
                        <a:pt x="6382" y="23622"/>
                        <a:pt x="4858" y="22574"/>
                      </a:cubicBezTo>
                      <a:cubicBezTo>
                        <a:pt x="3334" y="21526"/>
                        <a:pt x="2096" y="20098"/>
                        <a:pt x="1238" y="18097"/>
                      </a:cubicBezTo>
                      <a:cubicBezTo>
                        <a:pt x="381" y="16192"/>
                        <a:pt x="0" y="14097"/>
                        <a:pt x="0" y="11906"/>
                      </a:cubicBezTo>
                      <a:cubicBezTo>
                        <a:pt x="0" y="9525"/>
                        <a:pt x="476" y="7334"/>
                        <a:pt x="1429" y="5524"/>
                      </a:cubicBezTo>
                      <a:cubicBezTo>
                        <a:pt x="2381" y="3715"/>
                        <a:pt x="3715" y="2381"/>
                        <a:pt x="5334" y="1429"/>
                      </a:cubicBezTo>
                      <a:cubicBezTo>
                        <a:pt x="7048" y="476"/>
                        <a:pt x="8953" y="0"/>
                        <a:pt x="10954" y="0"/>
                      </a:cubicBezTo>
                      <a:cubicBezTo>
                        <a:pt x="13240" y="0"/>
                        <a:pt x="15240" y="571"/>
                        <a:pt x="16859" y="1810"/>
                      </a:cubicBezTo>
                      <a:cubicBezTo>
                        <a:pt x="18478" y="2953"/>
                        <a:pt x="19526" y="4667"/>
                        <a:pt x="20193" y="6763"/>
                      </a:cubicBezTo>
                      <a:lnTo>
                        <a:pt x="17145" y="7429"/>
                      </a:lnTo>
                      <a:cubicBezTo>
                        <a:pt x="16573" y="5715"/>
                        <a:pt x="15811" y="4477"/>
                        <a:pt x="14764" y="3715"/>
                      </a:cubicBezTo>
                      <a:cubicBezTo>
                        <a:pt x="13716" y="2953"/>
                        <a:pt x="12478" y="2572"/>
                        <a:pt x="10858" y="2572"/>
                      </a:cubicBezTo>
                      <a:cubicBezTo>
                        <a:pt x="9049" y="2572"/>
                        <a:pt x="7620" y="2953"/>
                        <a:pt x="6382" y="3810"/>
                      </a:cubicBezTo>
                      <a:cubicBezTo>
                        <a:pt x="5144" y="4667"/>
                        <a:pt x="4381" y="5810"/>
                        <a:pt x="3810" y="7239"/>
                      </a:cubicBezTo>
                      <a:cubicBezTo>
                        <a:pt x="3334" y="8668"/>
                        <a:pt x="3048" y="10192"/>
                        <a:pt x="3048" y="11716"/>
                      </a:cubicBezTo>
                      <a:cubicBezTo>
                        <a:pt x="3048" y="13716"/>
                        <a:pt x="3334" y="15430"/>
                        <a:pt x="3905" y="16859"/>
                      </a:cubicBezTo>
                      <a:cubicBezTo>
                        <a:pt x="4477" y="18288"/>
                        <a:pt x="5334" y="19431"/>
                        <a:pt x="6572" y="20193"/>
                      </a:cubicBezTo>
                      <a:cubicBezTo>
                        <a:pt x="7810" y="20955"/>
                        <a:pt x="9144" y="21241"/>
                        <a:pt x="10477" y="21241"/>
                      </a:cubicBezTo>
                      <a:cubicBezTo>
                        <a:pt x="12192" y="21241"/>
                        <a:pt x="13621" y="20764"/>
                        <a:pt x="14859" y="19717"/>
                      </a:cubicBezTo>
                      <a:cubicBezTo>
                        <a:pt x="16383" y="18955"/>
                        <a:pt x="17145" y="17431"/>
                        <a:pt x="17621" y="1552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1" name="Freeform 44">
                  <a:extLst>
                    <a:ext uri="{FF2B5EF4-FFF2-40B4-BE49-F238E27FC236}">
                      <a16:creationId xmlns:a16="http://schemas.microsoft.com/office/drawing/2014/main" id="{438D3452-787E-C807-ADBC-C55C6DF08DC7}"/>
                    </a:ext>
                  </a:extLst>
                </p:cNvPr>
                <p:cNvSpPr/>
                <p:nvPr/>
              </p:nvSpPr>
              <p:spPr>
                <a:xfrm>
                  <a:off x="268509" y="3927253"/>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3 h 17621"/>
                    <a:gd name="connsiteX5" fmla="*/ 14859 w 15811"/>
                    <a:gd name="connsiteY5" fmla="*/ 13716 h 17621"/>
                    <a:gd name="connsiteX6" fmla="*/ 12002 w 15811"/>
                    <a:gd name="connsiteY6" fmla="*/ 16574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1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3"/>
                      </a:cubicBezTo>
                      <a:cubicBezTo>
                        <a:pt x="15811" y="10763"/>
                        <a:pt x="15526" y="12478"/>
                        <a:pt x="14859" y="13716"/>
                      </a:cubicBezTo>
                      <a:cubicBezTo>
                        <a:pt x="14192" y="14954"/>
                        <a:pt x="13240" y="15907"/>
                        <a:pt x="12002" y="16574"/>
                      </a:cubicBezTo>
                      <a:cubicBezTo>
                        <a:pt x="10763" y="17240"/>
                        <a:pt x="9430" y="17621"/>
                        <a:pt x="7906" y="17621"/>
                      </a:cubicBezTo>
                      <a:cubicBezTo>
                        <a:pt x="5525" y="17621"/>
                        <a:pt x="3619" y="16859"/>
                        <a:pt x="2191" y="15335"/>
                      </a:cubicBezTo>
                      <a:cubicBezTo>
                        <a:pt x="667" y="13907"/>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3" y="12668"/>
                        <a:pt x="12859" y="10954"/>
                        <a:pt x="12859" y="8763"/>
                      </a:cubicBezTo>
                      <a:cubicBezTo>
                        <a:pt x="12859" y="6668"/>
                        <a:pt x="12383" y="5144"/>
                        <a:pt x="11430" y="4001"/>
                      </a:cubicBezTo>
                      <a:cubicBezTo>
                        <a:pt x="10477" y="2953"/>
                        <a:pt x="9334" y="2381"/>
                        <a:pt x="7906" y="2381"/>
                      </a:cubicBezTo>
                      <a:cubicBezTo>
                        <a:pt x="6477" y="2381"/>
                        <a:pt x="5334" y="2953"/>
                        <a:pt x="4381"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2" name="Freeform 45">
                  <a:extLst>
                    <a:ext uri="{FF2B5EF4-FFF2-40B4-BE49-F238E27FC236}">
                      <a16:creationId xmlns:a16="http://schemas.microsoft.com/office/drawing/2014/main" id="{7BB2F85D-1211-5EC1-B87E-309DEC1A2737}"/>
                    </a:ext>
                  </a:extLst>
                </p:cNvPr>
                <p:cNvSpPr/>
                <p:nvPr/>
              </p:nvSpPr>
              <p:spPr>
                <a:xfrm>
                  <a:off x="286511" y="3934682"/>
                  <a:ext cx="8762" cy="2857"/>
                </a:xfrm>
                <a:custGeom>
                  <a:avLst/>
                  <a:gdLst>
                    <a:gd name="connsiteX0" fmla="*/ 0 w 8762"/>
                    <a:gd name="connsiteY0" fmla="*/ 2858 h 2857"/>
                    <a:gd name="connsiteX1" fmla="*/ 0 w 8762"/>
                    <a:gd name="connsiteY1" fmla="*/ 0 h 2857"/>
                    <a:gd name="connsiteX2" fmla="*/ 8763 w 8762"/>
                    <a:gd name="connsiteY2" fmla="*/ 0 h 2857"/>
                    <a:gd name="connsiteX3" fmla="*/ 8763 w 8762"/>
                    <a:gd name="connsiteY3" fmla="*/ 2858 h 2857"/>
                    <a:gd name="connsiteX4" fmla="*/ 0 w 8762"/>
                    <a:gd name="connsiteY4" fmla="*/ 2858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2" h="2857">
                      <a:moveTo>
                        <a:pt x="0" y="2858"/>
                      </a:moveTo>
                      <a:lnTo>
                        <a:pt x="0" y="0"/>
                      </a:lnTo>
                      <a:lnTo>
                        <a:pt x="8763" y="0"/>
                      </a:lnTo>
                      <a:lnTo>
                        <a:pt x="8763" y="2858"/>
                      </a:lnTo>
                      <a:lnTo>
                        <a:pt x="0" y="285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3" name="Freeform 46">
                  <a:extLst>
                    <a:ext uri="{FF2B5EF4-FFF2-40B4-BE49-F238E27FC236}">
                      <a16:creationId xmlns:a16="http://schemas.microsoft.com/office/drawing/2014/main" id="{D19D2A7F-1B84-6FCB-1345-1BC6CA5923B3}"/>
                    </a:ext>
                  </a:extLst>
                </p:cNvPr>
                <p:cNvSpPr/>
                <p:nvPr/>
              </p:nvSpPr>
              <p:spPr>
                <a:xfrm>
                  <a:off x="296607" y="3920871"/>
                  <a:ext cx="9810" cy="23621"/>
                </a:xfrm>
                <a:custGeom>
                  <a:avLst/>
                  <a:gdLst>
                    <a:gd name="connsiteX0" fmla="*/ 2477 w 9810"/>
                    <a:gd name="connsiteY0" fmla="*/ 23622 h 23621"/>
                    <a:gd name="connsiteX1" fmla="*/ 2477 w 9810"/>
                    <a:gd name="connsiteY1" fmla="*/ 8954 h 23621"/>
                    <a:gd name="connsiteX2" fmla="*/ 0 w 9810"/>
                    <a:gd name="connsiteY2" fmla="*/ 8954 h 23621"/>
                    <a:gd name="connsiteX3" fmla="*/ 0 w 9810"/>
                    <a:gd name="connsiteY3" fmla="*/ 6763 h 23621"/>
                    <a:gd name="connsiteX4" fmla="*/ 2477 w 9810"/>
                    <a:gd name="connsiteY4" fmla="*/ 6763 h 23621"/>
                    <a:gd name="connsiteX5" fmla="*/ 2477 w 9810"/>
                    <a:gd name="connsiteY5" fmla="*/ 4953 h 23621"/>
                    <a:gd name="connsiteX6" fmla="*/ 2762 w 9810"/>
                    <a:gd name="connsiteY6" fmla="*/ 2476 h 23621"/>
                    <a:gd name="connsiteX7" fmla="*/ 4191 w 9810"/>
                    <a:gd name="connsiteY7" fmla="*/ 667 h 23621"/>
                    <a:gd name="connsiteX8" fmla="*/ 7144 w 9810"/>
                    <a:gd name="connsiteY8" fmla="*/ 0 h 23621"/>
                    <a:gd name="connsiteX9" fmla="*/ 9811 w 9810"/>
                    <a:gd name="connsiteY9" fmla="*/ 286 h 23621"/>
                    <a:gd name="connsiteX10" fmla="*/ 9430 w 9810"/>
                    <a:gd name="connsiteY10" fmla="*/ 2762 h 23621"/>
                    <a:gd name="connsiteX11" fmla="*/ 7715 w 9810"/>
                    <a:gd name="connsiteY11" fmla="*/ 2572 h 23621"/>
                    <a:gd name="connsiteX12" fmla="*/ 5906 w 9810"/>
                    <a:gd name="connsiteY12" fmla="*/ 3143 h 23621"/>
                    <a:gd name="connsiteX13" fmla="*/ 5334 w 9810"/>
                    <a:gd name="connsiteY13" fmla="*/ 5239 h 23621"/>
                    <a:gd name="connsiteX14" fmla="*/ 5334 w 9810"/>
                    <a:gd name="connsiteY14" fmla="*/ 6763 h 23621"/>
                    <a:gd name="connsiteX15" fmla="*/ 8573 w 9810"/>
                    <a:gd name="connsiteY15" fmla="*/ 6763 h 23621"/>
                    <a:gd name="connsiteX16" fmla="*/ 8573 w 9810"/>
                    <a:gd name="connsiteY16" fmla="*/ 8954 h 23621"/>
                    <a:gd name="connsiteX17" fmla="*/ 5334 w 9810"/>
                    <a:gd name="connsiteY17" fmla="*/ 8954 h 23621"/>
                    <a:gd name="connsiteX18" fmla="*/ 5334 w 9810"/>
                    <a:gd name="connsiteY18" fmla="*/ 23622 h 23621"/>
                    <a:gd name="connsiteX19" fmla="*/ 2477 w 9810"/>
                    <a:gd name="connsiteY19"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1">
                      <a:moveTo>
                        <a:pt x="2477" y="23622"/>
                      </a:moveTo>
                      <a:lnTo>
                        <a:pt x="2477" y="8954"/>
                      </a:lnTo>
                      <a:lnTo>
                        <a:pt x="0" y="8954"/>
                      </a:lnTo>
                      <a:lnTo>
                        <a:pt x="0" y="6763"/>
                      </a:lnTo>
                      <a:lnTo>
                        <a:pt x="2477" y="6763"/>
                      </a:lnTo>
                      <a:lnTo>
                        <a:pt x="2477" y="4953"/>
                      </a:lnTo>
                      <a:cubicBezTo>
                        <a:pt x="2477" y="3810"/>
                        <a:pt x="2572" y="2953"/>
                        <a:pt x="2762" y="2476"/>
                      </a:cubicBezTo>
                      <a:cubicBezTo>
                        <a:pt x="3048" y="1714"/>
                        <a:pt x="3524" y="1143"/>
                        <a:pt x="4191" y="667"/>
                      </a:cubicBezTo>
                      <a:cubicBezTo>
                        <a:pt x="4858" y="190"/>
                        <a:pt x="5810" y="0"/>
                        <a:pt x="7144" y="0"/>
                      </a:cubicBezTo>
                      <a:cubicBezTo>
                        <a:pt x="7906" y="0"/>
                        <a:pt x="8858" y="95"/>
                        <a:pt x="9811" y="286"/>
                      </a:cubicBezTo>
                      <a:lnTo>
                        <a:pt x="9430" y="2762"/>
                      </a:lnTo>
                      <a:cubicBezTo>
                        <a:pt x="8858" y="2667"/>
                        <a:pt x="8287" y="2572"/>
                        <a:pt x="7715" y="2572"/>
                      </a:cubicBezTo>
                      <a:cubicBezTo>
                        <a:pt x="6858" y="2572"/>
                        <a:pt x="6191" y="2762"/>
                        <a:pt x="5906" y="3143"/>
                      </a:cubicBezTo>
                      <a:cubicBezTo>
                        <a:pt x="5525" y="3524"/>
                        <a:pt x="5334" y="4191"/>
                        <a:pt x="5334" y="5239"/>
                      </a:cubicBezTo>
                      <a:lnTo>
                        <a:pt x="5334" y="6763"/>
                      </a:lnTo>
                      <a:lnTo>
                        <a:pt x="8573" y="6763"/>
                      </a:lnTo>
                      <a:lnTo>
                        <a:pt x="8573" y="8954"/>
                      </a:lnTo>
                      <a:lnTo>
                        <a:pt x="5334" y="8954"/>
                      </a:lnTo>
                      <a:lnTo>
                        <a:pt x="5334"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4" name="Freeform 47">
                  <a:extLst>
                    <a:ext uri="{FF2B5EF4-FFF2-40B4-BE49-F238E27FC236}">
                      <a16:creationId xmlns:a16="http://schemas.microsoft.com/office/drawing/2014/main" id="{3D497BA0-9D01-0846-AFD2-95BB6E178A25}"/>
                    </a:ext>
                  </a:extLst>
                </p:cNvPr>
                <p:cNvSpPr/>
                <p:nvPr/>
              </p:nvSpPr>
              <p:spPr>
                <a:xfrm>
                  <a:off x="307466" y="3927634"/>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1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5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6" y="16288"/>
                        <a:pt x="8001" y="17240"/>
                        <a:pt x="5715" y="17240"/>
                      </a:cubicBezTo>
                      <a:cubicBezTo>
                        <a:pt x="4763" y="17240"/>
                        <a:pt x="3810" y="17050"/>
                        <a:pt x="2953" y="16669"/>
                      </a:cubicBezTo>
                      <a:cubicBezTo>
                        <a:pt x="2096" y="16288"/>
                        <a:pt x="1429" y="15812"/>
                        <a:pt x="1048" y="15240"/>
                      </a:cubicBezTo>
                      <a:cubicBezTo>
                        <a:pt x="667" y="14669"/>
                        <a:pt x="381" y="14002"/>
                        <a:pt x="191" y="13145"/>
                      </a:cubicBezTo>
                      <a:cubicBezTo>
                        <a:pt x="95" y="12573"/>
                        <a:pt x="0" y="11716"/>
                        <a:pt x="0" y="10478"/>
                      </a:cubicBezTo>
                      <a:lnTo>
                        <a:pt x="0" y="0"/>
                      </a:lnTo>
                      <a:lnTo>
                        <a:pt x="2858" y="0"/>
                      </a:lnTo>
                      <a:lnTo>
                        <a:pt x="2858" y="9335"/>
                      </a:lnTo>
                      <a:cubicBezTo>
                        <a:pt x="2858" y="10859"/>
                        <a:pt x="2953" y="11811"/>
                        <a:pt x="3048" y="12382"/>
                      </a:cubicBezTo>
                      <a:cubicBezTo>
                        <a:pt x="3239" y="13145"/>
                        <a:pt x="3620" y="13716"/>
                        <a:pt x="4191" y="14192"/>
                      </a:cubicBezTo>
                      <a:cubicBezTo>
                        <a:pt x="4763" y="14573"/>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5" name="Freeform 48">
                  <a:extLst>
                    <a:ext uri="{FF2B5EF4-FFF2-40B4-BE49-F238E27FC236}">
                      <a16:creationId xmlns:a16="http://schemas.microsoft.com/office/drawing/2014/main" id="{D2A1C69A-F055-D0BE-A7F6-F0602C7DA430}"/>
                    </a:ext>
                  </a:extLst>
                </p:cNvPr>
                <p:cNvSpPr/>
                <p:nvPr/>
              </p:nvSpPr>
              <p:spPr>
                <a:xfrm>
                  <a:off x="325563" y="3927253"/>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2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1"/>
                        <a:pt x="10668" y="571"/>
                      </a:cubicBezTo>
                      <a:cubicBezTo>
                        <a:pt x="11525" y="953"/>
                        <a:pt x="12192" y="1429"/>
                        <a:pt x="12573" y="2000"/>
                      </a:cubicBezTo>
                      <a:cubicBezTo>
                        <a:pt x="12954" y="2572"/>
                        <a:pt x="13335" y="3334"/>
                        <a:pt x="13430" y="4096"/>
                      </a:cubicBezTo>
                      <a:cubicBezTo>
                        <a:pt x="13525" y="4667"/>
                        <a:pt x="13621" y="5525"/>
                        <a:pt x="13621" y="6858"/>
                      </a:cubicBezTo>
                      <a:lnTo>
                        <a:pt x="13621" y="17240"/>
                      </a:lnTo>
                      <a:lnTo>
                        <a:pt x="10763" y="17240"/>
                      </a:lnTo>
                      <a:lnTo>
                        <a:pt x="10763" y="6953"/>
                      </a:lnTo>
                      <a:cubicBezTo>
                        <a:pt x="10763" y="5810"/>
                        <a:pt x="10668" y="4953"/>
                        <a:pt x="10477" y="4382"/>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6" name="Freeform 49">
                  <a:extLst>
                    <a:ext uri="{FF2B5EF4-FFF2-40B4-BE49-F238E27FC236}">
                      <a16:creationId xmlns:a16="http://schemas.microsoft.com/office/drawing/2014/main" id="{B8D8D51A-BDD4-86BF-0C6B-24389D2077BC}"/>
                    </a:ext>
                  </a:extLst>
                </p:cNvPr>
                <p:cNvSpPr/>
                <p:nvPr/>
              </p:nvSpPr>
              <p:spPr>
                <a:xfrm>
                  <a:off x="342613" y="3921252"/>
                  <a:ext cx="14478" cy="23622"/>
                </a:xfrm>
                <a:custGeom>
                  <a:avLst/>
                  <a:gdLst>
                    <a:gd name="connsiteX0" fmla="*/ 11906 w 14478"/>
                    <a:gd name="connsiteY0" fmla="*/ 23241 h 23622"/>
                    <a:gd name="connsiteX1" fmla="*/ 11906 w 14478"/>
                    <a:gd name="connsiteY1" fmla="*/ 21146 h 23622"/>
                    <a:gd name="connsiteX2" fmla="*/ 7239 w 14478"/>
                    <a:gd name="connsiteY2" fmla="*/ 23622 h 23622"/>
                    <a:gd name="connsiteX3" fmla="*/ 3524 w 14478"/>
                    <a:gd name="connsiteY3" fmla="*/ 22479 h 23622"/>
                    <a:gd name="connsiteX4" fmla="*/ 952 w 14478"/>
                    <a:gd name="connsiteY4" fmla="*/ 19336 h 23622"/>
                    <a:gd name="connsiteX5" fmla="*/ 0 w 14478"/>
                    <a:gd name="connsiteY5" fmla="*/ 14764 h 23622"/>
                    <a:gd name="connsiteX6" fmla="*/ 857 w 14478"/>
                    <a:gd name="connsiteY6" fmla="*/ 10192 h 23622"/>
                    <a:gd name="connsiteX7" fmla="*/ 3334 w 14478"/>
                    <a:gd name="connsiteY7" fmla="*/ 7049 h 23622"/>
                    <a:gd name="connsiteX8" fmla="*/ 7048 w 14478"/>
                    <a:gd name="connsiteY8" fmla="*/ 6001 h 23622"/>
                    <a:gd name="connsiteX9" fmla="*/ 9716 w 14478"/>
                    <a:gd name="connsiteY9" fmla="*/ 6668 h 23622"/>
                    <a:gd name="connsiteX10" fmla="*/ 11621 w 14478"/>
                    <a:gd name="connsiteY10" fmla="*/ 8382 h 23622"/>
                    <a:gd name="connsiteX11" fmla="*/ 11621 w 14478"/>
                    <a:gd name="connsiteY11" fmla="*/ 0 h 23622"/>
                    <a:gd name="connsiteX12" fmla="*/ 14478 w 14478"/>
                    <a:gd name="connsiteY12" fmla="*/ 0 h 23622"/>
                    <a:gd name="connsiteX13" fmla="*/ 14478 w 14478"/>
                    <a:gd name="connsiteY13" fmla="*/ 23241 h 23622"/>
                    <a:gd name="connsiteX14" fmla="*/ 11906 w 14478"/>
                    <a:gd name="connsiteY14" fmla="*/ 23241 h 23622"/>
                    <a:gd name="connsiteX15" fmla="*/ 2858 w 14478"/>
                    <a:gd name="connsiteY15" fmla="*/ 14859 h 23622"/>
                    <a:gd name="connsiteX16" fmla="*/ 4191 w 14478"/>
                    <a:gd name="connsiteY16" fmla="*/ 19717 h 23622"/>
                    <a:gd name="connsiteX17" fmla="*/ 7429 w 14478"/>
                    <a:gd name="connsiteY17" fmla="*/ 21336 h 23622"/>
                    <a:gd name="connsiteX18" fmla="*/ 10573 w 14478"/>
                    <a:gd name="connsiteY18" fmla="*/ 19812 h 23622"/>
                    <a:gd name="connsiteX19" fmla="*/ 11906 w 14478"/>
                    <a:gd name="connsiteY19" fmla="*/ 15145 h 23622"/>
                    <a:gd name="connsiteX20" fmla="*/ 10573 w 14478"/>
                    <a:gd name="connsiteY20" fmla="*/ 10097 h 23622"/>
                    <a:gd name="connsiteX21" fmla="*/ 7334 w 14478"/>
                    <a:gd name="connsiteY21" fmla="*/ 8477 h 23622"/>
                    <a:gd name="connsiteX22" fmla="*/ 4191 w 14478"/>
                    <a:gd name="connsiteY22" fmla="*/ 10001 h 23622"/>
                    <a:gd name="connsiteX23" fmla="*/ 2858 w 14478"/>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6" y="6668"/>
                      </a:cubicBezTo>
                      <a:cubicBezTo>
                        <a:pt x="10477" y="7049"/>
                        <a:pt x="11144" y="7620"/>
                        <a:pt x="11621" y="8382"/>
                      </a:cubicBezTo>
                      <a:lnTo>
                        <a:pt x="11621" y="0"/>
                      </a:lnTo>
                      <a:lnTo>
                        <a:pt x="14478" y="0"/>
                      </a:lnTo>
                      <a:lnTo>
                        <a:pt x="14478" y="23241"/>
                      </a:lnTo>
                      <a:lnTo>
                        <a:pt x="11906" y="23241"/>
                      </a:lnTo>
                      <a:close/>
                      <a:moveTo>
                        <a:pt x="2858" y="14859"/>
                      </a:moveTo>
                      <a:cubicBezTo>
                        <a:pt x="2858" y="17050"/>
                        <a:pt x="3334" y="18669"/>
                        <a:pt x="4191" y="19717"/>
                      </a:cubicBezTo>
                      <a:cubicBezTo>
                        <a:pt x="5144" y="20765"/>
                        <a:pt x="6191" y="21336"/>
                        <a:pt x="7429" y="21336"/>
                      </a:cubicBezTo>
                      <a:cubicBezTo>
                        <a:pt x="8668" y="21336"/>
                        <a:pt x="9716" y="20860"/>
                        <a:pt x="10573" y="19812"/>
                      </a:cubicBezTo>
                      <a:cubicBezTo>
                        <a:pt x="11430" y="18764"/>
                        <a:pt x="11906" y="17241"/>
                        <a:pt x="11906" y="15145"/>
                      </a:cubicBezTo>
                      <a:cubicBezTo>
                        <a:pt x="11906" y="12859"/>
                        <a:pt x="11430" y="11144"/>
                        <a:pt x="10573" y="10097"/>
                      </a:cubicBezTo>
                      <a:cubicBezTo>
                        <a:pt x="9716" y="9049"/>
                        <a:pt x="8573" y="8477"/>
                        <a:pt x="7334" y="8477"/>
                      </a:cubicBezTo>
                      <a:cubicBezTo>
                        <a:pt x="6096" y="8477"/>
                        <a:pt x="5048" y="8954"/>
                        <a:pt x="4191" y="10001"/>
                      </a:cubicBezTo>
                      <a:cubicBezTo>
                        <a:pt x="3334" y="10954"/>
                        <a:pt x="2858" y="12668"/>
                        <a:pt x="2858"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7" name="Freeform 50">
                  <a:extLst>
                    <a:ext uri="{FF2B5EF4-FFF2-40B4-BE49-F238E27FC236}">
                      <a16:creationId xmlns:a16="http://schemas.microsoft.com/office/drawing/2014/main" id="{1C2A2D72-D473-CE89-AE4C-1EA721EC4919}"/>
                    </a:ext>
                  </a:extLst>
                </p:cNvPr>
                <p:cNvSpPr/>
                <p:nvPr/>
              </p:nvSpPr>
              <p:spPr>
                <a:xfrm>
                  <a:off x="360615"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7"/>
                        <a:pt x="14192" y="15240"/>
                        <a:pt x="12954" y="16193"/>
                      </a:cubicBezTo>
                      <a:cubicBezTo>
                        <a:pt x="11716" y="17145"/>
                        <a:pt x="10096" y="17621"/>
                        <a:pt x="8096" y="17621"/>
                      </a:cubicBezTo>
                      <a:cubicBezTo>
                        <a:pt x="5620" y="17621"/>
                        <a:pt x="3715" y="16859"/>
                        <a:pt x="2191" y="15335"/>
                      </a:cubicBezTo>
                      <a:cubicBezTo>
                        <a:pt x="667"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525" y="13907"/>
                        <a:pt x="12097"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8" name="Freeform 51">
                  <a:extLst>
                    <a:ext uri="{FF2B5EF4-FFF2-40B4-BE49-F238E27FC236}">
                      <a16:creationId xmlns:a16="http://schemas.microsoft.com/office/drawing/2014/main" id="{12F4DEF1-B260-1E74-BE15-4C5B4CCC9EB5}"/>
                    </a:ext>
                  </a:extLst>
                </p:cNvPr>
                <p:cNvSpPr/>
                <p:nvPr/>
              </p:nvSpPr>
              <p:spPr>
                <a:xfrm>
                  <a:off x="378713" y="3921252"/>
                  <a:ext cx="14477" cy="23622"/>
                </a:xfrm>
                <a:custGeom>
                  <a:avLst/>
                  <a:gdLst>
                    <a:gd name="connsiteX0" fmla="*/ 11906 w 14477"/>
                    <a:gd name="connsiteY0" fmla="*/ 23241 h 23622"/>
                    <a:gd name="connsiteX1" fmla="*/ 11906 w 14477"/>
                    <a:gd name="connsiteY1" fmla="*/ 21146 h 23622"/>
                    <a:gd name="connsiteX2" fmla="*/ 7239 w 14477"/>
                    <a:gd name="connsiteY2" fmla="*/ 23622 h 23622"/>
                    <a:gd name="connsiteX3" fmla="*/ 3524 w 14477"/>
                    <a:gd name="connsiteY3" fmla="*/ 22479 h 23622"/>
                    <a:gd name="connsiteX4" fmla="*/ 952 w 14477"/>
                    <a:gd name="connsiteY4" fmla="*/ 19336 h 23622"/>
                    <a:gd name="connsiteX5" fmla="*/ 0 w 14477"/>
                    <a:gd name="connsiteY5" fmla="*/ 14764 h 23622"/>
                    <a:gd name="connsiteX6" fmla="*/ 857 w 14477"/>
                    <a:gd name="connsiteY6" fmla="*/ 10192 h 23622"/>
                    <a:gd name="connsiteX7" fmla="*/ 3334 w 14477"/>
                    <a:gd name="connsiteY7" fmla="*/ 7049 h 23622"/>
                    <a:gd name="connsiteX8" fmla="*/ 7048 w 14477"/>
                    <a:gd name="connsiteY8" fmla="*/ 6001 h 23622"/>
                    <a:gd name="connsiteX9" fmla="*/ 9715 w 14477"/>
                    <a:gd name="connsiteY9" fmla="*/ 6668 h 23622"/>
                    <a:gd name="connsiteX10" fmla="*/ 11621 w 14477"/>
                    <a:gd name="connsiteY10" fmla="*/ 8382 h 23622"/>
                    <a:gd name="connsiteX11" fmla="*/ 11621 w 14477"/>
                    <a:gd name="connsiteY11" fmla="*/ 0 h 23622"/>
                    <a:gd name="connsiteX12" fmla="*/ 14478 w 14477"/>
                    <a:gd name="connsiteY12" fmla="*/ 0 h 23622"/>
                    <a:gd name="connsiteX13" fmla="*/ 14478 w 14477"/>
                    <a:gd name="connsiteY13" fmla="*/ 23241 h 23622"/>
                    <a:gd name="connsiteX14" fmla="*/ 11906 w 14477"/>
                    <a:gd name="connsiteY14" fmla="*/ 23241 h 23622"/>
                    <a:gd name="connsiteX15" fmla="*/ 2953 w 14477"/>
                    <a:gd name="connsiteY15" fmla="*/ 14859 h 23622"/>
                    <a:gd name="connsiteX16" fmla="*/ 4286 w 14477"/>
                    <a:gd name="connsiteY16" fmla="*/ 19717 h 23622"/>
                    <a:gd name="connsiteX17" fmla="*/ 7525 w 14477"/>
                    <a:gd name="connsiteY17" fmla="*/ 21336 h 23622"/>
                    <a:gd name="connsiteX18" fmla="*/ 10668 w 14477"/>
                    <a:gd name="connsiteY18" fmla="*/ 19812 h 23622"/>
                    <a:gd name="connsiteX19" fmla="*/ 12002 w 14477"/>
                    <a:gd name="connsiteY19" fmla="*/ 15145 h 23622"/>
                    <a:gd name="connsiteX20" fmla="*/ 10668 w 14477"/>
                    <a:gd name="connsiteY20" fmla="*/ 10097 h 23622"/>
                    <a:gd name="connsiteX21" fmla="*/ 7429 w 14477"/>
                    <a:gd name="connsiteY21" fmla="*/ 8477 h 23622"/>
                    <a:gd name="connsiteX22" fmla="*/ 4286 w 14477"/>
                    <a:gd name="connsiteY22" fmla="*/ 10001 h 23622"/>
                    <a:gd name="connsiteX23" fmla="*/ 2953 w 14477"/>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7"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5" y="6668"/>
                      </a:cubicBezTo>
                      <a:cubicBezTo>
                        <a:pt x="10477" y="7144"/>
                        <a:pt x="11144" y="7620"/>
                        <a:pt x="11621" y="8382"/>
                      </a:cubicBezTo>
                      <a:lnTo>
                        <a:pt x="11621" y="0"/>
                      </a:lnTo>
                      <a:lnTo>
                        <a:pt x="14478" y="0"/>
                      </a:lnTo>
                      <a:lnTo>
                        <a:pt x="14478" y="23241"/>
                      </a:lnTo>
                      <a:lnTo>
                        <a:pt x="11906" y="23241"/>
                      </a:lnTo>
                      <a:close/>
                      <a:moveTo>
                        <a:pt x="2953" y="14859"/>
                      </a:moveTo>
                      <a:cubicBezTo>
                        <a:pt x="2953" y="17050"/>
                        <a:pt x="3429" y="18669"/>
                        <a:pt x="4286" y="19717"/>
                      </a:cubicBezTo>
                      <a:cubicBezTo>
                        <a:pt x="5239" y="20765"/>
                        <a:pt x="6286" y="21336"/>
                        <a:pt x="7525" y="21336"/>
                      </a:cubicBezTo>
                      <a:cubicBezTo>
                        <a:pt x="8763" y="21336"/>
                        <a:pt x="9811" y="20860"/>
                        <a:pt x="10668" y="19812"/>
                      </a:cubicBezTo>
                      <a:cubicBezTo>
                        <a:pt x="11525" y="18764"/>
                        <a:pt x="12002" y="17241"/>
                        <a:pt x="12002" y="15145"/>
                      </a:cubicBezTo>
                      <a:cubicBezTo>
                        <a:pt x="12002" y="12859"/>
                        <a:pt x="11525" y="11144"/>
                        <a:pt x="10668" y="10097"/>
                      </a:cubicBezTo>
                      <a:cubicBezTo>
                        <a:pt x="9811" y="9049"/>
                        <a:pt x="8668" y="8477"/>
                        <a:pt x="7429" y="8477"/>
                      </a:cubicBezTo>
                      <a:cubicBezTo>
                        <a:pt x="6191" y="8477"/>
                        <a:pt x="5144" y="8954"/>
                        <a:pt x="4286" y="10001"/>
                      </a:cubicBezTo>
                      <a:cubicBezTo>
                        <a:pt x="3334" y="10954"/>
                        <a:pt x="2953" y="12668"/>
                        <a:pt x="2953"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0" name="Freeform 52">
                  <a:extLst>
                    <a:ext uri="{FF2B5EF4-FFF2-40B4-BE49-F238E27FC236}">
                      <a16:creationId xmlns:a16="http://schemas.microsoft.com/office/drawing/2014/main" id="{6130A5AB-A38E-407C-86EE-0E9D674B1A43}"/>
                    </a:ext>
                  </a:extLst>
                </p:cNvPr>
                <p:cNvSpPr/>
                <p:nvPr/>
              </p:nvSpPr>
              <p:spPr>
                <a:xfrm>
                  <a:off x="406811" y="3921252"/>
                  <a:ext cx="14573" cy="23622"/>
                </a:xfrm>
                <a:custGeom>
                  <a:avLst/>
                  <a:gdLst>
                    <a:gd name="connsiteX0" fmla="*/ 2667 w 14573"/>
                    <a:gd name="connsiteY0" fmla="*/ 23241 h 23622"/>
                    <a:gd name="connsiteX1" fmla="*/ 0 w 14573"/>
                    <a:gd name="connsiteY1" fmla="*/ 23241 h 23622"/>
                    <a:gd name="connsiteX2" fmla="*/ 0 w 14573"/>
                    <a:gd name="connsiteY2" fmla="*/ 0 h 23622"/>
                    <a:gd name="connsiteX3" fmla="*/ 2858 w 14573"/>
                    <a:gd name="connsiteY3" fmla="*/ 0 h 23622"/>
                    <a:gd name="connsiteX4" fmla="*/ 2858 w 14573"/>
                    <a:gd name="connsiteY4" fmla="*/ 8287 h 23622"/>
                    <a:gd name="connsiteX5" fmla="*/ 7430 w 14573"/>
                    <a:gd name="connsiteY5" fmla="*/ 6001 h 23622"/>
                    <a:gd name="connsiteX6" fmla="*/ 10382 w 14573"/>
                    <a:gd name="connsiteY6" fmla="*/ 6668 h 23622"/>
                    <a:gd name="connsiteX7" fmla="*/ 12668 w 14573"/>
                    <a:gd name="connsiteY7" fmla="*/ 8382 h 23622"/>
                    <a:gd name="connsiteX8" fmla="*/ 14097 w 14573"/>
                    <a:gd name="connsiteY8" fmla="*/ 11144 h 23622"/>
                    <a:gd name="connsiteX9" fmla="*/ 14573 w 14573"/>
                    <a:gd name="connsiteY9" fmla="*/ 14574 h 23622"/>
                    <a:gd name="connsiteX10" fmla="*/ 12478 w 14573"/>
                    <a:gd name="connsiteY10" fmla="*/ 21241 h 23622"/>
                    <a:gd name="connsiteX11" fmla="*/ 7334 w 14573"/>
                    <a:gd name="connsiteY11" fmla="*/ 23622 h 23622"/>
                    <a:gd name="connsiteX12" fmla="*/ 2667 w 14573"/>
                    <a:gd name="connsiteY12" fmla="*/ 21146 h 23622"/>
                    <a:gd name="connsiteX13" fmla="*/ 2667 w 14573"/>
                    <a:gd name="connsiteY13" fmla="*/ 23241 h 23622"/>
                    <a:gd name="connsiteX14" fmla="*/ 2572 w 14573"/>
                    <a:gd name="connsiteY14" fmla="*/ 14764 h 23622"/>
                    <a:gd name="connsiteX15" fmla="*/ 3429 w 14573"/>
                    <a:gd name="connsiteY15" fmla="*/ 19145 h 23622"/>
                    <a:gd name="connsiteX16" fmla="*/ 7049 w 14573"/>
                    <a:gd name="connsiteY16" fmla="*/ 21336 h 23622"/>
                    <a:gd name="connsiteX17" fmla="*/ 10287 w 14573"/>
                    <a:gd name="connsiteY17" fmla="*/ 19717 h 23622"/>
                    <a:gd name="connsiteX18" fmla="*/ 11621 w 14573"/>
                    <a:gd name="connsiteY18" fmla="*/ 14859 h 23622"/>
                    <a:gd name="connsiteX19" fmla="*/ 10287 w 14573"/>
                    <a:gd name="connsiteY19" fmla="*/ 10001 h 23622"/>
                    <a:gd name="connsiteX20" fmla="*/ 7144 w 14573"/>
                    <a:gd name="connsiteY20" fmla="*/ 8477 h 23622"/>
                    <a:gd name="connsiteX21" fmla="*/ 3905 w 14573"/>
                    <a:gd name="connsiteY21" fmla="*/ 10097 h 23622"/>
                    <a:gd name="connsiteX22" fmla="*/ 2572 w 14573"/>
                    <a:gd name="connsiteY22" fmla="*/ 14764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73" h="23622">
                      <a:moveTo>
                        <a:pt x="2667" y="23241"/>
                      </a:moveTo>
                      <a:lnTo>
                        <a:pt x="0" y="23241"/>
                      </a:lnTo>
                      <a:lnTo>
                        <a:pt x="0" y="0"/>
                      </a:lnTo>
                      <a:lnTo>
                        <a:pt x="2858" y="0"/>
                      </a:lnTo>
                      <a:lnTo>
                        <a:pt x="2858" y="8287"/>
                      </a:lnTo>
                      <a:cubicBezTo>
                        <a:pt x="4096" y="6763"/>
                        <a:pt x="5620" y="6001"/>
                        <a:pt x="7430" y="6001"/>
                      </a:cubicBezTo>
                      <a:cubicBezTo>
                        <a:pt x="8477" y="6001"/>
                        <a:pt x="9430" y="6191"/>
                        <a:pt x="10382" y="6668"/>
                      </a:cubicBezTo>
                      <a:cubicBezTo>
                        <a:pt x="11335" y="7049"/>
                        <a:pt x="12097" y="7716"/>
                        <a:pt x="12668" y="8382"/>
                      </a:cubicBezTo>
                      <a:cubicBezTo>
                        <a:pt x="13240" y="9144"/>
                        <a:pt x="13716" y="10097"/>
                        <a:pt x="14097" y="11144"/>
                      </a:cubicBezTo>
                      <a:cubicBezTo>
                        <a:pt x="14478" y="12192"/>
                        <a:pt x="14573" y="13335"/>
                        <a:pt x="14573" y="14574"/>
                      </a:cubicBezTo>
                      <a:cubicBezTo>
                        <a:pt x="14573" y="17431"/>
                        <a:pt x="13906" y="19717"/>
                        <a:pt x="12478" y="21241"/>
                      </a:cubicBezTo>
                      <a:cubicBezTo>
                        <a:pt x="11049" y="22860"/>
                        <a:pt x="9335" y="23622"/>
                        <a:pt x="7334" y="23622"/>
                      </a:cubicBezTo>
                      <a:cubicBezTo>
                        <a:pt x="5334" y="23622"/>
                        <a:pt x="3810" y="22765"/>
                        <a:pt x="2667" y="21146"/>
                      </a:cubicBezTo>
                      <a:lnTo>
                        <a:pt x="2667" y="23241"/>
                      </a:lnTo>
                      <a:close/>
                      <a:moveTo>
                        <a:pt x="2572" y="14764"/>
                      </a:moveTo>
                      <a:cubicBezTo>
                        <a:pt x="2572" y="16764"/>
                        <a:pt x="2858" y="18288"/>
                        <a:pt x="3429" y="19145"/>
                      </a:cubicBezTo>
                      <a:cubicBezTo>
                        <a:pt x="4286" y="20574"/>
                        <a:pt x="5525" y="21336"/>
                        <a:pt x="7049" y="21336"/>
                      </a:cubicBezTo>
                      <a:cubicBezTo>
                        <a:pt x="8287" y="21336"/>
                        <a:pt x="9335" y="20765"/>
                        <a:pt x="10287" y="19717"/>
                      </a:cubicBezTo>
                      <a:cubicBezTo>
                        <a:pt x="11240" y="18669"/>
                        <a:pt x="11621" y="17050"/>
                        <a:pt x="11621" y="14859"/>
                      </a:cubicBezTo>
                      <a:cubicBezTo>
                        <a:pt x="11621" y="12668"/>
                        <a:pt x="11144" y="11049"/>
                        <a:pt x="10287" y="10001"/>
                      </a:cubicBezTo>
                      <a:cubicBezTo>
                        <a:pt x="9430" y="8954"/>
                        <a:pt x="8382" y="8477"/>
                        <a:pt x="7144" y="8477"/>
                      </a:cubicBezTo>
                      <a:cubicBezTo>
                        <a:pt x="5906" y="8477"/>
                        <a:pt x="4858" y="9049"/>
                        <a:pt x="3905" y="10097"/>
                      </a:cubicBezTo>
                      <a:cubicBezTo>
                        <a:pt x="3048" y="11144"/>
                        <a:pt x="2572" y="12668"/>
                        <a:pt x="2572" y="1476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1" name="Freeform 53">
                  <a:extLst>
                    <a:ext uri="{FF2B5EF4-FFF2-40B4-BE49-F238E27FC236}">
                      <a16:creationId xmlns:a16="http://schemas.microsoft.com/office/drawing/2014/main" id="{A3C2F7BC-0748-1425-E259-9CE5F785A482}"/>
                    </a:ext>
                  </a:extLst>
                </p:cNvPr>
                <p:cNvSpPr/>
                <p:nvPr/>
              </p:nvSpPr>
              <p:spPr>
                <a:xfrm>
                  <a:off x="423290" y="3927824"/>
                  <a:ext cx="15430" cy="23717"/>
                </a:xfrm>
                <a:custGeom>
                  <a:avLst/>
                  <a:gdLst>
                    <a:gd name="connsiteX0" fmla="*/ 1429 w 15430"/>
                    <a:gd name="connsiteY0" fmla="*/ 23146 h 23717"/>
                    <a:gd name="connsiteX1" fmla="*/ 1143 w 15430"/>
                    <a:gd name="connsiteY1" fmla="*/ 20479 h 23717"/>
                    <a:gd name="connsiteX2" fmla="*/ 2762 w 15430"/>
                    <a:gd name="connsiteY2" fmla="*/ 20765 h 23717"/>
                    <a:gd name="connsiteX3" fmla="*/ 4286 w 15430"/>
                    <a:gd name="connsiteY3" fmla="*/ 20479 h 23717"/>
                    <a:gd name="connsiteX4" fmla="*/ 5239 w 15430"/>
                    <a:gd name="connsiteY4" fmla="*/ 19621 h 23717"/>
                    <a:gd name="connsiteX5" fmla="*/ 6096 w 15430"/>
                    <a:gd name="connsiteY5" fmla="*/ 17526 h 23717"/>
                    <a:gd name="connsiteX6" fmla="*/ 6382 w 15430"/>
                    <a:gd name="connsiteY6" fmla="*/ 16859 h 23717"/>
                    <a:gd name="connsiteX7" fmla="*/ 0 w 15430"/>
                    <a:gd name="connsiteY7" fmla="*/ 0 h 23717"/>
                    <a:gd name="connsiteX8" fmla="*/ 3048 w 15430"/>
                    <a:gd name="connsiteY8" fmla="*/ 0 h 23717"/>
                    <a:gd name="connsiteX9" fmla="*/ 6572 w 15430"/>
                    <a:gd name="connsiteY9" fmla="*/ 9716 h 23717"/>
                    <a:gd name="connsiteX10" fmla="*/ 7810 w 15430"/>
                    <a:gd name="connsiteY10" fmla="*/ 13621 h 23717"/>
                    <a:gd name="connsiteX11" fmla="*/ 8954 w 15430"/>
                    <a:gd name="connsiteY11" fmla="*/ 9811 h 23717"/>
                    <a:gd name="connsiteX12" fmla="*/ 12573 w 15430"/>
                    <a:gd name="connsiteY12" fmla="*/ 0 h 23717"/>
                    <a:gd name="connsiteX13" fmla="*/ 15431 w 15430"/>
                    <a:gd name="connsiteY13" fmla="*/ 0 h 23717"/>
                    <a:gd name="connsiteX14" fmla="*/ 9049 w 15430"/>
                    <a:gd name="connsiteY14" fmla="*/ 17145 h 23717"/>
                    <a:gd name="connsiteX15" fmla="*/ 7429 w 15430"/>
                    <a:gd name="connsiteY15" fmla="*/ 20955 h 23717"/>
                    <a:gd name="connsiteX16" fmla="*/ 5715 w 15430"/>
                    <a:gd name="connsiteY16" fmla="*/ 23051 h 23717"/>
                    <a:gd name="connsiteX17" fmla="*/ 3334 w 15430"/>
                    <a:gd name="connsiteY17" fmla="*/ 23717 h 23717"/>
                    <a:gd name="connsiteX18" fmla="*/ 1429 w 15430"/>
                    <a:gd name="connsiteY18" fmla="*/ 23146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430" h="23717">
                      <a:moveTo>
                        <a:pt x="1429" y="23146"/>
                      </a:moveTo>
                      <a:lnTo>
                        <a:pt x="1143" y="20479"/>
                      </a:lnTo>
                      <a:cubicBezTo>
                        <a:pt x="1810" y="20669"/>
                        <a:pt x="2286" y="20765"/>
                        <a:pt x="2762" y="20765"/>
                      </a:cubicBezTo>
                      <a:cubicBezTo>
                        <a:pt x="3429" y="20765"/>
                        <a:pt x="3905" y="20669"/>
                        <a:pt x="4286" y="20479"/>
                      </a:cubicBezTo>
                      <a:cubicBezTo>
                        <a:pt x="4667" y="20288"/>
                        <a:pt x="4953" y="20003"/>
                        <a:pt x="5239" y="19621"/>
                      </a:cubicBezTo>
                      <a:cubicBezTo>
                        <a:pt x="5429" y="19336"/>
                        <a:pt x="5715" y="18669"/>
                        <a:pt x="6096" y="17526"/>
                      </a:cubicBezTo>
                      <a:cubicBezTo>
                        <a:pt x="6191" y="17336"/>
                        <a:pt x="6191" y="17145"/>
                        <a:pt x="6382" y="16859"/>
                      </a:cubicBezTo>
                      <a:lnTo>
                        <a:pt x="0" y="0"/>
                      </a:lnTo>
                      <a:lnTo>
                        <a:pt x="3048" y="0"/>
                      </a:lnTo>
                      <a:lnTo>
                        <a:pt x="6572" y="9716"/>
                      </a:lnTo>
                      <a:cubicBezTo>
                        <a:pt x="7048" y="10954"/>
                        <a:pt x="7429" y="12287"/>
                        <a:pt x="7810" y="13621"/>
                      </a:cubicBezTo>
                      <a:cubicBezTo>
                        <a:pt x="8096" y="12287"/>
                        <a:pt x="8573" y="11049"/>
                        <a:pt x="8954" y="9811"/>
                      </a:cubicBezTo>
                      <a:lnTo>
                        <a:pt x="12573" y="0"/>
                      </a:lnTo>
                      <a:lnTo>
                        <a:pt x="15431" y="0"/>
                      </a:lnTo>
                      <a:lnTo>
                        <a:pt x="9049" y="17145"/>
                      </a:lnTo>
                      <a:cubicBezTo>
                        <a:pt x="8382" y="18955"/>
                        <a:pt x="7810" y="20288"/>
                        <a:pt x="7429" y="20955"/>
                      </a:cubicBezTo>
                      <a:cubicBezTo>
                        <a:pt x="6953" y="21908"/>
                        <a:pt x="6382" y="22574"/>
                        <a:pt x="5715" y="23051"/>
                      </a:cubicBezTo>
                      <a:cubicBezTo>
                        <a:pt x="5048" y="23527"/>
                        <a:pt x="4286" y="23717"/>
                        <a:pt x="3334" y="23717"/>
                      </a:cubicBezTo>
                      <a:cubicBezTo>
                        <a:pt x="2762" y="23527"/>
                        <a:pt x="2096" y="23432"/>
                        <a:pt x="1429" y="2314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2" name="Freeform 54">
                  <a:extLst>
                    <a:ext uri="{FF2B5EF4-FFF2-40B4-BE49-F238E27FC236}">
                      <a16:creationId xmlns:a16="http://schemas.microsoft.com/office/drawing/2014/main" id="{02391BF9-6AF7-B1FD-F6BB-C02F736E8365}"/>
                    </a:ext>
                  </a:extLst>
                </p:cNvPr>
                <p:cNvSpPr/>
                <p:nvPr/>
              </p:nvSpPr>
              <p:spPr>
                <a:xfrm>
                  <a:off x="448436" y="392172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7 w 8286"/>
                    <a:gd name="connsiteY4" fmla="*/ 21146 h 22955"/>
                    <a:gd name="connsiteX5" fmla="*/ 2096 w 8286"/>
                    <a:gd name="connsiteY5" fmla="*/ 17812 h 22955"/>
                    <a:gd name="connsiteX6" fmla="*/ 2096 w 8286"/>
                    <a:gd name="connsiteY6" fmla="*/ 8096 h 22955"/>
                    <a:gd name="connsiteX7" fmla="*/ 0 w 8286"/>
                    <a:gd name="connsiteY7" fmla="*/ 8096 h 22955"/>
                    <a:gd name="connsiteX8" fmla="*/ 0 w 8286"/>
                    <a:gd name="connsiteY8" fmla="*/ 5905 h 22955"/>
                    <a:gd name="connsiteX9" fmla="*/ 2096 w 8286"/>
                    <a:gd name="connsiteY9" fmla="*/ 5905 h 22955"/>
                    <a:gd name="connsiteX10" fmla="*/ 2096 w 8286"/>
                    <a:gd name="connsiteY10" fmla="*/ 1714 h 22955"/>
                    <a:gd name="connsiteX11" fmla="*/ 4953 w 8286"/>
                    <a:gd name="connsiteY11" fmla="*/ 0 h 22955"/>
                    <a:gd name="connsiteX12" fmla="*/ 4953 w 8286"/>
                    <a:gd name="connsiteY12" fmla="*/ 5905 h 22955"/>
                    <a:gd name="connsiteX13" fmla="*/ 7810 w 8286"/>
                    <a:gd name="connsiteY13" fmla="*/ 5905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7" y="21146"/>
                      </a:cubicBezTo>
                      <a:cubicBezTo>
                        <a:pt x="2286" y="20574"/>
                        <a:pt x="2096" y="19526"/>
                        <a:pt x="2096" y="17812"/>
                      </a:cubicBezTo>
                      <a:lnTo>
                        <a:pt x="2096" y="8096"/>
                      </a:lnTo>
                      <a:lnTo>
                        <a:pt x="0" y="8096"/>
                      </a:lnTo>
                      <a:lnTo>
                        <a:pt x="0" y="5905"/>
                      </a:lnTo>
                      <a:lnTo>
                        <a:pt x="2096" y="5905"/>
                      </a:lnTo>
                      <a:lnTo>
                        <a:pt x="2096" y="1714"/>
                      </a:lnTo>
                      <a:lnTo>
                        <a:pt x="4953" y="0"/>
                      </a:lnTo>
                      <a:lnTo>
                        <a:pt x="4953" y="5905"/>
                      </a:lnTo>
                      <a:lnTo>
                        <a:pt x="7810" y="5905"/>
                      </a:lnTo>
                      <a:lnTo>
                        <a:pt x="7810" y="8096"/>
                      </a:lnTo>
                      <a:lnTo>
                        <a:pt x="4953" y="8096"/>
                      </a:lnTo>
                      <a:lnTo>
                        <a:pt x="4953" y="17907"/>
                      </a:lnTo>
                      <a:cubicBezTo>
                        <a:pt x="4953" y="18764"/>
                        <a:pt x="5048" y="19240"/>
                        <a:pt x="5144" y="19431"/>
                      </a:cubicBezTo>
                      <a:cubicBezTo>
                        <a:pt x="5239" y="19621"/>
                        <a:pt x="5429" y="19812"/>
                        <a:pt x="5620" y="20003"/>
                      </a:cubicBezTo>
                      <a:cubicBezTo>
                        <a:pt x="5810" y="20098"/>
                        <a:pt x="6191" y="20193"/>
                        <a:pt x="6572" y="20193"/>
                      </a:cubicBezTo>
                      <a:cubicBezTo>
                        <a:pt x="7048" y="20383"/>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3" name="Freeform 55">
                  <a:extLst>
                    <a:ext uri="{FF2B5EF4-FFF2-40B4-BE49-F238E27FC236}">
                      <a16:creationId xmlns:a16="http://schemas.microsoft.com/office/drawing/2014/main" id="{24B0A568-2CB6-5E53-7536-3CFA7E06CFD6}"/>
                    </a:ext>
                  </a:extLst>
                </p:cNvPr>
                <p:cNvSpPr/>
                <p:nvPr/>
              </p:nvSpPr>
              <p:spPr>
                <a:xfrm>
                  <a:off x="459199" y="3921252"/>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5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3 h 23431"/>
                    <a:gd name="connsiteX13" fmla="*/ 4858 w 13716"/>
                    <a:gd name="connsiteY13" fmla="*/ 9239 h 23431"/>
                    <a:gd name="connsiteX14" fmla="*/ 3239 w 13716"/>
                    <a:gd name="connsiteY14" fmla="*/ 11049 h 23431"/>
                    <a:gd name="connsiteX15" fmla="*/ 2762 w 13716"/>
                    <a:gd name="connsiteY15" fmla="*/ 14192 h 23431"/>
                    <a:gd name="connsiteX16" fmla="*/ 2762 w 13716"/>
                    <a:gd name="connsiteY16" fmla="*/ 23432 h 23431"/>
                    <a:gd name="connsiteX17" fmla="*/ 0 w 13716"/>
                    <a:gd name="connsiteY17" fmla="*/ 23432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4" y="8001"/>
                        <a:pt x="13145" y="8858"/>
                      </a:cubicBezTo>
                      <a:cubicBezTo>
                        <a:pt x="13526" y="9716"/>
                        <a:pt x="13716" y="10954"/>
                        <a:pt x="13716" y="12668"/>
                      </a:cubicBezTo>
                      <a:lnTo>
                        <a:pt x="13716" y="23336"/>
                      </a:lnTo>
                      <a:lnTo>
                        <a:pt x="10858" y="23336"/>
                      </a:lnTo>
                      <a:lnTo>
                        <a:pt x="10858" y="12668"/>
                      </a:lnTo>
                      <a:cubicBezTo>
                        <a:pt x="10858" y="11240"/>
                        <a:pt x="10573" y="10192"/>
                        <a:pt x="9906" y="9525"/>
                      </a:cubicBezTo>
                      <a:cubicBezTo>
                        <a:pt x="9239" y="8858"/>
                        <a:pt x="8382" y="8573"/>
                        <a:pt x="7239" y="8573"/>
                      </a:cubicBezTo>
                      <a:cubicBezTo>
                        <a:pt x="6382" y="8573"/>
                        <a:pt x="5620" y="8763"/>
                        <a:pt x="4858" y="9239"/>
                      </a:cubicBezTo>
                      <a:cubicBezTo>
                        <a:pt x="4096" y="9716"/>
                        <a:pt x="3620" y="10287"/>
                        <a:pt x="3239" y="11049"/>
                      </a:cubicBezTo>
                      <a:cubicBezTo>
                        <a:pt x="2953" y="11811"/>
                        <a:pt x="2762" y="12859"/>
                        <a:pt x="2762" y="14192"/>
                      </a:cubicBezTo>
                      <a:lnTo>
                        <a:pt x="2762" y="23432"/>
                      </a:lnTo>
                      <a:lnTo>
                        <a:pt x="0" y="2343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4" name="Freeform 56">
                  <a:extLst>
                    <a:ext uri="{FF2B5EF4-FFF2-40B4-BE49-F238E27FC236}">
                      <a16:creationId xmlns:a16="http://schemas.microsoft.com/office/drawing/2014/main" id="{AAAD86FC-8414-4ABA-55A2-86B57D7125D4}"/>
                    </a:ext>
                  </a:extLst>
                </p:cNvPr>
                <p:cNvSpPr/>
                <p:nvPr/>
              </p:nvSpPr>
              <p:spPr>
                <a:xfrm>
                  <a:off x="476154"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8 w 15525"/>
                    <a:gd name="connsiteY16" fmla="*/ 7239 h 17621"/>
                    <a:gd name="connsiteX17" fmla="*/ 12668 w 15525"/>
                    <a:gd name="connsiteY17" fmla="*/ 7239 h 17621"/>
                    <a:gd name="connsiteX18" fmla="*/ 11620 w 15525"/>
                    <a:gd name="connsiteY18" fmla="*/ 4096 h 17621"/>
                    <a:gd name="connsiteX19" fmla="*/ 8096 w 15525"/>
                    <a:gd name="connsiteY19" fmla="*/ 2477 h 17621"/>
                    <a:gd name="connsiteX20" fmla="*/ 4763 w 15525"/>
                    <a:gd name="connsiteY20" fmla="*/ 3810 h 17621"/>
                    <a:gd name="connsiteX21" fmla="*/ 3238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7"/>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620" y="13907"/>
                        <a:pt x="12192" y="13049"/>
                        <a:pt x="12573" y="11811"/>
                      </a:cubicBezTo>
                      <a:close/>
                      <a:moveTo>
                        <a:pt x="3238" y="7239"/>
                      </a:moveTo>
                      <a:lnTo>
                        <a:pt x="12668" y="7239"/>
                      </a:lnTo>
                      <a:cubicBezTo>
                        <a:pt x="12573" y="5810"/>
                        <a:pt x="12192" y="4763"/>
                        <a:pt x="11620" y="4096"/>
                      </a:cubicBezTo>
                      <a:cubicBezTo>
                        <a:pt x="10668" y="2953"/>
                        <a:pt x="9525" y="2477"/>
                        <a:pt x="8096" y="2477"/>
                      </a:cubicBezTo>
                      <a:cubicBezTo>
                        <a:pt x="6763" y="2477"/>
                        <a:pt x="5715" y="2953"/>
                        <a:pt x="4763" y="3810"/>
                      </a:cubicBezTo>
                      <a:cubicBezTo>
                        <a:pt x="3810" y="4572"/>
                        <a:pt x="3334" y="5715"/>
                        <a:pt x="3238"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5" name="Graphic 6">
                <a:extLst>
                  <a:ext uri="{FF2B5EF4-FFF2-40B4-BE49-F238E27FC236}">
                    <a16:creationId xmlns:a16="http://schemas.microsoft.com/office/drawing/2014/main" id="{C3C85FD5-2FE1-F92B-A0B4-E46C160766F8}"/>
                  </a:ext>
                </a:extLst>
              </p:cNvPr>
              <p:cNvGrpSpPr/>
              <p:nvPr/>
            </p:nvGrpSpPr>
            <p:grpSpPr>
              <a:xfrm>
                <a:off x="246506" y="3957638"/>
                <a:ext cx="321849" cy="30194"/>
                <a:chOff x="246506" y="3957638"/>
                <a:chExt cx="321849" cy="30194"/>
              </a:xfrm>
              <a:solidFill>
                <a:srgbClr val="23509E"/>
              </a:solidFill>
            </p:grpSpPr>
            <p:sp>
              <p:nvSpPr>
                <p:cNvPr id="55" name="Freeform 58">
                  <a:extLst>
                    <a:ext uri="{FF2B5EF4-FFF2-40B4-BE49-F238E27FC236}">
                      <a16:creationId xmlns:a16="http://schemas.microsoft.com/office/drawing/2014/main" id="{8C222C20-A31F-5E40-D59D-3A815A2FFA5B}"/>
                    </a:ext>
                  </a:extLst>
                </p:cNvPr>
                <p:cNvSpPr/>
                <p:nvPr/>
              </p:nvSpPr>
              <p:spPr>
                <a:xfrm>
                  <a:off x="246506" y="3957638"/>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6" name="Freeform 59">
                  <a:extLst>
                    <a:ext uri="{FF2B5EF4-FFF2-40B4-BE49-F238E27FC236}">
                      <a16:creationId xmlns:a16="http://schemas.microsoft.com/office/drawing/2014/main" id="{F416395F-1BD3-CA2D-C3FA-B31C163BB689}"/>
                    </a:ext>
                  </a:extLst>
                </p:cNvPr>
                <p:cNvSpPr/>
                <p:nvPr/>
              </p:nvSpPr>
              <p:spPr>
                <a:xfrm>
                  <a:off x="267746"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7" name="Freeform 60">
                  <a:extLst>
                    <a:ext uri="{FF2B5EF4-FFF2-40B4-BE49-F238E27FC236}">
                      <a16:creationId xmlns:a16="http://schemas.microsoft.com/office/drawing/2014/main" id="{4EE737A6-A3AE-F77E-42CF-87D3B4F001EA}"/>
                    </a:ext>
                  </a:extLst>
                </p:cNvPr>
                <p:cNvSpPr/>
                <p:nvPr/>
              </p:nvSpPr>
              <p:spPr>
                <a:xfrm>
                  <a:off x="277557"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8" name="Freeform 61">
                  <a:extLst>
                    <a:ext uri="{FF2B5EF4-FFF2-40B4-BE49-F238E27FC236}">
                      <a16:creationId xmlns:a16="http://schemas.microsoft.com/office/drawing/2014/main" id="{3466D5A6-F415-06B3-3C61-7E7AF4C0C61B}"/>
                    </a:ext>
                  </a:extLst>
                </p:cNvPr>
                <p:cNvSpPr/>
                <p:nvPr/>
              </p:nvSpPr>
              <p:spPr>
                <a:xfrm>
                  <a:off x="295464" y="3963448"/>
                  <a:ext cx="13906" cy="17525"/>
                </a:xfrm>
                <a:custGeom>
                  <a:avLst/>
                  <a:gdLst>
                    <a:gd name="connsiteX0" fmla="*/ 0 w 13906"/>
                    <a:gd name="connsiteY0" fmla="*/ 12382 h 17525"/>
                    <a:gd name="connsiteX1" fmla="*/ 2857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2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8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7" y="11906"/>
                      </a:lnTo>
                      <a:cubicBezTo>
                        <a:pt x="3048" y="13049"/>
                        <a:pt x="3429" y="13906"/>
                        <a:pt x="4191" y="14478"/>
                      </a:cubicBezTo>
                      <a:cubicBezTo>
                        <a:pt x="4953" y="15049"/>
                        <a:pt x="5905" y="15335"/>
                        <a:pt x="7239" y="15335"/>
                      </a:cubicBezTo>
                      <a:cubicBezTo>
                        <a:pt x="8572" y="15335"/>
                        <a:pt x="9525" y="15049"/>
                        <a:pt x="10192" y="14573"/>
                      </a:cubicBezTo>
                      <a:cubicBezTo>
                        <a:pt x="10858" y="14002"/>
                        <a:pt x="11144" y="13430"/>
                        <a:pt x="11144" y="12668"/>
                      </a:cubicBezTo>
                      <a:cubicBezTo>
                        <a:pt x="11144" y="12001"/>
                        <a:pt x="10858" y="11525"/>
                        <a:pt x="10287" y="11144"/>
                      </a:cubicBezTo>
                      <a:cubicBezTo>
                        <a:pt x="9906" y="10858"/>
                        <a:pt x="8953"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7" y="953"/>
                        <a:pt x="3429" y="667"/>
                        <a:pt x="4191" y="381"/>
                      </a:cubicBezTo>
                      <a:cubicBezTo>
                        <a:pt x="4953" y="190"/>
                        <a:pt x="5810" y="0"/>
                        <a:pt x="6667" y="0"/>
                      </a:cubicBezTo>
                      <a:cubicBezTo>
                        <a:pt x="8001" y="0"/>
                        <a:pt x="9144" y="190"/>
                        <a:pt x="10192" y="571"/>
                      </a:cubicBezTo>
                      <a:cubicBezTo>
                        <a:pt x="11144" y="953"/>
                        <a:pt x="11906" y="1429"/>
                        <a:pt x="12382"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4" y="2286"/>
                        <a:pt x="4572" y="2476"/>
                        <a:pt x="4096" y="2953"/>
                      </a:cubicBezTo>
                      <a:cubicBezTo>
                        <a:pt x="3524" y="3429"/>
                        <a:pt x="3238" y="3905"/>
                        <a:pt x="3238" y="4477"/>
                      </a:cubicBezTo>
                      <a:cubicBezTo>
                        <a:pt x="3238"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3"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381"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9" name="Freeform 62">
                  <a:extLst>
                    <a:ext uri="{FF2B5EF4-FFF2-40B4-BE49-F238E27FC236}">
                      <a16:creationId xmlns:a16="http://schemas.microsoft.com/office/drawing/2014/main" id="{BD75869B-2D45-AC3B-98FC-D9D06C0E050D}"/>
                    </a:ext>
                  </a:extLst>
                </p:cNvPr>
                <p:cNvSpPr/>
                <p:nvPr/>
              </p:nvSpPr>
              <p:spPr>
                <a:xfrm>
                  <a:off x="31289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2 w 22764"/>
                    <a:gd name="connsiteY14" fmla="*/ 4191 h 17240"/>
                    <a:gd name="connsiteX15" fmla="*/ 18574 w 22764"/>
                    <a:gd name="connsiteY15" fmla="*/ 2953 h 17240"/>
                    <a:gd name="connsiteX16" fmla="*/ 16859 w 22764"/>
                    <a:gd name="connsiteY16" fmla="*/ 2477 h 17240"/>
                    <a:gd name="connsiteX17" fmla="*/ 13907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2" y="4191"/>
                      </a:cubicBezTo>
                      <a:cubicBezTo>
                        <a:pt x="19431" y="3715"/>
                        <a:pt x="19145" y="3238"/>
                        <a:pt x="18574" y="2953"/>
                      </a:cubicBezTo>
                      <a:cubicBezTo>
                        <a:pt x="18098" y="2667"/>
                        <a:pt x="17526" y="2477"/>
                        <a:pt x="16859" y="2477"/>
                      </a:cubicBezTo>
                      <a:cubicBezTo>
                        <a:pt x="15716" y="2477"/>
                        <a:pt x="14669" y="2857"/>
                        <a:pt x="13907" y="3620"/>
                      </a:cubicBezTo>
                      <a:cubicBezTo>
                        <a:pt x="13145"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20"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0" name="Freeform 63">
                  <a:extLst>
                    <a:ext uri="{FF2B5EF4-FFF2-40B4-BE49-F238E27FC236}">
                      <a16:creationId xmlns:a16="http://schemas.microsoft.com/office/drawing/2014/main" id="{881E6804-942A-7CC2-347C-4C31CD3C0B55}"/>
                    </a:ext>
                  </a:extLst>
                </p:cNvPr>
                <p:cNvSpPr/>
                <p:nvPr/>
              </p:nvSpPr>
              <p:spPr>
                <a:xfrm>
                  <a:off x="339946" y="3964020"/>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0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4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5" y="16288"/>
                        <a:pt x="8001" y="17240"/>
                        <a:pt x="5715" y="17240"/>
                      </a:cubicBezTo>
                      <a:cubicBezTo>
                        <a:pt x="4763" y="17240"/>
                        <a:pt x="3810" y="17050"/>
                        <a:pt x="2953" y="16669"/>
                      </a:cubicBezTo>
                      <a:cubicBezTo>
                        <a:pt x="2096" y="16288"/>
                        <a:pt x="1429" y="15812"/>
                        <a:pt x="1048" y="15240"/>
                      </a:cubicBezTo>
                      <a:cubicBezTo>
                        <a:pt x="667" y="14669"/>
                        <a:pt x="381" y="14002"/>
                        <a:pt x="190" y="13145"/>
                      </a:cubicBezTo>
                      <a:cubicBezTo>
                        <a:pt x="95" y="12573"/>
                        <a:pt x="0" y="11716"/>
                        <a:pt x="0" y="10478"/>
                      </a:cubicBezTo>
                      <a:lnTo>
                        <a:pt x="0" y="0"/>
                      </a:lnTo>
                      <a:lnTo>
                        <a:pt x="2858" y="0"/>
                      </a:lnTo>
                      <a:lnTo>
                        <a:pt x="2858" y="9334"/>
                      </a:lnTo>
                      <a:cubicBezTo>
                        <a:pt x="2858" y="10858"/>
                        <a:pt x="2953" y="11811"/>
                        <a:pt x="3048" y="12382"/>
                      </a:cubicBezTo>
                      <a:cubicBezTo>
                        <a:pt x="3238" y="13145"/>
                        <a:pt x="3619" y="13716"/>
                        <a:pt x="4191" y="14192"/>
                      </a:cubicBezTo>
                      <a:cubicBezTo>
                        <a:pt x="4763" y="14669"/>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1" name="Freeform 64">
                  <a:extLst>
                    <a:ext uri="{FF2B5EF4-FFF2-40B4-BE49-F238E27FC236}">
                      <a16:creationId xmlns:a16="http://schemas.microsoft.com/office/drawing/2014/main" id="{63953213-4BF5-ABC3-95B6-56BFC5ADC25F}"/>
                    </a:ext>
                  </a:extLst>
                </p:cNvPr>
                <p:cNvSpPr/>
                <p:nvPr/>
              </p:nvSpPr>
              <p:spPr>
                <a:xfrm>
                  <a:off x="356900" y="3963448"/>
                  <a:ext cx="13906" cy="17525"/>
                </a:xfrm>
                <a:custGeom>
                  <a:avLst/>
                  <a:gdLst>
                    <a:gd name="connsiteX0" fmla="*/ 0 w 13906"/>
                    <a:gd name="connsiteY0" fmla="*/ 12382 h 17525"/>
                    <a:gd name="connsiteX1" fmla="*/ 2858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3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9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8" y="11906"/>
                      </a:lnTo>
                      <a:cubicBezTo>
                        <a:pt x="3048" y="13049"/>
                        <a:pt x="3429" y="13906"/>
                        <a:pt x="4191" y="14478"/>
                      </a:cubicBezTo>
                      <a:cubicBezTo>
                        <a:pt x="4953" y="15049"/>
                        <a:pt x="5906" y="15335"/>
                        <a:pt x="7239" y="15335"/>
                      </a:cubicBezTo>
                      <a:cubicBezTo>
                        <a:pt x="8573" y="15335"/>
                        <a:pt x="9525" y="15049"/>
                        <a:pt x="10192" y="14573"/>
                      </a:cubicBezTo>
                      <a:cubicBezTo>
                        <a:pt x="10858" y="14002"/>
                        <a:pt x="11144" y="13430"/>
                        <a:pt x="11144" y="12668"/>
                      </a:cubicBezTo>
                      <a:cubicBezTo>
                        <a:pt x="11144" y="12001"/>
                        <a:pt x="10858" y="11525"/>
                        <a:pt x="10287" y="11144"/>
                      </a:cubicBezTo>
                      <a:cubicBezTo>
                        <a:pt x="9906" y="10858"/>
                        <a:pt x="8954"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8" y="953"/>
                        <a:pt x="3429" y="667"/>
                        <a:pt x="4191" y="381"/>
                      </a:cubicBezTo>
                      <a:cubicBezTo>
                        <a:pt x="4953" y="190"/>
                        <a:pt x="5810" y="0"/>
                        <a:pt x="6667" y="0"/>
                      </a:cubicBezTo>
                      <a:cubicBezTo>
                        <a:pt x="8001" y="0"/>
                        <a:pt x="9144" y="190"/>
                        <a:pt x="10192" y="571"/>
                      </a:cubicBezTo>
                      <a:cubicBezTo>
                        <a:pt x="11144" y="953"/>
                        <a:pt x="11906" y="1429"/>
                        <a:pt x="12383"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5" y="2286"/>
                        <a:pt x="4572" y="2476"/>
                        <a:pt x="4096" y="2953"/>
                      </a:cubicBezTo>
                      <a:cubicBezTo>
                        <a:pt x="3524" y="3429"/>
                        <a:pt x="3239" y="3905"/>
                        <a:pt x="3239" y="4477"/>
                      </a:cubicBezTo>
                      <a:cubicBezTo>
                        <a:pt x="3239"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4"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286"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2" name="Freeform 65">
                  <a:extLst>
                    <a:ext uri="{FF2B5EF4-FFF2-40B4-BE49-F238E27FC236}">
                      <a16:creationId xmlns:a16="http://schemas.microsoft.com/office/drawing/2014/main" id="{0EAC2836-9B46-221A-9E19-EAC04E12D633}"/>
                    </a:ext>
                  </a:extLst>
                </p:cNvPr>
                <p:cNvSpPr/>
                <p:nvPr/>
              </p:nvSpPr>
              <p:spPr>
                <a:xfrm>
                  <a:off x="373950" y="3961829"/>
                  <a:ext cx="15239" cy="15335"/>
                </a:xfrm>
                <a:custGeom>
                  <a:avLst/>
                  <a:gdLst>
                    <a:gd name="connsiteX0" fmla="*/ 6286 w 15239"/>
                    <a:gd name="connsiteY0" fmla="*/ 15335 h 15335"/>
                    <a:gd name="connsiteX1" fmla="*/ 6286 w 15239"/>
                    <a:gd name="connsiteY1" fmla="*/ 8954 h 15335"/>
                    <a:gd name="connsiteX2" fmla="*/ 0 w 15239"/>
                    <a:gd name="connsiteY2" fmla="*/ 8954 h 15335"/>
                    <a:gd name="connsiteX3" fmla="*/ 0 w 15239"/>
                    <a:gd name="connsiteY3" fmla="*/ 6287 h 15335"/>
                    <a:gd name="connsiteX4" fmla="*/ 6286 w 15239"/>
                    <a:gd name="connsiteY4" fmla="*/ 6287 h 15335"/>
                    <a:gd name="connsiteX5" fmla="*/ 6286 w 15239"/>
                    <a:gd name="connsiteY5" fmla="*/ 0 h 15335"/>
                    <a:gd name="connsiteX6" fmla="*/ 8954 w 15239"/>
                    <a:gd name="connsiteY6" fmla="*/ 0 h 15335"/>
                    <a:gd name="connsiteX7" fmla="*/ 8954 w 15239"/>
                    <a:gd name="connsiteY7" fmla="*/ 6287 h 15335"/>
                    <a:gd name="connsiteX8" fmla="*/ 15240 w 15239"/>
                    <a:gd name="connsiteY8" fmla="*/ 6287 h 15335"/>
                    <a:gd name="connsiteX9" fmla="*/ 15240 w 15239"/>
                    <a:gd name="connsiteY9" fmla="*/ 8954 h 15335"/>
                    <a:gd name="connsiteX10" fmla="*/ 8954 w 15239"/>
                    <a:gd name="connsiteY10" fmla="*/ 8954 h 15335"/>
                    <a:gd name="connsiteX11" fmla="*/ 8954 w 15239"/>
                    <a:gd name="connsiteY11" fmla="*/ 15335 h 15335"/>
                    <a:gd name="connsiteX12" fmla="*/ 6286 w 15239"/>
                    <a:gd name="connsiteY12" fmla="*/ 15335 h 1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39" h="15335">
                      <a:moveTo>
                        <a:pt x="6286" y="15335"/>
                      </a:moveTo>
                      <a:lnTo>
                        <a:pt x="6286" y="8954"/>
                      </a:lnTo>
                      <a:lnTo>
                        <a:pt x="0" y="8954"/>
                      </a:lnTo>
                      <a:lnTo>
                        <a:pt x="0" y="6287"/>
                      </a:lnTo>
                      <a:lnTo>
                        <a:pt x="6286" y="6287"/>
                      </a:lnTo>
                      <a:lnTo>
                        <a:pt x="6286" y="0"/>
                      </a:lnTo>
                      <a:lnTo>
                        <a:pt x="8954" y="0"/>
                      </a:lnTo>
                      <a:lnTo>
                        <a:pt x="8954" y="6287"/>
                      </a:lnTo>
                      <a:lnTo>
                        <a:pt x="15240" y="6287"/>
                      </a:lnTo>
                      <a:lnTo>
                        <a:pt x="15240" y="8954"/>
                      </a:lnTo>
                      <a:lnTo>
                        <a:pt x="8954" y="8954"/>
                      </a:lnTo>
                      <a:lnTo>
                        <a:pt x="8954" y="15335"/>
                      </a:lnTo>
                      <a:lnTo>
                        <a:pt x="6286" y="15335"/>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3" name="Freeform 66">
                  <a:extLst>
                    <a:ext uri="{FF2B5EF4-FFF2-40B4-BE49-F238E27FC236}">
                      <a16:creationId xmlns:a16="http://schemas.microsoft.com/office/drawing/2014/main" id="{D456A36D-CDBA-8B31-79A3-337CB6D69997}"/>
                    </a:ext>
                  </a:extLst>
                </p:cNvPr>
                <p:cNvSpPr/>
                <p:nvPr/>
              </p:nvSpPr>
              <p:spPr>
                <a:xfrm>
                  <a:off x="402621" y="3957638"/>
                  <a:ext cx="17716" cy="23241"/>
                </a:xfrm>
                <a:custGeom>
                  <a:avLst/>
                  <a:gdLst>
                    <a:gd name="connsiteX0" fmla="*/ 0 w 17716"/>
                    <a:gd name="connsiteY0" fmla="*/ 23241 h 23241"/>
                    <a:gd name="connsiteX1" fmla="*/ 0 w 17716"/>
                    <a:gd name="connsiteY1" fmla="*/ 0 h 23241"/>
                    <a:gd name="connsiteX2" fmla="*/ 8763 w 17716"/>
                    <a:gd name="connsiteY2" fmla="*/ 0 h 23241"/>
                    <a:gd name="connsiteX3" fmla="*/ 12287 w 17716"/>
                    <a:gd name="connsiteY3" fmla="*/ 191 h 23241"/>
                    <a:gd name="connsiteX4" fmla="*/ 15145 w 17716"/>
                    <a:gd name="connsiteY4" fmla="*/ 1238 h 23241"/>
                    <a:gd name="connsiteX5" fmla="*/ 17050 w 17716"/>
                    <a:gd name="connsiteY5" fmla="*/ 3524 h 23241"/>
                    <a:gd name="connsiteX6" fmla="*/ 17717 w 17716"/>
                    <a:gd name="connsiteY6" fmla="*/ 6668 h 23241"/>
                    <a:gd name="connsiteX7" fmla="*/ 15811 w 17716"/>
                    <a:gd name="connsiteY7" fmla="*/ 11716 h 23241"/>
                    <a:gd name="connsiteX8" fmla="*/ 8953 w 17716"/>
                    <a:gd name="connsiteY8" fmla="*/ 13811 h 23241"/>
                    <a:gd name="connsiteX9" fmla="*/ 2953 w 17716"/>
                    <a:gd name="connsiteY9" fmla="*/ 13811 h 23241"/>
                    <a:gd name="connsiteX10" fmla="*/ 2953 w 17716"/>
                    <a:gd name="connsiteY10" fmla="*/ 23241 h 23241"/>
                    <a:gd name="connsiteX11" fmla="*/ 0 w 17716"/>
                    <a:gd name="connsiteY11" fmla="*/ 23241 h 23241"/>
                    <a:gd name="connsiteX12" fmla="*/ 3048 w 17716"/>
                    <a:gd name="connsiteY12" fmla="*/ 11049 h 23241"/>
                    <a:gd name="connsiteX13" fmla="*/ 9049 w 17716"/>
                    <a:gd name="connsiteY13" fmla="*/ 11049 h 23241"/>
                    <a:gd name="connsiteX14" fmla="*/ 13240 w 17716"/>
                    <a:gd name="connsiteY14" fmla="*/ 9906 h 23241"/>
                    <a:gd name="connsiteX15" fmla="*/ 14478 w 17716"/>
                    <a:gd name="connsiteY15" fmla="*/ 6763 h 23241"/>
                    <a:gd name="connsiteX16" fmla="*/ 13716 w 17716"/>
                    <a:gd name="connsiteY16" fmla="*/ 4286 h 23241"/>
                    <a:gd name="connsiteX17" fmla="*/ 11811 w 17716"/>
                    <a:gd name="connsiteY17" fmla="*/ 2953 h 23241"/>
                    <a:gd name="connsiteX18" fmla="*/ 8953 w 17716"/>
                    <a:gd name="connsiteY18" fmla="*/ 2762 h 23241"/>
                    <a:gd name="connsiteX19" fmla="*/ 3048 w 17716"/>
                    <a:gd name="connsiteY19" fmla="*/ 2762 h 23241"/>
                    <a:gd name="connsiteX20" fmla="*/ 3048 w 17716"/>
                    <a:gd name="connsiteY20" fmla="*/ 11049 h 2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16" h="23241">
                      <a:moveTo>
                        <a:pt x="0" y="23241"/>
                      </a:moveTo>
                      <a:lnTo>
                        <a:pt x="0" y="0"/>
                      </a:lnTo>
                      <a:lnTo>
                        <a:pt x="8763" y="0"/>
                      </a:lnTo>
                      <a:cubicBezTo>
                        <a:pt x="10287" y="0"/>
                        <a:pt x="11525" y="95"/>
                        <a:pt x="12287" y="191"/>
                      </a:cubicBezTo>
                      <a:cubicBezTo>
                        <a:pt x="13430" y="381"/>
                        <a:pt x="14383" y="762"/>
                        <a:pt x="15145" y="1238"/>
                      </a:cubicBezTo>
                      <a:cubicBezTo>
                        <a:pt x="15907" y="1810"/>
                        <a:pt x="16573" y="2477"/>
                        <a:pt x="17050" y="3524"/>
                      </a:cubicBezTo>
                      <a:cubicBezTo>
                        <a:pt x="17526" y="4477"/>
                        <a:pt x="17717" y="5525"/>
                        <a:pt x="17717" y="6668"/>
                      </a:cubicBezTo>
                      <a:cubicBezTo>
                        <a:pt x="17717" y="8668"/>
                        <a:pt x="17050" y="10287"/>
                        <a:pt x="15811" y="11716"/>
                      </a:cubicBezTo>
                      <a:cubicBezTo>
                        <a:pt x="14573" y="13049"/>
                        <a:pt x="12287" y="13811"/>
                        <a:pt x="8953" y="13811"/>
                      </a:cubicBezTo>
                      <a:lnTo>
                        <a:pt x="2953" y="13811"/>
                      </a:lnTo>
                      <a:lnTo>
                        <a:pt x="2953" y="23241"/>
                      </a:lnTo>
                      <a:lnTo>
                        <a:pt x="0" y="23241"/>
                      </a:lnTo>
                      <a:close/>
                      <a:moveTo>
                        <a:pt x="3048" y="11049"/>
                      </a:moveTo>
                      <a:lnTo>
                        <a:pt x="9049" y="11049"/>
                      </a:lnTo>
                      <a:cubicBezTo>
                        <a:pt x="11049" y="11049"/>
                        <a:pt x="12478" y="10668"/>
                        <a:pt x="13240" y="9906"/>
                      </a:cubicBezTo>
                      <a:cubicBezTo>
                        <a:pt x="14097" y="9144"/>
                        <a:pt x="14478" y="8096"/>
                        <a:pt x="14478" y="6763"/>
                      </a:cubicBezTo>
                      <a:cubicBezTo>
                        <a:pt x="14478" y="5810"/>
                        <a:pt x="14192" y="4953"/>
                        <a:pt x="13716" y="4286"/>
                      </a:cubicBezTo>
                      <a:cubicBezTo>
                        <a:pt x="13240" y="3620"/>
                        <a:pt x="12573" y="3143"/>
                        <a:pt x="11811" y="2953"/>
                      </a:cubicBezTo>
                      <a:cubicBezTo>
                        <a:pt x="11335" y="2858"/>
                        <a:pt x="10382" y="2762"/>
                        <a:pt x="8953" y="2762"/>
                      </a:cubicBezTo>
                      <a:lnTo>
                        <a:pt x="3048" y="2762"/>
                      </a:lnTo>
                      <a:lnTo>
                        <a:pt x="3048" y="1104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2" name="Freeform 67">
                  <a:extLst>
                    <a:ext uri="{FF2B5EF4-FFF2-40B4-BE49-F238E27FC236}">
                      <a16:creationId xmlns:a16="http://schemas.microsoft.com/office/drawing/2014/main" id="{379C02D4-F516-2888-A421-90785C0F8250}"/>
                    </a:ext>
                  </a:extLst>
                </p:cNvPr>
                <p:cNvSpPr/>
                <p:nvPr/>
              </p:nvSpPr>
              <p:spPr>
                <a:xfrm>
                  <a:off x="423861"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3" name="Freeform 68">
                  <a:extLst>
                    <a:ext uri="{FF2B5EF4-FFF2-40B4-BE49-F238E27FC236}">
                      <a16:creationId xmlns:a16="http://schemas.microsoft.com/office/drawing/2014/main" id="{5063A3B2-CD3C-8398-3F8F-18B2404C3C8A}"/>
                    </a:ext>
                  </a:extLst>
                </p:cNvPr>
                <p:cNvSpPr/>
                <p:nvPr/>
              </p:nvSpPr>
              <p:spPr>
                <a:xfrm>
                  <a:off x="433672" y="3963638"/>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2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2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2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1" y="667"/>
                        <a:pt x="5810" y="0"/>
                        <a:pt x="7906" y="0"/>
                      </a:cubicBezTo>
                      <a:cubicBezTo>
                        <a:pt x="10192" y="0"/>
                        <a:pt x="12097" y="762"/>
                        <a:pt x="13621" y="2286"/>
                      </a:cubicBezTo>
                      <a:cubicBezTo>
                        <a:pt x="15050" y="3810"/>
                        <a:pt x="15812" y="5905"/>
                        <a:pt x="15812" y="8572"/>
                      </a:cubicBezTo>
                      <a:cubicBezTo>
                        <a:pt x="15812" y="10763"/>
                        <a:pt x="15526" y="12478"/>
                        <a:pt x="14859" y="13716"/>
                      </a:cubicBezTo>
                      <a:cubicBezTo>
                        <a:pt x="14192" y="14954"/>
                        <a:pt x="13240" y="15907"/>
                        <a:pt x="12002" y="16573"/>
                      </a:cubicBezTo>
                      <a:cubicBezTo>
                        <a:pt x="10763" y="17240"/>
                        <a:pt x="9430" y="17621"/>
                        <a:pt x="7906" y="17621"/>
                      </a:cubicBezTo>
                      <a:cubicBezTo>
                        <a:pt x="5525" y="17621"/>
                        <a:pt x="3620" y="16859"/>
                        <a:pt x="2191" y="15335"/>
                      </a:cubicBezTo>
                      <a:cubicBezTo>
                        <a:pt x="762" y="13906"/>
                        <a:pt x="0" y="11716"/>
                        <a:pt x="0" y="8858"/>
                      </a:cubicBezTo>
                      <a:close/>
                      <a:moveTo>
                        <a:pt x="2953" y="8858"/>
                      </a:moveTo>
                      <a:cubicBezTo>
                        <a:pt x="2953" y="11049"/>
                        <a:pt x="3429" y="12668"/>
                        <a:pt x="4382" y="13716"/>
                      </a:cubicBezTo>
                      <a:cubicBezTo>
                        <a:pt x="5334" y="14764"/>
                        <a:pt x="6477" y="15335"/>
                        <a:pt x="7906" y="15335"/>
                      </a:cubicBezTo>
                      <a:cubicBezTo>
                        <a:pt x="9335" y="15335"/>
                        <a:pt x="10478" y="14764"/>
                        <a:pt x="11430" y="13716"/>
                      </a:cubicBezTo>
                      <a:cubicBezTo>
                        <a:pt x="12383" y="12668"/>
                        <a:pt x="12859" y="10954"/>
                        <a:pt x="12859" y="8763"/>
                      </a:cubicBezTo>
                      <a:cubicBezTo>
                        <a:pt x="12859" y="6668"/>
                        <a:pt x="12383" y="5144"/>
                        <a:pt x="11430" y="4001"/>
                      </a:cubicBezTo>
                      <a:cubicBezTo>
                        <a:pt x="10478" y="2953"/>
                        <a:pt x="9335" y="2381"/>
                        <a:pt x="7906" y="2381"/>
                      </a:cubicBezTo>
                      <a:cubicBezTo>
                        <a:pt x="6477" y="2381"/>
                        <a:pt x="5334" y="2953"/>
                        <a:pt x="4382"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4" name="Freeform 69">
                  <a:extLst>
                    <a:ext uri="{FF2B5EF4-FFF2-40B4-BE49-F238E27FC236}">
                      <a16:creationId xmlns:a16="http://schemas.microsoft.com/office/drawing/2014/main" id="{9E01CF2B-8337-7C0A-DCE1-DCB1D40FB32E}"/>
                    </a:ext>
                  </a:extLst>
                </p:cNvPr>
                <p:cNvSpPr/>
                <p:nvPr/>
              </p:nvSpPr>
              <p:spPr>
                <a:xfrm>
                  <a:off x="451579" y="3963734"/>
                  <a:ext cx="14954" cy="24098"/>
                </a:xfrm>
                <a:custGeom>
                  <a:avLst/>
                  <a:gdLst>
                    <a:gd name="connsiteX0" fmla="*/ 667 w 14954"/>
                    <a:gd name="connsiteY0" fmla="*/ 18574 h 24098"/>
                    <a:gd name="connsiteX1" fmla="*/ 3429 w 14954"/>
                    <a:gd name="connsiteY1" fmla="*/ 18955 h 24098"/>
                    <a:gd name="connsiteX2" fmla="*/ 4381 w 14954"/>
                    <a:gd name="connsiteY2" fmla="*/ 20860 h 24098"/>
                    <a:gd name="connsiteX3" fmla="*/ 7239 w 14954"/>
                    <a:gd name="connsiteY3" fmla="*/ 21622 h 24098"/>
                    <a:gd name="connsiteX4" fmla="*/ 10287 w 14954"/>
                    <a:gd name="connsiteY4" fmla="*/ 20860 h 24098"/>
                    <a:gd name="connsiteX5" fmla="*/ 11716 w 14954"/>
                    <a:gd name="connsiteY5" fmla="*/ 18669 h 24098"/>
                    <a:gd name="connsiteX6" fmla="*/ 11906 w 14954"/>
                    <a:gd name="connsiteY6" fmla="*/ 15049 h 24098"/>
                    <a:gd name="connsiteX7" fmla="*/ 7239 w 14954"/>
                    <a:gd name="connsiteY7" fmla="*/ 17240 h 24098"/>
                    <a:gd name="connsiteX8" fmla="*/ 1905 w 14954"/>
                    <a:gd name="connsiteY8" fmla="*/ 14764 h 24098"/>
                    <a:gd name="connsiteX9" fmla="*/ 0 w 14954"/>
                    <a:gd name="connsiteY9" fmla="*/ 8763 h 24098"/>
                    <a:gd name="connsiteX10" fmla="*/ 857 w 14954"/>
                    <a:gd name="connsiteY10" fmla="*/ 4286 h 24098"/>
                    <a:gd name="connsiteX11" fmla="*/ 3429 w 14954"/>
                    <a:gd name="connsiteY11" fmla="*/ 1143 h 24098"/>
                    <a:gd name="connsiteX12" fmla="*/ 7334 w 14954"/>
                    <a:gd name="connsiteY12" fmla="*/ 0 h 24098"/>
                    <a:gd name="connsiteX13" fmla="*/ 12287 w 14954"/>
                    <a:gd name="connsiteY13" fmla="*/ 2381 h 24098"/>
                    <a:gd name="connsiteX14" fmla="*/ 12287 w 14954"/>
                    <a:gd name="connsiteY14" fmla="*/ 381 h 24098"/>
                    <a:gd name="connsiteX15" fmla="*/ 14954 w 14954"/>
                    <a:gd name="connsiteY15" fmla="*/ 381 h 24098"/>
                    <a:gd name="connsiteX16" fmla="*/ 14954 w 14954"/>
                    <a:gd name="connsiteY16" fmla="*/ 14954 h 24098"/>
                    <a:gd name="connsiteX17" fmla="*/ 14192 w 14954"/>
                    <a:gd name="connsiteY17" fmla="*/ 20574 h 24098"/>
                    <a:gd name="connsiteX18" fmla="*/ 11621 w 14954"/>
                    <a:gd name="connsiteY18" fmla="*/ 23146 h 24098"/>
                    <a:gd name="connsiteX19" fmla="*/ 7334 w 14954"/>
                    <a:gd name="connsiteY19" fmla="*/ 24098 h 24098"/>
                    <a:gd name="connsiteX20" fmla="*/ 2476 w 14954"/>
                    <a:gd name="connsiteY20" fmla="*/ 22765 h 24098"/>
                    <a:gd name="connsiteX21" fmla="*/ 667 w 14954"/>
                    <a:gd name="connsiteY21" fmla="*/ 18574 h 24098"/>
                    <a:gd name="connsiteX22" fmla="*/ 3048 w 14954"/>
                    <a:gd name="connsiteY22" fmla="*/ 8477 h 24098"/>
                    <a:gd name="connsiteX23" fmla="*/ 4381 w 14954"/>
                    <a:gd name="connsiteY23" fmla="*/ 13335 h 24098"/>
                    <a:gd name="connsiteX24" fmla="*/ 7715 w 14954"/>
                    <a:gd name="connsiteY24" fmla="*/ 14859 h 24098"/>
                    <a:gd name="connsiteX25" fmla="*/ 11049 w 14954"/>
                    <a:gd name="connsiteY25" fmla="*/ 13335 h 24098"/>
                    <a:gd name="connsiteX26" fmla="*/ 12382 w 14954"/>
                    <a:gd name="connsiteY26" fmla="*/ 8572 h 24098"/>
                    <a:gd name="connsiteX27" fmla="*/ 11049 w 14954"/>
                    <a:gd name="connsiteY27" fmla="*/ 3905 h 24098"/>
                    <a:gd name="connsiteX28" fmla="*/ 7715 w 14954"/>
                    <a:gd name="connsiteY28" fmla="*/ 2381 h 24098"/>
                    <a:gd name="connsiteX29" fmla="*/ 4477 w 14954"/>
                    <a:gd name="connsiteY29" fmla="*/ 3905 h 24098"/>
                    <a:gd name="connsiteX30" fmla="*/ 3048 w 14954"/>
                    <a:gd name="connsiteY30" fmla="*/ 847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54" h="24098">
                      <a:moveTo>
                        <a:pt x="667" y="18574"/>
                      </a:moveTo>
                      <a:lnTo>
                        <a:pt x="3429" y="18955"/>
                      </a:lnTo>
                      <a:cubicBezTo>
                        <a:pt x="3524" y="19812"/>
                        <a:pt x="3905" y="20479"/>
                        <a:pt x="4381" y="20860"/>
                      </a:cubicBezTo>
                      <a:cubicBezTo>
                        <a:pt x="5048" y="21431"/>
                        <a:pt x="6096" y="21622"/>
                        <a:pt x="7239" y="21622"/>
                      </a:cubicBezTo>
                      <a:cubicBezTo>
                        <a:pt x="8573" y="21622"/>
                        <a:pt x="9620" y="21336"/>
                        <a:pt x="10287" y="20860"/>
                      </a:cubicBezTo>
                      <a:cubicBezTo>
                        <a:pt x="11049" y="20288"/>
                        <a:pt x="11525" y="19621"/>
                        <a:pt x="11716" y="18669"/>
                      </a:cubicBezTo>
                      <a:cubicBezTo>
                        <a:pt x="11906" y="18097"/>
                        <a:pt x="11906" y="16859"/>
                        <a:pt x="11906" y="15049"/>
                      </a:cubicBezTo>
                      <a:cubicBezTo>
                        <a:pt x="10668" y="16478"/>
                        <a:pt x="9144" y="17240"/>
                        <a:pt x="7239" y="17240"/>
                      </a:cubicBezTo>
                      <a:cubicBezTo>
                        <a:pt x="4953" y="17240"/>
                        <a:pt x="3143" y="16383"/>
                        <a:pt x="1905" y="14764"/>
                      </a:cubicBezTo>
                      <a:cubicBezTo>
                        <a:pt x="667" y="13049"/>
                        <a:pt x="0" y="11049"/>
                        <a:pt x="0" y="8763"/>
                      </a:cubicBezTo>
                      <a:cubicBezTo>
                        <a:pt x="0" y="7144"/>
                        <a:pt x="286" y="5715"/>
                        <a:pt x="857" y="4286"/>
                      </a:cubicBezTo>
                      <a:cubicBezTo>
                        <a:pt x="1429" y="2953"/>
                        <a:pt x="2286" y="1905"/>
                        <a:pt x="3429" y="1143"/>
                      </a:cubicBezTo>
                      <a:cubicBezTo>
                        <a:pt x="4572" y="381"/>
                        <a:pt x="5810" y="0"/>
                        <a:pt x="7334" y="0"/>
                      </a:cubicBezTo>
                      <a:cubicBezTo>
                        <a:pt x="9334" y="0"/>
                        <a:pt x="10954" y="762"/>
                        <a:pt x="12287" y="2381"/>
                      </a:cubicBezTo>
                      <a:lnTo>
                        <a:pt x="12287" y="381"/>
                      </a:lnTo>
                      <a:lnTo>
                        <a:pt x="14954" y="381"/>
                      </a:lnTo>
                      <a:lnTo>
                        <a:pt x="14954" y="14954"/>
                      </a:lnTo>
                      <a:cubicBezTo>
                        <a:pt x="14954" y="17621"/>
                        <a:pt x="14669" y="19431"/>
                        <a:pt x="14192" y="20574"/>
                      </a:cubicBezTo>
                      <a:cubicBezTo>
                        <a:pt x="13621" y="21622"/>
                        <a:pt x="12859" y="22574"/>
                        <a:pt x="11621" y="23146"/>
                      </a:cubicBezTo>
                      <a:cubicBezTo>
                        <a:pt x="10477" y="23813"/>
                        <a:pt x="9049" y="24098"/>
                        <a:pt x="7334" y="24098"/>
                      </a:cubicBezTo>
                      <a:cubicBezTo>
                        <a:pt x="5334" y="24098"/>
                        <a:pt x="3715" y="23622"/>
                        <a:pt x="2476" y="22765"/>
                      </a:cubicBezTo>
                      <a:cubicBezTo>
                        <a:pt x="1238" y="21717"/>
                        <a:pt x="667" y="20383"/>
                        <a:pt x="667" y="18574"/>
                      </a:cubicBezTo>
                      <a:close/>
                      <a:moveTo>
                        <a:pt x="3048" y="8477"/>
                      </a:moveTo>
                      <a:cubicBezTo>
                        <a:pt x="3048" y="10668"/>
                        <a:pt x="3524" y="12287"/>
                        <a:pt x="4381" y="13335"/>
                      </a:cubicBezTo>
                      <a:cubicBezTo>
                        <a:pt x="5239" y="14383"/>
                        <a:pt x="6382" y="14859"/>
                        <a:pt x="7715" y="14859"/>
                      </a:cubicBezTo>
                      <a:cubicBezTo>
                        <a:pt x="9049" y="14859"/>
                        <a:pt x="10096" y="14383"/>
                        <a:pt x="11049" y="13335"/>
                      </a:cubicBezTo>
                      <a:cubicBezTo>
                        <a:pt x="11906" y="12287"/>
                        <a:pt x="12382" y="10763"/>
                        <a:pt x="12382" y="8572"/>
                      </a:cubicBezTo>
                      <a:cubicBezTo>
                        <a:pt x="12382" y="6477"/>
                        <a:pt x="11906" y="4953"/>
                        <a:pt x="11049" y="3905"/>
                      </a:cubicBezTo>
                      <a:cubicBezTo>
                        <a:pt x="10096" y="2857"/>
                        <a:pt x="9049" y="2381"/>
                        <a:pt x="7715" y="2381"/>
                      </a:cubicBezTo>
                      <a:cubicBezTo>
                        <a:pt x="6477" y="2381"/>
                        <a:pt x="5334" y="2857"/>
                        <a:pt x="4477" y="3905"/>
                      </a:cubicBezTo>
                      <a:cubicBezTo>
                        <a:pt x="3524" y="4858"/>
                        <a:pt x="3048" y="6382"/>
                        <a:pt x="3048" y="8477"/>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5" name="Freeform 70">
                  <a:extLst>
                    <a:ext uri="{FF2B5EF4-FFF2-40B4-BE49-F238E27FC236}">
                      <a16:creationId xmlns:a16="http://schemas.microsoft.com/office/drawing/2014/main" id="{4C609415-33CD-6971-D943-2D8601380A60}"/>
                    </a:ext>
                  </a:extLst>
                </p:cNvPr>
                <p:cNvSpPr/>
                <p:nvPr/>
              </p:nvSpPr>
              <p:spPr>
                <a:xfrm>
                  <a:off x="470819"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6" name="Freeform 71">
                  <a:extLst>
                    <a:ext uri="{FF2B5EF4-FFF2-40B4-BE49-F238E27FC236}">
                      <a16:creationId xmlns:a16="http://schemas.microsoft.com/office/drawing/2014/main" id="{117B7CAF-7A2D-24E8-4783-E47A393CD858}"/>
                    </a:ext>
                  </a:extLst>
                </p:cNvPr>
                <p:cNvSpPr/>
                <p:nvPr/>
              </p:nvSpPr>
              <p:spPr>
                <a:xfrm>
                  <a:off x="480630"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7" name="Freeform 72">
                  <a:extLst>
                    <a:ext uri="{FF2B5EF4-FFF2-40B4-BE49-F238E27FC236}">
                      <a16:creationId xmlns:a16="http://schemas.microsoft.com/office/drawing/2014/main" id="{1C2E8F84-B600-4DAB-FD43-832B5A28275F}"/>
                    </a:ext>
                  </a:extLst>
                </p:cNvPr>
                <p:cNvSpPr/>
                <p:nvPr/>
              </p:nvSpPr>
              <p:spPr>
                <a:xfrm>
                  <a:off x="49977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98" y="2667"/>
                        <a:pt x="17526" y="2477"/>
                        <a:pt x="16859" y="2477"/>
                      </a:cubicBezTo>
                      <a:cubicBezTo>
                        <a:pt x="15716" y="2477"/>
                        <a:pt x="14669" y="2857"/>
                        <a:pt x="13906" y="3620"/>
                      </a:cubicBezTo>
                      <a:cubicBezTo>
                        <a:pt x="13144"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19"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8" name="Freeform 73">
                  <a:extLst>
                    <a:ext uri="{FF2B5EF4-FFF2-40B4-BE49-F238E27FC236}">
                      <a16:creationId xmlns:a16="http://schemas.microsoft.com/office/drawing/2014/main" id="{A1419C7C-2E50-2491-1371-B73864AAE498}"/>
                    </a:ext>
                  </a:extLst>
                </p:cNvPr>
                <p:cNvSpPr/>
                <p:nvPr/>
              </p:nvSpPr>
              <p:spPr>
                <a:xfrm>
                  <a:off x="526827"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2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3 w 22764"/>
                    <a:gd name="connsiteY18" fmla="*/ 7429 h 17240"/>
                    <a:gd name="connsiteX19" fmla="*/ 12763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8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4" y="286"/>
                        <a:pt x="6572" y="0"/>
                        <a:pt x="7620" y="0"/>
                      </a:cubicBezTo>
                      <a:cubicBezTo>
                        <a:pt x="8858" y="0"/>
                        <a:pt x="9906" y="286"/>
                        <a:pt x="10668" y="762"/>
                      </a:cubicBezTo>
                      <a:cubicBezTo>
                        <a:pt x="11430" y="1238"/>
                        <a:pt x="12001" y="2000"/>
                        <a:pt x="12382" y="2953"/>
                      </a:cubicBezTo>
                      <a:cubicBezTo>
                        <a:pt x="13716" y="953"/>
                        <a:pt x="15430" y="0"/>
                        <a:pt x="17621" y="0"/>
                      </a:cubicBezTo>
                      <a:cubicBezTo>
                        <a:pt x="19336" y="0"/>
                        <a:pt x="20574" y="476"/>
                        <a:pt x="21431" y="1429"/>
                      </a:cubicBezTo>
                      <a:cubicBezTo>
                        <a:pt x="22288"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02" y="2667"/>
                        <a:pt x="17526" y="2477"/>
                        <a:pt x="16859" y="2477"/>
                      </a:cubicBezTo>
                      <a:cubicBezTo>
                        <a:pt x="15716" y="2477"/>
                        <a:pt x="14668" y="2857"/>
                        <a:pt x="13906" y="3620"/>
                      </a:cubicBezTo>
                      <a:cubicBezTo>
                        <a:pt x="13144" y="4381"/>
                        <a:pt x="12763" y="5715"/>
                        <a:pt x="12763" y="7429"/>
                      </a:cubicBezTo>
                      <a:lnTo>
                        <a:pt x="12763" y="17240"/>
                      </a:lnTo>
                      <a:lnTo>
                        <a:pt x="9906" y="17240"/>
                      </a:lnTo>
                      <a:lnTo>
                        <a:pt x="9906" y="6287"/>
                      </a:lnTo>
                      <a:cubicBezTo>
                        <a:pt x="9906" y="5048"/>
                        <a:pt x="9715" y="4096"/>
                        <a:pt x="9239" y="3429"/>
                      </a:cubicBezTo>
                      <a:cubicBezTo>
                        <a:pt x="8763" y="2762"/>
                        <a:pt x="8001" y="2477"/>
                        <a:pt x="6953" y="2477"/>
                      </a:cubicBezTo>
                      <a:cubicBezTo>
                        <a:pt x="6191" y="2477"/>
                        <a:pt x="5429" y="2667"/>
                        <a:pt x="4763" y="3143"/>
                      </a:cubicBezTo>
                      <a:cubicBezTo>
                        <a:pt x="4096" y="3524"/>
                        <a:pt x="3619" y="4191"/>
                        <a:pt x="3238"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9" name="Freeform 74">
                  <a:extLst>
                    <a:ext uri="{FF2B5EF4-FFF2-40B4-BE49-F238E27FC236}">
                      <a16:creationId xmlns:a16="http://schemas.microsoft.com/office/drawing/2014/main" id="{0420273D-257F-2C75-2062-520759F03A4D}"/>
                    </a:ext>
                  </a:extLst>
                </p:cNvPr>
                <p:cNvSpPr/>
                <p:nvPr/>
              </p:nvSpPr>
              <p:spPr>
                <a:xfrm>
                  <a:off x="552830" y="3963638"/>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8" y="2477"/>
                        <a:pt x="5620" y="2953"/>
                        <a:pt x="4667" y="3810"/>
                      </a:cubicBezTo>
                      <a:cubicBezTo>
                        <a:pt x="3810" y="4572"/>
                        <a:pt x="3239"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6" name="Graphic 6">
                <a:extLst>
                  <a:ext uri="{FF2B5EF4-FFF2-40B4-BE49-F238E27FC236}">
                    <a16:creationId xmlns:a16="http://schemas.microsoft.com/office/drawing/2014/main" id="{82CF6448-3502-955E-7106-C943E1BA7008}"/>
                  </a:ext>
                </a:extLst>
              </p:cNvPr>
              <p:cNvGrpSpPr/>
              <p:nvPr/>
            </p:nvGrpSpPr>
            <p:grpSpPr>
              <a:xfrm>
                <a:off x="245077" y="3993642"/>
                <a:ext cx="321658" cy="30194"/>
                <a:chOff x="245077" y="3993642"/>
                <a:chExt cx="321658" cy="30194"/>
              </a:xfrm>
              <a:solidFill>
                <a:srgbClr val="23509E"/>
              </a:solidFill>
            </p:grpSpPr>
            <p:sp>
              <p:nvSpPr>
                <p:cNvPr id="37" name="Freeform 76">
                  <a:extLst>
                    <a:ext uri="{FF2B5EF4-FFF2-40B4-BE49-F238E27FC236}">
                      <a16:creationId xmlns:a16="http://schemas.microsoft.com/office/drawing/2014/main" id="{65787380-2D9E-BD26-3690-592B65F6425C}"/>
                    </a:ext>
                  </a:extLst>
                </p:cNvPr>
                <p:cNvSpPr/>
                <p:nvPr/>
              </p:nvSpPr>
              <p:spPr>
                <a:xfrm>
                  <a:off x="24507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857 w 15811"/>
                    <a:gd name="connsiteY10" fmla="*/ 8858 h 17621"/>
                    <a:gd name="connsiteX11" fmla="*/ 4286 w 15811"/>
                    <a:gd name="connsiteY11" fmla="*/ 13716 h 17621"/>
                    <a:gd name="connsiteX12" fmla="*/ 7810 w 15811"/>
                    <a:gd name="connsiteY12" fmla="*/ 15335 h 17621"/>
                    <a:gd name="connsiteX13" fmla="*/ 11335 w 15811"/>
                    <a:gd name="connsiteY13" fmla="*/ 13716 h 17621"/>
                    <a:gd name="connsiteX14" fmla="*/ 12763 w 15811"/>
                    <a:gd name="connsiteY14" fmla="*/ 8763 h 17621"/>
                    <a:gd name="connsiteX15" fmla="*/ 11335 w 15811"/>
                    <a:gd name="connsiteY15" fmla="*/ 4000 h 17621"/>
                    <a:gd name="connsiteX16" fmla="*/ 7810 w 15811"/>
                    <a:gd name="connsiteY16" fmla="*/ 2381 h 17621"/>
                    <a:gd name="connsiteX17" fmla="*/ 4286 w 15811"/>
                    <a:gd name="connsiteY17" fmla="*/ 4000 h 17621"/>
                    <a:gd name="connsiteX18" fmla="*/ 2857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667" y="13811"/>
                        <a:pt x="0" y="11716"/>
                        <a:pt x="0" y="8858"/>
                      </a:cubicBezTo>
                      <a:close/>
                      <a:moveTo>
                        <a:pt x="2857" y="8858"/>
                      </a:moveTo>
                      <a:cubicBezTo>
                        <a:pt x="2857" y="11049"/>
                        <a:pt x="3334" y="12668"/>
                        <a:pt x="4286" y="13716"/>
                      </a:cubicBezTo>
                      <a:cubicBezTo>
                        <a:pt x="5239" y="14764"/>
                        <a:pt x="6382" y="15335"/>
                        <a:pt x="7810" y="15335"/>
                      </a:cubicBezTo>
                      <a:cubicBezTo>
                        <a:pt x="9239" y="15335"/>
                        <a:pt x="10382" y="14764"/>
                        <a:pt x="11335" y="13716"/>
                      </a:cubicBezTo>
                      <a:cubicBezTo>
                        <a:pt x="12287" y="12668"/>
                        <a:pt x="12763" y="10954"/>
                        <a:pt x="12763" y="8763"/>
                      </a:cubicBezTo>
                      <a:cubicBezTo>
                        <a:pt x="12763" y="6667"/>
                        <a:pt x="12287" y="5144"/>
                        <a:pt x="11335" y="4000"/>
                      </a:cubicBezTo>
                      <a:cubicBezTo>
                        <a:pt x="10382" y="2953"/>
                        <a:pt x="9239" y="2381"/>
                        <a:pt x="7810" y="2381"/>
                      </a:cubicBezTo>
                      <a:cubicBezTo>
                        <a:pt x="6382" y="2381"/>
                        <a:pt x="5239" y="2953"/>
                        <a:pt x="4286" y="4000"/>
                      </a:cubicBezTo>
                      <a:cubicBezTo>
                        <a:pt x="3334" y="5048"/>
                        <a:pt x="2857" y="6667"/>
                        <a:pt x="2857"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8" name="Freeform 77">
                  <a:extLst>
                    <a:ext uri="{FF2B5EF4-FFF2-40B4-BE49-F238E27FC236}">
                      <a16:creationId xmlns:a16="http://schemas.microsoft.com/office/drawing/2014/main" id="{09F7B3C2-49EC-C0E8-173E-7D10468F63C7}"/>
                    </a:ext>
                  </a:extLst>
                </p:cNvPr>
                <p:cNvSpPr/>
                <p:nvPr/>
              </p:nvSpPr>
              <p:spPr>
                <a:xfrm>
                  <a:off x="262413" y="3993642"/>
                  <a:ext cx="9810" cy="23622"/>
                </a:xfrm>
                <a:custGeom>
                  <a:avLst/>
                  <a:gdLst>
                    <a:gd name="connsiteX0" fmla="*/ 2477 w 9810"/>
                    <a:gd name="connsiteY0" fmla="*/ 23622 h 23622"/>
                    <a:gd name="connsiteX1" fmla="*/ 2477 w 9810"/>
                    <a:gd name="connsiteY1" fmla="*/ 8954 h 23622"/>
                    <a:gd name="connsiteX2" fmla="*/ 0 w 9810"/>
                    <a:gd name="connsiteY2" fmla="*/ 8954 h 23622"/>
                    <a:gd name="connsiteX3" fmla="*/ 0 w 9810"/>
                    <a:gd name="connsiteY3" fmla="*/ 6763 h 23622"/>
                    <a:gd name="connsiteX4" fmla="*/ 2477 w 9810"/>
                    <a:gd name="connsiteY4" fmla="*/ 6763 h 23622"/>
                    <a:gd name="connsiteX5" fmla="*/ 2477 w 9810"/>
                    <a:gd name="connsiteY5" fmla="*/ 4953 h 23622"/>
                    <a:gd name="connsiteX6" fmla="*/ 2762 w 9810"/>
                    <a:gd name="connsiteY6" fmla="*/ 2477 h 23622"/>
                    <a:gd name="connsiteX7" fmla="*/ 4191 w 9810"/>
                    <a:gd name="connsiteY7" fmla="*/ 667 h 23622"/>
                    <a:gd name="connsiteX8" fmla="*/ 7144 w 9810"/>
                    <a:gd name="connsiteY8" fmla="*/ 0 h 23622"/>
                    <a:gd name="connsiteX9" fmla="*/ 9811 w 9810"/>
                    <a:gd name="connsiteY9" fmla="*/ 286 h 23622"/>
                    <a:gd name="connsiteX10" fmla="*/ 9334 w 9810"/>
                    <a:gd name="connsiteY10" fmla="*/ 2762 h 23622"/>
                    <a:gd name="connsiteX11" fmla="*/ 7620 w 9810"/>
                    <a:gd name="connsiteY11" fmla="*/ 2572 h 23622"/>
                    <a:gd name="connsiteX12" fmla="*/ 5810 w 9810"/>
                    <a:gd name="connsiteY12" fmla="*/ 3143 h 23622"/>
                    <a:gd name="connsiteX13" fmla="*/ 5239 w 9810"/>
                    <a:gd name="connsiteY13" fmla="*/ 5239 h 23622"/>
                    <a:gd name="connsiteX14" fmla="*/ 5239 w 9810"/>
                    <a:gd name="connsiteY14" fmla="*/ 6763 h 23622"/>
                    <a:gd name="connsiteX15" fmla="*/ 8477 w 9810"/>
                    <a:gd name="connsiteY15" fmla="*/ 6763 h 23622"/>
                    <a:gd name="connsiteX16" fmla="*/ 8477 w 9810"/>
                    <a:gd name="connsiteY16" fmla="*/ 8954 h 23622"/>
                    <a:gd name="connsiteX17" fmla="*/ 5239 w 9810"/>
                    <a:gd name="connsiteY17" fmla="*/ 8954 h 23622"/>
                    <a:gd name="connsiteX18" fmla="*/ 5239 w 9810"/>
                    <a:gd name="connsiteY18" fmla="*/ 23622 h 23622"/>
                    <a:gd name="connsiteX19" fmla="*/ 2477 w 9810"/>
                    <a:gd name="connsiteY19" fmla="*/ 23622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2">
                      <a:moveTo>
                        <a:pt x="2477" y="23622"/>
                      </a:moveTo>
                      <a:lnTo>
                        <a:pt x="2477" y="8954"/>
                      </a:lnTo>
                      <a:lnTo>
                        <a:pt x="0" y="8954"/>
                      </a:lnTo>
                      <a:lnTo>
                        <a:pt x="0" y="6763"/>
                      </a:lnTo>
                      <a:lnTo>
                        <a:pt x="2477" y="6763"/>
                      </a:lnTo>
                      <a:lnTo>
                        <a:pt x="2477" y="4953"/>
                      </a:lnTo>
                      <a:cubicBezTo>
                        <a:pt x="2477" y="3810"/>
                        <a:pt x="2572" y="2953"/>
                        <a:pt x="2762" y="2477"/>
                      </a:cubicBezTo>
                      <a:cubicBezTo>
                        <a:pt x="3048" y="1715"/>
                        <a:pt x="3524" y="1143"/>
                        <a:pt x="4191" y="667"/>
                      </a:cubicBezTo>
                      <a:cubicBezTo>
                        <a:pt x="4858" y="191"/>
                        <a:pt x="5810" y="0"/>
                        <a:pt x="7144" y="0"/>
                      </a:cubicBezTo>
                      <a:cubicBezTo>
                        <a:pt x="7906" y="0"/>
                        <a:pt x="8858" y="95"/>
                        <a:pt x="9811" y="286"/>
                      </a:cubicBezTo>
                      <a:lnTo>
                        <a:pt x="9334" y="2762"/>
                      </a:lnTo>
                      <a:cubicBezTo>
                        <a:pt x="8763" y="2667"/>
                        <a:pt x="8192" y="2572"/>
                        <a:pt x="7620" y="2572"/>
                      </a:cubicBezTo>
                      <a:cubicBezTo>
                        <a:pt x="6763" y="2572"/>
                        <a:pt x="6096" y="2762"/>
                        <a:pt x="5810" y="3143"/>
                      </a:cubicBezTo>
                      <a:cubicBezTo>
                        <a:pt x="5429" y="3524"/>
                        <a:pt x="5239" y="4191"/>
                        <a:pt x="5239" y="5239"/>
                      </a:cubicBezTo>
                      <a:lnTo>
                        <a:pt x="5239" y="6763"/>
                      </a:lnTo>
                      <a:lnTo>
                        <a:pt x="8477" y="6763"/>
                      </a:lnTo>
                      <a:lnTo>
                        <a:pt x="8477" y="8954"/>
                      </a:lnTo>
                      <a:lnTo>
                        <a:pt x="5239" y="8954"/>
                      </a:lnTo>
                      <a:lnTo>
                        <a:pt x="5239"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9" name="Freeform 78">
                  <a:extLst>
                    <a:ext uri="{FF2B5EF4-FFF2-40B4-BE49-F238E27FC236}">
                      <a16:creationId xmlns:a16="http://schemas.microsoft.com/office/drawing/2014/main" id="{345CA472-C970-3AE8-D9C2-E329DEE862EB}"/>
                    </a:ext>
                  </a:extLst>
                </p:cNvPr>
                <p:cNvSpPr/>
                <p:nvPr/>
              </p:nvSpPr>
              <p:spPr>
                <a:xfrm>
                  <a:off x="280510" y="399449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6 w 8286"/>
                    <a:gd name="connsiteY4" fmla="*/ 21146 h 22955"/>
                    <a:gd name="connsiteX5" fmla="*/ 2095 w 8286"/>
                    <a:gd name="connsiteY5" fmla="*/ 17812 h 22955"/>
                    <a:gd name="connsiteX6" fmla="*/ 2095 w 8286"/>
                    <a:gd name="connsiteY6" fmla="*/ 8096 h 22955"/>
                    <a:gd name="connsiteX7" fmla="*/ 0 w 8286"/>
                    <a:gd name="connsiteY7" fmla="*/ 8096 h 22955"/>
                    <a:gd name="connsiteX8" fmla="*/ 0 w 8286"/>
                    <a:gd name="connsiteY8" fmla="*/ 5906 h 22955"/>
                    <a:gd name="connsiteX9" fmla="*/ 2095 w 8286"/>
                    <a:gd name="connsiteY9" fmla="*/ 5906 h 22955"/>
                    <a:gd name="connsiteX10" fmla="*/ 2095 w 8286"/>
                    <a:gd name="connsiteY10" fmla="*/ 1715 h 22955"/>
                    <a:gd name="connsiteX11" fmla="*/ 4953 w 8286"/>
                    <a:gd name="connsiteY11" fmla="*/ 0 h 22955"/>
                    <a:gd name="connsiteX12" fmla="*/ 4953 w 8286"/>
                    <a:gd name="connsiteY12" fmla="*/ 5906 h 22955"/>
                    <a:gd name="connsiteX13" fmla="*/ 7810 w 8286"/>
                    <a:gd name="connsiteY13" fmla="*/ 5906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6" y="21146"/>
                      </a:cubicBezTo>
                      <a:cubicBezTo>
                        <a:pt x="2286" y="20574"/>
                        <a:pt x="2095" y="19526"/>
                        <a:pt x="2095" y="17812"/>
                      </a:cubicBezTo>
                      <a:lnTo>
                        <a:pt x="2095" y="8096"/>
                      </a:lnTo>
                      <a:lnTo>
                        <a:pt x="0" y="8096"/>
                      </a:lnTo>
                      <a:lnTo>
                        <a:pt x="0" y="5906"/>
                      </a:lnTo>
                      <a:lnTo>
                        <a:pt x="2095" y="5906"/>
                      </a:lnTo>
                      <a:lnTo>
                        <a:pt x="2095" y="1715"/>
                      </a:lnTo>
                      <a:lnTo>
                        <a:pt x="4953" y="0"/>
                      </a:lnTo>
                      <a:lnTo>
                        <a:pt x="4953" y="5906"/>
                      </a:lnTo>
                      <a:lnTo>
                        <a:pt x="7810" y="5906"/>
                      </a:lnTo>
                      <a:lnTo>
                        <a:pt x="7810" y="8096"/>
                      </a:lnTo>
                      <a:lnTo>
                        <a:pt x="4953" y="8096"/>
                      </a:lnTo>
                      <a:lnTo>
                        <a:pt x="4953" y="17907"/>
                      </a:lnTo>
                      <a:cubicBezTo>
                        <a:pt x="4953" y="18764"/>
                        <a:pt x="5048" y="19241"/>
                        <a:pt x="5144" y="19431"/>
                      </a:cubicBezTo>
                      <a:cubicBezTo>
                        <a:pt x="5239" y="19621"/>
                        <a:pt x="5429" y="19812"/>
                        <a:pt x="5620" y="20003"/>
                      </a:cubicBezTo>
                      <a:cubicBezTo>
                        <a:pt x="5810" y="20098"/>
                        <a:pt x="6191" y="20193"/>
                        <a:pt x="6572" y="20193"/>
                      </a:cubicBezTo>
                      <a:cubicBezTo>
                        <a:pt x="6953" y="20384"/>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0" name="Freeform 79">
                  <a:extLst>
                    <a:ext uri="{FF2B5EF4-FFF2-40B4-BE49-F238E27FC236}">
                      <a16:creationId xmlns:a16="http://schemas.microsoft.com/office/drawing/2014/main" id="{20B59567-9420-0AD2-BC32-656059058905}"/>
                    </a:ext>
                  </a:extLst>
                </p:cNvPr>
                <p:cNvSpPr/>
                <p:nvPr/>
              </p:nvSpPr>
              <p:spPr>
                <a:xfrm>
                  <a:off x="291273" y="3994023"/>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4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2 h 23431"/>
                    <a:gd name="connsiteX13" fmla="*/ 4858 w 13716"/>
                    <a:gd name="connsiteY13" fmla="*/ 9239 h 23431"/>
                    <a:gd name="connsiteX14" fmla="*/ 3238 w 13716"/>
                    <a:gd name="connsiteY14" fmla="*/ 11049 h 23431"/>
                    <a:gd name="connsiteX15" fmla="*/ 2762 w 13716"/>
                    <a:gd name="connsiteY15" fmla="*/ 14192 h 23431"/>
                    <a:gd name="connsiteX16" fmla="*/ 2762 w 13716"/>
                    <a:gd name="connsiteY16" fmla="*/ 23431 h 23431"/>
                    <a:gd name="connsiteX17" fmla="*/ 0 w 13716"/>
                    <a:gd name="connsiteY17" fmla="*/ 23431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3" y="8001"/>
                        <a:pt x="13144" y="8858"/>
                      </a:cubicBezTo>
                      <a:cubicBezTo>
                        <a:pt x="13525" y="9715"/>
                        <a:pt x="13716" y="10954"/>
                        <a:pt x="13716" y="12668"/>
                      </a:cubicBezTo>
                      <a:lnTo>
                        <a:pt x="13716" y="23336"/>
                      </a:lnTo>
                      <a:lnTo>
                        <a:pt x="10858" y="23336"/>
                      </a:lnTo>
                      <a:lnTo>
                        <a:pt x="10858" y="12668"/>
                      </a:lnTo>
                      <a:cubicBezTo>
                        <a:pt x="10858" y="11239"/>
                        <a:pt x="10573" y="10192"/>
                        <a:pt x="9906" y="9525"/>
                      </a:cubicBezTo>
                      <a:cubicBezTo>
                        <a:pt x="9335" y="8858"/>
                        <a:pt x="8382" y="8572"/>
                        <a:pt x="7239" y="8572"/>
                      </a:cubicBezTo>
                      <a:cubicBezTo>
                        <a:pt x="6382" y="8572"/>
                        <a:pt x="5620" y="8763"/>
                        <a:pt x="4858" y="9239"/>
                      </a:cubicBezTo>
                      <a:cubicBezTo>
                        <a:pt x="4096" y="9715"/>
                        <a:pt x="3619" y="10287"/>
                        <a:pt x="3238" y="11049"/>
                      </a:cubicBezTo>
                      <a:cubicBezTo>
                        <a:pt x="2953" y="11811"/>
                        <a:pt x="2762" y="12859"/>
                        <a:pt x="2762" y="14192"/>
                      </a:cubicBezTo>
                      <a:lnTo>
                        <a:pt x="2762" y="23431"/>
                      </a:lnTo>
                      <a:lnTo>
                        <a:pt x="0" y="23431"/>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1" name="Freeform 80">
                  <a:extLst>
                    <a:ext uri="{FF2B5EF4-FFF2-40B4-BE49-F238E27FC236}">
                      <a16:creationId xmlns:a16="http://schemas.microsoft.com/office/drawing/2014/main" id="{6F253182-C053-0872-8BB4-8F817E4C989B}"/>
                    </a:ext>
                  </a:extLst>
                </p:cNvPr>
                <p:cNvSpPr/>
                <p:nvPr/>
              </p:nvSpPr>
              <p:spPr>
                <a:xfrm>
                  <a:off x="308228"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621" y="13906"/>
                        <a:pt x="12192"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2" name="Freeform 81">
                  <a:extLst>
                    <a:ext uri="{FF2B5EF4-FFF2-40B4-BE49-F238E27FC236}">
                      <a16:creationId xmlns:a16="http://schemas.microsoft.com/office/drawing/2014/main" id="{4975D90B-CA6B-FD40-BF11-9445671390E6}"/>
                    </a:ext>
                  </a:extLst>
                </p:cNvPr>
                <p:cNvSpPr/>
                <p:nvPr/>
              </p:nvSpPr>
              <p:spPr>
                <a:xfrm>
                  <a:off x="336803" y="3994023"/>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3" name="Freeform 82">
                  <a:extLst>
                    <a:ext uri="{FF2B5EF4-FFF2-40B4-BE49-F238E27FC236}">
                      <a16:creationId xmlns:a16="http://schemas.microsoft.com/office/drawing/2014/main" id="{3D9A7794-CE61-704C-81F4-CCD5A377BE3A}"/>
                    </a:ext>
                  </a:extLst>
                </p:cNvPr>
                <p:cNvSpPr/>
                <p:nvPr/>
              </p:nvSpPr>
              <p:spPr>
                <a:xfrm>
                  <a:off x="358044" y="4000405"/>
                  <a:ext cx="13715" cy="17240"/>
                </a:xfrm>
                <a:custGeom>
                  <a:avLst/>
                  <a:gdLst>
                    <a:gd name="connsiteX0" fmla="*/ 11049 w 13715"/>
                    <a:gd name="connsiteY0" fmla="*/ 16859 h 17240"/>
                    <a:gd name="connsiteX1" fmla="*/ 11049 w 13715"/>
                    <a:gd name="connsiteY1" fmla="*/ 14383 h 17240"/>
                    <a:gd name="connsiteX2" fmla="*/ 5715 w 13715"/>
                    <a:gd name="connsiteY2" fmla="*/ 17240 h 17240"/>
                    <a:gd name="connsiteX3" fmla="*/ 2953 w 13715"/>
                    <a:gd name="connsiteY3" fmla="*/ 16669 h 17240"/>
                    <a:gd name="connsiteX4" fmla="*/ 1048 w 13715"/>
                    <a:gd name="connsiteY4" fmla="*/ 15240 h 17240"/>
                    <a:gd name="connsiteX5" fmla="*/ 190 w 13715"/>
                    <a:gd name="connsiteY5" fmla="*/ 13144 h 17240"/>
                    <a:gd name="connsiteX6" fmla="*/ 0 w 13715"/>
                    <a:gd name="connsiteY6" fmla="*/ 10477 h 17240"/>
                    <a:gd name="connsiteX7" fmla="*/ 0 w 13715"/>
                    <a:gd name="connsiteY7" fmla="*/ 0 h 17240"/>
                    <a:gd name="connsiteX8" fmla="*/ 2857 w 13715"/>
                    <a:gd name="connsiteY8" fmla="*/ 0 h 17240"/>
                    <a:gd name="connsiteX9" fmla="*/ 2857 w 13715"/>
                    <a:gd name="connsiteY9" fmla="*/ 9334 h 17240"/>
                    <a:gd name="connsiteX10" fmla="*/ 3048 w 13715"/>
                    <a:gd name="connsiteY10" fmla="*/ 12382 h 17240"/>
                    <a:gd name="connsiteX11" fmla="*/ 4191 w 13715"/>
                    <a:gd name="connsiteY11" fmla="*/ 14192 h 17240"/>
                    <a:gd name="connsiteX12" fmla="*/ 6382 w 13715"/>
                    <a:gd name="connsiteY12" fmla="*/ 14859 h 17240"/>
                    <a:gd name="connsiteX13" fmla="*/ 8763 w 13715"/>
                    <a:gd name="connsiteY13" fmla="*/ 14192 h 17240"/>
                    <a:gd name="connsiteX14" fmla="*/ 10382 w 13715"/>
                    <a:gd name="connsiteY14" fmla="*/ 12382 h 17240"/>
                    <a:gd name="connsiteX15" fmla="*/ 10858 w 13715"/>
                    <a:gd name="connsiteY15" fmla="*/ 9049 h 17240"/>
                    <a:gd name="connsiteX16" fmla="*/ 10858 w 13715"/>
                    <a:gd name="connsiteY16" fmla="*/ 0 h 17240"/>
                    <a:gd name="connsiteX17" fmla="*/ 13716 w 13715"/>
                    <a:gd name="connsiteY17" fmla="*/ 0 h 17240"/>
                    <a:gd name="connsiteX18" fmla="*/ 13716 w 13715"/>
                    <a:gd name="connsiteY18" fmla="*/ 16859 h 17240"/>
                    <a:gd name="connsiteX19" fmla="*/ 11049 w 13715"/>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5" h="17240">
                      <a:moveTo>
                        <a:pt x="11049" y="16859"/>
                      </a:moveTo>
                      <a:lnTo>
                        <a:pt x="11049" y="14383"/>
                      </a:lnTo>
                      <a:cubicBezTo>
                        <a:pt x="9715" y="16288"/>
                        <a:pt x="8001" y="17240"/>
                        <a:pt x="5715" y="17240"/>
                      </a:cubicBezTo>
                      <a:cubicBezTo>
                        <a:pt x="4763" y="17240"/>
                        <a:pt x="3810" y="17050"/>
                        <a:pt x="2953" y="16669"/>
                      </a:cubicBezTo>
                      <a:cubicBezTo>
                        <a:pt x="2096" y="16288"/>
                        <a:pt x="1429" y="15811"/>
                        <a:pt x="1048" y="15240"/>
                      </a:cubicBezTo>
                      <a:cubicBezTo>
                        <a:pt x="667" y="14668"/>
                        <a:pt x="381" y="14002"/>
                        <a:pt x="190" y="13144"/>
                      </a:cubicBezTo>
                      <a:cubicBezTo>
                        <a:pt x="95" y="12573"/>
                        <a:pt x="0" y="11716"/>
                        <a:pt x="0" y="10477"/>
                      </a:cubicBezTo>
                      <a:lnTo>
                        <a:pt x="0" y="0"/>
                      </a:lnTo>
                      <a:lnTo>
                        <a:pt x="2857" y="0"/>
                      </a:lnTo>
                      <a:lnTo>
                        <a:pt x="2857" y="9334"/>
                      </a:lnTo>
                      <a:cubicBezTo>
                        <a:pt x="2857" y="10858"/>
                        <a:pt x="2953" y="11811"/>
                        <a:pt x="3048" y="12382"/>
                      </a:cubicBezTo>
                      <a:cubicBezTo>
                        <a:pt x="3238" y="13144"/>
                        <a:pt x="3619" y="13716"/>
                        <a:pt x="4191" y="14192"/>
                      </a:cubicBezTo>
                      <a:cubicBezTo>
                        <a:pt x="4763" y="14668"/>
                        <a:pt x="5524" y="14859"/>
                        <a:pt x="6382" y="14859"/>
                      </a:cubicBezTo>
                      <a:cubicBezTo>
                        <a:pt x="7239" y="14859"/>
                        <a:pt x="8001" y="14668"/>
                        <a:pt x="8763" y="14192"/>
                      </a:cubicBezTo>
                      <a:cubicBezTo>
                        <a:pt x="9525" y="13716"/>
                        <a:pt x="10001" y="13144"/>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4" name="Freeform 83">
                  <a:extLst>
                    <a:ext uri="{FF2B5EF4-FFF2-40B4-BE49-F238E27FC236}">
                      <a16:creationId xmlns:a16="http://schemas.microsoft.com/office/drawing/2014/main" id="{9A86B7C8-98CA-699C-CCA5-21B11A988728}"/>
                    </a:ext>
                  </a:extLst>
                </p:cNvPr>
                <p:cNvSpPr/>
                <p:nvPr/>
              </p:nvSpPr>
              <p:spPr>
                <a:xfrm>
                  <a:off x="376046" y="4000024"/>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7 w 9143"/>
                    <a:gd name="connsiteY11" fmla="*/ 8477 h 17335"/>
                    <a:gd name="connsiteX12" fmla="*/ 2857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8"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0"/>
                        <a:pt x="3524" y="4477"/>
                        <a:pt x="3334" y="5144"/>
                      </a:cubicBezTo>
                      <a:cubicBezTo>
                        <a:pt x="3048" y="6191"/>
                        <a:pt x="2857" y="7239"/>
                        <a:pt x="2857" y="8477"/>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5" name="Freeform 84">
                  <a:extLst>
                    <a:ext uri="{FF2B5EF4-FFF2-40B4-BE49-F238E27FC236}">
                      <a16:creationId xmlns:a16="http://schemas.microsoft.com/office/drawing/2014/main" id="{CED7A93D-D55F-9F63-8F12-851197CEAF49}"/>
                    </a:ext>
                  </a:extLst>
                </p:cNvPr>
                <p:cNvSpPr/>
                <p:nvPr/>
              </p:nvSpPr>
              <p:spPr>
                <a:xfrm>
                  <a:off x="38585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5" y="15335"/>
                        <a:pt x="10477" y="14764"/>
                        <a:pt x="11430" y="13716"/>
                      </a:cubicBezTo>
                      <a:cubicBezTo>
                        <a:pt x="12383" y="12668"/>
                        <a:pt x="12859" y="10954"/>
                        <a:pt x="12859" y="8763"/>
                      </a:cubicBezTo>
                      <a:cubicBezTo>
                        <a:pt x="12859" y="6667"/>
                        <a:pt x="12383" y="5144"/>
                        <a:pt x="11430" y="4000"/>
                      </a:cubicBezTo>
                      <a:cubicBezTo>
                        <a:pt x="10477" y="2953"/>
                        <a:pt x="9335"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6" name="Freeform 85">
                  <a:extLst>
                    <a:ext uri="{FF2B5EF4-FFF2-40B4-BE49-F238E27FC236}">
                      <a16:creationId xmlns:a16="http://schemas.microsoft.com/office/drawing/2014/main" id="{992C80D2-43BD-2644-F284-001A7B298EEC}"/>
                    </a:ext>
                  </a:extLst>
                </p:cNvPr>
                <p:cNvSpPr/>
                <p:nvPr/>
              </p:nvSpPr>
              <p:spPr>
                <a:xfrm>
                  <a:off x="405002" y="4000024"/>
                  <a:ext cx="14573" cy="23812"/>
                </a:xfrm>
                <a:custGeom>
                  <a:avLst/>
                  <a:gdLst>
                    <a:gd name="connsiteX0" fmla="*/ 0 w 14573"/>
                    <a:gd name="connsiteY0" fmla="*/ 23717 h 23812"/>
                    <a:gd name="connsiteX1" fmla="*/ 0 w 14573"/>
                    <a:gd name="connsiteY1" fmla="*/ 381 h 23812"/>
                    <a:gd name="connsiteX2" fmla="*/ 2572 w 14573"/>
                    <a:gd name="connsiteY2" fmla="*/ 381 h 23812"/>
                    <a:gd name="connsiteX3" fmla="*/ 2572 w 14573"/>
                    <a:gd name="connsiteY3" fmla="*/ 2572 h 23812"/>
                    <a:gd name="connsiteX4" fmla="*/ 4667 w 14573"/>
                    <a:gd name="connsiteY4" fmla="*/ 667 h 23812"/>
                    <a:gd name="connsiteX5" fmla="*/ 7429 w 14573"/>
                    <a:gd name="connsiteY5" fmla="*/ 0 h 23812"/>
                    <a:gd name="connsiteX6" fmla="*/ 11240 w 14573"/>
                    <a:gd name="connsiteY6" fmla="*/ 1143 h 23812"/>
                    <a:gd name="connsiteX7" fmla="*/ 13716 w 14573"/>
                    <a:gd name="connsiteY7" fmla="*/ 4286 h 23812"/>
                    <a:gd name="connsiteX8" fmla="*/ 14573 w 14573"/>
                    <a:gd name="connsiteY8" fmla="*/ 8763 h 23812"/>
                    <a:gd name="connsiteX9" fmla="*/ 13621 w 14573"/>
                    <a:gd name="connsiteY9" fmla="*/ 13430 h 23812"/>
                    <a:gd name="connsiteX10" fmla="*/ 10954 w 14573"/>
                    <a:gd name="connsiteY10" fmla="*/ 16573 h 23812"/>
                    <a:gd name="connsiteX11" fmla="*/ 7239 w 14573"/>
                    <a:gd name="connsiteY11" fmla="*/ 17716 h 23812"/>
                    <a:gd name="connsiteX12" fmla="*/ 4667 w 14573"/>
                    <a:gd name="connsiteY12" fmla="*/ 17145 h 23812"/>
                    <a:gd name="connsiteX13" fmla="*/ 2762 w 14573"/>
                    <a:gd name="connsiteY13" fmla="*/ 15621 h 23812"/>
                    <a:gd name="connsiteX14" fmla="*/ 2762 w 14573"/>
                    <a:gd name="connsiteY14" fmla="*/ 23813 h 23812"/>
                    <a:gd name="connsiteX15" fmla="*/ 0 w 14573"/>
                    <a:gd name="connsiteY15" fmla="*/ 23813 h 23812"/>
                    <a:gd name="connsiteX16" fmla="*/ 2572 w 14573"/>
                    <a:gd name="connsiteY16" fmla="*/ 8954 h 23812"/>
                    <a:gd name="connsiteX17" fmla="*/ 3905 w 14573"/>
                    <a:gd name="connsiteY17" fmla="*/ 13716 h 23812"/>
                    <a:gd name="connsiteX18" fmla="*/ 7048 w 14573"/>
                    <a:gd name="connsiteY18" fmla="*/ 15240 h 23812"/>
                    <a:gd name="connsiteX19" fmla="*/ 10287 w 14573"/>
                    <a:gd name="connsiteY19" fmla="*/ 13621 h 23812"/>
                    <a:gd name="connsiteX20" fmla="*/ 11621 w 14573"/>
                    <a:gd name="connsiteY20" fmla="*/ 8668 h 23812"/>
                    <a:gd name="connsiteX21" fmla="*/ 10287 w 14573"/>
                    <a:gd name="connsiteY21" fmla="*/ 3810 h 23812"/>
                    <a:gd name="connsiteX22" fmla="*/ 7144 w 14573"/>
                    <a:gd name="connsiteY22" fmla="*/ 2191 h 23812"/>
                    <a:gd name="connsiteX23" fmla="*/ 3905 w 14573"/>
                    <a:gd name="connsiteY23" fmla="*/ 3905 h 23812"/>
                    <a:gd name="connsiteX24" fmla="*/ 2572 w 14573"/>
                    <a:gd name="connsiteY24" fmla="*/ 8954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73" h="23812">
                      <a:moveTo>
                        <a:pt x="0" y="23717"/>
                      </a:moveTo>
                      <a:lnTo>
                        <a:pt x="0" y="381"/>
                      </a:lnTo>
                      <a:lnTo>
                        <a:pt x="2572" y="381"/>
                      </a:lnTo>
                      <a:lnTo>
                        <a:pt x="2572" y="2572"/>
                      </a:lnTo>
                      <a:cubicBezTo>
                        <a:pt x="3143" y="1714"/>
                        <a:pt x="3905" y="1048"/>
                        <a:pt x="4667" y="667"/>
                      </a:cubicBezTo>
                      <a:cubicBezTo>
                        <a:pt x="5429" y="286"/>
                        <a:pt x="6382" y="0"/>
                        <a:pt x="7429" y="0"/>
                      </a:cubicBezTo>
                      <a:cubicBezTo>
                        <a:pt x="8858" y="0"/>
                        <a:pt x="10096" y="381"/>
                        <a:pt x="11240" y="1143"/>
                      </a:cubicBezTo>
                      <a:cubicBezTo>
                        <a:pt x="12382" y="1905"/>
                        <a:pt x="13144" y="2953"/>
                        <a:pt x="13716" y="4286"/>
                      </a:cubicBezTo>
                      <a:cubicBezTo>
                        <a:pt x="14288" y="5620"/>
                        <a:pt x="14573" y="7144"/>
                        <a:pt x="14573" y="8763"/>
                      </a:cubicBezTo>
                      <a:cubicBezTo>
                        <a:pt x="14573" y="10478"/>
                        <a:pt x="14288" y="12002"/>
                        <a:pt x="13621" y="13430"/>
                      </a:cubicBezTo>
                      <a:cubicBezTo>
                        <a:pt x="13049" y="14764"/>
                        <a:pt x="12097" y="15907"/>
                        <a:pt x="10954" y="16573"/>
                      </a:cubicBezTo>
                      <a:cubicBezTo>
                        <a:pt x="9811" y="17336"/>
                        <a:pt x="8572" y="17716"/>
                        <a:pt x="7239" y="17716"/>
                      </a:cubicBezTo>
                      <a:cubicBezTo>
                        <a:pt x="6286" y="17716"/>
                        <a:pt x="5429" y="17526"/>
                        <a:pt x="4667" y="17145"/>
                      </a:cubicBezTo>
                      <a:cubicBezTo>
                        <a:pt x="3905" y="16764"/>
                        <a:pt x="3334" y="16192"/>
                        <a:pt x="2762" y="15621"/>
                      </a:cubicBezTo>
                      <a:lnTo>
                        <a:pt x="2762" y="23813"/>
                      </a:lnTo>
                      <a:lnTo>
                        <a:pt x="0" y="23813"/>
                      </a:lnTo>
                      <a:close/>
                      <a:moveTo>
                        <a:pt x="2572" y="8954"/>
                      </a:moveTo>
                      <a:cubicBezTo>
                        <a:pt x="2572" y="11144"/>
                        <a:pt x="3048" y="12763"/>
                        <a:pt x="3905" y="13716"/>
                      </a:cubicBezTo>
                      <a:cubicBezTo>
                        <a:pt x="4763" y="14764"/>
                        <a:pt x="5810" y="15240"/>
                        <a:pt x="7048" y="15240"/>
                      </a:cubicBezTo>
                      <a:cubicBezTo>
                        <a:pt x="8287" y="15240"/>
                        <a:pt x="9430" y="14669"/>
                        <a:pt x="10287" y="13621"/>
                      </a:cubicBezTo>
                      <a:cubicBezTo>
                        <a:pt x="11144" y="12573"/>
                        <a:pt x="11621" y="10858"/>
                        <a:pt x="11621" y="8668"/>
                      </a:cubicBezTo>
                      <a:cubicBezTo>
                        <a:pt x="11621" y="6477"/>
                        <a:pt x="11144" y="4953"/>
                        <a:pt x="10287" y="3810"/>
                      </a:cubicBezTo>
                      <a:cubicBezTo>
                        <a:pt x="9430" y="2762"/>
                        <a:pt x="8382" y="2191"/>
                        <a:pt x="7144" y="2191"/>
                      </a:cubicBezTo>
                      <a:cubicBezTo>
                        <a:pt x="5905" y="2191"/>
                        <a:pt x="4858" y="2762"/>
                        <a:pt x="3905" y="3905"/>
                      </a:cubicBezTo>
                      <a:cubicBezTo>
                        <a:pt x="3048" y="5144"/>
                        <a:pt x="2572" y="6763"/>
                        <a:pt x="2572" y="895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7" name="Freeform 86">
                  <a:extLst>
                    <a:ext uri="{FF2B5EF4-FFF2-40B4-BE49-F238E27FC236}">
                      <a16:creationId xmlns:a16="http://schemas.microsoft.com/office/drawing/2014/main" id="{191E5EA2-D19B-EA5F-635D-4E62D5377157}"/>
                    </a:ext>
                  </a:extLst>
                </p:cNvPr>
                <p:cNvSpPr/>
                <p:nvPr/>
              </p:nvSpPr>
              <p:spPr>
                <a:xfrm>
                  <a:off x="422052"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3048 w 15525"/>
                    <a:gd name="connsiteY11" fmla="*/ 9525 h 17621"/>
                    <a:gd name="connsiteX12" fmla="*/ 4572 w 15525"/>
                    <a:gd name="connsiteY12" fmla="*/ 13811 h 17621"/>
                    <a:gd name="connsiteX13" fmla="*/ 8096 w 15525"/>
                    <a:gd name="connsiteY13" fmla="*/ 15240 h 17621"/>
                    <a:gd name="connsiteX14" fmla="*/ 10763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3048" y="9525"/>
                      </a:lnTo>
                      <a:cubicBezTo>
                        <a:pt x="3143" y="11335"/>
                        <a:pt x="3715" y="12763"/>
                        <a:pt x="4572" y="13811"/>
                      </a:cubicBezTo>
                      <a:cubicBezTo>
                        <a:pt x="5524" y="14764"/>
                        <a:pt x="6667" y="15240"/>
                        <a:pt x="8096" y="15240"/>
                      </a:cubicBezTo>
                      <a:cubicBezTo>
                        <a:pt x="9144" y="15240"/>
                        <a:pt x="10001" y="14954"/>
                        <a:pt x="10763"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7" y="2477"/>
                        <a:pt x="5620" y="2953"/>
                        <a:pt x="4667" y="3810"/>
                      </a:cubicBezTo>
                      <a:cubicBezTo>
                        <a:pt x="3810" y="4572"/>
                        <a:pt x="3238"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8" name="Freeform 87">
                  <a:extLst>
                    <a:ext uri="{FF2B5EF4-FFF2-40B4-BE49-F238E27FC236}">
                      <a16:creationId xmlns:a16="http://schemas.microsoft.com/office/drawing/2014/main" id="{01A17BCC-E822-8038-3AB8-5EB9E9663582}"/>
                    </a:ext>
                  </a:extLst>
                </p:cNvPr>
                <p:cNvSpPr/>
                <p:nvPr/>
              </p:nvSpPr>
              <p:spPr>
                <a:xfrm>
                  <a:off x="440149" y="4000119"/>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7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19 h 17525"/>
                    <a:gd name="connsiteX22" fmla="*/ 14573 w 15525"/>
                    <a:gd name="connsiteY22" fmla="*/ 6286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716 w 15525"/>
                    <a:gd name="connsiteY28" fmla="*/ 8667 h 17525"/>
                    <a:gd name="connsiteX29" fmla="*/ 7049 w 15525"/>
                    <a:gd name="connsiteY29" fmla="*/ 9715 h 17525"/>
                    <a:gd name="connsiteX30" fmla="*/ 4572 w 15525"/>
                    <a:gd name="connsiteY30" fmla="*/ 10287 h 17525"/>
                    <a:gd name="connsiteX31" fmla="*/ 3429 w 15525"/>
                    <a:gd name="connsiteY31" fmla="*/ 11239 h 17525"/>
                    <a:gd name="connsiteX32" fmla="*/ 3048 w 15525"/>
                    <a:gd name="connsiteY32" fmla="*/ 12573 h 17525"/>
                    <a:gd name="connsiteX33" fmla="*/ 3905 w 15525"/>
                    <a:gd name="connsiteY33" fmla="*/ 14478 h 17525"/>
                    <a:gd name="connsiteX34" fmla="*/ 6477 w 15525"/>
                    <a:gd name="connsiteY34" fmla="*/ 15240 h 17525"/>
                    <a:gd name="connsiteX35" fmla="*/ 9430 w 15525"/>
                    <a:gd name="connsiteY35" fmla="*/ 14478 h 17525"/>
                    <a:gd name="connsiteX36" fmla="*/ 11335 w 15525"/>
                    <a:gd name="connsiteY36" fmla="*/ 12478 h 17525"/>
                    <a:gd name="connsiteX37" fmla="*/ 11811 w 15525"/>
                    <a:gd name="connsiteY37" fmla="*/ 9620 h 17525"/>
                    <a:gd name="connsiteX38" fmla="*/ 11811 w 15525"/>
                    <a:gd name="connsiteY38" fmla="*/ 866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5"/>
                        <a:pt x="6953" y="17526"/>
                        <a:pt x="5810" y="17526"/>
                      </a:cubicBezTo>
                      <a:cubicBezTo>
                        <a:pt x="4001" y="17526"/>
                        <a:pt x="2572" y="17050"/>
                        <a:pt x="1524" y="16192"/>
                      </a:cubicBezTo>
                      <a:cubicBezTo>
                        <a:pt x="572" y="15335"/>
                        <a:pt x="0" y="14097"/>
                        <a:pt x="0" y="12763"/>
                      </a:cubicBezTo>
                      <a:cubicBezTo>
                        <a:pt x="0" y="11906"/>
                        <a:pt x="191" y="11144"/>
                        <a:pt x="572" y="10477"/>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2"/>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19"/>
                      </a:cubicBezTo>
                      <a:cubicBezTo>
                        <a:pt x="14573" y="4096"/>
                        <a:pt x="14573" y="4953"/>
                        <a:pt x="14573" y="6286"/>
                      </a:cubicBezTo>
                      <a:lnTo>
                        <a:pt x="14573" y="10096"/>
                      </a:lnTo>
                      <a:cubicBezTo>
                        <a:pt x="14573" y="12763"/>
                        <a:pt x="14669" y="14383"/>
                        <a:pt x="14764" y="15145"/>
                      </a:cubicBezTo>
                      <a:cubicBezTo>
                        <a:pt x="14859" y="15811"/>
                        <a:pt x="15145" y="16478"/>
                        <a:pt x="15526" y="17145"/>
                      </a:cubicBezTo>
                      <a:lnTo>
                        <a:pt x="12573" y="17145"/>
                      </a:lnTo>
                      <a:cubicBezTo>
                        <a:pt x="12287" y="16573"/>
                        <a:pt x="12097" y="15907"/>
                        <a:pt x="12002" y="15049"/>
                      </a:cubicBezTo>
                      <a:close/>
                      <a:moveTo>
                        <a:pt x="11716" y="8667"/>
                      </a:moveTo>
                      <a:cubicBezTo>
                        <a:pt x="10668" y="9049"/>
                        <a:pt x="9144" y="9430"/>
                        <a:pt x="7049" y="9715"/>
                      </a:cubicBezTo>
                      <a:cubicBezTo>
                        <a:pt x="5906" y="9906"/>
                        <a:pt x="5048" y="10096"/>
                        <a:pt x="4572" y="10287"/>
                      </a:cubicBezTo>
                      <a:cubicBezTo>
                        <a:pt x="4096" y="10477"/>
                        <a:pt x="3715" y="10763"/>
                        <a:pt x="3429" y="11239"/>
                      </a:cubicBezTo>
                      <a:cubicBezTo>
                        <a:pt x="3143" y="11620"/>
                        <a:pt x="3048" y="12097"/>
                        <a:pt x="3048" y="12573"/>
                      </a:cubicBezTo>
                      <a:cubicBezTo>
                        <a:pt x="3048" y="13335"/>
                        <a:pt x="3334" y="14001"/>
                        <a:pt x="3905" y="14478"/>
                      </a:cubicBezTo>
                      <a:cubicBezTo>
                        <a:pt x="4477" y="14954"/>
                        <a:pt x="5334" y="15240"/>
                        <a:pt x="6477" y="15240"/>
                      </a:cubicBezTo>
                      <a:cubicBezTo>
                        <a:pt x="7620" y="15240"/>
                        <a:pt x="8573" y="14954"/>
                        <a:pt x="9430" y="14478"/>
                      </a:cubicBezTo>
                      <a:cubicBezTo>
                        <a:pt x="10287" y="14001"/>
                        <a:pt x="10954" y="13335"/>
                        <a:pt x="11335" y="12478"/>
                      </a:cubicBezTo>
                      <a:cubicBezTo>
                        <a:pt x="11621" y="11811"/>
                        <a:pt x="11811" y="10858"/>
                        <a:pt x="11811" y="9620"/>
                      </a:cubicBezTo>
                      <a:lnTo>
                        <a:pt x="11811" y="8667"/>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9" name="Freeform 88">
                  <a:extLst>
                    <a:ext uri="{FF2B5EF4-FFF2-40B4-BE49-F238E27FC236}">
                      <a16:creationId xmlns:a16="http://schemas.microsoft.com/office/drawing/2014/main" id="{B84F3BAB-9B1D-54D6-FB36-80D61C755892}"/>
                    </a:ext>
                  </a:extLst>
                </p:cNvPr>
                <p:cNvSpPr/>
                <p:nvPr/>
              </p:nvSpPr>
              <p:spPr>
                <a:xfrm>
                  <a:off x="459199"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8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8"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0" name="Freeform 89">
                  <a:extLst>
                    <a:ext uri="{FF2B5EF4-FFF2-40B4-BE49-F238E27FC236}">
                      <a16:creationId xmlns:a16="http://schemas.microsoft.com/office/drawing/2014/main" id="{E81A2797-B9BF-AC0C-77B4-6606DC8442FC}"/>
                    </a:ext>
                  </a:extLst>
                </p:cNvPr>
                <p:cNvSpPr/>
                <p:nvPr/>
              </p:nvSpPr>
              <p:spPr>
                <a:xfrm>
                  <a:off x="486726" y="3994023"/>
                  <a:ext cx="18192" cy="23622"/>
                </a:xfrm>
                <a:custGeom>
                  <a:avLst/>
                  <a:gdLst>
                    <a:gd name="connsiteX0" fmla="*/ 15145 w 18192"/>
                    <a:gd name="connsiteY0" fmla="*/ 0 h 23622"/>
                    <a:gd name="connsiteX1" fmla="*/ 18193 w 18192"/>
                    <a:gd name="connsiteY1" fmla="*/ 0 h 23622"/>
                    <a:gd name="connsiteX2" fmla="*/ 18193 w 18192"/>
                    <a:gd name="connsiteY2" fmla="*/ 13430 h 23622"/>
                    <a:gd name="connsiteX3" fmla="*/ 17431 w 18192"/>
                    <a:gd name="connsiteY3" fmla="*/ 18955 h 23622"/>
                    <a:gd name="connsiteX4" fmla="*/ 14573 w 18192"/>
                    <a:gd name="connsiteY4" fmla="*/ 22288 h 23622"/>
                    <a:gd name="connsiteX5" fmla="*/ 9144 w 18192"/>
                    <a:gd name="connsiteY5" fmla="*/ 23622 h 23622"/>
                    <a:gd name="connsiteX6" fmla="*/ 3810 w 18192"/>
                    <a:gd name="connsiteY6" fmla="*/ 22479 h 23622"/>
                    <a:gd name="connsiteX7" fmla="*/ 857 w 18192"/>
                    <a:gd name="connsiteY7" fmla="*/ 19240 h 23622"/>
                    <a:gd name="connsiteX8" fmla="*/ 0 w 18192"/>
                    <a:gd name="connsiteY8" fmla="*/ 13430 h 23622"/>
                    <a:gd name="connsiteX9" fmla="*/ 0 w 18192"/>
                    <a:gd name="connsiteY9" fmla="*/ 0 h 23622"/>
                    <a:gd name="connsiteX10" fmla="*/ 3048 w 18192"/>
                    <a:gd name="connsiteY10" fmla="*/ 0 h 23622"/>
                    <a:gd name="connsiteX11" fmla="*/ 3048 w 18192"/>
                    <a:gd name="connsiteY11" fmla="*/ 13430 h 23622"/>
                    <a:gd name="connsiteX12" fmla="*/ 3620 w 18192"/>
                    <a:gd name="connsiteY12" fmla="*/ 17907 h 23622"/>
                    <a:gd name="connsiteX13" fmla="*/ 5525 w 18192"/>
                    <a:gd name="connsiteY13" fmla="*/ 20098 h 23622"/>
                    <a:gd name="connsiteX14" fmla="*/ 8858 w 18192"/>
                    <a:gd name="connsiteY14" fmla="*/ 20860 h 23622"/>
                    <a:gd name="connsiteX15" fmla="*/ 13716 w 18192"/>
                    <a:gd name="connsiteY15" fmla="*/ 19336 h 23622"/>
                    <a:gd name="connsiteX16" fmla="*/ 15145 w 18192"/>
                    <a:gd name="connsiteY16" fmla="*/ 13430 h 23622"/>
                    <a:gd name="connsiteX17" fmla="*/ 15145 w 18192"/>
                    <a:gd name="connsiteY17" fmla="*/ 0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2" h="23622">
                      <a:moveTo>
                        <a:pt x="15145" y="0"/>
                      </a:moveTo>
                      <a:lnTo>
                        <a:pt x="18193" y="0"/>
                      </a:lnTo>
                      <a:lnTo>
                        <a:pt x="18193" y="13430"/>
                      </a:lnTo>
                      <a:cubicBezTo>
                        <a:pt x="18193" y="15812"/>
                        <a:pt x="17907" y="17621"/>
                        <a:pt x="17431" y="18955"/>
                      </a:cubicBezTo>
                      <a:cubicBezTo>
                        <a:pt x="16859" y="20288"/>
                        <a:pt x="15907" y="21431"/>
                        <a:pt x="14573" y="22288"/>
                      </a:cubicBezTo>
                      <a:cubicBezTo>
                        <a:pt x="13240" y="23146"/>
                        <a:pt x="11430" y="23622"/>
                        <a:pt x="9144" y="23622"/>
                      </a:cubicBezTo>
                      <a:cubicBezTo>
                        <a:pt x="6953" y="23622"/>
                        <a:pt x="5144" y="23241"/>
                        <a:pt x="3810" y="22479"/>
                      </a:cubicBezTo>
                      <a:cubicBezTo>
                        <a:pt x="2381" y="21717"/>
                        <a:pt x="1429" y="20669"/>
                        <a:pt x="857" y="19240"/>
                      </a:cubicBezTo>
                      <a:cubicBezTo>
                        <a:pt x="286" y="17812"/>
                        <a:pt x="0" y="15907"/>
                        <a:pt x="0" y="13430"/>
                      </a:cubicBezTo>
                      <a:lnTo>
                        <a:pt x="0" y="0"/>
                      </a:lnTo>
                      <a:lnTo>
                        <a:pt x="3048" y="0"/>
                      </a:lnTo>
                      <a:lnTo>
                        <a:pt x="3048" y="13430"/>
                      </a:lnTo>
                      <a:cubicBezTo>
                        <a:pt x="3048" y="15430"/>
                        <a:pt x="3239" y="16954"/>
                        <a:pt x="3620" y="17907"/>
                      </a:cubicBezTo>
                      <a:cubicBezTo>
                        <a:pt x="4001" y="18860"/>
                        <a:pt x="4667" y="19621"/>
                        <a:pt x="5525" y="20098"/>
                      </a:cubicBezTo>
                      <a:cubicBezTo>
                        <a:pt x="6477" y="20574"/>
                        <a:pt x="7525" y="20860"/>
                        <a:pt x="8858" y="20860"/>
                      </a:cubicBezTo>
                      <a:cubicBezTo>
                        <a:pt x="11144" y="20860"/>
                        <a:pt x="12764" y="20384"/>
                        <a:pt x="13716" y="19336"/>
                      </a:cubicBezTo>
                      <a:cubicBezTo>
                        <a:pt x="14669" y="18288"/>
                        <a:pt x="15145" y="16383"/>
                        <a:pt x="15145" y="13430"/>
                      </a:cubicBezTo>
                      <a:lnTo>
                        <a:pt x="15145" y="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1" name="Freeform 90">
                  <a:extLst>
                    <a:ext uri="{FF2B5EF4-FFF2-40B4-BE49-F238E27FC236}">
                      <a16:creationId xmlns:a16="http://schemas.microsoft.com/office/drawing/2014/main" id="{A73AFD26-8535-9B91-D4AE-60A3DAD6E722}"/>
                    </a:ext>
                  </a:extLst>
                </p:cNvPr>
                <p:cNvSpPr/>
                <p:nvPr/>
              </p:nvSpPr>
              <p:spPr>
                <a:xfrm>
                  <a:off x="509777"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4 w 13620"/>
                    <a:gd name="connsiteY13" fmla="*/ 3048 h 17335"/>
                    <a:gd name="connsiteX14" fmla="*/ 7334 w 13620"/>
                    <a:gd name="connsiteY14" fmla="*/ 2572 h 17335"/>
                    <a:gd name="connsiteX15" fmla="*/ 4191 w 13620"/>
                    <a:gd name="connsiteY15" fmla="*/ 3715 h 17335"/>
                    <a:gd name="connsiteX16" fmla="*/ 2857 w 13620"/>
                    <a:gd name="connsiteY16" fmla="*/ 8096 h 17335"/>
                    <a:gd name="connsiteX17" fmla="*/ 2857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3" y="0"/>
                        <a:pt x="9811" y="190"/>
                        <a:pt x="10668" y="571"/>
                      </a:cubicBezTo>
                      <a:cubicBezTo>
                        <a:pt x="11525" y="953"/>
                        <a:pt x="12192" y="1429"/>
                        <a:pt x="12573" y="2000"/>
                      </a:cubicBezTo>
                      <a:cubicBezTo>
                        <a:pt x="12954" y="2572"/>
                        <a:pt x="13335" y="3334"/>
                        <a:pt x="13430" y="4096"/>
                      </a:cubicBezTo>
                      <a:cubicBezTo>
                        <a:pt x="13525" y="4667"/>
                        <a:pt x="13621" y="5524"/>
                        <a:pt x="13621" y="6858"/>
                      </a:cubicBezTo>
                      <a:lnTo>
                        <a:pt x="13621" y="17240"/>
                      </a:lnTo>
                      <a:lnTo>
                        <a:pt x="10763" y="17240"/>
                      </a:lnTo>
                      <a:lnTo>
                        <a:pt x="10763" y="6953"/>
                      </a:lnTo>
                      <a:cubicBezTo>
                        <a:pt x="10763" y="5810"/>
                        <a:pt x="10668" y="4953"/>
                        <a:pt x="10477" y="4381"/>
                      </a:cubicBezTo>
                      <a:cubicBezTo>
                        <a:pt x="10287" y="3810"/>
                        <a:pt x="9906" y="3334"/>
                        <a:pt x="9334" y="3048"/>
                      </a:cubicBezTo>
                      <a:cubicBezTo>
                        <a:pt x="8763" y="2667"/>
                        <a:pt x="8096" y="2572"/>
                        <a:pt x="7334" y="2572"/>
                      </a:cubicBezTo>
                      <a:cubicBezTo>
                        <a:pt x="6096" y="2572"/>
                        <a:pt x="5048" y="2953"/>
                        <a:pt x="4191" y="3715"/>
                      </a:cubicBezTo>
                      <a:cubicBezTo>
                        <a:pt x="3334" y="4477"/>
                        <a:pt x="2857" y="5905"/>
                        <a:pt x="2857" y="8096"/>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2" name="Freeform 91">
                  <a:extLst>
                    <a:ext uri="{FF2B5EF4-FFF2-40B4-BE49-F238E27FC236}">
                      <a16:creationId xmlns:a16="http://schemas.microsoft.com/office/drawing/2014/main" id="{0A59F2C4-214F-61EB-5243-22F9F00F5E56}"/>
                    </a:ext>
                  </a:extLst>
                </p:cNvPr>
                <p:cNvSpPr/>
                <p:nvPr/>
              </p:nvSpPr>
              <p:spPr>
                <a:xfrm>
                  <a:off x="527779" y="3994119"/>
                  <a:ext cx="2857" cy="23145"/>
                </a:xfrm>
                <a:custGeom>
                  <a:avLst/>
                  <a:gdLst>
                    <a:gd name="connsiteX0" fmla="*/ 0 w 2857"/>
                    <a:gd name="connsiteY0" fmla="*/ 3238 h 23145"/>
                    <a:gd name="connsiteX1" fmla="*/ 0 w 2857"/>
                    <a:gd name="connsiteY1" fmla="*/ 0 h 23145"/>
                    <a:gd name="connsiteX2" fmla="*/ 2857 w 2857"/>
                    <a:gd name="connsiteY2" fmla="*/ 0 h 23145"/>
                    <a:gd name="connsiteX3" fmla="*/ 2857 w 2857"/>
                    <a:gd name="connsiteY3" fmla="*/ 3238 h 23145"/>
                    <a:gd name="connsiteX4" fmla="*/ 0 w 2857"/>
                    <a:gd name="connsiteY4" fmla="*/ 3238 h 23145"/>
                    <a:gd name="connsiteX5" fmla="*/ 0 w 2857"/>
                    <a:gd name="connsiteY5" fmla="*/ 23146 h 23145"/>
                    <a:gd name="connsiteX6" fmla="*/ 0 w 2857"/>
                    <a:gd name="connsiteY6" fmla="*/ 6287 h 23145"/>
                    <a:gd name="connsiteX7" fmla="*/ 2857 w 2857"/>
                    <a:gd name="connsiteY7" fmla="*/ 6287 h 23145"/>
                    <a:gd name="connsiteX8" fmla="*/ 2857 w 2857"/>
                    <a:gd name="connsiteY8" fmla="*/ 23146 h 23145"/>
                    <a:gd name="connsiteX9" fmla="*/ 0 w 2857"/>
                    <a:gd name="connsiteY9" fmla="*/ 23146 h 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 h="23145">
                      <a:moveTo>
                        <a:pt x="0" y="3238"/>
                      </a:moveTo>
                      <a:lnTo>
                        <a:pt x="0" y="0"/>
                      </a:lnTo>
                      <a:lnTo>
                        <a:pt x="2857" y="0"/>
                      </a:lnTo>
                      <a:lnTo>
                        <a:pt x="2857" y="3238"/>
                      </a:lnTo>
                      <a:lnTo>
                        <a:pt x="0" y="3238"/>
                      </a:lnTo>
                      <a:close/>
                      <a:moveTo>
                        <a:pt x="0" y="23146"/>
                      </a:moveTo>
                      <a:lnTo>
                        <a:pt x="0" y="6287"/>
                      </a:lnTo>
                      <a:lnTo>
                        <a:pt x="2857" y="6287"/>
                      </a:lnTo>
                      <a:lnTo>
                        <a:pt x="2857" y="23146"/>
                      </a:lnTo>
                      <a:lnTo>
                        <a:pt x="0" y="2314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3" name="Freeform 92">
                  <a:extLst>
                    <a:ext uri="{FF2B5EF4-FFF2-40B4-BE49-F238E27FC236}">
                      <a16:creationId xmlns:a16="http://schemas.microsoft.com/office/drawing/2014/main" id="{33F978E2-F66B-CDE0-F123-5023E5DCE794}"/>
                    </a:ext>
                  </a:extLst>
                </p:cNvPr>
                <p:cNvSpPr/>
                <p:nvPr/>
              </p:nvSpPr>
              <p:spPr>
                <a:xfrm>
                  <a:off x="533970"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1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49" y="3810"/>
                        <a:pt x="15811" y="5905"/>
                        <a:pt x="15811" y="8572"/>
                      </a:cubicBezTo>
                      <a:cubicBezTo>
                        <a:pt x="15811" y="10763"/>
                        <a:pt x="15526" y="12478"/>
                        <a:pt x="14859" y="13716"/>
                      </a:cubicBezTo>
                      <a:cubicBezTo>
                        <a:pt x="14192" y="14954"/>
                        <a:pt x="13240" y="15907"/>
                        <a:pt x="12001" y="16573"/>
                      </a:cubicBezTo>
                      <a:cubicBezTo>
                        <a:pt x="10763" y="17240"/>
                        <a:pt x="9430" y="17621"/>
                        <a:pt x="7906" y="17621"/>
                      </a:cubicBezTo>
                      <a:cubicBezTo>
                        <a:pt x="5524"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2" y="12668"/>
                        <a:pt x="12859" y="10954"/>
                        <a:pt x="12859" y="8763"/>
                      </a:cubicBezTo>
                      <a:cubicBezTo>
                        <a:pt x="12859" y="6667"/>
                        <a:pt x="12382" y="5144"/>
                        <a:pt x="11430" y="4000"/>
                      </a:cubicBezTo>
                      <a:cubicBezTo>
                        <a:pt x="10477" y="2953"/>
                        <a:pt x="9334"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4" name="Freeform 93">
                  <a:extLst>
                    <a:ext uri="{FF2B5EF4-FFF2-40B4-BE49-F238E27FC236}">
                      <a16:creationId xmlns:a16="http://schemas.microsoft.com/office/drawing/2014/main" id="{5BD72F59-751D-7893-8D1F-98F8C51B0CFA}"/>
                    </a:ext>
                  </a:extLst>
                </p:cNvPr>
                <p:cNvSpPr/>
                <p:nvPr/>
              </p:nvSpPr>
              <p:spPr>
                <a:xfrm>
                  <a:off x="553115"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7"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grpSp>
      <p:sp>
        <p:nvSpPr>
          <p:cNvPr id="2136" name="Rectangle 83">
            <a:extLst>
              <a:ext uri="{FF2B5EF4-FFF2-40B4-BE49-F238E27FC236}">
                <a16:creationId xmlns:a16="http://schemas.microsoft.com/office/drawing/2014/main" id="{F8BDDBBF-7CC6-3CB5-7DE1-EBB34D6DAD8A}"/>
              </a:ext>
            </a:extLst>
          </p:cNvPr>
          <p:cNvSpPr>
            <a:spLocks noChangeArrowheads="1"/>
          </p:cNvSpPr>
          <p:nvPr/>
        </p:nvSpPr>
        <p:spPr bwMode="auto">
          <a:xfrm>
            <a:off x="0" y="302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5" name="TextBox 4">
            <a:extLst>
              <a:ext uri="{FF2B5EF4-FFF2-40B4-BE49-F238E27FC236}">
                <a16:creationId xmlns:a16="http://schemas.microsoft.com/office/drawing/2014/main" id="{E791BC06-F5C9-F957-7DDD-52038BFE17FB}"/>
              </a:ext>
            </a:extLst>
          </p:cNvPr>
          <p:cNvSpPr txBox="1"/>
          <p:nvPr/>
        </p:nvSpPr>
        <p:spPr>
          <a:xfrm>
            <a:off x="4097411" y="345436"/>
            <a:ext cx="7626203" cy="6247864"/>
          </a:xfrm>
          <a:prstGeom prst="rect">
            <a:avLst/>
          </a:prstGeom>
          <a:noFill/>
        </p:spPr>
        <p:txBody>
          <a:bodyPr wrap="square">
            <a:spAutoFit/>
          </a:bodyPr>
          <a:lstStyle/>
          <a:p>
            <a:pPr algn="l"/>
            <a:endParaRPr lang="en-GB" sz="2000" b="0" i="0" dirty="0">
              <a:solidFill>
                <a:srgbClr val="262626"/>
              </a:solidFill>
              <a:effectLst/>
            </a:endParaRPr>
          </a:p>
          <a:p>
            <a:pPr algn="l"/>
            <a:r>
              <a:rPr lang="en-GB" sz="2000" b="0" i="0" dirty="0">
                <a:solidFill>
                  <a:srgbClr val="262626"/>
                </a:solidFill>
                <a:effectLst/>
              </a:rPr>
              <a:t>Es ist nie zu spät, um seine Strategie zu ändern. </a:t>
            </a:r>
          </a:p>
          <a:p>
            <a:pPr algn="l"/>
            <a:r>
              <a:rPr lang="en-GB" sz="2000" b="0" i="1" dirty="0" err="1">
                <a:solidFill>
                  <a:srgbClr val="262626"/>
                </a:solidFill>
                <a:effectLst/>
              </a:rPr>
              <a:t>Pescanova</a:t>
            </a:r>
            <a:r>
              <a:rPr lang="en-GB" sz="2000" b="0" i="0" dirty="0">
                <a:solidFill>
                  <a:srgbClr val="262626"/>
                </a:solidFill>
                <a:effectLst/>
              </a:rPr>
              <a:t>, Europas größtes Fischereiunternehmen mit mehr als 12.000 Beschäftigten in 27 Ländern, geriet in </a:t>
            </a:r>
            <a:r>
              <a:rPr lang="en-GB" sz="2000" b="0" i="0" dirty="0" err="1">
                <a:solidFill>
                  <a:srgbClr val="262626"/>
                </a:solidFill>
                <a:effectLst/>
              </a:rPr>
              <a:t>Vergessenheit</a:t>
            </a:r>
            <a:r>
              <a:rPr lang="en-GB" sz="2000" b="0" i="0" dirty="0">
                <a:solidFill>
                  <a:srgbClr val="262626"/>
                </a:solidFill>
                <a:effectLst/>
              </a:rPr>
              <a:t> als es 2013 Insolvenz anmeldete. Sieben </a:t>
            </a:r>
            <a:r>
              <a:rPr lang="en-GB" sz="2000" b="0" i="0" dirty="0" err="1">
                <a:solidFill>
                  <a:srgbClr val="262626"/>
                </a:solidFill>
                <a:effectLst/>
              </a:rPr>
              <a:t>Gläubiger:innen</a:t>
            </a:r>
            <a:r>
              <a:rPr lang="en-GB" sz="2000" b="0" i="0" dirty="0">
                <a:solidFill>
                  <a:srgbClr val="262626"/>
                </a:solidFill>
                <a:effectLst/>
              </a:rPr>
              <a:t> beauftragten die Anwaltskanzlei </a:t>
            </a:r>
            <a:r>
              <a:rPr lang="en-GB" sz="2000" b="0" i="1" dirty="0">
                <a:solidFill>
                  <a:srgbClr val="262626"/>
                </a:solidFill>
                <a:effectLst/>
              </a:rPr>
              <a:t>Freshfields</a:t>
            </a:r>
            <a:r>
              <a:rPr lang="en-GB" sz="2000" b="0" i="0" dirty="0">
                <a:solidFill>
                  <a:srgbClr val="262626"/>
                </a:solidFill>
                <a:effectLst/>
              </a:rPr>
              <a:t>, um die Liquidation zu verhindern. Die Anwälte nutzten die Insolvenz, um die Schulden umzustrukturieren, ein neues Unternehmen mit dem Namen </a:t>
            </a:r>
            <a:r>
              <a:rPr lang="en-GB" sz="2000" b="0" i="0" dirty="0">
                <a:solidFill>
                  <a:srgbClr val="B41F7A"/>
                </a:solidFill>
                <a:effectLst/>
                <a:hlinkClick r:id="rId2">
                  <a:extLst>
                    <a:ext uri="{A12FA001-AC4F-418D-AE19-62706E023703}">
                      <ahyp:hlinkClr xmlns:ahyp="http://schemas.microsoft.com/office/drawing/2018/hyperlinkcolor" val="tx"/>
                    </a:ext>
                  </a:extLst>
                </a:hlinkClick>
              </a:rPr>
              <a:t>Nueva </a:t>
            </a:r>
            <a:r>
              <a:rPr lang="en-GB" sz="2000" b="0" i="0" dirty="0" err="1">
                <a:solidFill>
                  <a:srgbClr val="B41F7A"/>
                </a:solidFill>
                <a:effectLst/>
                <a:hlinkClick r:id="rId2">
                  <a:extLst>
                    <a:ext uri="{A12FA001-AC4F-418D-AE19-62706E023703}">
                      <ahyp:hlinkClr xmlns:ahyp="http://schemas.microsoft.com/office/drawing/2018/hyperlinkcolor" val="tx"/>
                    </a:ext>
                  </a:extLst>
                </a:hlinkClick>
              </a:rPr>
              <a:t>Pescanova</a:t>
            </a:r>
            <a:r>
              <a:rPr lang="en-GB" sz="2000" b="0" i="0" dirty="0">
                <a:solidFill>
                  <a:srgbClr val="B41F7A"/>
                </a:solidFill>
                <a:effectLst/>
              </a:rPr>
              <a:t> </a:t>
            </a:r>
            <a:r>
              <a:rPr lang="en-GB" sz="2000" b="0" i="0" dirty="0" err="1">
                <a:solidFill>
                  <a:srgbClr val="262626"/>
                </a:solidFill>
                <a:effectLst/>
              </a:rPr>
              <a:t>zu</a:t>
            </a:r>
            <a:r>
              <a:rPr lang="en-GB" sz="2000" b="0" i="0" dirty="0">
                <a:solidFill>
                  <a:srgbClr val="262626"/>
                </a:solidFill>
                <a:effectLst/>
              </a:rPr>
              <a:t> </a:t>
            </a:r>
            <a:r>
              <a:rPr lang="en-GB" sz="2000" b="0" i="0" dirty="0" err="1">
                <a:solidFill>
                  <a:srgbClr val="262626"/>
                </a:solidFill>
                <a:effectLst/>
              </a:rPr>
              <a:t>gründen</a:t>
            </a:r>
            <a:r>
              <a:rPr lang="en-GB" sz="2000" b="0" i="0" dirty="0">
                <a:solidFill>
                  <a:srgbClr val="262626"/>
                </a:solidFill>
                <a:effectLst/>
              </a:rPr>
              <a:t>. </a:t>
            </a:r>
            <a:r>
              <a:rPr lang="en-GB" sz="2000" b="0" i="0" dirty="0" err="1">
                <a:solidFill>
                  <a:srgbClr val="262626"/>
                </a:solidFill>
                <a:effectLst/>
              </a:rPr>
              <a:t>Zudem</a:t>
            </a:r>
            <a:r>
              <a:rPr lang="en-GB" sz="2000" b="0" i="0" dirty="0">
                <a:solidFill>
                  <a:srgbClr val="262626"/>
                </a:solidFill>
                <a:effectLst/>
              </a:rPr>
              <a:t> </a:t>
            </a:r>
            <a:r>
              <a:rPr lang="en-GB" sz="2000" b="0" i="0" dirty="0" err="1">
                <a:solidFill>
                  <a:srgbClr val="262626"/>
                </a:solidFill>
                <a:effectLst/>
              </a:rPr>
              <a:t>beschafften</a:t>
            </a:r>
            <a:r>
              <a:rPr lang="en-GB" sz="2000" b="0" i="0" dirty="0">
                <a:solidFill>
                  <a:srgbClr val="262626"/>
                </a:solidFill>
                <a:effectLst/>
              </a:rPr>
              <a:t> </a:t>
            </a:r>
            <a:r>
              <a:rPr lang="en-GB" sz="2000" b="0" i="0" dirty="0" err="1">
                <a:solidFill>
                  <a:srgbClr val="262626"/>
                </a:solidFill>
                <a:effectLst/>
              </a:rPr>
              <a:t>sie</a:t>
            </a:r>
            <a:r>
              <a:rPr lang="en-GB" sz="2000" b="0" i="0" dirty="0">
                <a:solidFill>
                  <a:srgbClr val="262626"/>
                </a:solidFill>
                <a:effectLst/>
              </a:rPr>
              <a:t> Kapital, in </a:t>
            </a:r>
            <a:r>
              <a:rPr lang="en-GB" sz="2000" b="0" i="0" dirty="0" err="1">
                <a:solidFill>
                  <a:srgbClr val="262626"/>
                </a:solidFill>
                <a:effectLst/>
              </a:rPr>
              <a:t>dem</a:t>
            </a:r>
            <a:r>
              <a:rPr lang="en-GB" sz="2000" b="0" i="0" dirty="0">
                <a:solidFill>
                  <a:srgbClr val="262626"/>
                </a:solidFill>
                <a:effectLst/>
              </a:rPr>
              <a:t> </a:t>
            </a:r>
            <a:r>
              <a:rPr lang="en-GB" sz="2000" b="0" i="0" dirty="0" err="1">
                <a:solidFill>
                  <a:srgbClr val="262626"/>
                </a:solidFill>
                <a:effectLst/>
              </a:rPr>
              <a:t>sie</a:t>
            </a:r>
            <a:r>
              <a:rPr lang="en-GB" sz="2000" b="0" i="0" dirty="0">
                <a:solidFill>
                  <a:srgbClr val="262626"/>
                </a:solidFill>
                <a:effectLst/>
              </a:rPr>
              <a:t> den </a:t>
            </a:r>
            <a:r>
              <a:rPr lang="en-GB" sz="2000" b="0" i="0" dirty="0" err="1">
                <a:solidFill>
                  <a:srgbClr val="262626"/>
                </a:solidFill>
                <a:effectLst/>
              </a:rPr>
              <a:t>Gläubiger:innen</a:t>
            </a:r>
            <a:r>
              <a:rPr lang="en-GB" sz="2000" b="0" i="0" dirty="0">
                <a:solidFill>
                  <a:srgbClr val="262626"/>
                </a:solidFill>
                <a:effectLst/>
              </a:rPr>
              <a:t> einen großen </a:t>
            </a:r>
            <a:r>
              <a:rPr lang="en-GB" sz="2000" b="0" i="0" dirty="0" err="1">
                <a:solidFill>
                  <a:srgbClr val="262626"/>
                </a:solidFill>
                <a:effectLst/>
              </a:rPr>
              <a:t>Anteil</a:t>
            </a:r>
            <a:r>
              <a:rPr lang="en-GB" sz="2000" b="0" i="0" dirty="0">
                <a:solidFill>
                  <a:srgbClr val="262626"/>
                </a:solidFill>
                <a:effectLst/>
              </a:rPr>
              <a:t> am </a:t>
            </a:r>
            <a:r>
              <a:rPr lang="en-GB" sz="2000" b="0" i="0" dirty="0" err="1">
                <a:solidFill>
                  <a:srgbClr val="262626"/>
                </a:solidFill>
                <a:effectLst/>
              </a:rPr>
              <a:t>neuen</a:t>
            </a:r>
            <a:r>
              <a:rPr lang="en-GB" sz="2000" b="0" i="0" dirty="0">
                <a:solidFill>
                  <a:srgbClr val="262626"/>
                </a:solidFill>
                <a:effectLst/>
              </a:rPr>
              <a:t> </a:t>
            </a:r>
            <a:r>
              <a:rPr lang="en-GB" sz="2000" b="0" i="0" dirty="0" err="1">
                <a:solidFill>
                  <a:srgbClr val="262626"/>
                </a:solidFill>
                <a:effectLst/>
              </a:rPr>
              <a:t>Unternehmen</a:t>
            </a:r>
            <a:r>
              <a:rPr lang="en-GB" sz="2000" b="0" i="0" dirty="0">
                <a:solidFill>
                  <a:srgbClr val="262626"/>
                </a:solidFill>
                <a:effectLst/>
              </a:rPr>
              <a:t> </a:t>
            </a:r>
            <a:r>
              <a:rPr lang="en-GB" sz="2000" b="0" i="0" dirty="0" err="1">
                <a:solidFill>
                  <a:srgbClr val="262626"/>
                </a:solidFill>
                <a:effectLst/>
              </a:rPr>
              <a:t>gaben</a:t>
            </a:r>
            <a:r>
              <a:rPr lang="en-GB" sz="2000" b="0" i="0" dirty="0">
                <a:solidFill>
                  <a:srgbClr val="262626"/>
                </a:solidFill>
                <a:effectLst/>
              </a:rPr>
              <a:t>. Heute ist </a:t>
            </a:r>
            <a:r>
              <a:rPr lang="en-GB" sz="2000" b="0" i="1" dirty="0">
                <a:solidFill>
                  <a:srgbClr val="262626"/>
                </a:solidFill>
                <a:effectLst/>
              </a:rPr>
              <a:t>Nueva </a:t>
            </a:r>
            <a:r>
              <a:rPr lang="en-GB" sz="2000" b="0" i="1" dirty="0" err="1">
                <a:solidFill>
                  <a:srgbClr val="262626"/>
                </a:solidFill>
                <a:effectLst/>
              </a:rPr>
              <a:t>Pescanova</a:t>
            </a:r>
            <a:r>
              <a:rPr lang="en-GB" sz="2000" b="0" i="1" dirty="0">
                <a:solidFill>
                  <a:srgbClr val="262626"/>
                </a:solidFill>
                <a:effectLst/>
              </a:rPr>
              <a:t> </a:t>
            </a:r>
            <a:r>
              <a:rPr lang="en-GB" sz="2000" b="0" i="0" dirty="0" err="1">
                <a:solidFill>
                  <a:srgbClr val="262626"/>
                </a:solidFill>
                <a:effectLst/>
              </a:rPr>
              <a:t>ein</a:t>
            </a:r>
            <a:r>
              <a:rPr lang="en-GB" sz="2000" b="0" i="0" dirty="0">
                <a:solidFill>
                  <a:srgbClr val="262626"/>
                </a:solidFill>
                <a:effectLst/>
              </a:rPr>
              <a:t> führendes multinationales Unternehmen im Bereich der Vermarktung von Meeresfrüchten. Es ist eines der </a:t>
            </a:r>
            <a:r>
              <a:rPr lang="en-GB" sz="2000" b="0" i="0" dirty="0" err="1">
                <a:solidFill>
                  <a:srgbClr val="262626"/>
                </a:solidFill>
                <a:effectLst/>
              </a:rPr>
              <a:t>wenigen</a:t>
            </a:r>
            <a:r>
              <a:rPr lang="en-GB" sz="2000" b="0" i="0" dirty="0">
                <a:solidFill>
                  <a:srgbClr val="262626"/>
                </a:solidFill>
                <a:effectLst/>
              </a:rPr>
              <a:t>, die in der gesamten Wertschöpfungskette präsent sind: </a:t>
            </a:r>
            <a:r>
              <a:rPr lang="en-GB" sz="2000" b="0" i="0" dirty="0" err="1">
                <a:solidFill>
                  <a:srgbClr val="262626"/>
                </a:solidFill>
                <a:effectLst/>
              </a:rPr>
              <a:t>sie</a:t>
            </a:r>
            <a:r>
              <a:rPr lang="en-GB" sz="2000" b="0" i="0" dirty="0">
                <a:solidFill>
                  <a:srgbClr val="262626"/>
                </a:solidFill>
                <a:effectLst/>
              </a:rPr>
              <a:t> fischen, züchten, verarbeiten und vermarkten mehr als 70 Arten von Fisch und Meeresfrüchten in 80 Ländern der Welt. </a:t>
            </a:r>
            <a:r>
              <a:rPr lang="en-GB" sz="2000" b="0" i="0" dirty="0" err="1">
                <a:solidFill>
                  <a:srgbClr val="262626"/>
                </a:solidFill>
                <a:effectLst/>
              </a:rPr>
              <a:t>Besagter</a:t>
            </a:r>
            <a:r>
              <a:rPr lang="en-GB" sz="2000" b="0" i="0" dirty="0">
                <a:solidFill>
                  <a:srgbClr val="262626"/>
                </a:solidFill>
                <a:effectLst/>
              </a:rPr>
              <a:t> Plan wurde von der </a:t>
            </a:r>
            <a:r>
              <a:rPr lang="en-GB" sz="2000" b="0" i="1" dirty="0">
                <a:solidFill>
                  <a:srgbClr val="B41F7A"/>
                </a:solidFill>
                <a:effectLst/>
                <a:hlinkClick r:id="rId3">
                  <a:extLst>
                    <a:ext uri="{A12FA001-AC4F-418D-AE19-62706E023703}">
                      <ahyp:hlinkClr xmlns:ahyp="http://schemas.microsoft.com/office/drawing/2018/hyperlinkcolor" val="tx"/>
                    </a:ext>
                  </a:extLst>
                </a:hlinkClick>
              </a:rPr>
              <a:t>Turnaround Management Association</a:t>
            </a:r>
            <a:r>
              <a:rPr lang="en-GB" sz="2000" b="0" i="0" dirty="0">
                <a:solidFill>
                  <a:srgbClr val="B41F7A"/>
                </a:solidFill>
                <a:effectLst/>
                <a:hlinkClick r:id="rId3">
                  <a:extLst>
                    <a:ext uri="{A12FA001-AC4F-418D-AE19-62706E023703}">
                      <ahyp:hlinkClr xmlns:ahyp="http://schemas.microsoft.com/office/drawing/2018/hyperlinkcolor" val="tx"/>
                    </a:ext>
                  </a:extLst>
                </a:hlinkClick>
              </a:rPr>
              <a:t> </a:t>
            </a:r>
            <a:r>
              <a:rPr lang="en-GB" sz="2000" b="0" i="0" dirty="0" err="1">
                <a:solidFill>
                  <a:srgbClr val="262626"/>
                </a:solidFill>
                <a:effectLst/>
              </a:rPr>
              <a:t>als</a:t>
            </a:r>
            <a:r>
              <a:rPr lang="en-GB" sz="2000" b="0" i="0" dirty="0">
                <a:solidFill>
                  <a:srgbClr val="262626"/>
                </a:solidFill>
                <a:effectLst/>
              </a:rPr>
              <a:t> “Turnaround des </a:t>
            </a:r>
            <a:r>
              <a:rPr lang="en-GB" sz="2000" b="0" i="0" dirty="0" err="1">
                <a:solidFill>
                  <a:srgbClr val="262626"/>
                </a:solidFill>
                <a:effectLst/>
              </a:rPr>
              <a:t>Jahres</a:t>
            </a:r>
            <a:r>
              <a:rPr lang="en-GB" sz="2000" b="0" i="0" dirty="0">
                <a:solidFill>
                  <a:srgbClr val="262626"/>
                </a:solidFill>
                <a:effectLst/>
              </a:rPr>
              <a:t>” ausgezeichnet.</a:t>
            </a:r>
          </a:p>
          <a:p>
            <a:pPr algn="l"/>
            <a:endParaRPr lang="en-GB" sz="2000" dirty="0">
              <a:solidFill>
                <a:srgbClr val="262626"/>
              </a:solidFill>
            </a:endParaRPr>
          </a:p>
          <a:p>
            <a:pPr algn="l"/>
            <a:r>
              <a:rPr lang="en-GB" sz="2000" b="0" i="0" dirty="0">
                <a:solidFill>
                  <a:schemeClr val="bg2"/>
                </a:solidFill>
                <a:effectLst/>
                <a:highlight>
                  <a:srgbClr val="F16924"/>
                </a:highlight>
              </a:rPr>
              <a:t>LESEN SIE:</a:t>
            </a:r>
            <a:r>
              <a:rPr lang="en-IE" sz="2000" dirty="0">
                <a:solidFill>
                  <a:srgbClr val="87A66E"/>
                </a:solidFill>
              </a:rPr>
              <a:t> </a:t>
            </a:r>
            <a:r>
              <a:rPr lang="en-IE" sz="2000" dirty="0" err="1">
                <a:solidFill>
                  <a:srgbClr val="B41F7A"/>
                </a:solidFill>
                <a:hlinkClick r:id="rId4">
                  <a:extLst>
                    <a:ext uri="{A12FA001-AC4F-418D-AE19-62706E023703}">
                      <ahyp:hlinkClr xmlns:ahyp="http://schemas.microsoft.com/office/drawing/2018/hyperlinkcolor" val="tx"/>
                    </a:ext>
                  </a:extLst>
                </a:hlinkClick>
              </a:rPr>
              <a:t>Pescanova</a:t>
            </a:r>
            <a:endParaRPr lang="en-GB" sz="2000" b="0" i="0" dirty="0">
              <a:solidFill>
                <a:srgbClr val="B41F7A"/>
              </a:solidFill>
              <a:effectLst/>
            </a:endParaRPr>
          </a:p>
          <a:p>
            <a:endParaRPr lang="en-IE" sz="2000" dirty="0"/>
          </a:p>
        </p:txBody>
      </p:sp>
      <p:pic>
        <p:nvPicPr>
          <p:cNvPr id="2129" name="Picture 2128">
            <a:extLst>
              <a:ext uri="{FF2B5EF4-FFF2-40B4-BE49-F238E27FC236}">
                <a16:creationId xmlns:a16="http://schemas.microsoft.com/office/drawing/2014/main" id="{E3B3810F-130D-C4AC-5913-89140CF90B78}"/>
              </a:ext>
            </a:extLst>
          </p:cNvPr>
          <p:cNvPicPr>
            <a:picLocks noChangeAspect="1"/>
          </p:cNvPicPr>
          <p:nvPr/>
        </p:nvPicPr>
        <p:blipFill>
          <a:blip r:embed="rId5"/>
          <a:stretch>
            <a:fillRect/>
          </a:stretch>
        </p:blipFill>
        <p:spPr>
          <a:xfrm>
            <a:off x="316900" y="4260756"/>
            <a:ext cx="2995224" cy="1356326"/>
          </a:xfrm>
          <a:prstGeom prst="rect">
            <a:avLst/>
          </a:prstGeom>
        </p:spPr>
      </p:pic>
    </p:spTree>
    <p:extLst>
      <p:ext uri="{BB962C8B-B14F-4D97-AF65-F5344CB8AC3E}">
        <p14:creationId xmlns:p14="http://schemas.microsoft.com/office/powerpoint/2010/main" val="1171954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US" sz="4000" dirty="0">
                <a:solidFill>
                  <a:schemeClr val="bg1"/>
                </a:solidFill>
              </a:rPr>
              <a:t>05    </a:t>
            </a:r>
            <a:r>
              <a:rPr lang="en-US" dirty="0">
                <a:solidFill>
                  <a:schemeClr val="bg1"/>
                </a:solidFill>
              </a:rPr>
              <a:t>Alternative Sichtweise auf </a:t>
            </a:r>
            <a:r>
              <a:rPr lang="en-IE" dirty="0">
                <a:solidFill>
                  <a:schemeClr val="bg1"/>
                </a:solidFill>
              </a:rPr>
              <a:t>Lernen und Resilienz </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2092932" y="1767267"/>
            <a:ext cx="6778175" cy="4503942"/>
          </a:xfrm>
        </p:spPr>
        <p:txBody>
          <a:bodyPr>
            <a:normAutofit/>
          </a:bodyPr>
          <a:lstStyle/>
          <a:p>
            <a:pPr marL="12700" indent="-12700" algn="just">
              <a:lnSpc>
                <a:spcPct val="110000"/>
              </a:lnSpc>
            </a:pPr>
            <a:r>
              <a:rPr lang="en-GB" b="0" i="0" dirty="0">
                <a:effectLst/>
              </a:rPr>
              <a:t>Der Autor Nassim Nicholas </a:t>
            </a:r>
            <a:r>
              <a:rPr lang="en-GB" b="0" i="0" dirty="0" err="1">
                <a:effectLst/>
              </a:rPr>
              <a:t>Taleb </a:t>
            </a:r>
            <a:r>
              <a:rPr lang="en-GB" b="0" i="0" dirty="0">
                <a:effectLst/>
              </a:rPr>
              <a:t>wirft in seinem Buch </a:t>
            </a:r>
            <a:r>
              <a:rPr lang="en-GB" b="1" i="1" u="none" strike="noStrike" dirty="0">
                <a:solidFill>
                  <a:srgbClr val="B41F7A"/>
                </a:solidFill>
                <a:effectLst/>
                <a:hlinkClick r:id="rId3">
                  <a:extLst>
                    <a:ext uri="{A12FA001-AC4F-418D-AE19-62706E023703}">
                      <ahyp:hlinkClr xmlns:ahyp="http://schemas.microsoft.com/office/drawing/2018/hyperlinkcolor" val="tx"/>
                    </a:ext>
                  </a:extLst>
                </a:hlinkClick>
              </a:rPr>
              <a:t>Antifragile: Things that Gain from Disorder </a:t>
            </a:r>
            <a:r>
              <a:rPr lang="en-GB" b="0" i="0" dirty="0">
                <a:effectLst/>
              </a:rPr>
              <a:t>ein interessantes Licht auf diese Frage</a:t>
            </a:r>
            <a:r>
              <a:rPr lang="en-GB" b="0" i="1" dirty="0">
                <a:solidFill>
                  <a:srgbClr val="2D2D2D"/>
                </a:solidFill>
                <a:effectLst/>
              </a:rPr>
              <a:t>. </a:t>
            </a:r>
            <a:r>
              <a:rPr lang="en-GB" b="0" i="0" dirty="0">
                <a:effectLst/>
              </a:rPr>
              <a:t>Darin schlägt er vor, dass Organisationen nicht darauf abzielen sollten, </a:t>
            </a:r>
            <a:r>
              <a:rPr lang="en-GB" b="0" i="0" dirty="0" err="1">
                <a:effectLst/>
              </a:rPr>
              <a:t>Krisenresilienz</a:t>
            </a:r>
            <a:r>
              <a:rPr lang="en-GB" b="0" i="0" dirty="0">
                <a:effectLst/>
              </a:rPr>
              <a:t> zu entwickeln. </a:t>
            </a:r>
            <a:r>
              <a:rPr lang="en-GB" b="0" i="0" dirty="0" err="1">
                <a:effectLst/>
              </a:rPr>
              <a:t>Warum</a:t>
            </a:r>
            <a:r>
              <a:rPr lang="en-GB" b="0" i="0" dirty="0">
                <a:effectLst/>
              </a:rPr>
              <a:t>? Weil resilient zu sein bedeutet, einfach wieder </a:t>
            </a:r>
            <a:r>
              <a:rPr lang="en-GB" b="0" i="0" dirty="0" err="1">
                <a:effectLst/>
              </a:rPr>
              <a:t>dorthin</a:t>
            </a:r>
            <a:r>
              <a:rPr lang="en-GB" b="0" i="0" dirty="0">
                <a:effectLst/>
              </a:rPr>
              <a:t> </a:t>
            </a:r>
            <a:r>
              <a:rPr lang="en-GB" b="0" i="0" dirty="0" err="1">
                <a:effectLst/>
              </a:rPr>
              <a:t>zurückkehren</a:t>
            </a:r>
            <a:r>
              <a:rPr lang="en-GB" b="0" i="0" dirty="0">
                <a:effectLst/>
              </a:rPr>
              <a:t> </a:t>
            </a:r>
            <a:r>
              <a:rPr lang="en-GB" b="0" i="0" dirty="0" err="1">
                <a:effectLst/>
              </a:rPr>
              <a:t>zu</a:t>
            </a:r>
            <a:r>
              <a:rPr lang="en-GB" b="0" i="0" dirty="0">
                <a:effectLst/>
              </a:rPr>
              <a:t> </a:t>
            </a:r>
            <a:r>
              <a:rPr lang="en-GB" b="0" i="0" dirty="0" err="1">
                <a:effectLst/>
              </a:rPr>
              <a:t>wollen</a:t>
            </a:r>
            <a:r>
              <a:rPr lang="en-GB" b="0" i="0" dirty="0">
                <a:effectLst/>
              </a:rPr>
              <a:t>, wo man vorher war. </a:t>
            </a:r>
            <a:r>
              <a:rPr lang="en-GB" b="0" i="0" dirty="0" err="1">
                <a:effectLst/>
              </a:rPr>
              <a:t>Laut</a:t>
            </a:r>
            <a:r>
              <a:rPr lang="en-GB" b="0" i="0" dirty="0">
                <a:effectLst/>
              </a:rPr>
              <a:t> </a:t>
            </a:r>
            <a:r>
              <a:rPr lang="en-GB" b="0" i="0" dirty="0" err="1">
                <a:effectLst/>
              </a:rPr>
              <a:t>Taleb</a:t>
            </a:r>
            <a:r>
              <a:rPr lang="en-GB" b="0" i="0" dirty="0">
                <a:effectLst/>
              </a:rPr>
              <a:t> </a:t>
            </a:r>
            <a:r>
              <a:rPr lang="en-GB" b="0" i="0" dirty="0" err="1">
                <a:effectLst/>
              </a:rPr>
              <a:t>sollten</a:t>
            </a:r>
            <a:r>
              <a:rPr lang="en-GB" dirty="0"/>
              <a:t> </a:t>
            </a:r>
            <a:r>
              <a:rPr lang="en-GB" b="0" i="0" dirty="0" err="1">
                <a:effectLst/>
              </a:rPr>
              <a:t>Organisationen</a:t>
            </a:r>
            <a:r>
              <a:rPr lang="en-GB" b="0" i="0" dirty="0">
                <a:effectLst/>
              </a:rPr>
              <a:t> </a:t>
            </a:r>
            <a:r>
              <a:rPr lang="en-GB" b="0" i="0" dirty="0" err="1">
                <a:effectLst/>
              </a:rPr>
              <a:t>jedoch</a:t>
            </a:r>
            <a:r>
              <a:rPr lang="en-GB" b="0" i="0" dirty="0">
                <a:effectLst/>
              </a:rPr>
              <a:t> </a:t>
            </a:r>
            <a:r>
              <a:rPr lang="en-GB" b="0" i="0" dirty="0" err="1">
                <a:effectLst/>
              </a:rPr>
              <a:t>danach</a:t>
            </a:r>
            <a:r>
              <a:rPr lang="en-GB" b="0" i="0" dirty="0">
                <a:effectLst/>
              </a:rPr>
              <a:t> streben, "antifragil" zu sein und </a:t>
            </a:r>
            <a:r>
              <a:rPr lang="en-GB" b="0" u="sng" dirty="0">
                <a:effectLst/>
              </a:rPr>
              <a:t>besser</a:t>
            </a:r>
            <a:r>
              <a:rPr lang="en-GB" b="0" i="1" dirty="0">
                <a:effectLst/>
              </a:rPr>
              <a:t> </a:t>
            </a:r>
            <a:r>
              <a:rPr lang="en-GB" b="0" dirty="0">
                <a:effectLst/>
              </a:rPr>
              <a:t>aus der Krise </a:t>
            </a:r>
            <a:r>
              <a:rPr lang="en-GB" b="0" i="0" dirty="0">
                <a:effectLst/>
              </a:rPr>
              <a:t>herauszukommen, als sie hineingegangen sind.</a:t>
            </a:r>
            <a:endParaRPr lang="en-GB" dirty="0">
              <a:ea typeface="Lato Light" panose="020F0502020204030203"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EA1C701F-EE2E-9A70-964F-98BE08741BDA}"/>
              </a:ext>
            </a:extLst>
          </p:cNvPr>
          <p:cNvGrpSpPr/>
          <p:nvPr/>
        </p:nvGrpSpPr>
        <p:grpSpPr>
          <a:xfrm>
            <a:off x="497532" y="1828977"/>
            <a:ext cx="912267" cy="912987"/>
            <a:chOff x="2845389" y="1612886"/>
            <a:chExt cx="3419384" cy="3422081"/>
          </a:xfrm>
          <a:solidFill>
            <a:srgbClr val="595959"/>
          </a:solidFill>
        </p:grpSpPr>
        <p:sp>
          <p:nvSpPr>
            <p:cNvPr id="5" name="Freeform 4">
              <a:extLst>
                <a:ext uri="{FF2B5EF4-FFF2-40B4-BE49-F238E27FC236}">
                  <a16:creationId xmlns:a16="http://schemas.microsoft.com/office/drawing/2014/main" id="{44D958D1-B2BC-971A-B22B-81B53760C122}"/>
                </a:ext>
              </a:extLst>
            </p:cNvPr>
            <p:cNvSpPr/>
            <p:nvPr/>
          </p:nvSpPr>
          <p:spPr>
            <a:xfrm>
              <a:off x="4625981" y="1744565"/>
              <a:ext cx="1591319" cy="1762089"/>
            </a:xfrm>
            <a:custGeom>
              <a:avLst/>
              <a:gdLst>
                <a:gd name="connsiteX0" fmla="*/ 1590367 w 1591319"/>
                <a:gd name="connsiteY0" fmla="*/ 1762090 h 1762089"/>
                <a:gd name="connsiteX1" fmla="*/ 453031 w 1591319"/>
                <a:gd name="connsiteY1" fmla="*/ 1762090 h 1762089"/>
                <a:gd name="connsiteX2" fmla="*/ 453031 w 1591319"/>
                <a:gd name="connsiteY2" fmla="*/ 1608823 h 1762089"/>
                <a:gd name="connsiteX3" fmla="*/ 379747 w 1591319"/>
                <a:gd name="connsiteY3" fmla="*/ 1535522 h 1762089"/>
                <a:gd name="connsiteX4" fmla="*/ 0 w 1591319"/>
                <a:gd name="connsiteY4" fmla="*/ 1535522 h 1762089"/>
                <a:gd name="connsiteX5" fmla="*/ 0 w 1591319"/>
                <a:gd name="connsiteY5" fmla="*/ 1434613 h 1762089"/>
                <a:gd name="connsiteX6" fmla="*/ 246502 w 1591319"/>
                <a:gd name="connsiteY6" fmla="*/ 1251836 h 1762089"/>
                <a:gd name="connsiteX7" fmla="*/ 536785 w 1591319"/>
                <a:gd name="connsiteY7" fmla="*/ 962438 h 1762089"/>
                <a:gd name="connsiteX8" fmla="*/ 536785 w 1591319"/>
                <a:gd name="connsiteY8" fmla="*/ 853914 h 1762089"/>
                <a:gd name="connsiteX9" fmla="*/ 420672 w 1591319"/>
                <a:gd name="connsiteY9" fmla="*/ 740630 h 1762089"/>
                <a:gd name="connsiteX10" fmla="*/ 724279 w 1591319"/>
                <a:gd name="connsiteY10" fmla="*/ 439809 h 1762089"/>
                <a:gd name="connsiteX11" fmla="*/ 638622 w 1591319"/>
                <a:gd name="connsiteY11" fmla="*/ 362699 h 1762089"/>
                <a:gd name="connsiteX12" fmla="*/ 348339 w 1591319"/>
                <a:gd name="connsiteY12" fmla="*/ 657809 h 1762089"/>
                <a:gd name="connsiteX13" fmla="*/ 217950 w 1591319"/>
                <a:gd name="connsiteY13" fmla="*/ 665425 h 1762089"/>
                <a:gd name="connsiteX14" fmla="*/ 8566 w 1591319"/>
                <a:gd name="connsiteY14" fmla="*/ 873905 h 1762089"/>
                <a:gd name="connsiteX15" fmla="*/ 0 w 1591319"/>
                <a:gd name="connsiteY15" fmla="*/ 877713 h 1762089"/>
                <a:gd name="connsiteX16" fmla="*/ 0 w 1591319"/>
                <a:gd name="connsiteY16" fmla="*/ 0 h 1762089"/>
                <a:gd name="connsiteX17" fmla="*/ 1591319 w 1591319"/>
                <a:gd name="connsiteY17" fmla="*/ 0 h 1762089"/>
                <a:gd name="connsiteX18" fmla="*/ 1590367 w 1591319"/>
                <a:gd name="connsiteY18" fmla="*/ 1762090 h 1762089"/>
                <a:gd name="connsiteX19" fmla="*/ 313125 w 1591319"/>
                <a:gd name="connsiteY19" fmla="*/ 286542 h 1762089"/>
                <a:gd name="connsiteX20" fmla="*/ 364519 w 1591319"/>
                <a:gd name="connsiteY20" fmla="*/ 388402 h 1762089"/>
                <a:gd name="connsiteX21" fmla="*/ 654801 w 1591319"/>
                <a:gd name="connsiteY21" fmla="*/ 242751 h 1762089"/>
                <a:gd name="connsiteX22" fmla="*/ 707147 w 1591319"/>
                <a:gd name="connsiteY22" fmla="*/ 242751 h 1762089"/>
                <a:gd name="connsiteX23" fmla="*/ 980298 w 1591319"/>
                <a:gd name="connsiteY23" fmla="*/ 380786 h 1762089"/>
                <a:gd name="connsiteX24" fmla="*/ 1064052 w 1591319"/>
                <a:gd name="connsiteY24" fmla="*/ 380786 h 1762089"/>
                <a:gd name="connsiteX25" fmla="*/ 1257256 w 1591319"/>
                <a:gd name="connsiteY25" fmla="*/ 283686 h 1762089"/>
                <a:gd name="connsiteX26" fmla="*/ 1389549 w 1591319"/>
                <a:gd name="connsiteY26" fmla="*/ 218000 h 1762089"/>
                <a:gd name="connsiteX27" fmla="*/ 1338155 w 1591319"/>
                <a:gd name="connsiteY27" fmla="*/ 116140 h 1762089"/>
                <a:gd name="connsiteX28" fmla="*/ 1048824 w 1591319"/>
                <a:gd name="connsiteY28" fmla="*/ 260839 h 1762089"/>
                <a:gd name="connsiteX29" fmla="*/ 996478 w 1591319"/>
                <a:gd name="connsiteY29" fmla="*/ 261791 h 1762089"/>
                <a:gd name="connsiteX30" fmla="*/ 719520 w 1591319"/>
                <a:gd name="connsiteY30" fmla="*/ 123756 h 1762089"/>
                <a:gd name="connsiteX31" fmla="*/ 659560 w 1591319"/>
                <a:gd name="connsiteY31" fmla="*/ 115188 h 1762089"/>
                <a:gd name="connsiteX32" fmla="*/ 313125 w 1591319"/>
                <a:gd name="connsiteY32" fmla="*/ 286542 h 1762089"/>
                <a:gd name="connsiteX33" fmla="*/ 1420005 w 1591319"/>
                <a:gd name="connsiteY33" fmla="*/ 739678 h 1762089"/>
                <a:gd name="connsiteX34" fmla="*/ 740458 w 1591319"/>
                <a:gd name="connsiteY34" fmla="*/ 739678 h 1762089"/>
                <a:gd name="connsiteX35" fmla="*/ 740458 w 1591319"/>
                <a:gd name="connsiteY35" fmla="*/ 849154 h 1762089"/>
                <a:gd name="connsiteX36" fmla="*/ 1420005 w 1591319"/>
                <a:gd name="connsiteY36" fmla="*/ 849154 h 1762089"/>
                <a:gd name="connsiteX37" fmla="*/ 1420005 w 1591319"/>
                <a:gd name="connsiteY37" fmla="*/ 739678 h 1762089"/>
                <a:gd name="connsiteX38" fmla="*/ 1418101 w 1591319"/>
                <a:gd name="connsiteY38" fmla="*/ 1077626 h 1762089"/>
                <a:gd name="connsiteX39" fmla="*/ 1418101 w 1591319"/>
                <a:gd name="connsiteY39" fmla="*/ 966246 h 1762089"/>
                <a:gd name="connsiteX40" fmla="*/ 739507 w 1591319"/>
                <a:gd name="connsiteY40" fmla="*/ 966246 h 1762089"/>
                <a:gd name="connsiteX41" fmla="*/ 739507 w 1591319"/>
                <a:gd name="connsiteY41" fmla="*/ 1077626 h 1762089"/>
                <a:gd name="connsiteX42" fmla="*/ 1418101 w 1591319"/>
                <a:gd name="connsiteY42" fmla="*/ 1077626 h 1762089"/>
                <a:gd name="connsiteX43" fmla="*/ 738555 w 1591319"/>
                <a:gd name="connsiteY43" fmla="*/ 1305146 h 1762089"/>
                <a:gd name="connsiteX44" fmla="*/ 1418101 w 1591319"/>
                <a:gd name="connsiteY44" fmla="*/ 1305146 h 1762089"/>
                <a:gd name="connsiteX45" fmla="*/ 1418101 w 1591319"/>
                <a:gd name="connsiteY45" fmla="*/ 1195670 h 1762089"/>
                <a:gd name="connsiteX46" fmla="*/ 738555 w 1591319"/>
                <a:gd name="connsiteY46" fmla="*/ 1195670 h 1762089"/>
                <a:gd name="connsiteX47" fmla="*/ 738555 w 1591319"/>
                <a:gd name="connsiteY47" fmla="*/ 1305146 h 1762089"/>
                <a:gd name="connsiteX48" fmla="*/ 1420005 w 1591319"/>
                <a:gd name="connsiteY48" fmla="*/ 1424142 h 1762089"/>
                <a:gd name="connsiteX49" fmla="*/ 740458 w 1591319"/>
                <a:gd name="connsiteY49" fmla="*/ 1424142 h 1762089"/>
                <a:gd name="connsiteX50" fmla="*/ 740458 w 1591319"/>
                <a:gd name="connsiteY50" fmla="*/ 1533618 h 1762089"/>
                <a:gd name="connsiteX51" fmla="*/ 1420005 w 1591319"/>
                <a:gd name="connsiteY51" fmla="*/ 1533618 h 1762089"/>
                <a:gd name="connsiteX52" fmla="*/ 1420005 w 1591319"/>
                <a:gd name="connsiteY52" fmla="*/ 1424142 h 176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91319" h="1762089">
                  <a:moveTo>
                    <a:pt x="1590367" y="1762090"/>
                  </a:moveTo>
                  <a:cubicBezTo>
                    <a:pt x="1210621" y="1762090"/>
                    <a:pt x="833729" y="1762090"/>
                    <a:pt x="453031" y="1762090"/>
                  </a:cubicBezTo>
                  <a:cubicBezTo>
                    <a:pt x="453031" y="1709732"/>
                    <a:pt x="453031" y="1659278"/>
                    <a:pt x="453031" y="1608823"/>
                  </a:cubicBezTo>
                  <a:cubicBezTo>
                    <a:pt x="453031" y="1555513"/>
                    <a:pt x="433996" y="1535522"/>
                    <a:pt x="379747" y="1535522"/>
                  </a:cubicBezTo>
                  <a:cubicBezTo>
                    <a:pt x="254116" y="1535522"/>
                    <a:pt x="128486" y="1535522"/>
                    <a:pt x="0" y="1535522"/>
                  </a:cubicBezTo>
                  <a:cubicBezTo>
                    <a:pt x="0" y="1503155"/>
                    <a:pt x="0" y="1471740"/>
                    <a:pt x="0" y="1434613"/>
                  </a:cubicBezTo>
                  <a:cubicBezTo>
                    <a:pt x="109451" y="1414622"/>
                    <a:pt x="172266" y="1325137"/>
                    <a:pt x="246502" y="1251836"/>
                  </a:cubicBezTo>
                  <a:cubicBezTo>
                    <a:pt x="344532" y="1156639"/>
                    <a:pt x="439707" y="1058587"/>
                    <a:pt x="536785" y="962438"/>
                  </a:cubicBezTo>
                  <a:cubicBezTo>
                    <a:pt x="578662" y="920552"/>
                    <a:pt x="578662" y="895800"/>
                    <a:pt x="536785" y="853914"/>
                  </a:cubicBezTo>
                  <a:cubicBezTo>
                    <a:pt x="498715" y="815835"/>
                    <a:pt x="460645" y="779661"/>
                    <a:pt x="420672" y="740630"/>
                  </a:cubicBezTo>
                  <a:cubicBezTo>
                    <a:pt x="523460" y="638769"/>
                    <a:pt x="622442" y="539765"/>
                    <a:pt x="724279" y="439809"/>
                  </a:cubicBezTo>
                  <a:cubicBezTo>
                    <a:pt x="691919" y="411250"/>
                    <a:pt x="666222" y="387450"/>
                    <a:pt x="638622" y="362699"/>
                  </a:cubicBezTo>
                  <a:cubicBezTo>
                    <a:pt x="543447" y="458848"/>
                    <a:pt x="445417" y="558804"/>
                    <a:pt x="348339" y="657809"/>
                  </a:cubicBezTo>
                  <a:cubicBezTo>
                    <a:pt x="280765" y="612114"/>
                    <a:pt x="270296" y="613066"/>
                    <a:pt x="217950" y="665425"/>
                  </a:cubicBezTo>
                  <a:cubicBezTo>
                    <a:pt x="148472" y="734918"/>
                    <a:pt x="78043" y="804412"/>
                    <a:pt x="8566" y="873905"/>
                  </a:cubicBezTo>
                  <a:cubicBezTo>
                    <a:pt x="7614" y="874857"/>
                    <a:pt x="4759" y="875809"/>
                    <a:pt x="0" y="877713"/>
                  </a:cubicBezTo>
                  <a:cubicBezTo>
                    <a:pt x="0" y="585459"/>
                    <a:pt x="0" y="294158"/>
                    <a:pt x="0" y="0"/>
                  </a:cubicBezTo>
                  <a:cubicBezTo>
                    <a:pt x="529171" y="0"/>
                    <a:pt x="1059293" y="0"/>
                    <a:pt x="1591319" y="0"/>
                  </a:cubicBezTo>
                  <a:cubicBezTo>
                    <a:pt x="1590367" y="584507"/>
                    <a:pt x="1590367" y="1171871"/>
                    <a:pt x="1590367" y="1762090"/>
                  </a:cubicBezTo>
                  <a:close/>
                  <a:moveTo>
                    <a:pt x="313125" y="286542"/>
                  </a:moveTo>
                  <a:cubicBezTo>
                    <a:pt x="331208" y="323669"/>
                    <a:pt x="347387" y="355083"/>
                    <a:pt x="364519" y="388402"/>
                  </a:cubicBezTo>
                  <a:cubicBezTo>
                    <a:pt x="462549" y="339852"/>
                    <a:pt x="559627" y="292254"/>
                    <a:pt x="654801" y="242751"/>
                  </a:cubicBezTo>
                  <a:cubicBezTo>
                    <a:pt x="673836" y="233232"/>
                    <a:pt x="688112" y="233232"/>
                    <a:pt x="707147" y="242751"/>
                  </a:cubicBezTo>
                  <a:cubicBezTo>
                    <a:pt x="797563" y="289398"/>
                    <a:pt x="889882" y="333188"/>
                    <a:pt x="980298" y="380786"/>
                  </a:cubicBezTo>
                  <a:cubicBezTo>
                    <a:pt x="1009802" y="396018"/>
                    <a:pt x="1034548" y="396970"/>
                    <a:pt x="1064052" y="380786"/>
                  </a:cubicBezTo>
                  <a:cubicBezTo>
                    <a:pt x="1127819" y="347468"/>
                    <a:pt x="1193490" y="316053"/>
                    <a:pt x="1257256" y="283686"/>
                  </a:cubicBezTo>
                  <a:cubicBezTo>
                    <a:pt x="1300085" y="261791"/>
                    <a:pt x="1343865" y="240847"/>
                    <a:pt x="1389549" y="218000"/>
                  </a:cubicBezTo>
                  <a:cubicBezTo>
                    <a:pt x="1371466" y="181826"/>
                    <a:pt x="1355286" y="150411"/>
                    <a:pt x="1338155" y="116140"/>
                  </a:cubicBezTo>
                  <a:cubicBezTo>
                    <a:pt x="1239173" y="165642"/>
                    <a:pt x="1143999" y="212288"/>
                    <a:pt x="1048824" y="260839"/>
                  </a:cubicBezTo>
                  <a:cubicBezTo>
                    <a:pt x="1029789" y="270358"/>
                    <a:pt x="1015513" y="271310"/>
                    <a:pt x="996478" y="261791"/>
                  </a:cubicBezTo>
                  <a:cubicBezTo>
                    <a:pt x="905110" y="214192"/>
                    <a:pt x="812791" y="168498"/>
                    <a:pt x="719520" y="123756"/>
                  </a:cubicBezTo>
                  <a:cubicBezTo>
                    <a:pt x="701437" y="115188"/>
                    <a:pt x="674788" y="108524"/>
                    <a:pt x="659560" y="115188"/>
                  </a:cubicBezTo>
                  <a:cubicBezTo>
                    <a:pt x="544399" y="170402"/>
                    <a:pt x="431141" y="228472"/>
                    <a:pt x="313125" y="286542"/>
                  </a:cubicBezTo>
                  <a:close/>
                  <a:moveTo>
                    <a:pt x="1420005" y="739678"/>
                  </a:moveTo>
                  <a:cubicBezTo>
                    <a:pt x="1191586" y="739678"/>
                    <a:pt x="965071" y="739678"/>
                    <a:pt x="740458" y="739678"/>
                  </a:cubicBezTo>
                  <a:cubicBezTo>
                    <a:pt x="740458" y="777757"/>
                    <a:pt x="740458" y="813931"/>
                    <a:pt x="740458" y="849154"/>
                  </a:cubicBezTo>
                  <a:cubicBezTo>
                    <a:pt x="967926" y="849154"/>
                    <a:pt x="1193490" y="849154"/>
                    <a:pt x="1420005" y="849154"/>
                  </a:cubicBezTo>
                  <a:cubicBezTo>
                    <a:pt x="1420005" y="812027"/>
                    <a:pt x="1420005" y="776805"/>
                    <a:pt x="1420005" y="739678"/>
                  </a:cubicBezTo>
                  <a:close/>
                  <a:moveTo>
                    <a:pt x="1418101" y="1077626"/>
                  </a:moveTo>
                  <a:cubicBezTo>
                    <a:pt x="1418101" y="1037643"/>
                    <a:pt x="1418101" y="1001469"/>
                    <a:pt x="1418101" y="966246"/>
                  </a:cubicBezTo>
                  <a:cubicBezTo>
                    <a:pt x="1190634" y="966246"/>
                    <a:pt x="965071" y="966246"/>
                    <a:pt x="739507" y="966246"/>
                  </a:cubicBezTo>
                  <a:cubicBezTo>
                    <a:pt x="739507" y="1004324"/>
                    <a:pt x="739507" y="1040499"/>
                    <a:pt x="739507" y="1077626"/>
                  </a:cubicBezTo>
                  <a:cubicBezTo>
                    <a:pt x="966974" y="1077626"/>
                    <a:pt x="1191586" y="1077626"/>
                    <a:pt x="1418101" y="1077626"/>
                  </a:cubicBezTo>
                  <a:close/>
                  <a:moveTo>
                    <a:pt x="738555" y="1305146"/>
                  </a:moveTo>
                  <a:cubicBezTo>
                    <a:pt x="966974" y="1305146"/>
                    <a:pt x="1193490" y="1305146"/>
                    <a:pt x="1418101" y="1305146"/>
                  </a:cubicBezTo>
                  <a:cubicBezTo>
                    <a:pt x="1418101" y="1266115"/>
                    <a:pt x="1418101" y="1230893"/>
                    <a:pt x="1418101" y="1195670"/>
                  </a:cubicBezTo>
                  <a:cubicBezTo>
                    <a:pt x="1190634" y="1195670"/>
                    <a:pt x="965071" y="1195670"/>
                    <a:pt x="738555" y="1195670"/>
                  </a:cubicBezTo>
                  <a:cubicBezTo>
                    <a:pt x="738555" y="1231845"/>
                    <a:pt x="738555" y="1267067"/>
                    <a:pt x="738555" y="1305146"/>
                  </a:cubicBezTo>
                  <a:close/>
                  <a:moveTo>
                    <a:pt x="1420005" y="1424142"/>
                  </a:moveTo>
                  <a:cubicBezTo>
                    <a:pt x="1191586" y="1424142"/>
                    <a:pt x="965071" y="1424142"/>
                    <a:pt x="740458" y="1424142"/>
                  </a:cubicBezTo>
                  <a:cubicBezTo>
                    <a:pt x="740458" y="1462220"/>
                    <a:pt x="740458" y="1498395"/>
                    <a:pt x="740458" y="1533618"/>
                  </a:cubicBezTo>
                  <a:cubicBezTo>
                    <a:pt x="967926" y="1533618"/>
                    <a:pt x="1193490" y="1533618"/>
                    <a:pt x="1420005" y="1533618"/>
                  </a:cubicBezTo>
                  <a:cubicBezTo>
                    <a:pt x="1420005" y="1496491"/>
                    <a:pt x="1420005" y="1461268"/>
                    <a:pt x="1420005" y="1424142"/>
                  </a:cubicBezTo>
                  <a:close/>
                </a:path>
              </a:pathLst>
            </a:custGeom>
            <a:solidFill>
              <a:srgbClr val="F16924"/>
            </a:solidFill>
            <a:ln w="9514"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974C2706-2496-00AF-249A-48C9C6D37500}"/>
                </a:ext>
              </a:extLst>
            </p:cNvPr>
            <p:cNvGrpSpPr/>
            <p:nvPr/>
          </p:nvGrpSpPr>
          <p:grpSpPr>
            <a:xfrm>
              <a:off x="2845389" y="1612886"/>
              <a:ext cx="3419384" cy="3422081"/>
              <a:chOff x="2845389" y="1612886"/>
              <a:chExt cx="3419384" cy="3422081"/>
            </a:xfrm>
            <a:grpFill/>
          </p:grpSpPr>
          <p:sp>
            <p:nvSpPr>
              <p:cNvPr id="10" name="Freeform 9">
                <a:extLst>
                  <a:ext uri="{FF2B5EF4-FFF2-40B4-BE49-F238E27FC236}">
                    <a16:creationId xmlns:a16="http://schemas.microsoft.com/office/drawing/2014/main" id="{FBAFFE75-D104-EA26-E548-CAD2613B1998}"/>
                  </a:ext>
                </a:extLst>
              </p:cNvPr>
              <p:cNvSpPr/>
              <p:nvPr/>
            </p:nvSpPr>
            <p:spPr>
              <a:xfrm>
                <a:off x="2845389" y="1612886"/>
                <a:ext cx="3419384" cy="2222603"/>
              </a:xfrm>
              <a:custGeom>
                <a:avLst/>
                <a:gdLst>
                  <a:gd name="connsiteX0" fmla="*/ 486104 w 3419384"/>
                  <a:gd name="connsiteY0" fmla="*/ 684226 h 2222603"/>
                  <a:gd name="connsiteX1" fmla="*/ 399495 w 3419384"/>
                  <a:gd name="connsiteY1" fmla="*/ 489073 h 2222603"/>
                  <a:gd name="connsiteX2" fmla="*/ 398544 w 3419384"/>
                  <a:gd name="connsiteY2" fmla="*/ 147317 h 2222603"/>
                  <a:gd name="connsiteX3" fmla="*/ 564147 w 3419384"/>
                  <a:gd name="connsiteY3" fmla="*/ 714 h 2222603"/>
                  <a:gd name="connsiteX4" fmla="*/ 909631 w 3419384"/>
                  <a:gd name="connsiteY4" fmla="*/ 714 h 2222603"/>
                  <a:gd name="connsiteX5" fmla="*/ 1080945 w 3419384"/>
                  <a:gd name="connsiteY5" fmla="*/ 171116 h 2222603"/>
                  <a:gd name="connsiteX6" fmla="*/ 1102836 w 3419384"/>
                  <a:gd name="connsiteY6" fmla="*/ 258697 h 2222603"/>
                  <a:gd name="connsiteX7" fmla="*/ 1181831 w 3419384"/>
                  <a:gd name="connsiteY7" fmla="*/ 418627 h 2222603"/>
                  <a:gd name="connsiteX8" fmla="*/ 1121870 w 3419384"/>
                  <a:gd name="connsiteY8" fmla="*/ 514776 h 2222603"/>
                  <a:gd name="connsiteX9" fmla="*/ 1085704 w 3419384"/>
                  <a:gd name="connsiteY9" fmla="*/ 514776 h 2222603"/>
                  <a:gd name="connsiteX10" fmla="*/ 1003854 w 3419384"/>
                  <a:gd name="connsiteY10" fmla="*/ 686130 h 2222603"/>
                  <a:gd name="connsiteX11" fmla="*/ 1151375 w 3419384"/>
                  <a:gd name="connsiteY11" fmla="*/ 685178 h 2222603"/>
                  <a:gd name="connsiteX12" fmla="*/ 1456885 w 3419384"/>
                  <a:gd name="connsiteY12" fmla="*/ 826069 h 2222603"/>
                  <a:gd name="connsiteX13" fmla="*/ 1594888 w 3419384"/>
                  <a:gd name="connsiteY13" fmla="*/ 987903 h 2222603"/>
                  <a:gd name="connsiteX14" fmla="*/ 1594888 w 3419384"/>
                  <a:gd name="connsiteY14" fmla="*/ 942209 h 2222603"/>
                  <a:gd name="connsiteX15" fmla="*/ 1594888 w 3419384"/>
                  <a:gd name="connsiteY15" fmla="*/ 83535 h 2222603"/>
                  <a:gd name="connsiteX16" fmla="*/ 1677690 w 3419384"/>
                  <a:gd name="connsiteY16" fmla="*/ 2618 h 2222603"/>
                  <a:gd name="connsiteX17" fmla="*/ 3337535 w 3419384"/>
                  <a:gd name="connsiteY17" fmla="*/ 2618 h 2222603"/>
                  <a:gd name="connsiteX18" fmla="*/ 3419385 w 3419384"/>
                  <a:gd name="connsiteY18" fmla="*/ 84487 h 2222603"/>
                  <a:gd name="connsiteX19" fmla="*/ 3419385 w 3419384"/>
                  <a:gd name="connsiteY19" fmla="*/ 1916070 h 2222603"/>
                  <a:gd name="connsiteX20" fmla="*/ 3337535 w 3419384"/>
                  <a:gd name="connsiteY20" fmla="*/ 1997940 h 2222603"/>
                  <a:gd name="connsiteX21" fmla="*/ 2098362 w 3419384"/>
                  <a:gd name="connsiteY21" fmla="*/ 1997940 h 2222603"/>
                  <a:gd name="connsiteX22" fmla="*/ 2052678 w 3419384"/>
                  <a:gd name="connsiteY22" fmla="*/ 1997940 h 2222603"/>
                  <a:gd name="connsiteX23" fmla="*/ 2052678 w 3419384"/>
                  <a:gd name="connsiteY23" fmla="*/ 2110272 h 2222603"/>
                  <a:gd name="connsiteX24" fmla="*/ 1939420 w 3419384"/>
                  <a:gd name="connsiteY24" fmla="*/ 2110272 h 2222603"/>
                  <a:gd name="connsiteX25" fmla="*/ 1939420 w 3419384"/>
                  <a:gd name="connsiteY25" fmla="*/ 1999843 h 2222603"/>
                  <a:gd name="connsiteX26" fmla="*/ 229133 w 3419384"/>
                  <a:gd name="connsiteY26" fmla="*/ 1999843 h 2222603"/>
                  <a:gd name="connsiteX27" fmla="*/ 229133 w 3419384"/>
                  <a:gd name="connsiteY27" fmla="*/ 2222604 h 2222603"/>
                  <a:gd name="connsiteX28" fmla="*/ 114923 w 3419384"/>
                  <a:gd name="connsiteY28" fmla="*/ 2222604 h 2222603"/>
                  <a:gd name="connsiteX29" fmla="*/ 114923 w 3419384"/>
                  <a:gd name="connsiteY29" fmla="*/ 1996988 h 2222603"/>
                  <a:gd name="connsiteX30" fmla="*/ 58770 w 3419384"/>
                  <a:gd name="connsiteY30" fmla="*/ 1996988 h 2222603"/>
                  <a:gd name="connsiteX31" fmla="*/ 714 w 3419384"/>
                  <a:gd name="connsiteY31" fmla="*/ 1937966 h 2222603"/>
                  <a:gd name="connsiteX32" fmla="*/ 714 w 3419384"/>
                  <a:gd name="connsiteY32" fmla="*/ 1713302 h 2222603"/>
                  <a:gd name="connsiteX33" fmla="*/ 59722 w 3419384"/>
                  <a:gd name="connsiteY33" fmla="*/ 1655232 h 2222603"/>
                  <a:gd name="connsiteX34" fmla="*/ 173932 w 3419384"/>
                  <a:gd name="connsiteY34" fmla="*/ 1655232 h 2222603"/>
                  <a:gd name="connsiteX35" fmla="*/ 113972 w 3419384"/>
                  <a:gd name="connsiteY35" fmla="*/ 1388681 h 2222603"/>
                  <a:gd name="connsiteX36" fmla="*/ 113972 w 3419384"/>
                  <a:gd name="connsiteY36" fmla="*/ 982191 h 2222603"/>
                  <a:gd name="connsiteX37" fmla="*/ 409965 w 3419384"/>
                  <a:gd name="connsiteY37" fmla="*/ 685178 h 2222603"/>
                  <a:gd name="connsiteX38" fmla="*/ 486104 w 3419384"/>
                  <a:gd name="connsiteY38" fmla="*/ 684226 h 2222603"/>
                  <a:gd name="connsiteX39" fmla="*/ 3300417 w 3419384"/>
                  <a:gd name="connsiteY39" fmla="*/ 1879896 h 2222603"/>
                  <a:gd name="connsiteX40" fmla="*/ 3300417 w 3419384"/>
                  <a:gd name="connsiteY40" fmla="*/ 116854 h 2222603"/>
                  <a:gd name="connsiteX41" fmla="*/ 1709098 w 3419384"/>
                  <a:gd name="connsiteY41" fmla="*/ 116854 h 2222603"/>
                  <a:gd name="connsiteX42" fmla="*/ 1709098 w 3419384"/>
                  <a:gd name="connsiteY42" fmla="*/ 994567 h 2222603"/>
                  <a:gd name="connsiteX43" fmla="*/ 1717663 w 3419384"/>
                  <a:gd name="connsiteY43" fmla="*/ 990759 h 2222603"/>
                  <a:gd name="connsiteX44" fmla="*/ 1927048 w 3419384"/>
                  <a:gd name="connsiteY44" fmla="*/ 782278 h 2222603"/>
                  <a:gd name="connsiteX45" fmla="*/ 2057437 w 3419384"/>
                  <a:gd name="connsiteY45" fmla="*/ 774663 h 2222603"/>
                  <a:gd name="connsiteX46" fmla="*/ 2347719 w 3419384"/>
                  <a:gd name="connsiteY46" fmla="*/ 479553 h 2222603"/>
                  <a:gd name="connsiteX47" fmla="*/ 2433376 w 3419384"/>
                  <a:gd name="connsiteY47" fmla="*/ 556662 h 2222603"/>
                  <a:gd name="connsiteX48" fmla="*/ 2129769 w 3419384"/>
                  <a:gd name="connsiteY48" fmla="*/ 857484 h 2222603"/>
                  <a:gd name="connsiteX49" fmla="*/ 2245882 w 3419384"/>
                  <a:gd name="connsiteY49" fmla="*/ 970768 h 2222603"/>
                  <a:gd name="connsiteX50" fmla="*/ 2245882 w 3419384"/>
                  <a:gd name="connsiteY50" fmla="*/ 1079292 h 2222603"/>
                  <a:gd name="connsiteX51" fmla="*/ 1955600 w 3419384"/>
                  <a:gd name="connsiteY51" fmla="*/ 1368690 h 2222603"/>
                  <a:gd name="connsiteX52" fmla="*/ 1709098 w 3419384"/>
                  <a:gd name="connsiteY52" fmla="*/ 1551467 h 2222603"/>
                  <a:gd name="connsiteX53" fmla="*/ 1709098 w 3419384"/>
                  <a:gd name="connsiteY53" fmla="*/ 1652376 h 2222603"/>
                  <a:gd name="connsiteX54" fmla="*/ 2088844 w 3419384"/>
                  <a:gd name="connsiteY54" fmla="*/ 1652376 h 2222603"/>
                  <a:gd name="connsiteX55" fmla="*/ 2162129 w 3419384"/>
                  <a:gd name="connsiteY55" fmla="*/ 1725677 h 2222603"/>
                  <a:gd name="connsiteX56" fmla="*/ 2162129 w 3419384"/>
                  <a:gd name="connsiteY56" fmla="*/ 1878944 h 2222603"/>
                  <a:gd name="connsiteX57" fmla="*/ 3300417 w 3419384"/>
                  <a:gd name="connsiteY57" fmla="*/ 1879896 h 2222603"/>
                  <a:gd name="connsiteX58" fmla="*/ 1988911 w 3419384"/>
                  <a:gd name="connsiteY58" fmla="*/ 882235 h 2222603"/>
                  <a:gd name="connsiteX59" fmla="*/ 1704339 w 3419384"/>
                  <a:gd name="connsiteY59" fmla="*/ 1167825 h 2222603"/>
                  <a:gd name="connsiteX60" fmla="*/ 1594888 w 3419384"/>
                  <a:gd name="connsiteY60" fmla="*/ 1164017 h 2222603"/>
                  <a:gd name="connsiteX61" fmla="*/ 1339820 w 3419384"/>
                  <a:gd name="connsiteY61" fmla="*/ 866051 h 2222603"/>
                  <a:gd name="connsiteX62" fmla="*/ 1193251 w 3419384"/>
                  <a:gd name="connsiteY62" fmla="*/ 798462 h 2222603"/>
                  <a:gd name="connsiteX63" fmla="*/ 976253 w 3419384"/>
                  <a:gd name="connsiteY63" fmla="*/ 798462 h 2222603"/>
                  <a:gd name="connsiteX64" fmla="*/ 929618 w 3419384"/>
                  <a:gd name="connsiteY64" fmla="*/ 826069 h 2222603"/>
                  <a:gd name="connsiteX65" fmla="*/ 795422 w 3419384"/>
                  <a:gd name="connsiteY65" fmla="*/ 1097379 h 2222603"/>
                  <a:gd name="connsiteX66" fmla="*/ 736413 w 3419384"/>
                  <a:gd name="connsiteY66" fmla="*/ 1141170 h 2222603"/>
                  <a:gd name="connsiteX67" fmla="*/ 681212 w 3419384"/>
                  <a:gd name="connsiteY67" fmla="*/ 1098331 h 2222603"/>
                  <a:gd name="connsiteX68" fmla="*/ 587941 w 3419384"/>
                  <a:gd name="connsiteY68" fmla="*/ 910794 h 2222603"/>
                  <a:gd name="connsiteX69" fmla="*/ 529885 w 3419384"/>
                  <a:gd name="connsiteY69" fmla="*/ 807982 h 2222603"/>
                  <a:gd name="connsiteX70" fmla="*/ 409013 w 3419384"/>
                  <a:gd name="connsiteY70" fmla="*/ 800366 h 2222603"/>
                  <a:gd name="connsiteX71" fmla="*/ 226278 w 3419384"/>
                  <a:gd name="connsiteY71" fmla="*/ 982191 h 2222603"/>
                  <a:gd name="connsiteX72" fmla="*/ 226278 w 3419384"/>
                  <a:gd name="connsiteY72" fmla="*/ 1470550 h 2222603"/>
                  <a:gd name="connsiteX73" fmla="*/ 410916 w 3419384"/>
                  <a:gd name="connsiteY73" fmla="*/ 1655232 h 2222603"/>
                  <a:gd name="connsiteX74" fmla="*/ 820167 w 3419384"/>
                  <a:gd name="connsiteY74" fmla="*/ 1655232 h 2222603"/>
                  <a:gd name="connsiteX75" fmla="*/ 853478 w 3419384"/>
                  <a:gd name="connsiteY75" fmla="*/ 1653328 h 2222603"/>
                  <a:gd name="connsiteX76" fmla="*/ 853478 w 3419384"/>
                  <a:gd name="connsiteY76" fmla="*/ 1501965 h 2222603"/>
                  <a:gd name="connsiteX77" fmla="*/ 778290 w 3419384"/>
                  <a:gd name="connsiteY77" fmla="*/ 1427712 h 2222603"/>
                  <a:gd name="connsiteX78" fmla="*/ 522271 w 3419384"/>
                  <a:gd name="connsiteY78" fmla="*/ 1427712 h 2222603"/>
                  <a:gd name="connsiteX79" fmla="*/ 456600 w 3419384"/>
                  <a:gd name="connsiteY79" fmla="*/ 1381065 h 2222603"/>
                  <a:gd name="connsiteX80" fmla="*/ 455648 w 3419384"/>
                  <a:gd name="connsiteY80" fmla="*/ 1201144 h 2222603"/>
                  <a:gd name="connsiteX81" fmla="*/ 568906 w 3419384"/>
                  <a:gd name="connsiteY81" fmla="*/ 1201144 h 2222603"/>
                  <a:gd name="connsiteX82" fmla="*/ 568906 w 3419384"/>
                  <a:gd name="connsiteY82" fmla="*/ 1313476 h 2222603"/>
                  <a:gd name="connsiteX83" fmla="*/ 782097 w 3419384"/>
                  <a:gd name="connsiteY83" fmla="*/ 1313476 h 2222603"/>
                  <a:gd name="connsiteX84" fmla="*/ 967688 w 3419384"/>
                  <a:gd name="connsiteY84" fmla="*/ 1497205 h 2222603"/>
                  <a:gd name="connsiteX85" fmla="*/ 967688 w 3419384"/>
                  <a:gd name="connsiteY85" fmla="*/ 1653328 h 2222603"/>
                  <a:gd name="connsiteX86" fmla="*/ 1252260 w 3419384"/>
                  <a:gd name="connsiteY86" fmla="*/ 1653328 h 2222603"/>
                  <a:gd name="connsiteX87" fmla="*/ 1252260 w 3419384"/>
                  <a:gd name="connsiteY87" fmla="*/ 1269685 h 2222603"/>
                  <a:gd name="connsiteX88" fmla="*/ 1289378 w 3419384"/>
                  <a:gd name="connsiteY88" fmla="*/ 1203048 h 2222603"/>
                  <a:gd name="connsiteX89" fmla="*/ 1358855 w 3419384"/>
                  <a:gd name="connsiteY89" fmla="*/ 1223991 h 2222603"/>
                  <a:gd name="connsiteX90" fmla="*/ 1519700 w 3419384"/>
                  <a:gd name="connsiteY90" fmla="*/ 1384873 h 2222603"/>
                  <a:gd name="connsiteX91" fmla="*/ 1783334 w 3419384"/>
                  <a:gd name="connsiteY91" fmla="*/ 1383921 h 2222603"/>
                  <a:gd name="connsiteX92" fmla="*/ 2118349 w 3419384"/>
                  <a:gd name="connsiteY92" fmla="*/ 1048829 h 2222603"/>
                  <a:gd name="connsiteX93" fmla="*/ 2136432 w 3419384"/>
                  <a:gd name="connsiteY93" fmla="*/ 1028838 h 2222603"/>
                  <a:gd name="connsiteX94" fmla="*/ 1988911 w 3419384"/>
                  <a:gd name="connsiteY94" fmla="*/ 882235 h 2222603"/>
                  <a:gd name="connsiteX95" fmla="*/ 1041924 w 3419384"/>
                  <a:gd name="connsiteY95" fmla="*/ 396732 h 2222603"/>
                  <a:gd name="connsiteX96" fmla="*/ 1031455 w 3419384"/>
                  <a:gd name="connsiteY96" fmla="*/ 373885 h 2222603"/>
                  <a:gd name="connsiteX97" fmla="*/ 962929 w 3419384"/>
                  <a:gd name="connsiteY97" fmla="*/ 164452 h 2222603"/>
                  <a:gd name="connsiteX98" fmla="*/ 905824 w 3419384"/>
                  <a:gd name="connsiteY98" fmla="*/ 113998 h 2222603"/>
                  <a:gd name="connsiteX99" fmla="*/ 567954 w 3419384"/>
                  <a:gd name="connsiteY99" fmla="*/ 113998 h 2222603"/>
                  <a:gd name="connsiteX100" fmla="*/ 509898 w 3419384"/>
                  <a:gd name="connsiteY100" fmla="*/ 172068 h 2222603"/>
                  <a:gd name="connsiteX101" fmla="*/ 510850 w 3419384"/>
                  <a:gd name="connsiteY101" fmla="*/ 460514 h 2222603"/>
                  <a:gd name="connsiteX102" fmla="*/ 735462 w 3419384"/>
                  <a:gd name="connsiteY102" fmla="*/ 683274 h 2222603"/>
                  <a:gd name="connsiteX103" fmla="*/ 964832 w 3419384"/>
                  <a:gd name="connsiteY103" fmla="*/ 473841 h 2222603"/>
                  <a:gd name="connsiteX104" fmla="*/ 1041924 w 3419384"/>
                  <a:gd name="connsiteY104" fmla="*/ 396732 h 2222603"/>
                  <a:gd name="connsiteX105" fmla="*/ 112068 w 3419384"/>
                  <a:gd name="connsiteY105" fmla="*/ 1879896 h 2222603"/>
                  <a:gd name="connsiteX106" fmla="*/ 2046016 w 3419384"/>
                  <a:gd name="connsiteY106" fmla="*/ 1879896 h 2222603"/>
                  <a:gd name="connsiteX107" fmla="*/ 2046016 w 3419384"/>
                  <a:gd name="connsiteY107" fmla="*/ 1769468 h 2222603"/>
                  <a:gd name="connsiteX108" fmla="*/ 112068 w 3419384"/>
                  <a:gd name="connsiteY108" fmla="*/ 1769468 h 2222603"/>
                  <a:gd name="connsiteX109" fmla="*/ 112068 w 3419384"/>
                  <a:gd name="connsiteY109" fmla="*/ 1879896 h 2222603"/>
                  <a:gd name="connsiteX110" fmla="*/ 1592033 w 3419384"/>
                  <a:gd name="connsiteY110" fmla="*/ 1551467 h 2222603"/>
                  <a:gd name="connsiteX111" fmla="*/ 1367421 w 3419384"/>
                  <a:gd name="connsiteY111" fmla="*/ 1395345 h 2222603"/>
                  <a:gd name="connsiteX112" fmla="*/ 1367421 w 3419384"/>
                  <a:gd name="connsiteY112" fmla="*/ 1651424 h 2222603"/>
                  <a:gd name="connsiteX113" fmla="*/ 1592033 w 3419384"/>
                  <a:gd name="connsiteY113" fmla="*/ 1651424 h 2222603"/>
                  <a:gd name="connsiteX114" fmla="*/ 1592033 w 3419384"/>
                  <a:gd name="connsiteY114" fmla="*/ 1551467 h 2222603"/>
                  <a:gd name="connsiteX115" fmla="*/ 815408 w 3419384"/>
                  <a:gd name="connsiteY115" fmla="*/ 801318 h 2222603"/>
                  <a:gd name="connsiteX116" fmla="*/ 660274 w 3419384"/>
                  <a:gd name="connsiteY116" fmla="*/ 801318 h 2222603"/>
                  <a:gd name="connsiteX117" fmla="*/ 737365 w 3419384"/>
                  <a:gd name="connsiteY117" fmla="*/ 955536 h 2222603"/>
                  <a:gd name="connsiteX118" fmla="*/ 815408 w 3419384"/>
                  <a:gd name="connsiteY118" fmla="*/ 801318 h 222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419384" h="2222603">
                    <a:moveTo>
                      <a:pt x="486104" y="684226"/>
                    </a:moveTo>
                    <a:cubicBezTo>
                      <a:pt x="436613" y="622348"/>
                      <a:pt x="403302" y="560470"/>
                      <a:pt x="399495" y="489073"/>
                    </a:cubicBezTo>
                    <a:cubicBezTo>
                      <a:pt x="394737" y="374837"/>
                      <a:pt x="392833" y="260601"/>
                      <a:pt x="398544" y="147317"/>
                    </a:cubicBezTo>
                    <a:cubicBezTo>
                      <a:pt x="403302" y="63544"/>
                      <a:pt x="478490" y="714"/>
                      <a:pt x="564147" y="714"/>
                    </a:cubicBezTo>
                    <a:cubicBezTo>
                      <a:pt x="679309" y="-238"/>
                      <a:pt x="794470" y="-238"/>
                      <a:pt x="909631" y="714"/>
                    </a:cubicBezTo>
                    <a:cubicBezTo>
                      <a:pt x="1004806" y="1666"/>
                      <a:pt x="1076187" y="74967"/>
                      <a:pt x="1080945" y="171116"/>
                    </a:cubicBezTo>
                    <a:cubicBezTo>
                      <a:pt x="1082849" y="200627"/>
                      <a:pt x="1090463" y="231090"/>
                      <a:pt x="1102836" y="258697"/>
                    </a:cubicBezTo>
                    <a:cubicBezTo>
                      <a:pt x="1126629" y="312959"/>
                      <a:pt x="1155182" y="365317"/>
                      <a:pt x="1181831" y="418627"/>
                    </a:cubicBezTo>
                    <a:cubicBezTo>
                      <a:pt x="1209431" y="475745"/>
                      <a:pt x="1185637" y="513824"/>
                      <a:pt x="1121870" y="514776"/>
                    </a:cubicBezTo>
                    <a:cubicBezTo>
                      <a:pt x="1107594" y="514776"/>
                      <a:pt x="1093318" y="514776"/>
                      <a:pt x="1085704" y="514776"/>
                    </a:cubicBezTo>
                    <a:cubicBezTo>
                      <a:pt x="1057152" y="573798"/>
                      <a:pt x="1031455" y="628060"/>
                      <a:pt x="1003854" y="686130"/>
                    </a:cubicBezTo>
                    <a:cubicBezTo>
                      <a:pt x="1050490" y="686130"/>
                      <a:pt x="1100932" y="688986"/>
                      <a:pt x="1151375" y="685178"/>
                    </a:cubicBezTo>
                    <a:cubicBezTo>
                      <a:pt x="1279860" y="675658"/>
                      <a:pt x="1379794" y="723256"/>
                      <a:pt x="1456885" y="826069"/>
                    </a:cubicBezTo>
                    <a:cubicBezTo>
                      <a:pt x="1497810" y="879379"/>
                      <a:pt x="1544446" y="928881"/>
                      <a:pt x="1594888" y="987903"/>
                    </a:cubicBezTo>
                    <a:cubicBezTo>
                      <a:pt x="1594888" y="966960"/>
                      <a:pt x="1594888" y="954584"/>
                      <a:pt x="1594888" y="942209"/>
                    </a:cubicBezTo>
                    <a:cubicBezTo>
                      <a:pt x="1594888" y="655667"/>
                      <a:pt x="1594888" y="370077"/>
                      <a:pt x="1594888" y="83535"/>
                    </a:cubicBezTo>
                    <a:cubicBezTo>
                      <a:pt x="1594888" y="18801"/>
                      <a:pt x="1611068" y="2618"/>
                      <a:pt x="1677690" y="2618"/>
                    </a:cubicBezTo>
                    <a:cubicBezTo>
                      <a:pt x="2230654" y="2618"/>
                      <a:pt x="2784571" y="2618"/>
                      <a:pt x="3337535" y="2618"/>
                    </a:cubicBezTo>
                    <a:cubicBezTo>
                      <a:pt x="3403205" y="2618"/>
                      <a:pt x="3419385" y="18801"/>
                      <a:pt x="3419385" y="84487"/>
                    </a:cubicBezTo>
                    <a:cubicBezTo>
                      <a:pt x="3419385" y="694697"/>
                      <a:pt x="3419385" y="1305860"/>
                      <a:pt x="3419385" y="1916070"/>
                    </a:cubicBezTo>
                    <a:cubicBezTo>
                      <a:pt x="3419385" y="1981756"/>
                      <a:pt x="3403205" y="1997940"/>
                      <a:pt x="3337535" y="1997940"/>
                    </a:cubicBezTo>
                    <a:cubicBezTo>
                      <a:pt x="2924477" y="1997940"/>
                      <a:pt x="2511419" y="1997940"/>
                      <a:pt x="2098362" y="1997940"/>
                    </a:cubicBezTo>
                    <a:cubicBezTo>
                      <a:pt x="2084086" y="1997940"/>
                      <a:pt x="2069809" y="1997940"/>
                      <a:pt x="2052678" y="1997940"/>
                    </a:cubicBezTo>
                    <a:cubicBezTo>
                      <a:pt x="2052678" y="2036018"/>
                      <a:pt x="2052678" y="2072193"/>
                      <a:pt x="2052678" y="2110272"/>
                    </a:cubicBezTo>
                    <a:cubicBezTo>
                      <a:pt x="2013656" y="2110272"/>
                      <a:pt x="1978442" y="2110272"/>
                      <a:pt x="1939420" y="2110272"/>
                    </a:cubicBezTo>
                    <a:cubicBezTo>
                      <a:pt x="1939420" y="2074097"/>
                      <a:pt x="1939420" y="2038874"/>
                      <a:pt x="1939420" y="1999843"/>
                    </a:cubicBezTo>
                    <a:cubicBezTo>
                      <a:pt x="1367421" y="1999843"/>
                      <a:pt x="799229" y="1999843"/>
                      <a:pt x="229133" y="1999843"/>
                    </a:cubicBezTo>
                    <a:cubicBezTo>
                      <a:pt x="229133" y="2074097"/>
                      <a:pt x="229133" y="2147398"/>
                      <a:pt x="229133" y="2222604"/>
                    </a:cubicBezTo>
                    <a:cubicBezTo>
                      <a:pt x="190111" y="2222604"/>
                      <a:pt x="154897" y="2222604"/>
                      <a:pt x="114923" y="2222604"/>
                    </a:cubicBezTo>
                    <a:cubicBezTo>
                      <a:pt x="114923" y="2149302"/>
                      <a:pt x="114923" y="2075049"/>
                      <a:pt x="114923" y="1996988"/>
                    </a:cubicBezTo>
                    <a:cubicBezTo>
                      <a:pt x="93985" y="1996988"/>
                      <a:pt x="75902" y="1997940"/>
                      <a:pt x="58770" y="1996988"/>
                    </a:cubicBezTo>
                    <a:cubicBezTo>
                      <a:pt x="23556" y="1995084"/>
                      <a:pt x="1666" y="1974140"/>
                      <a:pt x="714" y="1937966"/>
                    </a:cubicBezTo>
                    <a:cubicBezTo>
                      <a:pt x="-238" y="1862760"/>
                      <a:pt x="-238" y="1788507"/>
                      <a:pt x="714" y="1713302"/>
                    </a:cubicBezTo>
                    <a:cubicBezTo>
                      <a:pt x="1666" y="1677127"/>
                      <a:pt x="23556" y="1656184"/>
                      <a:pt x="59722" y="1655232"/>
                    </a:cubicBezTo>
                    <a:cubicBezTo>
                      <a:pt x="94937" y="1654280"/>
                      <a:pt x="130151" y="1655232"/>
                      <a:pt x="173932" y="1655232"/>
                    </a:cubicBezTo>
                    <a:cubicBezTo>
                      <a:pt x="107309" y="1572410"/>
                      <a:pt x="113972" y="1480070"/>
                      <a:pt x="113972" y="1388681"/>
                    </a:cubicBezTo>
                    <a:cubicBezTo>
                      <a:pt x="114923" y="1253502"/>
                      <a:pt x="113972" y="1118323"/>
                      <a:pt x="113972" y="982191"/>
                    </a:cubicBezTo>
                    <a:cubicBezTo>
                      <a:pt x="113972" y="807982"/>
                      <a:pt x="236747" y="686130"/>
                      <a:pt x="409965" y="685178"/>
                    </a:cubicBezTo>
                    <a:cubicBezTo>
                      <a:pt x="429951" y="684226"/>
                      <a:pt x="453745" y="684226"/>
                      <a:pt x="486104" y="684226"/>
                    </a:cubicBezTo>
                    <a:close/>
                    <a:moveTo>
                      <a:pt x="3300417" y="1879896"/>
                    </a:moveTo>
                    <a:cubicBezTo>
                      <a:pt x="3300417" y="1289677"/>
                      <a:pt x="3300417" y="702313"/>
                      <a:pt x="3300417" y="116854"/>
                    </a:cubicBezTo>
                    <a:cubicBezTo>
                      <a:pt x="2768391" y="116854"/>
                      <a:pt x="2238268" y="116854"/>
                      <a:pt x="1709098" y="116854"/>
                    </a:cubicBezTo>
                    <a:cubicBezTo>
                      <a:pt x="1709098" y="411011"/>
                      <a:pt x="1709098" y="702313"/>
                      <a:pt x="1709098" y="994567"/>
                    </a:cubicBezTo>
                    <a:cubicBezTo>
                      <a:pt x="1713857" y="992663"/>
                      <a:pt x="1715760" y="992663"/>
                      <a:pt x="1717663" y="990759"/>
                    </a:cubicBezTo>
                    <a:cubicBezTo>
                      <a:pt x="1787141" y="921266"/>
                      <a:pt x="1857570" y="851772"/>
                      <a:pt x="1927048" y="782278"/>
                    </a:cubicBezTo>
                    <a:cubicBezTo>
                      <a:pt x="1979394" y="729920"/>
                      <a:pt x="1989863" y="728968"/>
                      <a:pt x="2057437" y="774663"/>
                    </a:cubicBezTo>
                    <a:cubicBezTo>
                      <a:pt x="2154515" y="675658"/>
                      <a:pt x="2253496" y="575702"/>
                      <a:pt x="2347719" y="479553"/>
                    </a:cubicBezTo>
                    <a:cubicBezTo>
                      <a:pt x="2375320" y="504304"/>
                      <a:pt x="2401969" y="528103"/>
                      <a:pt x="2433376" y="556662"/>
                    </a:cubicBezTo>
                    <a:cubicBezTo>
                      <a:pt x="2331540" y="657571"/>
                      <a:pt x="2231606" y="756575"/>
                      <a:pt x="2129769" y="857484"/>
                    </a:cubicBezTo>
                    <a:cubicBezTo>
                      <a:pt x="2169743" y="896514"/>
                      <a:pt x="2207813" y="933641"/>
                      <a:pt x="2245882" y="970768"/>
                    </a:cubicBezTo>
                    <a:cubicBezTo>
                      <a:pt x="2287759" y="1012654"/>
                      <a:pt x="2287759" y="1037405"/>
                      <a:pt x="2245882" y="1079292"/>
                    </a:cubicBezTo>
                    <a:cubicBezTo>
                      <a:pt x="2149756" y="1176393"/>
                      <a:pt x="2053630" y="1273493"/>
                      <a:pt x="1955600" y="1368690"/>
                    </a:cubicBezTo>
                    <a:cubicBezTo>
                      <a:pt x="1880412" y="1441991"/>
                      <a:pt x="1818549" y="1531476"/>
                      <a:pt x="1709098" y="1551467"/>
                    </a:cubicBezTo>
                    <a:cubicBezTo>
                      <a:pt x="1709098" y="1588594"/>
                      <a:pt x="1709098" y="1620009"/>
                      <a:pt x="1709098" y="1652376"/>
                    </a:cubicBezTo>
                    <a:cubicBezTo>
                      <a:pt x="1837583" y="1652376"/>
                      <a:pt x="1963214" y="1652376"/>
                      <a:pt x="2088844" y="1652376"/>
                    </a:cubicBezTo>
                    <a:cubicBezTo>
                      <a:pt x="2142142" y="1652376"/>
                      <a:pt x="2161177" y="1671415"/>
                      <a:pt x="2162129" y="1725677"/>
                    </a:cubicBezTo>
                    <a:cubicBezTo>
                      <a:pt x="2162129" y="1776131"/>
                      <a:pt x="2162129" y="1826586"/>
                      <a:pt x="2162129" y="1878944"/>
                    </a:cubicBezTo>
                    <a:cubicBezTo>
                      <a:pt x="2543779" y="1879896"/>
                      <a:pt x="2920670" y="1879896"/>
                      <a:pt x="3300417" y="1879896"/>
                    </a:cubicBezTo>
                    <a:close/>
                    <a:moveTo>
                      <a:pt x="1988911" y="882235"/>
                    </a:moveTo>
                    <a:cubicBezTo>
                      <a:pt x="1893736" y="977431"/>
                      <a:pt x="1798562" y="1072628"/>
                      <a:pt x="1704339" y="1167825"/>
                    </a:cubicBezTo>
                    <a:cubicBezTo>
                      <a:pt x="1661510" y="1209711"/>
                      <a:pt x="1632958" y="1208759"/>
                      <a:pt x="1594888" y="1164017"/>
                    </a:cubicBezTo>
                    <a:cubicBezTo>
                      <a:pt x="1510183" y="1065013"/>
                      <a:pt x="1424526" y="966008"/>
                      <a:pt x="1339820" y="866051"/>
                    </a:cubicBezTo>
                    <a:cubicBezTo>
                      <a:pt x="1300799" y="820357"/>
                      <a:pt x="1253211" y="797510"/>
                      <a:pt x="1193251" y="798462"/>
                    </a:cubicBezTo>
                    <a:cubicBezTo>
                      <a:pt x="1120919" y="799414"/>
                      <a:pt x="1048586" y="799414"/>
                      <a:pt x="976253" y="798462"/>
                    </a:cubicBezTo>
                    <a:cubicBezTo>
                      <a:pt x="952460" y="797510"/>
                      <a:pt x="940087" y="805126"/>
                      <a:pt x="929618" y="826069"/>
                    </a:cubicBezTo>
                    <a:cubicBezTo>
                      <a:pt x="885837" y="916506"/>
                      <a:pt x="840154" y="1006942"/>
                      <a:pt x="795422" y="1097379"/>
                    </a:cubicBezTo>
                    <a:cubicBezTo>
                      <a:pt x="783049" y="1122131"/>
                      <a:pt x="766869" y="1141170"/>
                      <a:pt x="736413" y="1141170"/>
                    </a:cubicBezTo>
                    <a:cubicBezTo>
                      <a:pt x="707861" y="1140218"/>
                      <a:pt x="692633" y="1122131"/>
                      <a:pt x="681212" y="1098331"/>
                    </a:cubicBezTo>
                    <a:cubicBezTo>
                      <a:pt x="650756" y="1035501"/>
                      <a:pt x="619349" y="972672"/>
                      <a:pt x="587941" y="910794"/>
                    </a:cubicBezTo>
                    <a:cubicBezTo>
                      <a:pt x="569858" y="874619"/>
                      <a:pt x="559389" y="825117"/>
                      <a:pt x="529885" y="807982"/>
                    </a:cubicBezTo>
                    <a:cubicBezTo>
                      <a:pt x="499429" y="788942"/>
                      <a:pt x="449938" y="800366"/>
                      <a:pt x="409013" y="800366"/>
                    </a:cubicBezTo>
                    <a:cubicBezTo>
                      <a:pt x="297659" y="800366"/>
                      <a:pt x="226278" y="871763"/>
                      <a:pt x="226278" y="982191"/>
                    </a:cubicBezTo>
                    <a:cubicBezTo>
                      <a:pt x="226278" y="1144978"/>
                      <a:pt x="226278" y="1307764"/>
                      <a:pt x="226278" y="1470550"/>
                    </a:cubicBezTo>
                    <a:cubicBezTo>
                      <a:pt x="226278" y="1583834"/>
                      <a:pt x="297659" y="1655232"/>
                      <a:pt x="410916" y="1655232"/>
                    </a:cubicBezTo>
                    <a:cubicBezTo>
                      <a:pt x="547016" y="1655232"/>
                      <a:pt x="684067" y="1655232"/>
                      <a:pt x="820167" y="1655232"/>
                    </a:cubicBezTo>
                    <a:cubicBezTo>
                      <a:pt x="830636" y="1655232"/>
                      <a:pt x="841105" y="1654280"/>
                      <a:pt x="853478" y="1653328"/>
                    </a:cubicBezTo>
                    <a:cubicBezTo>
                      <a:pt x="853478" y="1600969"/>
                      <a:pt x="853478" y="1551467"/>
                      <a:pt x="853478" y="1501965"/>
                    </a:cubicBezTo>
                    <a:cubicBezTo>
                      <a:pt x="853478" y="1445799"/>
                      <a:pt x="834443" y="1427712"/>
                      <a:pt x="778290" y="1427712"/>
                    </a:cubicBezTo>
                    <a:cubicBezTo>
                      <a:pt x="692633" y="1427712"/>
                      <a:pt x="606976" y="1427712"/>
                      <a:pt x="522271" y="1427712"/>
                    </a:cubicBezTo>
                    <a:cubicBezTo>
                      <a:pt x="488008" y="1427712"/>
                      <a:pt x="459455" y="1415336"/>
                      <a:pt x="456600" y="1381065"/>
                    </a:cubicBezTo>
                    <a:cubicBezTo>
                      <a:pt x="451841" y="1321091"/>
                      <a:pt x="455648" y="1261118"/>
                      <a:pt x="455648" y="1201144"/>
                    </a:cubicBezTo>
                    <a:cubicBezTo>
                      <a:pt x="494670" y="1201144"/>
                      <a:pt x="529885" y="1201144"/>
                      <a:pt x="568906" y="1201144"/>
                    </a:cubicBezTo>
                    <a:cubicBezTo>
                      <a:pt x="568906" y="1239222"/>
                      <a:pt x="568906" y="1275397"/>
                      <a:pt x="568906" y="1313476"/>
                    </a:cubicBezTo>
                    <a:cubicBezTo>
                      <a:pt x="642191" y="1313476"/>
                      <a:pt x="712620" y="1313476"/>
                      <a:pt x="782097" y="1313476"/>
                    </a:cubicBezTo>
                    <a:cubicBezTo>
                      <a:pt x="896307" y="1313476"/>
                      <a:pt x="966736" y="1383921"/>
                      <a:pt x="967688" y="1497205"/>
                    </a:cubicBezTo>
                    <a:cubicBezTo>
                      <a:pt x="967688" y="1548611"/>
                      <a:pt x="967688" y="1600969"/>
                      <a:pt x="967688" y="1653328"/>
                    </a:cubicBezTo>
                    <a:cubicBezTo>
                      <a:pt x="1064766" y="1653328"/>
                      <a:pt x="1158037" y="1653328"/>
                      <a:pt x="1252260" y="1653328"/>
                    </a:cubicBezTo>
                    <a:cubicBezTo>
                      <a:pt x="1252260" y="1523860"/>
                      <a:pt x="1252260" y="1397249"/>
                      <a:pt x="1252260" y="1269685"/>
                    </a:cubicBezTo>
                    <a:cubicBezTo>
                      <a:pt x="1252260" y="1240174"/>
                      <a:pt x="1259874" y="1215423"/>
                      <a:pt x="1289378" y="1203048"/>
                    </a:cubicBezTo>
                    <a:cubicBezTo>
                      <a:pt x="1317930" y="1191624"/>
                      <a:pt x="1339820" y="1204952"/>
                      <a:pt x="1358855" y="1223991"/>
                    </a:cubicBezTo>
                    <a:cubicBezTo>
                      <a:pt x="1412153" y="1278253"/>
                      <a:pt x="1466402" y="1331563"/>
                      <a:pt x="1519700" y="1384873"/>
                    </a:cubicBezTo>
                    <a:cubicBezTo>
                      <a:pt x="1602502" y="1466742"/>
                      <a:pt x="1700532" y="1466742"/>
                      <a:pt x="1783334" y="1383921"/>
                    </a:cubicBezTo>
                    <a:cubicBezTo>
                      <a:pt x="1895640" y="1272541"/>
                      <a:pt x="2006994" y="1160209"/>
                      <a:pt x="2118349" y="1048829"/>
                    </a:cubicBezTo>
                    <a:cubicBezTo>
                      <a:pt x="2125962" y="1041213"/>
                      <a:pt x="2131673" y="1033598"/>
                      <a:pt x="2136432" y="1028838"/>
                    </a:cubicBezTo>
                    <a:cubicBezTo>
                      <a:pt x="2085037" y="979336"/>
                      <a:pt x="2038402" y="931737"/>
                      <a:pt x="1988911" y="882235"/>
                    </a:cubicBezTo>
                    <a:close/>
                    <a:moveTo>
                      <a:pt x="1041924" y="396732"/>
                    </a:moveTo>
                    <a:cubicBezTo>
                      <a:pt x="1037165" y="387212"/>
                      <a:pt x="1034310" y="380549"/>
                      <a:pt x="1031455" y="373885"/>
                    </a:cubicBezTo>
                    <a:cubicBezTo>
                      <a:pt x="1000999" y="307247"/>
                      <a:pt x="955315" y="246321"/>
                      <a:pt x="962929" y="164452"/>
                    </a:cubicBezTo>
                    <a:cubicBezTo>
                      <a:pt x="965784" y="133037"/>
                      <a:pt x="938183" y="113998"/>
                      <a:pt x="905824" y="113998"/>
                    </a:cubicBezTo>
                    <a:cubicBezTo>
                      <a:pt x="793518" y="113046"/>
                      <a:pt x="680260" y="113046"/>
                      <a:pt x="567954" y="113998"/>
                    </a:cubicBezTo>
                    <a:cubicBezTo>
                      <a:pt x="532740" y="113998"/>
                      <a:pt x="509898" y="136845"/>
                      <a:pt x="509898" y="172068"/>
                    </a:cubicBezTo>
                    <a:cubicBezTo>
                      <a:pt x="508946" y="268217"/>
                      <a:pt x="507043" y="364365"/>
                      <a:pt x="510850" y="460514"/>
                    </a:cubicBezTo>
                    <a:cubicBezTo>
                      <a:pt x="515608" y="584269"/>
                      <a:pt x="618397" y="682322"/>
                      <a:pt x="735462" y="683274"/>
                    </a:cubicBezTo>
                    <a:cubicBezTo>
                      <a:pt x="854430" y="684226"/>
                      <a:pt x="954363" y="592837"/>
                      <a:pt x="964832" y="473841"/>
                    </a:cubicBezTo>
                    <a:cubicBezTo>
                      <a:pt x="970543" y="414819"/>
                      <a:pt x="980060" y="404348"/>
                      <a:pt x="1041924" y="396732"/>
                    </a:cubicBezTo>
                    <a:close/>
                    <a:moveTo>
                      <a:pt x="112068" y="1879896"/>
                    </a:moveTo>
                    <a:cubicBezTo>
                      <a:pt x="758304" y="1879896"/>
                      <a:pt x="1402636" y="1879896"/>
                      <a:pt x="2046016" y="1879896"/>
                    </a:cubicBezTo>
                    <a:cubicBezTo>
                      <a:pt x="2046016" y="1841817"/>
                      <a:pt x="2046016" y="1805642"/>
                      <a:pt x="2046016" y="1769468"/>
                    </a:cubicBezTo>
                    <a:cubicBezTo>
                      <a:pt x="1399780" y="1769468"/>
                      <a:pt x="757352" y="1769468"/>
                      <a:pt x="112068" y="1769468"/>
                    </a:cubicBezTo>
                    <a:cubicBezTo>
                      <a:pt x="112068" y="1806594"/>
                      <a:pt x="112068" y="1841817"/>
                      <a:pt x="112068" y="1879896"/>
                    </a:cubicBezTo>
                    <a:close/>
                    <a:moveTo>
                      <a:pt x="1592033" y="1551467"/>
                    </a:moveTo>
                    <a:cubicBezTo>
                      <a:pt x="1493051" y="1536236"/>
                      <a:pt x="1435947" y="1461031"/>
                      <a:pt x="1367421" y="1395345"/>
                    </a:cubicBezTo>
                    <a:cubicBezTo>
                      <a:pt x="1367421" y="1484830"/>
                      <a:pt x="1367421" y="1567651"/>
                      <a:pt x="1367421" y="1651424"/>
                    </a:cubicBezTo>
                    <a:cubicBezTo>
                      <a:pt x="1443561" y="1651424"/>
                      <a:pt x="1517797" y="1651424"/>
                      <a:pt x="1592033" y="1651424"/>
                    </a:cubicBezTo>
                    <a:cubicBezTo>
                      <a:pt x="1592033" y="1618105"/>
                      <a:pt x="1592033" y="1587642"/>
                      <a:pt x="1592033" y="1551467"/>
                    </a:cubicBezTo>
                    <a:close/>
                    <a:moveTo>
                      <a:pt x="815408" y="801318"/>
                    </a:moveTo>
                    <a:cubicBezTo>
                      <a:pt x="762111" y="801318"/>
                      <a:pt x="713572" y="801318"/>
                      <a:pt x="660274" y="801318"/>
                    </a:cubicBezTo>
                    <a:cubicBezTo>
                      <a:pt x="685971" y="852724"/>
                      <a:pt x="709764" y="901274"/>
                      <a:pt x="737365" y="955536"/>
                    </a:cubicBezTo>
                    <a:cubicBezTo>
                      <a:pt x="764966" y="900322"/>
                      <a:pt x="788759" y="852724"/>
                      <a:pt x="815408" y="801318"/>
                    </a:cubicBezTo>
                    <a:close/>
                  </a:path>
                </a:pathLst>
              </a:custGeom>
              <a:grpFill/>
              <a:ln w="951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88913B7-A655-6C44-52B7-88014961542A}"/>
                  </a:ext>
                </a:extLst>
              </p:cNvPr>
              <p:cNvSpPr/>
              <p:nvPr/>
            </p:nvSpPr>
            <p:spPr>
              <a:xfrm>
                <a:off x="3012029" y="3836916"/>
                <a:ext cx="685886" cy="1198051"/>
              </a:xfrm>
              <a:custGeom>
                <a:avLst/>
                <a:gdLst>
                  <a:gd name="connsiteX0" fmla="*/ 163378 w 685886"/>
                  <a:gd name="connsiteY0" fmla="*/ 506924 h 1198051"/>
                  <a:gd name="connsiteX1" fmla="*/ 145295 w 685886"/>
                  <a:gd name="connsiteY1" fmla="*/ 80443 h 1198051"/>
                  <a:gd name="connsiteX2" fmla="*/ 544076 w 685886"/>
                  <a:gd name="connsiteY2" fmla="*/ 82347 h 1198051"/>
                  <a:gd name="connsiteX3" fmla="*/ 525993 w 685886"/>
                  <a:gd name="connsiteY3" fmla="*/ 505020 h 1198051"/>
                  <a:gd name="connsiteX4" fmla="*/ 543125 w 685886"/>
                  <a:gd name="connsiteY4" fmla="*/ 521203 h 1198051"/>
                  <a:gd name="connsiteX5" fmla="*/ 685887 w 685886"/>
                  <a:gd name="connsiteY5" fmla="*/ 805841 h 1198051"/>
                  <a:gd name="connsiteX6" fmla="*/ 685887 w 685886"/>
                  <a:gd name="connsiteY6" fmla="*/ 1126654 h 1198051"/>
                  <a:gd name="connsiteX7" fmla="*/ 614506 w 685886"/>
                  <a:gd name="connsiteY7" fmla="*/ 1198051 h 1198051"/>
                  <a:gd name="connsiteX8" fmla="*/ 72962 w 685886"/>
                  <a:gd name="connsiteY8" fmla="*/ 1198051 h 1198051"/>
                  <a:gd name="connsiteX9" fmla="*/ 1581 w 685886"/>
                  <a:gd name="connsiteY9" fmla="*/ 1126654 h 1198051"/>
                  <a:gd name="connsiteX10" fmla="*/ 629 w 685886"/>
                  <a:gd name="connsiteY10" fmla="*/ 848680 h 1198051"/>
                  <a:gd name="connsiteX11" fmla="*/ 163378 w 685886"/>
                  <a:gd name="connsiteY11" fmla="*/ 506924 h 1198051"/>
                  <a:gd name="connsiteX12" fmla="*/ 570725 w 685886"/>
                  <a:gd name="connsiteY12" fmla="*/ 1081911 h 1198051"/>
                  <a:gd name="connsiteX13" fmla="*/ 570725 w 685886"/>
                  <a:gd name="connsiteY13" fmla="*/ 798226 h 1198051"/>
                  <a:gd name="connsiteX14" fmla="*/ 363245 w 685886"/>
                  <a:gd name="connsiteY14" fmla="*/ 570705 h 1198051"/>
                  <a:gd name="connsiteX15" fmla="*/ 121501 w 685886"/>
                  <a:gd name="connsiteY15" fmla="*/ 758243 h 1198051"/>
                  <a:gd name="connsiteX16" fmla="*/ 118646 w 685886"/>
                  <a:gd name="connsiteY16" fmla="*/ 1081911 h 1198051"/>
                  <a:gd name="connsiteX17" fmla="*/ 570725 w 685886"/>
                  <a:gd name="connsiteY17" fmla="*/ 1081911 h 1198051"/>
                  <a:gd name="connsiteX18" fmla="*/ 513621 w 685886"/>
                  <a:gd name="connsiteY18" fmla="*/ 286067 h 1198051"/>
                  <a:gd name="connsiteX19" fmla="*/ 345161 w 685886"/>
                  <a:gd name="connsiteY19" fmla="*/ 113761 h 1198051"/>
                  <a:gd name="connsiteX20" fmla="*/ 171944 w 685886"/>
                  <a:gd name="connsiteY20" fmla="*/ 284164 h 1198051"/>
                  <a:gd name="connsiteX21" fmla="*/ 343258 w 685886"/>
                  <a:gd name="connsiteY21" fmla="*/ 456469 h 1198051"/>
                  <a:gd name="connsiteX22" fmla="*/ 513621 w 685886"/>
                  <a:gd name="connsiteY22" fmla="*/ 286067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86" h="1198051">
                    <a:moveTo>
                      <a:pt x="163378" y="506924"/>
                    </a:moveTo>
                    <a:cubicBezTo>
                      <a:pt x="2533" y="354609"/>
                      <a:pt x="51072" y="169928"/>
                      <a:pt x="145295" y="80443"/>
                    </a:cubicBezTo>
                    <a:cubicBezTo>
                      <a:pt x="256649" y="-27129"/>
                      <a:pt x="432722" y="-27129"/>
                      <a:pt x="544076" y="82347"/>
                    </a:cubicBezTo>
                    <a:cubicBezTo>
                      <a:pt x="640203" y="176591"/>
                      <a:pt x="680176" y="359369"/>
                      <a:pt x="525993" y="505020"/>
                    </a:cubicBezTo>
                    <a:cubicBezTo>
                      <a:pt x="531704" y="510732"/>
                      <a:pt x="537414" y="516443"/>
                      <a:pt x="543125" y="521203"/>
                    </a:cubicBezTo>
                    <a:cubicBezTo>
                      <a:pt x="637348" y="592601"/>
                      <a:pt x="685887" y="686845"/>
                      <a:pt x="685887" y="805841"/>
                    </a:cubicBezTo>
                    <a:cubicBezTo>
                      <a:pt x="685887" y="912462"/>
                      <a:pt x="685887" y="1020034"/>
                      <a:pt x="685887" y="1126654"/>
                    </a:cubicBezTo>
                    <a:cubicBezTo>
                      <a:pt x="685887" y="1178060"/>
                      <a:pt x="665900" y="1198051"/>
                      <a:pt x="614506" y="1198051"/>
                    </a:cubicBezTo>
                    <a:cubicBezTo>
                      <a:pt x="433674" y="1198051"/>
                      <a:pt x="253794" y="1198051"/>
                      <a:pt x="72962" y="1198051"/>
                    </a:cubicBezTo>
                    <a:cubicBezTo>
                      <a:pt x="21568" y="1198051"/>
                      <a:pt x="1581" y="1178060"/>
                      <a:pt x="1581" y="1126654"/>
                    </a:cubicBezTo>
                    <a:cubicBezTo>
                      <a:pt x="1581" y="1034313"/>
                      <a:pt x="4436" y="941021"/>
                      <a:pt x="629" y="848680"/>
                    </a:cubicBezTo>
                    <a:cubicBezTo>
                      <a:pt x="-6033" y="705885"/>
                      <a:pt x="39651" y="589745"/>
                      <a:pt x="163378" y="506924"/>
                    </a:cubicBezTo>
                    <a:close/>
                    <a:moveTo>
                      <a:pt x="570725" y="1081911"/>
                    </a:moveTo>
                    <a:cubicBezTo>
                      <a:pt x="570725" y="984811"/>
                      <a:pt x="571677" y="891518"/>
                      <a:pt x="570725" y="798226"/>
                    </a:cubicBezTo>
                    <a:cubicBezTo>
                      <a:pt x="569774" y="678278"/>
                      <a:pt x="479358" y="581177"/>
                      <a:pt x="363245" y="570705"/>
                    </a:cubicBezTo>
                    <a:cubicBezTo>
                      <a:pt x="246180" y="560234"/>
                      <a:pt x="133874" y="639247"/>
                      <a:pt x="121501" y="758243"/>
                    </a:cubicBezTo>
                    <a:cubicBezTo>
                      <a:pt x="110080" y="864863"/>
                      <a:pt x="118646" y="972435"/>
                      <a:pt x="118646" y="1081911"/>
                    </a:cubicBezTo>
                    <a:cubicBezTo>
                      <a:pt x="268070" y="1081911"/>
                      <a:pt x="417494" y="1081911"/>
                      <a:pt x="570725" y="1081911"/>
                    </a:cubicBezTo>
                    <a:close/>
                    <a:moveTo>
                      <a:pt x="513621" y="286067"/>
                    </a:moveTo>
                    <a:cubicBezTo>
                      <a:pt x="513621" y="192775"/>
                      <a:pt x="438433" y="115666"/>
                      <a:pt x="345161" y="113761"/>
                    </a:cubicBezTo>
                    <a:cubicBezTo>
                      <a:pt x="249987" y="112810"/>
                      <a:pt x="171944" y="188967"/>
                      <a:pt x="171944" y="284164"/>
                    </a:cubicBezTo>
                    <a:cubicBezTo>
                      <a:pt x="171944" y="378408"/>
                      <a:pt x="249035" y="456469"/>
                      <a:pt x="343258" y="456469"/>
                    </a:cubicBezTo>
                    <a:cubicBezTo>
                      <a:pt x="436529" y="455518"/>
                      <a:pt x="513621" y="379360"/>
                      <a:pt x="513621" y="286067"/>
                    </a:cubicBezTo>
                    <a:close/>
                  </a:path>
                </a:pathLst>
              </a:custGeom>
              <a:grpFill/>
              <a:ln w="951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65C604B-2FC3-353F-4806-2091339011CB}"/>
                  </a:ext>
                </a:extLst>
              </p:cNvPr>
              <p:cNvSpPr/>
              <p:nvPr/>
            </p:nvSpPr>
            <p:spPr>
              <a:xfrm>
                <a:off x="3809750" y="3836916"/>
                <a:ext cx="685728" cy="1198051"/>
              </a:xfrm>
              <a:custGeom>
                <a:avLst/>
                <a:gdLst>
                  <a:gd name="connsiteX0" fmla="*/ 163220 w 685728"/>
                  <a:gd name="connsiteY0" fmla="*/ 506924 h 1198051"/>
                  <a:gd name="connsiteX1" fmla="*/ 145137 w 685728"/>
                  <a:gd name="connsiteY1" fmla="*/ 80443 h 1198051"/>
                  <a:gd name="connsiteX2" fmla="*/ 543919 w 685728"/>
                  <a:gd name="connsiteY2" fmla="*/ 82347 h 1198051"/>
                  <a:gd name="connsiteX3" fmla="*/ 525835 w 685728"/>
                  <a:gd name="connsiteY3" fmla="*/ 505020 h 1198051"/>
                  <a:gd name="connsiteX4" fmla="*/ 542967 w 685728"/>
                  <a:gd name="connsiteY4" fmla="*/ 521203 h 1198051"/>
                  <a:gd name="connsiteX5" fmla="*/ 685729 w 685728"/>
                  <a:gd name="connsiteY5" fmla="*/ 805841 h 1198051"/>
                  <a:gd name="connsiteX6" fmla="*/ 685729 w 685728"/>
                  <a:gd name="connsiteY6" fmla="*/ 1126654 h 1198051"/>
                  <a:gd name="connsiteX7" fmla="*/ 614348 w 685728"/>
                  <a:gd name="connsiteY7" fmla="*/ 1198051 h 1198051"/>
                  <a:gd name="connsiteX8" fmla="*/ 72804 w 685728"/>
                  <a:gd name="connsiteY8" fmla="*/ 1198051 h 1198051"/>
                  <a:gd name="connsiteX9" fmla="*/ 1423 w 685728"/>
                  <a:gd name="connsiteY9" fmla="*/ 1126654 h 1198051"/>
                  <a:gd name="connsiteX10" fmla="*/ 472 w 685728"/>
                  <a:gd name="connsiteY10" fmla="*/ 848680 h 1198051"/>
                  <a:gd name="connsiteX11" fmla="*/ 163220 w 685728"/>
                  <a:gd name="connsiteY11" fmla="*/ 506924 h 1198051"/>
                  <a:gd name="connsiteX12" fmla="*/ 569616 w 685728"/>
                  <a:gd name="connsiteY12" fmla="*/ 1081911 h 1198051"/>
                  <a:gd name="connsiteX13" fmla="*/ 570567 w 685728"/>
                  <a:gd name="connsiteY13" fmla="*/ 1063824 h 1198051"/>
                  <a:gd name="connsiteX14" fmla="*/ 570567 w 685728"/>
                  <a:gd name="connsiteY14" fmla="*/ 793466 h 1198051"/>
                  <a:gd name="connsiteX15" fmla="*/ 344052 w 685728"/>
                  <a:gd name="connsiteY15" fmla="*/ 569754 h 1198051"/>
                  <a:gd name="connsiteX16" fmla="*/ 115633 w 685728"/>
                  <a:gd name="connsiteY16" fmla="*/ 794417 h 1198051"/>
                  <a:gd name="connsiteX17" fmla="*/ 115633 w 685728"/>
                  <a:gd name="connsiteY17" fmla="*/ 1064776 h 1198051"/>
                  <a:gd name="connsiteX18" fmla="*/ 118488 w 685728"/>
                  <a:gd name="connsiteY18" fmla="*/ 1081911 h 1198051"/>
                  <a:gd name="connsiteX19" fmla="*/ 569616 w 685728"/>
                  <a:gd name="connsiteY19" fmla="*/ 1081911 h 1198051"/>
                  <a:gd name="connsiteX20" fmla="*/ 514414 w 685728"/>
                  <a:gd name="connsiteY20" fmla="*/ 287971 h 1198051"/>
                  <a:gd name="connsiteX21" fmla="*/ 348811 w 685728"/>
                  <a:gd name="connsiteY21" fmla="*/ 113761 h 1198051"/>
                  <a:gd name="connsiteX22" fmla="*/ 172738 w 685728"/>
                  <a:gd name="connsiteY22" fmla="*/ 281308 h 1198051"/>
                  <a:gd name="connsiteX23" fmla="*/ 342148 w 685728"/>
                  <a:gd name="connsiteY23" fmla="*/ 455518 h 1198051"/>
                  <a:gd name="connsiteX24" fmla="*/ 514414 w 685728"/>
                  <a:gd name="connsiteY24" fmla="*/ 287971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728" h="1198051">
                    <a:moveTo>
                      <a:pt x="163220" y="506924"/>
                    </a:moveTo>
                    <a:cubicBezTo>
                      <a:pt x="2375" y="354609"/>
                      <a:pt x="50914" y="169928"/>
                      <a:pt x="145137" y="80443"/>
                    </a:cubicBezTo>
                    <a:cubicBezTo>
                      <a:pt x="256491" y="-27129"/>
                      <a:pt x="432564" y="-27129"/>
                      <a:pt x="543919" y="82347"/>
                    </a:cubicBezTo>
                    <a:cubicBezTo>
                      <a:pt x="640045" y="176591"/>
                      <a:pt x="680018" y="359369"/>
                      <a:pt x="525835" y="505020"/>
                    </a:cubicBezTo>
                    <a:cubicBezTo>
                      <a:pt x="531546" y="510732"/>
                      <a:pt x="537256" y="516443"/>
                      <a:pt x="542967" y="521203"/>
                    </a:cubicBezTo>
                    <a:cubicBezTo>
                      <a:pt x="637190" y="592601"/>
                      <a:pt x="685729" y="686845"/>
                      <a:pt x="685729" y="805841"/>
                    </a:cubicBezTo>
                    <a:cubicBezTo>
                      <a:pt x="685729" y="912462"/>
                      <a:pt x="685729" y="1020034"/>
                      <a:pt x="685729" y="1126654"/>
                    </a:cubicBezTo>
                    <a:cubicBezTo>
                      <a:pt x="685729" y="1178060"/>
                      <a:pt x="665742" y="1198051"/>
                      <a:pt x="614348" y="1198051"/>
                    </a:cubicBezTo>
                    <a:cubicBezTo>
                      <a:pt x="433516" y="1198051"/>
                      <a:pt x="253636" y="1198051"/>
                      <a:pt x="72804" y="1198051"/>
                    </a:cubicBezTo>
                    <a:cubicBezTo>
                      <a:pt x="21410" y="1198051"/>
                      <a:pt x="1423" y="1178060"/>
                      <a:pt x="1423" y="1126654"/>
                    </a:cubicBezTo>
                    <a:cubicBezTo>
                      <a:pt x="1423" y="1034313"/>
                      <a:pt x="4278" y="941021"/>
                      <a:pt x="472" y="848680"/>
                    </a:cubicBezTo>
                    <a:cubicBezTo>
                      <a:pt x="-5239" y="705885"/>
                      <a:pt x="40445" y="589745"/>
                      <a:pt x="163220" y="506924"/>
                    </a:cubicBezTo>
                    <a:close/>
                    <a:moveTo>
                      <a:pt x="569616" y="1081911"/>
                    </a:moveTo>
                    <a:cubicBezTo>
                      <a:pt x="570567" y="1073344"/>
                      <a:pt x="570567" y="1068584"/>
                      <a:pt x="570567" y="1063824"/>
                    </a:cubicBezTo>
                    <a:cubicBezTo>
                      <a:pt x="570567" y="973387"/>
                      <a:pt x="571519" y="883903"/>
                      <a:pt x="570567" y="793466"/>
                    </a:cubicBezTo>
                    <a:cubicBezTo>
                      <a:pt x="568664" y="669710"/>
                      <a:pt x="466827" y="570705"/>
                      <a:pt x="344052" y="569754"/>
                    </a:cubicBezTo>
                    <a:cubicBezTo>
                      <a:pt x="219373" y="568802"/>
                      <a:pt x="117536" y="668758"/>
                      <a:pt x="115633" y="794417"/>
                    </a:cubicBezTo>
                    <a:cubicBezTo>
                      <a:pt x="114681" y="884854"/>
                      <a:pt x="115633" y="974339"/>
                      <a:pt x="115633" y="1064776"/>
                    </a:cubicBezTo>
                    <a:cubicBezTo>
                      <a:pt x="115633" y="1070488"/>
                      <a:pt x="117536" y="1076200"/>
                      <a:pt x="118488" y="1081911"/>
                    </a:cubicBezTo>
                    <a:cubicBezTo>
                      <a:pt x="268864" y="1081911"/>
                      <a:pt x="418288" y="1081911"/>
                      <a:pt x="569616" y="1081911"/>
                    </a:cubicBezTo>
                    <a:close/>
                    <a:moveTo>
                      <a:pt x="514414" y="287971"/>
                    </a:moveTo>
                    <a:cubicBezTo>
                      <a:pt x="516318" y="194679"/>
                      <a:pt x="441130" y="116618"/>
                      <a:pt x="348811" y="113761"/>
                    </a:cubicBezTo>
                    <a:cubicBezTo>
                      <a:pt x="253636" y="111858"/>
                      <a:pt x="174641" y="187063"/>
                      <a:pt x="172738" y="281308"/>
                    </a:cubicBezTo>
                    <a:cubicBezTo>
                      <a:pt x="170834" y="376504"/>
                      <a:pt x="247925" y="454566"/>
                      <a:pt x="342148" y="455518"/>
                    </a:cubicBezTo>
                    <a:cubicBezTo>
                      <a:pt x="435419" y="456469"/>
                      <a:pt x="512511" y="381264"/>
                      <a:pt x="514414" y="287971"/>
                    </a:cubicBezTo>
                    <a:close/>
                  </a:path>
                </a:pathLst>
              </a:custGeom>
              <a:grpFill/>
              <a:ln w="951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AC2F07E9-616D-7D6A-8BC2-A42A231B642F}"/>
                  </a:ext>
                </a:extLst>
              </p:cNvPr>
              <p:cNvSpPr/>
              <p:nvPr/>
            </p:nvSpPr>
            <p:spPr>
              <a:xfrm>
                <a:off x="4608736" y="3837617"/>
                <a:ext cx="684305" cy="1197349"/>
              </a:xfrm>
              <a:custGeom>
                <a:avLst/>
                <a:gdLst>
                  <a:gd name="connsiteX0" fmla="*/ 161797 w 684305"/>
                  <a:gd name="connsiteY0" fmla="*/ 506222 h 1197349"/>
                  <a:gd name="connsiteX1" fmla="*/ 140859 w 684305"/>
                  <a:gd name="connsiteY1" fmla="*/ 82597 h 1197349"/>
                  <a:gd name="connsiteX2" fmla="*/ 539640 w 684305"/>
                  <a:gd name="connsiteY2" fmla="*/ 78789 h 1197349"/>
                  <a:gd name="connsiteX3" fmla="*/ 524412 w 684305"/>
                  <a:gd name="connsiteY3" fmla="*/ 504318 h 1197349"/>
                  <a:gd name="connsiteX4" fmla="*/ 541543 w 684305"/>
                  <a:gd name="connsiteY4" fmla="*/ 520502 h 1197349"/>
                  <a:gd name="connsiteX5" fmla="*/ 684305 w 684305"/>
                  <a:gd name="connsiteY5" fmla="*/ 805140 h 1197349"/>
                  <a:gd name="connsiteX6" fmla="*/ 684305 w 684305"/>
                  <a:gd name="connsiteY6" fmla="*/ 1125953 h 1197349"/>
                  <a:gd name="connsiteX7" fmla="*/ 612924 w 684305"/>
                  <a:gd name="connsiteY7" fmla="*/ 1197350 h 1197349"/>
                  <a:gd name="connsiteX8" fmla="*/ 71381 w 684305"/>
                  <a:gd name="connsiteY8" fmla="*/ 1197350 h 1197349"/>
                  <a:gd name="connsiteX9" fmla="*/ 0 w 684305"/>
                  <a:gd name="connsiteY9" fmla="*/ 1125953 h 1197349"/>
                  <a:gd name="connsiteX10" fmla="*/ 0 w 684305"/>
                  <a:gd name="connsiteY10" fmla="*/ 805140 h 1197349"/>
                  <a:gd name="connsiteX11" fmla="*/ 145617 w 684305"/>
                  <a:gd name="connsiteY11" fmla="*/ 518598 h 1197349"/>
                  <a:gd name="connsiteX12" fmla="*/ 161797 w 684305"/>
                  <a:gd name="connsiteY12" fmla="*/ 506222 h 1197349"/>
                  <a:gd name="connsiteX13" fmla="*/ 570096 w 684305"/>
                  <a:gd name="connsiteY13" fmla="*/ 1082162 h 1197349"/>
                  <a:gd name="connsiteX14" fmla="*/ 570096 w 684305"/>
                  <a:gd name="connsiteY14" fmla="*/ 802284 h 1197349"/>
                  <a:gd name="connsiteX15" fmla="*/ 341677 w 684305"/>
                  <a:gd name="connsiteY15" fmla="*/ 570004 h 1197349"/>
                  <a:gd name="connsiteX16" fmla="*/ 114210 w 684305"/>
                  <a:gd name="connsiteY16" fmla="*/ 803236 h 1197349"/>
                  <a:gd name="connsiteX17" fmla="*/ 114210 w 684305"/>
                  <a:gd name="connsiteY17" fmla="*/ 1055507 h 1197349"/>
                  <a:gd name="connsiteX18" fmla="*/ 117065 w 684305"/>
                  <a:gd name="connsiteY18" fmla="*/ 1082162 h 1197349"/>
                  <a:gd name="connsiteX19" fmla="*/ 570096 w 684305"/>
                  <a:gd name="connsiteY19" fmla="*/ 1082162 h 1197349"/>
                  <a:gd name="connsiteX20" fmla="*/ 512991 w 684305"/>
                  <a:gd name="connsiteY20" fmla="*/ 284414 h 1197349"/>
                  <a:gd name="connsiteX21" fmla="*/ 344532 w 684305"/>
                  <a:gd name="connsiteY21" fmla="*/ 113060 h 1197349"/>
                  <a:gd name="connsiteX22" fmla="*/ 171314 w 684305"/>
                  <a:gd name="connsiteY22" fmla="*/ 283462 h 1197349"/>
                  <a:gd name="connsiteX23" fmla="*/ 343580 w 684305"/>
                  <a:gd name="connsiteY23" fmla="*/ 454816 h 1197349"/>
                  <a:gd name="connsiteX24" fmla="*/ 512991 w 684305"/>
                  <a:gd name="connsiteY24" fmla="*/ 284414 h 119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305" h="1197349">
                    <a:moveTo>
                      <a:pt x="161797" y="506222"/>
                    </a:moveTo>
                    <a:cubicBezTo>
                      <a:pt x="3807" y="356764"/>
                      <a:pt x="48539" y="173986"/>
                      <a:pt x="140859" y="82597"/>
                    </a:cubicBezTo>
                    <a:cubicBezTo>
                      <a:pt x="251261" y="-25927"/>
                      <a:pt x="427334" y="-27831"/>
                      <a:pt x="539640" y="78789"/>
                    </a:cubicBezTo>
                    <a:cubicBezTo>
                      <a:pt x="636718" y="171130"/>
                      <a:pt x="680498" y="355811"/>
                      <a:pt x="524412" y="504318"/>
                    </a:cubicBezTo>
                    <a:cubicBezTo>
                      <a:pt x="530123" y="510030"/>
                      <a:pt x="535833" y="515742"/>
                      <a:pt x="541543" y="520502"/>
                    </a:cubicBezTo>
                    <a:cubicBezTo>
                      <a:pt x="635766" y="591899"/>
                      <a:pt x="684305" y="686144"/>
                      <a:pt x="684305" y="805140"/>
                    </a:cubicBezTo>
                    <a:cubicBezTo>
                      <a:pt x="684305" y="911760"/>
                      <a:pt x="684305" y="1019332"/>
                      <a:pt x="684305" y="1125953"/>
                    </a:cubicBezTo>
                    <a:cubicBezTo>
                      <a:pt x="684305" y="1177359"/>
                      <a:pt x="664319" y="1197350"/>
                      <a:pt x="612924" y="1197350"/>
                    </a:cubicBezTo>
                    <a:cubicBezTo>
                      <a:pt x="432093" y="1197350"/>
                      <a:pt x="252213" y="1197350"/>
                      <a:pt x="71381" y="1197350"/>
                    </a:cubicBezTo>
                    <a:cubicBezTo>
                      <a:pt x="19987" y="1197350"/>
                      <a:pt x="0" y="1177359"/>
                      <a:pt x="0" y="1125953"/>
                    </a:cubicBezTo>
                    <a:cubicBezTo>
                      <a:pt x="0" y="1019332"/>
                      <a:pt x="0" y="911760"/>
                      <a:pt x="0" y="805140"/>
                    </a:cubicBezTo>
                    <a:cubicBezTo>
                      <a:pt x="0" y="685192"/>
                      <a:pt x="49491" y="589995"/>
                      <a:pt x="145617" y="518598"/>
                    </a:cubicBezTo>
                    <a:cubicBezTo>
                      <a:pt x="150376" y="514790"/>
                      <a:pt x="155135" y="510982"/>
                      <a:pt x="161797" y="506222"/>
                    </a:cubicBezTo>
                    <a:close/>
                    <a:moveTo>
                      <a:pt x="570096" y="1082162"/>
                    </a:moveTo>
                    <a:cubicBezTo>
                      <a:pt x="570096" y="986965"/>
                      <a:pt x="571048" y="894625"/>
                      <a:pt x="570096" y="802284"/>
                    </a:cubicBezTo>
                    <a:cubicBezTo>
                      <a:pt x="569144" y="670912"/>
                      <a:pt x="469211" y="570004"/>
                      <a:pt x="341677" y="570004"/>
                    </a:cubicBezTo>
                    <a:cubicBezTo>
                      <a:pt x="214143" y="570004"/>
                      <a:pt x="115161" y="670912"/>
                      <a:pt x="114210" y="803236"/>
                    </a:cubicBezTo>
                    <a:cubicBezTo>
                      <a:pt x="113258" y="887009"/>
                      <a:pt x="114210" y="971734"/>
                      <a:pt x="114210" y="1055507"/>
                    </a:cubicBezTo>
                    <a:cubicBezTo>
                      <a:pt x="114210" y="1064075"/>
                      <a:pt x="116113" y="1073594"/>
                      <a:pt x="117065" y="1082162"/>
                    </a:cubicBezTo>
                    <a:cubicBezTo>
                      <a:pt x="268392" y="1082162"/>
                      <a:pt x="416865" y="1082162"/>
                      <a:pt x="570096" y="1082162"/>
                    </a:cubicBezTo>
                    <a:close/>
                    <a:moveTo>
                      <a:pt x="512991" y="284414"/>
                    </a:moveTo>
                    <a:cubicBezTo>
                      <a:pt x="512991" y="191121"/>
                      <a:pt x="436851" y="114012"/>
                      <a:pt x="344532" y="113060"/>
                    </a:cubicBezTo>
                    <a:cubicBezTo>
                      <a:pt x="250309" y="112108"/>
                      <a:pt x="171314" y="189217"/>
                      <a:pt x="171314" y="283462"/>
                    </a:cubicBezTo>
                    <a:cubicBezTo>
                      <a:pt x="171314" y="377707"/>
                      <a:pt x="249358" y="455768"/>
                      <a:pt x="343580" y="454816"/>
                    </a:cubicBezTo>
                    <a:cubicBezTo>
                      <a:pt x="436851" y="454816"/>
                      <a:pt x="512991" y="377707"/>
                      <a:pt x="512991" y="284414"/>
                    </a:cubicBezTo>
                    <a:close/>
                  </a:path>
                </a:pathLst>
              </a:custGeom>
              <a:grpFill/>
              <a:ln w="951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FB8DB4F-AF3C-5AB6-1AF7-833EC2D13AFD}"/>
                  </a:ext>
                </a:extLst>
              </p:cNvPr>
              <p:cNvSpPr/>
              <p:nvPr/>
            </p:nvSpPr>
            <p:spPr>
              <a:xfrm>
                <a:off x="5405925" y="3836643"/>
                <a:ext cx="684679" cy="1197794"/>
              </a:xfrm>
              <a:custGeom>
                <a:avLst/>
                <a:gdLst>
                  <a:gd name="connsiteX0" fmla="*/ 522883 w 684679"/>
                  <a:gd name="connsiteY0" fmla="*/ 507196 h 1197794"/>
                  <a:gd name="connsiteX1" fmla="*/ 672306 w 684679"/>
                  <a:gd name="connsiteY1" fmla="*/ 710917 h 1197794"/>
                  <a:gd name="connsiteX2" fmla="*/ 683728 w 684679"/>
                  <a:gd name="connsiteY2" fmla="*/ 784218 h 1197794"/>
                  <a:gd name="connsiteX3" fmla="*/ 684679 w 684679"/>
                  <a:gd name="connsiteY3" fmla="*/ 1133590 h 1197794"/>
                  <a:gd name="connsiteX4" fmla="*/ 620912 w 684679"/>
                  <a:gd name="connsiteY4" fmla="*/ 1197371 h 1197794"/>
                  <a:gd name="connsiteX5" fmla="*/ 65093 w 684679"/>
                  <a:gd name="connsiteY5" fmla="*/ 1197371 h 1197794"/>
                  <a:gd name="connsiteX6" fmla="*/ 1326 w 684679"/>
                  <a:gd name="connsiteY6" fmla="*/ 1133590 h 1197794"/>
                  <a:gd name="connsiteX7" fmla="*/ 2277 w 684679"/>
                  <a:gd name="connsiteY7" fmla="*/ 781362 h 1197794"/>
                  <a:gd name="connsiteX8" fmla="*/ 134570 w 684679"/>
                  <a:gd name="connsiteY8" fmla="*/ 528139 h 1197794"/>
                  <a:gd name="connsiteX9" fmla="*/ 163122 w 684679"/>
                  <a:gd name="connsiteY9" fmla="*/ 507196 h 1197794"/>
                  <a:gd name="connsiteX10" fmla="*/ 60334 w 684679"/>
                  <a:gd name="connsiteY10" fmla="*/ 250165 h 1197794"/>
                  <a:gd name="connsiteX11" fmla="*/ 163122 w 684679"/>
                  <a:gd name="connsiteY11" fmla="*/ 64531 h 1197794"/>
                  <a:gd name="connsiteX12" fmla="*/ 550483 w 684679"/>
                  <a:gd name="connsiteY12" fmla="*/ 90234 h 1197794"/>
                  <a:gd name="connsiteX13" fmla="*/ 522883 w 684679"/>
                  <a:gd name="connsiteY13" fmla="*/ 507196 h 1197794"/>
                  <a:gd name="connsiteX14" fmla="*/ 115535 w 684679"/>
                  <a:gd name="connsiteY14" fmla="*/ 1081231 h 1197794"/>
                  <a:gd name="connsiteX15" fmla="*/ 570470 w 684679"/>
                  <a:gd name="connsiteY15" fmla="*/ 1081231 h 1197794"/>
                  <a:gd name="connsiteX16" fmla="*/ 569518 w 684679"/>
                  <a:gd name="connsiteY16" fmla="*/ 780410 h 1197794"/>
                  <a:gd name="connsiteX17" fmla="*/ 341099 w 684679"/>
                  <a:gd name="connsiteY17" fmla="*/ 570977 h 1197794"/>
                  <a:gd name="connsiteX18" fmla="*/ 116487 w 684679"/>
                  <a:gd name="connsiteY18" fmla="*/ 780410 h 1197794"/>
                  <a:gd name="connsiteX19" fmla="*/ 115535 w 684679"/>
                  <a:gd name="connsiteY19" fmla="*/ 1081231 h 1197794"/>
                  <a:gd name="connsiteX20" fmla="*/ 514317 w 684679"/>
                  <a:gd name="connsiteY20" fmla="*/ 285387 h 1197794"/>
                  <a:gd name="connsiteX21" fmla="*/ 345858 w 684679"/>
                  <a:gd name="connsiteY21" fmla="*/ 114033 h 1197794"/>
                  <a:gd name="connsiteX22" fmla="*/ 172640 w 684679"/>
                  <a:gd name="connsiteY22" fmla="*/ 284436 h 1197794"/>
                  <a:gd name="connsiteX23" fmla="*/ 344906 w 684679"/>
                  <a:gd name="connsiteY23" fmla="*/ 455790 h 1197794"/>
                  <a:gd name="connsiteX24" fmla="*/ 514317 w 684679"/>
                  <a:gd name="connsiteY24" fmla="*/ 285387 h 119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679" h="1197794">
                    <a:moveTo>
                      <a:pt x="522883" y="507196"/>
                    </a:moveTo>
                    <a:cubicBezTo>
                      <a:pt x="598070" y="558602"/>
                      <a:pt x="650416" y="624288"/>
                      <a:pt x="672306" y="710917"/>
                    </a:cubicBezTo>
                    <a:cubicBezTo>
                      <a:pt x="678017" y="734716"/>
                      <a:pt x="683728" y="759467"/>
                      <a:pt x="683728" y="784218"/>
                    </a:cubicBezTo>
                    <a:cubicBezTo>
                      <a:pt x="684679" y="900358"/>
                      <a:pt x="684679" y="1016498"/>
                      <a:pt x="684679" y="1133590"/>
                    </a:cubicBezTo>
                    <a:cubicBezTo>
                      <a:pt x="684679" y="1175476"/>
                      <a:pt x="662789" y="1197371"/>
                      <a:pt x="620912" y="1197371"/>
                    </a:cubicBezTo>
                    <a:cubicBezTo>
                      <a:pt x="435322" y="1198323"/>
                      <a:pt x="250683" y="1197371"/>
                      <a:pt x="65093" y="1197371"/>
                    </a:cubicBezTo>
                    <a:cubicBezTo>
                      <a:pt x="23216" y="1197371"/>
                      <a:pt x="1326" y="1175476"/>
                      <a:pt x="1326" y="1133590"/>
                    </a:cubicBezTo>
                    <a:cubicBezTo>
                      <a:pt x="374" y="1016498"/>
                      <a:pt x="-1530" y="898454"/>
                      <a:pt x="2277" y="781362"/>
                    </a:cubicBezTo>
                    <a:cubicBezTo>
                      <a:pt x="5133" y="676646"/>
                      <a:pt x="53672" y="592873"/>
                      <a:pt x="134570" y="528139"/>
                    </a:cubicBezTo>
                    <a:cubicBezTo>
                      <a:pt x="143136" y="521475"/>
                      <a:pt x="151702" y="515763"/>
                      <a:pt x="163122" y="507196"/>
                    </a:cubicBezTo>
                    <a:cubicBezTo>
                      <a:pt x="86983" y="437702"/>
                      <a:pt x="47961" y="352977"/>
                      <a:pt x="60334" y="250165"/>
                    </a:cubicBezTo>
                    <a:cubicBezTo>
                      <a:pt x="69851" y="174960"/>
                      <a:pt x="104114" y="113082"/>
                      <a:pt x="163122" y="64531"/>
                    </a:cubicBezTo>
                    <a:cubicBezTo>
                      <a:pt x="280187" y="-30665"/>
                      <a:pt x="447695" y="-19242"/>
                      <a:pt x="550483" y="90234"/>
                    </a:cubicBezTo>
                    <a:cubicBezTo>
                      <a:pt x="639947" y="184479"/>
                      <a:pt x="676114" y="362497"/>
                      <a:pt x="522883" y="507196"/>
                    </a:cubicBezTo>
                    <a:close/>
                    <a:moveTo>
                      <a:pt x="115535" y="1081231"/>
                    </a:moveTo>
                    <a:cubicBezTo>
                      <a:pt x="269718" y="1081231"/>
                      <a:pt x="419142" y="1081231"/>
                      <a:pt x="570470" y="1081231"/>
                    </a:cubicBezTo>
                    <a:cubicBezTo>
                      <a:pt x="570470" y="979371"/>
                      <a:pt x="574277" y="879415"/>
                      <a:pt x="569518" y="780410"/>
                    </a:cubicBezTo>
                    <a:cubicBezTo>
                      <a:pt x="563807" y="662366"/>
                      <a:pt x="460067" y="570026"/>
                      <a:pt x="341099" y="570977"/>
                    </a:cubicBezTo>
                    <a:cubicBezTo>
                      <a:pt x="224034" y="571929"/>
                      <a:pt x="121246" y="664270"/>
                      <a:pt x="116487" y="780410"/>
                    </a:cubicBezTo>
                    <a:cubicBezTo>
                      <a:pt x="112680" y="879415"/>
                      <a:pt x="115535" y="979371"/>
                      <a:pt x="115535" y="1081231"/>
                    </a:cubicBezTo>
                    <a:close/>
                    <a:moveTo>
                      <a:pt x="514317" y="285387"/>
                    </a:moveTo>
                    <a:cubicBezTo>
                      <a:pt x="514317" y="192095"/>
                      <a:pt x="438177" y="114985"/>
                      <a:pt x="345858" y="114033"/>
                    </a:cubicBezTo>
                    <a:cubicBezTo>
                      <a:pt x="251635" y="113082"/>
                      <a:pt x="172640" y="190191"/>
                      <a:pt x="172640" y="284436"/>
                    </a:cubicBezTo>
                    <a:cubicBezTo>
                      <a:pt x="172640" y="378680"/>
                      <a:pt x="250683" y="456741"/>
                      <a:pt x="344906" y="455790"/>
                    </a:cubicBezTo>
                    <a:cubicBezTo>
                      <a:pt x="437225" y="455790"/>
                      <a:pt x="514317" y="378680"/>
                      <a:pt x="514317" y="285387"/>
                    </a:cubicBezTo>
                    <a:close/>
                  </a:path>
                </a:pathLst>
              </a:custGeom>
              <a:grpFill/>
              <a:ln w="951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8A87AB9-D6CA-1EC5-CEDE-4E39993895FE}"/>
                  </a:ext>
                </a:extLst>
              </p:cNvPr>
              <p:cNvSpPr/>
              <p:nvPr/>
            </p:nvSpPr>
            <p:spPr>
              <a:xfrm>
                <a:off x="4868563" y="1843700"/>
                <a:ext cx="1077376" cy="279799"/>
              </a:xfrm>
              <a:custGeom>
                <a:avLst/>
                <a:gdLst>
                  <a:gd name="connsiteX0" fmla="*/ 0 w 1077376"/>
                  <a:gd name="connsiteY0" fmla="*/ 174485 h 279799"/>
                  <a:gd name="connsiteX1" fmla="*/ 347387 w 1077376"/>
                  <a:gd name="connsiteY1" fmla="*/ 3131 h 279799"/>
                  <a:gd name="connsiteX2" fmla="*/ 407347 w 1077376"/>
                  <a:gd name="connsiteY2" fmla="*/ 11699 h 279799"/>
                  <a:gd name="connsiteX3" fmla="*/ 684305 w 1077376"/>
                  <a:gd name="connsiteY3" fmla="*/ 149734 h 279799"/>
                  <a:gd name="connsiteX4" fmla="*/ 736651 w 1077376"/>
                  <a:gd name="connsiteY4" fmla="*/ 148782 h 279799"/>
                  <a:gd name="connsiteX5" fmla="*/ 1025982 w 1077376"/>
                  <a:gd name="connsiteY5" fmla="*/ 4083 h 279799"/>
                  <a:gd name="connsiteX6" fmla="*/ 1077376 w 1077376"/>
                  <a:gd name="connsiteY6" fmla="*/ 105943 h 279799"/>
                  <a:gd name="connsiteX7" fmla="*/ 945084 w 1077376"/>
                  <a:gd name="connsiteY7" fmla="*/ 171629 h 279799"/>
                  <a:gd name="connsiteX8" fmla="*/ 751879 w 1077376"/>
                  <a:gd name="connsiteY8" fmla="*/ 268730 h 279799"/>
                  <a:gd name="connsiteX9" fmla="*/ 668125 w 1077376"/>
                  <a:gd name="connsiteY9" fmla="*/ 268730 h 279799"/>
                  <a:gd name="connsiteX10" fmla="*/ 394975 w 1077376"/>
                  <a:gd name="connsiteY10" fmla="*/ 130695 h 279799"/>
                  <a:gd name="connsiteX11" fmla="*/ 342629 w 1077376"/>
                  <a:gd name="connsiteY11" fmla="*/ 130695 h 279799"/>
                  <a:gd name="connsiteX12" fmla="*/ 52346 w 1077376"/>
                  <a:gd name="connsiteY12" fmla="*/ 276345 h 279799"/>
                  <a:gd name="connsiteX13" fmla="*/ 0 w 1077376"/>
                  <a:gd name="connsiteY13" fmla="*/ 174485 h 2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7376" h="279799">
                    <a:moveTo>
                      <a:pt x="0" y="174485"/>
                    </a:moveTo>
                    <a:cubicBezTo>
                      <a:pt x="118016" y="115463"/>
                      <a:pt x="232226" y="57393"/>
                      <a:pt x="347387" y="3131"/>
                    </a:cubicBezTo>
                    <a:cubicBezTo>
                      <a:pt x="362615" y="-4485"/>
                      <a:pt x="389264" y="3131"/>
                      <a:pt x="407347" y="11699"/>
                    </a:cubicBezTo>
                    <a:cubicBezTo>
                      <a:pt x="500618" y="56441"/>
                      <a:pt x="592938" y="102136"/>
                      <a:pt x="684305" y="149734"/>
                    </a:cubicBezTo>
                    <a:cubicBezTo>
                      <a:pt x="703340" y="159254"/>
                      <a:pt x="717616" y="159254"/>
                      <a:pt x="736651" y="148782"/>
                    </a:cubicBezTo>
                    <a:cubicBezTo>
                      <a:pt x="831826" y="100232"/>
                      <a:pt x="927000" y="53585"/>
                      <a:pt x="1025982" y="4083"/>
                    </a:cubicBezTo>
                    <a:cubicBezTo>
                      <a:pt x="1043113" y="37402"/>
                      <a:pt x="1059293" y="69769"/>
                      <a:pt x="1077376" y="105943"/>
                    </a:cubicBezTo>
                    <a:cubicBezTo>
                      <a:pt x="1031692" y="128791"/>
                      <a:pt x="988864" y="150686"/>
                      <a:pt x="945084" y="171629"/>
                    </a:cubicBezTo>
                    <a:cubicBezTo>
                      <a:pt x="880365" y="203996"/>
                      <a:pt x="815646" y="235411"/>
                      <a:pt x="751879" y="268730"/>
                    </a:cubicBezTo>
                    <a:cubicBezTo>
                      <a:pt x="722375" y="283961"/>
                      <a:pt x="696678" y="283009"/>
                      <a:pt x="668125" y="268730"/>
                    </a:cubicBezTo>
                    <a:cubicBezTo>
                      <a:pt x="577710" y="222083"/>
                      <a:pt x="485390" y="178293"/>
                      <a:pt x="394975" y="130695"/>
                    </a:cubicBezTo>
                    <a:cubicBezTo>
                      <a:pt x="375940" y="121175"/>
                      <a:pt x="361663" y="120223"/>
                      <a:pt x="342629" y="130695"/>
                    </a:cubicBezTo>
                    <a:cubicBezTo>
                      <a:pt x="246502" y="180197"/>
                      <a:pt x="150376" y="226843"/>
                      <a:pt x="52346" y="276345"/>
                    </a:cubicBezTo>
                    <a:cubicBezTo>
                      <a:pt x="34263" y="242075"/>
                      <a:pt x="18083" y="210660"/>
                      <a:pt x="0" y="174485"/>
                    </a:cubicBezTo>
                    <a:close/>
                  </a:path>
                </a:pathLst>
              </a:custGeom>
              <a:grpFill/>
              <a:ln w="951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1CE706A-A3D5-B576-7F91-C080DE6A2604}"/>
                  </a:ext>
                </a:extLst>
              </p:cNvPr>
              <p:cNvSpPr/>
              <p:nvPr/>
            </p:nvSpPr>
            <p:spPr>
              <a:xfrm>
                <a:off x="5295897" y="2470369"/>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C4431D-8F52-C421-1886-705DF82CFC99}"/>
                  </a:ext>
                </a:extLst>
              </p:cNvPr>
              <p:cNvSpPr/>
              <p:nvPr/>
            </p:nvSpPr>
            <p:spPr>
              <a:xfrm>
                <a:off x="5295897" y="2697889"/>
                <a:ext cx="678594" cy="111380"/>
              </a:xfrm>
              <a:custGeom>
                <a:avLst/>
                <a:gdLst>
                  <a:gd name="connsiteX0" fmla="*/ 678595 w 678594"/>
                  <a:gd name="connsiteY0" fmla="*/ 111380 h 111380"/>
                  <a:gd name="connsiteX1" fmla="*/ 0 w 678594"/>
                  <a:gd name="connsiteY1" fmla="*/ 111380 h 111380"/>
                  <a:gd name="connsiteX2" fmla="*/ 0 w 678594"/>
                  <a:gd name="connsiteY2" fmla="*/ 0 h 111380"/>
                  <a:gd name="connsiteX3" fmla="*/ 678595 w 678594"/>
                  <a:gd name="connsiteY3" fmla="*/ 0 h 111380"/>
                  <a:gd name="connsiteX4" fmla="*/ 678595 w 678594"/>
                  <a:gd name="connsiteY4" fmla="*/ 111380 h 11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94" h="111380">
                    <a:moveTo>
                      <a:pt x="678595" y="111380"/>
                    </a:moveTo>
                    <a:cubicBezTo>
                      <a:pt x="452079" y="111380"/>
                      <a:pt x="227467" y="111380"/>
                      <a:pt x="0" y="111380"/>
                    </a:cubicBezTo>
                    <a:cubicBezTo>
                      <a:pt x="0" y="74253"/>
                      <a:pt x="0" y="38079"/>
                      <a:pt x="0" y="0"/>
                    </a:cubicBezTo>
                    <a:cubicBezTo>
                      <a:pt x="225564" y="0"/>
                      <a:pt x="451127" y="0"/>
                      <a:pt x="678595" y="0"/>
                    </a:cubicBezTo>
                    <a:cubicBezTo>
                      <a:pt x="678595" y="35223"/>
                      <a:pt x="678595" y="71397"/>
                      <a:pt x="678595" y="111380"/>
                    </a:cubicBezTo>
                    <a:close/>
                  </a:path>
                </a:pathLst>
              </a:custGeom>
              <a:grpFill/>
              <a:ln w="951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611157E-4979-D111-7773-06F975048CB5}"/>
                  </a:ext>
                </a:extLst>
              </p:cNvPr>
              <p:cNvSpPr/>
              <p:nvPr/>
            </p:nvSpPr>
            <p:spPr>
              <a:xfrm>
                <a:off x="5294945" y="2926361"/>
                <a:ext cx="679546" cy="109476"/>
              </a:xfrm>
              <a:custGeom>
                <a:avLst/>
                <a:gdLst>
                  <a:gd name="connsiteX0" fmla="*/ 0 w 679546"/>
                  <a:gd name="connsiteY0" fmla="*/ 109476 h 109476"/>
                  <a:gd name="connsiteX1" fmla="*/ 0 w 679546"/>
                  <a:gd name="connsiteY1" fmla="*/ 0 h 109476"/>
                  <a:gd name="connsiteX2" fmla="*/ 679547 w 679546"/>
                  <a:gd name="connsiteY2" fmla="*/ 0 h 109476"/>
                  <a:gd name="connsiteX3" fmla="*/ 679547 w 679546"/>
                  <a:gd name="connsiteY3" fmla="*/ 109476 h 109476"/>
                  <a:gd name="connsiteX4" fmla="*/ 0 w 679546"/>
                  <a:gd name="connsiteY4" fmla="*/ 109476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0" y="109476"/>
                    </a:moveTo>
                    <a:cubicBezTo>
                      <a:pt x="0" y="72350"/>
                      <a:pt x="0" y="37127"/>
                      <a:pt x="0" y="0"/>
                    </a:cubicBezTo>
                    <a:cubicBezTo>
                      <a:pt x="226515" y="0"/>
                      <a:pt x="451127" y="0"/>
                      <a:pt x="679547" y="0"/>
                    </a:cubicBezTo>
                    <a:cubicBezTo>
                      <a:pt x="679547" y="35223"/>
                      <a:pt x="679547" y="71397"/>
                      <a:pt x="679547" y="109476"/>
                    </a:cubicBezTo>
                    <a:cubicBezTo>
                      <a:pt x="453983" y="109476"/>
                      <a:pt x="228419" y="109476"/>
                      <a:pt x="0" y="109476"/>
                    </a:cubicBezTo>
                    <a:close/>
                  </a:path>
                </a:pathLst>
              </a:custGeom>
              <a:grpFill/>
              <a:ln w="951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421C6E3-6E7F-2D9F-6801-8A554FC72414}"/>
                  </a:ext>
                </a:extLst>
              </p:cNvPr>
              <p:cNvSpPr/>
              <p:nvPr/>
            </p:nvSpPr>
            <p:spPr>
              <a:xfrm>
                <a:off x="5295897" y="3154833"/>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grpSp>
      </p:grpSp>
      <p:pic>
        <p:nvPicPr>
          <p:cNvPr id="21" name="Picture 20">
            <a:extLst>
              <a:ext uri="{FF2B5EF4-FFF2-40B4-BE49-F238E27FC236}">
                <a16:creationId xmlns:a16="http://schemas.microsoft.com/office/drawing/2014/main" id="{019EC385-BD9C-EE0C-DFA3-79CB9A9912A1}"/>
              </a:ext>
            </a:extLst>
          </p:cNvPr>
          <p:cNvPicPr>
            <a:picLocks noChangeAspect="1"/>
          </p:cNvPicPr>
          <p:nvPr/>
        </p:nvPicPr>
        <p:blipFill>
          <a:blip r:embed="rId4"/>
          <a:stretch>
            <a:fillRect/>
          </a:stretch>
        </p:blipFill>
        <p:spPr>
          <a:xfrm>
            <a:off x="9171836" y="1687072"/>
            <a:ext cx="2745916" cy="4174603"/>
          </a:xfrm>
          <a:prstGeom prst="rect">
            <a:avLst/>
          </a:prstGeom>
        </p:spPr>
      </p:pic>
    </p:spTree>
    <p:extLst>
      <p:ext uri="{BB962C8B-B14F-4D97-AF65-F5344CB8AC3E}">
        <p14:creationId xmlns:p14="http://schemas.microsoft.com/office/powerpoint/2010/main" val="3516957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54678EC-8A3F-3741-8E47-AE94DA479C25}"/>
              </a:ext>
            </a:extLst>
          </p:cNvPr>
          <p:cNvSpPr>
            <a:spLocks noGrp="1"/>
          </p:cNvSpPr>
          <p:nvPr>
            <p:ph type="body" sz="quarter" idx="16"/>
          </p:nvPr>
        </p:nvSpPr>
        <p:spPr>
          <a:xfrm>
            <a:off x="1950282" y="1221523"/>
            <a:ext cx="4498643" cy="3423588"/>
          </a:xfrm>
        </p:spPr>
        <p:txBody>
          <a:bodyPr>
            <a:normAutofit/>
          </a:bodyPr>
          <a:lstStyle/>
          <a:p>
            <a:r>
              <a:rPr lang="en-US" sz="4000" cap="all" dirty="0"/>
              <a:t>Der </a:t>
            </a:r>
            <a:r>
              <a:rPr lang="en-US" sz="4000" cap="all" dirty="0" err="1"/>
              <a:t>zeitliche</a:t>
            </a:r>
            <a:r>
              <a:rPr lang="en-US" sz="4000" cap="all" dirty="0"/>
              <a:t> </a:t>
            </a:r>
            <a:r>
              <a:rPr lang="en-US" sz="4000" cap="all" dirty="0" err="1"/>
              <a:t>Ablauf</a:t>
            </a:r>
            <a:r>
              <a:rPr lang="en-US" sz="4000" cap="all" dirty="0"/>
              <a:t> </a:t>
            </a:r>
            <a:r>
              <a:rPr lang="en-US" sz="4000" dirty="0"/>
              <a:t>EINER UNTERNEHMENS-KRISE</a:t>
            </a:r>
          </a:p>
        </p:txBody>
      </p:sp>
      <p:sp>
        <p:nvSpPr>
          <p:cNvPr id="3" name="Text Placeholder 2">
            <a:extLst>
              <a:ext uri="{FF2B5EF4-FFF2-40B4-BE49-F238E27FC236}">
                <a16:creationId xmlns:a16="http://schemas.microsoft.com/office/drawing/2014/main" id="{C64FC772-7FB9-DFE3-9540-0AEF9721728B}"/>
              </a:ext>
            </a:extLst>
          </p:cNvPr>
          <p:cNvSpPr>
            <a:spLocks noGrp="1"/>
          </p:cNvSpPr>
          <p:nvPr>
            <p:ph type="body" sz="quarter" idx="17"/>
          </p:nvPr>
        </p:nvSpPr>
        <p:spPr/>
        <p:txBody>
          <a:bodyPr/>
          <a:lstStyle/>
          <a:p>
            <a:r>
              <a:rPr lang="en-US" dirty="0"/>
              <a:t>03</a:t>
            </a:r>
          </a:p>
        </p:txBody>
      </p:sp>
    </p:spTree>
    <p:extLst>
      <p:ext uri="{BB962C8B-B14F-4D97-AF65-F5344CB8AC3E}">
        <p14:creationId xmlns:p14="http://schemas.microsoft.com/office/powerpoint/2010/main" val="1834181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E46B46-CF68-61F4-1C8A-00F03B9451AE}"/>
              </a:ext>
            </a:extLst>
          </p:cNvPr>
          <p:cNvSpPr/>
          <p:nvPr/>
        </p:nvSpPr>
        <p:spPr>
          <a:xfrm>
            <a:off x="-1" y="0"/>
            <a:ext cx="3760865"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1C458E62-4EE5-2ECA-EB50-22B64C3C9E80}"/>
              </a:ext>
            </a:extLst>
          </p:cNvPr>
          <p:cNvSpPr>
            <a:spLocks noGrp="1"/>
          </p:cNvSpPr>
          <p:nvPr>
            <p:ph type="body" sz="quarter" idx="18"/>
          </p:nvPr>
        </p:nvSpPr>
        <p:spPr>
          <a:xfrm>
            <a:off x="220961" y="3041181"/>
            <a:ext cx="3293319" cy="4022370"/>
          </a:xfrm>
        </p:spPr>
        <p:txBody>
          <a:bodyPr>
            <a:normAutofit/>
          </a:bodyPr>
          <a:lstStyle/>
          <a:p>
            <a:pPr marL="342900" indent="-342900">
              <a:buClr>
                <a:srgbClr val="EDA13E"/>
              </a:buClr>
              <a:buFont typeface="Arial" panose="020B0604020202020204" pitchFamily="34" charset="0"/>
              <a:buChar char="•"/>
            </a:pPr>
            <a:r>
              <a:rPr lang="en-US" sz="1800" dirty="0" err="1">
                <a:solidFill>
                  <a:schemeClr val="bg1"/>
                </a:solidFill>
              </a:rPr>
              <a:t>Unternehmensleiter:innen</a:t>
            </a:r>
            <a:r>
              <a:rPr lang="en-US" sz="1800" dirty="0">
                <a:solidFill>
                  <a:schemeClr val="bg1"/>
                </a:solidFill>
              </a:rPr>
              <a:t> reagieren </a:t>
            </a:r>
            <a:r>
              <a:rPr lang="en-US" sz="1800" dirty="0" err="1">
                <a:solidFill>
                  <a:schemeClr val="bg1"/>
                </a:solidFill>
              </a:rPr>
              <a:t>mit</a:t>
            </a:r>
            <a:r>
              <a:rPr lang="en-US" sz="1800" dirty="0">
                <a:solidFill>
                  <a:schemeClr val="bg1"/>
                </a:solidFill>
              </a:rPr>
              <a:t> </a:t>
            </a:r>
            <a:r>
              <a:rPr lang="en-US" sz="1800" dirty="0" err="1">
                <a:solidFill>
                  <a:schemeClr val="bg1"/>
                </a:solidFill>
              </a:rPr>
              <a:t>zu</a:t>
            </a:r>
            <a:r>
              <a:rPr lang="en-US" sz="1800" dirty="0">
                <a:solidFill>
                  <a:schemeClr val="bg1"/>
                </a:solidFill>
              </a:rPr>
              <a:t> </a:t>
            </a:r>
            <a:r>
              <a:rPr lang="en-US" sz="1800" dirty="0" err="1">
                <a:solidFill>
                  <a:schemeClr val="bg1"/>
                </a:solidFill>
              </a:rPr>
              <a:t>großer</a:t>
            </a:r>
            <a:r>
              <a:rPr lang="en-US" sz="1800" dirty="0">
                <a:solidFill>
                  <a:schemeClr val="bg1"/>
                </a:solidFill>
              </a:rPr>
              <a:t> Verzögerung</a:t>
            </a:r>
          </a:p>
          <a:p>
            <a:pPr marL="342900" indent="-342900">
              <a:buClr>
                <a:srgbClr val="EDA13E"/>
              </a:buClr>
              <a:buFont typeface="Arial" panose="020B0604020202020204" pitchFamily="34" charset="0"/>
              <a:buChar char="•"/>
            </a:pPr>
            <a:r>
              <a:rPr lang="en-US" sz="1800" dirty="0" err="1">
                <a:solidFill>
                  <a:schemeClr val="bg1"/>
                </a:solidFill>
              </a:rPr>
              <a:t>Wenn</a:t>
            </a:r>
            <a:r>
              <a:rPr lang="en-US" sz="1800" dirty="0">
                <a:solidFill>
                  <a:schemeClr val="bg1"/>
                </a:solidFill>
              </a:rPr>
              <a:t> </a:t>
            </a:r>
            <a:r>
              <a:rPr lang="en-US" sz="1800" dirty="0" err="1">
                <a:solidFill>
                  <a:schemeClr val="bg1"/>
                </a:solidFill>
              </a:rPr>
              <a:t>eine</a:t>
            </a:r>
            <a:r>
              <a:rPr lang="en-US" sz="1800" dirty="0">
                <a:solidFill>
                  <a:schemeClr val="bg1"/>
                </a:solidFill>
              </a:rPr>
              <a:t> </a:t>
            </a:r>
            <a:r>
              <a:rPr lang="en-US" sz="1800" dirty="0" err="1">
                <a:solidFill>
                  <a:schemeClr val="bg1"/>
                </a:solidFill>
              </a:rPr>
              <a:t>Krise</a:t>
            </a:r>
            <a:r>
              <a:rPr lang="en-US" sz="1800" dirty="0">
                <a:solidFill>
                  <a:schemeClr val="bg1"/>
                </a:solidFill>
              </a:rPr>
              <a:t> </a:t>
            </a:r>
            <a:r>
              <a:rPr lang="en-US" sz="1800" dirty="0" err="1">
                <a:solidFill>
                  <a:schemeClr val="bg1"/>
                </a:solidFill>
              </a:rPr>
              <a:t>entdeckt</a:t>
            </a:r>
            <a:r>
              <a:rPr lang="en-US" sz="1800" dirty="0">
                <a:solidFill>
                  <a:schemeClr val="bg1"/>
                </a:solidFill>
              </a:rPr>
              <a:t> </a:t>
            </a:r>
            <a:r>
              <a:rPr lang="en-US" sz="1800" dirty="0" err="1">
                <a:solidFill>
                  <a:schemeClr val="bg1"/>
                </a:solidFill>
              </a:rPr>
              <a:t>wird</a:t>
            </a:r>
            <a:r>
              <a:rPr lang="en-US" sz="1800" dirty="0">
                <a:solidFill>
                  <a:schemeClr val="bg1"/>
                </a:solidFill>
              </a:rPr>
              <a:t>, sind die Ursachen der Krise oft schon voll zum Tragen </a:t>
            </a:r>
            <a:r>
              <a:rPr lang="en-US" sz="1800" dirty="0" err="1">
                <a:solidFill>
                  <a:schemeClr val="bg1"/>
                </a:solidFill>
              </a:rPr>
              <a:t>gekommen</a:t>
            </a:r>
            <a:r>
              <a:rPr lang="en-US" sz="1800" dirty="0">
                <a:solidFill>
                  <a:schemeClr val="bg1"/>
                </a:solidFill>
              </a:rPr>
              <a:t> und können kurzfristig nicht mehr </a:t>
            </a:r>
            <a:r>
              <a:rPr lang="en-US" sz="1800" dirty="0" err="1">
                <a:solidFill>
                  <a:schemeClr val="bg1"/>
                </a:solidFill>
              </a:rPr>
              <a:t>behoben</a:t>
            </a:r>
            <a:r>
              <a:rPr lang="en-US" sz="1800" dirty="0">
                <a:solidFill>
                  <a:schemeClr val="bg1"/>
                </a:solidFill>
              </a:rPr>
              <a:t> </a:t>
            </a:r>
            <a:r>
              <a:rPr lang="en-US" sz="1800" dirty="0" err="1">
                <a:solidFill>
                  <a:schemeClr val="bg1"/>
                </a:solidFill>
              </a:rPr>
              <a:t>werden</a:t>
            </a:r>
            <a:endParaRPr lang="en-US" sz="1800" dirty="0">
              <a:solidFill>
                <a:schemeClr val="bg1"/>
              </a:solidFill>
            </a:endParaRPr>
          </a:p>
          <a:p>
            <a:pPr marL="342900" indent="-342900">
              <a:buClr>
                <a:srgbClr val="EDA13E"/>
              </a:buClr>
              <a:buFont typeface="Arial" panose="020B0604020202020204" pitchFamily="34" charset="0"/>
              <a:buChar char="•"/>
            </a:pPr>
            <a:r>
              <a:rPr lang="en-US" sz="1800" dirty="0">
                <a:solidFill>
                  <a:schemeClr val="bg1"/>
                </a:solidFill>
              </a:rPr>
              <a:t>Es </a:t>
            </a:r>
            <a:r>
              <a:rPr lang="en-US" sz="1800" dirty="0" err="1">
                <a:solidFill>
                  <a:schemeClr val="bg1"/>
                </a:solidFill>
              </a:rPr>
              <a:t>erfolgt</a:t>
            </a:r>
            <a:r>
              <a:rPr lang="en-US" sz="1800" dirty="0">
                <a:solidFill>
                  <a:schemeClr val="bg1"/>
                </a:solidFill>
              </a:rPr>
              <a:t> </a:t>
            </a:r>
            <a:r>
              <a:rPr lang="en-US" sz="1800" dirty="0" err="1">
                <a:solidFill>
                  <a:schemeClr val="bg1"/>
                </a:solidFill>
              </a:rPr>
              <a:t>keine</a:t>
            </a:r>
            <a:r>
              <a:rPr lang="en-US" sz="1800" dirty="0">
                <a:solidFill>
                  <a:schemeClr val="bg1"/>
                </a:solidFill>
              </a:rPr>
              <a:t> </a:t>
            </a:r>
            <a:r>
              <a:rPr lang="en-US" sz="1800" dirty="0" err="1">
                <a:solidFill>
                  <a:schemeClr val="bg1"/>
                </a:solidFill>
              </a:rPr>
              <a:t>ständige</a:t>
            </a:r>
            <a:r>
              <a:rPr lang="en-US" sz="1800" dirty="0">
                <a:solidFill>
                  <a:schemeClr val="bg1"/>
                </a:solidFill>
              </a:rPr>
              <a:t> </a:t>
            </a:r>
            <a:r>
              <a:rPr lang="en-US" sz="1800" dirty="0" err="1">
                <a:solidFill>
                  <a:schemeClr val="bg1"/>
                </a:solidFill>
              </a:rPr>
              <a:t>Risikoanalyse</a:t>
            </a:r>
            <a:endParaRPr lang="en-US" sz="1800" dirty="0">
              <a:solidFill>
                <a:schemeClr val="bg1"/>
              </a:solidFill>
            </a:endParaRPr>
          </a:p>
          <a:p>
            <a:endParaRPr lang="en-US" dirty="0">
              <a:solidFill>
                <a:schemeClr val="bg1"/>
              </a:solidFill>
            </a:endParaRPr>
          </a:p>
          <a:p>
            <a:endParaRPr lang="en-US" dirty="0">
              <a:solidFill>
                <a:schemeClr val="bg1"/>
              </a:solidFill>
            </a:endParaRPr>
          </a:p>
        </p:txBody>
      </p:sp>
      <p:sp>
        <p:nvSpPr>
          <p:cNvPr id="33" name="Textplatzhalter 32">
            <a:extLst>
              <a:ext uri="{FF2B5EF4-FFF2-40B4-BE49-F238E27FC236}">
                <a16:creationId xmlns:a16="http://schemas.microsoft.com/office/drawing/2014/main" id="{FCDA0349-4ACF-42A2-9A08-4FD30F57369C}"/>
              </a:ext>
            </a:extLst>
          </p:cNvPr>
          <p:cNvSpPr>
            <a:spLocks noGrp="1"/>
          </p:cNvSpPr>
          <p:nvPr>
            <p:ph type="body" sz="quarter" idx="16"/>
          </p:nvPr>
        </p:nvSpPr>
        <p:spPr>
          <a:xfrm>
            <a:off x="392411" y="420981"/>
            <a:ext cx="3025497" cy="2079165"/>
          </a:xfrm>
        </p:spPr>
        <p:txBody>
          <a:bodyPr>
            <a:normAutofit/>
          </a:bodyPr>
          <a:lstStyle/>
          <a:p>
            <a:pPr>
              <a:lnSpc>
                <a:spcPts val="3620"/>
              </a:lnSpc>
            </a:pPr>
            <a:r>
              <a:rPr lang="en-GB" dirty="0">
                <a:solidFill>
                  <a:schemeClr val="bg1"/>
                </a:solidFill>
              </a:rPr>
              <a:t>Krisen kommen </a:t>
            </a:r>
            <a:r>
              <a:rPr lang="en-GB" dirty="0" err="1">
                <a:solidFill>
                  <a:schemeClr val="bg1"/>
                </a:solidFill>
              </a:rPr>
              <a:t>selten</a:t>
            </a:r>
            <a:r>
              <a:rPr lang="en-GB" dirty="0">
                <a:solidFill>
                  <a:schemeClr val="bg1"/>
                </a:solidFill>
              </a:rPr>
              <a:t> </a:t>
            </a:r>
            <a:r>
              <a:rPr lang="en-GB" dirty="0" err="1">
                <a:solidFill>
                  <a:schemeClr val="bg1"/>
                </a:solidFill>
              </a:rPr>
              <a:t>über</a:t>
            </a:r>
            <a:r>
              <a:rPr lang="en-GB" dirty="0">
                <a:solidFill>
                  <a:schemeClr val="bg1"/>
                </a:solidFill>
              </a:rPr>
              <a:t> Nacht</a:t>
            </a:r>
          </a:p>
          <a:p>
            <a:pPr>
              <a:lnSpc>
                <a:spcPts val="3620"/>
              </a:lnSpc>
            </a:pPr>
            <a:endParaRPr lang="en-GB" dirty="0"/>
          </a:p>
        </p:txBody>
      </p:sp>
      <p:graphicFrame>
        <p:nvGraphicFramePr>
          <p:cNvPr id="4" name="Diagramm 3">
            <a:extLst>
              <a:ext uri="{FF2B5EF4-FFF2-40B4-BE49-F238E27FC236}">
                <a16:creationId xmlns:a16="http://schemas.microsoft.com/office/drawing/2014/main" id="{472ACC91-BE8E-44C4-B923-7D5F1489EFD6}"/>
              </a:ext>
            </a:extLst>
          </p:cNvPr>
          <p:cNvGraphicFramePr/>
          <p:nvPr>
            <p:extLst>
              <p:ext uri="{D42A27DB-BD31-4B8C-83A1-F6EECF244321}">
                <p14:modId xmlns:p14="http://schemas.microsoft.com/office/powerpoint/2010/main" val="4040594959"/>
              </p:ext>
            </p:extLst>
          </p:nvPr>
        </p:nvGraphicFramePr>
        <p:xfrm>
          <a:off x="3850916" y="2002971"/>
          <a:ext cx="8149584" cy="4135362"/>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hteck 24">
            <a:extLst>
              <a:ext uri="{FF2B5EF4-FFF2-40B4-BE49-F238E27FC236}">
                <a16:creationId xmlns:a16="http://schemas.microsoft.com/office/drawing/2014/main" id="{40BC27F4-D010-4482-BAAD-34D3A8756294}"/>
              </a:ext>
            </a:extLst>
          </p:cNvPr>
          <p:cNvSpPr/>
          <p:nvPr/>
        </p:nvSpPr>
        <p:spPr>
          <a:xfrm>
            <a:off x="7727456" y="6415424"/>
            <a:ext cx="5614852" cy="260502"/>
          </a:xfrm>
          <a:prstGeom prst="rect">
            <a:avLst/>
          </a:prstGeom>
        </p:spPr>
        <p:txBody>
          <a:bodyPr vert="horz" wrap="square" lIns="81580" tIns="40790" rIns="81580" bIns="40790" rtlCol="0">
            <a:spAutoFit/>
          </a:bodyPr>
          <a:lstStyle/>
          <a:p>
            <a:pPr marL="0" marR="0" lvl="0" indent="0" algn="l" defTabSz="1087636" rtl="0" eaLnBrk="1" fontAlgn="auto" latinLnBrk="0" hangingPunct="1">
              <a:lnSpc>
                <a:spcPts val="1500"/>
              </a:lnSpc>
              <a:spcBef>
                <a:spcPct val="20000"/>
              </a:spcBef>
              <a:spcAft>
                <a:spcPts val="0"/>
              </a:spcAft>
              <a:buClrTx/>
              <a:buSzTx/>
              <a:buFontTx/>
              <a:buNone/>
              <a:tabLst/>
              <a:defRPr/>
            </a:pPr>
            <a:r>
              <a:rPr kumimoji="0" lang="en-GB" sz="1000" b="1" i="0" u="none" strike="noStrike" kern="1200" cap="none" spc="0" normalizeH="0" baseline="0" noProof="0" dirty="0">
                <a:ln>
                  <a:noFill/>
                </a:ln>
                <a:solidFill>
                  <a:srgbClr val="B41F7A"/>
                </a:solidFill>
                <a:effectLst/>
                <a:uLnTx/>
                <a:uFillTx/>
                <a:latin typeface="Calibri Light" panose="020F0302020204030204"/>
                <a:ea typeface="+mn-ea"/>
                <a:cs typeface="+mn-cs"/>
              </a:rPr>
              <a:t>Quelle: Roland Berger - basierend auf einer Analyse von 800 Restrukturierungsfällen</a:t>
            </a:r>
          </a:p>
        </p:txBody>
      </p:sp>
      <p:sp>
        <p:nvSpPr>
          <p:cNvPr id="6" name="object 29">
            <a:extLst>
              <a:ext uri="{FF2B5EF4-FFF2-40B4-BE49-F238E27FC236}">
                <a16:creationId xmlns:a16="http://schemas.microsoft.com/office/drawing/2014/main" id="{6DDD553E-2F34-499B-B76A-A3754ECCE186}"/>
              </a:ext>
            </a:extLst>
          </p:cNvPr>
          <p:cNvSpPr/>
          <p:nvPr/>
        </p:nvSpPr>
        <p:spPr>
          <a:xfrm>
            <a:off x="4318462" y="2762054"/>
            <a:ext cx="7258214" cy="2662675"/>
          </a:xfrm>
          <a:custGeom>
            <a:avLst/>
            <a:gdLst/>
            <a:ahLst/>
            <a:cxnLst/>
            <a:rect l="l" t="t" r="r" b="b"/>
            <a:pathLst>
              <a:path w="4752340" h="1823085">
                <a:moveTo>
                  <a:pt x="0" y="1822830"/>
                </a:moveTo>
                <a:lnTo>
                  <a:pt x="62215" y="1822643"/>
                </a:lnTo>
                <a:lnTo>
                  <a:pt x="124273" y="1822081"/>
                </a:lnTo>
                <a:lnTo>
                  <a:pt x="186168" y="1821148"/>
                </a:lnTo>
                <a:lnTo>
                  <a:pt x="247894" y="1819845"/>
                </a:lnTo>
                <a:lnTo>
                  <a:pt x="309447" y="1818173"/>
                </a:lnTo>
                <a:lnTo>
                  <a:pt x="370820" y="1816136"/>
                </a:lnTo>
                <a:lnTo>
                  <a:pt x="432009" y="1813736"/>
                </a:lnTo>
                <a:lnTo>
                  <a:pt x="493009" y="1810973"/>
                </a:lnTo>
                <a:lnTo>
                  <a:pt x="553813" y="1807851"/>
                </a:lnTo>
                <a:lnTo>
                  <a:pt x="614417" y="1804372"/>
                </a:lnTo>
                <a:lnTo>
                  <a:pt x="674816" y="1800537"/>
                </a:lnTo>
                <a:lnTo>
                  <a:pt x="735003" y="1796348"/>
                </a:lnTo>
                <a:lnTo>
                  <a:pt x="794975" y="1791807"/>
                </a:lnTo>
                <a:lnTo>
                  <a:pt x="854725" y="1786918"/>
                </a:lnTo>
                <a:lnTo>
                  <a:pt x="914248" y="1781680"/>
                </a:lnTo>
                <a:lnTo>
                  <a:pt x="973538" y="1776098"/>
                </a:lnTo>
                <a:lnTo>
                  <a:pt x="1032592" y="1770171"/>
                </a:lnTo>
                <a:lnTo>
                  <a:pt x="1091403" y="1763904"/>
                </a:lnTo>
                <a:lnTo>
                  <a:pt x="1149965" y="1757297"/>
                </a:lnTo>
                <a:lnTo>
                  <a:pt x="1208274" y="1750353"/>
                </a:lnTo>
                <a:lnTo>
                  <a:pt x="1266325" y="1743074"/>
                </a:lnTo>
                <a:lnTo>
                  <a:pt x="1324111" y="1735462"/>
                </a:lnTo>
                <a:lnTo>
                  <a:pt x="1381629" y="1727518"/>
                </a:lnTo>
                <a:lnTo>
                  <a:pt x="1438871" y="1719245"/>
                </a:lnTo>
                <a:lnTo>
                  <a:pt x="1495834" y="1710645"/>
                </a:lnTo>
                <a:lnTo>
                  <a:pt x="1552511" y="1701721"/>
                </a:lnTo>
                <a:lnTo>
                  <a:pt x="1608898" y="1692473"/>
                </a:lnTo>
                <a:lnTo>
                  <a:pt x="1664989" y="1682904"/>
                </a:lnTo>
                <a:lnTo>
                  <a:pt x="1720779" y="1673016"/>
                </a:lnTo>
                <a:lnTo>
                  <a:pt x="1776263" y="1662811"/>
                </a:lnTo>
                <a:lnTo>
                  <a:pt x="1831434" y="1652292"/>
                </a:lnTo>
                <a:lnTo>
                  <a:pt x="1886289" y="1641459"/>
                </a:lnTo>
                <a:lnTo>
                  <a:pt x="1940821" y="1630316"/>
                </a:lnTo>
                <a:lnTo>
                  <a:pt x="1995025" y="1618864"/>
                </a:lnTo>
                <a:lnTo>
                  <a:pt x="2048897" y="1607105"/>
                </a:lnTo>
                <a:lnTo>
                  <a:pt x="2102430" y="1595042"/>
                </a:lnTo>
                <a:lnTo>
                  <a:pt x="2155619" y="1582676"/>
                </a:lnTo>
                <a:lnTo>
                  <a:pt x="2208460" y="1570009"/>
                </a:lnTo>
                <a:lnTo>
                  <a:pt x="2260946" y="1557044"/>
                </a:lnTo>
                <a:lnTo>
                  <a:pt x="2313073" y="1543782"/>
                </a:lnTo>
                <a:lnTo>
                  <a:pt x="2364834" y="1530226"/>
                </a:lnTo>
                <a:lnTo>
                  <a:pt x="2416226" y="1516377"/>
                </a:lnTo>
                <a:lnTo>
                  <a:pt x="2467242" y="1502238"/>
                </a:lnTo>
                <a:lnTo>
                  <a:pt x="2517878" y="1487811"/>
                </a:lnTo>
                <a:lnTo>
                  <a:pt x="2568127" y="1473097"/>
                </a:lnTo>
                <a:lnTo>
                  <a:pt x="2617985" y="1458098"/>
                </a:lnTo>
                <a:lnTo>
                  <a:pt x="2667446" y="1442818"/>
                </a:lnTo>
                <a:lnTo>
                  <a:pt x="2716505" y="1427257"/>
                </a:lnTo>
                <a:lnTo>
                  <a:pt x="2765156" y="1411418"/>
                </a:lnTo>
                <a:lnTo>
                  <a:pt x="2813396" y="1395303"/>
                </a:lnTo>
                <a:lnTo>
                  <a:pt x="2861217" y="1378913"/>
                </a:lnTo>
                <a:lnTo>
                  <a:pt x="2908615" y="1362252"/>
                </a:lnTo>
                <a:lnTo>
                  <a:pt x="2955584" y="1345320"/>
                </a:lnTo>
                <a:lnTo>
                  <a:pt x="3002119" y="1328121"/>
                </a:lnTo>
                <a:lnTo>
                  <a:pt x="3048215" y="1310655"/>
                </a:lnTo>
                <a:lnTo>
                  <a:pt x="3093867" y="1292926"/>
                </a:lnTo>
                <a:lnTo>
                  <a:pt x="3139069" y="1274934"/>
                </a:lnTo>
                <a:lnTo>
                  <a:pt x="3183816" y="1256683"/>
                </a:lnTo>
                <a:lnTo>
                  <a:pt x="3228102" y="1238174"/>
                </a:lnTo>
                <a:lnTo>
                  <a:pt x="3271923" y="1219409"/>
                </a:lnTo>
                <a:lnTo>
                  <a:pt x="3315272" y="1200390"/>
                </a:lnTo>
                <a:lnTo>
                  <a:pt x="3358145" y="1181120"/>
                </a:lnTo>
                <a:lnTo>
                  <a:pt x="3400537" y="1161599"/>
                </a:lnTo>
                <a:lnTo>
                  <a:pt x="3442441" y="1141832"/>
                </a:lnTo>
                <a:lnTo>
                  <a:pt x="3483854" y="1121818"/>
                </a:lnTo>
                <a:lnTo>
                  <a:pt x="3524768" y="1101561"/>
                </a:lnTo>
                <a:lnTo>
                  <a:pt x="3565180" y="1081062"/>
                </a:lnTo>
                <a:lnTo>
                  <a:pt x="3605084" y="1060324"/>
                </a:lnTo>
                <a:lnTo>
                  <a:pt x="3644474" y="1039348"/>
                </a:lnTo>
                <a:lnTo>
                  <a:pt x="3683345" y="1018137"/>
                </a:lnTo>
                <a:lnTo>
                  <a:pt x="3721692" y="996693"/>
                </a:lnTo>
                <a:lnTo>
                  <a:pt x="3759509" y="975017"/>
                </a:lnTo>
                <a:lnTo>
                  <a:pt x="3796792" y="953111"/>
                </a:lnTo>
                <a:lnTo>
                  <a:pt x="3833535" y="930979"/>
                </a:lnTo>
                <a:lnTo>
                  <a:pt x="3869732" y="908621"/>
                </a:lnTo>
                <a:lnTo>
                  <a:pt x="3905379" y="886040"/>
                </a:lnTo>
                <a:lnTo>
                  <a:pt x="3940470" y="863238"/>
                </a:lnTo>
                <a:lnTo>
                  <a:pt x="3974999" y="840216"/>
                </a:lnTo>
                <a:lnTo>
                  <a:pt x="4008962" y="816978"/>
                </a:lnTo>
                <a:lnTo>
                  <a:pt x="4042353" y="793524"/>
                </a:lnTo>
                <a:lnTo>
                  <a:pt x="4075167" y="769857"/>
                </a:lnTo>
                <a:lnTo>
                  <a:pt x="4107398" y="745980"/>
                </a:lnTo>
                <a:lnTo>
                  <a:pt x="4139041" y="721893"/>
                </a:lnTo>
                <a:lnTo>
                  <a:pt x="4170091" y="697599"/>
                </a:lnTo>
                <a:lnTo>
                  <a:pt x="4200543" y="673101"/>
                </a:lnTo>
                <a:lnTo>
                  <a:pt x="4230391" y="648399"/>
                </a:lnTo>
                <a:lnTo>
                  <a:pt x="4259630" y="623497"/>
                </a:lnTo>
                <a:lnTo>
                  <a:pt x="4316259" y="573098"/>
                </a:lnTo>
                <a:lnTo>
                  <a:pt x="4370388" y="521921"/>
                </a:lnTo>
                <a:lnTo>
                  <a:pt x="4421975" y="469980"/>
                </a:lnTo>
                <a:lnTo>
                  <a:pt x="4470976" y="417294"/>
                </a:lnTo>
                <a:lnTo>
                  <a:pt x="4517351" y="363877"/>
                </a:lnTo>
                <a:lnTo>
                  <a:pt x="4561055" y="309747"/>
                </a:lnTo>
                <a:lnTo>
                  <a:pt x="4602047" y="254919"/>
                </a:lnTo>
                <a:lnTo>
                  <a:pt x="4640284" y="199410"/>
                </a:lnTo>
                <a:lnTo>
                  <a:pt x="4675724" y="143236"/>
                </a:lnTo>
                <a:lnTo>
                  <a:pt x="4708324" y="86414"/>
                </a:lnTo>
                <a:lnTo>
                  <a:pt x="4738041" y="28959"/>
                </a:lnTo>
                <a:lnTo>
                  <a:pt x="4751806" y="0"/>
                </a:lnTo>
              </a:path>
            </a:pathLst>
          </a:custGeom>
          <a:ln w="57912">
            <a:solidFill>
              <a:srgbClr val="B41F7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 name="Gerader Verbinder 2">
            <a:extLst>
              <a:ext uri="{FF2B5EF4-FFF2-40B4-BE49-F238E27FC236}">
                <a16:creationId xmlns:a16="http://schemas.microsoft.com/office/drawing/2014/main" id="{57387484-E062-42FB-AC7E-273B6FBB749F}"/>
              </a:ext>
            </a:extLst>
          </p:cNvPr>
          <p:cNvCxnSpPr>
            <a:cxnSpLocks/>
          </p:cNvCxnSpPr>
          <p:nvPr/>
        </p:nvCxnSpPr>
        <p:spPr>
          <a:xfrm flipV="1">
            <a:off x="10271175" y="2573518"/>
            <a:ext cx="0" cy="2851211"/>
          </a:xfrm>
          <a:prstGeom prst="line">
            <a:avLst/>
          </a:prstGeom>
          <a:ln w="25400">
            <a:solidFill>
              <a:srgbClr val="F16924"/>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96F965B8-D26C-47FE-89AD-21579D22B6B5}"/>
              </a:ext>
            </a:extLst>
          </p:cNvPr>
          <p:cNvSpPr txBox="1">
            <a:spLocks/>
          </p:cNvSpPr>
          <p:nvPr/>
        </p:nvSpPr>
        <p:spPr>
          <a:xfrm>
            <a:off x="9356273" y="2002972"/>
            <a:ext cx="1829804" cy="46709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defTabSz="1087636" rtl="0" eaLnBrk="1" fontAlgn="auto" latinLnBrk="0" hangingPunct="1">
              <a:lnSpc>
                <a:spcPts val="1500"/>
              </a:lnSpc>
              <a:spcBef>
                <a:spcPct val="20000"/>
              </a:spcBef>
              <a:spcAft>
                <a:spcPts val="0"/>
              </a:spcAft>
              <a:buClrTx/>
              <a:buSzTx/>
              <a:buFont typeface="Arial"/>
              <a:buNone/>
              <a:tabLst/>
              <a:defRPr/>
            </a:pPr>
            <a:r>
              <a:rPr kumimoji="0" lang="en-GB" sz="1400" i="0" u="none" strike="noStrike" kern="1200" cap="none" spc="0" normalizeH="0" baseline="0" noProof="0" dirty="0" err="1">
                <a:ln>
                  <a:noFill/>
                </a:ln>
                <a:solidFill>
                  <a:srgbClr val="F16924"/>
                </a:solidFill>
                <a:effectLst/>
                <a:uLnTx/>
                <a:uFillTx/>
                <a:latin typeface="+mn-lt"/>
                <a:ea typeface="Open Sans Light" panose="020B0306030504020204" pitchFamily="34" charset="0"/>
                <a:cs typeface="Open Sans Light" panose="020B0306030504020204" pitchFamily="34" charset="0"/>
              </a:rPr>
              <a:t>Krise</a:t>
            </a:r>
            <a:r>
              <a:rPr kumimoji="0" lang="en-GB" sz="1400" i="0" u="none" strike="noStrike" kern="1200" cap="none" spc="0" normalizeH="0" baseline="0" noProof="0" dirty="0">
                <a:ln>
                  <a:noFill/>
                </a:ln>
                <a:solidFill>
                  <a:srgbClr val="F16924"/>
                </a:solidFill>
                <a:effectLst/>
                <a:uLnTx/>
                <a:uFillTx/>
                <a:latin typeface="+mn-lt"/>
                <a:ea typeface="Open Sans Light" panose="020B0306030504020204" pitchFamily="34" charset="0"/>
                <a:cs typeface="Open Sans Light" panose="020B0306030504020204" pitchFamily="34" charset="0"/>
              </a:rPr>
              <a:t> in </a:t>
            </a:r>
            <a:r>
              <a:rPr kumimoji="0" lang="en-GB" sz="1400" i="0" u="none" strike="noStrike" kern="1200" cap="none" spc="0" normalizeH="0" baseline="0" noProof="0" dirty="0" err="1">
                <a:ln>
                  <a:noFill/>
                </a:ln>
                <a:solidFill>
                  <a:srgbClr val="F16924"/>
                </a:solidFill>
                <a:effectLst/>
                <a:uLnTx/>
                <a:uFillTx/>
                <a:latin typeface="+mn-lt"/>
                <a:ea typeface="Open Sans Light" panose="020B0306030504020204" pitchFamily="34" charset="0"/>
                <a:cs typeface="Open Sans Light" panose="020B0306030504020204" pitchFamily="34" charset="0"/>
              </a:rPr>
              <a:t>operativen</a:t>
            </a:r>
            <a:r>
              <a:rPr kumimoji="0" lang="en-GB" sz="1400" i="0" u="none" strike="noStrike" kern="1200" cap="none" spc="0" normalizeH="0" baseline="0" noProof="0" dirty="0">
                <a:ln>
                  <a:noFill/>
                </a:ln>
                <a:solidFill>
                  <a:srgbClr val="F16924"/>
                </a:solidFill>
                <a:effectLst/>
                <a:uLnTx/>
                <a:uFillTx/>
                <a:latin typeface="+mn-lt"/>
                <a:ea typeface="Open Sans Light" panose="020B0306030504020204" pitchFamily="34" charset="0"/>
                <a:cs typeface="Open Sans Light" panose="020B0306030504020204" pitchFamily="34" charset="0"/>
              </a:rPr>
              <a:t> </a:t>
            </a:r>
            <a:r>
              <a:rPr kumimoji="0" lang="en-GB" sz="1400" i="0" u="none" strike="noStrike" kern="1200" cap="none" spc="0" normalizeH="0" baseline="0" noProof="0" dirty="0" err="1">
                <a:ln>
                  <a:noFill/>
                </a:ln>
                <a:solidFill>
                  <a:srgbClr val="F16924"/>
                </a:solidFill>
                <a:effectLst/>
                <a:uLnTx/>
                <a:uFillTx/>
                <a:latin typeface="+mn-lt"/>
                <a:ea typeface="Open Sans Light" panose="020B0306030504020204" pitchFamily="34" charset="0"/>
                <a:cs typeface="Open Sans Light" panose="020B0306030504020204" pitchFamily="34" charset="0"/>
              </a:rPr>
              <a:t>Geschäftsergebnissen</a:t>
            </a:r>
            <a:endParaRPr kumimoji="0" lang="en-GB" sz="1400" i="0" u="none" strike="noStrike" kern="1200" cap="none" spc="0" normalizeH="0" baseline="0" noProof="0" dirty="0">
              <a:ln>
                <a:noFill/>
              </a:ln>
              <a:solidFill>
                <a:srgbClr val="F16924"/>
              </a:solidFill>
              <a:effectLst/>
              <a:uLnTx/>
              <a:uFillTx/>
              <a:latin typeface="+mn-lt"/>
              <a:ea typeface="Open Sans Light" panose="020B0306030504020204" pitchFamily="34" charset="0"/>
              <a:cs typeface="Open Sans Light" panose="020B0306030504020204" pitchFamily="34" charset="0"/>
            </a:endParaRPr>
          </a:p>
        </p:txBody>
      </p:sp>
      <p:sp>
        <p:nvSpPr>
          <p:cNvPr id="10" name="Subtitle 2">
            <a:extLst>
              <a:ext uri="{FF2B5EF4-FFF2-40B4-BE49-F238E27FC236}">
                <a16:creationId xmlns:a16="http://schemas.microsoft.com/office/drawing/2014/main" id="{5D8C215B-CDBD-4E96-828A-9D3F7691DBF4}"/>
              </a:ext>
            </a:extLst>
          </p:cNvPr>
          <p:cNvSpPr txBox="1">
            <a:spLocks/>
          </p:cNvSpPr>
          <p:nvPr/>
        </p:nvSpPr>
        <p:spPr>
          <a:xfrm>
            <a:off x="10814789" y="3688028"/>
            <a:ext cx="1224593" cy="47992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ts val="1500"/>
              </a:lnSpc>
              <a:spcBef>
                <a:spcPct val="20000"/>
              </a:spcBef>
              <a:spcAft>
                <a:spcPts val="0"/>
              </a:spcAft>
              <a:buClrTx/>
              <a:buSzTx/>
              <a:buFont typeface="Arial"/>
              <a:buNone/>
              <a:tabLst/>
              <a:defRPr/>
            </a:pPr>
            <a:r>
              <a:rPr kumimoji="0" lang="en-GB" sz="1800" b="1" i="0" u="none" strike="noStrike" kern="1200" cap="none" spc="0" normalizeH="0" baseline="0" noProof="0" dirty="0" err="1">
                <a:ln>
                  <a:noFill/>
                </a:ln>
                <a:solidFill>
                  <a:srgbClr val="B41F7A"/>
                </a:solidFill>
                <a:effectLst/>
                <a:uLnTx/>
                <a:uFillTx/>
                <a:latin typeface="Calibri Light" panose="020F0302020204030204"/>
                <a:ea typeface="Open Sans Light" panose="020B0306030504020204" pitchFamily="34" charset="0"/>
                <a:cs typeface="Open Sans Light" panose="020B0306030504020204" pitchFamily="34" charset="0"/>
              </a:rPr>
              <a:t>Liquiditäts-krise</a:t>
            </a:r>
            <a:endParaRPr kumimoji="0" lang="en-GB" sz="1800" b="1" i="0" u="none" strike="noStrike" kern="1200" cap="none" spc="0" normalizeH="0" baseline="0" noProof="0" dirty="0">
              <a:ln>
                <a:noFill/>
              </a:ln>
              <a:solidFill>
                <a:srgbClr val="B41F7A"/>
              </a:solidFill>
              <a:effectLst/>
              <a:uLnTx/>
              <a:uFillTx/>
              <a:latin typeface="Calibri Light" panose="020F0302020204030204"/>
              <a:ea typeface="Open Sans Light" panose="020B0306030504020204" pitchFamily="34" charset="0"/>
              <a:cs typeface="Open Sans Light" panose="020B0306030504020204" pitchFamily="34" charset="0"/>
            </a:endParaRPr>
          </a:p>
        </p:txBody>
      </p:sp>
      <p:sp>
        <p:nvSpPr>
          <p:cNvPr id="12" name="Subtitle 2">
            <a:extLst>
              <a:ext uri="{FF2B5EF4-FFF2-40B4-BE49-F238E27FC236}">
                <a16:creationId xmlns:a16="http://schemas.microsoft.com/office/drawing/2014/main" id="{877DAA80-B977-4532-B7AC-EC68B87E7E02}"/>
              </a:ext>
            </a:extLst>
          </p:cNvPr>
          <p:cNvSpPr txBox="1">
            <a:spLocks/>
          </p:cNvSpPr>
          <p:nvPr/>
        </p:nvSpPr>
        <p:spPr>
          <a:xfrm>
            <a:off x="3877427" y="1939007"/>
            <a:ext cx="1976725" cy="46709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500"/>
              </a:lnSpc>
              <a:spcBef>
                <a:spcPct val="20000"/>
              </a:spcBef>
              <a:spcAft>
                <a:spcPts val="0"/>
              </a:spcAft>
              <a:buClrTx/>
              <a:buSzTx/>
              <a:buFont typeface="Arial"/>
              <a:buNone/>
              <a:tabLst/>
              <a:defRPr/>
            </a:pPr>
            <a:r>
              <a:rPr kumimoji="0" lang="en-GB" sz="1400" i="0" u="none" strike="noStrike" kern="1200" cap="none" spc="0" normalizeH="0" baseline="0" noProof="0" dirty="0">
                <a:ln>
                  <a:noFill/>
                </a:ln>
                <a:solidFill>
                  <a:srgbClr val="B41F7A"/>
                </a:solidFill>
                <a:effectLst/>
                <a:uLnTx/>
                <a:uFillTx/>
                <a:latin typeface="+mn-lt"/>
                <a:ea typeface="Open Sans Light" panose="020B0306030504020204" pitchFamily="34" charset="0"/>
                <a:cs typeface="Open Sans Light" panose="020B0306030504020204" pitchFamily="34" charset="0"/>
              </a:rPr>
              <a:t>Objektive Erkennbarkeit </a:t>
            </a:r>
            <a:br>
              <a:rPr kumimoji="0" lang="en-GB" sz="1400" i="0" u="none" strike="noStrike" kern="1200" cap="none" spc="0" normalizeH="0" baseline="0" noProof="0" dirty="0">
                <a:ln>
                  <a:noFill/>
                </a:ln>
                <a:solidFill>
                  <a:srgbClr val="B41F7A"/>
                </a:solidFill>
                <a:effectLst/>
                <a:uLnTx/>
                <a:uFillTx/>
                <a:latin typeface="+mn-lt"/>
                <a:ea typeface="Open Sans Light" panose="020B0306030504020204" pitchFamily="34" charset="0"/>
                <a:cs typeface="Open Sans Light" panose="020B0306030504020204" pitchFamily="34" charset="0"/>
              </a:rPr>
            </a:br>
            <a:r>
              <a:rPr kumimoji="0" lang="en-GB" sz="1400" i="0" u="none" strike="noStrike" kern="1200" cap="none" spc="0" normalizeH="0" baseline="0" noProof="0" dirty="0">
                <a:ln>
                  <a:noFill/>
                </a:ln>
                <a:solidFill>
                  <a:srgbClr val="B41F7A"/>
                </a:solidFill>
                <a:effectLst/>
                <a:uLnTx/>
                <a:uFillTx/>
                <a:latin typeface="+mn-lt"/>
                <a:ea typeface="Open Sans Light" panose="020B0306030504020204" pitchFamily="34" charset="0"/>
                <a:cs typeface="Open Sans Light" panose="020B0306030504020204" pitchFamily="34" charset="0"/>
              </a:rPr>
              <a:t>der Krise (in %)</a:t>
            </a:r>
          </a:p>
        </p:txBody>
      </p:sp>
      <p:sp>
        <p:nvSpPr>
          <p:cNvPr id="13" name="Subtitle 2">
            <a:extLst>
              <a:ext uri="{FF2B5EF4-FFF2-40B4-BE49-F238E27FC236}">
                <a16:creationId xmlns:a16="http://schemas.microsoft.com/office/drawing/2014/main" id="{74AAA5CF-A286-4CA9-A8FF-0FFDE72608F1}"/>
              </a:ext>
            </a:extLst>
          </p:cNvPr>
          <p:cNvSpPr txBox="1">
            <a:spLocks/>
          </p:cNvSpPr>
          <p:nvPr/>
        </p:nvSpPr>
        <p:spPr>
          <a:xfrm>
            <a:off x="11147843" y="5380751"/>
            <a:ext cx="724287" cy="53532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ts val="1500"/>
              </a:lnSpc>
              <a:spcBef>
                <a:spcPct val="20000"/>
              </a:spcBef>
              <a:spcAft>
                <a:spcPts val="0"/>
              </a:spcAft>
              <a:buClrTx/>
              <a:buSzTx/>
              <a:buFont typeface="Arial"/>
              <a:buNone/>
              <a:tabLst/>
              <a:defRPr/>
            </a:pPr>
            <a:r>
              <a:rPr kumimoji="0" lang="en-GB" sz="1800" b="1" i="0" u="none" strike="noStrike" kern="1200" cap="none" spc="0" normalizeH="0" baseline="0" noProof="0" dirty="0">
                <a:ln>
                  <a:noFill/>
                </a:ln>
                <a:solidFill>
                  <a:srgbClr val="B41F7A"/>
                </a:solidFill>
                <a:effectLst/>
                <a:uLnTx/>
                <a:uFillTx/>
                <a:latin typeface="Calibri Light" panose="020F0302020204030204"/>
                <a:ea typeface="Open Sans Light" panose="020B0306030504020204" pitchFamily="34" charset="0"/>
                <a:cs typeface="Open Sans Light" panose="020B0306030504020204" pitchFamily="34" charset="0"/>
              </a:rPr>
              <a:t>Zeit</a:t>
            </a:r>
          </a:p>
          <a:p>
            <a:pPr marL="0" marR="0" lvl="0" indent="0" algn="r" defTabSz="1087636" rtl="0" eaLnBrk="1" fontAlgn="auto" latinLnBrk="0" hangingPunct="1">
              <a:lnSpc>
                <a:spcPts val="1500"/>
              </a:lnSpc>
              <a:spcBef>
                <a:spcPct val="20000"/>
              </a:spcBef>
              <a:spcAft>
                <a:spcPts val="0"/>
              </a:spcAft>
              <a:buClrTx/>
              <a:buSzTx/>
              <a:buFont typeface="Arial"/>
              <a:buNone/>
              <a:tabLst/>
              <a:defRPr/>
            </a:pPr>
            <a:endParaRPr kumimoji="0" lang="en-GB" sz="1800" b="1" i="0" u="none" strike="noStrike" kern="1200" cap="none" spc="0" normalizeH="0" baseline="0" noProof="0" dirty="0">
              <a:ln>
                <a:noFill/>
              </a:ln>
              <a:solidFill>
                <a:srgbClr val="B41F7A"/>
              </a:solidFill>
              <a:effectLst/>
              <a:uLnTx/>
              <a:uFillTx/>
              <a:latin typeface="Calibri Light" panose="020F0302020204030204"/>
              <a:ea typeface="Open Sans Light" panose="020B0306030504020204" pitchFamily="34" charset="0"/>
              <a:cs typeface="Open Sans Light" panose="020B0306030504020204" pitchFamily="34" charset="0"/>
            </a:endParaRPr>
          </a:p>
        </p:txBody>
      </p:sp>
      <p:sp>
        <p:nvSpPr>
          <p:cNvPr id="8" name="Rectangle 7">
            <a:extLst>
              <a:ext uri="{FF2B5EF4-FFF2-40B4-BE49-F238E27FC236}">
                <a16:creationId xmlns:a16="http://schemas.microsoft.com/office/drawing/2014/main" id="{7A5264C9-4E8A-1D4F-2E74-3C46AF46D4D2}"/>
              </a:ext>
            </a:extLst>
          </p:cNvPr>
          <p:cNvSpPr/>
          <p:nvPr/>
        </p:nvSpPr>
        <p:spPr>
          <a:xfrm>
            <a:off x="360441" y="2406104"/>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5" name="Textfeld 4">
            <a:extLst>
              <a:ext uri="{FF2B5EF4-FFF2-40B4-BE49-F238E27FC236}">
                <a16:creationId xmlns:a16="http://schemas.microsoft.com/office/drawing/2014/main" id="{0BF280C3-BD6A-2222-1013-B7F3F66C015B}"/>
              </a:ext>
            </a:extLst>
          </p:cNvPr>
          <p:cNvSpPr txBox="1"/>
          <p:nvPr/>
        </p:nvSpPr>
        <p:spPr>
          <a:xfrm>
            <a:off x="288794" y="2650963"/>
            <a:ext cx="3232729" cy="369332"/>
          </a:xfrm>
          <a:prstGeom prst="rect">
            <a:avLst/>
          </a:prstGeom>
          <a:noFill/>
        </p:spPr>
        <p:txBody>
          <a:bodyPr wrap="square" rtlCol="0">
            <a:spAutoFit/>
          </a:bodyPr>
          <a:lstStyle/>
          <a:p>
            <a:r>
              <a:rPr lang="en-US" b="1" dirty="0" err="1">
                <a:solidFill>
                  <a:schemeClr val="bg1"/>
                </a:solidFill>
              </a:rPr>
              <a:t>Häufige</a:t>
            </a:r>
            <a:r>
              <a:rPr lang="en-US" b="1" dirty="0">
                <a:solidFill>
                  <a:schemeClr val="bg1"/>
                </a:solidFill>
              </a:rPr>
              <a:t> </a:t>
            </a:r>
            <a:r>
              <a:rPr lang="en-US" b="1" dirty="0" err="1">
                <a:solidFill>
                  <a:schemeClr val="bg1"/>
                </a:solidFill>
              </a:rPr>
              <a:t>Probleme</a:t>
            </a:r>
            <a:r>
              <a:rPr lang="en-US" b="1" dirty="0">
                <a:solidFill>
                  <a:schemeClr val="bg1"/>
                </a:solidFill>
              </a:rPr>
              <a:t> </a:t>
            </a:r>
            <a:r>
              <a:rPr lang="en-US" b="1" dirty="0" err="1">
                <a:solidFill>
                  <a:schemeClr val="bg1"/>
                </a:solidFill>
              </a:rPr>
              <a:t>bei</a:t>
            </a:r>
            <a:r>
              <a:rPr lang="en-US" b="1" dirty="0">
                <a:solidFill>
                  <a:schemeClr val="bg1"/>
                </a:solidFill>
              </a:rPr>
              <a:t> </a:t>
            </a:r>
            <a:r>
              <a:rPr lang="en-US" b="1" dirty="0" err="1">
                <a:solidFill>
                  <a:schemeClr val="bg1"/>
                </a:solidFill>
              </a:rPr>
              <a:t>Krisen</a:t>
            </a:r>
            <a:r>
              <a:rPr lang="en-US" b="1" dirty="0">
                <a:solidFill>
                  <a:schemeClr val="bg1"/>
                </a:solidFill>
              </a:rPr>
              <a:t>:</a:t>
            </a:r>
            <a:endParaRPr lang="de-DE" dirty="0"/>
          </a:p>
        </p:txBody>
      </p:sp>
      <p:sp>
        <p:nvSpPr>
          <p:cNvPr id="11" name="Textfeld 10">
            <a:extLst>
              <a:ext uri="{FF2B5EF4-FFF2-40B4-BE49-F238E27FC236}">
                <a16:creationId xmlns:a16="http://schemas.microsoft.com/office/drawing/2014/main" id="{E90C0EE0-DD16-A7A1-A696-AC440D202E4E}"/>
              </a:ext>
            </a:extLst>
          </p:cNvPr>
          <p:cNvSpPr txBox="1"/>
          <p:nvPr/>
        </p:nvSpPr>
        <p:spPr>
          <a:xfrm>
            <a:off x="5943600" y="1234713"/>
            <a:ext cx="4189228" cy="461665"/>
          </a:xfrm>
          <a:prstGeom prst="rect">
            <a:avLst/>
          </a:prstGeom>
          <a:noFill/>
        </p:spPr>
        <p:txBody>
          <a:bodyPr wrap="square" rtlCol="0">
            <a:spAutoFit/>
          </a:bodyPr>
          <a:lstStyle/>
          <a:p>
            <a:r>
              <a:rPr lang="en-US" sz="2400" b="1" dirty="0" err="1">
                <a:solidFill>
                  <a:srgbClr val="B41F7A"/>
                </a:solidFill>
              </a:rPr>
              <a:t>Identifizierbarkeit</a:t>
            </a:r>
            <a:r>
              <a:rPr lang="en-US" sz="2400" b="1" dirty="0">
                <a:solidFill>
                  <a:srgbClr val="B41F7A"/>
                </a:solidFill>
              </a:rPr>
              <a:t> von </a:t>
            </a:r>
            <a:r>
              <a:rPr lang="en-US" sz="2400" b="1" dirty="0" err="1">
                <a:solidFill>
                  <a:srgbClr val="B41F7A"/>
                </a:solidFill>
              </a:rPr>
              <a:t>Krisen</a:t>
            </a:r>
            <a:endParaRPr lang="en-US" sz="2400" b="1" dirty="0">
              <a:solidFill>
                <a:srgbClr val="B41F7A"/>
              </a:solidFill>
            </a:endParaRPr>
          </a:p>
        </p:txBody>
      </p:sp>
    </p:spTree>
    <p:extLst>
      <p:ext uri="{BB962C8B-B14F-4D97-AF65-F5344CB8AC3E}">
        <p14:creationId xmlns:p14="http://schemas.microsoft.com/office/powerpoint/2010/main" val="1638938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34B30D9B-9BAF-4C04-A97F-26C857E130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13" name="Objekt 12" hidden="1">
                        <a:extLst>
                          <a:ext uri="{FF2B5EF4-FFF2-40B4-BE49-F238E27FC236}">
                            <a16:creationId xmlns:a16="http://schemas.microsoft.com/office/drawing/2014/main" id="{34B30D9B-9BAF-4C04-A97F-26C857E130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id="{AA268AB2-96A2-4139-ACEB-0611CAB491F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dirty="0">
              <a:latin typeface="Calibri Light" panose="020F0302020204030204" pitchFamily="34" charset="0"/>
              <a:ea typeface="+mj-ea"/>
              <a:cs typeface="+mj-cs"/>
              <a:sym typeface="Calibri Light" panose="020F0302020204030204" pitchFamily="34" charset="0"/>
            </a:endParaRPr>
          </a:p>
        </p:txBody>
      </p:sp>
      <p:sp>
        <p:nvSpPr>
          <p:cNvPr id="6" name="Rectangle 5">
            <a:extLst>
              <a:ext uri="{FF2B5EF4-FFF2-40B4-BE49-F238E27FC236}">
                <a16:creationId xmlns:a16="http://schemas.microsoft.com/office/drawing/2014/main" id="{943197E9-FF38-8D7E-E8A8-2912F3E98269}"/>
              </a:ext>
            </a:extLst>
          </p:cNvPr>
          <p:cNvSpPr/>
          <p:nvPr/>
        </p:nvSpPr>
        <p:spPr>
          <a:xfrm>
            <a:off x="11696" y="0"/>
            <a:ext cx="3574870"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
            <a:extLst>
              <a:ext uri="{FF2B5EF4-FFF2-40B4-BE49-F238E27FC236}">
                <a16:creationId xmlns:a16="http://schemas.microsoft.com/office/drawing/2014/main" id="{5FBF3AF8-1BD9-F12B-A0CF-27D8DC8CEAD6}"/>
              </a:ext>
            </a:extLst>
          </p:cNvPr>
          <p:cNvSpPr txBox="1">
            <a:spLocks/>
          </p:cNvSpPr>
          <p:nvPr/>
        </p:nvSpPr>
        <p:spPr>
          <a:xfrm>
            <a:off x="344959" y="2277750"/>
            <a:ext cx="2929858" cy="3494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r>
              <a:rPr lang="en-US" sz="2200" dirty="0">
                <a:solidFill>
                  <a:schemeClr val="bg1"/>
                </a:solidFill>
              </a:rPr>
              <a:t>Unternehmenskrisen entwickeln sich oft in Wellen.</a:t>
            </a:r>
          </a:p>
          <a:p>
            <a:pPr marL="15875" indent="-15875"/>
            <a:r>
              <a:rPr lang="en-US" sz="2200" dirty="0">
                <a:solidFill>
                  <a:schemeClr val="bg1"/>
                </a:solidFill>
              </a:rPr>
              <a:t>In der Zeit </a:t>
            </a:r>
            <a:r>
              <a:rPr lang="en-US" sz="2200" dirty="0" err="1">
                <a:solidFill>
                  <a:schemeClr val="bg1"/>
                </a:solidFill>
              </a:rPr>
              <a:t>dazwischen</a:t>
            </a:r>
            <a:r>
              <a:rPr lang="en-US" sz="2200" dirty="0">
                <a:solidFill>
                  <a:schemeClr val="bg1"/>
                </a:solidFill>
              </a:rPr>
              <a:t> </a:t>
            </a:r>
            <a:r>
              <a:rPr lang="en-US" sz="2200" dirty="0" err="1">
                <a:solidFill>
                  <a:schemeClr val="bg1"/>
                </a:solidFill>
              </a:rPr>
              <a:t>gibt</a:t>
            </a:r>
            <a:r>
              <a:rPr lang="en-US" sz="2200" dirty="0">
                <a:solidFill>
                  <a:schemeClr val="bg1"/>
                </a:solidFill>
              </a:rPr>
              <a:t> es oft trügerische Entspannungsphasen, die </a:t>
            </a:r>
            <a:r>
              <a:rPr lang="en-US" sz="2200" dirty="0" err="1">
                <a:solidFill>
                  <a:schemeClr val="bg1"/>
                </a:solidFill>
              </a:rPr>
              <a:t>eine</a:t>
            </a:r>
            <a:r>
              <a:rPr lang="en-US" sz="2200" dirty="0">
                <a:solidFill>
                  <a:schemeClr val="bg1"/>
                </a:solidFill>
              </a:rPr>
              <a:t> </a:t>
            </a:r>
            <a:r>
              <a:rPr lang="en-US" sz="2200" dirty="0" err="1">
                <a:solidFill>
                  <a:schemeClr val="bg1"/>
                </a:solidFill>
              </a:rPr>
              <a:t>Überwindung</a:t>
            </a:r>
            <a:r>
              <a:rPr lang="en-US" sz="2200" dirty="0">
                <a:solidFill>
                  <a:schemeClr val="bg1"/>
                </a:solidFill>
              </a:rPr>
              <a:t> der </a:t>
            </a:r>
            <a:r>
              <a:rPr lang="en-US" sz="2200" dirty="0" err="1">
                <a:solidFill>
                  <a:schemeClr val="bg1"/>
                </a:solidFill>
              </a:rPr>
              <a:t>Krise</a:t>
            </a:r>
            <a:r>
              <a:rPr lang="en-US" sz="2200" dirty="0">
                <a:solidFill>
                  <a:schemeClr val="bg1"/>
                </a:solidFill>
              </a:rPr>
              <a:t> </a:t>
            </a:r>
            <a:r>
              <a:rPr lang="en-US" sz="2200" dirty="0" err="1">
                <a:solidFill>
                  <a:schemeClr val="bg1"/>
                </a:solidFill>
              </a:rPr>
              <a:t>vortäuschen</a:t>
            </a:r>
            <a:r>
              <a:rPr lang="en-US" sz="2200" dirty="0">
                <a:solidFill>
                  <a:schemeClr val="bg1"/>
                </a:solidFill>
              </a:rPr>
              <a:t>.</a:t>
            </a:r>
          </a:p>
        </p:txBody>
      </p:sp>
      <p:sp>
        <p:nvSpPr>
          <p:cNvPr id="8" name="Textplatzhalter 32">
            <a:extLst>
              <a:ext uri="{FF2B5EF4-FFF2-40B4-BE49-F238E27FC236}">
                <a16:creationId xmlns:a16="http://schemas.microsoft.com/office/drawing/2014/main" id="{B01D38FD-F513-F119-A443-AF941F79A547}"/>
              </a:ext>
            </a:extLst>
          </p:cNvPr>
          <p:cNvSpPr txBox="1">
            <a:spLocks/>
          </p:cNvSpPr>
          <p:nvPr/>
        </p:nvSpPr>
        <p:spPr>
          <a:xfrm>
            <a:off x="392411" y="420981"/>
            <a:ext cx="3025497" cy="139716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20"/>
              </a:lnSpc>
            </a:pPr>
            <a:r>
              <a:rPr lang="en-GB" dirty="0" err="1">
                <a:solidFill>
                  <a:schemeClr val="bg1"/>
                </a:solidFill>
              </a:rPr>
              <a:t>Vereinfachtes</a:t>
            </a:r>
            <a:r>
              <a:rPr lang="en-GB" dirty="0">
                <a:solidFill>
                  <a:schemeClr val="bg1"/>
                </a:solidFill>
              </a:rPr>
              <a:t> </a:t>
            </a:r>
            <a:r>
              <a:rPr lang="en-GB" dirty="0" err="1">
                <a:solidFill>
                  <a:schemeClr val="bg1"/>
                </a:solidFill>
              </a:rPr>
              <a:t>Krisenmodell</a:t>
            </a:r>
            <a:endParaRPr lang="en-GB" dirty="0">
              <a:solidFill>
                <a:schemeClr val="bg1"/>
              </a:solidFill>
            </a:endParaRPr>
          </a:p>
        </p:txBody>
      </p:sp>
      <p:sp>
        <p:nvSpPr>
          <p:cNvPr id="9" name="Rectangle 8">
            <a:extLst>
              <a:ext uri="{FF2B5EF4-FFF2-40B4-BE49-F238E27FC236}">
                <a16:creationId xmlns:a16="http://schemas.microsoft.com/office/drawing/2014/main" id="{0B1E440C-1976-92F4-BBFD-21424F868DA7}"/>
              </a:ext>
            </a:extLst>
          </p:cNvPr>
          <p:cNvSpPr/>
          <p:nvPr/>
        </p:nvSpPr>
        <p:spPr>
          <a:xfrm>
            <a:off x="360441" y="207113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cxnSp>
        <p:nvCxnSpPr>
          <p:cNvPr id="15" name="Gerade Verbindung mit Pfeil 9">
            <a:extLst>
              <a:ext uri="{FF2B5EF4-FFF2-40B4-BE49-F238E27FC236}">
                <a16:creationId xmlns:a16="http://schemas.microsoft.com/office/drawing/2014/main" id="{BB72E755-DC47-D98A-8E32-CA8F229B433F}"/>
              </a:ext>
            </a:extLst>
          </p:cNvPr>
          <p:cNvCxnSpPr>
            <a:cxnSpLocks/>
          </p:cNvCxnSpPr>
          <p:nvPr/>
        </p:nvCxnSpPr>
        <p:spPr>
          <a:xfrm flipV="1">
            <a:off x="4017734" y="1732276"/>
            <a:ext cx="0" cy="4379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24">
            <a:extLst>
              <a:ext uri="{FF2B5EF4-FFF2-40B4-BE49-F238E27FC236}">
                <a16:creationId xmlns:a16="http://schemas.microsoft.com/office/drawing/2014/main" id="{726603EE-E329-973D-B97F-8881540BE439}"/>
              </a:ext>
            </a:extLst>
          </p:cNvPr>
          <p:cNvCxnSpPr>
            <a:cxnSpLocks/>
          </p:cNvCxnSpPr>
          <p:nvPr/>
        </p:nvCxnSpPr>
        <p:spPr>
          <a:xfrm>
            <a:off x="4017734" y="6112229"/>
            <a:ext cx="74026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feld 40">
            <a:extLst>
              <a:ext uri="{FF2B5EF4-FFF2-40B4-BE49-F238E27FC236}">
                <a16:creationId xmlns:a16="http://schemas.microsoft.com/office/drawing/2014/main" id="{BC80972D-8B7B-AF66-361D-C2C8D3FD6CF4}"/>
              </a:ext>
            </a:extLst>
          </p:cNvPr>
          <p:cNvSpPr txBox="1"/>
          <p:nvPr/>
        </p:nvSpPr>
        <p:spPr>
          <a:xfrm>
            <a:off x="6526801" y="4482868"/>
            <a:ext cx="1424044" cy="369332"/>
          </a:xfrm>
          <a:prstGeom prst="rect">
            <a:avLst/>
          </a:prstGeom>
          <a:noFill/>
        </p:spPr>
        <p:txBody>
          <a:bodyPr wrap="none" rtlCol="0">
            <a:spAutoFit/>
          </a:bodyPr>
          <a:lstStyle/>
          <a:p>
            <a:r>
              <a:rPr lang="en-GB" b="1" dirty="0">
                <a:solidFill>
                  <a:srgbClr val="F16924"/>
                </a:solidFill>
              </a:rPr>
              <a:t>Wendepunkt</a:t>
            </a:r>
          </a:p>
        </p:txBody>
      </p:sp>
      <p:sp>
        <p:nvSpPr>
          <p:cNvPr id="19" name="Textfeld 42">
            <a:extLst>
              <a:ext uri="{FF2B5EF4-FFF2-40B4-BE49-F238E27FC236}">
                <a16:creationId xmlns:a16="http://schemas.microsoft.com/office/drawing/2014/main" id="{4DBEF007-657A-59DB-A232-15158582C52C}"/>
              </a:ext>
            </a:extLst>
          </p:cNvPr>
          <p:cNvSpPr txBox="1"/>
          <p:nvPr/>
        </p:nvSpPr>
        <p:spPr>
          <a:xfrm>
            <a:off x="9991023" y="4482868"/>
            <a:ext cx="2027351" cy="1692771"/>
          </a:xfrm>
          <a:prstGeom prst="rect">
            <a:avLst/>
          </a:prstGeom>
          <a:noFill/>
        </p:spPr>
        <p:txBody>
          <a:bodyPr wrap="square" rtlCol="0">
            <a:spAutoFit/>
          </a:bodyPr>
          <a:lstStyle/>
          <a:p>
            <a:r>
              <a:rPr lang="en-GB" b="1" dirty="0">
                <a:solidFill>
                  <a:srgbClr val="EDA13E"/>
                </a:solidFill>
              </a:rPr>
              <a:t>Ende der Krise </a:t>
            </a:r>
            <a:br>
              <a:rPr lang="en-GB" b="1" dirty="0">
                <a:solidFill>
                  <a:srgbClr val="EDA13E"/>
                </a:solidFill>
              </a:rPr>
            </a:br>
            <a:r>
              <a:rPr lang="en-GB" b="1" dirty="0">
                <a:solidFill>
                  <a:srgbClr val="EDA13E"/>
                </a:solidFill>
              </a:rPr>
              <a:t>- Liquidation / </a:t>
            </a:r>
            <a:br>
              <a:rPr lang="en-GB" b="1" dirty="0">
                <a:solidFill>
                  <a:srgbClr val="EDA13E"/>
                </a:solidFill>
              </a:rPr>
            </a:br>
            <a:r>
              <a:rPr lang="en-GB" b="1" dirty="0">
                <a:solidFill>
                  <a:srgbClr val="EDA13E"/>
                </a:solidFill>
              </a:rPr>
              <a:t>Einstellung des </a:t>
            </a:r>
            <a:br>
              <a:rPr lang="en-GB" b="1" dirty="0">
                <a:solidFill>
                  <a:srgbClr val="EDA13E"/>
                </a:solidFill>
              </a:rPr>
            </a:br>
            <a:r>
              <a:rPr lang="en-GB" b="1" dirty="0">
                <a:solidFill>
                  <a:srgbClr val="EDA13E"/>
                </a:solidFill>
              </a:rPr>
              <a:t>Geschäftsbetriebes</a:t>
            </a:r>
          </a:p>
          <a:p>
            <a:endParaRPr lang="en-GB" sz="1600" dirty="0">
              <a:solidFill>
                <a:srgbClr val="EDA13E"/>
              </a:solidFill>
            </a:endParaRPr>
          </a:p>
          <a:p>
            <a:endParaRPr lang="en-GB" sz="1600" dirty="0">
              <a:solidFill>
                <a:srgbClr val="EDA13E"/>
              </a:solidFill>
            </a:endParaRPr>
          </a:p>
        </p:txBody>
      </p:sp>
      <p:sp>
        <p:nvSpPr>
          <p:cNvPr id="20" name="Textfeld 43">
            <a:extLst>
              <a:ext uri="{FF2B5EF4-FFF2-40B4-BE49-F238E27FC236}">
                <a16:creationId xmlns:a16="http://schemas.microsoft.com/office/drawing/2014/main" id="{949ED6CC-7930-8CB7-B4C4-9D37434CCD8A}"/>
              </a:ext>
            </a:extLst>
          </p:cNvPr>
          <p:cNvSpPr txBox="1"/>
          <p:nvPr/>
        </p:nvSpPr>
        <p:spPr>
          <a:xfrm>
            <a:off x="7170022" y="5917995"/>
            <a:ext cx="657552" cy="369332"/>
          </a:xfrm>
          <a:prstGeom prst="rect">
            <a:avLst/>
          </a:prstGeom>
          <a:solidFill>
            <a:schemeClr val="bg1"/>
          </a:solidFill>
        </p:spPr>
        <p:txBody>
          <a:bodyPr wrap="none" rtlCol="0">
            <a:spAutoFit/>
          </a:bodyPr>
          <a:lstStyle/>
          <a:p>
            <a:r>
              <a:rPr lang="en-GB" b="1" dirty="0"/>
              <a:t>Zeit</a:t>
            </a:r>
          </a:p>
        </p:txBody>
      </p:sp>
      <p:sp>
        <p:nvSpPr>
          <p:cNvPr id="21" name="Textfeld 44">
            <a:extLst>
              <a:ext uri="{FF2B5EF4-FFF2-40B4-BE49-F238E27FC236}">
                <a16:creationId xmlns:a16="http://schemas.microsoft.com/office/drawing/2014/main" id="{D8493BDA-451D-B0F0-AE54-E74745A35E55}"/>
              </a:ext>
            </a:extLst>
          </p:cNvPr>
          <p:cNvSpPr txBox="1"/>
          <p:nvPr/>
        </p:nvSpPr>
        <p:spPr>
          <a:xfrm rot="16200000">
            <a:off x="2438719" y="3628694"/>
            <a:ext cx="3123863" cy="369332"/>
          </a:xfrm>
          <a:prstGeom prst="rect">
            <a:avLst/>
          </a:prstGeom>
          <a:solidFill>
            <a:schemeClr val="bg1"/>
          </a:solidFill>
        </p:spPr>
        <p:txBody>
          <a:bodyPr wrap="square" rtlCol="0">
            <a:spAutoFit/>
          </a:bodyPr>
          <a:lstStyle/>
          <a:p>
            <a:r>
              <a:rPr lang="en-GB" b="1" dirty="0"/>
              <a:t>Überlebenswahrscheinlichkeit</a:t>
            </a:r>
          </a:p>
        </p:txBody>
      </p:sp>
      <p:sp>
        <p:nvSpPr>
          <p:cNvPr id="22" name="Textfeld 45">
            <a:extLst>
              <a:ext uri="{FF2B5EF4-FFF2-40B4-BE49-F238E27FC236}">
                <a16:creationId xmlns:a16="http://schemas.microsoft.com/office/drawing/2014/main" id="{EB891BC9-DBFB-213D-2598-C18471ACEBC1}"/>
              </a:ext>
            </a:extLst>
          </p:cNvPr>
          <p:cNvSpPr txBox="1"/>
          <p:nvPr/>
        </p:nvSpPr>
        <p:spPr>
          <a:xfrm>
            <a:off x="4075455" y="2020283"/>
            <a:ext cx="2133020" cy="369332"/>
          </a:xfrm>
          <a:prstGeom prst="rect">
            <a:avLst/>
          </a:prstGeom>
          <a:noFill/>
        </p:spPr>
        <p:txBody>
          <a:bodyPr wrap="none" rtlCol="0">
            <a:spAutoFit/>
          </a:bodyPr>
          <a:lstStyle/>
          <a:p>
            <a:r>
              <a:rPr lang="en-GB" b="1" dirty="0">
                <a:solidFill>
                  <a:srgbClr val="B41F7A"/>
                </a:solidFill>
              </a:rPr>
              <a:t>Der Beginn der Krise</a:t>
            </a:r>
          </a:p>
        </p:txBody>
      </p:sp>
      <p:sp>
        <p:nvSpPr>
          <p:cNvPr id="23" name="Textfeld 48">
            <a:extLst>
              <a:ext uri="{FF2B5EF4-FFF2-40B4-BE49-F238E27FC236}">
                <a16:creationId xmlns:a16="http://schemas.microsoft.com/office/drawing/2014/main" id="{35F3BAA7-9C51-1280-4639-214119D6E4B5}"/>
              </a:ext>
            </a:extLst>
          </p:cNvPr>
          <p:cNvSpPr txBox="1"/>
          <p:nvPr/>
        </p:nvSpPr>
        <p:spPr>
          <a:xfrm>
            <a:off x="7843034" y="5140274"/>
            <a:ext cx="1424044" cy="646331"/>
          </a:xfrm>
          <a:prstGeom prst="rect">
            <a:avLst/>
          </a:prstGeom>
          <a:noFill/>
        </p:spPr>
        <p:txBody>
          <a:bodyPr wrap="none" rtlCol="0">
            <a:spAutoFit/>
          </a:bodyPr>
          <a:lstStyle/>
          <a:p>
            <a:r>
              <a:rPr lang="en-GB" b="1" dirty="0" err="1">
                <a:solidFill>
                  <a:srgbClr val="EDA13E"/>
                </a:solidFill>
              </a:rPr>
              <a:t>Potenzieller</a:t>
            </a:r>
            <a:r>
              <a:rPr lang="en-GB" b="1" dirty="0">
                <a:solidFill>
                  <a:srgbClr val="EDA13E"/>
                </a:solidFill>
              </a:rPr>
              <a:t> </a:t>
            </a:r>
            <a:br>
              <a:rPr lang="en-GB" b="1" dirty="0">
                <a:solidFill>
                  <a:srgbClr val="EDA13E"/>
                </a:solidFill>
              </a:rPr>
            </a:br>
            <a:r>
              <a:rPr lang="en-GB" b="1" dirty="0">
                <a:solidFill>
                  <a:srgbClr val="EDA13E"/>
                </a:solidFill>
              </a:rPr>
              <a:t>Wendepunkt</a:t>
            </a:r>
          </a:p>
        </p:txBody>
      </p:sp>
      <p:sp>
        <p:nvSpPr>
          <p:cNvPr id="24" name="Textfeld 49">
            <a:extLst>
              <a:ext uri="{FF2B5EF4-FFF2-40B4-BE49-F238E27FC236}">
                <a16:creationId xmlns:a16="http://schemas.microsoft.com/office/drawing/2014/main" id="{2EC2A4B1-67CD-5EA8-85AB-42EFA99040A5}"/>
              </a:ext>
            </a:extLst>
          </p:cNvPr>
          <p:cNvSpPr txBox="1"/>
          <p:nvPr/>
        </p:nvSpPr>
        <p:spPr>
          <a:xfrm>
            <a:off x="8555056" y="3003332"/>
            <a:ext cx="3295492" cy="646331"/>
          </a:xfrm>
          <a:prstGeom prst="rect">
            <a:avLst/>
          </a:prstGeom>
          <a:noFill/>
        </p:spPr>
        <p:txBody>
          <a:bodyPr wrap="square" rtlCol="0">
            <a:spAutoFit/>
          </a:bodyPr>
          <a:lstStyle/>
          <a:p>
            <a:r>
              <a:rPr lang="en-GB" b="1" dirty="0">
                <a:solidFill>
                  <a:srgbClr val="F16924"/>
                </a:solidFill>
              </a:rPr>
              <a:t>Durchführung von </a:t>
            </a:r>
            <a:br>
              <a:rPr lang="en-GB" b="1" dirty="0">
                <a:solidFill>
                  <a:srgbClr val="F16924"/>
                </a:solidFill>
              </a:rPr>
            </a:br>
            <a:r>
              <a:rPr lang="en-GB" b="1" dirty="0" err="1">
                <a:solidFill>
                  <a:srgbClr val="F16924"/>
                </a:solidFill>
              </a:rPr>
              <a:t>Resrukturierungsmaßnahmen</a:t>
            </a:r>
            <a:endParaRPr lang="en-GB" b="1" dirty="0">
              <a:solidFill>
                <a:srgbClr val="F16924"/>
              </a:solidFill>
            </a:endParaRPr>
          </a:p>
        </p:txBody>
      </p:sp>
      <p:grpSp>
        <p:nvGrpSpPr>
          <p:cNvPr id="26" name="Gruppieren 2">
            <a:extLst>
              <a:ext uri="{FF2B5EF4-FFF2-40B4-BE49-F238E27FC236}">
                <a16:creationId xmlns:a16="http://schemas.microsoft.com/office/drawing/2014/main" id="{43008632-E082-AF84-DE85-74C0C0503B22}"/>
              </a:ext>
            </a:extLst>
          </p:cNvPr>
          <p:cNvGrpSpPr/>
          <p:nvPr/>
        </p:nvGrpSpPr>
        <p:grpSpPr>
          <a:xfrm>
            <a:off x="4192287" y="2071130"/>
            <a:ext cx="6583684" cy="3895957"/>
            <a:chOff x="2258429" y="2025872"/>
            <a:chExt cx="7808686" cy="3895957"/>
          </a:xfrm>
        </p:grpSpPr>
        <p:sp>
          <p:nvSpPr>
            <p:cNvPr id="28" name="Freihandform: Form 34">
              <a:extLst>
                <a:ext uri="{FF2B5EF4-FFF2-40B4-BE49-F238E27FC236}">
                  <a16:creationId xmlns:a16="http://schemas.microsoft.com/office/drawing/2014/main" id="{83C5B9BC-DB2A-FF25-C3A7-54F28D87285B}"/>
                </a:ext>
              </a:extLst>
            </p:cNvPr>
            <p:cNvSpPr/>
            <p:nvPr/>
          </p:nvSpPr>
          <p:spPr>
            <a:xfrm>
              <a:off x="2258429" y="2351314"/>
              <a:ext cx="7808685" cy="3570515"/>
            </a:xfrm>
            <a:custGeom>
              <a:avLst/>
              <a:gdLst>
                <a:gd name="connsiteX0" fmla="*/ 0 w 7808685"/>
                <a:gd name="connsiteY0" fmla="*/ 0 h 3570515"/>
                <a:gd name="connsiteX1" fmla="*/ 1074057 w 7808685"/>
                <a:gd name="connsiteY1" fmla="*/ 290286 h 3570515"/>
                <a:gd name="connsiteX2" fmla="*/ 2191657 w 7808685"/>
                <a:gd name="connsiteY2" fmla="*/ 1567543 h 3570515"/>
                <a:gd name="connsiteX3" fmla="*/ 3280228 w 7808685"/>
                <a:gd name="connsiteY3" fmla="*/ 1944915 h 3570515"/>
                <a:gd name="connsiteX4" fmla="*/ 4383314 w 7808685"/>
                <a:gd name="connsiteY4" fmla="*/ 1988457 h 3570515"/>
                <a:gd name="connsiteX5" fmla="*/ 5617028 w 7808685"/>
                <a:gd name="connsiteY5" fmla="*/ 2656115 h 3570515"/>
                <a:gd name="connsiteX6" fmla="*/ 6589485 w 7808685"/>
                <a:gd name="connsiteY6" fmla="*/ 3338286 h 3570515"/>
                <a:gd name="connsiteX7" fmla="*/ 7808685 w 7808685"/>
                <a:gd name="connsiteY7" fmla="*/ 3570515 h 3570515"/>
                <a:gd name="connsiteX8" fmla="*/ 7808685 w 7808685"/>
                <a:gd name="connsiteY8" fmla="*/ 3570515 h 357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8685" h="3570515">
                  <a:moveTo>
                    <a:pt x="0" y="0"/>
                  </a:moveTo>
                  <a:cubicBezTo>
                    <a:pt x="354390" y="14514"/>
                    <a:pt x="708781" y="29029"/>
                    <a:pt x="1074057" y="290286"/>
                  </a:cubicBezTo>
                  <a:cubicBezTo>
                    <a:pt x="1439333" y="551543"/>
                    <a:pt x="1823962" y="1291771"/>
                    <a:pt x="2191657" y="1567543"/>
                  </a:cubicBezTo>
                  <a:cubicBezTo>
                    <a:pt x="2559352" y="1843315"/>
                    <a:pt x="2914952" y="1874763"/>
                    <a:pt x="3280228" y="1944915"/>
                  </a:cubicBezTo>
                  <a:cubicBezTo>
                    <a:pt x="3645504" y="2015067"/>
                    <a:pt x="3993847" y="1869924"/>
                    <a:pt x="4383314" y="1988457"/>
                  </a:cubicBezTo>
                  <a:cubicBezTo>
                    <a:pt x="4772781" y="2106990"/>
                    <a:pt x="5249333" y="2431144"/>
                    <a:pt x="5617028" y="2656115"/>
                  </a:cubicBezTo>
                  <a:cubicBezTo>
                    <a:pt x="5984723" y="2881086"/>
                    <a:pt x="6224209" y="3185886"/>
                    <a:pt x="6589485" y="3338286"/>
                  </a:cubicBezTo>
                  <a:cubicBezTo>
                    <a:pt x="6954761" y="3490686"/>
                    <a:pt x="7808685" y="3570515"/>
                    <a:pt x="7808685" y="3570515"/>
                  </a:cubicBezTo>
                  <a:lnTo>
                    <a:pt x="7808685" y="3570515"/>
                  </a:lnTo>
                </a:path>
              </a:pathLst>
            </a:cu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Freihandform: Form 38">
              <a:extLst>
                <a:ext uri="{FF2B5EF4-FFF2-40B4-BE49-F238E27FC236}">
                  <a16:creationId xmlns:a16="http://schemas.microsoft.com/office/drawing/2014/main" id="{5B29531A-31DF-D187-1954-B57548577855}"/>
                </a:ext>
              </a:extLst>
            </p:cNvPr>
            <p:cNvSpPr/>
            <p:nvPr/>
          </p:nvSpPr>
          <p:spPr>
            <a:xfrm>
              <a:off x="5738561" y="2365833"/>
              <a:ext cx="4295537" cy="1988457"/>
            </a:xfrm>
            <a:custGeom>
              <a:avLst/>
              <a:gdLst>
                <a:gd name="connsiteX0" fmla="*/ 0 w 4746171"/>
                <a:gd name="connsiteY0" fmla="*/ 1988457 h 1988457"/>
                <a:gd name="connsiteX1" fmla="*/ 1161143 w 4746171"/>
                <a:gd name="connsiteY1" fmla="*/ 1538514 h 1988457"/>
                <a:gd name="connsiteX2" fmla="*/ 2119085 w 4746171"/>
                <a:gd name="connsiteY2" fmla="*/ 493486 h 1988457"/>
                <a:gd name="connsiteX3" fmla="*/ 4746171 w 4746171"/>
                <a:gd name="connsiteY3" fmla="*/ 0 h 1988457"/>
                <a:gd name="connsiteX4" fmla="*/ 4746171 w 4746171"/>
                <a:gd name="connsiteY4" fmla="*/ 0 h 198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1" h="1988457">
                  <a:moveTo>
                    <a:pt x="0" y="1988457"/>
                  </a:moveTo>
                  <a:cubicBezTo>
                    <a:pt x="403981" y="1888066"/>
                    <a:pt x="807962" y="1787676"/>
                    <a:pt x="1161143" y="1538514"/>
                  </a:cubicBezTo>
                  <a:cubicBezTo>
                    <a:pt x="1514324" y="1289352"/>
                    <a:pt x="1521580" y="749905"/>
                    <a:pt x="2119085" y="493486"/>
                  </a:cubicBezTo>
                  <a:cubicBezTo>
                    <a:pt x="2716590" y="237067"/>
                    <a:pt x="4746171" y="0"/>
                    <a:pt x="4746171" y="0"/>
                  </a:cubicBezTo>
                  <a:lnTo>
                    <a:pt x="4746171" y="0"/>
                  </a:lnTo>
                </a:path>
              </a:pathLst>
            </a:custGeom>
            <a:no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Freihandform: Form 47">
              <a:extLst>
                <a:ext uri="{FF2B5EF4-FFF2-40B4-BE49-F238E27FC236}">
                  <a16:creationId xmlns:a16="http://schemas.microsoft.com/office/drawing/2014/main" id="{671A8132-9DBC-253B-63A8-C66328436679}"/>
                </a:ext>
              </a:extLst>
            </p:cNvPr>
            <p:cNvSpPr/>
            <p:nvPr/>
          </p:nvSpPr>
          <p:spPr>
            <a:xfrm>
              <a:off x="7788373" y="3657600"/>
              <a:ext cx="2278742" cy="1291771"/>
            </a:xfrm>
            <a:custGeom>
              <a:avLst/>
              <a:gdLst>
                <a:gd name="connsiteX0" fmla="*/ 0 w 2394857"/>
                <a:gd name="connsiteY0" fmla="*/ 1291771 h 1291771"/>
                <a:gd name="connsiteX1" fmla="*/ 870857 w 2394857"/>
                <a:gd name="connsiteY1" fmla="*/ 1132114 h 1291771"/>
                <a:gd name="connsiteX2" fmla="*/ 1538514 w 2394857"/>
                <a:gd name="connsiteY2" fmla="*/ 478971 h 1291771"/>
                <a:gd name="connsiteX3" fmla="*/ 1915885 w 2394857"/>
                <a:gd name="connsiteY3" fmla="*/ 145143 h 1291771"/>
                <a:gd name="connsiteX4" fmla="*/ 2394857 w 2394857"/>
                <a:gd name="connsiteY4" fmla="*/ 0 h 1291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4857" h="1291771">
                  <a:moveTo>
                    <a:pt x="0" y="1291771"/>
                  </a:moveTo>
                  <a:cubicBezTo>
                    <a:pt x="307219" y="1279676"/>
                    <a:pt x="614438" y="1267581"/>
                    <a:pt x="870857" y="1132114"/>
                  </a:cubicBezTo>
                  <a:cubicBezTo>
                    <a:pt x="1127276" y="996647"/>
                    <a:pt x="1364343" y="643466"/>
                    <a:pt x="1538514" y="478971"/>
                  </a:cubicBezTo>
                  <a:cubicBezTo>
                    <a:pt x="1712685" y="314476"/>
                    <a:pt x="1773161" y="224971"/>
                    <a:pt x="1915885" y="145143"/>
                  </a:cubicBezTo>
                  <a:cubicBezTo>
                    <a:pt x="2058609" y="65315"/>
                    <a:pt x="2226733" y="32657"/>
                    <a:pt x="2394857" y="0"/>
                  </a:cubicBezTo>
                </a:path>
              </a:pathLst>
            </a:custGeom>
            <a:noFill/>
            <a:ln>
              <a:solidFill>
                <a:srgbClr val="EDA1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reihandform: Form 50">
              <a:extLst>
                <a:ext uri="{FF2B5EF4-FFF2-40B4-BE49-F238E27FC236}">
                  <a16:creationId xmlns:a16="http://schemas.microsoft.com/office/drawing/2014/main" id="{E1A9B09F-A912-1FB7-63D4-2E7E96CC56E2}"/>
                </a:ext>
              </a:extLst>
            </p:cNvPr>
            <p:cNvSpPr/>
            <p:nvPr/>
          </p:nvSpPr>
          <p:spPr>
            <a:xfrm>
              <a:off x="3889569" y="2025872"/>
              <a:ext cx="2394857" cy="1291771"/>
            </a:xfrm>
            <a:custGeom>
              <a:avLst/>
              <a:gdLst>
                <a:gd name="connsiteX0" fmla="*/ 0 w 2394857"/>
                <a:gd name="connsiteY0" fmla="*/ 1291771 h 1291771"/>
                <a:gd name="connsiteX1" fmla="*/ 870857 w 2394857"/>
                <a:gd name="connsiteY1" fmla="*/ 1132114 h 1291771"/>
                <a:gd name="connsiteX2" fmla="*/ 1538514 w 2394857"/>
                <a:gd name="connsiteY2" fmla="*/ 478971 h 1291771"/>
                <a:gd name="connsiteX3" fmla="*/ 1915885 w 2394857"/>
                <a:gd name="connsiteY3" fmla="*/ 145143 h 1291771"/>
                <a:gd name="connsiteX4" fmla="*/ 2394857 w 2394857"/>
                <a:gd name="connsiteY4" fmla="*/ 0 h 1291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4857" h="1291771">
                  <a:moveTo>
                    <a:pt x="0" y="1291771"/>
                  </a:moveTo>
                  <a:cubicBezTo>
                    <a:pt x="307219" y="1279676"/>
                    <a:pt x="614438" y="1267581"/>
                    <a:pt x="870857" y="1132114"/>
                  </a:cubicBezTo>
                  <a:cubicBezTo>
                    <a:pt x="1127276" y="996647"/>
                    <a:pt x="1364343" y="643466"/>
                    <a:pt x="1538514" y="478971"/>
                  </a:cubicBezTo>
                  <a:cubicBezTo>
                    <a:pt x="1712685" y="314476"/>
                    <a:pt x="1773161" y="224971"/>
                    <a:pt x="1915885" y="145143"/>
                  </a:cubicBezTo>
                  <a:cubicBezTo>
                    <a:pt x="2058609" y="65315"/>
                    <a:pt x="2226733" y="32657"/>
                    <a:pt x="2394857" y="0"/>
                  </a:cubicBezTo>
                </a:path>
              </a:pathLst>
            </a:custGeom>
            <a:noFill/>
            <a:ln>
              <a:solidFill>
                <a:srgbClr val="B41F7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2" name="Ellipse 51">
            <a:extLst>
              <a:ext uri="{FF2B5EF4-FFF2-40B4-BE49-F238E27FC236}">
                <a16:creationId xmlns:a16="http://schemas.microsoft.com/office/drawing/2014/main" id="{1EDC401A-643C-1B36-A56B-FA37256CB8E2}"/>
              </a:ext>
            </a:extLst>
          </p:cNvPr>
          <p:cNvSpPr/>
          <p:nvPr/>
        </p:nvSpPr>
        <p:spPr>
          <a:xfrm>
            <a:off x="5454040" y="3229281"/>
            <a:ext cx="290286" cy="278763"/>
          </a:xfrm>
          <a:prstGeom prst="ellipse">
            <a:avLst/>
          </a:prstGeom>
          <a:solidFill>
            <a:srgbClr val="B41F7A"/>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feld 41">
            <a:extLst>
              <a:ext uri="{FF2B5EF4-FFF2-40B4-BE49-F238E27FC236}">
                <a16:creationId xmlns:a16="http://schemas.microsoft.com/office/drawing/2014/main" id="{8D94C49B-1463-8050-83FF-62B1AB676F27}"/>
              </a:ext>
            </a:extLst>
          </p:cNvPr>
          <p:cNvSpPr txBox="1"/>
          <p:nvPr/>
        </p:nvSpPr>
        <p:spPr>
          <a:xfrm>
            <a:off x="9991023" y="1860968"/>
            <a:ext cx="1875748" cy="646331"/>
          </a:xfrm>
          <a:prstGeom prst="rect">
            <a:avLst/>
          </a:prstGeom>
          <a:solidFill>
            <a:schemeClr val="bg1"/>
          </a:solidFill>
        </p:spPr>
        <p:txBody>
          <a:bodyPr wrap="square" rtlCol="0">
            <a:spAutoFit/>
          </a:bodyPr>
          <a:lstStyle/>
          <a:p>
            <a:r>
              <a:rPr lang="en-GB" b="1" dirty="0">
                <a:solidFill>
                  <a:srgbClr val="F16924"/>
                </a:solidFill>
              </a:rPr>
              <a:t>Ende der Krise - Weiterbestehen</a:t>
            </a:r>
          </a:p>
        </p:txBody>
      </p:sp>
      <p:sp>
        <p:nvSpPr>
          <p:cNvPr id="33" name="Textfeld 52">
            <a:extLst>
              <a:ext uri="{FF2B5EF4-FFF2-40B4-BE49-F238E27FC236}">
                <a16:creationId xmlns:a16="http://schemas.microsoft.com/office/drawing/2014/main" id="{3603FB90-32D4-B21E-5023-1079DB87F823}"/>
              </a:ext>
            </a:extLst>
          </p:cNvPr>
          <p:cNvSpPr txBox="1"/>
          <p:nvPr/>
        </p:nvSpPr>
        <p:spPr>
          <a:xfrm>
            <a:off x="4469938" y="3534347"/>
            <a:ext cx="1424044" cy="646331"/>
          </a:xfrm>
          <a:prstGeom prst="rect">
            <a:avLst/>
          </a:prstGeom>
          <a:noFill/>
        </p:spPr>
        <p:txBody>
          <a:bodyPr wrap="none" rtlCol="0">
            <a:spAutoFit/>
          </a:bodyPr>
          <a:lstStyle/>
          <a:p>
            <a:r>
              <a:rPr lang="en-GB" b="1" dirty="0" err="1">
                <a:solidFill>
                  <a:srgbClr val="B41F7A"/>
                </a:solidFill>
              </a:rPr>
              <a:t>Potenzieller</a:t>
            </a:r>
            <a:r>
              <a:rPr lang="en-GB" b="1" dirty="0">
                <a:solidFill>
                  <a:srgbClr val="B41F7A"/>
                </a:solidFill>
              </a:rPr>
              <a:t> </a:t>
            </a:r>
            <a:br>
              <a:rPr lang="en-GB" b="1" dirty="0">
                <a:solidFill>
                  <a:srgbClr val="B41F7A"/>
                </a:solidFill>
              </a:rPr>
            </a:br>
            <a:r>
              <a:rPr lang="en-GB" b="1" dirty="0">
                <a:solidFill>
                  <a:srgbClr val="B41F7A"/>
                </a:solidFill>
              </a:rPr>
              <a:t>Wendepunkt</a:t>
            </a:r>
          </a:p>
        </p:txBody>
      </p:sp>
      <p:sp>
        <p:nvSpPr>
          <p:cNvPr id="34" name="Ellipse 39">
            <a:extLst>
              <a:ext uri="{FF2B5EF4-FFF2-40B4-BE49-F238E27FC236}">
                <a16:creationId xmlns:a16="http://schemas.microsoft.com/office/drawing/2014/main" id="{61CBECB5-793A-4233-39FD-C418325CBDCD}"/>
              </a:ext>
            </a:extLst>
          </p:cNvPr>
          <p:cNvSpPr/>
          <p:nvPr/>
        </p:nvSpPr>
        <p:spPr>
          <a:xfrm>
            <a:off x="6989898" y="4210447"/>
            <a:ext cx="290286" cy="278763"/>
          </a:xfrm>
          <a:prstGeom prst="ellipse">
            <a:avLst/>
          </a:prstGeom>
          <a:solidFill>
            <a:srgbClr val="F16924"/>
          </a:solidFill>
          <a:ln>
            <a:solidFill>
              <a:srgbClr val="BBC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Ellipse 46">
            <a:extLst>
              <a:ext uri="{FF2B5EF4-FFF2-40B4-BE49-F238E27FC236}">
                <a16:creationId xmlns:a16="http://schemas.microsoft.com/office/drawing/2014/main" id="{6C6C4E7D-C741-27D5-3BD6-A9853B015324}"/>
              </a:ext>
            </a:extLst>
          </p:cNvPr>
          <p:cNvSpPr/>
          <p:nvPr/>
        </p:nvSpPr>
        <p:spPr>
          <a:xfrm>
            <a:off x="8709568" y="4861009"/>
            <a:ext cx="290286" cy="278763"/>
          </a:xfrm>
          <a:prstGeom prst="ellipse">
            <a:avLst/>
          </a:prstGeom>
          <a:solidFill>
            <a:srgbClr val="EDA13E"/>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51410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hevron 4">
            <a:extLst>
              <a:ext uri="{FF2B5EF4-FFF2-40B4-BE49-F238E27FC236}">
                <a16:creationId xmlns:a16="http://schemas.microsoft.com/office/drawing/2014/main" id="{FB29BF5D-2A26-28A8-EE6A-F9C95A59CE56}"/>
              </a:ext>
            </a:extLst>
          </p:cNvPr>
          <p:cNvSpPr/>
          <p:nvPr/>
        </p:nvSpPr>
        <p:spPr>
          <a:xfrm>
            <a:off x="6212292" y="2798011"/>
            <a:ext cx="1405522" cy="570875"/>
          </a:xfrm>
          <a:prstGeom prst="chevron">
            <a:avLst>
              <a:gd name="adj" fmla="val 21186"/>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b="1" dirty="0">
              <a:solidFill>
                <a:schemeClr val="tx1"/>
              </a:solidFill>
              <a:latin typeface="+mj-lt"/>
            </a:endParaRPr>
          </a:p>
        </p:txBody>
      </p:sp>
      <p:sp>
        <p:nvSpPr>
          <p:cNvPr id="7" name="Rectangle 6">
            <a:extLst>
              <a:ext uri="{FF2B5EF4-FFF2-40B4-BE49-F238E27FC236}">
                <a16:creationId xmlns:a16="http://schemas.microsoft.com/office/drawing/2014/main" id="{3323A4DB-7F88-AC4C-C90A-89E0C45AA389}"/>
              </a:ext>
            </a:extLst>
          </p:cNvPr>
          <p:cNvSpPr/>
          <p:nvPr/>
        </p:nvSpPr>
        <p:spPr>
          <a:xfrm>
            <a:off x="0" y="0"/>
            <a:ext cx="3213348"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a:extLst>
              <a:ext uri="{FF2B5EF4-FFF2-40B4-BE49-F238E27FC236}">
                <a16:creationId xmlns:a16="http://schemas.microsoft.com/office/drawing/2014/main" id="{42827465-282D-5466-F926-96B79BD4A917}"/>
              </a:ext>
            </a:extLst>
          </p:cNvPr>
          <p:cNvSpPr txBox="1">
            <a:spLocks/>
          </p:cNvSpPr>
          <p:nvPr/>
        </p:nvSpPr>
        <p:spPr>
          <a:xfrm>
            <a:off x="289303" y="2255594"/>
            <a:ext cx="2879792" cy="408629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nSpc>
                <a:spcPct val="110000"/>
              </a:lnSpc>
            </a:pPr>
            <a:r>
              <a:rPr lang="en-US" dirty="0">
                <a:solidFill>
                  <a:schemeClr val="bg1"/>
                </a:solidFill>
              </a:rPr>
              <a:t>Unternehmenskrisen folgen in der Regel einem typischen Verlauf. In der Praxis können die einzelnen Phasen unterschiedlich lang sein, </a:t>
            </a:r>
            <a:r>
              <a:rPr lang="en-US" dirty="0" err="1">
                <a:solidFill>
                  <a:schemeClr val="bg1"/>
                </a:solidFill>
              </a:rPr>
              <a:t>teilweise</a:t>
            </a:r>
            <a:r>
              <a:rPr lang="en-US" dirty="0">
                <a:solidFill>
                  <a:schemeClr val="bg1"/>
                </a:solidFill>
              </a:rPr>
              <a:t> </a:t>
            </a:r>
            <a:r>
              <a:rPr lang="en-US" dirty="0" err="1">
                <a:solidFill>
                  <a:schemeClr val="bg1"/>
                </a:solidFill>
              </a:rPr>
              <a:t>werden</a:t>
            </a:r>
            <a:r>
              <a:rPr lang="en-US" dirty="0">
                <a:solidFill>
                  <a:schemeClr val="bg1"/>
                </a:solidFill>
              </a:rPr>
              <a:t> </a:t>
            </a:r>
            <a:r>
              <a:rPr lang="en-US" dirty="0" err="1">
                <a:solidFill>
                  <a:schemeClr val="bg1"/>
                </a:solidFill>
              </a:rPr>
              <a:t>auch</a:t>
            </a:r>
            <a:r>
              <a:rPr lang="en-US" dirty="0">
                <a:solidFill>
                  <a:schemeClr val="bg1"/>
                </a:solidFill>
              </a:rPr>
              <a:t> </a:t>
            </a:r>
            <a:r>
              <a:rPr lang="en-US" dirty="0" err="1">
                <a:solidFill>
                  <a:schemeClr val="bg1"/>
                </a:solidFill>
              </a:rPr>
              <a:t>Phasen</a:t>
            </a:r>
            <a:r>
              <a:rPr lang="en-US" dirty="0">
                <a:solidFill>
                  <a:schemeClr val="bg1"/>
                </a:solidFill>
              </a:rPr>
              <a:t> </a:t>
            </a:r>
            <a:r>
              <a:rPr lang="en-US" dirty="0" err="1">
                <a:solidFill>
                  <a:schemeClr val="bg1"/>
                </a:solidFill>
              </a:rPr>
              <a:t>übersprungen</a:t>
            </a:r>
            <a:r>
              <a:rPr lang="en-US" dirty="0">
                <a:solidFill>
                  <a:schemeClr val="bg1"/>
                </a:solidFill>
              </a:rPr>
              <a:t>. In der Regel gilt: Je weiter die Krise fortgeschritten ist, desto schwieriger und teurer ist ihre Bewältigung. Im weiteren Verlauf dieses Moduls werden wir auf die einzelnen Phasen im Detail eingehen. </a:t>
            </a:r>
          </a:p>
        </p:txBody>
      </p:sp>
      <p:sp>
        <p:nvSpPr>
          <p:cNvPr id="9" name="Textplatzhalter 32">
            <a:extLst>
              <a:ext uri="{FF2B5EF4-FFF2-40B4-BE49-F238E27FC236}">
                <a16:creationId xmlns:a16="http://schemas.microsoft.com/office/drawing/2014/main" id="{5CBE511A-F4D6-B3A5-F660-D9F55A254950}"/>
              </a:ext>
            </a:extLst>
          </p:cNvPr>
          <p:cNvSpPr txBox="1">
            <a:spLocks/>
          </p:cNvSpPr>
          <p:nvPr/>
        </p:nvSpPr>
        <p:spPr>
          <a:xfrm>
            <a:off x="392411" y="420981"/>
            <a:ext cx="3025497" cy="20791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20"/>
              </a:lnSpc>
            </a:pPr>
            <a:r>
              <a:rPr lang="en-GB" dirty="0">
                <a:solidFill>
                  <a:schemeClr val="bg1"/>
                </a:solidFill>
              </a:rPr>
              <a:t>Der typische Verlauf einer Krise</a:t>
            </a:r>
          </a:p>
        </p:txBody>
      </p:sp>
      <p:sp>
        <p:nvSpPr>
          <p:cNvPr id="10" name="Rectangle 9">
            <a:extLst>
              <a:ext uri="{FF2B5EF4-FFF2-40B4-BE49-F238E27FC236}">
                <a16:creationId xmlns:a16="http://schemas.microsoft.com/office/drawing/2014/main" id="{DD339FC5-084D-762A-9702-1BB75BB51892}"/>
              </a:ext>
            </a:extLst>
          </p:cNvPr>
          <p:cNvSpPr/>
          <p:nvPr/>
        </p:nvSpPr>
        <p:spPr>
          <a:xfrm>
            <a:off x="360441" y="207113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aphicFrame>
        <p:nvGraphicFramePr>
          <p:cNvPr id="13" name="Objekt 12" hidden="1">
            <a:extLst>
              <a:ext uri="{FF2B5EF4-FFF2-40B4-BE49-F238E27FC236}">
                <a16:creationId xmlns:a16="http://schemas.microsoft.com/office/drawing/2014/main" id="{34B30D9B-9BAF-4C04-A97F-26C857E130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13" name="Objekt 12" hidden="1">
                        <a:extLst>
                          <a:ext uri="{FF2B5EF4-FFF2-40B4-BE49-F238E27FC236}">
                            <a16:creationId xmlns:a16="http://schemas.microsoft.com/office/drawing/2014/main" id="{34B30D9B-9BAF-4C04-A97F-26C857E130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id="{AA268AB2-96A2-4139-ACEB-0611CAB491F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dirty="0">
              <a:latin typeface="Calibri Light" panose="020F0302020204030204" pitchFamily="34" charset="0"/>
              <a:ea typeface="+mj-ea"/>
              <a:cs typeface="+mj-cs"/>
              <a:sym typeface="Calibri Light" panose="020F0302020204030204" pitchFamily="34" charset="0"/>
            </a:endParaRPr>
          </a:p>
        </p:txBody>
      </p:sp>
      <p:sp>
        <p:nvSpPr>
          <p:cNvPr id="5" name="Freihandform: Form 4">
            <a:extLst>
              <a:ext uri="{FF2B5EF4-FFF2-40B4-BE49-F238E27FC236}">
                <a16:creationId xmlns:a16="http://schemas.microsoft.com/office/drawing/2014/main" id="{E1EC4A4C-71D2-470B-A720-47A1704FA9B0}"/>
              </a:ext>
            </a:extLst>
          </p:cNvPr>
          <p:cNvSpPr/>
          <p:nvPr/>
        </p:nvSpPr>
        <p:spPr>
          <a:xfrm>
            <a:off x="4353662" y="1027568"/>
            <a:ext cx="6410160" cy="3840370"/>
          </a:xfrm>
          <a:custGeom>
            <a:avLst/>
            <a:gdLst>
              <a:gd name="connsiteX0" fmla="*/ 0 w 7916092"/>
              <a:gd name="connsiteY0" fmla="*/ 3236 h 3582458"/>
              <a:gd name="connsiteX1" fmla="*/ 1010194 w 7916092"/>
              <a:gd name="connsiteY1" fmla="*/ 38070 h 3582458"/>
              <a:gd name="connsiteX2" fmla="*/ 2403566 w 7916092"/>
              <a:gd name="connsiteY2" fmla="*/ 273201 h 3582458"/>
              <a:gd name="connsiteX3" fmla="*/ 3500846 w 7916092"/>
              <a:gd name="connsiteY3" fmla="*/ 595418 h 3582458"/>
              <a:gd name="connsiteX4" fmla="*/ 4781006 w 7916092"/>
              <a:gd name="connsiteY4" fmla="*/ 1083098 h 3582458"/>
              <a:gd name="connsiteX5" fmla="*/ 6165669 w 7916092"/>
              <a:gd name="connsiteY5" fmla="*/ 1901704 h 3582458"/>
              <a:gd name="connsiteX6" fmla="*/ 7916092 w 7916092"/>
              <a:gd name="connsiteY6" fmla="*/ 3582458 h 358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6092" h="3582458">
                <a:moveTo>
                  <a:pt x="0" y="3236"/>
                </a:moveTo>
                <a:cubicBezTo>
                  <a:pt x="304800" y="-1844"/>
                  <a:pt x="609600" y="-6924"/>
                  <a:pt x="1010194" y="38070"/>
                </a:cubicBezTo>
                <a:cubicBezTo>
                  <a:pt x="1410788" y="83064"/>
                  <a:pt x="1988457" y="180310"/>
                  <a:pt x="2403566" y="273201"/>
                </a:cubicBezTo>
                <a:cubicBezTo>
                  <a:pt x="2818675" y="366092"/>
                  <a:pt x="3104606" y="460435"/>
                  <a:pt x="3500846" y="595418"/>
                </a:cubicBezTo>
                <a:cubicBezTo>
                  <a:pt x="3897086" y="730401"/>
                  <a:pt x="4336869" y="865384"/>
                  <a:pt x="4781006" y="1083098"/>
                </a:cubicBezTo>
                <a:cubicBezTo>
                  <a:pt x="5225143" y="1300812"/>
                  <a:pt x="5643155" y="1485144"/>
                  <a:pt x="6165669" y="1901704"/>
                </a:cubicBezTo>
                <a:cubicBezTo>
                  <a:pt x="6688183" y="2318264"/>
                  <a:pt x="7302137" y="2950361"/>
                  <a:pt x="7916092" y="3582458"/>
                </a:cubicBezTo>
              </a:path>
            </a:pathLst>
          </a:custGeom>
          <a:noFill/>
          <a:ln w="38100">
            <a:solidFill>
              <a:srgbClr val="EC2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8" name="Chevron 1">
            <a:extLst>
              <a:ext uri="{FF2B5EF4-FFF2-40B4-BE49-F238E27FC236}">
                <a16:creationId xmlns:a16="http://schemas.microsoft.com/office/drawing/2014/main" id="{71C54E72-C868-45B8-949B-BDF77D73CD9E}"/>
              </a:ext>
            </a:extLst>
          </p:cNvPr>
          <p:cNvSpPr/>
          <p:nvPr/>
        </p:nvSpPr>
        <p:spPr>
          <a:xfrm>
            <a:off x="3289423" y="2801264"/>
            <a:ext cx="1430861" cy="570875"/>
          </a:xfrm>
          <a:prstGeom prst="chevron">
            <a:avLst>
              <a:gd name="adj" fmla="val 21186"/>
            </a:avLst>
          </a:pr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b="1" dirty="0">
              <a:solidFill>
                <a:schemeClr val="tx1"/>
              </a:solidFill>
              <a:latin typeface="+mj-lt"/>
            </a:endParaRPr>
          </a:p>
        </p:txBody>
      </p:sp>
      <p:sp>
        <p:nvSpPr>
          <p:cNvPr id="29" name="Chevron 2">
            <a:extLst>
              <a:ext uri="{FF2B5EF4-FFF2-40B4-BE49-F238E27FC236}">
                <a16:creationId xmlns:a16="http://schemas.microsoft.com/office/drawing/2014/main" id="{0472DFC4-E048-4156-BC78-0C783B7C5A6A}"/>
              </a:ext>
            </a:extLst>
          </p:cNvPr>
          <p:cNvSpPr/>
          <p:nvPr/>
        </p:nvSpPr>
        <p:spPr>
          <a:xfrm>
            <a:off x="4709530" y="2798011"/>
            <a:ext cx="1532910" cy="570875"/>
          </a:xfrm>
          <a:prstGeom prst="chevron">
            <a:avLst>
              <a:gd name="adj" fmla="val 21186"/>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b="1" dirty="0">
              <a:solidFill>
                <a:schemeClr val="tx1"/>
              </a:solidFill>
              <a:latin typeface="+mj-lt"/>
            </a:endParaRPr>
          </a:p>
        </p:txBody>
      </p:sp>
      <p:sp>
        <p:nvSpPr>
          <p:cNvPr id="31" name="Chevron 4">
            <a:extLst>
              <a:ext uri="{FF2B5EF4-FFF2-40B4-BE49-F238E27FC236}">
                <a16:creationId xmlns:a16="http://schemas.microsoft.com/office/drawing/2014/main" id="{5F9281A0-5EDF-4FDA-8B8E-C28BC44AE788}"/>
              </a:ext>
            </a:extLst>
          </p:cNvPr>
          <p:cNvSpPr/>
          <p:nvPr/>
        </p:nvSpPr>
        <p:spPr>
          <a:xfrm>
            <a:off x="7678767" y="2798011"/>
            <a:ext cx="1405522" cy="570875"/>
          </a:xfrm>
          <a:prstGeom prst="chevron">
            <a:avLst>
              <a:gd name="adj" fmla="val 21186"/>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b="1" dirty="0">
              <a:solidFill>
                <a:schemeClr val="tx1"/>
              </a:solidFill>
              <a:latin typeface="+mj-lt"/>
            </a:endParaRPr>
          </a:p>
        </p:txBody>
      </p:sp>
      <p:sp>
        <p:nvSpPr>
          <p:cNvPr id="32" name="Chevron 5">
            <a:extLst>
              <a:ext uri="{FF2B5EF4-FFF2-40B4-BE49-F238E27FC236}">
                <a16:creationId xmlns:a16="http://schemas.microsoft.com/office/drawing/2014/main" id="{24A78DDF-FA2D-4CD7-94EB-AFD2A81D7A1F}"/>
              </a:ext>
            </a:extLst>
          </p:cNvPr>
          <p:cNvSpPr/>
          <p:nvPr/>
        </p:nvSpPr>
        <p:spPr>
          <a:xfrm>
            <a:off x="9164247" y="2798032"/>
            <a:ext cx="1275115" cy="570875"/>
          </a:xfrm>
          <a:prstGeom prst="chevron">
            <a:avLst>
              <a:gd name="adj" fmla="val 21186"/>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b="1" dirty="0">
              <a:solidFill>
                <a:schemeClr val="tx1"/>
              </a:solidFill>
              <a:latin typeface="+mj-lt"/>
            </a:endParaRPr>
          </a:p>
        </p:txBody>
      </p:sp>
      <p:sp>
        <p:nvSpPr>
          <p:cNvPr id="33" name="TextBox 14">
            <a:extLst>
              <a:ext uri="{FF2B5EF4-FFF2-40B4-BE49-F238E27FC236}">
                <a16:creationId xmlns:a16="http://schemas.microsoft.com/office/drawing/2014/main" id="{B94D7029-D2DD-488F-8259-9736B62A033E}"/>
              </a:ext>
            </a:extLst>
          </p:cNvPr>
          <p:cNvSpPr txBox="1"/>
          <p:nvPr/>
        </p:nvSpPr>
        <p:spPr>
          <a:xfrm>
            <a:off x="3383455" y="2831648"/>
            <a:ext cx="1326012" cy="505523"/>
          </a:xfrm>
          <a:prstGeom prst="rect">
            <a:avLst/>
          </a:prstGeom>
          <a:noFill/>
        </p:spPr>
        <p:txBody>
          <a:bodyPr wrap="square" rtlCol="0" anchor="ctr" anchorCtr="0">
            <a:spAutoFit/>
          </a:bodyPr>
          <a:lstStyle/>
          <a:p>
            <a:pPr>
              <a:lnSpc>
                <a:spcPts val="1620"/>
              </a:lnSpc>
            </a:pPr>
            <a:r>
              <a:rPr lang="en-GB" sz="1400" b="1" dirty="0">
                <a:solidFill>
                  <a:schemeClr val="bg1"/>
                </a:solidFill>
                <a:latin typeface="+mj-lt"/>
                <a:ea typeface="League Spartan" charset="0"/>
                <a:cs typeface="Poppins" pitchFamily="2" charset="77"/>
              </a:rPr>
              <a:t>Stakeholder-Krise</a:t>
            </a:r>
          </a:p>
        </p:txBody>
      </p:sp>
      <p:sp>
        <p:nvSpPr>
          <p:cNvPr id="34" name="TextBox 15">
            <a:extLst>
              <a:ext uri="{FF2B5EF4-FFF2-40B4-BE49-F238E27FC236}">
                <a16:creationId xmlns:a16="http://schemas.microsoft.com/office/drawing/2014/main" id="{08CCDFD3-8A36-4683-8CC7-0BCDC7269412}"/>
              </a:ext>
            </a:extLst>
          </p:cNvPr>
          <p:cNvSpPr txBox="1"/>
          <p:nvPr/>
        </p:nvSpPr>
        <p:spPr>
          <a:xfrm>
            <a:off x="4827460" y="2951417"/>
            <a:ext cx="1499829" cy="300339"/>
          </a:xfrm>
          <a:prstGeom prst="rect">
            <a:avLst/>
          </a:prstGeom>
          <a:noFill/>
        </p:spPr>
        <p:txBody>
          <a:bodyPr wrap="square" rtlCol="0" anchor="ctr" anchorCtr="0">
            <a:spAutoFit/>
          </a:bodyPr>
          <a:lstStyle/>
          <a:p>
            <a:pPr>
              <a:lnSpc>
                <a:spcPts val="1620"/>
              </a:lnSpc>
            </a:pPr>
            <a:r>
              <a:rPr lang="en-GB" sz="1400" b="1" dirty="0" err="1">
                <a:solidFill>
                  <a:schemeClr val="bg1"/>
                </a:solidFill>
                <a:latin typeface="+mj-lt"/>
                <a:ea typeface="League Spartan" charset="0"/>
                <a:cs typeface="Poppins" pitchFamily="2" charset="77"/>
              </a:rPr>
              <a:t>Strategiekrise</a:t>
            </a:r>
            <a:endParaRPr lang="en-GB" sz="1400" b="1" dirty="0">
              <a:solidFill>
                <a:schemeClr val="bg1"/>
              </a:solidFill>
              <a:latin typeface="+mj-lt"/>
              <a:ea typeface="League Spartan" charset="0"/>
              <a:cs typeface="Poppins" pitchFamily="2" charset="77"/>
            </a:endParaRPr>
          </a:p>
        </p:txBody>
      </p:sp>
      <p:sp>
        <p:nvSpPr>
          <p:cNvPr id="36" name="TextBox 16">
            <a:extLst>
              <a:ext uri="{FF2B5EF4-FFF2-40B4-BE49-F238E27FC236}">
                <a16:creationId xmlns:a16="http://schemas.microsoft.com/office/drawing/2014/main" id="{5362C0FD-94DC-4DF8-B5AA-07241BFC043C}"/>
              </a:ext>
            </a:extLst>
          </p:cNvPr>
          <p:cNvSpPr txBox="1"/>
          <p:nvPr/>
        </p:nvSpPr>
        <p:spPr>
          <a:xfrm>
            <a:off x="6364938" y="2840774"/>
            <a:ext cx="1146678" cy="502702"/>
          </a:xfrm>
          <a:prstGeom prst="rect">
            <a:avLst/>
          </a:prstGeom>
          <a:noFill/>
        </p:spPr>
        <p:txBody>
          <a:bodyPr wrap="square" rtlCol="0" anchor="ctr" anchorCtr="0">
            <a:spAutoFit/>
          </a:bodyPr>
          <a:lstStyle/>
          <a:p>
            <a:pPr>
              <a:lnSpc>
                <a:spcPts val="1620"/>
              </a:lnSpc>
            </a:pPr>
            <a:r>
              <a:rPr lang="en-GB" sz="1400" b="1" dirty="0" err="1">
                <a:solidFill>
                  <a:schemeClr val="bg1"/>
                </a:solidFill>
                <a:latin typeface="+mj-lt"/>
                <a:ea typeface="League Spartan" charset="0"/>
                <a:cs typeface="Poppins" pitchFamily="2" charset="77"/>
              </a:rPr>
              <a:t>Produkt</a:t>
            </a:r>
            <a:r>
              <a:rPr lang="en-GB" sz="1400" b="1" dirty="0">
                <a:solidFill>
                  <a:schemeClr val="bg1"/>
                </a:solidFill>
                <a:latin typeface="+mj-lt"/>
                <a:ea typeface="League Spartan" charset="0"/>
                <a:cs typeface="Poppins" pitchFamily="2" charset="77"/>
              </a:rPr>
              <a:t>-/ </a:t>
            </a:r>
            <a:r>
              <a:rPr lang="en-GB" sz="1400" b="1" dirty="0" err="1">
                <a:solidFill>
                  <a:schemeClr val="bg1"/>
                </a:solidFill>
                <a:latin typeface="+mj-lt"/>
                <a:ea typeface="League Spartan" charset="0"/>
                <a:cs typeface="Poppins" pitchFamily="2" charset="77"/>
              </a:rPr>
              <a:t>Verkaufskrise</a:t>
            </a:r>
            <a:endParaRPr lang="en-GB" sz="1400" b="1" dirty="0">
              <a:solidFill>
                <a:schemeClr val="bg1"/>
              </a:solidFill>
              <a:latin typeface="+mj-lt"/>
              <a:ea typeface="League Spartan" charset="0"/>
              <a:cs typeface="Poppins" pitchFamily="2" charset="77"/>
            </a:endParaRPr>
          </a:p>
        </p:txBody>
      </p:sp>
      <p:sp>
        <p:nvSpPr>
          <p:cNvPr id="37" name="TextBox 17">
            <a:extLst>
              <a:ext uri="{FF2B5EF4-FFF2-40B4-BE49-F238E27FC236}">
                <a16:creationId xmlns:a16="http://schemas.microsoft.com/office/drawing/2014/main" id="{FD928C53-65AA-4012-878C-5ACFF4690233}"/>
              </a:ext>
            </a:extLst>
          </p:cNvPr>
          <p:cNvSpPr txBox="1"/>
          <p:nvPr/>
        </p:nvSpPr>
        <p:spPr>
          <a:xfrm>
            <a:off x="7873722" y="2927968"/>
            <a:ext cx="1043416" cy="297517"/>
          </a:xfrm>
          <a:prstGeom prst="rect">
            <a:avLst/>
          </a:prstGeom>
          <a:noFill/>
        </p:spPr>
        <p:txBody>
          <a:bodyPr wrap="square" rtlCol="0" anchor="ctr" anchorCtr="0">
            <a:spAutoFit/>
          </a:bodyPr>
          <a:lstStyle/>
          <a:p>
            <a:pPr>
              <a:lnSpc>
                <a:spcPts val="1620"/>
              </a:lnSpc>
            </a:pPr>
            <a:r>
              <a:rPr lang="en-GB" sz="1400" b="1" dirty="0">
                <a:solidFill>
                  <a:schemeClr val="bg1"/>
                </a:solidFill>
                <a:latin typeface="+mj-lt"/>
                <a:ea typeface="League Spartan" charset="0"/>
                <a:cs typeface="Poppins" pitchFamily="2" charset="77"/>
              </a:rPr>
              <a:t>Ertragskrise</a:t>
            </a:r>
          </a:p>
        </p:txBody>
      </p:sp>
      <p:sp>
        <p:nvSpPr>
          <p:cNvPr id="38" name="TextBox 18">
            <a:extLst>
              <a:ext uri="{FF2B5EF4-FFF2-40B4-BE49-F238E27FC236}">
                <a16:creationId xmlns:a16="http://schemas.microsoft.com/office/drawing/2014/main" id="{AD22DD85-8600-4DF2-B57D-D0E8F8C4397F}"/>
              </a:ext>
            </a:extLst>
          </p:cNvPr>
          <p:cNvSpPr txBox="1"/>
          <p:nvPr/>
        </p:nvSpPr>
        <p:spPr>
          <a:xfrm>
            <a:off x="9246305" y="2937277"/>
            <a:ext cx="1243923" cy="297517"/>
          </a:xfrm>
          <a:prstGeom prst="rect">
            <a:avLst/>
          </a:prstGeom>
          <a:noFill/>
        </p:spPr>
        <p:txBody>
          <a:bodyPr wrap="square" rtlCol="0" anchor="ctr" anchorCtr="0">
            <a:spAutoFit/>
          </a:bodyPr>
          <a:lstStyle/>
          <a:p>
            <a:pPr>
              <a:lnSpc>
                <a:spcPts val="1620"/>
              </a:lnSpc>
            </a:pPr>
            <a:r>
              <a:rPr lang="en-GB" sz="1400" b="1" dirty="0">
                <a:solidFill>
                  <a:schemeClr val="bg1"/>
                </a:solidFill>
                <a:latin typeface="+mj-lt"/>
                <a:ea typeface="League Spartan" charset="0"/>
                <a:cs typeface="Poppins" pitchFamily="2" charset="77"/>
              </a:rPr>
              <a:t>Liquiditätskrise</a:t>
            </a:r>
          </a:p>
        </p:txBody>
      </p:sp>
      <p:sp>
        <p:nvSpPr>
          <p:cNvPr id="94" name="Chevron 5">
            <a:extLst>
              <a:ext uri="{FF2B5EF4-FFF2-40B4-BE49-F238E27FC236}">
                <a16:creationId xmlns:a16="http://schemas.microsoft.com/office/drawing/2014/main" id="{F33C78D5-AC66-4086-A1FA-413217D9804A}"/>
              </a:ext>
            </a:extLst>
          </p:cNvPr>
          <p:cNvSpPr/>
          <p:nvPr/>
        </p:nvSpPr>
        <p:spPr>
          <a:xfrm>
            <a:off x="10479052" y="2802032"/>
            <a:ext cx="1710530" cy="570875"/>
          </a:xfrm>
          <a:prstGeom prst="chevron">
            <a:avLst>
              <a:gd name="adj" fmla="val 21186"/>
            </a:avLst>
          </a:prstGeom>
          <a:solidFill>
            <a:srgbClr val="EDA13E">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b="1" dirty="0">
              <a:solidFill>
                <a:schemeClr val="tx1"/>
              </a:solidFill>
              <a:latin typeface="+mj-lt"/>
            </a:endParaRPr>
          </a:p>
        </p:txBody>
      </p:sp>
      <p:sp>
        <p:nvSpPr>
          <p:cNvPr id="95" name="TextBox 18">
            <a:extLst>
              <a:ext uri="{FF2B5EF4-FFF2-40B4-BE49-F238E27FC236}">
                <a16:creationId xmlns:a16="http://schemas.microsoft.com/office/drawing/2014/main" id="{6660D43C-EC14-49C7-B62E-8417A8F48B7A}"/>
              </a:ext>
            </a:extLst>
          </p:cNvPr>
          <p:cNvSpPr txBox="1"/>
          <p:nvPr/>
        </p:nvSpPr>
        <p:spPr>
          <a:xfrm>
            <a:off x="10842541" y="2954239"/>
            <a:ext cx="1158667" cy="297517"/>
          </a:xfrm>
          <a:prstGeom prst="rect">
            <a:avLst/>
          </a:prstGeom>
          <a:noFill/>
        </p:spPr>
        <p:txBody>
          <a:bodyPr wrap="square" rtlCol="0" anchor="ctr" anchorCtr="0">
            <a:spAutoFit/>
          </a:bodyPr>
          <a:lstStyle/>
          <a:p>
            <a:pPr>
              <a:lnSpc>
                <a:spcPts val="1620"/>
              </a:lnSpc>
            </a:pPr>
            <a:r>
              <a:rPr lang="en-GB" sz="1400" b="1" dirty="0" err="1">
                <a:solidFill>
                  <a:schemeClr val="bg1"/>
                </a:solidFill>
                <a:latin typeface="+mj-lt"/>
                <a:ea typeface="League Spartan" charset="0"/>
                <a:cs typeface="Poppins" pitchFamily="2" charset="77"/>
              </a:rPr>
              <a:t>Insolvenz</a:t>
            </a:r>
            <a:endParaRPr lang="en-GB" sz="1400" b="1" dirty="0">
              <a:solidFill>
                <a:schemeClr val="bg1"/>
              </a:solidFill>
              <a:latin typeface="+mj-lt"/>
              <a:ea typeface="League Spartan" charset="0"/>
              <a:cs typeface="Poppins" pitchFamily="2" charset="77"/>
            </a:endParaRPr>
          </a:p>
        </p:txBody>
      </p:sp>
      <p:sp>
        <p:nvSpPr>
          <p:cNvPr id="6" name="Rechteck 5">
            <a:extLst>
              <a:ext uri="{FF2B5EF4-FFF2-40B4-BE49-F238E27FC236}">
                <a16:creationId xmlns:a16="http://schemas.microsoft.com/office/drawing/2014/main" id="{7E5B9861-52F0-4725-BFA9-9895CF3A593B}"/>
              </a:ext>
            </a:extLst>
          </p:cNvPr>
          <p:cNvSpPr/>
          <p:nvPr/>
        </p:nvSpPr>
        <p:spPr>
          <a:xfrm>
            <a:off x="3303586" y="3458434"/>
            <a:ext cx="1453094" cy="2985433"/>
          </a:xfrm>
          <a:prstGeom prst="rect">
            <a:avLst/>
          </a:prstGeom>
        </p:spPr>
        <p:txBody>
          <a:bodyPr wrap="square">
            <a:spAutoFit/>
          </a:bodyPr>
          <a:lstStyle/>
          <a:p>
            <a:pPr marL="171450" indent="-171450">
              <a:buClr>
                <a:srgbClr val="595959"/>
              </a:buClr>
              <a:buFont typeface="Arial" panose="020B0604020202020204" pitchFamily="34" charset="0"/>
              <a:buChar char="•"/>
            </a:pPr>
            <a:r>
              <a:rPr lang="en-GB" sz="1200" dirty="0" err="1">
                <a:solidFill>
                  <a:srgbClr val="595959"/>
                </a:solidFill>
              </a:rPr>
              <a:t>Nachhaltige</a:t>
            </a:r>
            <a:r>
              <a:rPr lang="en-GB" sz="1200" dirty="0">
                <a:solidFill>
                  <a:srgbClr val="595959"/>
                </a:solidFill>
              </a:rPr>
              <a:t> </a:t>
            </a:r>
            <a:r>
              <a:rPr lang="en-GB" sz="1200" dirty="0" err="1">
                <a:solidFill>
                  <a:srgbClr val="595959"/>
                </a:solidFill>
              </a:rPr>
              <a:t>Konflikte</a:t>
            </a:r>
            <a:r>
              <a:rPr lang="en-GB" sz="1200" dirty="0">
                <a:solidFill>
                  <a:srgbClr val="595959"/>
                </a:solidFill>
              </a:rPr>
              <a:t> auf </a:t>
            </a:r>
            <a:br>
              <a:rPr lang="en-GB" sz="1200" dirty="0">
                <a:solidFill>
                  <a:srgbClr val="595959"/>
                </a:solidFill>
              </a:rPr>
            </a:br>
            <a:r>
              <a:rPr lang="en-GB" sz="1200" dirty="0">
                <a:solidFill>
                  <a:srgbClr val="595959"/>
                </a:solidFill>
              </a:rPr>
              <a:t>Ebene der </a:t>
            </a:r>
            <a:r>
              <a:rPr lang="en-GB" sz="1200" dirty="0" err="1">
                <a:solidFill>
                  <a:srgbClr val="595959"/>
                </a:solidFill>
              </a:rPr>
              <a:t>Interessens-vertreter:innen</a:t>
            </a:r>
            <a:r>
              <a:rPr lang="en-GB" sz="1200" dirty="0">
                <a:solidFill>
                  <a:srgbClr val="595959"/>
                </a:solidFill>
              </a:rPr>
              <a:t> </a:t>
            </a:r>
          </a:p>
          <a:p>
            <a:pPr marL="171450" indent="-171450">
              <a:buClr>
                <a:srgbClr val="595959"/>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Blockade </a:t>
            </a:r>
            <a:r>
              <a:rPr lang="en-GB" sz="1200" dirty="0" err="1">
                <a:solidFill>
                  <a:srgbClr val="595959"/>
                </a:solidFill>
                <a:ea typeface="Lato Light" panose="020F0502020204030203" pitchFamily="34" charset="0"/>
                <a:cs typeface="Mukta ExtraLight" panose="020B0000000000000000" pitchFamily="34" charset="77"/>
              </a:rPr>
              <a:t>wesentlicher</a:t>
            </a:r>
            <a:r>
              <a:rPr lang="en-GB" sz="1200" dirty="0">
                <a:solidFill>
                  <a:srgbClr val="595959"/>
                </a:solidFill>
                <a:ea typeface="Lato Light" panose="020F0502020204030203" pitchFamily="34" charset="0"/>
                <a:cs typeface="Mukta ExtraLight" panose="020B0000000000000000" pitchFamily="34" charset="77"/>
              </a:rPr>
              <a:t> </a:t>
            </a:r>
            <a:r>
              <a:rPr lang="en-GB" sz="1200" dirty="0" err="1">
                <a:solidFill>
                  <a:srgbClr val="595959"/>
                </a:solidFill>
                <a:ea typeface="Lato Light" panose="020F0502020204030203" pitchFamily="34" charset="0"/>
                <a:cs typeface="Mukta ExtraLight" panose="020B0000000000000000" pitchFamily="34" charset="77"/>
              </a:rPr>
              <a:t>Entscheidungen</a:t>
            </a:r>
            <a:endParaRPr lang="en-GB" sz="1200" dirty="0">
              <a:solidFill>
                <a:srgbClr val="595959"/>
              </a:solidFill>
              <a:ea typeface="Lato Light" panose="020F0502020204030203" pitchFamily="34" charset="0"/>
              <a:cs typeface="Mukta ExtraLight" panose="020B0000000000000000" pitchFamily="34" charset="77"/>
            </a:endParaRPr>
          </a:p>
          <a:p>
            <a:pPr marL="177800" indent="-177800">
              <a:buClr>
                <a:srgbClr val="595959"/>
              </a:buClr>
              <a:buFont typeface="Arial" panose="020B0604020202020204" pitchFamily="34" charset="0"/>
              <a:buChar char="•"/>
            </a:pPr>
            <a:r>
              <a:rPr lang="en-GB" sz="1200" dirty="0" err="1">
                <a:solidFill>
                  <a:srgbClr val="595959"/>
                </a:solidFill>
                <a:ea typeface="Lato Light" panose="020F0502020204030203" pitchFamily="34" charset="0"/>
                <a:cs typeface="Mukta ExtraLight" panose="020B0000000000000000" pitchFamily="34" charset="77"/>
              </a:rPr>
              <a:t>Akzeptanz</a:t>
            </a:r>
            <a:r>
              <a:rPr lang="en-GB" sz="1200" dirty="0">
                <a:solidFill>
                  <a:srgbClr val="595959"/>
                </a:solidFill>
                <a:ea typeface="Lato Light" panose="020F0502020204030203" pitchFamily="34" charset="0"/>
                <a:cs typeface="Mukta ExtraLight" panose="020B0000000000000000" pitchFamily="34" charset="77"/>
              </a:rPr>
              <a:t> </a:t>
            </a:r>
            <a:r>
              <a:rPr lang="en-GB" sz="1200" dirty="0" err="1">
                <a:solidFill>
                  <a:srgbClr val="595959"/>
                </a:solidFill>
                <a:ea typeface="Lato Light" panose="020F0502020204030203" pitchFamily="34" charset="0"/>
                <a:cs typeface="Mukta ExtraLight" panose="020B0000000000000000" pitchFamily="34" charset="77"/>
              </a:rPr>
              <a:t>negativer</a:t>
            </a:r>
            <a:r>
              <a:rPr lang="en-GB" sz="1200" dirty="0">
                <a:solidFill>
                  <a:srgbClr val="595959"/>
                </a:solidFill>
                <a:ea typeface="Lato Light" panose="020F0502020204030203" pitchFamily="34" charset="0"/>
                <a:cs typeface="Mukta ExtraLight" panose="020B0000000000000000" pitchFamily="34" charset="77"/>
              </a:rPr>
              <a:t> Entwicklungen</a:t>
            </a:r>
          </a:p>
          <a:p>
            <a:pPr marL="177800" indent="-177800">
              <a:buClr>
                <a:srgbClr val="595959"/>
              </a:buClr>
              <a:buFont typeface="Arial" panose="020B0604020202020204" pitchFamily="34" charset="0"/>
              <a:buChar char="•"/>
            </a:pPr>
            <a:endParaRPr lang="en-GB" sz="1400" dirty="0">
              <a:solidFill>
                <a:srgbClr val="595959"/>
              </a:solidFill>
              <a:ea typeface="Lato Light" panose="020F0502020204030203" pitchFamily="34" charset="0"/>
              <a:cs typeface="Mukta ExtraLight" panose="020B0000000000000000" pitchFamily="34" charset="77"/>
            </a:endParaRPr>
          </a:p>
          <a:p>
            <a:pPr marL="177800" indent="-177800">
              <a:buClr>
                <a:srgbClr val="595959"/>
              </a:buClr>
              <a:buFont typeface="Arial" panose="020B0604020202020204" pitchFamily="34" charset="0"/>
              <a:buChar char="•"/>
            </a:pPr>
            <a:endParaRPr lang="en-GB" sz="1400" dirty="0">
              <a:solidFill>
                <a:srgbClr val="595959"/>
              </a:solidFill>
            </a:endParaRPr>
          </a:p>
          <a:p>
            <a:pPr marL="177800" indent="-177800">
              <a:lnSpc>
                <a:spcPct val="100000"/>
              </a:lnSpc>
              <a:spcBef>
                <a:spcPts val="0"/>
              </a:spcBef>
              <a:buClr>
                <a:srgbClr val="595959"/>
              </a:buClr>
              <a:buFont typeface="Arial" panose="020B0604020202020204" pitchFamily="34" charset="0"/>
              <a:buChar char="•"/>
            </a:pPr>
            <a:endParaRPr lang="en-GB" sz="1400" dirty="0">
              <a:solidFill>
                <a:srgbClr val="595959"/>
              </a:solidFill>
              <a:ea typeface="Lato Light" panose="020F0502020204030203" pitchFamily="34" charset="0"/>
              <a:cs typeface="Mukta ExtraLight" panose="020B0000000000000000" pitchFamily="34" charset="77"/>
            </a:endParaRPr>
          </a:p>
          <a:p>
            <a:pPr marL="177800" indent="-177800">
              <a:lnSpc>
                <a:spcPct val="100000"/>
              </a:lnSpc>
              <a:spcBef>
                <a:spcPts val="0"/>
              </a:spcBef>
              <a:buClr>
                <a:srgbClr val="595959"/>
              </a:buClr>
              <a:buFont typeface="Arial" panose="020B0604020202020204" pitchFamily="34" charset="0"/>
              <a:buChar char="•"/>
            </a:pPr>
            <a:endParaRPr lang="en-GB" sz="1400" dirty="0">
              <a:solidFill>
                <a:srgbClr val="595959"/>
              </a:solidFill>
              <a:ea typeface="Lato Light" panose="020F0502020204030203" pitchFamily="34" charset="0"/>
              <a:cs typeface="Mukta ExtraLight" panose="020B0000000000000000" pitchFamily="34" charset="77"/>
            </a:endParaRPr>
          </a:p>
        </p:txBody>
      </p:sp>
      <p:sp>
        <p:nvSpPr>
          <p:cNvPr id="100" name="Rechteck 99">
            <a:extLst>
              <a:ext uri="{FF2B5EF4-FFF2-40B4-BE49-F238E27FC236}">
                <a16:creationId xmlns:a16="http://schemas.microsoft.com/office/drawing/2014/main" id="{35295EFB-6AE9-446B-AEB3-62D499AE87A3}"/>
              </a:ext>
            </a:extLst>
          </p:cNvPr>
          <p:cNvSpPr/>
          <p:nvPr/>
        </p:nvSpPr>
        <p:spPr>
          <a:xfrm>
            <a:off x="4648580" y="3437771"/>
            <a:ext cx="1632188" cy="2708434"/>
          </a:xfrm>
          <a:prstGeom prst="rect">
            <a:avLst/>
          </a:prstGeom>
        </p:spPr>
        <p:txBody>
          <a:bodyPr wrap="square">
            <a:spAutoFit/>
          </a:bodyPr>
          <a:lstStyle/>
          <a:p>
            <a:pPr marL="177800" indent="-177800">
              <a:lnSpc>
                <a:spcPct val="100000"/>
              </a:lnSpc>
              <a:spcBef>
                <a:spcPts val="0"/>
              </a:spcBef>
              <a:buClr>
                <a:srgbClr val="7F1C58"/>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Keine klare Vision</a:t>
            </a:r>
          </a:p>
          <a:p>
            <a:pPr marL="177800" indent="-177800">
              <a:lnSpc>
                <a:spcPct val="100000"/>
              </a:lnSpc>
              <a:spcBef>
                <a:spcPts val="0"/>
              </a:spcBef>
              <a:buClr>
                <a:srgbClr val="7F1C58"/>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Unzureichende Kundenorientierung</a:t>
            </a:r>
          </a:p>
          <a:p>
            <a:pPr marL="177800" indent="-177800">
              <a:lnSpc>
                <a:spcPct val="100000"/>
              </a:lnSpc>
              <a:spcBef>
                <a:spcPts val="0"/>
              </a:spcBef>
              <a:buClr>
                <a:srgbClr val="7F1C58"/>
              </a:buClr>
              <a:buFont typeface="Arial" panose="020B0604020202020204" pitchFamily="34" charset="0"/>
              <a:buChar char="•"/>
            </a:pPr>
            <a:r>
              <a:rPr lang="en-GB" sz="1200" dirty="0" err="1">
                <a:solidFill>
                  <a:srgbClr val="595959"/>
                </a:solidFill>
                <a:ea typeface="Lato Light" panose="020F0502020204030203" pitchFamily="34" charset="0"/>
                <a:cs typeface="Mukta ExtraLight" panose="020B0000000000000000" pitchFamily="34" charset="77"/>
              </a:rPr>
              <a:t>Produkte</a:t>
            </a:r>
            <a:r>
              <a:rPr lang="en-GB" sz="1200" dirty="0">
                <a:solidFill>
                  <a:srgbClr val="595959"/>
                </a:solidFill>
                <a:ea typeface="Lato Light" panose="020F0502020204030203" pitchFamily="34" charset="0"/>
                <a:cs typeface="Mukta ExtraLight" panose="020B0000000000000000" pitchFamily="34" charset="77"/>
              </a:rPr>
              <a:t> in der </a:t>
            </a:r>
            <a:r>
              <a:rPr lang="en-GB" sz="1200" dirty="0" err="1">
                <a:solidFill>
                  <a:srgbClr val="595959"/>
                </a:solidFill>
                <a:ea typeface="Lato Light" panose="020F0502020204030203" pitchFamily="34" charset="0"/>
                <a:cs typeface="Mukta ExtraLight" panose="020B0000000000000000" pitchFamily="34" charset="77"/>
              </a:rPr>
              <a:t>Reifephase</a:t>
            </a:r>
            <a:endParaRPr lang="en-GB" sz="1200" dirty="0">
              <a:solidFill>
                <a:srgbClr val="595959"/>
              </a:solidFill>
              <a:ea typeface="Lato Light" panose="020F0502020204030203" pitchFamily="34" charset="0"/>
              <a:cs typeface="Mukta ExtraLight" panose="020B0000000000000000" pitchFamily="34" charset="77"/>
            </a:endParaRPr>
          </a:p>
          <a:p>
            <a:pPr marL="177800" indent="-177800">
              <a:lnSpc>
                <a:spcPct val="100000"/>
              </a:lnSpc>
              <a:spcBef>
                <a:spcPts val="0"/>
              </a:spcBef>
              <a:buClr>
                <a:srgbClr val="7F1C58"/>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Verpasste technologische Entwicklungen / unzureichende vertikale Integration</a:t>
            </a:r>
          </a:p>
          <a:p>
            <a:pPr marL="177800" indent="-177800">
              <a:lnSpc>
                <a:spcPct val="100000"/>
              </a:lnSpc>
              <a:spcBef>
                <a:spcPts val="0"/>
              </a:spcBef>
              <a:buClr>
                <a:srgbClr val="7F1C58"/>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Unternehmen macht immer noch Gewinne</a:t>
            </a:r>
          </a:p>
          <a:p>
            <a:pPr marL="177800" indent="-177800">
              <a:lnSpc>
                <a:spcPct val="100000"/>
              </a:lnSpc>
              <a:spcBef>
                <a:spcPts val="0"/>
              </a:spcBef>
              <a:buClr>
                <a:srgbClr val="7F1C58"/>
              </a:buClr>
              <a:buFont typeface="Arial" panose="020B0604020202020204" pitchFamily="34" charset="0"/>
              <a:buChar char="•"/>
            </a:pPr>
            <a:endParaRPr lang="en-GB" sz="1400" dirty="0">
              <a:solidFill>
                <a:srgbClr val="595959"/>
              </a:solidFill>
              <a:ea typeface="Lato Light" panose="020F0502020204030203" pitchFamily="34" charset="0"/>
              <a:cs typeface="Mukta ExtraLight" panose="020B0000000000000000" pitchFamily="34" charset="77"/>
            </a:endParaRPr>
          </a:p>
        </p:txBody>
      </p:sp>
      <p:sp>
        <p:nvSpPr>
          <p:cNvPr id="101" name="Rechteck 100">
            <a:extLst>
              <a:ext uri="{FF2B5EF4-FFF2-40B4-BE49-F238E27FC236}">
                <a16:creationId xmlns:a16="http://schemas.microsoft.com/office/drawing/2014/main" id="{1D942A23-51BD-43BD-86AF-D85DCF0E24CB}"/>
              </a:ext>
            </a:extLst>
          </p:cNvPr>
          <p:cNvSpPr/>
          <p:nvPr/>
        </p:nvSpPr>
        <p:spPr>
          <a:xfrm>
            <a:off x="6186808" y="3470720"/>
            <a:ext cx="1632187" cy="2308324"/>
          </a:xfrm>
          <a:prstGeom prst="rect">
            <a:avLst/>
          </a:prstGeom>
        </p:spPr>
        <p:txBody>
          <a:bodyPr wrap="square">
            <a:spAutoFit/>
          </a:bodyPr>
          <a:lstStyle/>
          <a:p>
            <a:pPr marL="177800" indent="-177800">
              <a:lnSpc>
                <a:spcPct val="100000"/>
              </a:lnSpc>
              <a:spcBef>
                <a:spcPts val="0"/>
              </a:spcBef>
              <a:buClr>
                <a:srgbClr val="B41F7A"/>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Rückgang der Verkäufe</a:t>
            </a:r>
          </a:p>
          <a:p>
            <a:pPr marL="177800" indent="-177800">
              <a:lnSpc>
                <a:spcPct val="100000"/>
              </a:lnSpc>
              <a:spcBef>
                <a:spcPts val="0"/>
              </a:spcBef>
              <a:buClr>
                <a:srgbClr val="B41F7A"/>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Preis- und Margendruck</a:t>
            </a:r>
          </a:p>
          <a:p>
            <a:pPr marL="177800" indent="-177800">
              <a:lnSpc>
                <a:spcPct val="100000"/>
              </a:lnSpc>
              <a:spcBef>
                <a:spcPts val="0"/>
              </a:spcBef>
              <a:buClr>
                <a:srgbClr val="B41F7A"/>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Steigende Bestände </a:t>
            </a:r>
          </a:p>
          <a:p>
            <a:pPr marL="177800" indent="-177800">
              <a:lnSpc>
                <a:spcPct val="100000"/>
              </a:lnSpc>
              <a:spcBef>
                <a:spcPts val="0"/>
              </a:spcBef>
              <a:buClr>
                <a:srgbClr val="B41F7A"/>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Gebundenes Kapital</a:t>
            </a:r>
          </a:p>
          <a:p>
            <a:pPr marL="177800" indent="-177800">
              <a:lnSpc>
                <a:spcPct val="100000"/>
              </a:lnSpc>
              <a:spcBef>
                <a:spcPts val="0"/>
              </a:spcBef>
              <a:buClr>
                <a:srgbClr val="B41F7A"/>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Nicht ausgelastete Kapazitäten</a:t>
            </a:r>
          </a:p>
          <a:p>
            <a:pPr marL="177800" indent="-177800">
              <a:lnSpc>
                <a:spcPct val="100000"/>
              </a:lnSpc>
              <a:spcBef>
                <a:spcPts val="0"/>
              </a:spcBef>
              <a:buClr>
                <a:srgbClr val="B41F7A"/>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Ergebnisrückgang, wenn keine Gegenmaßnahmen ergriffen werden</a:t>
            </a:r>
          </a:p>
        </p:txBody>
      </p:sp>
      <p:sp>
        <p:nvSpPr>
          <p:cNvPr id="102" name="Rechteck 101">
            <a:extLst>
              <a:ext uri="{FF2B5EF4-FFF2-40B4-BE49-F238E27FC236}">
                <a16:creationId xmlns:a16="http://schemas.microsoft.com/office/drawing/2014/main" id="{D6342427-0503-43DB-8E05-B262B7CBECB5}"/>
              </a:ext>
            </a:extLst>
          </p:cNvPr>
          <p:cNvSpPr/>
          <p:nvPr/>
        </p:nvSpPr>
        <p:spPr>
          <a:xfrm>
            <a:off x="7736534" y="3458434"/>
            <a:ext cx="1632187" cy="2492990"/>
          </a:xfrm>
          <a:prstGeom prst="rect">
            <a:avLst/>
          </a:prstGeom>
        </p:spPr>
        <p:txBody>
          <a:bodyPr wrap="square">
            <a:spAutoFit/>
          </a:bodyPr>
          <a:lstStyle/>
          <a:p>
            <a:pPr marL="177800" indent="-177800">
              <a:lnSpc>
                <a:spcPct val="100000"/>
              </a:lnSpc>
              <a:spcBef>
                <a:spcPts val="0"/>
              </a:spcBef>
              <a:buClr>
                <a:srgbClr val="F16924"/>
              </a:buClr>
              <a:buFont typeface="Arial" panose="020B0604020202020204" pitchFamily="34" charset="0"/>
              <a:buChar char="•"/>
            </a:pPr>
            <a:r>
              <a:rPr lang="en-GB" sz="1200" dirty="0" err="1">
                <a:solidFill>
                  <a:srgbClr val="595959"/>
                </a:solidFill>
                <a:ea typeface="Lato Light" panose="020F0502020204030203" pitchFamily="34" charset="0"/>
                <a:cs typeface="Mukta ExtraLight" panose="020B0000000000000000" pitchFamily="34" charset="77"/>
              </a:rPr>
              <a:t>Anhaltender</a:t>
            </a:r>
            <a:r>
              <a:rPr lang="en-GB" sz="1200" dirty="0">
                <a:solidFill>
                  <a:srgbClr val="595959"/>
                </a:solidFill>
                <a:ea typeface="Lato Light" panose="020F0502020204030203" pitchFamily="34" charset="0"/>
                <a:cs typeface="Mukta ExtraLight" panose="020B0000000000000000" pitchFamily="34" charset="77"/>
              </a:rPr>
              <a:t> </a:t>
            </a:r>
            <a:r>
              <a:rPr lang="en-GB" sz="1200" dirty="0" err="1">
                <a:solidFill>
                  <a:srgbClr val="595959"/>
                </a:solidFill>
                <a:ea typeface="Lato Light" panose="020F0502020204030203" pitchFamily="34" charset="0"/>
                <a:cs typeface="Mukta ExtraLight" panose="020B0000000000000000" pitchFamily="34" charset="77"/>
              </a:rPr>
              <a:t>Umsatzrückgang</a:t>
            </a:r>
            <a:r>
              <a:rPr lang="en-GB" sz="1200" dirty="0">
                <a:solidFill>
                  <a:srgbClr val="595959"/>
                </a:solidFill>
                <a:ea typeface="Lato Light" panose="020F0502020204030203" pitchFamily="34" charset="0"/>
                <a:cs typeface="Mukta ExtraLight" panose="020B0000000000000000" pitchFamily="34" charset="77"/>
              </a:rPr>
              <a:t> </a:t>
            </a:r>
          </a:p>
          <a:p>
            <a:pPr marL="177800" indent="-177800">
              <a:lnSpc>
                <a:spcPct val="100000"/>
              </a:lnSpc>
              <a:spcBef>
                <a:spcPts val="0"/>
              </a:spcBef>
              <a:buClr>
                <a:srgbClr val="F16924"/>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Unternehmen reagiert mit Kostensenkungen</a:t>
            </a:r>
          </a:p>
          <a:p>
            <a:pPr marL="177800" indent="-177800">
              <a:lnSpc>
                <a:spcPct val="100000"/>
              </a:lnSpc>
              <a:spcBef>
                <a:spcPts val="0"/>
              </a:spcBef>
              <a:buClr>
                <a:srgbClr val="F16924"/>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Rückgang des </a:t>
            </a:r>
            <a:r>
              <a:rPr lang="en-GB" sz="1200" dirty="0" err="1">
                <a:solidFill>
                  <a:srgbClr val="595959"/>
                </a:solidFill>
                <a:ea typeface="Lato Light" panose="020F0502020204030203" pitchFamily="34" charset="0"/>
                <a:cs typeface="Mukta ExtraLight" panose="020B0000000000000000" pitchFamily="34" charset="77"/>
              </a:rPr>
              <a:t>Gewinns</a:t>
            </a:r>
            <a:r>
              <a:rPr lang="en-GB" sz="1200" dirty="0">
                <a:solidFill>
                  <a:srgbClr val="595959"/>
                </a:solidFill>
                <a:ea typeface="Lato Light" panose="020F0502020204030203" pitchFamily="34" charset="0"/>
                <a:cs typeface="Mukta ExtraLight" panose="020B0000000000000000" pitchFamily="34" charset="77"/>
              </a:rPr>
              <a:t> und der Verluste, Verringerung des Eigenkapitals</a:t>
            </a:r>
          </a:p>
          <a:p>
            <a:pPr marL="177800" indent="-177800">
              <a:lnSpc>
                <a:spcPct val="100000"/>
              </a:lnSpc>
              <a:spcBef>
                <a:spcPts val="0"/>
              </a:spcBef>
              <a:buClr>
                <a:srgbClr val="F16924"/>
              </a:buClr>
              <a:buFont typeface="Arial" panose="020B0604020202020204" pitchFamily="34" charset="0"/>
              <a:buChar char="•"/>
            </a:pPr>
            <a:r>
              <a:rPr lang="en-GB" sz="1200" dirty="0" err="1">
                <a:solidFill>
                  <a:srgbClr val="595959"/>
                </a:solidFill>
                <a:ea typeface="Lato Light" panose="020F0502020204030203" pitchFamily="34" charset="0"/>
                <a:cs typeface="Mukta ExtraLight" panose="020B0000000000000000" pitchFamily="34" charset="77"/>
              </a:rPr>
              <a:t>Kapitalbeschaffung</a:t>
            </a:r>
            <a:r>
              <a:rPr lang="en-GB" sz="1200" dirty="0">
                <a:solidFill>
                  <a:srgbClr val="595959"/>
                </a:solidFill>
                <a:ea typeface="Lato Light" panose="020F0502020204030203" pitchFamily="34" charset="0"/>
                <a:cs typeface="Mukta ExtraLight" panose="020B0000000000000000" pitchFamily="34" charset="77"/>
              </a:rPr>
              <a:t> wird </a:t>
            </a:r>
            <a:r>
              <a:rPr lang="en-GB" sz="1200" dirty="0" err="1">
                <a:solidFill>
                  <a:srgbClr val="595959"/>
                </a:solidFill>
                <a:ea typeface="Lato Light" panose="020F0502020204030203" pitchFamily="34" charset="0"/>
                <a:cs typeface="Mukta ExtraLight" panose="020B0000000000000000" pitchFamily="34" charset="77"/>
              </a:rPr>
              <a:t>schwieriger</a:t>
            </a:r>
            <a:r>
              <a:rPr lang="en-GB" sz="1200" dirty="0">
                <a:solidFill>
                  <a:srgbClr val="595959"/>
                </a:solidFill>
                <a:ea typeface="Lato Light" panose="020F0502020204030203" pitchFamily="34" charset="0"/>
                <a:cs typeface="Mukta ExtraLight" panose="020B0000000000000000" pitchFamily="34" charset="77"/>
              </a:rPr>
              <a:t> (</a:t>
            </a:r>
            <a:r>
              <a:rPr lang="en-GB" sz="1200" dirty="0" err="1">
                <a:solidFill>
                  <a:srgbClr val="595959"/>
                </a:solidFill>
                <a:ea typeface="Lato Light" panose="020F0502020204030203" pitchFamily="34" charset="0"/>
                <a:cs typeface="Mukta ExtraLight" panose="020B0000000000000000" pitchFamily="34" charset="77"/>
              </a:rPr>
              <a:t>sinkende</a:t>
            </a:r>
            <a:r>
              <a:rPr lang="en-GB" sz="1200" dirty="0">
                <a:solidFill>
                  <a:srgbClr val="595959"/>
                </a:solidFill>
                <a:ea typeface="Lato Light" panose="020F0502020204030203" pitchFamily="34" charset="0"/>
                <a:cs typeface="Mukta ExtraLight" panose="020B0000000000000000" pitchFamily="34" charset="77"/>
              </a:rPr>
              <a:t> </a:t>
            </a:r>
            <a:r>
              <a:rPr lang="en-GB" sz="1200" dirty="0" err="1">
                <a:solidFill>
                  <a:srgbClr val="595959"/>
                </a:solidFill>
                <a:ea typeface="Lato Light" panose="020F0502020204030203" pitchFamily="34" charset="0"/>
                <a:cs typeface="Mukta ExtraLight" panose="020B0000000000000000" pitchFamily="34" charset="77"/>
              </a:rPr>
              <a:t>Bonität</a:t>
            </a:r>
            <a:r>
              <a:rPr lang="en-GB" sz="1200" dirty="0">
                <a:solidFill>
                  <a:srgbClr val="595959"/>
                </a:solidFill>
                <a:ea typeface="Lato Light" panose="020F0502020204030203" pitchFamily="34" charset="0"/>
                <a:cs typeface="Mukta ExtraLight" panose="020B0000000000000000" pitchFamily="34" charset="77"/>
              </a:rPr>
              <a:t>)</a:t>
            </a:r>
          </a:p>
        </p:txBody>
      </p:sp>
      <p:sp>
        <p:nvSpPr>
          <p:cNvPr id="103" name="Rechteck 102">
            <a:extLst>
              <a:ext uri="{FF2B5EF4-FFF2-40B4-BE49-F238E27FC236}">
                <a16:creationId xmlns:a16="http://schemas.microsoft.com/office/drawing/2014/main" id="{63C9B1BE-D169-4503-BC3E-DB335A86F803}"/>
              </a:ext>
            </a:extLst>
          </p:cNvPr>
          <p:cNvSpPr/>
          <p:nvPr/>
        </p:nvSpPr>
        <p:spPr>
          <a:xfrm>
            <a:off x="9084289" y="255168"/>
            <a:ext cx="1482939" cy="1754326"/>
          </a:xfrm>
          <a:prstGeom prst="rect">
            <a:avLst/>
          </a:prstGeom>
        </p:spPr>
        <p:txBody>
          <a:bodyPr wrap="square">
            <a:spAutoFit/>
          </a:bodyPr>
          <a:lstStyle/>
          <a:p>
            <a:pPr marL="177800" indent="-177800">
              <a:lnSpc>
                <a:spcPct val="100000"/>
              </a:lnSpc>
              <a:spcBef>
                <a:spcPts val="0"/>
              </a:spcBef>
              <a:buClr>
                <a:srgbClr val="EDA13E"/>
              </a:buClr>
              <a:buFont typeface="Arial" panose="020B0604020202020204" pitchFamily="34" charset="0"/>
              <a:buChar char="•"/>
            </a:pPr>
            <a:r>
              <a:rPr lang="en-GB" sz="1200" dirty="0" err="1">
                <a:solidFill>
                  <a:srgbClr val="595959"/>
                </a:solidFill>
                <a:ea typeface="Lato Light" panose="020F0502020204030203" pitchFamily="34" charset="0"/>
                <a:cs typeface="Mukta ExtraLight" panose="020B0000000000000000" pitchFamily="34" charset="77"/>
              </a:rPr>
              <a:t>Kreditlinien</a:t>
            </a:r>
            <a:r>
              <a:rPr lang="en-GB" sz="1200" dirty="0">
                <a:solidFill>
                  <a:srgbClr val="595959"/>
                </a:solidFill>
                <a:ea typeface="Lato Light" panose="020F0502020204030203" pitchFamily="34" charset="0"/>
                <a:cs typeface="Mukta ExtraLight" panose="020B0000000000000000" pitchFamily="34" charset="77"/>
              </a:rPr>
              <a:t> </a:t>
            </a:r>
            <a:r>
              <a:rPr lang="en-GB" sz="1200" dirty="0" err="1">
                <a:solidFill>
                  <a:srgbClr val="595959"/>
                </a:solidFill>
                <a:ea typeface="Lato Light" panose="020F0502020204030203" pitchFamily="34" charset="0"/>
                <a:cs typeface="Mukta ExtraLight" panose="020B0000000000000000" pitchFamily="34" charset="77"/>
              </a:rPr>
              <a:t>ausgeschöpft</a:t>
            </a:r>
            <a:endParaRPr lang="en-GB" sz="1200" dirty="0">
              <a:solidFill>
                <a:srgbClr val="595959"/>
              </a:solidFill>
              <a:ea typeface="Lato Light" panose="020F0502020204030203" pitchFamily="34" charset="0"/>
              <a:cs typeface="Mukta ExtraLight" panose="020B0000000000000000" pitchFamily="34" charset="77"/>
            </a:endParaRPr>
          </a:p>
          <a:p>
            <a:pPr marL="177800" indent="-177800">
              <a:lnSpc>
                <a:spcPct val="100000"/>
              </a:lnSpc>
              <a:spcBef>
                <a:spcPts val="0"/>
              </a:spcBef>
              <a:buClr>
                <a:srgbClr val="EDA13E"/>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Verzicht auf Rabatte</a:t>
            </a:r>
          </a:p>
          <a:p>
            <a:pPr marL="177800" indent="-177800">
              <a:lnSpc>
                <a:spcPct val="100000"/>
              </a:lnSpc>
              <a:spcBef>
                <a:spcPts val="0"/>
              </a:spcBef>
              <a:buClr>
                <a:srgbClr val="EDA13E"/>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Zunahme der </a:t>
            </a:r>
            <a:r>
              <a:rPr lang="en-GB" sz="1200" dirty="0" err="1">
                <a:solidFill>
                  <a:srgbClr val="595959"/>
                </a:solidFill>
                <a:ea typeface="Lato Light" panose="020F0502020204030203" pitchFamily="34" charset="0"/>
                <a:cs typeface="Mukta ExtraLight" panose="020B0000000000000000" pitchFamily="34" charset="77"/>
              </a:rPr>
              <a:t>Verbindlichkeiten</a:t>
            </a:r>
            <a:r>
              <a:rPr lang="en-GB" sz="1200" dirty="0">
                <a:solidFill>
                  <a:srgbClr val="595959"/>
                </a:solidFill>
                <a:ea typeface="Lato Light" panose="020F0502020204030203" pitchFamily="34" charset="0"/>
                <a:cs typeface="Mukta ExtraLight" panose="020B0000000000000000" pitchFamily="34" charset="77"/>
              </a:rPr>
              <a:t> </a:t>
            </a:r>
            <a:r>
              <a:rPr lang="en-GB" sz="1200" dirty="0" err="1">
                <a:solidFill>
                  <a:srgbClr val="595959"/>
                </a:solidFill>
                <a:ea typeface="Lato Light" panose="020F0502020204030203" pitchFamily="34" charset="0"/>
                <a:cs typeface="Mukta ExtraLight" panose="020B0000000000000000" pitchFamily="34" charset="77"/>
              </a:rPr>
              <a:t>durch</a:t>
            </a:r>
            <a:r>
              <a:rPr lang="en-GB" sz="1200" dirty="0">
                <a:solidFill>
                  <a:srgbClr val="595959"/>
                </a:solidFill>
                <a:ea typeface="Lato Light" panose="020F0502020204030203" pitchFamily="34" charset="0"/>
                <a:cs typeface="Mukta ExtraLight" panose="020B0000000000000000" pitchFamily="34" charset="77"/>
              </a:rPr>
              <a:t> </a:t>
            </a:r>
            <a:r>
              <a:rPr lang="en-GB" sz="1200" dirty="0" err="1">
                <a:solidFill>
                  <a:srgbClr val="595959"/>
                </a:solidFill>
                <a:ea typeface="Lato Light" panose="020F0502020204030203" pitchFamily="34" charset="0"/>
                <a:cs typeface="Mukta ExtraLight" panose="020B0000000000000000" pitchFamily="34" charset="77"/>
              </a:rPr>
              <a:t>Zahlungs-verzug</a:t>
            </a:r>
            <a:endParaRPr lang="en-GB" sz="1200" dirty="0">
              <a:solidFill>
                <a:srgbClr val="595959"/>
              </a:solidFill>
              <a:ea typeface="Lato Light" panose="020F0502020204030203" pitchFamily="34" charset="0"/>
              <a:cs typeface="Mukta ExtraLight" panose="020B0000000000000000" pitchFamily="34" charset="77"/>
            </a:endParaRPr>
          </a:p>
          <a:p>
            <a:pPr marL="177800" indent="-177800">
              <a:lnSpc>
                <a:spcPct val="100000"/>
              </a:lnSpc>
              <a:spcBef>
                <a:spcPts val="0"/>
              </a:spcBef>
              <a:buClr>
                <a:srgbClr val="EDA13E"/>
              </a:buClr>
              <a:buFont typeface="Arial" panose="020B0604020202020204" pitchFamily="34" charset="0"/>
              <a:buChar char="•"/>
            </a:pPr>
            <a:r>
              <a:rPr lang="en-GB" sz="1200" dirty="0" err="1">
                <a:solidFill>
                  <a:srgbClr val="595959"/>
                </a:solidFill>
                <a:ea typeface="Lato Light" panose="020F0502020204030203" pitchFamily="34" charset="0"/>
                <a:cs typeface="Mukta ExtraLight" panose="020B0000000000000000" pitchFamily="34" charset="77"/>
              </a:rPr>
              <a:t>Lieferengpässe</a:t>
            </a:r>
            <a:endParaRPr lang="en-GB" sz="1200" dirty="0">
              <a:solidFill>
                <a:srgbClr val="595959"/>
              </a:solidFill>
              <a:ea typeface="Lato Light" panose="020F0502020204030203" pitchFamily="34" charset="0"/>
              <a:cs typeface="Mukta ExtraLight" panose="020B0000000000000000" pitchFamily="34" charset="77"/>
            </a:endParaRPr>
          </a:p>
        </p:txBody>
      </p:sp>
      <p:sp>
        <p:nvSpPr>
          <p:cNvPr id="104" name="Rechteck 103">
            <a:extLst>
              <a:ext uri="{FF2B5EF4-FFF2-40B4-BE49-F238E27FC236}">
                <a16:creationId xmlns:a16="http://schemas.microsoft.com/office/drawing/2014/main" id="{C59AC022-CFAC-4D2A-9095-38D49BA99D19}"/>
              </a:ext>
            </a:extLst>
          </p:cNvPr>
          <p:cNvSpPr/>
          <p:nvPr/>
        </p:nvSpPr>
        <p:spPr>
          <a:xfrm>
            <a:off x="10589560" y="860497"/>
            <a:ext cx="1482939" cy="1569660"/>
          </a:xfrm>
          <a:prstGeom prst="rect">
            <a:avLst/>
          </a:prstGeom>
        </p:spPr>
        <p:txBody>
          <a:bodyPr wrap="square">
            <a:spAutoFit/>
          </a:bodyPr>
          <a:lstStyle/>
          <a:p>
            <a:pPr marL="177800" indent="-177800">
              <a:lnSpc>
                <a:spcPct val="100000"/>
              </a:lnSpc>
              <a:spcBef>
                <a:spcPts val="0"/>
              </a:spcBef>
              <a:buClr>
                <a:srgbClr val="EDA13E"/>
              </a:buClr>
              <a:buSzPct val="80000"/>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Risiko der </a:t>
            </a:r>
            <a:r>
              <a:rPr lang="en-GB" sz="1200" dirty="0" err="1">
                <a:solidFill>
                  <a:srgbClr val="595959"/>
                </a:solidFill>
                <a:ea typeface="Lato Light" panose="020F0502020204030203" pitchFamily="34" charset="0"/>
                <a:cs typeface="Mukta ExtraLight" panose="020B0000000000000000" pitchFamily="34" charset="77"/>
              </a:rPr>
              <a:t>Zahlungsunfähig-keit</a:t>
            </a:r>
            <a:endParaRPr lang="en-GB" sz="1200" dirty="0">
              <a:solidFill>
                <a:srgbClr val="595959"/>
              </a:solidFill>
              <a:ea typeface="Lato Light" panose="020F0502020204030203" pitchFamily="34" charset="0"/>
              <a:cs typeface="Mukta ExtraLight" panose="020B0000000000000000" pitchFamily="34" charset="77"/>
            </a:endParaRPr>
          </a:p>
          <a:p>
            <a:pPr marL="177800" indent="-177800">
              <a:lnSpc>
                <a:spcPct val="100000"/>
              </a:lnSpc>
              <a:spcBef>
                <a:spcPts val="0"/>
              </a:spcBef>
              <a:buClr>
                <a:srgbClr val="EDA13E"/>
              </a:buClr>
              <a:buSzPct val="80000"/>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Drohende Insolvenz</a:t>
            </a:r>
          </a:p>
          <a:p>
            <a:pPr marL="177800" indent="-177800">
              <a:lnSpc>
                <a:spcPct val="100000"/>
              </a:lnSpc>
              <a:spcBef>
                <a:spcPts val="0"/>
              </a:spcBef>
              <a:buClr>
                <a:srgbClr val="EDA13E"/>
              </a:buClr>
              <a:buSzPct val="80000"/>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Überschuldung</a:t>
            </a:r>
          </a:p>
          <a:p>
            <a:pPr marL="177800" indent="-177800">
              <a:lnSpc>
                <a:spcPct val="100000"/>
              </a:lnSpc>
              <a:spcBef>
                <a:spcPts val="0"/>
              </a:spcBef>
              <a:buClr>
                <a:srgbClr val="EDA13E"/>
              </a:buClr>
              <a:buSzPct val="80000"/>
              <a:buFont typeface="Arial" panose="020B0604020202020204" pitchFamily="34" charset="0"/>
              <a:buChar char="•"/>
            </a:pPr>
            <a:r>
              <a:rPr lang="en-GB" sz="1200" dirty="0" err="1">
                <a:solidFill>
                  <a:srgbClr val="595959"/>
                </a:solidFill>
                <a:ea typeface="Lato Light" panose="020F0502020204030203" pitchFamily="34" charset="0"/>
                <a:cs typeface="Mukta ExtraLight" panose="020B0000000000000000" pitchFamily="34" charset="77"/>
              </a:rPr>
              <a:t>Eingetretene</a:t>
            </a:r>
            <a:r>
              <a:rPr lang="en-GB" sz="1200" dirty="0">
                <a:solidFill>
                  <a:srgbClr val="595959"/>
                </a:solidFill>
                <a:ea typeface="Lato Light" panose="020F0502020204030203" pitchFamily="34" charset="0"/>
                <a:cs typeface="Mukta ExtraLight" panose="020B0000000000000000" pitchFamily="34" charset="77"/>
              </a:rPr>
              <a:t> Insolvenz</a:t>
            </a:r>
          </a:p>
        </p:txBody>
      </p:sp>
      <p:sp>
        <p:nvSpPr>
          <p:cNvPr id="106" name="Textplatzhalter 3">
            <a:extLst>
              <a:ext uri="{FF2B5EF4-FFF2-40B4-BE49-F238E27FC236}">
                <a16:creationId xmlns:a16="http://schemas.microsoft.com/office/drawing/2014/main" id="{B19B36E7-E4F4-4270-B7C5-1A2C08CF1EF4}"/>
              </a:ext>
            </a:extLst>
          </p:cNvPr>
          <p:cNvSpPr txBox="1">
            <a:spLocks/>
          </p:cNvSpPr>
          <p:nvPr/>
        </p:nvSpPr>
        <p:spPr>
          <a:xfrm>
            <a:off x="3322900" y="622270"/>
            <a:ext cx="1159247" cy="10525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245473"/>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GB" sz="1600" b="1" dirty="0">
                <a:solidFill>
                  <a:srgbClr val="EC2179"/>
                </a:solidFill>
              </a:rPr>
              <a:t>Umsatz / </a:t>
            </a:r>
          </a:p>
          <a:p>
            <a:pPr>
              <a:lnSpc>
                <a:spcPct val="100000"/>
              </a:lnSpc>
            </a:pPr>
            <a:r>
              <a:rPr lang="en-GB" sz="1600" b="1" dirty="0" err="1">
                <a:solidFill>
                  <a:srgbClr val="EC2179"/>
                </a:solidFill>
              </a:rPr>
              <a:t>Gewinn</a:t>
            </a:r>
            <a:r>
              <a:rPr lang="en-GB" sz="1600" b="1" dirty="0">
                <a:solidFill>
                  <a:srgbClr val="EC2179"/>
                </a:solidFill>
              </a:rPr>
              <a:t> /</a:t>
            </a:r>
          </a:p>
          <a:p>
            <a:pPr>
              <a:lnSpc>
                <a:spcPct val="100000"/>
              </a:lnSpc>
            </a:pPr>
            <a:r>
              <a:rPr lang="en-GB" sz="1600" b="1" dirty="0" err="1">
                <a:solidFill>
                  <a:srgbClr val="EC2179"/>
                </a:solidFill>
              </a:rPr>
              <a:t>Liquidität</a:t>
            </a:r>
            <a:endParaRPr lang="en-GB" sz="1600" b="1" dirty="0">
              <a:solidFill>
                <a:srgbClr val="EC2179"/>
              </a:solidFill>
            </a:endParaRPr>
          </a:p>
        </p:txBody>
      </p:sp>
    </p:spTree>
    <p:extLst>
      <p:ext uri="{BB962C8B-B14F-4D97-AF65-F5344CB8AC3E}">
        <p14:creationId xmlns:p14="http://schemas.microsoft.com/office/powerpoint/2010/main" val="3151600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34B30D9B-9BAF-4C04-A97F-26C857E130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13" name="Objekt 12" hidden="1">
                        <a:extLst>
                          <a:ext uri="{FF2B5EF4-FFF2-40B4-BE49-F238E27FC236}">
                            <a16:creationId xmlns:a16="http://schemas.microsoft.com/office/drawing/2014/main" id="{34B30D9B-9BAF-4C04-A97F-26C857E130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id="{AA268AB2-96A2-4139-ACEB-0611CAB491F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dirty="0">
              <a:latin typeface="Calibri Light" panose="020F0302020204030204" pitchFamily="34" charset="0"/>
              <a:ea typeface="+mj-ea"/>
              <a:cs typeface="+mj-cs"/>
              <a:sym typeface="Calibri Light" panose="020F0302020204030204" pitchFamily="34" charset="0"/>
            </a:endParaRPr>
          </a:p>
        </p:txBody>
      </p:sp>
      <p:sp>
        <p:nvSpPr>
          <p:cNvPr id="6" name="Rechteck 5">
            <a:extLst>
              <a:ext uri="{FF2B5EF4-FFF2-40B4-BE49-F238E27FC236}">
                <a16:creationId xmlns:a16="http://schemas.microsoft.com/office/drawing/2014/main" id="{7E5B9861-52F0-4725-BFA9-9895CF3A593B}"/>
              </a:ext>
            </a:extLst>
          </p:cNvPr>
          <p:cNvSpPr/>
          <p:nvPr/>
        </p:nvSpPr>
        <p:spPr>
          <a:xfrm>
            <a:off x="3615919" y="1338160"/>
            <a:ext cx="1502817" cy="672107"/>
          </a:xfrm>
          <a:prstGeom prst="rect">
            <a:avLst/>
          </a:prstGeom>
        </p:spPr>
        <p:txBody>
          <a:bodyPr wrap="square">
            <a:spAutoFit/>
          </a:bodyPr>
          <a:lstStyle/>
          <a:p>
            <a:pPr algn="ctr">
              <a:lnSpc>
                <a:spcPts val="1500"/>
              </a:lnSpc>
            </a:pPr>
            <a:r>
              <a:rPr lang="en-GB" sz="1500" b="1" dirty="0">
                <a:solidFill>
                  <a:srgbClr val="245473"/>
                </a:solidFill>
                <a:latin typeface="Calibri" panose="020F0502020204030204" pitchFamily="34" charset="0"/>
                <a:ea typeface="Lato Light" panose="020F0502020204030203" pitchFamily="34" charset="0"/>
                <a:cs typeface="Calibri" panose="020F0502020204030204" pitchFamily="34" charset="0"/>
              </a:rPr>
              <a:t>Ungewissheit </a:t>
            </a:r>
            <a:r>
              <a:rPr lang="en-GB" sz="1500" b="1" dirty="0" err="1">
                <a:solidFill>
                  <a:srgbClr val="245473"/>
                </a:solidFill>
                <a:latin typeface="Calibri" panose="020F0502020204030204" pitchFamily="34" charset="0"/>
                <a:ea typeface="Lato Light" panose="020F0502020204030203" pitchFamily="34" charset="0"/>
                <a:cs typeface="Calibri" panose="020F0502020204030204" pitchFamily="34" charset="0"/>
              </a:rPr>
              <a:t>über</a:t>
            </a:r>
            <a:r>
              <a:rPr lang="en-GB" sz="1500" b="1" dirty="0">
                <a:solidFill>
                  <a:srgbClr val="245473"/>
                </a:solidFill>
                <a:latin typeface="Calibri" panose="020F0502020204030204" pitchFamily="34" charset="0"/>
                <a:ea typeface="Lato Light" panose="020F0502020204030203" pitchFamily="34" charset="0"/>
                <a:cs typeface="Calibri" panose="020F0502020204030204" pitchFamily="34" charset="0"/>
              </a:rPr>
              <a:t> </a:t>
            </a:r>
            <a:r>
              <a:rPr lang="en-GB" sz="1500" b="1" dirty="0" err="1">
                <a:solidFill>
                  <a:srgbClr val="245473"/>
                </a:solidFill>
                <a:latin typeface="Calibri" panose="020F0502020204030204" pitchFamily="34" charset="0"/>
                <a:ea typeface="Lato Light" panose="020F0502020204030203" pitchFamily="34" charset="0"/>
                <a:cs typeface="Calibri" panose="020F0502020204030204" pitchFamily="34" charset="0"/>
              </a:rPr>
              <a:t>Nachfolge</a:t>
            </a:r>
            <a:r>
              <a:rPr lang="en-GB" sz="1500" b="1" dirty="0">
                <a:solidFill>
                  <a:srgbClr val="245473"/>
                </a:solidFill>
                <a:latin typeface="Calibri" panose="020F0502020204030204" pitchFamily="34" charset="0"/>
                <a:ea typeface="Lato Light" panose="020F0502020204030203" pitchFamily="34" charset="0"/>
                <a:cs typeface="Calibri" panose="020F0502020204030204" pitchFamily="34" charset="0"/>
              </a:rPr>
              <a:t>/ Management</a:t>
            </a:r>
          </a:p>
        </p:txBody>
      </p:sp>
      <p:sp>
        <p:nvSpPr>
          <p:cNvPr id="26" name="Rechteck 25">
            <a:extLst>
              <a:ext uri="{FF2B5EF4-FFF2-40B4-BE49-F238E27FC236}">
                <a16:creationId xmlns:a16="http://schemas.microsoft.com/office/drawing/2014/main" id="{FE6DBDB5-200C-49D0-8672-82ECAFEB45D3}"/>
              </a:ext>
            </a:extLst>
          </p:cNvPr>
          <p:cNvSpPr/>
          <p:nvPr/>
        </p:nvSpPr>
        <p:spPr>
          <a:xfrm>
            <a:off x="5064726" y="1321675"/>
            <a:ext cx="1225066" cy="672107"/>
          </a:xfrm>
          <a:prstGeom prst="rect">
            <a:avLst/>
          </a:prstGeom>
        </p:spPr>
        <p:txBody>
          <a:bodyPr wrap="square">
            <a:spAutoFit/>
          </a:bodyPr>
          <a:lstStyle/>
          <a:p>
            <a:pPr algn="ctr">
              <a:lnSpc>
                <a:spcPts val="1500"/>
              </a:lnSpc>
            </a:pPr>
            <a:r>
              <a:rPr lang="en-GB" sz="1500" b="1" dirty="0" err="1">
                <a:solidFill>
                  <a:srgbClr val="245473"/>
                </a:solidFill>
                <a:latin typeface="Calibri" panose="020F0502020204030204" pitchFamily="34" charset="0"/>
                <a:ea typeface="Lato Light" panose="020F0502020204030203" pitchFamily="34" charset="0"/>
                <a:cs typeface="Calibri" panose="020F0502020204030204" pitchFamily="34" charset="0"/>
              </a:rPr>
              <a:t>Kein</a:t>
            </a:r>
            <a:r>
              <a:rPr lang="en-GB" sz="1500" b="1" dirty="0">
                <a:solidFill>
                  <a:srgbClr val="245473"/>
                </a:solidFill>
                <a:latin typeface="Calibri" panose="020F0502020204030204" pitchFamily="34" charset="0"/>
                <a:ea typeface="Lato Light" panose="020F0502020204030203" pitchFamily="34" charset="0"/>
                <a:cs typeface="Calibri" panose="020F0502020204030204" pitchFamily="34" charset="0"/>
              </a:rPr>
              <a:t>/ falsches Leitbild</a:t>
            </a:r>
          </a:p>
        </p:txBody>
      </p:sp>
      <p:sp>
        <p:nvSpPr>
          <p:cNvPr id="35" name="Rechteck 34">
            <a:extLst>
              <a:ext uri="{FF2B5EF4-FFF2-40B4-BE49-F238E27FC236}">
                <a16:creationId xmlns:a16="http://schemas.microsoft.com/office/drawing/2014/main" id="{7E5D35FD-2CFF-4351-A969-12C13ED596C2}"/>
              </a:ext>
            </a:extLst>
          </p:cNvPr>
          <p:cNvSpPr/>
          <p:nvPr/>
        </p:nvSpPr>
        <p:spPr>
          <a:xfrm>
            <a:off x="6287556" y="1186925"/>
            <a:ext cx="1703975" cy="784830"/>
          </a:xfrm>
          <a:prstGeom prst="rect">
            <a:avLst/>
          </a:prstGeom>
        </p:spPr>
        <p:txBody>
          <a:bodyPr wrap="square">
            <a:spAutoFit/>
          </a:bodyPr>
          <a:lstStyle/>
          <a:p>
            <a:pPr algn="ctr"/>
            <a:r>
              <a:rPr lang="en-GB" sz="1500" b="1" dirty="0" err="1">
                <a:solidFill>
                  <a:srgbClr val="245473"/>
                </a:solidFill>
                <a:latin typeface="Calibri" panose="020F0502020204030204" pitchFamily="34" charset="0"/>
                <a:ea typeface="Lato Light" panose="020F0502020204030203" pitchFamily="34" charset="0"/>
                <a:cs typeface="Calibri" panose="020F0502020204030204" pitchFamily="34" charset="0"/>
              </a:rPr>
              <a:t>Keine</a:t>
            </a:r>
            <a:r>
              <a:rPr lang="en-GB" sz="1500" b="1" dirty="0">
                <a:solidFill>
                  <a:srgbClr val="245473"/>
                </a:solidFill>
                <a:latin typeface="Calibri" panose="020F0502020204030204" pitchFamily="34" charset="0"/>
                <a:ea typeface="Lato Light" panose="020F0502020204030203" pitchFamily="34" charset="0"/>
                <a:cs typeface="Calibri" panose="020F0502020204030204" pitchFamily="34" charset="0"/>
              </a:rPr>
              <a:t> </a:t>
            </a:r>
            <a:r>
              <a:rPr lang="en-GB" sz="1500" b="1" dirty="0" err="1">
                <a:solidFill>
                  <a:srgbClr val="245473"/>
                </a:solidFill>
                <a:latin typeface="Calibri" panose="020F0502020204030204" pitchFamily="34" charset="0"/>
                <a:ea typeface="Lato Light" panose="020F0502020204030203" pitchFamily="34" charset="0"/>
                <a:cs typeface="Calibri" panose="020F0502020204030204" pitchFamily="34" charset="0"/>
              </a:rPr>
              <a:t>Wettbewerbs-fähigkeit</a:t>
            </a:r>
            <a:endParaRPr lang="en-GB" sz="1500" b="1" dirty="0">
              <a:solidFill>
                <a:srgbClr val="245473"/>
              </a:solidFill>
              <a:latin typeface="Calibri" panose="020F0502020204030204" pitchFamily="34" charset="0"/>
              <a:ea typeface="Lato Light" panose="020F0502020204030203" pitchFamily="34" charset="0"/>
              <a:cs typeface="Calibri" panose="020F0502020204030204" pitchFamily="34" charset="0"/>
            </a:endParaRPr>
          </a:p>
        </p:txBody>
      </p:sp>
      <p:sp>
        <p:nvSpPr>
          <p:cNvPr id="39" name="Rechteck 38">
            <a:extLst>
              <a:ext uri="{FF2B5EF4-FFF2-40B4-BE49-F238E27FC236}">
                <a16:creationId xmlns:a16="http://schemas.microsoft.com/office/drawing/2014/main" id="{F2AC4BB7-8053-4E6B-9053-7883BBAD7D9B}"/>
              </a:ext>
            </a:extLst>
          </p:cNvPr>
          <p:cNvSpPr/>
          <p:nvPr/>
        </p:nvSpPr>
        <p:spPr>
          <a:xfrm>
            <a:off x="8078238" y="760638"/>
            <a:ext cx="1336517" cy="1249188"/>
          </a:xfrm>
          <a:prstGeom prst="rect">
            <a:avLst/>
          </a:prstGeom>
        </p:spPr>
        <p:txBody>
          <a:bodyPr wrap="square">
            <a:spAutoFit/>
          </a:bodyPr>
          <a:lstStyle/>
          <a:p>
            <a:pPr algn="ctr">
              <a:lnSpc>
                <a:spcPts val="1500"/>
              </a:lnSpc>
            </a:pPr>
            <a:r>
              <a:rPr lang="en-GB" sz="1500" b="1" dirty="0">
                <a:solidFill>
                  <a:srgbClr val="245473"/>
                </a:solidFill>
                <a:latin typeface="Calibri" panose="020F0502020204030204" pitchFamily="34" charset="0"/>
                <a:ea typeface="Lato Light" panose="020F0502020204030203" pitchFamily="34" charset="0"/>
                <a:cs typeface="Calibri" panose="020F0502020204030204" pitchFamily="34" charset="0"/>
              </a:rPr>
              <a:t>Verzehr von </a:t>
            </a:r>
            <a:r>
              <a:rPr lang="en-GB" sz="1500" b="1" dirty="0" err="1">
                <a:solidFill>
                  <a:srgbClr val="245473"/>
                </a:solidFill>
                <a:latin typeface="Calibri" panose="020F0502020204030204" pitchFamily="34" charset="0"/>
                <a:ea typeface="Lato Light" panose="020F0502020204030203" pitchFamily="34" charset="0"/>
                <a:cs typeface="Calibri" panose="020F0502020204030204" pitchFamily="34" charset="0"/>
              </a:rPr>
              <a:t>Vermögens-werten</a:t>
            </a:r>
            <a:r>
              <a:rPr lang="en-GB" sz="1500" b="1" dirty="0">
                <a:solidFill>
                  <a:srgbClr val="245473"/>
                </a:solidFill>
                <a:latin typeface="Calibri" panose="020F0502020204030204" pitchFamily="34" charset="0"/>
                <a:ea typeface="Lato Light" panose="020F0502020204030203" pitchFamily="34" charset="0"/>
                <a:cs typeface="Calibri" panose="020F0502020204030204" pitchFamily="34" charset="0"/>
              </a:rPr>
              <a:t> (Rückgang des </a:t>
            </a:r>
            <a:r>
              <a:rPr lang="en-GB" sz="1500" b="1" dirty="0" err="1">
                <a:solidFill>
                  <a:srgbClr val="245473"/>
                </a:solidFill>
                <a:latin typeface="Calibri" panose="020F0502020204030204" pitchFamily="34" charset="0"/>
                <a:ea typeface="Lato Light" panose="020F0502020204030203" pitchFamily="34" charset="0"/>
                <a:cs typeface="Calibri" panose="020F0502020204030204" pitchFamily="34" charset="0"/>
              </a:rPr>
              <a:t>Eigenkapitals</a:t>
            </a:r>
            <a:r>
              <a:rPr lang="en-GB" sz="1500" b="1" dirty="0">
                <a:solidFill>
                  <a:srgbClr val="245473"/>
                </a:solidFill>
                <a:latin typeface="Calibri" panose="020F0502020204030204" pitchFamily="34" charset="0"/>
                <a:ea typeface="Lato Light" panose="020F0502020204030203" pitchFamily="34" charset="0"/>
                <a:cs typeface="Calibri" panose="020F0502020204030204" pitchFamily="34" charset="0"/>
              </a:rPr>
              <a:t>, etc.)</a:t>
            </a:r>
          </a:p>
        </p:txBody>
      </p:sp>
      <p:sp>
        <p:nvSpPr>
          <p:cNvPr id="40" name="Rechteck 39">
            <a:extLst>
              <a:ext uri="{FF2B5EF4-FFF2-40B4-BE49-F238E27FC236}">
                <a16:creationId xmlns:a16="http://schemas.microsoft.com/office/drawing/2014/main" id="{E9567923-419A-45FD-83E2-69E52A7FC897}"/>
              </a:ext>
            </a:extLst>
          </p:cNvPr>
          <p:cNvSpPr/>
          <p:nvPr/>
        </p:nvSpPr>
        <p:spPr>
          <a:xfrm>
            <a:off x="9523941" y="1145654"/>
            <a:ext cx="1171799" cy="864467"/>
          </a:xfrm>
          <a:prstGeom prst="rect">
            <a:avLst/>
          </a:prstGeom>
        </p:spPr>
        <p:txBody>
          <a:bodyPr wrap="square">
            <a:spAutoFit/>
          </a:bodyPr>
          <a:lstStyle/>
          <a:p>
            <a:pPr algn="ctr">
              <a:lnSpc>
                <a:spcPts val="1500"/>
              </a:lnSpc>
            </a:pPr>
            <a:r>
              <a:rPr lang="en-GB" sz="1500" b="1" dirty="0">
                <a:solidFill>
                  <a:srgbClr val="245473"/>
                </a:solidFill>
                <a:latin typeface="Calibri" panose="020F0502020204030204" pitchFamily="34" charset="0"/>
                <a:ea typeface="Lato Light" panose="020F0502020204030203" pitchFamily="34" charset="0"/>
                <a:cs typeface="Calibri" panose="020F0502020204030204" pitchFamily="34" charset="0"/>
              </a:rPr>
              <a:t>Keine Reserve(n) / finanzieller Spielraum</a:t>
            </a:r>
          </a:p>
        </p:txBody>
      </p:sp>
      <p:sp>
        <p:nvSpPr>
          <p:cNvPr id="41" name="Rechteck 40">
            <a:extLst>
              <a:ext uri="{FF2B5EF4-FFF2-40B4-BE49-F238E27FC236}">
                <a16:creationId xmlns:a16="http://schemas.microsoft.com/office/drawing/2014/main" id="{035EA290-C7C4-4B91-AC49-F5A0E3A81D1D}"/>
              </a:ext>
            </a:extLst>
          </p:cNvPr>
          <p:cNvSpPr/>
          <p:nvPr/>
        </p:nvSpPr>
        <p:spPr>
          <a:xfrm>
            <a:off x="10718482" y="1347785"/>
            <a:ext cx="1417126" cy="672107"/>
          </a:xfrm>
          <a:prstGeom prst="rect">
            <a:avLst/>
          </a:prstGeom>
        </p:spPr>
        <p:txBody>
          <a:bodyPr wrap="square">
            <a:spAutoFit/>
          </a:bodyPr>
          <a:lstStyle/>
          <a:p>
            <a:pPr algn="ctr">
              <a:lnSpc>
                <a:spcPts val="1500"/>
              </a:lnSpc>
            </a:pPr>
            <a:r>
              <a:rPr lang="en-GB" sz="1500" b="1" dirty="0">
                <a:solidFill>
                  <a:srgbClr val="E53292"/>
                </a:solidFill>
                <a:latin typeface="Calibri" panose="020F0502020204030204" pitchFamily="34" charset="0"/>
                <a:ea typeface="Lato Light" panose="020F0502020204030203" pitchFamily="34" charset="0"/>
                <a:cs typeface="Calibri" panose="020F0502020204030204" pitchFamily="34" charset="0"/>
              </a:rPr>
              <a:t>Verlust der </a:t>
            </a:r>
            <a:r>
              <a:rPr lang="en-GB" sz="1500" b="1" dirty="0" err="1">
                <a:solidFill>
                  <a:srgbClr val="E53292"/>
                </a:solidFill>
                <a:latin typeface="Calibri" panose="020F0502020204030204" pitchFamily="34" charset="0"/>
                <a:ea typeface="Lato Light" panose="020F0502020204030203" pitchFamily="34" charset="0"/>
                <a:cs typeface="Calibri" panose="020F0502020204030204" pitchFamily="34" charset="0"/>
              </a:rPr>
              <a:t>Entscheidungs</a:t>
            </a:r>
            <a:r>
              <a:rPr lang="en-GB" sz="1500" b="1" dirty="0">
                <a:solidFill>
                  <a:srgbClr val="E53292"/>
                </a:solidFill>
                <a:latin typeface="Calibri" panose="020F0502020204030204" pitchFamily="34" charset="0"/>
                <a:ea typeface="Lato Light" panose="020F0502020204030203" pitchFamily="34" charset="0"/>
                <a:cs typeface="Calibri" panose="020F0502020204030204" pitchFamily="34" charset="0"/>
              </a:rPr>
              <a:t>-</a:t>
            </a:r>
          </a:p>
          <a:p>
            <a:pPr algn="ctr">
              <a:lnSpc>
                <a:spcPts val="1500"/>
              </a:lnSpc>
            </a:pPr>
            <a:r>
              <a:rPr lang="en-GB" sz="1500" b="1" dirty="0" err="1">
                <a:solidFill>
                  <a:srgbClr val="E53292"/>
                </a:solidFill>
                <a:latin typeface="Calibri" panose="020F0502020204030204" pitchFamily="34" charset="0"/>
                <a:ea typeface="Lato Light" panose="020F0502020204030203" pitchFamily="34" charset="0"/>
                <a:cs typeface="Calibri" panose="020F0502020204030204" pitchFamily="34" charset="0"/>
              </a:rPr>
              <a:t>gewalt</a:t>
            </a:r>
            <a:endParaRPr lang="en-GB" sz="1500" b="1" dirty="0">
              <a:solidFill>
                <a:srgbClr val="E53292"/>
              </a:solidFill>
              <a:latin typeface="Calibri" panose="020F0502020204030204" pitchFamily="34" charset="0"/>
              <a:ea typeface="Lato Light" panose="020F0502020204030203" pitchFamily="34" charset="0"/>
              <a:cs typeface="Calibri" panose="020F0502020204030204" pitchFamily="34" charset="0"/>
            </a:endParaRPr>
          </a:p>
        </p:txBody>
      </p:sp>
      <p:sp>
        <p:nvSpPr>
          <p:cNvPr id="2" name="Pfeil: nach oben gekrümmt 1">
            <a:extLst>
              <a:ext uri="{FF2B5EF4-FFF2-40B4-BE49-F238E27FC236}">
                <a16:creationId xmlns:a16="http://schemas.microsoft.com/office/drawing/2014/main" id="{6E760E75-52F2-4A7A-97AF-F10AE570478C}"/>
              </a:ext>
            </a:extLst>
          </p:cNvPr>
          <p:cNvSpPr/>
          <p:nvPr/>
        </p:nvSpPr>
        <p:spPr>
          <a:xfrm>
            <a:off x="4510604" y="2255812"/>
            <a:ext cx="927669" cy="222521"/>
          </a:xfrm>
          <a:prstGeom prst="curvedUpArrow">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46" name="Rechteck 45">
            <a:extLst>
              <a:ext uri="{FF2B5EF4-FFF2-40B4-BE49-F238E27FC236}">
                <a16:creationId xmlns:a16="http://schemas.microsoft.com/office/drawing/2014/main" id="{2B62FCCB-9C12-42A3-9826-9B59006C2865}"/>
              </a:ext>
            </a:extLst>
          </p:cNvPr>
          <p:cNvSpPr/>
          <p:nvPr/>
        </p:nvSpPr>
        <p:spPr>
          <a:xfrm>
            <a:off x="4167453" y="2706802"/>
            <a:ext cx="1380954" cy="830997"/>
          </a:xfrm>
          <a:prstGeom prst="rect">
            <a:avLst/>
          </a:prstGeom>
          <a:solidFill>
            <a:srgbClr val="245473"/>
          </a:solidFill>
        </p:spPr>
        <p:txBody>
          <a:bodyPr wrap="square" anchor="ctr">
            <a:noAutofit/>
          </a:bodyPr>
          <a:lstStyle/>
          <a:p>
            <a:pPr algn="ctr">
              <a:lnSpc>
                <a:spcPts val="1720"/>
              </a:lnSpc>
            </a:pPr>
            <a:r>
              <a:rPr lang="en-GB" sz="1600" b="1" dirty="0">
                <a:solidFill>
                  <a:schemeClr val="bg1"/>
                </a:solidFill>
                <a:ea typeface="Lato Light" panose="020F0502020204030203" pitchFamily="34" charset="0"/>
                <a:cs typeface="Mukta ExtraLight" panose="020B0000000000000000" pitchFamily="34" charset="77"/>
              </a:rPr>
              <a:t>Schwache Führung</a:t>
            </a:r>
          </a:p>
        </p:txBody>
      </p:sp>
      <p:sp>
        <p:nvSpPr>
          <p:cNvPr id="47" name="Rechteck 46">
            <a:extLst>
              <a:ext uri="{FF2B5EF4-FFF2-40B4-BE49-F238E27FC236}">
                <a16:creationId xmlns:a16="http://schemas.microsoft.com/office/drawing/2014/main" id="{10A86406-E2FE-401C-95F8-2B115609BC83}"/>
              </a:ext>
            </a:extLst>
          </p:cNvPr>
          <p:cNvSpPr/>
          <p:nvPr/>
        </p:nvSpPr>
        <p:spPr>
          <a:xfrm>
            <a:off x="5624931" y="2706803"/>
            <a:ext cx="1553993" cy="830996"/>
          </a:xfrm>
          <a:prstGeom prst="rect">
            <a:avLst/>
          </a:prstGeom>
          <a:solidFill>
            <a:srgbClr val="245473"/>
          </a:solidFill>
        </p:spPr>
        <p:txBody>
          <a:bodyPr wrap="square" anchor="ctr">
            <a:noAutofit/>
          </a:bodyPr>
          <a:lstStyle/>
          <a:p>
            <a:pPr algn="ctr">
              <a:lnSpc>
                <a:spcPts val="1720"/>
              </a:lnSpc>
            </a:pPr>
            <a:r>
              <a:rPr lang="en-GB" sz="1600" b="1" dirty="0" err="1">
                <a:solidFill>
                  <a:schemeClr val="bg1"/>
                </a:solidFill>
                <a:ea typeface="Lato Light" panose="020F0502020204030203" pitchFamily="34" charset="0"/>
                <a:cs typeface="Mukta ExtraLight" panose="020B0000000000000000" pitchFamily="34" charset="77"/>
              </a:rPr>
              <a:t>Nicht</a:t>
            </a:r>
            <a:r>
              <a:rPr lang="en-GB" sz="1600" b="1" dirty="0">
                <a:solidFill>
                  <a:schemeClr val="bg1"/>
                </a:solidFill>
                <a:ea typeface="Lato Light" panose="020F0502020204030203" pitchFamily="34" charset="0"/>
                <a:cs typeface="Mukta ExtraLight" panose="020B0000000000000000" pitchFamily="34" charset="77"/>
              </a:rPr>
              <a:t> </a:t>
            </a:r>
            <a:r>
              <a:rPr lang="en-GB" sz="1600" b="1" dirty="0" err="1">
                <a:solidFill>
                  <a:schemeClr val="bg1"/>
                </a:solidFill>
                <a:ea typeface="Lato Light" panose="020F0502020204030203" pitchFamily="34" charset="0"/>
                <a:cs typeface="Mukta ExtraLight" panose="020B0000000000000000" pitchFamily="34" charset="77"/>
              </a:rPr>
              <a:t>marktkonforme</a:t>
            </a:r>
            <a:r>
              <a:rPr lang="en-GB" sz="1600" b="1" dirty="0">
                <a:solidFill>
                  <a:schemeClr val="bg1"/>
                </a:solidFill>
                <a:ea typeface="Lato Light" panose="020F0502020204030203" pitchFamily="34" charset="0"/>
                <a:cs typeface="Mukta ExtraLight" panose="020B0000000000000000" pitchFamily="34" charset="77"/>
              </a:rPr>
              <a:t> </a:t>
            </a:r>
            <a:r>
              <a:rPr lang="en-GB" sz="1600" b="1" dirty="0" err="1">
                <a:solidFill>
                  <a:schemeClr val="bg1"/>
                </a:solidFill>
                <a:ea typeface="Lato Light" panose="020F0502020204030203" pitchFamily="34" charset="0"/>
                <a:cs typeface="Mukta ExtraLight" panose="020B0000000000000000" pitchFamily="34" charset="77"/>
              </a:rPr>
              <a:t>Produkte</a:t>
            </a:r>
            <a:endParaRPr lang="en-GB" sz="1600" b="1" dirty="0">
              <a:solidFill>
                <a:schemeClr val="bg1"/>
              </a:solidFill>
              <a:ea typeface="Lato Light" panose="020F0502020204030203" pitchFamily="34" charset="0"/>
              <a:cs typeface="Mukta ExtraLight" panose="020B0000000000000000" pitchFamily="34" charset="77"/>
            </a:endParaRPr>
          </a:p>
        </p:txBody>
      </p:sp>
      <p:sp>
        <p:nvSpPr>
          <p:cNvPr id="48" name="Rechteck 47">
            <a:extLst>
              <a:ext uri="{FF2B5EF4-FFF2-40B4-BE49-F238E27FC236}">
                <a16:creationId xmlns:a16="http://schemas.microsoft.com/office/drawing/2014/main" id="{B00E7A09-224B-4FCC-BA4E-1B1ACDD9B741}"/>
              </a:ext>
            </a:extLst>
          </p:cNvPr>
          <p:cNvSpPr/>
          <p:nvPr/>
        </p:nvSpPr>
        <p:spPr>
          <a:xfrm>
            <a:off x="7255448" y="2711457"/>
            <a:ext cx="1380953" cy="826342"/>
          </a:xfrm>
          <a:prstGeom prst="rect">
            <a:avLst/>
          </a:prstGeom>
          <a:solidFill>
            <a:srgbClr val="245473"/>
          </a:solidFill>
        </p:spPr>
        <p:txBody>
          <a:bodyPr wrap="square" anchor="ctr">
            <a:noAutofit/>
          </a:bodyPr>
          <a:lstStyle/>
          <a:p>
            <a:pPr algn="ctr">
              <a:lnSpc>
                <a:spcPts val="1720"/>
              </a:lnSpc>
            </a:pPr>
            <a:r>
              <a:rPr lang="en-GB" sz="1600" b="1" dirty="0">
                <a:solidFill>
                  <a:schemeClr val="bg1"/>
                </a:solidFill>
                <a:ea typeface="Lato Light" panose="020F0502020204030203" pitchFamily="34" charset="0"/>
                <a:cs typeface="Mukta ExtraLight" panose="020B0000000000000000" pitchFamily="34" charset="77"/>
              </a:rPr>
              <a:t>Rückgang der Erträge</a:t>
            </a:r>
          </a:p>
        </p:txBody>
      </p:sp>
      <p:sp>
        <p:nvSpPr>
          <p:cNvPr id="49" name="Rechteck 48">
            <a:extLst>
              <a:ext uri="{FF2B5EF4-FFF2-40B4-BE49-F238E27FC236}">
                <a16:creationId xmlns:a16="http://schemas.microsoft.com/office/drawing/2014/main" id="{7480D117-1BAA-443B-A193-A006EB0A16B5}"/>
              </a:ext>
            </a:extLst>
          </p:cNvPr>
          <p:cNvSpPr/>
          <p:nvPr/>
        </p:nvSpPr>
        <p:spPr>
          <a:xfrm>
            <a:off x="8724177" y="2711457"/>
            <a:ext cx="1380954" cy="826342"/>
          </a:xfrm>
          <a:prstGeom prst="rect">
            <a:avLst/>
          </a:prstGeom>
          <a:solidFill>
            <a:srgbClr val="245473"/>
          </a:solidFill>
        </p:spPr>
        <p:txBody>
          <a:bodyPr wrap="square" anchor="ctr">
            <a:noAutofit/>
          </a:bodyPr>
          <a:lstStyle/>
          <a:p>
            <a:pPr algn="ctr">
              <a:lnSpc>
                <a:spcPts val="1720"/>
              </a:lnSpc>
            </a:pPr>
            <a:r>
              <a:rPr lang="en-GB" sz="1600" b="1" dirty="0">
                <a:solidFill>
                  <a:schemeClr val="bg1"/>
                </a:solidFill>
                <a:ea typeface="Lato Light" panose="020F0502020204030203" pitchFamily="34" charset="0"/>
                <a:cs typeface="Mukta ExtraLight" panose="020B0000000000000000" pitchFamily="34" charset="77"/>
              </a:rPr>
              <a:t>Verbrauch von liquiden Mitteln</a:t>
            </a:r>
          </a:p>
        </p:txBody>
      </p:sp>
      <p:sp>
        <p:nvSpPr>
          <p:cNvPr id="50" name="Rechteck 49">
            <a:extLst>
              <a:ext uri="{FF2B5EF4-FFF2-40B4-BE49-F238E27FC236}">
                <a16:creationId xmlns:a16="http://schemas.microsoft.com/office/drawing/2014/main" id="{A43DE806-DADE-4FC2-B4E9-28E5CE137FB5}"/>
              </a:ext>
            </a:extLst>
          </p:cNvPr>
          <p:cNvSpPr/>
          <p:nvPr/>
        </p:nvSpPr>
        <p:spPr>
          <a:xfrm>
            <a:off x="10191280" y="2703945"/>
            <a:ext cx="1380953" cy="833853"/>
          </a:xfrm>
          <a:prstGeom prst="rect">
            <a:avLst/>
          </a:prstGeom>
          <a:solidFill>
            <a:srgbClr val="245473"/>
          </a:solidFill>
        </p:spPr>
        <p:txBody>
          <a:bodyPr wrap="square" anchor="ctr">
            <a:noAutofit/>
          </a:bodyPr>
          <a:lstStyle/>
          <a:p>
            <a:pPr algn="ctr">
              <a:lnSpc>
                <a:spcPts val="1720"/>
              </a:lnSpc>
            </a:pPr>
            <a:r>
              <a:rPr lang="en-GB" sz="1600" b="1" dirty="0">
                <a:solidFill>
                  <a:schemeClr val="bg1"/>
                </a:solidFill>
                <a:ea typeface="Lato Light" panose="020F0502020204030203" pitchFamily="34" charset="0"/>
                <a:cs typeface="Mukta ExtraLight" panose="020B0000000000000000" pitchFamily="34" charset="77"/>
              </a:rPr>
              <a:t>(Drohende) Insolvenz</a:t>
            </a:r>
          </a:p>
        </p:txBody>
      </p:sp>
      <p:sp>
        <p:nvSpPr>
          <p:cNvPr id="51" name="Rechteck 50">
            <a:extLst>
              <a:ext uri="{FF2B5EF4-FFF2-40B4-BE49-F238E27FC236}">
                <a16:creationId xmlns:a16="http://schemas.microsoft.com/office/drawing/2014/main" id="{9A734528-F533-424B-A98D-C332E30DE4AE}"/>
              </a:ext>
            </a:extLst>
          </p:cNvPr>
          <p:cNvSpPr/>
          <p:nvPr/>
        </p:nvSpPr>
        <p:spPr>
          <a:xfrm>
            <a:off x="6842218" y="4631182"/>
            <a:ext cx="1327199" cy="1346435"/>
          </a:xfrm>
          <a:prstGeom prst="rect">
            <a:avLst/>
          </a:prstGeom>
          <a:solidFill>
            <a:srgbClr val="B41F7A"/>
          </a:solidFill>
        </p:spPr>
        <p:txBody>
          <a:bodyPr wrap="square" anchor="ctr">
            <a:noAutofit/>
          </a:bodyPr>
          <a:lstStyle/>
          <a:p>
            <a:pPr algn="ctr"/>
            <a:r>
              <a:rPr lang="en-GB" sz="1600" b="1" dirty="0">
                <a:solidFill>
                  <a:schemeClr val="bg1"/>
                </a:solidFill>
                <a:ea typeface="Lato Light" panose="020F0502020204030203" pitchFamily="34" charset="0"/>
                <a:cs typeface="Mukta ExtraLight" panose="020B0000000000000000" pitchFamily="34" charset="77"/>
              </a:rPr>
              <a:t>Verlust eines </a:t>
            </a:r>
            <a:r>
              <a:rPr lang="en-GB" sz="1600" b="1" dirty="0" err="1">
                <a:solidFill>
                  <a:schemeClr val="bg1"/>
                </a:solidFill>
                <a:ea typeface="Lato Light" panose="020F0502020204030203" pitchFamily="34" charset="0"/>
                <a:cs typeface="Mukta ExtraLight" panose="020B0000000000000000" pitchFamily="34" charset="77"/>
              </a:rPr>
              <a:t>Großkunden</a:t>
            </a:r>
            <a:r>
              <a:rPr lang="en-GB" sz="1600" b="1" dirty="0">
                <a:solidFill>
                  <a:schemeClr val="bg1"/>
                </a:solidFill>
                <a:ea typeface="Lato Light" panose="020F0502020204030203" pitchFamily="34" charset="0"/>
                <a:cs typeface="Mukta ExtraLight" panose="020B0000000000000000" pitchFamily="34" charset="77"/>
              </a:rPr>
              <a:t>/ </a:t>
            </a:r>
            <a:r>
              <a:rPr lang="en-GB" sz="1600" b="1" dirty="0" err="1">
                <a:solidFill>
                  <a:schemeClr val="bg1"/>
                </a:solidFill>
                <a:ea typeface="Lato Light" panose="020F0502020204030203" pitchFamily="34" charset="0"/>
                <a:cs typeface="Mukta ExtraLight" panose="020B0000000000000000" pitchFamily="34" charset="77"/>
              </a:rPr>
              <a:t>Auftrags</a:t>
            </a:r>
            <a:endParaRPr lang="en-GB" sz="1600" b="1" dirty="0">
              <a:solidFill>
                <a:schemeClr val="bg1"/>
              </a:solidFill>
              <a:ea typeface="Lato Light" panose="020F0502020204030203" pitchFamily="34" charset="0"/>
              <a:cs typeface="Mukta ExtraLight" panose="020B0000000000000000" pitchFamily="34" charset="77"/>
            </a:endParaRPr>
          </a:p>
        </p:txBody>
      </p:sp>
      <p:sp>
        <p:nvSpPr>
          <p:cNvPr id="52" name="Rechteck 51">
            <a:extLst>
              <a:ext uri="{FF2B5EF4-FFF2-40B4-BE49-F238E27FC236}">
                <a16:creationId xmlns:a16="http://schemas.microsoft.com/office/drawing/2014/main" id="{80DD04B9-6CF6-4BB1-A6CA-A9EE19406681}"/>
              </a:ext>
            </a:extLst>
          </p:cNvPr>
          <p:cNvSpPr/>
          <p:nvPr/>
        </p:nvSpPr>
        <p:spPr>
          <a:xfrm>
            <a:off x="8296411" y="4631183"/>
            <a:ext cx="1175126" cy="1346435"/>
          </a:xfrm>
          <a:prstGeom prst="rect">
            <a:avLst/>
          </a:prstGeom>
          <a:solidFill>
            <a:srgbClr val="F16924"/>
          </a:solidFill>
        </p:spPr>
        <p:txBody>
          <a:bodyPr wrap="square" anchor="ctr">
            <a:noAutofit/>
          </a:bodyPr>
          <a:lstStyle/>
          <a:p>
            <a:pPr algn="ctr"/>
            <a:r>
              <a:rPr lang="en-GB" sz="1600" b="1" dirty="0" err="1">
                <a:solidFill>
                  <a:schemeClr val="bg1"/>
                </a:solidFill>
                <a:ea typeface="Lato Light" panose="020F0502020204030203" pitchFamily="34" charset="0"/>
                <a:cs typeface="Mukta ExtraLight" panose="020B0000000000000000" pitchFamily="34" charset="77"/>
              </a:rPr>
              <a:t>Schaden-ersatzan-sprüche</a:t>
            </a:r>
            <a:endParaRPr lang="en-GB" sz="1600" b="1" dirty="0">
              <a:solidFill>
                <a:schemeClr val="bg1"/>
              </a:solidFill>
              <a:ea typeface="Lato Light" panose="020F0502020204030203" pitchFamily="34" charset="0"/>
              <a:cs typeface="Mukta ExtraLight" panose="020B0000000000000000" pitchFamily="34" charset="77"/>
            </a:endParaRPr>
          </a:p>
        </p:txBody>
      </p:sp>
      <p:sp>
        <p:nvSpPr>
          <p:cNvPr id="53" name="Rechteck 52">
            <a:extLst>
              <a:ext uri="{FF2B5EF4-FFF2-40B4-BE49-F238E27FC236}">
                <a16:creationId xmlns:a16="http://schemas.microsoft.com/office/drawing/2014/main" id="{53B89C60-AD69-48F9-87B3-E1A6CC199BEC}"/>
              </a:ext>
            </a:extLst>
          </p:cNvPr>
          <p:cNvSpPr/>
          <p:nvPr/>
        </p:nvSpPr>
        <p:spPr>
          <a:xfrm>
            <a:off x="9616184" y="4647501"/>
            <a:ext cx="1327198" cy="1346435"/>
          </a:xfrm>
          <a:prstGeom prst="rect">
            <a:avLst/>
          </a:prstGeom>
          <a:solidFill>
            <a:srgbClr val="EDA13E"/>
          </a:solidFill>
        </p:spPr>
        <p:txBody>
          <a:bodyPr wrap="square" anchor="ctr">
            <a:noAutofit/>
          </a:bodyPr>
          <a:lstStyle/>
          <a:p>
            <a:pPr algn="ctr"/>
            <a:r>
              <a:rPr lang="en-GB" sz="1600" b="1" dirty="0">
                <a:solidFill>
                  <a:schemeClr val="bg1"/>
                </a:solidFill>
                <a:ea typeface="Lato Light" panose="020F0502020204030203" pitchFamily="34" charset="0"/>
                <a:cs typeface="Mukta ExtraLight" panose="020B0000000000000000" pitchFamily="34" charset="77"/>
              </a:rPr>
              <a:t>Massive </a:t>
            </a:r>
            <a:r>
              <a:rPr lang="en-GB" sz="1600" b="1" dirty="0" err="1">
                <a:solidFill>
                  <a:schemeClr val="bg1"/>
                </a:solidFill>
                <a:ea typeface="Lato Light" panose="020F0502020204030203" pitchFamily="34" charset="0"/>
                <a:cs typeface="Mukta ExtraLight" panose="020B0000000000000000" pitchFamily="34" charset="77"/>
              </a:rPr>
              <a:t>Forderungs-verluste</a:t>
            </a:r>
            <a:endParaRPr lang="en-GB" sz="1600" b="1" dirty="0">
              <a:solidFill>
                <a:schemeClr val="bg1"/>
              </a:solidFill>
              <a:ea typeface="Lato Light" panose="020F0502020204030203" pitchFamily="34" charset="0"/>
              <a:cs typeface="Mukta ExtraLight" panose="020B0000000000000000" pitchFamily="34" charset="77"/>
            </a:endParaRPr>
          </a:p>
        </p:txBody>
      </p:sp>
      <p:sp>
        <p:nvSpPr>
          <p:cNvPr id="54" name="TextBox 58">
            <a:extLst>
              <a:ext uri="{FF2B5EF4-FFF2-40B4-BE49-F238E27FC236}">
                <a16:creationId xmlns:a16="http://schemas.microsoft.com/office/drawing/2014/main" id="{53D97A96-758D-41F1-A400-9C941960C78F}"/>
              </a:ext>
            </a:extLst>
          </p:cNvPr>
          <p:cNvSpPr txBox="1"/>
          <p:nvPr/>
        </p:nvSpPr>
        <p:spPr>
          <a:xfrm>
            <a:off x="4140190" y="5086063"/>
            <a:ext cx="2596166" cy="584775"/>
          </a:xfrm>
          <a:prstGeom prst="rect">
            <a:avLst/>
          </a:prstGeom>
          <a:noFill/>
        </p:spPr>
        <p:txBody>
          <a:bodyPr wrap="square" rtlCol="0" anchor="ctr">
            <a:spAutoFit/>
          </a:bodyPr>
          <a:lstStyle/>
          <a:p>
            <a:r>
              <a:rPr lang="en-GB" sz="1600" b="1" dirty="0">
                <a:solidFill>
                  <a:srgbClr val="245473"/>
                </a:solidFill>
                <a:latin typeface="Calibri" panose="020F0502020204030204" pitchFamily="34" charset="0"/>
                <a:cs typeface="Calibri" panose="020F0502020204030204" pitchFamily="34" charset="0"/>
              </a:rPr>
              <a:t>Unmittelbares Auftreten </a:t>
            </a:r>
            <a:br>
              <a:rPr lang="en-GB" sz="1600" b="1" dirty="0">
                <a:solidFill>
                  <a:srgbClr val="245473"/>
                </a:solidFill>
                <a:latin typeface="Calibri" panose="020F0502020204030204" pitchFamily="34" charset="0"/>
                <a:cs typeface="Calibri" panose="020F0502020204030204" pitchFamily="34" charset="0"/>
              </a:rPr>
            </a:br>
            <a:r>
              <a:rPr lang="en-GB" sz="1600" b="1" dirty="0">
                <a:solidFill>
                  <a:srgbClr val="245473"/>
                </a:solidFill>
                <a:latin typeface="Calibri" panose="020F0502020204030204" pitchFamily="34" charset="0"/>
                <a:cs typeface="Calibri" panose="020F0502020204030204" pitchFamily="34" charset="0"/>
              </a:rPr>
              <a:t>der Krise (externe Auslöser)</a:t>
            </a:r>
          </a:p>
        </p:txBody>
      </p:sp>
      <p:pic>
        <p:nvPicPr>
          <p:cNvPr id="5" name="Slika 4">
            <a:extLst>
              <a:ext uri="{FF2B5EF4-FFF2-40B4-BE49-F238E27FC236}">
                <a16:creationId xmlns:a16="http://schemas.microsoft.com/office/drawing/2014/main" id="{7E8A0879-7DA7-BA99-7E92-33636A5E8147}"/>
              </a:ext>
            </a:extLst>
          </p:cNvPr>
          <p:cNvPicPr>
            <a:picLocks noChangeAspect="1"/>
          </p:cNvPicPr>
          <p:nvPr/>
        </p:nvPicPr>
        <p:blipFill>
          <a:blip r:embed="rId7"/>
          <a:stretch>
            <a:fillRect/>
          </a:stretch>
        </p:blipFill>
        <p:spPr>
          <a:xfrm>
            <a:off x="8664283" y="6253844"/>
            <a:ext cx="3166038" cy="586791"/>
          </a:xfrm>
          <a:prstGeom prst="rect">
            <a:avLst/>
          </a:prstGeom>
        </p:spPr>
      </p:pic>
      <p:sp>
        <p:nvSpPr>
          <p:cNvPr id="7" name="Rectangle 6">
            <a:extLst>
              <a:ext uri="{FF2B5EF4-FFF2-40B4-BE49-F238E27FC236}">
                <a16:creationId xmlns:a16="http://schemas.microsoft.com/office/drawing/2014/main" id="{5D9086E7-D2DD-331B-83AB-E8CF54544BF8}"/>
              </a:ext>
            </a:extLst>
          </p:cNvPr>
          <p:cNvSpPr/>
          <p:nvPr/>
        </p:nvSpPr>
        <p:spPr>
          <a:xfrm>
            <a:off x="0" y="0"/>
            <a:ext cx="3574870"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a:extLst>
              <a:ext uri="{FF2B5EF4-FFF2-40B4-BE49-F238E27FC236}">
                <a16:creationId xmlns:a16="http://schemas.microsoft.com/office/drawing/2014/main" id="{5903F531-D079-136E-F19A-BAAE519F2ED3}"/>
              </a:ext>
            </a:extLst>
          </p:cNvPr>
          <p:cNvSpPr txBox="1">
            <a:spLocks/>
          </p:cNvSpPr>
          <p:nvPr/>
        </p:nvSpPr>
        <p:spPr>
          <a:xfrm>
            <a:off x="293541" y="2930717"/>
            <a:ext cx="3153974" cy="30624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r>
              <a:rPr lang="en-US" sz="2200" dirty="0">
                <a:solidFill>
                  <a:schemeClr val="bg1"/>
                </a:solidFill>
              </a:rPr>
              <a:t>Der Eintritt in eine Unternehmenskrise ist unabhängig von der </a:t>
            </a:r>
            <a:r>
              <a:rPr lang="en-US" sz="2200" dirty="0" err="1">
                <a:solidFill>
                  <a:schemeClr val="bg1"/>
                </a:solidFill>
              </a:rPr>
              <a:t>aktuell</a:t>
            </a:r>
            <a:r>
              <a:rPr lang="en-US" sz="2200" dirty="0">
                <a:solidFill>
                  <a:schemeClr val="bg1"/>
                </a:solidFill>
              </a:rPr>
              <a:t> festgestellten Krisenphase. </a:t>
            </a:r>
          </a:p>
          <a:p>
            <a:pPr marL="15875" indent="-15875"/>
            <a:r>
              <a:rPr lang="en-US" sz="2200" dirty="0">
                <a:solidFill>
                  <a:schemeClr val="bg1"/>
                </a:solidFill>
              </a:rPr>
              <a:t>Auch ein sofortiger Eintritt in fortgeschrittene Phasen - meist ausgelöst durch äußere Einflüsse - ist möglich.</a:t>
            </a:r>
          </a:p>
        </p:txBody>
      </p:sp>
      <p:sp>
        <p:nvSpPr>
          <p:cNvPr id="9" name="Textplatzhalter 32">
            <a:extLst>
              <a:ext uri="{FF2B5EF4-FFF2-40B4-BE49-F238E27FC236}">
                <a16:creationId xmlns:a16="http://schemas.microsoft.com/office/drawing/2014/main" id="{587E4446-CAD5-3893-CFEA-F6DC7DF1C639}"/>
              </a:ext>
            </a:extLst>
          </p:cNvPr>
          <p:cNvSpPr txBox="1">
            <a:spLocks/>
          </p:cNvSpPr>
          <p:nvPr/>
        </p:nvSpPr>
        <p:spPr>
          <a:xfrm>
            <a:off x="263935" y="420981"/>
            <a:ext cx="3329242" cy="2079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20"/>
              </a:lnSpc>
            </a:pPr>
            <a:r>
              <a:rPr lang="en-GB" sz="3200" dirty="0" err="1">
                <a:solidFill>
                  <a:schemeClr val="bg1"/>
                </a:solidFill>
              </a:rPr>
              <a:t>Typische</a:t>
            </a:r>
            <a:r>
              <a:rPr lang="en-GB" sz="3200" dirty="0">
                <a:solidFill>
                  <a:schemeClr val="bg1"/>
                </a:solidFill>
              </a:rPr>
              <a:t> </a:t>
            </a:r>
            <a:r>
              <a:rPr lang="en-GB" sz="3200" dirty="0" err="1">
                <a:solidFill>
                  <a:schemeClr val="bg1"/>
                </a:solidFill>
              </a:rPr>
              <a:t>Ursache-Wirkungs-Beziehungen</a:t>
            </a:r>
            <a:r>
              <a:rPr lang="en-GB" sz="3200" dirty="0">
                <a:solidFill>
                  <a:schemeClr val="bg1"/>
                </a:solidFill>
              </a:rPr>
              <a:t> vs. </a:t>
            </a:r>
            <a:r>
              <a:rPr lang="en-GB" sz="3200" dirty="0" err="1">
                <a:solidFill>
                  <a:schemeClr val="bg1"/>
                </a:solidFill>
              </a:rPr>
              <a:t>direktes</a:t>
            </a:r>
            <a:r>
              <a:rPr lang="en-GB" sz="3200" dirty="0">
                <a:solidFill>
                  <a:schemeClr val="bg1"/>
                </a:solidFill>
              </a:rPr>
              <a:t> </a:t>
            </a:r>
            <a:r>
              <a:rPr lang="en-GB" sz="3200" dirty="0" err="1">
                <a:solidFill>
                  <a:schemeClr val="bg1"/>
                </a:solidFill>
              </a:rPr>
              <a:t>Auftreten</a:t>
            </a:r>
            <a:r>
              <a:rPr lang="en-GB" sz="3200" dirty="0">
                <a:solidFill>
                  <a:schemeClr val="bg1"/>
                </a:solidFill>
              </a:rPr>
              <a:t> </a:t>
            </a:r>
          </a:p>
        </p:txBody>
      </p:sp>
      <p:sp>
        <p:nvSpPr>
          <p:cNvPr id="10" name="Rectangle 9">
            <a:extLst>
              <a:ext uri="{FF2B5EF4-FFF2-40B4-BE49-F238E27FC236}">
                <a16:creationId xmlns:a16="http://schemas.microsoft.com/office/drawing/2014/main" id="{93E0478E-5B71-7DB4-521B-EE52C1A0E0FF}"/>
              </a:ext>
            </a:extLst>
          </p:cNvPr>
          <p:cNvSpPr/>
          <p:nvPr/>
        </p:nvSpPr>
        <p:spPr>
          <a:xfrm>
            <a:off x="360325" y="261193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6" name="Chevron 4">
            <a:extLst>
              <a:ext uri="{FF2B5EF4-FFF2-40B4-BE49-F238E27FC236}">
                <a16:creationId xmlns:a16="http://schemas.microsoft.com/office/drawing/2014/main" id="{42CB9FEC-DD81-05F0-DF0D-A7FD666B42E8}"/>
              </a:ext>
            </a:extLst>
          </p:cNvPr>
          <p:cNvSpPr/>
          <p:nvPr/>
        </p:nvSpPr>
        <p:spPr>
          <a:xfrm>
            <a:off x="6468300" y="3915068"/>
            <a:ext cx="1458321" cy="570875"/>
          </a:xfrm>
          <a:prstGeom prst="chevron">
            <a:avLst>
              <a:gd name="adj" fmla="val 21186"/>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17" name="Chevron 1">
            <a:extLst>
              <a:ext uri="{FF2B5EF4-FFF2-40B4-BE49-F238E27FC236}">
                <a16:creationId xmlns:a16="http://schemas.microsoft.com/office/drawing/2014/main" id="{CA115EF5-49AC-D478-62CD-BE4BD50C7477}"/>
              </a:ext>
            </a:extLst>
          </p:cNvPr>
          <p:cNvSpPr/>
          <p:nvPr/>
        </p:nvSpPr>
        <p:spPr>
          <a:xfrm>
            <a:off x="3743807" y="3918321"/>
            <a:ext cx="1349904" cy="570875"/>
          </a:xfrm>
          <a:prstGeom prst="chevron">
            <a:avLst>
              <a:gd name="adj" fmla="val 21186"/>
            </a:avLst>
          </a:pr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18" name="Chevron 2">
            <a:extLst>
              <a:ext uri="{FF2B5EF4-FFF2-40B4-BE49-F238E27FC236}">
                <a16:creationId xmlns:a16="http://schemas.microsoft.com/office/drawing/2014/main" id="{6447CE71-8ACC-4929-246E-6CF3E14FF1D6}"/>
              </a:ext>
            </a:extLst>
          </p:cNvPr>
          <p:cNvSpPr/>
          <p:nvPr/>
        </p:nvSpPr>
        <p:spPr>
          <a:xfrm>
            <a:off x="5086315" y="3915068"/>
            <a:ext cx="1405299" cy="570875"/>
          </a:xfrm>
          <a:prstGeom prst="chevron">
            <a:avLst>
              <a:gd name="adj" fmla="val 21186"/>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19" name="Chevron 4">
            <a:extLst>
              <a:ext uri="{FF2B5EF4-FFF2-40B4-BE49-F238E27FC236}">
                <a16:creationId xmlns:a16="http://schemas.microsoft.com/office/drawing/2014/main" id="{ED262E17-F15C-7636-81B1-0FE21E66AC58}"/>
              </a:ext>
            </a:extLst>
          </p:cNvPr>
          <p:cNvSpPr/>
          <p:nvPr/>
        </p:nvSpPr>
        <p:spPr>
          <a:xfrm>
            <a:off x="7934786" y="3915068"/>
            <a:ext cx="1405522" cy="570875"/>
          </a:xfrm>
          <a:prstGeom prst="chevron">
            <a:avLst>
              <a:gd name="adj" fmla="val 21186"/>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20" name="Chevron 5">
            <a:extLst>
              <a:ext uri="{FF2B5EF4-FFF2-40B4-BE49-F238E27FC236}">
                <a16:creationId xmlns:a16="http://schemas.microsoft.com/office/drawing/2014/main" id="{ED785515-683C-327F-058B-E24789C6F70F}"/>
              </a:ext>
            </a:extLst>
          </p:cNvPr>
          <p:cNvSpPr/>
          <p:nvPr/>
        </p:nvSpPr>
        <p:spPr>
          <a:xfrm>
            <a:off x="9336787" y="3915089"/>
            <a:ext cx="1393537" cy="570875"/>
          </a:xfrm>
          <a:prstGeom prst="chevron">
            <a:avLst>
              <a:gd name="adj" fmla="val 21186"/>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21" name="TextBox 14">
            <a:extLst>
              <a:ext uri="{FF2B5EF4-FFF2-40B4-BE49-F238E27FC236}">
                <a16:creationId xmlns:a16="http://schemas.microsoft.com/office/drawing/2014/main" id="{514F9A16-846A-3F4E-8193-47CCA53C9FC1}"/>
              </a:ext>
            </a:extLst>
          </p:cNvPr>
          <p:cNvSpPr txBox="1"/>
          <p:nvPr/>
        </p:nvSpPr>
        <p:spPr>
          <a:xfrm>
            <a:off x="3837838" y="3948705"/>
            <a:ext cx="1226888" cy="505523"/>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Stakeholder-Krise</a:t>
            </a:r>
          </a:p>
        </p:txBody>
      </p:sp>
      <p:sp>
        <p:nvSpPr>
          <p:cNvPr id="22" name="TextBox 15">
            <a:extLst>
              <a:ext uri="{FF2B5EF4-FFF2-40B4-BE49-F238E27FC236}">
                <a16:creationId xmlns:a16="http://schemas.microsoft.com/office/drawing/2014/main" id="{F5A9006D-0A30-8970-F991-14F15A17FF6E}"/>
              </a:ext>
            </a:extLst>
          </p:cNvPr>
          <p:cNvSpPr txBox="1"/>
          <p:nvPr/>
        </p:nvSpPr>
        <p:spPr>
          <a:xfrm>
            <a:off x="5144544" y="4068474"/>
            <a:ext cx="1499829" cy="300339"/>
          </a:xfrm>
          <a:prstGeom prst="rect">
            <a:avLst/>
          </a:prstGeom>
          <a:noFill/>
        </p:spPr>
        <p:txBody>
          <a:bodyPr wrap="square" rtlCol="0" anchor="ctr" anchorCtr="0">
            <a:spAutoFit/>
          </a:bodyPr>
          <a:lstStyle/>
          <a:p>
            <a:pPr>
              <a:lnSpc>
                <a:spcPts val="1620"/>
              </a:lnSpc>
            </a:pPr>
            <a:r>
              <a:rPr lang="en-GB" sz="1600" b="1" dirty="0" err="1">
                <a:solidFill>
                  <a:schemeClr val="bg1"/>
                </a:solidFill>
                <a:latin typeface="+mj-lt"/>
                <a:ea typeface="League Spartan" charset="0"/>
                <a:cs typeface="Poppins" pitchFamily="2" charset="77"/>
              </a:rPr>
              <a:t>Strategiekrise</a:t>
            </a:r>
            <a:endParaRPr lang="en-GB" sz="1600" b="1" dirty="0">
              <a:solidFill>
                <a:schemeClr val="bg1"/>
              </a:solidFill>
              <a:latin typeface="+mj-lt"/>
              <a:ea typeface="League Spartan" charset="0"/>
              <a:cs typeface="Poppins" pitchFamily="2" charset="77"/>
            </a:endParaRPr>
          </a:p>
        </p:txBody>
      </p:sp>
      <p:sp>
        <p:nvSpPr>
          <p:cNvPr id="23" name="TextBox 16">
            <a:extLst>
              <a:ext uri="{FF2B5EF4-FFF2-40B4-BE49-F238E27FC236}">
                <a16:creationId xmlns:a16="http://schemas.microsoft.com/office/drawing/2014/main" id="{392EB27E-92C6-9129-540A-C9D9CB60F952}"/>
              </a:ext>
            </a:extLst>
          </p:cNvPr>
          <p:cNvSpPr txBox="1"/>
          <p:nvPr/>
        </p:nvSpPr>
        <p:spPr>
          <a:xfrm>
            <a:off x="6587864" y="3956420"/>
            <a:ext cx="1331615" cy="505523"/>
          </a:xfrm>
          <a:prstGeom prst="rect">
            <a:avLst/>
          </a:prstGeom>
          <a:noFill/>
        </p:spPr>
        <p:txBody>
          <a:bodyPr wrap="square" rtlCol="0" anchor="ctr" anchorCtr="0">
            <a:spAutoFit/>
          </a:bodyPr>
          <a:lstStyle/>
          <a:p>
            <a:pPr>
              <a:lnSpc>
                <a:spcPts val="1620"/>
              </a:lnSpc>
            </a:pPr>
            <a:r>
              <a:rPr lang="en-GB" sz="1600" b="1" dirty="0" err="1">
                <a:solidFill>
                  <a:schemeClr val="bg1"/>
                </a:solidFill>
                <a:latin typeface="+mj-lt"/>
                <a:ea typeface="League Spartan" charset="0"/>
                <a:cs typeface="Poppins" pitchFamily="2" charset="77"/>
              </a:rPr>
              <a:t>Produkt</a:t>
            </a:r>
            <a:r>
              <a:rPr lang="en-GB" sz="1600" b="1" dirty="0">
                <a:solidFill>
                  <a:schemeClr val="bg1"/>
                </a:solidFill>
                <a:latin typeface="+mj-lt"/>
                <a:ea typeface="League Spartan" charset="0"/>
                <a:cs typeface="Poppins" pitchFamily="2" charset="77"/>
              </a:rPr>
              <a:t>-/ </a:t>
            </a:r>
            <a:r>
              <a:rPr lang="en-GB" sz="1600" b="1" dirty="0" err="1">
                <a:solidFill>
                  <a:schemeClr val="bg1"/>
                </a:solidFill>
                <a:latin typeface="+mj-lt"/>
                <a:ea typeface="League Spartan" charset="0"/>
                <a:cs typeface="Poppins" pitchFamily="2" charset="77"/>
              </a:rPr>
              <a:t>Verkaufskrise</a:t>
            </a:r>
            <a:endParaRPr lang="en-GB" sz="1600" b="1" dirty="0">
              <a:solidFill>
                <a:schemeClr val="bg1"/>
              </a:solidFill>
              <a:latin typeface="+mj-lt"/>
              <a:ea typeface="League Spartan" charset="0"/>
              <a:cs typeface="Poppins" pitchFamily="2" charset="77"/>
            </a:endParaRPr>
          </a:p>
        </p:txBody>
      </p:sp>
      <p:sp>
        <p:nvSpPr>
          <p:cNvPr id="24" name="TextBox 17">
            <a:extLst>
              <a:ext uri="{FF2B5EF4-FFF2-40B4-BE49-F238E27FC236}">
                <a16:creationId xmlns:a16="http://schemas.microsoft.com/office/drawing/2014/main" id="{917EFAB1-D27C-37BB-9FC4-4DF75C74EAB0}"/>
              </a:ext>
            </a:extLst>
          </p:cNvPr>
          <p:cNvSpPr txBox="1"/>
          <p:nvPr/>
        </p:nvSpPr>
        <p:spPr>
          <a:xfrm>
            <a:off x="8065411" y="4043614"/>
            <a:ext cx="1175126" cy="300339"/>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Ertragskrise</a:t>
            </a:r>
          </a:p>
        </p:txBody>
      </p:sp>
      <p:sp>
        <p:nvSpPr>
          <p:cNvPr id="25" name="TextBox 18">
            <a:extLst>
              <a:ext uri="{FF2B5EF4-FFF2-40B4-BE49-F238E27FC236}">
                <a16:creationId xmlns:a16="http://schemas.microsoft.com/office/drawing/2014/main" id="{F2A1668B-9F08-7A93-164A-152349C203C1}"/>
              </a:ext>
            </a:extLst>
          </p:cNvPr>
          <p:cNvSpPr txBox="1"/>
          <p:nvPr/>
        </p:nvSpPr>
        <p:spPr>
          <a:xfrm>
            <a:off x="9385656" y="4052923"/>
            <a:ext cx="1429079" cy="300339"/>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Liquiditätskrise</a:t>
            </a:r>
          </a:p>
        </p:txBody>
      </p:sp>
      <p:sp>
        <p:nvSpPr>
          <p:cNvPr id="28" name="Chevron 5">
            <a:extLst>
              <a:ext uri="{FF2B5EF4-FFF2-40B4-BE49-F238E27FC236}">
                <a16:creationId xmlns:a16="http://schemas.microsoft.com/office/drawing/2014/main" id="{97D7E5E8-06B3-FCE3-7283-14681D3C3261}"/>
              </a:ext>
            </a:extLst>
          </p:cNvPr>
          <p:cNvSpPr/>
          <p:nvPr/>
        </p:nvSpPr>
        <p:spPr>
          <a:xfrm>
            <a:off x="10717922" y="3919089"/>
            <a:ext cx="1327198" cy="570875"/>
          </a:xfrm>
          <a:prstGeom prst="chevron">
            <a:avLst>
              <a:gd name="adj" fmla="val 21186"/>
            </a:avLst>
          </a:prstGeom>
          <a:solidFill>
            <a:srgbClr val="EDA13E">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29" name="TextBox 18">
            <a:extLst>
              <a:ext uri="{FF2B5EF4-FFF2-40B4-BE49-F238E27FC236}">
                <a16:creationId xmlns:a16="http://schemas.microsoft.com/office/drawing/2014/main" id="{0F024139-74CA-F9A9-6F90-9E85466B12D0}"/>
              </a:ext>
            </a:extLst>
          </p:cNvPr>
          <p:cNvSpPr txBox="1"/>
          <p:nvPr/>
        </p:nvSpPr>
        <p:spPr>
          <a:xfrm>
            <a:off x="10905431" y="4054629"/>
            <a:ext cx="1171799" cy="300339"/>
          </a:xfrm>
          <a:prstGeom prst="rect">
            <a:avLst/>
          </a:prstGeom>
          <a:noFill/>
        </p:spPr>
        <p:txBody>
          <a:bodyPr wrap="square" rtlCol="0" anchor="ctr" anchorCtr="0">
            <a:spAutoFit/>
          </a:bodyPr>
          <a:lstStyle/>
          <a:p>
            <a:pPr>
              <a:lnSpc>
                <a:spcPts val="1620"/>
              </a:lnSpc>
            </a:pPr>
            <a:r>
              <a:rPr lang="en-GB" sz="1600" b="1" dirty="0" err="1">
                <a:solidFill>
                  <a:schemeClr val="bg1"/>
                </a:solidFill>
                <a:latin typeface="+mj-lt"/>
                <a:ea typeface="League Spartan" charset="0"/>
                <a:cs typeface="Poppins" pitchFamily="2" charset="77"/>
              </a:rPr>
              <a:t>Insolvenz</a:t>
            </a:r>
            <a:endParaRPr lang="en-GB" sz="1600" b="1" dirty="0">
              <a:solidFill>
                <a:schemeClr val="bg1"/>
              </a:solidFill>
              <a:latin typeface="+mj-lt"/>
              <a:ea typeface="League Spartan" charset="0"/>
              <a:cs typeface="Poppins" pitchFamily="2" charset="77"/>
            </a:endParaRPr>
          </a:p>
        </p:txBody>
      </p:sp>
      <p:sp>
        <p:nvSpPr>
          <p:cNvPr id="11" name="Pfeil: nach oben gekrümmt 10">
            <a:extLst>
              <a:ext uri="{FF2B5EF4-FFF2-40B4-BE49-F238E27FC236}">
                <a16:creationId xmlns:a16="http://schemas.microsoft.com/office/drawing/2014/main" id="{85E1F19B-2D70-A49D-61F3-0B69C2EDE7AC}"/>
              </a:ext>
            </a:extLst>
          </p:cNvPr>
          <p:cNvSpPr/>
          <p:nvPr/>
        </p:nvSpPr>
        <p:spPr>
          <a:xfrm>
            <a:off x="5858271" y="2277625"/>
            <a:ext cx="927669" cy="222521"/>
          </a:xfrm>
          <a:prstGeom prst="curvedUpArrow">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14" name="Pfeil: nach oben gekrümmt 13">
            <a:extLst>
              <a:ext uri="{FF2B5EF4-FFF2-40B4-BE49-F238E27FC236}">
                <a16:creationId xmlns:a16="http://schemas.microsoft.com/office/drawing/2014/main" id="{721FBFCD-5AD1-C445-E9AB-351DEE07B677}"/>
              </a:ext>
            </a:extLst>
          </p:cNvPr>
          <p:cNvSpPr/>
          <p:nvPr/>
        </p:nvSpPr>
        <p:spPr>
          <a:xfrm>
            <a:off x="7491828" y="2283930"/>
            <a:ext cx="927669" cy="222521"/>
          </a:xfrm>
          <a:prstGeom prst="curvedUpArrow">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15" name="Pfeil: nach oben gekrümmt 14">
            <a:extLst>
              <a:ext uri="{FF2B5EF4-FFF2-40B4-BE49-F238E27FC236}">
                <a16:creationId xmlns:a16="http://schemas.microsoft.com/office/drawing/2014/main" id="{0716F7DD-7C11-E870-1D86-EA66BF29C7AF}"/>
              </a:ext>
            </a:extLst>
          </p:cNvPr>
          <p:cNvSpPr/>
          <p:nvPr/>
        </p:nvSpPr>
        <p:spPr>
          <a:xfrm>
            <a:off x="8949146" y="2286052"/>
            <a:ext cx="927669" cy="222521"/>
          </a:xfrm>
          <a:prstGeom prst="curvedUpArrow">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27" name="Pfeil: nach oben gekrümmt 26">
            <a:extLst>
              <a:ext uri="{FF2B5EF4-FFF2-40B4-BE49-F238E27FC236}">
                <a16:creationId xmlns:a16="http://schemas.microsoft.com/office/drawing/2014/main" id="{EFF3244D-0AFB-ACAE-85E2-C1D2CF6ACD02}"/>
              </a:ext>
            </a:extLst>
          </p:cNvPr>
          <p:cNvSpPr/>
          <p:nvPr/>
        </p:nvSpPr>
        <p:spPr>
          <a:xfrm>
            <a:off x="10366620" y="2286052"/>
            <a:ext cx="927669" cy="222521"/>
          </a:xfrm>
          <a:prstGeom prst="curvedUpArrow">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Tree>
    <p:extLst>
      <p:ext uri="{BB962C8B-B14F-4D97-AF65-F5344CB8AC3E}">
        <p14:creationId xmlns:p14="http://schemas.microsoft.com/office/powerpoint/2010/main" val="213526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7234C30-EA0A-6728-B0E3-D704E9CD12FD}"/>
              </a:ext>
            </a:extLst>
          </p:cNvPr>
          <p:cNvSpPr/>
          <p:nvPr/>
        </p:nvSpPr>
        <p:spPr>
          <a:xfrm>
            <a:off x="2668249" y="0"/>
            <a:ext cx="952375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E27B37E-3361-AC46-9DD3-9E11E0F319D4}"/>
              </a:ext>
            </a:extLst>
          </p:cNvPr>
          <p:cNvSpPr>
            <a:spLocks noGrp="1"/>
          </p:cNvSpPr>
          <p:nvPr>
            <p:ph type="body" sz="quarter" idx="16"/>
          </p:nvPr>
        </p:nvSpPr>
        <p:spPr>
          <a:xfrm>
            <a:off x="201713" y="1132684"/>
            <a:ext cx="2361605" cy="4490217"/>
          </a:xfrm>
          <a:solidFill>
            <a:schemeClr val="bg1"/>
          </a:solidFill>
          <a:ln>
            <a:solidFill>
              <a:schemeClr val="bg1"/>
            </a:solidFill>
          </a:ln>
        </p:spPr>
        <p:txBody>
          <a:bodyPr>
            <a:normAutofit/>
          </a:bodyPr>
          <a:lstStyle/>
          <a:p>
            <a:r>
              <a:rPr lang="en-IE" sz="2300" dirty="0">
                <a:effectLst/>
                <a:latin typeface="Calibri" panose="020F0502020204030204" pitchFamily="34" charset="0"/>
                <a:ea typeface="Calibri" panose="020F0502020204030204" pitchFamily="34" charset="0"/>
                <a:cs typeface="Calibri" panose="020F0502020204030204" pitchFamily="34" charset="0"/>
              </a:rPr>
              <a:t>Basierend auf den Erkenntnissen des </a:t>
            </a:r>
            <a:r>
              <a:rPr lang="en-IE" sz="2300" b="1" dirty="0" err="1">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SECure</a:t>
            </a:r>
            <a:r>
              <a:rPr lang="en-IE" sz="23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en-IE" sz="2300" b="1" dirty="0" err="1">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Lern-rahmens</a:t>
            </a:r>
            <a:r>
              <a:rPr lang="en-IE" sz="23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für </a:t>
            </a:r>
            <a:r>
              <a:rPr lang="en-IE" sz="2300" b="1" dirty="0" err="1">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ein</a:t>
            </a:r>
            <a:r>
              <a:rPr lang="en-IE" sz="23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en-IE" sz="2300" b="1" dirty="0" err="1">
                <a:solidFill>
                  <a:srgbClr val="B41F7A"/>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i</a:t>
            </a:r>
            <a:r>
              <a:rPr lang="en-IE" sz="2300" b="1" dirty="0" err="1">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nternationales</a:t>
            </a:r>
            <a:r>
              <a:rPr lang="en-IE" sz="23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en-IE" sz="2300" b="1" dirty="0" err="1">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Frühwarnsystem</a:t>
            </a:r>
            <a:r>
              <a:rPr lang="en-IE" sz="23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en-IE" sz="2300"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(IO1) </a:t>
            </a:r>
            <a:r>
              <a:rPr lang="en-IE" sz="2300" dirty="0">
                <a:effectLst/>
                <a:latin typeface="Calibri" panose="020F0502020204030204" pitchFamily="34" charset="0"/>
                <a:ea typeface="Calibri" panose="020F0502020204030204" pitchFamily="34" charset="0"/>
                <a:cs typeface="Calibri" panose="020F0502020204030204" pitchFamily="34" charset="0"/>
              </a:rPr>
              <a:t>wurde</a:t>
            </a:r>
            <a:r>
              <a:rPr lang="en-IE" sz="2300"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 </a:t>
            </a:r>
            <a:r>
              <a:rPr lang="en-IE" sz="2300" dirty="0">
                <a:effectLst/>
                <a:latin typeface="Calibri" panose="020F0502020204030204" pitchFamily="34" charset="0"/>
                <a:ea typeface="Calibri" panose="020F0502020204030204" pitchFamily="34" charset="0"/>
                <a:cs typeface="Calibri" panose="020F0502020204030204" pitchFamily="34" charset="0"/>
              </a:rPr>
              <a:t>das </a:t>
            </a:r>
            <a:r>
              <a:rPr lang="en-IE" sz="2300" dirty="0" err="1">
                <a:effectLst/>
                <a:latin typeface="Calibri" panose="020F0502020204030204" pitchFamily="34" charset="0"/>
                <a:ea typeface="Calibri" panose="020F0502020204030204" pitchFamily="34" charset="0"/>
                <a:cs typeface="Calibri" panose="020F0502020204030204" pitchFamily="34" charset="0"/>
              </a:rPr>
              <a:t>SECure</a:t>
            </a:r>
            <a:r>
              <a:rPr lang="en-IE" sz="2300" dirty="0">
                <a:effectLst/>
                <a:latin typeface="Calibri" panose="020F0502020204030204" pitchFamily="34" charset="0"/>
                <a:ea typeface="Calibri" panose="020F0502020204030204" pitchFamily="34" charset="0"/>
                <a:cs typeface="Calibri" panose="020F0502020204030204" pitchFamily="34" charset="0"/>
              </a:rPr>
              <a:t> </a:t>
            </a:r>
            <a:r>
              <a:rPr lang="en-IE" sz="2300" dirty="0" err="1">
                <a:effectLst/>
                <a:latin typeface="Calibri" panose="020F0502020204030204" pitchFamily="34" charset="0"/>
                <a:ea typeface="Calibri" panose="020F0502020204030204" pitchFamily="34" charset="0"/>
                <a:cs typeface="Calibri" panose="020F0502020204030204" pitchFamily="34" charset="0"/>
              </a:rPr>
              <a:t>Trainingspaket</a:t>
            </a:r>
            <a:r>
              <a:rPr lang="en-IE" sz="2300" dirty="0">
                <a:effectLst/>
                <a:latin typeface="Calibri" panose="020F0502020204030204" pitchFamily="34" charset="0"/>
                <a:ea typeface="Calibri" panose="020F0502020204030204" pitchFamily="34" charset="0"/>
                <a:cs typeface="Calibri" panose="020F0502020204030204" pitchFamily="34" charset="0"/>
              </a:rPr>
              <a:t>, </a:t>
            </a:r>
            <a:r>
              <a:rPr lang="en-IE" sz="2300" dirty="0" err="1">
                <a:effectLst/>
                <a:latin typeface="Calibri" panose="020F0502020204030204" pitchFamily="34" charset="0"/>
                <a:ea typeface="Calibri" panose="020F0502020204030204" pitchFamily="34" charset="0"/>
                <a:cs typeface="Calibri" panose="020F0502020204030204" pitchFamily="34" charset="0"/>
              </a:rPr>
              <a:t>bestehend</a:t>
            </a:r>
            <a:r>
              <a:rPr lang="en-IE" sz="2300" dirty="0">
                <a:effectLst/>
                <a:latin typeface="Calibri" panose="020F0502020204030204" pitchFamily="34" charset="0"/>
                <a:ea typeface="Calibri" panose="020F0502020204030204" pitchFamily="34" charset="0"/>
                <a:cs typeface="Calibri" panose="020F0502020204030204" pitchFamily="34" charset="0"/>
              </a:rPr>
              <a:t> </a:t>
            </a:r>
            <a:r>
              <a:rPr lang="en-IE" sz="2300" dirty="0" err="1">
                <a:effectLst/>
                <a:latin typeface="Calibri" panose="020F0502020204030204" pitchFamily="34" charset="0"/>
                <a:ea typeface="Calibri" panose="020F0502020204030204" pitchFamily="34" charset="0"/>
                <a:cs typeface="Calibri" panose="020F0502020204030204" pitchFamily="34" charset="0"/>
              </a:rPr>
              <a:t>aus</a:t>
            </a:r>
            <a:r>
              <a:rPr lang="en-IE" sz="2300" dirty="0">
                <a:effectLst/>
                <a:latin typeface="Calibri" panose="020F0502020204030204" pitchFamily="34" charset="0"/>
                <a:ea typeface="Calibri" panose="020F0502020204030204" pitchFamily="34" charset="0"/>
                <a:cs typeface="Calibri" panose="020F0502020204030204" pitchFamily="34" charset="0"/>
              </a:rPr>
              <a:t> </a:t>
            </a:r>
            <a:r>
              <a:rPr lang="en-IE" sz="2300" dirty="0" err="1">
                <a:effectLst/>
                <a:latin typeface="Calibri" panose="020F0502020204030204" pitchFamily="34" charset="0"/>
                <a:ea typeface="Calibri" panose="020F0502020204030204" pitchFamily="34" charset="0"/>
                <a:cs typeface="Calibri" panose="020F0502020204030204" pitchFamily="34" charset="0"/>
              </a:rPr>
              <a:t>sechs</a:t>
            </a:r>
            <a:r>
              <a:rPr lang="en-IE" sz="2300" dirty="0">
                <a:effectLst/>
                <a:latin typeface="Calibri" panose="020F0502020204030204" pitchFamily="34" charset="0"/>
                <a:ea typeface="Calibri" panose="020F0502020204030204" pitchFamily="34" charset="0"/>
                <a:cs typeface="Calibri" panose="020F0502020204030204" pitchFamily="34" charset="0"/>
              </a:rPr>
              <a:t> Trainings-</a:t>
            </a:r>
            <a:r>
              <a:rPr lang="en-IE" sz="2300" dirty="0" err="1">
                <a:effectLst/>
                <a:latin typeface="Calibri" panose="020F0502020204030204" pitchFamily="34" charset="0"/>
                <a:ea typeface="Calibri" panose="020F0502020204030204" pitchFamily="34" charset="0"/>
                <a:cs typeface="Calibri" panose="020F0502020204030204" pitchFamily="34" charset="0"/>
              </a:rPr>
              <a:t>modulen</a:t>
            </a:r>
            <a:r>
              <a:rPr lang="en-IE" sz="2300" dirty="0">
                <a:effectLst/>
                <a:latin typeface="Calibri" panose="020F0502020204030204" pitchFamily="34" charset="0"/>
                <a:ea typeface="Calibri" panose="020F0502020204030204" pitchFamily="34" charset="0"/>
                <a:cs typeface="Calibri" panose="020F0502020204030204" pitchFamily="34" charset="0"/>
              </a:rPr>
              <a:t>, </a:t>
            </a:r>
            <a:r>
              <a:rPr lang="en-IE" sz="2300" dirty="0" err="1">
                <a:effectLst/>
                <a:latin typeface="Calibri" panose="020F0502020204030204" pitchFamily="34" charset="0"/>
                <a:ea typeface="Calibri" panose="020F0502020204030204" pitchFamily="34" charset="0"/>
                <a:cs typeface="Calibri" panose="020F0502020204030204" pitchFamily="34" charset="0"/>
              </a:rPr>
              <a:t>entwickelt</a:t>
            </a:r>
            <a:r>
              <a:rPr lang="en-IE" sz="2300" dirty="0">
                <a:effectLst/>
                <a:latin typeface="Calibri" panose="020F0502020204030204" pitchFamily="34" charset="0"/>
                <a:ea typeface="Calibri" panose="020F0502020204030204" pitchFamily="34" charset="0"/>
                <a:cs typeface="Calibri" panose="020F0502020204030204" pitchFamily="34" charset="0"/>
              </a:rPr>
              <a:t>:</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7" name="Rounded Rectangle 16">
            <a:extLst>
              <a:ext uri="{FF2B5EF4-FFF2-40B4-BE49-F238E27FC236}">
                <a16:creationId xmlns:a16="http://schemas.microsoft.com/office/drawing/2014/main" id="{55EC57C1-33DE-1216-353C-2D3394601420}"/>
              </a:ext>
            </a:extLst>
          </p:cNvPr>
          <p:cNvSpPr/>
          <p:nvPr/>
        </p:nvSpPr>
        <p:spPr>
          <a:xfrm>
            <a:off x="2962494" y="166765"/>
            <a:ext cx="9009846" cy="1377260"/>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Text Placeholder 5">
            <a:extLst>
              <a:ext uri="{FF2B5EF4-FFF2-40B4-BE49-F238E27FC236}">
                <a16:creationId xmlns:a16="http://schemas.microsoft.com/office/drawing/2014/main" id="{70A571B5-D1B8-88CE-9EAE-243C1C33F8BA}"/>
              </a:ext>
            </a:extLst>
          </p:cNvPr>
          <p:cNvSpPr txBox="1">
            <a:spLocks/>
          </p:cNvSpPr>
          <p:nvPr/>
        </p:nvSpPr>
        <p:spPr>
          <a:xfrm>
            <a:off x="3013348" y="564104"/>
            <a:ext cx="8944014" cy="802579"/>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85750" indent="-285750" algn="l">
              <a:lnSpc>
                <a:spcPts val="1520"/>
              </a:lnSpc>
              <a:buClr>
                <a:srgbClr val="EDA13E"/>
              </a:buClr>
              <a:buFont typeface="Arial" panose="020B0604020202020204" pitchFamily="34" charset="0"/>
              <a:buChar char="•"/>
            </a:pPr>
            <a:endParaRPr lang="en-GB" sz="1400" dirty="0">
              <a:solidFill>
                <a:srgbClr val="4B4B4B"/>
              </a:solidFill>
              <a:latin typeface="Calibri" panose="020F0502020204030204" pitchFamily="34" charset="0"/>
              <a:cs typeface="Calibri" panose="020F0502020204030204" pitchFamily="34" charset="0"/>
            </a:endParaRPr>
          </a:p>
          <a:p>
            <a:pPr marL="285750" indent="-285750" algn="l">
              <a:lnSpc>
                <a:spcPts val="1520"/>
              </a:lnSpc>
              <a:buClr>
                <a:srgbClr val="EDA13E"/>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Was ist eine Unternehmenskrise und was sind Mechanismen zur Früherkennung?</a:t>
            </a:r>
          </a:p>
          <a:p>
            <a:pPr marL="285750" indent="-285750" algn="l">
              <a:lnSpc>
                <a:spcPts val="1520"/>
              </a:lnSpc>
              <a:buClr>
                <a:srgbClr val="EDA13E"/>
              </a:buClr>
              <a:buFont typeface="Arial" panose="020B0604020202020204" pitchFamily="34" charset="0"/>
              <a:buChar char="•"/>
            </a:pPr>
            <a:endParaRPr lang="en-GB" sz="1400" dirty="0">
              <a:solidFill>
                <a:srgbClr val="4B4B4B"/>
              </a:solidFill>
              <a:latin typeface="Calibri" panose="020F0502020204030204" pitchFamily="34" charset="0"/>
              <a:cs typeface="Calibri" panose="020F0502020204030204" pitchFamily="34" charset="0"/>
            </a:endParaRPr>
          </a:p>
          <a:p>
            <a:pPr marL="285750" indent="-285750" algn="l">
              <a:lnSpc>
                <a:spcPts val="1520"/>
              </a:lnSpc>
              <a:buClr>
                <a:srgbClr val="EDA13E"/>
              </a:buClr>
              <a:buFont typeface="Arial" panose="020B0604020202020204" pitchFamily="34" charset="0"/>
              <a:buChar char="•"/>
            </a:pPr>
            <a:endParaRPr lang="en-GB" sz="1400" dirty="0">
              <a:solidFill>
                <a:srgbClr val="4B4B4B"/>
              </a:solidFill>
              <a:latin typeface="Calibri" panose="020F0502020204030204" pitchFamily="34" charset="0"/>
              <a:cs typeface="Calibri" panose="020F0502020204030204" pitchFamily="34" charset="0"/>
            </a:endParaRPr>
          </a:p>
          <a:p>
            <a:pPr marL="285750" indent="-285750" algn="l">
              <a:lnSpc>
                <a:spcPts val="1520"/>
              </a:lnSpc>
              <a:buClr>
                <a:srgbClr val="EDA13E"/>
              </a:buClr>
              <a:buFont typeface="Arial" panose="020B0604020202020204" pitchFamily="34" charset="0"/>
              <a:buChar char="•"/>
            </a:pPr>
            <a:r>
              <a:rPr lang="de-DE" sz="1400" dirty="0">
                <a:solidFill>
                  <a:srgbClr val="4B4B4B"/>
                </a:solidFill>
                <a:latin typeface="Calibri" panose="020F0502020204030204" pitchFamily="34" charset="0"/>
                <a:cs typeface="Calibri" panose="020F0502020204030204" pitchFamily="34" charset="0"/>
              </a:rPr>
              <a:t>Überblick über 3 Phasen von Unternehmenskrisen (Vorkrisenphase, Reaktionsphase, Nachkrisenphase)</a:t>
            </a:r>
            <a:endParaRPr lang="en-GB" sz="1400" dirty="0">
              <a:solidFill>
                <a:srgbClr val="4B4B4B"/>
              </a:solidFill>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F7F0EB08-604D-129F-741D-2948D51A8919}"/>
              </a:ext>
            </a:extLst>
          </p:cNvPr>
          <p:cNvSpPr/>
          <p:nvPr/>
        </p:nvSpPr>
        <p:spPr>
          <a:xfrm>
            <a:off x="5855677" y="189922"/>
            <a:ext cx="5975302" cy="353943"/>
          </a:xfrm>
          <a:prstGeom prst="rect">
            <a:avLst/>
          </a:prstGeom>
        </p:spPr>
        <p:txBody>
          <a:bodyPr wrap="square">
            <a:spAutoFit/>
          </a:bodyPr>
          <a:lstStyle/>
          <a:p>
            <a:pPr algn="r"/>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DIE GRUNDLAGEN </a:t>
            </a:r>
            <a:endParaRPr lang="en-US" sz="1700" b="1" dirty="0">
              <a:solidFill>
                <a:schemeClr val="bg1"/>
              </a:solidFill>
              <a:highlight>
                <a:srgbClr val="B41F7A"/>
              </a:highlight>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1F37A575-2ED8-1EBC-F2B2-1449E8AAF1DB}"/>
              </a:ext>
            </a:extLst>
          </p:cNvPr>
          <p:cNvCxnSpPr>
            <a:cxnSpLocks/>
          </p:cNvCxnSpPr>
          <p:nvPr/>
        </p:nvCxnSpPr>
        <p:spPr>
          <a:xfrm>
            <a:off x="2962494" y="529444"/>
            <a:ext cx="9009845"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7580A485-61BC-7608-B2CB-90500B2D835F}"/>
              </a:ext>
            </a:extLst>
          </p:cNvPr>
          <p:cNvSpPr/>
          <p:nvPr/>
        </p:nvSpPr>
        <p:spPr>
          <a:xfrm>
            <a:off x="2967295" y="1690679"/>
            <a:ext cx="9009846" cy="1094723"/>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Text Placeholder 5">
            <a:extLst>
              <a:ext uri="{FF2B5EF4-FFF2-40B4-BE49-F238E27FC236}">
                <a16:creationId xmlns:a16="http://schemas.microsoft.com/office/drawing/2014/main" id="{EFB34814-D436-4A99-1CB4-0BF730F067F4}"/>
              </a:ext>
            </a:extLst>
          </p:cNvPr>
          <p:cNvSpPr txBox="1">
            <a:spLocks/>
          </p:cNvSpPr>
          <p:nvPr/>
        </p:nvSpPr>
        <p:spPr>
          <a:xfrm>
            <a:off x="3018448" y="2148347"/>
            <a:ext cx="8938417" cy="643763"/>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85750" indent="-285750">
              <a:lnSpc>
                <a:spcPts val="1520"/>
              </a:lnSpc>
              <a:buClr>
                <a:srgbClr val="EDA13E"/>
              </a:buClr>
              <a:buFont typeface="Arial" panose="020B0604020202020204" pitchFamily="34" charset="0"/>
              <a:buChar char="•"/>
            </a:pPr>
            <a:r>
              <a:rPr lang="en-GB" sz="1400" dirty="0" err="1">
                <a:solidFill>
                  <a:srgbClr val="4B4B4B"/>
                </a:solidFill>
                <a:latin typeface="Calibri" panose="020F0502020204030204" pitchFamily="34" charset="0"/>
                <a:cs typeface="Calibri" panose="020F0502020204030204" pitchFamily="34" charset="0"/>
              </a:rPr>
              <a:t>Welche</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Krisen</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können</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durch</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externe</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Faktoren</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entstehen</a:t>
            </a:r>
            <a:r>
              <a:rPr lang="en-GB" sz="1400" dirty="0">
                <a:solidFill>
                  <a:srgbClr val="4B4B4B"/>
                </a:solidFill>
                <a:latin typeface="Calibri" panose="020F0502020204030204" pitchFamily="34" charset="0"/>
                <a:cs typeface="Calibri" panose="020F0502020204030204" pitchFamily="34" charset="0"/>
              </a:rPr>
              <a:t>?</a:t>
            </a:r>
          </a:p>
          <a:p>
            <a:pPr marL="285750" indent="-285750">
              <a:lnSpc>
                <a:spcPts val="1520"/>
              </a:lnSpc>
              <a:buClr>
                <a:srgbClr val="EDA13E"/>
              </a:buClr>
              <a:buFont typeface="Arial" panose="020B0604020202020204" pitchFamily="34" charset="0"/>
              <a:buChar char="•"/>
            </a:pPr>
            <a:r>
              <a:rPr lang="en-GB" sz="1400" dirty="0" err="1">
                <a:solidFill>
                  <a:srgbClr val="4B4B4B"/>
                </a:solidFill>
                <a:latin typeface="Calibri" panose="020F0502020204030204" pitchFamily="34" charset="0"/>
                <a:cs typeface="Calibri" panose="020F0502020204030204" pitchFamily="34" charset="0"/>
              </a:rPr>
              <a:t>Beispiele</a:t>
            </a:r>
            <a:r>
              <a:rPr lang="en-GB" sz="1400" dirty="0">
                <a:solidFill>
                  <a:srgbClr val="4B4B4B"/>
                </a:solidFill>
                <a:latin typeface="Calibri" panose="020F0502020204030204" pitchFamily="34" charset="0"/>
                <a:cs typeface="Calibri" panose="020F0502020204030204" pitchFamily="34" charset="0"/>
              </a:rPr>
              <a:t> für extern </a:t>
            </a:r>
            <a:r>
              <a:rPr lang="en-GB" sz="1400" dirty="0" err="1">
                <a:solidFill>
                  <a:srgbClr val="4B4B4B"/>
                </a:solidFill>
                <a:latin typeface="Calibri" panose="020F0502020204030204" pitchFamily="34" charset="0"/>
                <a:cs typeface="Calibri" panose="020F0502020204030204" pitchFamily="34" charset="0"/>
              </a:rPr>
              <a:t>ausgelöste</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Krisen</a:t>
            </a:r>
            <a:endParaRPr lang="en-GB" sz="1400" dirty="0">
              <a:solidFill>
                <a:srgbClr val="4B4B4B"/>
              </a:solidFill>
              <a:latin typeface="Calibri" panose="020F0502020204030204" pitchFamily="34" charset="0"/>
              <a:cs typeface="Calibri" panose="020F0502020204030204" pitchFamily="34" charset="0"/>
            </a:endParaRPr>
          </a:p>
          <a:p>
            <a:pPr marL="285750" indent="-285750">
              <a:lnSpc>
                <a:spcPts val="1520"/>
              </a:lnSpc>
              <a:buClr>
                <a:srgbClr val="EDA13E"/>
              </a:buClr>
              <a:buFont typeface="Arial" panose="020B0604020202020204" pitchFamily="34" charset="0"/>
              <a:buChar char="•"/>
            </a:pPr>
            <a:r>
              <a:rPr lang="en-GB" sz="1400" dirty="0" err="1">
                <a:solidFill>
                  <a:srgbClr val="4B4B4B"/>
                </a:solidFill>
                <a:latin typeface="Calibri" panose="020F0502020204030204" pitchFamily="34" charset="0"/>
                <a:cs typeface="Calibri" panose="020F0502020204030204" pitchFamily="34" charset="0"/>
              </a:rPr>
              <a:t>Ansätze</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zur</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Unterstützung</a:t>
            </a:r>
            <a:r>
              <a:rPr lang="en-GB" sz="1400" dirty="0">
                <a:solidFill>
                  <a:srgbClr val="4B4B4B"/>
                </a:solidFill>
                <a:latin typeface="Calibri" panose="020F0502020204030204" pitchFamily="34" charset="0"/>
                <a:cs typeface="Calibri" panose="020F0502020204030204" pitchFamily="34" charset="0"/>
              </a:rPr>
              <a:t> in </a:t>
            </a:r>
            <a:r>
              <a:rPr lang="en-GB" sz="1400" dirty="0" err="1">
                <a:solidFill>
                  <a:srgbClr val="4B4B4B"/>
                </a:solidFill>
                <a:latin typeface="Calibri" panose="020F0502020204030204" pitchFamily="34" charset="0"/>
                <a:cs typeface="Calibri" panose="020F0502020204030204" pitchFamily="34" charset="0"/>
              </a:rPr>
              <a:t>Krisenfällen</a:t>
            </a:r>
            <a:endParaRPr lang="en-GB" sz="1400" dirty="0">
              <a:solidFill>
                <a:srgbClr val="4B4B4B"/>
              </a:solidFill>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D263234C-8544-8496-E925-CA8F026DDDAF}"/>
              </a:ext>
            </a:extLst>
          </p:cNvPr>
          <p:cNvSpPr/>
          <p:nvPr/>
        </p:nvSpPr>
        <p:spPr>
          <a:xfrm>
            <a:off x="4094502" y="1715579"/>
            <a:ext cx="7697124"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EINE KRISE, DIE DURCH </a:t>
            </a:r>
            <a:r>
              <a:rPr lang="en-IE" sz="1700" b="1" dirty="0" err="1">
                <a:solidFill>
                  <a:srgbClr val="B41F7A"/>
                </a:solidFill>
                <a:latin typeface="Calibri" panose="020F0502020204030204" pitchFamily="34" charset="0"/>
                <a:ea typeface="Calibri" panose="020F0502020204030204" pitchFamily="34" charset="0"/>
                <a:cs typeface="Calibri" panose="020F0502020204030204" pitchFamily="34" charset="0"/>
              </a:rPr>
              <a:t>ÄUßERE</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 UNVERMEIDBARE </a:t>
            </a:r>
            <a:r>
              <a:rPr lang="en-IE" sz="1700" b="1" dirty="0">
                <a:solidFill>
                  <a:srgbClr val="B41F7A"/>
                </a:solidFill>
                <a:latin typeface="Calibri" panose="020F0502020204030204" pitchFamily="34" charset="0"/>
                <a:cs typeface="Calibri" panose="020F0502020204030204" pitchFamily="34" charset="0"/>
              </a:rPr>
              <a:t>FAKTOREN</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 VERURSACHT WIRD </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25" name="Straight Connector 24">
            <a:extLst>
              <a:ext uri="{FF2B5EF4-FFF2-40B4-BE49-F238E27FC236}">
                <a16:creationId xmlns:a16="http://schemas.microsoft.com/office/drawing/2014/main" id="{920CF90D-E0D8-A668-9DCD-8727CE29DB81}"/>
              </a:ext>
            </a:extLst>
          </p:cNvPr>
          <p:cNvCxnSpPr>
            <a:cxnSpLocks/>
          </p:cNvCxnSpPr>
          <p:nvPr/>
        </p:nvCxnSpPr>
        <p:spPr>
          <a:xfrm>
            <a:off x="2962493" y="2035216"/>
            <a:ext cx="9060698"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B25D18A4-7E7D-2EDA-6680-A7CBAB8377B4}"/>
              </a:ext>
            </a:extLst>
          </p:cNvPr>
          <p:cNvSpPr/>
          <p:nvPr/>
        </p:nvSpPr>
        <p:spPr>
          <a:xfrm>
            <a:off x="2968051" y="2862190"/>
            <a:ext cx="8989309" cy="1513058"/>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8" name="Text Placeholder 5">
            <a:extLst>
              <a:ext uri="{FF2B5EF4-FFF2-40B4-BE49-F238E27FC236}">
                <a16:creationId xmlns:a16="http://schemas.microsoft.com/office/drawing/2014/main" id="{152C3B65-705B-FC5C-EDAD-B56FFE2E7561}"/>
              </a:ext>
            </a:extLst>
          </p:cNvPr>
          <p:cNvSpPr txBox="1">
            <a:spLocks/>
          </p:cNvSpPr>
          <p:nvPr/>
        </p:nvSpPr>
        <p:spPr>
          <a:xfrm>
            <a:off x="3017938" y="3253335"/>
            <a:ext cx="8947952" cy="103215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lnSpc>
                <a:spcPts val="1520"/>
              </a:lnSpc>
              <a:buClr>
                <a:srgbClr val="F29E38"/>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Managementfähigkeiten und -kultur</a:t>
            </a:r>
          </a:p>
          <a:p>
            <a:pPr marL="171450" indent="-171450" algn="l">
              <a:lnSpc>
                <a:spcPts val="1520"/>
              </a:lnSpc>
              <a:buClr>
                <a:srgbClr val="F29E38"/>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Produktabsatzkrise, Kundenstamm, Abhängigkeiten, </a:t>
            </a:r>
            <a:r>
              <a:rPr lang="en-GB" sz="1400" dirty="0" err="1">
                <a:solidFill>
                  <a:srgbClr val="4B4B4B"/>
                </a:solidFill>
                <a:latin typeface="Calibri" panose="020F0502020204030204" pitchFamily="34" charset="0"/>
                <a:cs typeface="Calibri" panose="020F0502020204030204" pitchFamily="34" charset="0"/>
              </a:rPr>
              <a:t>Beziehungen</a:t>
            </a:r>
            <a:endParaRPr lang="en-GB" sz="1400" dirty="0">
              <a:solidFill>
                <a:srgbClr val="4B4B4B"/>
              </a:solidFill>
              <a:latin typeface="Calibri" panose="020F0502020204030204" pitchFamily="34" charset="0"/>
              <a:cs typeface="Calibri" panose="020F0502020204030204" pitchFamily="34" charset="0"/>
            </a:endParaRPr>
          </a:p>
          <a:p>
            <a:pPr marL="171450" indent="-171450" algn="l">
              <a:lnSpc>
                <a:spcPts val="1520"/>
              </a:lnSpc>
              <a:buClr>
                <a:srgbClr val="F29E38"/>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Datensysteme und Instrumente der internen und externen Analyse innerhalb des Unternehmens</a:t>
            </a:r>
          </a:p>
          <a:p>
            <a:pPr marL="171450" indent="-171450" algn="l">
              <a:lnSpc>
                <a:spcPts val="1520"/>
              </a:lnSpc>
              <a:buClr>
                <a:srgbClr val="F29E38"/>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Ertrags- und Liquiditätskrise</a:t>
            </a:r>
          </a:p>
          <a:p>
            <a:pPr marL="171450" indent="-171450" algn="l">
              <a:lnSpc>
                <a:spcPts val="1520"/>
              </a:lnSpc>
              <a:buClr>
                <a:srgbClr val="F29E38"/>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Operative Krise</a:t>
            </a:r>
          </a:p>
          <a:p>
            <a:pPr marL="171450" indent="-171450" algn="l">
              <a:lnSpc>
                <a:spcPts val="1520"/>
              </a:lnSpc>
              <a:buClr>
                <a:srgbClr val="F29E38"/>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Technologiedefizite - Mangel an Fähigkeiten und Ressourcen </a:t>
            </a:r>
          </a:p>
          <a:p>
            <a:pPr marL="171450" indent="-171450" algn="l">
              <a:lnSpc>
                <a:spcPts val="1520"/>
              </a:lnSpc>
              <a:buClr>
                <a:srgbClr val="F29E38"/>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Organisatorische/personelle Krise</a:t>
            </a:r>
          </a:p>
        </p:txBody>
      </p:sp>
      <p:sp>
        <p:nvSpPr>
          <p:cNvPr id="29" name="Rectangle 28">
            <a:extLst>
              <a:ext uri="{FF2B5EF4-FFF2-40B4-BE49-F238E27FC236}">
                <a16:creationId xmlns:a16="http://schemas.microsoft.com/office/drawing/2014/main" id="{BDD3F0A1-DF76-3CC5-EA43-D7F0F2F8F0B1}"/>
              </a:ext>
            </a:extLst>
          </p:cNvPr>
          <p:cNvSpPr/>
          <p:nvPr/>
        </p:nvSpPr>
        <p:spPr>
          <a:xfrm>
            <a:off x="5860478" y="2885347"/>
            <a:ext cx="5975302"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EINE KRISE, DIE AUF INTERNE FAKTOREN ZURÜCKZUFÜHREN IST </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2CAA178B-D257-47AD-3AE8-7D0126905FD7}"/>
              </a:ext>
            </a:extLst>
          </p:cNvPr>
          <p:cNvCxnSpPr>
            <a:cxnSpLocks/>
          </p:cNvCxnSpPr>
          <p:nvPr/>
        </p:nvCxnSpPr>
        <p:spPr>
          <a:xfrm>
            <a:off x="2944048" y="3224300"/>
            <a:ext cx="9012816"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529FD0A8-E1E8-3716-5B14-A030FDBBBC6C}"/>
              </a:ext>
            </a:extLst>
          </p:cNvPr>
          <p:cNvSpPr/>
          <p:nvPr/>
        </p:nvSpPr>
        <p:spPr>
          <a:xfrm>
            <a:off x="2980441" y="4487178"/>
            <a:ext cx="9009846" cy="392400"/>
          </a:xfrm>
          <a:prstGeom prst="roundRect">
            <a:avLst>
              <a:gd name="adj" fmla="val 319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6" name="Rectangle 45">
            <a:extLst>
              <a:ext uri="{FF2B5EF4-FFF2-40B4-BE49-F238E27FC236}">
                <a16:creationId xmlns:a16="http://schemas.microsoft.com/office/drawing/2014/main" id="{68030157-0956-DA93-62D7-1169188D5467}"/>
              </a:ext>
            </a:extLst>
          </p:cNvPr>
          <p:cNvSpPr/>
          <p:nvPr/>
        </p:nvSpPr>
        <p:spPr>
          <a:xfrm>
            <a:off x="3510034" y="4509445"/>
            <a:ext cx="8320943"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FÜHRUNGSKULTUR, STAKEHOLDER-MANAGEMENT UND KOMMUNIKATION</a:t>
            </a:r>
          </a:p>
        </p:txBody>
      </p:sp>
      <p:sp>
        <p:nvSpPr>
          <p:cNvPr id="49" name="Rounded Rectangle 48">
            <a:extLst>
              <a:ext uri="{FF2B5EF4-FFF2-40B4-BE49-F238E27FC236}">
                <a16:creationId xmlns:a16="http://schemas.microsoft.com/office/drawing/2014/main" id="{777D8D7E-0D9A-0455-CBEF-1371A6716F34}"/>
              </a:ext>
            </a:extLst>
          </p:cNvPr>
          <p:cNvSpPr/>
          <p:nvPr/>
        </p:nvSpPr>
        <p:spPr>
          <a:xfrm>
            <a:off x="2980441" y="4990951"/>
            <a:ext cx="9009846" cy="518349"/>
          </a:xfrm>
          <a:prstGeom prst="roundRect">
            <a:avLst>
              <a:gd name="adj" fmla="val 30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0" name="Rectangle 49">
            <a:extLst>
              <a:ext uri="{FF2B5EF4-FFF2-40B4-BE49-F238E27FC236}">
                <a16:creationId xmlns:a16="http://schemas.microsoft.com/office/drawing/2014/main" id="{ADF52507-0383-9169-CA75-DFEBCD0269F8}"/>
              </a:ext>
            </a:extLst>
          </p:cNvPr>
          <p:cNvSpPr/>
          <p:nvPr/>
        </p:nvSpPr>
        <p:spPr>
          <a:xfrm>
            <a:off x="5855675" y="5013322"/>
            <a:ext cx="6101189" cy="486543"/>
          </a:xfrm>
          <a:prstGeom prst="rect">
            <a:avLst/>
          </a:prstGeom>
        </p:spPr>
        <p:txBody>
          <a:bodyPr wrap="square">
            <a:spAutoFit/>
          </a:bodyPr>
          <a:lstStyle/>
          <a:p>
            <a:pPr algn="r">
              <a:lnSpc>
                <a:spcPts val="1540"/>
              </a:lnSpc>
            </a:pP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FINANZ- UND LIQUIDITÄTSKENNZAHLEN &amp; INSOLVENZ ALS SANIERUNGSANSATZ</a:t>
            </a:r>
          </a:p>
        </p:txBody>
      </p:sp>
      <p:sp>
        <p:nvSpPr>
          <p:cNvPr id="51" name="Rounded Rectangle 50">
            <a:extLst>
              <a:ext uri="{FF2B5EF4-FFF2-40B4-BE49-F238E27FC236}">
                <a16:creationId xmlns:a16="http://schemas.microsoft.com/office/drawing/2014/main" id="{9639D44A-E93B-DC5B-8D95-6C4C97BF0661}"/>
              </a:ext>
            </a:extLst>
          </p:cNvPr>
          <p:cNvSpPr/>
          <p:nvPr/>
        </p:nvSpPr>
        <p:spPr>
          <a:xfrm>
            <a:off x="3013346" y="5626201"/>
            <a:ext cx="9009846" cy="876712"/>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Text Placeholder 5">
            <a:extLst>
              <a:ext uri="{FF2B5EF4-FFF2-40B4-BE49-F238E27FC236}">
                <a16:creationId xmlns:a16="http://schemas.microsoft.com/office/drawing/2014/main" id="{78EF06B1-79E9-0704-E024-BFD25937B8B6}"/>
              </a:ext>
            </a:extLst>
          </p:cNvPr>
          <p:cNvSpPr txBox="1">
            <a:spLocks/>
          </p:cNvSpPr>
          <p:nvPr/>
        </p:nvSpPr>
        <p:spPr>
          <a:xfrm>
            <a:off x="3067105" y="6035439"/>
            <a:ext cx="8889760" cy="529301"/>
          </a:xfrm>
          <a:prstGeom prst="rect">
            <a:avLst/>
          </a:prstGeom>
        </p:spPr>
        <p:txBody>
          <a:bodyPr vert="horz" lIns="91440" tIns="45720" rIns="91440" bIns="45720" numCol="1"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520"/>
              </a:lnSpc>
              <a:buClr>
                <a:srgbClr val="F29E38"/>
              </a:buClr>
            </a:pPr>
            <a:r>
              <a:rPr lang="en-GB" sz="1400" dirty="0">
                <a:solidFill>
                  <a:srgbClr val="4B4B4B"/>
                </a:solidFill>
                <a:latin typeface="Calibri" panose="020F0502020204030204" pitchFamily="34" charset="0"/>
                <a:cs typeface="Calibri" panose="020F0502020204030204" pitchFamily="34" charset="0"/>
              </a:rPr>
              <a:t>Ein </a:t>
            </a:r>
            <a:r>
              <a:rPr lang="en-GB" sz="1400" dirty="0" err="1">
                <a:solidFill>
                  <a:srgbClr val="4B4B4B"/>
                </a:solidFill>
                <a:latin typeface="Calibri" panose="020F0502020204030204" pitchFamily="34" charset="0"/>
                <a:cs typeface="Calibri" panose="020F0502020204030204" pitchFamily="34" charset="0"/>
              </a:rPr>
              <a:t>lösungsorientiertes</a:t>
            </a:r>
            <a:r>
              <a:rPr lang="en-GB" sz="1400" dirty="0">
                <a:solidFill>
                  <a:srgbClr val="4B4B4B"/>
                </a:solidFill>
                <a:latin typeface="Calibri" panose="020F0502020204030204" pitchFamily="34" charset="0"/>
                <a:cs typeface="Calibri" panose="020F0502020204030204" pitchFamily="34" charset="0"/>
              </a:rPr>
              <a:t> Lernmodul, das sich auf die Einführung eines ganzheitlichen Frühwarnsystems konzentriert. </a:t>
            </a:r>
          </a:p>
        </p:txBody>
      </p:sp>
      <p:sp>
        <p:nvSpPr>
          <p:cNvPr id="53" name="Rectangle 52">
            <a:extLst>
              <a:ext uri="{FF2B5EF4-FFF2-40B4-BE49-F238E27FC236}">
                <a16:creationId xmlns:a16="http://schemas.microsoft.com/office/drawing/2014/main" id="{A6E1A3DB-C358-5E1A-FC80-75C73A25FF48}"/>
              </a:ext>
            </a:extLst>
          </p:cNvPr>
          <p:cNvSpPr/>
          <p:nvPr/>
        </p:nvSpPr>
        <p:spPr>
          <a:xfrm>
            <a:off x="3527983" y="5677267"/>
            <a:ext cx="8302994"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FRÜHWARNSYSTEME</a:t>
            </a:r>
          </a:p>
        </p:txBody>
      </p:sp>
      <p:cxnSp>
        <p:nvCxnSpPr>
          <p:cNvPr id="54" name="Straight Connector 53">
            <a:extLst>
              <a:ext uri="{FF2B5EF4-FFF2-40B4-BE49-F238E27FC236}">
                <a16:creationId xmlns:a16="http://schemas.microsoft.com/office/drawing/2014/main" id="{48E79B4A-2FC3-30C4-023E-4DA3AB0B8C49}"/>
              </a:ext>
            </a:extLst>
          </p:cNvPr>
          <p:cNvCxnSpPr>
            <a:cxnSpLocks/>
          </p:cNvCxnSpPr>
          <p:nvPr/>
        </p:nvCxnSpPr>
        <p:spPr>
          <a:xfrm>
            <a:off x="2944048" y="5999178"/>
            <a:ext cx="9079143"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57" name="Text Placeholder 4">
            <a:extLst>
              <a:ext uri="{FF2B5EF4-FFF2-40B4-BE49-F238E27FC236}">
                <a16:creationId xmlns:a16="http://schemas.microsoft.com/office/drawing/2014/main" id="{496F6F45-D811-6B5B-132C-DE6E739F8E65}"/>
              </a:ext>
            </a:extLst>
          </p:cNvPr>
          <p:cNvSpPr txBox="1">
            <a:spLocks/>
          </p:cNvSpPr>
          <p:nvPr/>
        </p:nvSpPr>
        <p:spPr>
          <a:xfrm>
            <a:off x="2569773" y="1423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 01</a:t>
            </a:r>
            <a:endParaRPr lang="en-US" sz="1600" dirty="0">
              <a:solidFill>
                <a:schemeClr val="bg1"/>
              </a:solidFill>
              <a:latin typeface="Calibri" panose="020F0502020204030204" pitchFamily="34" charset="0"/>
              <a:cs typeface="Calibri" panose="020F0502020204030204" pitchFamily="34" charset="0"/>
            </a:endParaRPr>
          </a:p>
        </p:txBody>
      </p:sp>
      <p:sp>
        <p:nvSpPr>
          <p:cNvPr id="62" name="Text Placeholder 4">
            <a:extLst>
              <a:ext uri="{FF2B5EF4-FFF2-40B4-BE49-F238E27FC236}">
                <a16:creationId xmlns:a16="http://schemas.microsoft.com/office/drawing/2014/main" id="{16534864-1C25-1182-C98F-DD21FEECF91E}"/>
              </a:ext>
            </a:extLst>
          </p:cNvPr>
          <p:cNvSpPr txBox="1">
            <a:spLocks/>
          </p:cNvSpPr>
          <p:nvPr/>
        </p:nvSpPr>
        <p:spPr>
          <a:xfrm>
            <a:off x="2569772" y="1667249"/>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 02</a:t>
            </a:r>
            <a:endParaRPr lang="en-US" sz="1600" dirty="0">
              <a:solidFill>
                <a:schemeClr val="bg1"/>
              </a:solidFill>
              <a:latin typeface="Calibri" panose="020F0502020204030204" pitchFamily="34" charset="0"/>
              <a:cs typeface="Calibri" panose="020F0502020204030204" pitchFamily="34" charset="0"/>
            </a:endParaRPr>
          </a:p>
        </p:txBody>
      </p:sp>
      <p:sp>
        <p:nvSpPr>
          <p:cNvPr id="64" name="Text Placeholder 4">
            <a:extLst>
              <a:ext uri="{FF2B5EF4-FFF2-40B4-BE49-F238E27FC236}">
                <a16:creationId xmlns:a16="http://schemas.microsoft.com/office/drawing/2014/main" id="{A5F664FE-7982-7DC0-7903-5F2A59708D6F}"/>
              </a:ext>
            </a:extLst>
          </p:cNvPr>
          <p:cNvSpPr txBox="1">
            <a:spLocks/>
          </p:cNvSpPr>
          <p:nvPr/>
        </p:nvSpPr>
        <p:spPr>
          <a:xfrm>
            <a:off x="2569772" y="284561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 03</a:t>
            </a:r>
            <a:endParaRPr lang="en-US" sz="1600" dirty="0">
              <a:solidFill>
                <a:schemeClr val="bg1"/>
              </a:solidFill>
              <a:latin typeface="Calibri" panose="020F0502020204030204" pitchFamily="34" charset="0"/>
              <a:cs typeface="Calibri" panose="020F0502020204030204" pitchFamily="34" charset="0"/>
            </a:endParaRPr>
          </a:p>
        </p:txBody>
      </p:sp>
      <p:sp>
        <p:nvSpPr>
          <p:cNvPr id="65" name="Text Placeholder 4">
            <a:extLst>
              <a:ext uri="{FF2B5EF4-FFF2-40B4-BE49-F238E27FC236}">
                <a16:creationId xmlns:a16="http://schemas.microsoft.com/office/drawing/2014/main" id="{CB0473A0-F62E-1EE0-F713-F5CC99DD5045}"/>
              </a:ext>
            </a:extLst>
          </p:cNvPr>
          <p:cNvSpPr txBox="1">
            <a:spLocks/>
          </p:cNvSpPr>
          <p:nvPr/>
        </p:nvSpPr>
        <p:spPr>
          <a:xfrm>
            <a:off x="2569772" y="4477924"/>
            <a:ext cx="1463952" cy="392400"/>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 04</a:t>
            </a:r>
            <a:endParaRPr lang="en-US" sz="1600" dirty="0">
              <a:solidFill>
                <a:schemeClr val="bg1"/>
              </a:solidFill>
              <a:latin typeface="Calibri" panose="020F0502020204030204" pitchFamily="34" charset="0"/>
              <a:cs typeface="Calibri" panose="020F0502020204030204" pitchFamily="34" charset="0"/>
            </a:endParaRPr>
          </a:p>
        </p:txBody>
      </p:sp>
      <p:sp>
        <p:nvSpPr>
          <p:cNvPr id="66" name="Text Placeholder 4">
            <a:extLst>
              <a:ext uri="{FF2B5EF4-FFF2-40B4-BE49-F238E27FC236}">
                <a16:creationId xmlns:a16="http://schemas.microsoft.com/office/drawing/2014/main" id="{0B100C19-528C-CBCC-D5B7-058C07509ECC}"/>
              </a:ext>
            </a:extLst>
          </p:cNvPr>
          <p:cNvSpPr txBox="1">
            <a:spLocks/>
          </p:cNvSpPr>
          <p:nvPr/>
        </p:nvSpPr>
        <p:spPr>
          <a:xfrm>
            <a:off x="2569772" y="4984816"/>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 05</a:t>
            </a:r>
            <a:endParaRPr lang="en-US" sz="1600" dirty="0">
              <a:solidFill>
                <a:schemeClr val="bg1"/>
              </a:solidFill>
              <a:latin typeface="Calibri" panose="020F0502020204030204" pitchFamily="34" charset="0"/>
              <a:cs typeface="Calibri" panose="020F0502020204030204" pitchFamily="34" charset="0"/>
            </a:endParaRPr>
          </a:p>
        </p:txBody>
      </p:sp>
      <p:sp>
        <p:nvSpPr>
          <p:cNvPr id="69" name="Text Placeholder 4">
            <a:extLst>
              <a:ext uri="{FF2B5EF4-FFF2-40B4-BE49-F238E27FC236}">
                <a16:creationId xmlns:a16="http://schemas.microsoft.com/office/drawing/2014/main" id="{43DCCEA6-6A2A-CCBA-2094-FA8DC0EC4CA1}"/>
              </a:ext>
            </a:extLst>
          </p:cNvPr>
          <p:cNvSpPr txBox="1">
            <a:spLocks/>
          </p:cNvSpPr>
          <p:nvPr/>
        </p:nvSpPr>
        <p:spPr>
          <a:xfrm>
            <a:off x="2559631" y="562354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 06</a:t>
            </a:r>
            <a:endParaRPr lang="en-US"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0833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34B30D9B-9BAF-4C04-A97F-26C857E130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13" name="Objekt 12" hidden="1">
                        <a:extLst>
                          <a:ext uri="{FF2B5EF4-FFF2-40B4-BE49-F238E27FC236}">
                            <a16:creationId xmlns:a16="http://schemas.microsoft.com/office/drawing/2014/main" id="{34B30D9B-9BAF-4C04-A97F-26C857E130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id="{AA268AB2-96A2-4139-ACEB-0611CAB491F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dirty="0">
              <a:latin typeface="Calibri Light" panose="020F0302020204030204" pitchFamily="34" charset="0"/>
              <a:ea typeface="+mj-ea"/>
              <a:cs typeface="+mj-cs"/>
              <a:sym typeface="Calibri Light" panose="020F0302020204030204" pitchFamily="34" charset="0"/>
            </a:endParaRPr>
          </a:p>
        </p:txBody>
      </p:sp>
      <p:sp>
        <p:nvSpPr>
          <p:cNvPr id="7" name="Rechteck 45">
            <a:extLst>
              <a:ext uri="{FF2B5EF4-FFF2-40B4-BE49-F238E27FC236}">
                <a16:creationId xmlns:a16="http://schemas.microsoft.com/office/drawing/2014/main" id="{EF7ACDE0-7598-BC2F-09F6-67D3E5253ACB}"/>
              </a:ext>
            </a:extLst>
          </p:cNvPr>
          <p:cNvSpPr/>
          <p:nvPr/>
        </p:nvSpPr>
        <p:spPr>
          <a:xfrm>
            <a:off x="3305314" y="5123252"/>
            <a:ext cx="1383698" cy="424800"/>
          </a:xfrm>
          <a:prstGeom prst="rect">
            <a:avLst/>
          </a:prstGeom>
          <a:solidFill>
            <a:srgbClr val="245473"/>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Nachfolge?</a:t>
            </a:r>
          </a:p>
        </p:txBody>
      </p:sp>
      <p:sp>
        <p:nvSpPr>
          <p:cNvPr id="8" name="Rechteck 54">
            <a:extLst>
              <a:ext uri="{FF2B5EF4-FFF2-40B4-BE49-F238E27FC236}">
                <a16:creationId xmlns:a16="http://schemas.microsoft.com/office/drawing/2014/main" id="{3796C39B-D19A-D9A3-2BD3-CE9EA63B2960}"/>
              </a:ext>
            </a:extLst>
          </p:cNvPr>
          <p:cNvSpPr/>
          <p:nvPr/>
        </p:nvSpPr>
        <p:spPr>
          <a:xfrm>
            <a:off x="4775394" y="5145159"/>
            <a:ext cx="1440000" cy="424800"/>
          </a:xfrm>
          <a:prstGeom prst="rect">
            <a:avLst/>
          </a:prstGeom>
          <a:solidFill>
            <a:srgbClr val="7F1C58"/>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Nachfolge?</a:t>
            </a:r>
          </a:p>
        </p:txBody>
      </p:sp>
      <p:sp>
        <p:nvSpPr>
          <p:cNvPr id="9" name="Rechteck 55">
            <a:extLst>
              <a:ext uri="{FF2B5EF4-FFF2-40B4-BE49-F238E27FC236}">
                <a16:creationId xmlns:a16="http://schemas.microsoft.com/office/drawing/2014/main" id="{9D3D1BFD-7D07-0841-7972-16B401E6D3E1}"/>
              </a:ext>
            </a:extLst>
          </p:cNvPr>
          <p:cNvSpPr/>
          <p:nvPr/>
        </p:nvSpPr>
        <p:spPr>
          <a:xfrm>
            <a:off x="6298842" y="5133069"/>
            <a:ext cx="1405522" cy="424800"/>
          </a:xfrm>
          <a:prstGeom prst="rect">
            <a:avLst/>
          </a:prstGeom>
          <a:solidFill>
            <a:srgbClr val="B41F7A"/>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Nachfolge?</a:t>
            </a:r>
          </a:p>
        </p:txBody>
      </p:sp>
      <p:sp>
        <p:nvSpPr>
          <p:cNvPr id="10" name="Rechteck 56">
            <a:extLst>
              <a:ext uri="{FF2B5EF4-FFF2-40B4-BE49-F238E27FC236}">
                <a16:creationId xmlns:a16="http://schemas.microsoft.com/office/drawing/2014/main" id="{06C89E84-2259-4DC6-6E8D-854A5B57FD6B}"/>
              </a:ext>
            </a:extLst>
          </p:cNvPr>
          <p:cNvSpPr/>
          <p:nvPr/>
        </p:nvSpPr>
        <p:spPr>
          <a:xfrm>
            <a:off x="7794675" y="5135868"/>
            <a:ext cx="1296460" cy="424800"/>
          </a:xfrm>
          <a:prstGeom prst="rect">
            <a:avLst/>
          </a:prstGeom>
          <a:solidFill>
            <a:srgbClr val="F16924"/>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Nachfolge?</a:t>
            </a:r>
          </a:p>
        </p:txBody>
      </p:sp>
      <p:sp>
        <p:nvSpPr>
          <p:cNvPr id="11" name="Rechteck 57">
            <a:extLst>
              <a:ext uri="{FF2B5EF4-FFF2-40B4-BE49-F238E27FC236}">
                <a16:creationId xmlns:a16="http://schemas.microsoft.com/office/drawing/2014/main" id="{1A01F009-6159-301C-70B1-3D0AB79748D8}"/>
              </a:ext>
            </a:extLst>
          </p:cNvPr>
          <p:cNvSpPr/>
          <p:nvPr/>
        </p:nvSpPr>
        <p:spPr>
          <a:xfrm>
            <a:off x="9215918" y="5129945"/>
            <a:ext cx="1295073" cy="423024"/>
          </a:xfrm>
          <a:prstGeom prst="rect">
            <a:avLst/>
          </a:prstGeom>
          <a:solidFill>
            <a:srgbClr val="EDA13E"/>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Nachfolge?</a:t>
            </a:r>
          </a:p>
        </p:txBody>
      </p:sp>
      <p:sp>
        <p:nvSpPr>
          <p:cNvPr id="14" name="Rechteck 59">
            <a:extLst>
              <a:ext uri="{FF2B5EF4-FFF2-40B4-BE49-F238E27FC236}">
                <a16:creationId xmlns:a16="http://schemas.microsoft.com/office/drawing/2014/main" id="{0004E086-AEB7-7C5C-9AD5-C52883037D5C}"/>
              </a:ext>
            </a:extLst>
          </p:cNvPr>
          <p:cNvSpPr/>
          <p:nvPr/>
        </p:nvSpPr>
        <p:spPr>
          <a:xfrm>
            <a:off x="4793092" y="4640346"/>
            <a:ext cx="1440000" cy="424800"/>
          </a:xfrm>
          <a:prstGeom prst="rect">
            <a:avLst/>
          </a:prstGeom>
          <a:solidFill>
            <a:srgbClr val="7F1C58"/>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Leitbild?</a:t>
            </a:r>
          </a:p>
        </p:txBody>
      </p:sp>
      <p:sp>
        <p:nvSpPr>
          <p:cNvPr id="15" name="Rechteck 60">
            <a:extLst>
              <a:ext uri="{FF2B5EF4-FFF2-40B4-BE49-F238E27FC236}">
                <a16:creationId xmlns:a16="http://schemas.microsoft.com/office/drawing/2014/main" id="{8AB7194D-5E4D-7F2E-705C-14E0C4ABACB7}"/>
              </a:ext>
            </a:extLst>
          </p:cNvPr>
          <p:cNvSpPr/>
          <p:nvPr/>
        </p:nvSpPr>
        <p:spPr>
          <a:xfrm>
            <a:off x="6290925" y="4650163"/>
            <a:ext cx="1405522" cy="424800"/>
          </a:xfrm>
          <a:prstGeom prst="rect">
            <a:avLst/>
          </a:prstGeom>
          <a:solidFill>
            <a:srgbClr val="B41F7A"/>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Leitbild?</a:t>
            </a:r>
          </a:p>
        </p:txBody>
      </p:sp>
      <p:sp>
        <p:nvSpPr>
          <p:cNvPr id="16" name="Rechteck 61">
            <a:extLst>
              <a:ext uri="{FF2B5EF4-FFF2-40B4-BE49-F238E27FC236}">
                <a16:creationId xmlns:a16="http://schemas.microsoft.com/office/drawing/2014/main" id="{C63E62C3-37D9-8899-AE06-8888E79DA730}"/>
              </a:ext>
            </a:extLst>
          </p:cNvPr>
          <p:cNvSpPr/>
          <p:nvPr/>
        </p:nvSpPr>
        <p:spPr>
          <a:xfrm>
            <a:off x="7807592" y="4649230"/>
            <a:ext cx="1296460" cy="424800"/>
          </a:xfrm>
          <a:prstGeom prst="rect">
            <a:avLst/>
          </a:prstGeom>
          <a:solidFill>
            <a:srgbClr val="F16924"/>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Leitbild?</a:t>
            </a:r>
          </a:p>
        </p:txBody>
      </p:sp>
      <p:sp>
        <p:nvSpPr>
          <p:cNvPr id="17" name="Rechteck 62">
            <a:extLst>
              <a:ext uri="{FF2B5EF4-FFF2-40B4-BE49-F238E27FC236}">
                <a16:creationId xmlns:a16="http://schemas.microsoft.com/office/drawing/2014/main" id="{26728A83-A338-DBEB-91EB-BACC0922A4F4}"/>
              </a:ext>
            </a:extLst>
          </p:cNvPr>
          <p:cNvSpPr/>
          <p:nvPr/>
        </p:nvSpPr>
        <p:spPr>
          <a:xfrm>
            <a:off x="9215920" y="4636119"/>
            <a:ext cx="1305734" cy="424800"/>
          </a:xfrm>
          <a:prstGeom prst="rect">
            <a:avLst/>
          </a:prstGeom>
          <a:solidFill>
            <a:srgbClr val="EDA13E"/>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Leitbild?</a:t>
            </a:r>
          </a:p>
        </p:txBody>
      </p:sp>
      <p:sp>
        <p:nvSpPr>
          <p:cNvPr id="18" name="Rechteck 63">
            <a:extLst>
              <a:ext uri="{FF2B5EF4-FFF2-40B4-BE49-F238E27FC236}">
                <a16:creationId xmlns:a16="http://schemas.microsoft.com/office/drawing/2014/main" id="{9ED22350-4069-274B-8C8D-F5FD366A5055}"/>
              </a:ext>
            </a:extLst>
          </p:cNvPr>
          <p:cNvSpPr/>
          <p:nvPr/>
        </p:nvSpPr>
        <p:spPr>
          <a:xfrm>
            <a:off x="6290925" y="4177289"/>
            <a:ext cx="1405522" cy="424800"/>
          </a:xfrm>
          <a:prstGeom prst="rect">
            <a:avLst/>
          </a:prstGeom>
          <a:solidFill>
            <a:srgbClr val="B41F7A"/>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Produkte?</a:t>
            </a:r>
          </a:p>
        </p:txBody>
      </p:sp>
      <p:sp>
        <p:nvSpPr>
          <p:cNvPr id="19" name="Rechteck 64">
            <a:extLst>
              <a:ext uri="{FF2B5EF4-FFF2-40B4-BE49-F238E27FC236}">
                <a16:creationId xmlns:a16="http://schemas.microsoft.com/office/drawing/2014/main" id="{A147587B-FBD1-07F2-DADB-D9771C7003BC}"/>
              </a:ext>
            </a:extLst>
          </p:cNvPr>
          <p:cNvSpPr/>
          <p:nvPr/>
        </p:nvSpPr>
        <p:spPr>
          <a:xfrm>
            <a:off x="7807592" y="4155597"/>
            <a:ext cx="1296460" cy="424800"/>
          </a:xfrm>
          <a:prstGeom prst="rect">
            <a:avLst/>
          </a:prstGeom>
          <a:solidFill>
            <a:srgbClr val="F16924"/>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Produkte?</a:t>
            </a:r>
          </a:p>
        </p:txBody>
      </p:sp>
      <p:sp>
        <p:nvSpPr>
          <p:cNvPr id="20" name="Rechteck 65">
            <a:extLst>
              <a:ext uri="{FF2B5EF4-FFF2-40B4-BE49-F238E27FC236}">
                <a16:creationId xmlns:a16="http://schemas.microsoft.com/office/drawing/2014/main" id="{C558A03E-7803-994D-E751-74908C758313}"/>
              </a:ext>
            </a:extLst>
          </p:cNvPr>
          <p:cNvSpPr/>
          <p:nvPr/>
        </p:nvSpPr>
        <p:spPr>
          <a:xfrm>
            <a:off x="9205258" y="4163340"/>
            <a:ext cx="1305734" cy="424800"/>
          </a:xfrm>
          <a:prstGeom prst="rect">
            <a:avLst/>
          </a:prstGeom>
          <a:solidFill>
            <a:srgbClr val="EDA13E"/>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Produkte?</a:t>
            </a:r>
          </a:p>
        </p:txBody>
      </p:sp>
      <p:sp>
        <p:nvSpPr>
          <p:cNvPr id="21" name="Rechteck 67">
            <a:extLst>
              <a:ext uri="{FF2B5EF4-FFF2-40B4-BE49-F238E27FC236}">
                <a16:creationId xmlns:a16="http://schemas.microsoft.com/office/drawing/2014/main" id="{C9AC0698-3F2D-AC0C-D9C4-2E2E6B50BB8D}"/>
              </a:ext>
            </a:extLst>
          </p:cNvPr>
          <p:cNvSpPr/>
          <p:nvPr/>
        </p:nvSpPr>
        <p:spPr>
          <a:xfrm>
            <a:off x="7807592" y="3673003"/>
            <a:ext cx="1319167" cy="424800"/>
          </a:xfrm>
          <a:prstGeom prst="rect">
            <a:avLst/>
          </a:prstGeom>
          <a:solidFill>
            <a:srgbClr val="F16924"/>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Eigenkapital?</a:t>
            </a:r>
          </a:p>
        </p:txBody>
      </p:sp>
      <p:sp>
        <p:nvSpPr>
          <p:cNvPr id="22" name="Rechteck 68">
            <a:extLst>
              <a:ext uri="{FF2B5EF4-FFF2-40B4-BE49-F238E27FC236}">
                <a16:creationId xmlns:a16="http://schemas.microsoft.com/office/drawing/2014/main" id="{8346D8CF-881A-9685-4787-A5DCBA6D0C05}"/>
              </a:ext>
            </a:extLst>
          </p:cNvPr>
          <p:cNvSpPr/>
          <p:nvPr/>
        </p:nvSpPr>
        <p:spPr>
          <a:xfrm>
            <a:off x="9199547" y="3690683"/>
            <a:ext cx="1311445" cy="424800"/>
          </a:xfrm>
          <a:prstGeom prst="rect">
            <a:avLst/>
          </a:prstGeom>
          <a:solidFill>
            <a:srgbClr val="EDA13E"/>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Eigenkapital?</a:t>
            </a:r>
          </a:p>
        </p:txBody>
      </p:sp>
      <p:sp>
        <p:nvSpPr>
          <p:cNvPr id="23" name="Rechteck 69">
            <a:extLst>
              <a:ext uri="{FF2B5EF4-FFF2-40B4-BE49-F238E27FC236}">
                <a16:creationId xmlns:a16="http://schemas.microsoft.com/office/drawing/2014/main" id="{FC5054B8-98B2-3B8B-B862-D852DB948CB9}"/>
              </a:ext>
            </a:extLst>
          </p:cNvPr>
          <p:cNvSpPr/>
          <p:nvPr/>
        </p:nvSpPr>
        <p:spPr>
          <a:xfrm>
            <a:off x="9199548" y="3167317"/>
            <a:ext cx="1322106" cy="474083"/>
          </a:xfrm>
          <a:prstGeom prst="rect">
            <a:avLst/>
          </a:prstGeom>
          <a:solidFill>
            <a:srgbClr val="EDA13E"/>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Liquide Mittel?</a:t>
            </a:r>
          </a:p>
        </p:txBody>
      </p:sp>
      <p:sp>
        <p:nvSpPr>
          <p:cNvPr id="24" name="Gleichschenkliges Dreieck 2">
            <a:extLst>
              <a:ext uri="{FF2B5EF4-FFF2-40B4-BE49-F238E27FC236}">
                <a16:creationId xmlns:a16="http://schemas.microsoft.com/office/drawing/2014/main" id="{A206D1BB-178F-A265-D4F2-9B987DA73FFE}"/>
              </a:ext>
            </a:extLst>
          </p:cNvPr>
          <p:cNvSpPr/>
          <p:nvPr/>
        </p:nvSpPr>
        <p:spPr>
          <a:xfrm rot="16200000">
            <a:off x="5942590" y="-1681914"/>
            <a:ext cx="1829262" cy="7189762"/>
          </a:xfrm>
          <a:prstGeom prst="triangle">
            <a:avLst>
              <a:gd name="adj" fmla="val 48182"/>
            </a:avLst>
          </a:prstGeom>
          <a:solidFill>
            <a:srgbClr val="B41F7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2400" b="1" dirty="0"/>
              <a:t>Druck zu reagieren</a:t>
            </a:r>
          </a:p>
        </p:txBody>
      </p:sp>
      <p:sp>
        <p:nvSpPr>
          <p:cNvPr id="52" name="Rectangle 51">
            <a:extLst>
              <a:ext uri="{FF2B5EF4-FFF2-40B4-BE49-F238E27FC236}">
                <a16:creationId xmlns:a16="http://schemas.microsoft.com/office/drawing/2014/main" id="{29E84852-C842-2FC1-B6A0-6D63A1448DD5}"/>
              </a:ext>
            </a:extLst>
          </p:cNvPr>
          <p:cNvSpPr/>
          <p:nvPr/>
        </p:nvSpPr>
        <p:spPr>
          <a:xfrm>
            <a:off x="0" y="0"/>
            <a:ext cx="3087951"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1">
            <a:extLst>
              <a:ext uri="{FF2B5EF4-FFF2-40B4-BE49-F238E27FC236}">
                <a16:creationId xmlns:a16="http://schemas.microsoft.com/office/drawing/2014/main" id="{4C2224FB-E586-709B-D818-929C4CB6F99F}"/>
              </a:ext>
            </a:extLst>
          </p:cNvPr>
          <p:cNvSpPr txBox="1">
            <a:spLocks/>
          </p:cNvSpPr>
          <p:nvPr/>
        </p:nvSpPr>
        <p:spPr>
          <a:xfrm>
            <a:off x="341105" y="3063240"/>
            <a:ext cx="2646798" cy="3069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r>
              <a:rPr lang="en-US" dirty="0">
                <a:solidFill>
                  <a:schemeClr val="bg1"/>
                </a:solidFill>
              </a:rPr>
              <a:t>Im idealtypischen Verlauf einer Unternehmenskrise nehmen die zu </a:t>
            </a:r>
            <a:r>
              <a:rPr lang="en-US" dirty="0" err="1">
                <a:solidFill>
                  <a:schemeClr val="bg1"/>
                </a:solidFill>
              </a:rPr>
              <a:t>lösenden</a:t>
            </a:r>
            <a:r>
              <a:rPr lang="en-US" dirty="0">
                <a:solidFill>
                  <a:schemeClr val="bg1"/>
                </a:solidFill>
              </a:rPr>
              <a:t> Problem-</a:t>
            </a:r>
            <a:r>
              <a:rPr lang="en-US" dirty="0" err="1">
                <a:solidFill>
                  <a:schemeClr val="bg1"/>
                </a:solidFill>
              </a:rPr>
              <a:t>felder</a:t>
            </a:r>
            <a:r>
              <a:rPr lang="en-US" dirty="0">
                <a:solidFill>
                  <a:schemeClr val="bg1"/>
                </a:solidFill>
              </a:rPr>
              <a:t> UND der Reaktionsdruck zu.</a:t>
            </a:r>
          </a:p>
        </p:txBody>
      </p:sp>
      <p:sp>
        <p:nvSpPr>
          <p:cNvPr id="54" name="Textplatzhalter 32">
            <a:extLst>
              <a:ext uri="{FF2B5EF4-FFF2-40B4-BE49-F238E27FC236}">
                <a16:creationId xmlns:a16="http://schemas.microsoft.com/office/drawing/2014/main" id="{4D1DE222-7BC3-81C3-41F3-567C60647710}"/>
              </a:ext>
            </a:extLst>
          </p:cNvPr>
          <p:cNvSpPr txBox="1">
            <a:spLocks/>
          </p:cNvSpPr>
          <p:nvPr/>
        </p:nvSpPr>
        <p:spPr>
          <a:xfrm>
            <a:off x="360325" y="420981"/>
            <a:ext cx="2727626" cy="21608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20"/>
              </a:lnSpc>
            </a:pPr>
            <a:r>
              <a:rPr lang="en-GB" dirty="0">
                <a:solidFill>
                  <a:schemeClr val="bg1"/>
                </a:solidFill>
              </a:rPr>
              <a:t>Problem-</a:t>
            </a:r>
            <a:r>
              <a:rPr lang="en-GB" dirty="0" err="1">
                <a:solidFill>
                  <a:schemeClr val="bg1"/>
                </a:solidFill>
              </a:rPr>
              <a:t>felder</a:t>
            </a:r>
            <a:r>
              <a:rPr lang="en-GB" dirty="0">
                <a:solidFill>
                  <a:schemeClr val="bg1"/>
                </a:solidFill>
              </a:rPr>
              <a:t> und </a:t>
            </a:r>
            <a:r>
              <a:rPr lang="en-GB" dirty="0" err="1">
                <a:solidFill>
                  <a:schemeClr val="bg1"/>
                </a:solidFill>
              </a:rPr>
              <a:t>Reaktions</a:t>
            </a:r>
            <a:r>
              <a:rPr lang="en-GB" dirty="0">
                <a:solidFill>
                  <a:schemeClr val="bg1"/>
                </a:solidFill>
              </a:rPr>
              <a:t>- </a:t>
            </a:r>
            <a:r>
              <a:rPr lang="en-GB" dirty="0" err="1">
                <a:solidFill>
                  <a:schemeClr val="bg1"/>
                </a:solidFill>
              </a:rPr>
              <a:t>druck</a:t>
            </a:r>
            <a:endParaRPr lang="en-GB" dirty="0">
              <a:solidFill>
                <a:schemeClr val="bg1"/>
              </a:solidFill>
            </a:endParaRPr>
          </a:p>
        </p:txBody>
      </p:sp>
      <p:sp>
        <p:nvSpPr>
          <p:cNvPr id="59" name="Rectangle 58">
            <a:extLst>
              <a:ext uri="{FF2B5EF4-FFF2-40B4-BE49-F238E27FC236}">
                <a16:creationId xmlns:a16="http://schemas.microsoft.com/office/drawing/2014/main" id="{34D030E0-87B2-DE25-3C78-9C29FAEBE7D0}"/>
              </a:ext>
            </a:extLst>
          </p:cNvPr>
          <p:cNvSpPr/>
          <p:nvPr/>
        </p:nvSpPr>
        <p:spPr>
          <a:xfrm>
            <a:off x="360325" y="261193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85" name="Chevron 1">
            <a:extLst>
              <a:ext uri="{FF2B5EF4-FFF2-40B4-BE49-F238E27FC236}">
                <a16:creationId xmlns:a16="http://schemas.microsoft.com/office/drawing/2014/main" id="{93DF3FC0-82C3-D6D0-85B0-EC63ACC10AAD}"/>
              </a:ext>
            </a:extLst>
          </p:cNvPr>
          <p:cNvSpPr/>
          <p:nvPr/>
        </p:nvSpPr>
        <p:spPr>
          <a:xfrm>
            <a:off x="3305314" y="5713395"/>
            <a:ext cx="1487778" cy="570875"/>
          </a:xfrm>
          <a:prstGeom prst="chevron">
            <a:avLst>
              <a:gd name="adj" fmla="val 21186"/>
            </a:avLst>
          </a:pr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86" name="Chevron 2">
            <a:extLst>
              <a:ext uri="{FF2B5EF4-FFF2-40B4-BE49-F238E27FC236}">
                <a16:creationId xmlns:a16="http://schemas.microsoft.com/office/drawing/2014/main" id="{23A7156A-2274-9106-D53A-7CC4791058FF}"/>
              </a:ext>
            </a:extLst>
          </p:cNvPr>
          <p:cNvSpPr/>
          <p:nvPr/>
        </p:nvSpPr>
        <p:spPr>
          <a:xfrm>
            <a:off x="4763323" y="5710142"/>
            <a:ext cx="1532910" cy="570875"/>
          </a:xfrm>
          <a:prstGeom prst="chevron">
            <a:avLst>
              <a:gd name="adj" fmla="val 21186"/>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87" name="Chevron 4">
            <a:extLst>
              <a:ext uri="{FF2B5EF4-FFF2-40B4-BE49-F238E27FC236}">
                <a16:creationId xmlns:a16="http://schemas.microsoft.com/office/drawing/2014/main" id="{279822E2-AA66-4F01-BDA8-1FE15E8474BE}"/>
              </a:ext>
            </a:extLst>
          </p:cNvPr>
          <p:cNvSpPr/>
          <p:nvPr/>
        </p:nvSpPr>
        <p:spPr>
          <a:xfrm>
            <a:off x="7785049" y="5710142"/>
            <a:ext cx="1405522" cy="570875"/>
          </a:xfrm>
          <a:prstGeom prst="chevron">
            <a:avLst>
              <a:gd name="adj" fmla="val 21186"/>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88" name="Chevron 5">
            <a:extLst>
              <a:ext uri="{FF2B5EF4-FFF2-40B4-BE49-F238E27FC236}">
                <a16:creationId xmlns:a16="http://schemas.microsoft.com/office/drawing/2014/main" id="{A15C255B-E84E-94D2-F4BB-C2F5A46A8493}"/>
              </a:ext>
            </a:extLst>
          </p:cNvPr>
          <p:cNvSpPr/>
          <p:nvPr/>
        </p:nvSpPr>
        <p:spPr>
          <a:xfrm>
            <a:off x="9181989" y="5710163"/>
            <a:ext cx="1477450" cy="570875"/>
          </a:xfrm>
          <a:prstGeom prst="chevron">
            <a:avLst>
              <a:gd name="adj" fmla="val 21186"/>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89" name="TextBox 14">
            <a:extLst>
              <a:ext uri="{FF2B5EF4-FFF2-40B4-BE49-F238E27FC236}">
                <a16:creationId xmlns:a16="http://schemas.microsoft.com/office/drawing/2014/main" id="{775D93B9-5581-1310-833E-F1C69436F1C0}"/>
              </a:ext>
            </a:extLst>
          </p:cNvPr>
          <p:cNvSpPr txBox="1"/>
          <p:nvPr/>
        </p:nvSpPr>
        <p:spPr>
          <a:xfrm>
            <a:off x="3399346" y="5743779"/>
            <a:ext cx="1217336" cy="505523"/>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Stakeholder-Krise</a:t>
            </a:r>
          </a:p>
        </p:txBody>
      </p:sp>
      <p:sp>
        <p:nvSpPr>
          <p:cNvPr id="90" name="TextBox 15">
            <a:extLst>
              <a:ext uri="{FF2B5EF4-FFF2-40B4-BE49-F238E27FC236}">
                <a16:creationId xmlns:a16="http://schemas.microsoft.com/office/drawing/2014/main" id="{CE4A5EA0-4847-1F1B-F45E-104D5593BF32}"/>
              </a:ext>
            </a:extLst>
          </p:cNvPr>
          <p:cNvSpPr txBox="1"/>
          <p:nvPr/>
        </p:nvSpPr>
        <p:spPr>
          <a:xfrm>
            <a:off x="4900503" y="5863548"/>
            <a:ext cx="1499829" cy="300339"/>
          </a:xfrm>
          <a:prstGeom prst="rect">
            <a:avLst/>
          </a:prstGeom>
          <a:noFill/>
        </p:spPr>
        <p:txBody>
          <a:bodyPr wrap="square" rtlCol="0" anchor="ctr" anchorCtr="0">
            <a:spAutoFit/>
          </a:bodyPr>
          <a:lstStyle/>
          <a:p>
            <a:pPr>
              <a:lnSpc>
                <a:spcPts val="1620"/>
              </a:lnSpc>
            </a:pPr>
            <a:r>
              <a:rPr lang="en-GB" sz="1600" b="1" dirty="0" err="1">
                <a:solidFill>
                  <a:schemeClr val="bg1"/>
                </a:solidFill>
                <a:latin typeface="+mj-lt"/>
                <a:ea typeface="League Spartan" charset="0"/>
                <a:cs typeface="Poppins" pitchFamily="2" charset="77"/>
              </a:rPr>
              <a:t>Strategiekrise</a:t>
            </a:r>
            <a:endParaRPr lang="en-GB" sz="1600" b="1" dirty="0">
              <a:solidFill>
                <a:schemeClr val="bg1"/>
              </a:solidFill>
              <a:latin typeface="+mj-lt"/>
              <a:ea typeface="League Spartan" charset="0"/>
              <a:cs typeface="Poppins" pitchFamily="2" charset="77"/>
            </a:endParaRPr>
          </a:p>
        </p:txBody>
      </p:sp>
      <p:grpSp>
        <p:nvGrpSpPr>
          <p:cNvPr id="3" name="Gruppieren 2">
            <a:extLst>
              <a:ext uri="{FF2B5EF4-FFF2-40B4-BE49-F238E27FC236}">
                <a16:creationId xmlns:a16="http://schemas.microsoft.com/office/drawing/2014/main" id="{F35B622C-EA77-D86E-5A57-949FAFDB9836}"/>
              </a:ext>
            </a:extLst>
          </p:cNvPr>
          <p:cNvGrpSpPr/>
          <p:nvPr/>
        </p:nvGrpSpPr>
        <p:grpSpPr>
          <a:xfrm>
            <a:off x="6235010" y="5710142"/>
            <a:ext cx="1592698" cy="570875"/>
            <a:chOff x="6298842" y="5710142"/>
            <a:chExt cx="1454049" cy="570875"/>
          </a:xfrm>
        </p:grpSpPr>
        <p:sp>
          <p:nvSpPr>
            <p:cNvPr id="84" name="Chevron 4">
              <a:extLst>
                <a:ext uri="{FF2B5EF4-FFF2-40B4-BE49-F238E27FC236}">
                  <a16:creationId xmlns:a16="http://schemas.microsoft.com/office/drawing/2014/main" id="{DDC0F844-A373-CA22-5231-F25FFEDBF324}"/>
                </a:ext>
              </a:extLst>
            </p:cNvPr>
            <p:cNvSpPr/>
            <p:nvPr/>
          </p:nvSpPr>
          <p:spPr>
            <a:xfrm>
              <a:off x="6298842" y="5710142"/>
              <a:ext cx="1449167" cy="570875"/>
            </a:xfrm>
            <a:prstGeom prst="chevron">
              <a:avLst>
                <a:gd name="adj" fmla="val 21186"/>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91" name="TextBox 16">
              <a:extLst>
                <a:ext uri="{FF2B5EF4-FFF2-40B4-BE49-F238E27FC236}">
                  <a16:creationId xmlns:a16="http://schemas.microsoft.com/office/drawing/2014/main" id="{80A82079-ED62-0929-6E37-23DBE4E15E33}"/>
                </a:ext>
              </a:extLst>
            </p:cNvPr>
            <p:cNvSpPr txBox="1"/>
            <p:nvPr/>
          </p:nvSpPr>
          <p:spPr>
            <a:xfrm>
              <a:off x="6413432" y="5751494"/>
              <a:ext cx="1339459" cy="505523"/>
            </a:xfrm>
            <a:prstGeom prst="rect">
              <a:avLst/>
            </a:prstGeom>
            <a:noFill/>
          </p:spPr>
          <p:txBody>
            <a:bodyPr wrap="square" rtlCol="0" anchor="ctr" anchorCtr="0">
              <a:spAutoFit/>
            </a:bodyPr>
            <a:lstStyle/>
            <a:p>
              <a:pPr>
                <a:lnSpc>
                  <a:spcPts val="1620"/>
                </a:lnSpc>
              </a:pPr>
              <a:r>
                <a:rPr lang="en-GB" sz="1600" b="1" dirty="0" err="1">
                  <a:solidFill>
                    <a:schemeClr val="bg1"/>
                  </a:solidFill>
                  <a:latin typeface="+mj-lt"/>
                  <a:ea typeface="League Spartan" charset="0"/>
                  <a:cs typeface="Poppins" pitchFamily="2" charset="77"/>
                </a:rPr>
                <a:t>Produkt</a:t>
              </a:r>
              <a:r>
                <a:rPr lang="en-GB" sz="1600" b="1" dirty="0">
                  <a:solidFill>
                    <a:schemeClr val="bg1"/>
                  </a:solidFill>
                  <a:latin typeface="+mj-lt"/>
                  <a:ea typeface="League Spartan" charset="0"/>
                  <a:cs typeface="Poppins" pitchFamily="2" charset="77"/>
                </a:rPr>
                <a:t>--</a:t>
              </a:r>
              <a:r>
                <a:rPr lang="en-GB" sz="1600" b="1" dirty="0" err="1">
                  <a:solidFill>
                    <a:schemeClr val="bg1"/>
                  </a:solidFill>
                  <a:latin typeface="+mj-lt"/>
                  <a:ea typeface="League Spartan" charset="0"/>
                  <a:cs typeface="Poppins" pitchFamily="2" charset="77"/>
                </a:rPr>
                <a:t>Verkaufskrise</a:t>
              </a:r>
              <a:endParaRPr lang="en-GB" sz="1600" b="1" dirty="0">
                <a:solidFill>
                  <a:schemeClr val="bg1"/>
                </a:solidFill>
                <a:latin typeface="+mj-lt"/>
                <a:ea typeface="League Spartan" charset="0"/>
                <a:cs typeface="Poppins" pitchFamily="2" charset="77"/>
              </a:endParaRPr>
            </a:p>
          </p:txBody>
        </p:sp>
      </p:grpSp>
      <p:sp>
        <p:nvSpPr>
          <p:cNvPr id="92" name="TextBox 17">
            <a:extLst>
              <a:ext uri="{FF2B5EF4-FFF2-40B4-BE49-F238E27FC236}">
                <a16:creationId xmlns:a16="http://schemas.microsoft.com/office/drawing/2014/main" id="{590BC631-5B90-F067-2E1C-6C90C2D90641}"/>
              </a:ext>
            </a:extLst>
          </p:cNvPr>
          <p:cNvSpPr txBox="1"/>
          <p:nvPr/>
        </p:nvSpPr>
        <p:spPr>
          <a:xfrm>
            <a:off x="7974350" y="5838688"/>
            <a:ext cx="1229747" cy="300339"/>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Ertragskrise</a:t>
            </a:r>
          </a:p>
        </p:txBody>
      </p:sp>
      <p:sp>
        <p:nvSpPr>
          <p:cNvPr id="93" name="TextBox 18">
            <a:extLst>
              <a:ext uri="{FF2B5EF4-FFF2-40B4-BE49-F238E27FC236}">
                <a16:creationId xmlns:a16="http://schemas.microsoft.com/office/drawing/2014/main" id="{B24675F0-0F6A-17A3-8C34-8516DB94750C}"/>
              </a:ext>
            </a:extLst>
          </p:cNvPr>
          <p:cNvSpPr txBox="1"/>
          <p:nvPr/>
        </p:nvSpPr>
        <p:spPr>
          <a:xfrm>
            <a:off x="9272064" y="5847997"/>
            <a:ext cx="1412092" cy="300339"/>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Liquiditätskrise</a:t>
            </a:r>
          </a:p>
        </p:txBody>
      </p:sp>
      <p:sp>
        <p:nvSpPr>
          <p:cNvPr id="94" name="Chevron 5">
            <a:extLst>
              <a:ext uri="{FF2B5EF4-FFF2-40B4-BE49-F238E27FC236}">
                <a16:creationId xmlns:a16="http://schemas.microsoft.com/office/drawing/2014/main" id="{83EDD07C-2767-79BB-ACFD-9F68D339B142}"/>
              </a:ext>
            </a:extLst>
          </p:cNvPr>
          <p:cNvSpPr/>
          <p:nvPr/>
        </p:nvSpPr>
        <p:spPr>
          <a:xfrm>
            <a:off x="10635556" y="5714163"/>
            <a:ext cx="1289274" cy="570875"/>
          </a:xfrm>
          <a:prstGeom prst="chevron">
            <a:avLst>
              <a:gd name="adj" fmla="val 21186"/>
            </a:avLst>
          </a:prstGeom>
          <a:solidFill>
            <a:srgbClr val="EDA13E">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95" name="TextBox 18">
            <a:extLst>
              <a:ext uri="{FF2B5EF4-FFF2-40B4-BE49-F238E27FC236}">
                <a16:creationId xmlns:a16="http://schemas.microsoft.com/office/drawing/2014/main" id="{BE3A0C59-C53B-0938-D989-C3BB2D8D689D}"/>
              </a:ext>
            </a:extLst>
          </p:cNvPr>
          <p:cNvSpPr txBox="1"/>
          <p:nvPr/>
        </p:nvSpPr>
        <p:spPr>
          <a:xfrm>
            <a:off x="10800601" y="5838687"/>
            <a:ext cx="1124229" cy="300339"/>
          </a:xfrm>
          <a:prstGeom prst="rect">
            <a:avLst/>
          </a:prstGeom>
          <a:noFill/>
        </p:spPr>
        <p:txBody>
          <a:bodyPr wrap="square" rtlCol="0" anchor="ctr" anchorCtr="0">
            <a:spAutoFit/>
          </a:bodyPr>
          <a:lstStyle/>
          <a:p>
            <a:pPr>
              <a:lnSpc>
                <a:spcPts val="1620"/>
              </a:lnSpc>
            </a:pPr>
            <a:r>
              <a:rPr lang="en-GB" sz="1600" b="1" dirty="0" err="1">
                <a:solidFill>
                  <a:schemeClr val="bg1"/>
                </a:solidFill>
                <a:latin typeface="+mj-lt"/>
                <a:ea typeface="League Spartan" charset="0"/>
                <a:cs typeface="Poppins" pitchFamily="2" charset="77"/>
              </a:rPr>
              <a:t>Insolvenz</a:t>
            </a:r>
            <a:endParaRPr lang="en-GB" sz="1600" b="1" dirty="0">
              <a:solidFill>
                <a:schemeClr val="bg1"/>
              </a:solidFill>
              <a:latin typeface="+mj-lt"/>
              <a:ea typeface="League Spartan" charset="0"/>
              <a:cs typeface="Poppins" pitchFamily="2" charset="77"/>
            </a:endParaRPr>
          </a:p>
        </p:txBody>
      </p:sp>
    </p:spTree>
    <p:extLst>
      <p:ext uri="{BB962C8B-B14F-4D97-AF65-F5344CB8AC3E}">
        <p14:creationId xmlns:p14="http://schemas.microsoft.com/office/powerpoint/2010/main" val="324974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0"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IE" dirty="0">
                <a:solidFill>
                  <a:schemeClr val="bg1"/>
                </a:solidFill>
              </a:rPr>
              <a:t>	 Das Modell der </a:t>
            </a:r>
            <a:r>
              <a:rPr lang="en-IE" dirty="0" err="1">
                <a:solidFill>
                  <a:schemeClr val="bg1"/>
                </a:solidFill>
              </a:rPr>
              <a:t>Unternehmenstrauer</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380214" y="1731787"/>
            <a:ext cx="6521690" cy="4532909"/>
          </a:xfrm>
        </p:spPr>
        <p:txBody>
          <a:bodyPr>
            <a:noAutofit/>
          </a:bodyPr>
          <a:lstStyle/>
          <a:p>
            <a:pPr marL="12700" indent="-12700" algn="just">
              <a:lnSpc>
                <a:spcPct val="100000"/>
              </a:lnSpc>
            </a:pPr>
            <a:r>
              <a:rPr lang="en-GB" sz="2000" b="1" dirty="0">
                <a:solidFill>
                  <a:srgbClr val="B41F7A"/>
                </a:solidFill>
                <a:ea typeface="Lato Light" panose="020F0502020204030203" pitchFamily="34" charset="0"/>
                <a:cs typeface="Calibri" panose="020F0502020204030204" pitchFamily="34" charset="0"/>
              </a:rPr>
              <a:t>Die </a:t>
            </a:r>
            <a:r>
              <a:rPr lang="en-GB" sz="2000" b="1" i="1" dirty="0">
                <a:solidFill>
                  <a:srgbClr val="B41F7A"/>
                </a:solidFill>
                <a:ea typeface="Lato Light" panose="020F0502020204030203" pitchFamily="34" charset="0"/>
                <a:cs typeface="Calibri" panose="020F0502020204030204" pitchFamily="34" charset="0"/>
              </a:rPr>
              <a:t>Atlantic Technological University, </a:t>
            </a:r>
            <a:r>
              <a:rPr lang="en-GB" sz="2000" b="1" dirty="0">
                <a:solidFill>
                  <a:srgbClr val="B41F7A"/>
                </a:solidFill>
                <a:ea typeface="Lato Light" panose="020F0502020204030203" pitchFamily="34" charset="0"/>
                <a:cs typeface="Calibri" panose="020F0502020204030204" pitchFamily="34" charset="0"/>
              </a:rPr>
              <a:t>die </a:t>
            </a:r>
            <a:r>
              <a:rPr lang="en-GB" sz="2000" b="1" dirty="0" err="1">
                <a:solidFill>
                  <a:srgbClr val="B41F7A"/>
                </a:solidFill>
                <a:ea typeface="Lato Light" panose="020F0502020204030203" pitchFamily="34" charset="0"/>
                <a:cs typeface="Calibri" panose="020F0502020204030204" pitchFamily="34" charset="0"/>
              </a:rPr>
              <a:t>auch</a:t>
            </a:r>
            <a:r>
              <a:rPr lang="en-GB" sz="2000" b="1" dirty="0">
                <a:solidFill>
                  <a:srgbClr val="B41F7A"/>
                </a:solidFill>
                <a:ea typeface="Lato Light" panose="020F0502020204030203" pitchFamily="34" charset="0"/>
                <a:cs typeface="Calibri" panose="020F0502020204030204" pitchFamily="34" charset="0"/>
              </a:rPr>
              <a:t> die </a:t>
            </a:r>
            <a:r>
              <a:rPr lang="en-GB" sz="2000" b="1" dirty="0" err="1">
                <a:solidFill>
                  <a:srgbClr val="B41F7A"/>
                </a:solidFill>
                <a:ea typeface="Lato Light" panose="020F0502020204030203" pitchFamily="34" charset="0"/>
                <a:cs typeface="Calibri" panose="020F0502020204030204" pitchFamily="34" charset="0"/>
              </a:rPr>
              <a:t>Projketleitung</a:t>
            </a:r>
            <a:r>
              <a:rPr lang="en-GB" sz="2000" b="1" dirty="0">
                <a:solidFill>
                  <a:srgbClr val="B41F7A"/>
                </a:solidFill>
                <a:ea typeface="Lato Light" panose="020F0502020204030203" pitchFamily="34" charset="0"/>
                <a:cs typeface="Calibri" panose="020F0502020204030204" pitchFamily="34" charset="0"/>
              </a:rPr>
              <a:t> für das </a:t>
            </a:r>
            <a:r>
              <a:rPr lang="en-GB" sz="2000" b="1" dirty="0" err="1">
                <a:solidFill>
                  <a:srgbClr val="B41F7A"/>
                </a:solidFill>
                <a:ea typeface="Lato Light" panose="020F0502020204030203" pitchFamily="34" charset="0"/>
                <a:cs typeface="Calibri" panose="020F0502020204030204" pitchFamily="34" charset="0"/>
              </a:rPr>
              <a:t>SECure</a:t>
            </a:r>
            <a:r>
              <a:rPr lang="en-GB" sz="2000" b="1" dirty="0">
                <a:solidFill>
                  <a:srgbClr val="B41F7A"/>
                </a:solidFill>
                <a:ea typeface="Lato Light" panose="020F0502020204030203" pitchFamily="34" charset="0"/>
                <a:cs typeface="Calibri" panose="020F0502020204030204" pitchFamily="34" charset="0"/>
              </a:rPr>
              <a:t> </a:t>
            </a:r>
            <a:r>
              <a:rPr lang="en-GB" sz="2000" b="1" dirty="0" err="1">
                <a:solidFill>
                  <a:srgbClr val="B41F7A"/>
                </a:solidFill>
                <a:ea typeface="Lato Light" panose="020F0502020204030203" pitchFamily="34" charset="0"/>
                <a:cs typeface="Calibri" panose="020F0502020204030204" pitchFamily="34" charset="0"/>
              </a:rPr>
              <a:t>Projekt</a:t>
            </a:r>
            <a:r>
              <a:rPr lang="en-GB" sz="2000" b="1" dirty="0">
                <a:solidFill>
                  <a:srgbClr val="B41F7A"/>
                </a:solidFill>
                <a:ea typeface="Lato Light" panose="020F0502020204030203" pitchFamily="34" charset="0"/>
                <a:cs typeface="Calibri" panose="020F0502020204030204" pitchFamily="34" charset="0"/>
              </a:rPr>
              <a:t> </a:t>
            </a:r>
            <a:r>
              <a:rPr lang="en-GB" sz="2000" b="1" dirty="0" err="1">
                <a:solidFill>
                  <a:srgbClr val="B41F7A"/>
                </a:solidFill>
                <a:ea typeface="Lato Light" panose="020F0502020204030203" pitchFamily="34" charset="0"/>
                <a:cs typeface="Calibri" panose="020F0502020204030204" pitchFamily="34" charset="0"/>
              </a:rPr>
              <a:t>innehat</a:t>
            </a:r>
            <a:r>
              <a:rPr lang="en-GB" sz="2000" b="1" dirty="0">
                <a:solidFill>
                  <a:srgbClr val="B41F7A"/>
                </a:solidFill>
                <a:ea typeface="Lato Light" panose="020F0502020204030203" pitchFamily="34" charset="0"/>
                <a:cs typeface="Calibri" panose="020F0502020204030204" pitchFamily="34" charset="0"/>
              </a:rPr>
              <a:t>,</a:t>
            </a:r>
            <a:r>
              <a:rPr lang="en-GB" sz="2000" b="1" i="1" dirty="0">
                <a:solidFill>
                  <a:srgbClr val="B41F7A"/>
                </a:solidFill>
                <a:ea typeface="Lato Light" panose="020F0502020204030203" pitchFamily="34" charset="0"/>
                <a:cs typeface="Calibri" panose="020F0502020204030204" pitchFamily="34" charset="0"/>
              </a:rPr>
              <a:t> </a:t>
            </a:r>
            <a:r>
              <a:rPr lang="en-GB" sz="2000" b="1" dirty="0">
                <a:solidFill>
                  <a:srgbClr val="B41F7A"/>
                </a:solidFill>
                <a:ea typeface="Lato Light" panose="020F0502020204030203" pitchFamily="34" charset="0"/>
                <a:cs typeface="Calibri" panose="020F0502020204030204" pitchFamily="34" charset="0"/>
              </a:rPr>
              <a:t>und </a:t>
            </a:r>
            <a:r>
              <a:rPr lang="en-GB" sz="2000" b="1" dirty="0" err="1">
                <a:solidFill>
                  <a:srgbClr val="B41F7A"/>
                </a:solidFill>
                <a:ea typeface="Lato Light" panose="020F0502020204030203" pitchFamily="34" charset="0"/>
                <a:cs typeface="Calibri" panose="020F0502020204030204" pitchFamily="34" charset="0"/>
              </a:rPr>
              <a:t>deren</a:t>
            </a:r>
            <a:r>
              <a:rPr lang="en-GB" sz="2000" b="1" dirty="0">
                <a:solidFill>
                  <a:srgbClr val="B41F7A"/>
                </a:solidFill>
                <a:ea typeface="Lato Light" panose="020F0502020204030203" pitchFamily="34" charset="0"/>
                <a:cs typeface="Calibri" panose="020F0502020204030204" pitchFamily="34" charset="0"/>
              </a:rPr>
              <a:t> </a:t>
            </a:r>
            <a:r>
              <a:rPr lang="en-GB" sz="2000" b="1" dirty="0" err="1">
                <a:solidFill>
                  <a:srgbClr val="B41F7A"/>
                </a:solidFill>
                <a:ea typeface="Lato Light" panose="020F0502020204030203" pitchFamily="34" charset="0"/>
                <a:cs typeface="Calibri" panose="020F0502020204030204" pitchFamily="34" charset="0"/>
              </a:rPr>
              <a:t>Mitarbeiter:innen</a:t>
            </a:r>
            <a:r>
              <a:rPr lang="en-GB" sz="2000" b="1" dirty="0">
                <a:solidFill>
                  <a:srgbClr val="B41F7A"/>
                </a:solidFill>
                <a:ea typeface="Lato Light" panose="020F0502020204030203" pitchFamily="34" charset="0"/>
                <a:cs typeface="Calibri" panose="020F0502020204030204" pitchFamily="34" charset="0"/>
              </a:rPr>
              <a:t> Simon Stephens, Christopher McLaughlin und Katrina McLaughlin, haben eine faszinierende Forschungsarbeit zum Thema "Small business in a time of crisis" veröffentlicht: Ein fünfstufiges Modell der </a:t>
            </a:r>
            <a:r>
              <a:rPr lang="en-GB" sz="2000" b="1" dirty="0" err="1">
                <a:solidFill>
                  <a:srgbClr val="B41F7A"/>
                </a:solidFill>
                <a:ea typeface="Lato Light" panose="020F0502020204030203" pitchFamily="34" charset="0"/>
                <a:cs typeface="Calibri" panose="020F0502020204030204" pitchFamily="34" charset="0"/>
              </a:rPr>
              <a:t>Unternehmenstrauer</a:t>
            </a:r>
            <a:r>
              <a:rPr lang="en-GB" sz="2000" b="1" dirty="0">
                <a:solidFill>
                  <a:srgbClr val="B41F7A"/>
                </a:solidFill>
                <a:ea typeface="Lato Light" panose="020F0502020204030203" pitchFamily="34" charset="0"/>
                <a:cs typeface="Calibri" panose="020F0502020204030204" pitchFamily="34" charset="0"/>
              </a:rPr>
              <a:t>. </a:t>
            </a:r>
          </a:p>
          <a:p>
            <a:pPr marL="12700" indent="-12700" algn="just">
              <a:lnSpc>
                <a:spcPct val="100000"/>
              </a:lnSpc>
            </a:pPr>
            <a:r>
              <a:rPr lang="en-GB" sz="2000" dirty="0">
                <a:ea typeface="Lato Light" panose="020F0502020204030203" pitchFamily="34" charset="0"/>
                <a:cs typeface="Calibri" panose="020F0502020204030204" pitchFamily="34" charset="0"/>
              </a:rPr>
              <a:t>In der </a:t>
            </a:r>
            <a:r>
              <a:rPr lang="en-GB" sz="2000" dirty="0" err="1">
                <a:ea typeface="Lato Light" panose="020F0502020204030203" pitchFamily="34" charset="0"/>
                <a:cs typeface="Calibri" panose="020F0502020204030204" pitchFamily="34" charset="0"/>
              </a:rPr>
              <a:t>Studie</a:t>
            </a:r>
            <a:r>
              <a:rPr lang="en-GB" sz="2000" dirty="0">
                <a:ea typeface="Lato Light" panose="020F0502020204030203" pitchFamily="34" charset="0"/>
                <a:cs typeface="Calibri" panose="020F0502020204030204" pitchFamily="34" charset="0"/>
              </a:rPr>
              <a:t> </a:t>
            </a:r>
            <a:r>
              <a:rPr lang="en-GB" sz="2000" dirty="0" err="1">
                <a:ea typeface="Lato Light" panose="020F0502020204030203" pitchFamily="34" charset="0"/>
                <a:cs typeface="Calibri" panose="020F0502020204030204" pitchFamily="34" charset="0"/>
              </a:rPr>
              <a:t>wurde</a:t>
            </a:r>
            <a:r>
              <a:rPr lang="en-GB" sz="2000" dirty="0">
                <a:ea typeface="Lato Light" panose="020F0502020204030203" pitchFamily="34" charset="0"/>
                <a:cs typeface="Calibri" panose="020F0502020204030204" pitchFamily="34" charset="0"/>
              </a:rPr>
              <a:t> untersucht, welche Auswirkungen eine Krise wie die Corona-</a:t>
            </a:r>
            <a:r>
              <a:rPr lang="en-GB" sz="2000" dirty="0" err="1">
                <a:ea typeface="Lato Light" panose="020F0502020204030203" pitchFamily="34" charset="0"/>
                <a:cs typeface="Calibri" panose="020F0502020204030204" pitchFamily="34" charset="0"/>
              </a:rPr>
              <a:t>Krise</a:t>
            </a:r>
            <a:r>
              <a:rPr lang="en-GB" sz="2000" dirty="0">
                <a:ea typeface="Lato Light" panose="020F0502020204030203" pitchFamily="34" charset="0"/>
                <a:cs typeface="Calibri" panose="020F0502020204030204" pitchFamily="34" charset="0"/>
              </a:rPr>
              <a:t> auf das psychische Wohlbefinden von </a:t>
            </a:r>
            <a:r>
              <a:rPr lang="en-GB" sz="2000" dirty="0" err="1">
                <a:ea typeface="Lato Light" panose="020F0502020204030203" pitchFamily="34" charset="0"/>
                <a:cs typeface="Calibri" panose="020F0502020204030204" pitchFamily="34" charset="0"/>
              </a:rPr>
              <a:t>Kleinunternehmer:innen</a:t>
            </a:r>
            <a:r>
              <a:rPr lang="en-GB" sz="2000" dirty="0">
                <a:ea typeface="Lato Light" panose="020F0502020204030203" pitchFamily="34" charset="0"/>
                <a:cs typeface="Calibri" panose="020F0502020204030204" pitchFamily="34" charset="0"/>
              </a:rPr>
              <a:t> hat. Sie </a:t>
            </a:r>
            <a:r>
              <a:rPr lang="en-GB" sz="2000" dirty="0" err="1">
                <a:ea typeface="Lato Light" panose="020F0502020204030203" pitchFamily="34" charset="0"/>
                <a:cs typeface="Calibri" panose="020F0502020204030204" pitchFamily="34" charset="0"/>
              </a:rPr>
              <a:t>nutzten</a:t>
            </a:r>
            <a:r>
              <a:rPr lang="en-GB" sz="2000" dirty="0">
                <a:ea typeface="Lato Light" panose="020F0502020204030203" pitchFamily="34" charset="0"/>
                <a:cs typeface="Calibri" panose="020F0502020204030204" pitchFamily="34" charset="0"/>
              </a:rPr>
              <a:t> </a:t>
            </a:r>
            <a:r>
              <a:rPr lang="en-GB" sz="2000" dirty="0" err="1">
                <a:ea typeface="Lato Light" panose="020F0502020204030203" pitchFamily="34" charset="0"/>
                <a:cs typeface="Calibri" panose="020F0502020204030204" pitchFamily="34" charset="0"/>
              </a:rPr>
              <a:t>dabei</a:t>
            </a:r>
            <a:r>
              <a:rPr lang="en-GB" sz="2000" dirty="0">
                <a:ea typeface="Lato Light" panose="020F0502020204030203" pitchFamily="34" charset="0"/>
                <a:cs typeface="Calibri" panose="020F0502020204030204" pitchFamily="34" charset="0"/>
              </a:rPr>
              <a:t> die </a:t>
            </a:r>
            <a:r>
              <a:rPr lang="en-GB" sz="2000" dirty="0" err="1">
                <a:ea typeface="Lato Light" panose="020F0502020204030203" pitchFamily="34" charset="0"/>
                <a:cs typeface="Calibri" panose="020F0502020204030204" pitchFamily="34" charset="0"/>
              </a:rPr>
              <a:t>bereits</a:t>
            </a:r>
            <a:r>
              <a:rPr lang="en-GB" sz="2000" dirty="0">
                <a:ea typeface="Lato Light" panose="020F0502020204030203" pitchFamily="34" charset="0"/>
                <a:cs typeface="Calibri" panose="020F0502020204030204" pitchFamily="34" charset="0"/>
              </a:rPr>
              <a:t> </a:t>
            </a:r>
            <a:r>
              <a:rPr lang="en-GB" sz="2000" dirty="0" err="1">
                <a:ea typeface="Lato Light" panose="020F0502020204030203" pitchFamily="34" charset="0"/>
                <a:cs typeface="Calibri" panose="020F0502020204030204" pitchFamily="34" charset="0"/>
              </a:rPr>
              <a:t>vorhandene</a:t>
            </a:r>
            <a:r>
              <a:rPr lang="en-GB" sz="2000" dirty="0">
                <a:ea typeface="Lato Light" panose="020F0502020204030203" pitchFamily="34" charset="0"/>
                <a:cs typeface="Calibri" panose="020F0502020204030204" pitchFamily="34" charset="0"/>
              </a:rPr>
              <a:t> </a:t>
            </a:r>
            <a:r>
              <a:rPr lang="en-GB" sz="2000" dirty="0" err="1">
                <a:ea typeface="Lato Light" panose="020F0502020204030203" pitchFamily="34" charset="0"/>
                <a:cs typeface="Calibri" panose="020F0502020204030204" pitchFamily="34" charset="0"/>
              </a:rPr>
              <a:t>wissenschaftliche</a:t>
            </a:r>
            <a:r>
              <a:rPr lang="en-GB" sz="2000" dirty="0">
                <a:ea typeface="Lato Light" panose="020F0502020204030203" pitchFamily="34" charset="0"/>
                <a:cs typeface="Calibri" panose="020F0502020204030204" pitchFamily="34" charset="0"/>
              </a:rPr>
              <a:t> </a:t>
            </a:r>
            <a:r>
              <a:rPr lang="en-GB" sz="2000" dirty="0" err="1">
                <a:ea typeface="Lato Light" panose="020F0502020204030203" pitchFamily="34" charset="0"/>
                <a:cs typeface="Calibri" panose="020F0502020204030204" pitchFamily="34" charset="0"/>
              </a:rPr>
              <a:t>Literatur</a:t>
            </a:r>
            <a:r>
              <a:rPr lang="en-GB" sz="2000" dirty="0">
                <a:ea typeface="Lato Light" panose="020F0502020204030203" pitchFamily="34" charset="0"/>
                <a:cs typeface="Calibri" panose="020F0502020204030204" pitchFamily="34" charset="0"/>
              </a:rPr>
              <a:t> über Trauer, insbesondere das Fünf-Stufen-Modell der Trauer von Kübler-Ross (1969), um die Auswirkungen zu untersuchen. </a:t>
            </a:r>
          </a:p>
        </p:txBody>
      </p:sp>
      <p:pic>
        <p:nvPicPr>
          <p:cNvPr id="22" name="Picture 21" descr="Feet above water">
            <a:extLst>
              <a:ext uri="{FF2B5EF4-FFF2-40B4-BE49-F238E27FC236}">
                <a16:creationId xmlns:a16="http://schemas.microsoft.com/office/drawing/2014/main" id="{CA8F0F6E-15A0-4D75-B563-E00FB8104F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29376" y="1714500"/>
            <a:ext cx="4719929" cy="3429000"/>
          </a:xfrm>
          <a:prstGeom prst="rect">
            <a:avLst/>
          </a:prstGeom>
        </p:spPr>
      </p:pic>
      <p:sp>
        <p:nvSpPr>
          <p:cNvPr id="24" name="TextBox 23">
            <a:extLst>
              <a:ext uri="{FF2B5EF4-FFF2-40B4-BE49-F238E27FC236}">
                <a16:creationId xmlns:a16="http://schemas.microsoft.com/office/drawing/2014/main" id="{35579B68-9BBF-E505-720E-66A80B2D7DDD}"/>
              </a:ext>
            </a:extLst>
          </p:cNvPr>
          <p:cNvSpPr txBox="1"/>
          <p:nvPr/>
        </p:nvSpPr>
        <p:spPr>
          <a:xfrm>
            <a:off x="7212417" y="5287890"/>
            <a:ext cx="4719929" cy="1333122"/>
          </a:xfrm>
          <a:prstGeom prst="rect">
            <a:avLst/>
          </a:prstGeom>
          <a:noFill/>
        </p:spPr>
        <p:txBody>
          <a:bodyPr wrap="square">
            <a:spAutoFit/>
          </a:bodyPr>
          <a:lstStyle/>
          <a:p>
            <a:pPr marL="12700" indent="-12700" algn="just">
              <a:lnSpc>
                <a:spcPct val="110000"/>
              </a:lnSpc>
            </a:pPr>
            <a:r>
              <a:rPr lang="en-US" b="1" dirty="0">
                <a:solidFill>
                  <a:schemeClr val="bg1"/>
                </a:solidFill>
                <a:highlight>
                  <a:srgbClr val="F16924"/>
                </a:highlight>
              </a:rPr>
              <a:t>LESEN SIE:</a:t>
            </a:r>
            <a:endParaRPr lang="en-GB" sz="1400" b="1" dirty="0">
              <a:solidFill>
                <a:srgbClr val="B41F7A"/>
              </a:solidFill>
              <a:latin typeface="Calibri" panose="020F0502020204030204" pitchFamily="34" charset="0"/>
              <a:ea typeface="Lato Light" panose="020F0502020204030203" pitchFamily="34" charset="0"/>
              <a:cs typeface="Calibri" panose="020F0502020204030204" pitchFamily="34" charset="0"/>
            </a:endParaRPr>
          </a:p>
          <a:p>
            <a:pPr marL="12700" indent="-12700" algn="just">
              <a:lnSpc>
                <a:spcPct val="110000"/>
              </a:lnSpc>
            </a:pPr>
            <a:r>
              <a:rPr lang="en-GB" sz="1400" b="1" dirty="0">
                <a:solidFill>
                  <a:srgbClr val="B41F7A"/>
                </a:solidFill>
                <a:latin typeface="Calibri" panose="020F0502020204030204" pitchFamily="34" charset="0"/>
                <a:ea typeface="Lato Light" panose="020F0502020204030203" pitchFamily="34" charset="0"/>
                <a:cs typeface="Calibri" panose="020F0502020204030204" pitchFamily="34" charset="0"/>
                <a:hlinkClick r:id="rId4">
                  <a:extLst>
                    <a:ext uri="{A12FA001-AC4F-418D-AE19-62706E023703}">
                      <ahyp:hlinkClr xmlns:ahyp="http://schemas.microsoft.com/office/drawing/2018/hyperlinkcolor" val="tx"/>
                    </a:ext>
                  </a:extLst>
                </a:hlinkClick>
              </a:rPr>
              <a:t>Small business in a time of crisis: A five stage model of business grief</a:t>
            </a:r>
            <a:r>
              <a:rPr lang="en-GB" sz="1400" b="1" dirty="0">
                <a:solidFill>
                  <a:srgbClr val="B41F7A"/>
                </a:solidFill>
                <a:latin typeface="Calibri" panose="020F0502020204030204" pitchFamily="34" charset="0"/>
                <a:ea typeface="Lato Light" panose="020F0502020204030203" pitchFamily="34" charset="0"/>
                <a:cs typeface="Calibri" panose="020F0502020204030204" pitchFamily="34" charset="0"/>
              </a:rPr>
              <a:t> </a:t>
            </a:r>
          </a:p>
          <a:p>
            <a:pPr marL="12700" indent="-12700" algn="just">
              <a:lnSpc>
                <a:spcPct val="110000"/>
              </a:lnSpc>
            </a:pPr>
            <a:r>
              <a:rPr lang="en-GB" sz="1400" b="1" dirty="0">
                <a:solidFill>
                  <a:srgbClr val="B41F7A"/>
                </a:solidFill>
                <a:latin typeface="Calibri" panose="020F0502020204030204" pitchFamily="34" charset="0"/>
                <a:ea typeface="Lato Light" panose="020F0502020204030203" pitchFamily="34" charset="0"/>
                <a:cs typeface="Calibri" panose="020F0502020204030204" pitchFamily="34" charset="0"/>
                <a:hlinkClick r:id="rId5">
                  <a:extLst>
                    <a:ext uri="{A12FA001-AC4F-418D-AE19-62706E023703}">
                      <ahyp:hlinkClr xmlns:ahyp="http://schemas.microsoft.com/office/drawing/2018/hyperlinkcolor" val="tx"/>
                    </a:ext>
                  </a:extLst>
                </a:hlinkClick>
              </a:rPr>
              <a:t>In: Journal of Business Venturing Insights,</a:t>
            </a:r>
          </a:p>
          <a:p>
            <a:pPr marL="12700" indent="-12700" algn="just">
              <a:lnSpc>
                <a:spcPct val="110000"/>
              </a:lnSpc>
            </a:pPr>
            <a:r>
              <a:rPr lang="en-GB" sz="1400" b="1" dirty="0">
                <a:solidFill>
                  <a:srgbClr val="B41F7A"/>
                </a:solidFill>
                <a:latin typeface="Calibri" panose="020F0502020204030204" pitchFamily="34" charset="0"/>
                <a:ea typeface="Lato Light" panose="020F0502020204030203" pitchFamily="34" charset="0"/>
                <a:cs typeface="Calibri" panose="020F0502020204030204" pitchFamily="34" charset="0"/>
                <a:hlinkClick r:id="rId5">
                  <a:extLst>
                    <a:ext uri="{A12FA001-AC4F-418D-AE19-62706E023703}">
                      <ahyp:hlinkClr xmlns:ahyp="http://schemas.microsoft.com/office/drawing/2018/hyperlinkcolor" val="tx"/>
                    </a:ext>
                  </a:extLst>
                </a:hlinkClick>
              </a:rPr>
              <a:t>Volume 16, 2021, e00282, ISSN 2352-6734,</a:t>
            </a:r>
            <a:endParaRPr lang="en-GB" sz="1400" b="1" dirty="0">
              <a:solidFill>
                <a:srgbClr val="B41F7A"/>
              </a:solidFill>
              <a:latin typeface="Calibri" panose="020F0502020204030204" pitchFamily="34" charset="0"/>
              <a:ea typeface="Lato Light" panose="020F0502020204030203" pitchFamily="34" charset="0"/>
              <a:cs typeface="Calibri" panose="020F0502020204030204" pitchFamily="34" charset="0"/>
            </a:endParaRPr>
          </a:p>
        </p:txBody>
      </p:sp>
    </p:spTree>
    <p:extLst>
      <p:ext uri="{BB962C8B-B14F-4D97-AF65-F5344CB8AC3E}">
        <p14:creationId xmlns:p14="http://schemas.microsoft.com/office/powerpoint/2010/main" val="3170042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IE" dirty="0">
                <a:solidFill>
                  <a:schemeClr val="bg1"/>
                </a:solidFill>
              </a:rPr>
              <a:t>	 Das Modell der </a:t>
            </a:r>
            <a:r>
              <a:rPr lang="en-IE" dirty="0" err="1">
                <a:solidFill>
                  <a:schemeClr val="bg1"/>
                </a:solidFill>
              </a:rPr>
              <a:t>Unternehmenstrauer</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380214" y="1684102"/>
            <a:ext cx="6722190" cy="4658946"/>
          </a:xfrm>
        </p:spPr>
        <p:txBody>
          <a:bodyPr>
            <a:noAutofit/>
          </a:bodyPr>
          <a:lstStyle/>
          <a:p>
            <a:pPr marL="12700" indent="-12700" algn="just">
              <a:lnSpc>
                <a:spcPct val="110000"/>
              </a:lnSpc>
            </a:pPr>
            <a:r>
              <a:rPr lang="en-GB" sz="1900" dirty="0">
                <a:latin typeface="Calibri" panose="020F0502020204030204" pitchFamily="34" charset="0"/>
                <a:ea typeface="Lato Light" panose="020F0502020204030203" pitchFamily="34" charset="0"/>
                <a:cs typeface="Calibri" panose="020F0502020204030204" pitchFamily="34" charset="0"/>
              </a:rPr>
              <a:t>Die </a:t>
            </a:r>
            <a:r>
              <a:rPr lang="en-GB" sz="1900" dirty="0" err="1">
                <a:latin typeface="Calibri" panose="020F0502020204030204" pitchFamily="34" charset="0"/>
                <a:ea typeface="Lato Light" panose="020F0502020204030203" pitchFamily="34" charset="0"/>
                <a:cs typeface="Calibri" panose="020F0502020204030204" pitchFamily="34" charset="0"/>
              </a:rPr>
              <a:t>Literatur</a:t>
            </a:r>
            <a:r>
              <a:rPr lang="en-GB" sz="1900" dirty="0">
                <a:latin typeface="Calibri" panose="020F0502020204030204" pitchFamily="34" charset="0"/>
                <a:ea typeface="Lato Light" panose="020F0502020204030203" pitchFamily="34" charset="0"/>
                <a:cs typeface="Calibri" panose="020F0502020204030204" pitchFamily="34" charset="0"/>
              </a:rPr>
              <a:t> zeigt, dass es </a:t>
            </a:r>
            <a:r>
              <a:rPr lang="en-GB" sz="1900" dirty="0" err="1">
                <a:latin typeface="Calibri" panose="020F0502020204030204" pitchFamily="34" charset="0"/>
                <a:ea typeface="Lato Light" panose="020F0502020204030203" pitchFamily="34" charset="0"/>
                <a:cs typeface="Calibri" panose="020F0502020204030204" pitchFamily="34" charset="0"/>
              </a:rPr>
              <a:t>sowohl</a:t>
            </a:r>
            <a:r>
              <a:rPr lang="en-GB" sz="1900" dirty="0">
                <a:latin typeface="Calibri" panose="020F0502020204030204" pitchFamily="34" charset="0"/>
                <a:ea typeface="Lato Light" panose="020F0502020204030203" pitchFamily="34" charset="0"/>
                <a:cs typeface="Calibri" panose="020F0502020204030204" pitchFamily="34" charset="0"/>
              </a:rPr>
              <a:t> </a:t>
            </a:r>
            <a:r>
              <a:rPr lang="en-GB" sz="1900" dirty="0" err="1">
                <a:latin typeface="Calibri" panose="020F0502020204030204" pitchFamily="34" charset="0"/>
                <a:ea typeface="Lato Light" panose="020F0502020204030203" pitchFamily="34" charset="0"/>
                <a:cs typeface="Calibri" panose="020F0502020204030204" pitchFamily="34" charset="0"/>
              </a:rPr>
              <a:t>Kritiker:innen</a:t>
            </a:r>
            <a:r>
              <a:rPr lang="en-GB" sz="1900" dirty="0">
                <a:latin typeface="Calibri" panose="020F0502020204030204" pitchFamily="34" charset="0"/>
                <a:ea typeface="Lato Light" panose="020F0502020204030203" pitchFamily="34" charset="0"/>
                <a:cs typeface="Calibri" panose="020F0502020204030204" pitchFamily="34" charset="0"/>
              </a:rPr>
              <a:t> </a:t>
            </a:r>
            <a:r>
              <a:rPr lang="en-GB" sz="1900" dirty="0" err="1">
                <a:latin typeface="Calibri" panose="020F0502020204030204" pitchFamily="34" charset="0"/>
                <a:ea typeface="Lato Light" panose="020F0502020204030203" pitchFamily="34" charset="0"/>
                <a:cs typeface="Calibri" panose="020F0502020204030204" pitchFamily="34" charset="0"/>
              </a:rPr>
              <a:t>als</a:t>
            </a:r>
            <a:r>
              <a:rPr lang="en-GB" sz="1900" dirty="0">
                <a:latin typeface="Calibri" panose="020F0502020204030204" pitchFamily="34" charset="0"/>
                <a:ea typeface="Lato Light" panose="020F0502020204030203" pitchFamily="34" charset="0"/>
                <a:cs typeface="Calibri" panose="020F0502020204030204" pitchFamily="34" charset="0"/>
              </a:rPr>
              <a:t> </a:t>
            </a:r>
            <a:r>
              <a:rPr lang="en-GB" sz="1900" dirty="0" err="1">
                <a:latin typeface="Calibri" panose="020F0502020204030204" pitchFamily="34" charset="0"/>
                <a:ea typeface="Lato Light" panose="020F0502020204030203" pitchFamily="34" charset="0"/>
                <a:cs typeface="Calibri" panose="020F0502020204030204" pitchFamily="34" charset="0"/>
              </a:rPr>
              <a:t>auch</a:t>
            </a:r>
            <a:r>
              <a:rPr lang="en-GB" sz="1900" dirty="0">
                <a:latin typeface="Calibri" panose="020F0502020204030204" pitchFamily="34" charset="0"/>
                <a:ea typeface="Lato Light" panose="020F0502020204030203" pitchFamily="34" charset="0"/>
                <a:cs typeface="Calibri" panose="020F0502020204030204" pitchFamily="34" charset="0"/>
              </a:rPr>
              <a:t> </a:t>
            </a:r>
            <a:r>
              <a:rPr lang="en-GB" sz="1900" dirty="0" err="1">
                <a:latin typeface="Calibri" panose="020F0502020204030204" pitchFamily="34" charset="0"/>
                <a:ea typeface="Lato Light" panose="020F0502020204030203" pitchFamily="34" charset="0"/>
                <a:cs typeface="Calibri" panose="020F0502020204030204" pitchFamily="34" charset="0"/>
              </a:rPr>
              <a:t>Befürworter:innen</a:t>
            </a:r>
            <a:r>
              <a:rPr lang="en-GB" sz="1900" dirty="0">
                <a:latin typeface="Calibri" panose="020F0502020204030204" pitchFamily="34" charset="0"/>
                <a:ea typeface="Lato Light" panose="020F0502020204030203" pitchFamily="34" charset="0"/>
                <a:cs typeface="Calibri" panose="020F0502020204030204" pitchFamily="34" charset="0"/>
              </a:rPr>
              <a:t> </a:t>
            </a:r>
            <a:r>
              <a:rPr lang="en-GB" sz="1900" dirty="0" err="1">
                <a:latin typeface="Calibri" panose="020F0502020204030204" pitchFamily="34" charset="0"/>
                <a:ea typeface="Lato Light" panose="020F0502020204030203" pitchFamily="34" charset="0"/>
                <a:cs typeface="Calibri" panose="020F0502020204030204" pitchFamily="34" charset="0"/>
              </a:rPr>
              <a:t>eines</a:t>
            </a:r>
            <a:r>
              <a:rPr lang="en-GB" sz="1900" dirty="0">
                <a:latin typeface="Calibri" panose="020F0502020204030204" pitchFamily="34" charset="0"/>
                <a:ea typeface="Lato Light" panose="020F0502020204030203" pitchFamily="34" charset="0"/>
                <a:cs typeface="Calibri" panose="020F0502020204030204" pitchFamily="34" charset="0"/>
              </a:rPr>
              <a:t> </a:t>
            </a:r>
            <a:r>
              <a:rPr lang="en-GB" sz="1900" dirty="0" err="1">
                <a:latin typeface="Calibri" panose="020F0502020204030204" pitchFamily="34" charset="0"/>
                <a:ea typeface="Lato Light" panose="020F0502020204030203" pitchFamily="34" charset="0"/>
                <a:cs typeface="Calibri" panose="020F0502020204030204" pitchFamily="34" charset="0"/>
              </a:rPr>
              <a:t>stufenbasierten</a:t>
            </a:r>
            <a:r>
              <a:rPr lang="en-GB" sz="1900" dirty="0">
                <a:latin typeface="Calibri" panose="020F0502020204030204" pitchFamily="34" charset="0"/>
                <a:ea typeface="Lato Light" panose="020F0502020204030203" pitchFamily="34" charset="0"/>
                <a:cs typeface="Calibri" panose="020F0502020204030204" pitchFamily="34" charset="0"/>
              </a:rPr>
              <a:t> Ansatzes </a:t>
            </a:r>
            <a:r>
              <a:rPr lang="en-GB" sz="1900" dirty="0" err="1">
                <a:latin typeface="Calibri" panose="020F0502020204030204" pitchFamily="34" charset="0"/>
                <a:ea typeface="Lato Light" panose="020F0502020204030203" pitchFamily="34" charset="0"/>
                <a:cs typeface="Calibri" panose="020F0502020204030204" pitchFamily="34" charset="0"/>
              </a:rPr>
              <a:t>gibt</a:t>
            </a:r>
            <a:r>
              <a:rPr lang="en-GB" sz="1900" dirty="0">
                <a:latin typeface="Calibri" panose="020F0502020204030204" pitchFamily="34" charset="0"/>
                <a:ea typeface="Lato Light" panose="020F0502020204030203" pitchFamily="34" charset="0"/>
                <a:cs typeface="Calibri" panose="020F0502020204030204" pitchFamily="34" charset="0"/>
              </a:rPr>
              <a:t>, um die Erscheinungsformen der Trauer zu erfassen und zu verstehen. Es wurden Daten von vierzig in Irland </a:t>
            </a:r>
            <a:r>
              <a:rPr lang="en-GB" sz="1900" dirty="0" err="1">
                <a:latin typeface="Calibri" panose="020F0502020204030204" pitchFamily="34" charset="0"/>
                <a:ea typeface="Lato Light" panose="020F0502020204030203" pitchFamily="34" charset="0"/>
                <a:cs typeface="Calibri" panose="020F0502020204030204" pitchFamily="34" charset="0"/>
              </a:rPr>
              <a:t>ansässigen</a:t>
            </a:r>
            <a:r>
              <a:rPr lang="en-GB" sz="1900" dirty="0">
                <a:latin typeface="Calibri" panose="020F0502020204030204" pitchFamily="34" charset="0"/>
                <a:ea typeface="Lato Light" panose="020F0502020204030203" pitchFamily="34" charset="0"/>
                <a:cs typeface="Calibri" panose="020F0502020204030204" pitchFamily="34" charset="0"/>
              </a:rPr>
              <a:t> </a:t>
            </a:r>
            <a:r>
              <a:rPr lang="en-GB" sz="1900" dirty="0" err="1">
                <a:latin typeface="Calibri" panose="020F0502020204030204" pitchFamily="34" charset="0"/>
                <a:ea typeface="Lato Light" panose="020F0502020204030203" pitchFamily="34" charset="0"/>
                <a:cs typeface="Calibri" panose="020F0502020204030204" pitchFamily="34" charset="0"/>
              </a:rPr>
              <a:t>Kleinunternehmer:innen</a:t>
            </a:r>
            <a:r>
              <a:rPr lang="en-GB" sz="1900" dirty="0">
                <a:latin typeface="Calibri" panose="020F0502020204030204" pitchFamily="34" charset="0"/>
                <a:ea typeface="Lato Light" panose="020F0502020204030203" pitchFamily="34" charset="0"/>
                <a:cs typeface="Calibri" panose="020F0502020204030204" pitchFamily="34" charset="0"/>
              </a:rPr>
              <a:t> erhoben. Die Daten wurden fünfmal über einen Zeitraum von sechs Monaten (März-September 2020) erhoben. Das Ergebnis ist ein fünfstufiges Modell der </a:t>
            </a:r>
            <a:r>
              <a:rPr lang="en-GB" sz="1900" dirty="0" err="1">
                <a:latin typeface="Calibri" panose="020F0502020204030204" pitchFamily="34" charset="0"/>
                <a:ea typeface="Lato Light" panose="020F0502020204030203" pitchFamily="34" charset="0"/>
                <a:cs typeface="Calibri" panose="020F0502020204030204" pitchFamily="34" charset="0"/>
              </a:rPr>
              <a:t>Unternehmenstrauer</a:t>
            </a:r>
            <a:r>
              <a:rPr lang="en-GB" sz="1900" dirty="0">
                <a:latin typeface="Calibri" panose="020F0502020204030204" pitchFamily="34" charset="0"/>
                <a:ea typeface="Lato Light" panose="020F0502020204030203" pitchFamily="34" charset="0"/>
                <a:cs typeface="Calibri" panose="020F0502020204030204" pitchFamily="34" charset="0"/>
              </a:rPr>
              <a:t>, welches </a:t>
            </a:r>
            <a:r>
              <a:rPr lang="en-GB" sz="1900" dirty="0" err="1">
                <a:latin typeface="Calibri" panose="020F0502020204030204" pitchFamily="34" charset="0"/>
                <a:ea typeface="Lato Light" panose="020F0502020204030203" pitchFamily="34" charset="0"/>
                <a:cs typeface="Calibri" panose="020F0502020204030204" pitchFamily="34" charset="0"/>
              </a:rPr>
              <a:t>einen</a:t>
            </a:r>
            <a:r>
              <a:rPr lang="en-GB" sz="1900" dirty="0">
                <a:latin typeface="Calibri" panose="020F0502020204030204" pitchFamily="34" charset="0"/>
                <a:ea typeface="Lato Light" panose="020F0502020204030203" pitchFamily="34" charset="0"/>
                <a:cs typeface="Calibri" panose="020F0502020204030204" pitchFamily="34" charset="0"/>
              </a:rPr>
              <a:t> Einblick in die emotionale Beziehung </a:t>
            </a:r>
            <a:r>
              <a:rPr lang="en-GB" sz="1900" dirty="0" err="1">
                <a:latin typeface="Calibri" panose="020F0502020204030204" pitchFamily="34" charset="0"/>
                <a:ea typeface="Lato Light" panose="020F0502020204030203" pitchFamily="34" charset="0"/>
                <a:cs typeface="Calibri" panose="020F0502020204030204" pitchFamily="34" charset="0"/>
              </a:rPr>
              <a:t>zwischen</a:t>
            </a:r>
            <a:r>
              <a:rPr lang="en-GB" sz="1900" dirty="0">
                <a:latin typeface="Calibri" panose="020F0502020204030204" pitchFamily="34" charset="0"/>
                <a:ea typeface="Lato Light" panose="020F0502020204030203" pitchFamily="34" charset="0"/>
                <a:cs typeface="Calibri" panose="020F0502020204030204" pitchFamily="34" charset="0"/>
              </a:rPr>
              <a:t> </a:t>
            </a:r>
            <a:r>
              <a:rPr lang="en-GB" sz="1900" dirty="0" err="1">
                <a:latin typeface="Calibri" panose="020F0502020204030204" pitchFamily="34" charset="0"/>
                <a:ea typeface="Lato Light" panose="020F0502020204030203" pitchFamily="34" charset="0"/>
                <a:cs typeface="Calibri" panose="020F0502020204030204" pitchFamily="34" charset="0"/>
              </a:rPr>
              <a:t>Eigentümer:innen</a:t>
            </a:r>
            <a:r>
              <a:rPr lang="en-GB" sz="1900" dirty="0">
                <a:latin typeface="Calibri" panose="020F0502020204030204" pitchFamily="34" charset="0"/>
                <a:ea typeface="Lato Light" panose="020F0502020204030203" pitchFamily="34" charset="0"/>
                <a:cs typeface="Calibri" panose="020F0502020204030204" pitchFamily="34" charset="0"/>
              </a:rPr>
              <a:t> und </a:t>
            </a:r>
            <a:r>
              <a:rPr lang="en-GB" sz="1900" dirty="0" err="1">
                <a:latin typeface="Calibri" panose="020F0502020204030204" pitchFamily="34" charset="0"/>
                <a:ea typeface="Lato Light" panose="020F0502020204030203" pitchFamily="34" charset="0"/>
                <a:cs typeface="Calibri" panose="020F0502020204030204" pitchFamily="34" charset="0"/>
              </a:rPr>
              <a:t>ihrem</a:t>
            </a:r>
            <a:r>
              <a:rPr lang="en-GB" sz="1900" dirty="0">
                <a:latin typeface="Calibri" panose="020F0502020204030204" pitchFamily="34" charset="0"/>
                <a:ea typeface="Lato Light" panose="020F0502020204030203" pitchFamily="34" charset="0"/>
                <a:cs typeface="Calibri" panose="020F0502020204030204" pitchFamily="34" charset="0"/>
              </a:rPr>
              <a:t> </a:t>
            </a:r>
            <a:r>
              <a:rPr lang="en-GB" sz="1900" dirty="0" err="1">
                <a:latin typeface="Calibri" panose="020F0502020204030204" pitchFamily="34" charset="0"/>
                <a:ea typeface="Lato Light" panose="020F0502020204030203" pitchFamily="34" charset="0"/>
                <a:cs typeface="Calibri" panose="020F0502020204030204" pitchFamily="34" charset="0"/>
              </a:rPr>
              <a:t>kleinen</a:t>
            </a:r>
            <a:r>
              <a:rPr lang="en-GB" sz="1900" dirty="0">
                <a:latin typeface="Calibri" panose="020F0502020204030204" pitchFamily="34" charset="0"/>
                <a:ea typeface="Lato Light" panose="020F0502020204030203" pitchFamily="34" charset="0"/>
                <a:cs typeface="Calibri" panose="020F0502020204030204" pitchFamily="34" charset="0"/>
              </a:rPr>
              <a:t> </a:t>
            </a:r>
            <a:r>
              <a:rPr lang="en-GB" sz="1900" dirty="0" err="1">
                <a:latin typeface="Calibri" panose="020F0502020204030204" pitchFamily="34" charset="0"/>
                <a:ea typeface="Lato Light" panose="020F0502020204030203" pitchFamily="34" charset="0"/>
                <a:cs typeface="Calibri" panose="020F0502020204030204" pitchFamily="34" charset="0"/>
              </a:rPr>
              <a:t>Unternehmen</a:t>
            </a:r>
            <a:r>
              <a:rPr lang="en-GB" sz="1900" dirty="0">
                <a:latin typeface="Calibri" panose="020F0502020204030204" pitchFamily="34" charset="0"/>
                <a:ea typeface="Lato Light" panose="020F0502020204030203" pitchFamily="34" charset="0"/>
                <a:cs typeface="Calibri" panose="020F0502020204030204" pitchFamily="34" charset="0"/>
              </a:rPr>
              <a:t> </a:t>
            </a:r>
            <a:r>
              <a:rPr lang="en-GB" sz="1900" dirty="0" err="1">
                <a:latin typeface="Calibri" panose="020F0502020204030204" pitchFamily="34" charset="0"/>
                <a:ea typeface="Lato Light" panose="020F0502020204030203" pitchFamily="34" charset="0"/>
                <a:cs typeface="Calibri" panose="020F0502020204030204" pitchFamily="34" charset="0"/>
              </a:rPr>
              <a:t>gibt</a:t>
            </a:r>
            <a:r>
              <a:rPr lang="en-GB" sz="1900" dirty="0">
                <a:latin typeface="Calibri" panose="020F0502020204030204" pitchFamily="34" charset="0"/>
                <a:ea typeface="Lato Light" panose="020F0502020204030203" pitchFamily="34" charset="0"/>
                <a:cs typeface="Calibri" panose="020F0502020204030204" pitchFamily="34" charset="0"/>
              </a:rPr>
              <a:t>. Die </a:t>
            </a:r>
            <a:r>
              <a:rPr lang="en-GB" sz="1900" dirty="0" err="1">
                <a:latin typeface="Calibri" panose="020F0502020204030204" pitchFamily="34" charset="0"/>
                <a:ea typeface="Lato Light" panose="020F0502020204030203" pitchFamily="34" charset="0"/>
                <a:cs typeface="Calibri" panose="020F0502020204030204" pitchFamily="34" charset="0"/>
              </a:rPr>
              <a:t>Autor:innen</a:t>
            </a:r>
            <a:r>
              <a:rPr lang="en-GB" sz="1900" dirty="0">
                <a:latin typeface="Calibri" panose="020F0502020204030204" pitchFamily="34" charset="0"/>
                <a:ea typeface="Lato Light" panose="020F0502020204030203" pitchFamily="34" charset="0"/>
                <a:cs typeface="Calibri" panose="020F0502020204030204" pitchFamily="34" charset="0"/>
              </a:rPr>
              <a:t> </a:t>
            </a:r>
            <a:r>
              <a:rPr lang="en-GB" sz="1900" dirty="0" err="1">
                <a:latin typeface="Calibri" panose="020F0502020204030204" pitchFamily="34" charset="0"/>
                <a:ea typeface="Lato Light" panose="020F0502020204030203" pitchFamily="34" charset="0"/>
                <a:cs typeface="Calibri" panose="020F0502020204030204" pitchFamily="34" charset="0"/>
              </a:rPr>
              <a:t>konkludieren</a:t>
            </a:r>
            <a:r>
              <a:rPr lang="en-GB" sz="1900" dirty="0">
                <a:latin typeface="Calibri" panose="020F0502020204030204" pitchFamily="34" charset="0"/>
                <a:ea typeface="Lato Light" panose="020F0502020204030203" pitchFamily="34" charset="0"/>
                <a:cs typeface="Calibri" panose="020F0502020204030204" pitchFamily="34" charset="0"/>
              </a:rPr>
              <a:t>, dass eine Unternehmensschließung </a:t>
            </a:r>
            <a:r>
              <a:rPr lang="en-GB" sz="1900" dirty="0" err="1">
                <a:latin typeface="Calibri" panose="020F0502020204030204" pitchFamily="34" charset="0"/>
                <a:ea typeface="Lato Light" panose="020F0502020204030203" pitchFamily="34" charset="0"/>
                <a:cs typeface="Calibri" panose="020F0502020204030204" pitchFamily="34" charset="0"/>
              </a:rPr>
              <a:t>bei</a:t>
            </a:r>
            <a:r>
              <a:rPr lang="en-GB" sz="1900" dirty="0">
                <a:latin typeface="Calibri" panose="020F0502020204030204" pitchFamily="34" charset="0"/>
                <a:ea typeface="Lato Light" panose="020F0502020204030203" pitchFamily="34" charset="0"/>
                <a:cs typeface="Calibri" panose="020F0502020204030204" pitchFamily="34" charset="0"/>
              </a:rPr>
              <a:t> </a:t>
            </a:r>
            <a:r>
              <a:rPr lang="en-GB" sz="1900" dirty="0" err="1">
                <a:latin typeface="Calibri" panose="020F0502020204030204" pitchFamily="34" charset="0"/>
                <a:ea typeface="Lato Light" panose="020F0502020204030203" pitchFamily="34" charset="0"/>
                <a:cs typeface="Calibri" panose="020F0502020204030204" pitchFamily="34" charset="0"/>
              </a:rPr>
              <a:t>Kleinunternehmer:innen</a:t>
            </a:r>
            <a:r>
              <a:rPr lang="en-GB" sz="1900" dirty="0">
                <a:latin typeface="Calibri" panose="020F0502020204030204" pitchFamily="34" charset="0"/>
                <a:ea typeface="Lato Light" panose="020F0502020204030203" pitchFamily="34" charset="0"/>
                <a:cs typeface="Calibri" panose="020F0502020204030204" pitchFamily="34" charset="0"/>
              </a:rPr>
              <a:t> </a:t>
            </a:r>
            <a:r>
              <a:rPr lang="en-GB" sz="1900" dirty="0" err="1">
                <a:latin typeface="Calibri" panose="020F0502020204030204" pitchFamily="34" charset="0"/>
                <a:ea typeface="Lato Light" panose="020F0502020204030203" pitchFamily="34" charset="0"/>
                <a:cs typeface="Calibri" panose="020F0502020204030204" pitchFamily="34" charset="0"/>
              </a:rPr>
              <a:t>zum</a:t>
            </a:r>
            <a:r>
              <a:rPr lang="en-GB" sz="1900" dirty="0">
                <a:latin typeface="Calibri" panose="020F0502020204030204" pitchFamily="34" charset="0"/>
                <a:ea typeface="Lato Light" panose="020F0502020204030203" pitchFamily="34" charset="0"/>
                <a:cs typeface="Calibri" panose="020F0502020204030204" pitchFamily="34" charset="0"/>
              </a:rPr>
              <a:t> </a:t>
            </a:r>
            <a:r>
              <a:rPr lang="en-GB" sz="1900" dirty="0" err="1">
                <a:latin typeface="Calibri" panose="020F0502020204030204" pitchFamily="34" charset="0"/>
                <a:ea typeface="Lato Light" panose="020F0502020204030203" pitchFamily="34" charset="0"/>
                <a:cs typeface="Calibri" panose="020F0502020204030204" pitchFamily="34" charset="0"/>
              </a:rPr>
              <a:t>Einsetzen</a:t>
            </a:r>
            <a:r>
              <a:rPr lang="en-GB" sz="1900" dirty="0">
                <a:latin typeface="Calibri" panose="020F0502020204030204" pitchFamily="34" charset="0"/>
                <a:ea typeface="Lato Light" panose="020F0502020204030203" pitchFamily="34" charset="0"/>
                <a:cs typeface="Calibri" panose="020F0502020204030204" pitchFamily="34" charset="0"/>
              </a:rPr>
              <a:t> </a:t>
            </a:r>
            <a:r>
              <a:rPr lang="en-GB" sz="1900" dirty="0" err="1">
                <a:latin typeface="Calibri" panose="020F0502020204030204" pitchFamily="34" charset="0"/>
                <a:ea typeface="Lato Light" panose="020F0502020204030203" pitchFamily="34" charset="0"/>
                <a:cs typeface="Calibri" panose="020F0502020204030204" pitchFamily="34" charset="0"/>
              </a:rPr>
              <a:t>eines</a:t>
            </a:r>
            <a:r>
              <a:rPr lang="en-GB" sz="1900" dirty="0">
                <a:latin typeface="Calibri" panose="020F0502020204030204" pitchFamily="34" charset="0"/>
                <a:ea typeface="Lato Light" panose="020F0502020204030203" pitchFamily="34" charset="0"/>
                <a:cs typeface="Calibri" panose="020F0502020204030204" pitchFamily="34" charset="0"/>
              </a:rPr>
              <a:t> </a:t>
            </a:r>
            <a:r>
              <a:rPr lang="en-GB" sz="1900" dirty="0" err="1">
                <a:latin typeface="Calibri" panose="020F0502020204030204" pitchFamily="34" charset="0"/>
                <a:ea typeface="Lato Light" panose="020F0502020204030203" pitchFamily="34" charset="0"/>
                <a:cs typeface="Calibri" panose="020F0502020204030204" pitchFamily="34" charset="0"/>
              </a:rPr>
              <a:t>Trauerprozesses</a:t>
            </a:r>
            <a:r>
              <a:rPr lang="en-GB" sz="1900" dirty="0">
                <a:latin typeface="Calibri" panose="020F0502020204030204" pitchFamily="34" charset="0"/>
                <a:ea typeface="Lato Light" panose="020F0502020204030203" pitchFamily="34" charset="0"/>
                <a:cs typeface="Calibri" panose="020F0502020204030204" pitchFamily="34" charset="0"/>
              </a:rPr>
              <a:t> </a:t>
            </a:r>
            <a:r>
              <a:rPr lang="en-GB" sz="1900" dirty="0" err="1">
                <a:latin typeface="Calibri" panose="020F0502020204030204" pitchFamily="34" charset="0"/>
                <a:ea typeface="Lato Light" panose="020F0502020204030203" pitchFamily="34" charset="0"/>
                <a:cs typeface="Calibri" panose="020F0502020204030204" pitchFamily="34" charset="0"/>
              </a:rPr>
              <a:t>führen</a:t>
            </a:r>
            <a:r>
              <a:rPr lang="en-GB" sz="1900" dirty="0">
                <a:latin typeface="Calibri" panose="020F0502020204030204" pitchFamily="34" charset="0"/>
                <a:ea typeface="Lato Light" panose="020F0502020204030203" pitchFamily="34" charset="0"/>
                <a:cs typeface="Calibri" panose="020F0502020204030204" pitchFamily="34" charset="0"/>
              </a:rPr>
              <a:t> </a:t>
            </a:r>
            <a:r>
              <a:rPr lang="en-GB" sz="1900" dirty="0" err="1">
                <a:latin typeface="Calibri" panose="020F0502020204030204" pitchFamily="34" charset="0"/>
                <a:ea typeface="Lato Light" panose="020F0502020204030203" pitchFamily="34" charset="0"/>
                <a:cs typeface="Calibri" panose="020F0502020204030204" pitchFamily="34" charset="0"/>
              </a:rPr>
              <a:t>kann</a:t>
            </a:r>
            <a:r>
              <a:rPr lang="en-GB" sz="1900" dirty="0">
                <a:latin typeface="Calibri" panose="020F0502020204030204" pitchFamily="34" charset="0"/>
                <a:ea typeface="Lato Light" panose="020F0502020204030203" pitchFamily="34" charset="0"/>
                <a:cs typeface="Calibri" panose="020F0502020204030204" pitchFamily="34" charset="0"/>
              </a:rPr>
              <a:t>. Dieser </a:t>
            </a:r>
            <a:r>
              <a:rPr lang="en-GB" sz="1900" dirty="0" err="1">
                <a:latin typeface="Calibri" panose="020F0502020204030204" pitchFamily="34" charset="0"/>
                <a:ea typeface="Lato Light" panose="020F0502020204030203" pitchFamily="34" charset="0"/>
                <a:cs typeface="Calibri" panose="020F0502020204030204" pitchFamily="34" charset="0"/>
              </a:rPr>
              <a:t>läuft</a:t>
            </a:r>
            <a:r>
              <a:rPr lang="en-GB" sz="1900" dirty="0">
                <a:latin typeface="Calibri" panose="020F0502020204030204" pitchFamily="34" charset="0"/>
                <a:ea typeface="Lato Light" panose="020F0502020204030203" pitchFamily="34" charset="0"/>
                <a:cs typeface="Calibri" panose="020F0502020204030204" pitchFamily="34" charset="0"/>
              </a:rPr>
              <a:t> in </a:t>
            </a:r>
            <a:r>
              <a:rPr lang="en-GB" sz="1900" dirty="0" err="1">
                <a:latin typeface="Calibri" panose="020F0502020204030204" pitchFamily="34" charset="0"/>
                <a:ea typeface="Lato Light" panose="020F0502020204030203" pitchFamily="34" charset="0"/>
                <a:cs typeface="Calibri" panose="020F0502020204030204" pitchFamily="34" charset="0"/>
              </a:rPr>
              <a:t>bestimmten</a:t>
            </a:r>
            <a:r>
              <a:rPr lang="en-GB" sz="1900" dirty="0">
                <a:latin typeface="Calibri" panose="020F0502020204030204" pitchFamily="34" charset="0"/>
                <a:ea typeface="Lato Light" panose="020F0502020204030203" pitchFamily="34" charset="0"/>
                <a:cs typeface="Calibri" panose="020F0502020204030204" pitchFamily="34" charset="0"/>
              </a:rPr>
              <a:t> </a:t>
            </a:r>
            <a:r>
              <a:rPr lang="en-GB" sz="1900" dirty="0" err="1">
                <a:latin typeface="Calibri" panose="020F0502020204030204" pitchFamily="34" charset="0"/>
                <a:ea typeface="Lato Light" panose="020F0502020204030203" pitchFamily="34" charset="0"/>
                <a:cs typeface="Calibri" panose="020F0502020204030204" pitchFamily="34" charset="0"/>
              </a:rPr>
              <a:t>Phasen</a:t>
            </a:r>
            <a:r>
              <a:rPr lang="en-GB" sz="1900" dirty="0">
                <a:latin typeface="Calibri" panose="020F0502020204030204" pitchFamily="34" charset="0"/>
                <a:ea typeface="Lato Light" panose="020F0502020204030203" pitchFamily="34" charset="0"/>
                <a:cs typeface="Calibri" panose="020F0502020204030204" pitchFamily="34" charset="0"/>
              </a:rPr>
              <a:t> ab und </a:t>
            </a:r>
            <a:r>
              <a:rPr lang="en-GB" sz="1900" dirty="0" err="1">
                <a:latin typeface="Calibri" panose="020F0502020204030204" pitchFamily="34" charset="0"/>
                <a:ea typeface="Lato Light" panose="020F0502020204030203" pitchFamily="34" charset="0"/>
                <a:cs typeface="Calibri" panose="020F0502020204030204" pitchFamily="34" charset="0"/>
              </a:rPr>
              <a:t>kann</a:t>
            </a:r>
            <a:r>
              <a:rPr lang="en-GB" sz="1900" dirty="0">
                <a:latin typeface="Calibri" panose="020F0502020204030204" pitchFamily="34" charset="0"/>
                <a:ea typeface="Lato Light" panose="020F0502020204030203" pitchFamily="34" charset="0"/>
                <a:cs typeface="Calibri" panose="020F0502020204030204" pitchFamily="34" charset="0"/>
              </a:rPr>
              <a:t> </a:t>
            </a:r>
            <a:r>
              <a:rPr lang="en-GB" sz="1900" dirty="0" err="1">
                <a:latin typeface="Calibri" panose="020F0502020204030204" pitchFamily="34" charset="0"/>
                <a:ea typeface="Lato Light" panose="020F0502020204030203" pitchFamily="34" charset="0"/>
                <a:cs typeface="Calibri" panose="020F0502020204030204" pitchFamily="34" charset="0"/>
              </a:rPr>
              <a:t>durch</a:t>
            </a:r>
            <a:r>
              <a:rPr lang="en-GB" sz="1900" dirty="0">
                <a:latin typeface="Calibri" panose="020F0502020204030204" pitchFamily="34" charset="0"/>
                <a:ea typeface="Lato Light" panose="020F0502020204030203" pitchFamily="34" charset="0"/>
                <a:cs typeface="Calibri" panose="020F0502020204030204" pitchFamily="34" charset="0"/>
              </a:rPr>
              <a:t> </a:t>
            </a:r>
            <a:r>
              <a:rPr lang="en-GB" sz="1900" dirty="0" err="1">
                <a:latin typeface="Calibri" panose="020F0502020204030204" pitchFamily="34" charset="0"/>
                <a:ea typeface="Lato Light" panose="020F0502020204030203" pitchFamily="34" charset="0"/>
                <a:cs typeface="Calibri" panose="020F0502020204030204" pitchFamily="34" charset="0"/>
              </a:rPr>
              <a:t>Modellierung</a:t>
            </a:r>
            <a:r>
              <a:rPr lang="en-GB" sz="1900" dirty="0">
                <a:latin typeface="Calibri" panose="020F0502020204030204" pitchFamily="34" charset="0"/>
                <a:ea typeface="Lato Light" panose="020F0502020204030203" pitchFamily="34" charset="0"/>
                <a:cs typeface="Calibri" panose="020F0502020204030204" pitchFamily="34" charset="0"/>
              </a:rPr>
              <a:t> und </a:t>
            </a:r>
            <a:r>
              <a:rPr lang="en-GB" sz="1900" dirty="0" err="1">
                <a:latin typeface="Calibri" panose="020F0502020204030204" pitchFamily="34" charset="0"/>
                <a:ea typeface="Lato Light" panose="020F0502020204030203" pitchFamily="34" charset="0"/>
                <a:cs typeface="Calibri" panose="020F0502020204030204" pitchFamily="34" charset="0"/>
              </a:rPr>
              <a:t>Illustrierung</a:t>
            </a:r>
            <a:r>
              <a:rPr lang="en-GB" sz="1900" dirty="0">
                <a:latin typeface="Calibri" panose="020F0502020204030204" pitchFamily="34" charset="0"/>
                <a:ea typeface="Lato Light" panose="020F0502020204030203" pitchFamily="34" charset="0"/>
                <a:cs typeface="Calibri" panose="020F0502020204030204" pitchFamily="34" charset="0"/>
              </a:rPr>
              <a:t> </a:t>
            </a:r>
            <a:r>
              <a:rPr lang="en-GB" sz="1900" dirty="0" err="1">
                <a:latin typeface="Calibri" panose="020F0502020204030204" pitchFamily="34" charset="0"/>
                <a:ea typeface="Lato Light" panose="020F0502020204030203" pitchFamily="34" charset="0"/>
                <a:cs typeface="Calibri" panose="020F0502020204030204" pitchFamily="34" charset="0"/>
              </a:rPr>
              <a:t>dargestellt</a:t>
            </a:r>
            <a:r>
              <a:rPr lang="en-GB" sz="1900" dirty="0">
                <a:latin typeface="Calibri" panose="020F0502020204030204" pitchFamily="34" charset="0"/>
                <a:ea typeface="Lato Light" panose="020F0502020204030203" pitchFamily="34" charset="0"/>
                <a:cs typeface="Calibri" panose="020F0502020204030204" pitchFamily="34" charset="0"/>
              </a:rPr>
              <a:t> </a:t>
            </a:r>
            <a:r>
              <a:rPr lang="en-GB" sz="1900" dirty="0" err="1">
                <a:latin typeface="Calibri" panose="020F0502020204030204" pitchFamily="34" charset="0"/>
                <a:ea typeface="Lato Light" panose="020F0502020204030203" pitchFamily="34" charset="0"/>
                <a:cs typeface="Calibri" panose="020F0502020204030204" pitchFamily="34" charset="0"/>
              </a:rPr>
              <a:t>werden</a:t>
            </a:r>
            <a:r>
              <a:rPr lang="en-GB" sz="1900" dirty="0">
                <a:latin typeface="Calibri" panose="020F0502020204030204" pitchFamily="34" charset="0"/>
                <a:ea typeface="Lato Light" panose="020F0502020204030203" pitchFamily="34" charset="0"/>
                <a:cs typeface="Calibri" panose="020F0502020204030204" pitchFamily="34" charset="0"/>
              </a:rPr>
              <a:t>.</a:t>
            </a:r>
          </a:p>
        </p:txBody>
      </p:sp>
      <p:pic>
        <p:nvPicPr>
          <p:cNvPr id="22" name="Picture 21" descr="Feet above water">
            <a:extLst>
              <a:ext uri="{FF2B5EF4-FFF2-40B4-BE49-F238E27FC236}">
                <a16:creationId xmlns:a16="http://schemas.microsoft.com/office/drawing/2014/main" id="{CA8F0F6E-15A0-4D75-B563-E00FB8104F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29376" y="1714500"/>
            <a:ext cx="4719929" cy="3429000"/>
          </a:xfrm>
          <a:prstGeom prst="rect">
            <a:avLst/>
          </a:prstGeom>
        </p:spPr>
      </p:pic>
      <p:sp>
        <p:nvSpPr>
          <p:cNvPr id="2" name="TextBox 23">
            <a:extLst>
              <a:ext uri="{FF2B5EF4-FFF2-40B4-BE49-F238E27FC236}">
                <a16:creationId xmlns:a16="http://schemas.microsoft.com/office/drawing/2014/main" id="{4D694F8D-D88D-E10A-A11F-3E74404F8042}"/>
              </a:ext>
            </a:extLst>
          </p:cNvPr>
          <p:cNvSpPr txBox="1"/>
          <p:nvPr/>
        </p:nvSpPr>
        <p:spPr>
          <a:xfrm>
            <a:off x="7212417" y="5287890"/>
            <a:ext cx="4719929" cy="1333122"/>
          </a:xfrm>
          <a:prstGeom prst="rect">
            <a:avLst/>
          </a:prstGeom>
          <a:noFill/>
        </p:spPr>
        <p:txBody>
          <a:bodyPr wrap="square">
            <a:spAutoFit/>
          </a:bodyPr>
          <a:lstStyle/>
          <a:p>
            <a:pPr marL="12700" indent="-12700" algn="just">
              <a:lnSpc>
                <a:spcPct val="110000"/>
              </a:lnSpc>
            </a:pPr>
            <a:r>
              <a:rPr lang="en-US" b="1" dirty="0">
                <a:solidFill>
                  <a:schemeClr val="bg1"/>
                </a:solidFill>
                <a:highlight>
                  <a:srgbClr val="F16924"/>
                </a:highlight>
              </a:rPr>
              <a:t>LESEN SIE:</a:t>
            </a:r>
            <a:endParaRPr lang="en-GB" sz="1400" b="1" dirty="0">
              <a:solidFill>
                <a:srgbClr val="B41F7A"/>
              </a:solidFill>
              <a:latin typeface="Calibri" panose="020F0502020204030204" pitchFamily="34" charset="0"/>
              <a:ea typeface="Lato Light" panose="020F0502020204030203" pitchFamily="34" charset="0"/>
              <a:cs typeface="Calibri" panose="020F0502020204030204" pitchFamily="34" charset="0"/>
            </a:endParaRPr>
          </a:p>
          <a:p>
            <a:pPr marL="12700" indent="-12700" algn="just">
              <a:lnSpc>
                <a:spcPct val="110000"/>
              </a:lnSpc>
            </a:pPr>
            <a:r>
              <a:rPr lang="en-GB" sz="1400" b="1" dirty="0">
                <a:solidFill>
                  <a:srgbClr val="B41F7A"/>
                </a:solidFill>
                <a:latin typeface="Calibri" panose="020F0502020204030204" pitchFamily="34" charset="0"/>
                <a:ea typeface="Lato Light" panose="020F0502020204030203" pitchFamily="34" charset="0"/>
                <a:cs typeface="Calibri" panose="020F0502020204030204" pitchFamily="34" charset="0"/>
                <a:hlinkClick r:id="rId4">
                  <a:extLst>
                    <a:ext uri="{A12FA001-AC4F-418D-AE19-62706E023703}">
                      <ahyp:hlinkClr xmlns:ahyp="http://schemas.microsoft.com/office/drawing/2018/hyperlinkcolor" val="tx"/>
                    </a:ext>
                  </a:extLst>
                </a:hlinkClick>
              </a:rPr>
              <a:t>Small business in a time of crisis: A five stage model of business grief</a:t>
            </a:r>
            <a:r>
              <a:rPr lang="en-GB" sz="1400" b="1" dirty="0">
                <a:solidFill>
                  <a:srgbClr val="B41F7A"/>
                </a:solidFill>
                <a:latin typeface="Calibri" panose="020F0502020204030204" pitchFamily="34" charset="0"/>
                <a:ea typeface="Lato Light" panose="020F0502020204030203" pitchFamily="34" charset="0"/>
                <a:cs typeface="Calibri" panose="020F0502020204030204" pitchFamily="34" charset="0"/>
              </a:rPr>
              <a:t> </a:t>
            </a:r>
          </a:p>
          <a:p>
            <a:pPr marL="12700" indent="-12700" algn="just">
              <a:lnSpc>
                <a:spcPct val="110000"/>
              </a:lnSpc>
            </a:pPr>
            <a:r>
              <a:rPr lang="en-GB" sz="1400" b="1" dirty="0">
                <a:solidFill>
                  <a:srgbClr val="B41F7A"/>
                </a:solidFill>
                <a:latin typeface="Calibri" panose="020F0502020204030204" pitchFamily="34" charset="0"/>
                <a:ea typeface="Lato Light" panose="020F0502020204030203" pitchFamily="34" charset="0"/>
                <a:cs typeface="Calibri" panose="020F0502020204030204" pitchFamily="34" charset="0"/>
                <a:hlinkClick r:id="rId5">
                  <a:extLst>
                    <a:ext uri="{A12FA001-AC4F-418D-AE19-62706E023703}">
                      <ahyp:hlinkClr xmlns:ahyp="http://schemas.microsoft.com/office/drawing/2018/hyperlinkcolor" val="tx"/>
                    </a:ext>
                  </a:extLst>
                </a:hlinkClick>
              </a:rPr>
              <a:t>In: Journal of Business Venturing Insights,</a:t>
            </a:r>
          </a:p>
          <a:p>
            <a:pPr marL="12700" indent="-12700" algn="just">
              <a:lnSpc>
                <a:spcPct val="110000"/>
              </a:lnSpc>
            </a:pPr>
            <a:r>
              <a:rPr lang="en-GB" sz="1400" b="1" dirty="0">
                <a:solidFill>
                  <a:srgbClr val="B41F7A"/>
                </a:solidFill>
                <a:latin typeface="Calibri" panose="020F0502020204030204" pitchFamily="34" charset="0"/>
                <a:ea typeface="Lato Light" panose="020F0502020204030203" pitchFamily="34" charset="0"/>
                <a:cs typeface="Calibri" panose="020F0502020204030204" pitchFamily="34" charset="0"/>
                <a:hlinkClick r:id="rId5">
                  <a:extLst>
                    <a:ext uri="{A12FA001-AC4F-418D-AE19-62706E023703}">
                      <ahyp:hlinkClr xmlns:ahyp="http://schemas.microsoft.com/office/drawing/2018/hyperlinkcolor" val="tx"/>
                    </a:ext>
                  </a:extLst>
                </a:hlinkClick>
              </a:rPr>
              <a:t>Volume 16, 2021, e00282, ISSN 2352-6734,</a:t>
            </a:r>
            <a:endParaRPr lang="en-GB" sz="1400" b="1" dirty="0">
              <a:solidFill>
                <a:srgbClr val="B41F7A"/>
              </a:solidFill>
              <a:latin typeface="Calibri" panose="020F0502020204030204" pitchFamily="34" charset="0"/>
              <a:ea typeface="Lato Light" panose="020F0502020204030203" pitchFamily="34" charset="0"/>
              <a:cs typeface="Calibri" panose="020F0502020204030204" pitchFamily="34" charset="0"/>
            </a:endParaRPr>
          </a:p>
        </p:txBody>
      </p:sp>
    </p:spTree>
    <p:extLst>
      <p:ext uri="{BB962C8B-B14F-4D97-AF65-F5344CB8AC3E}">
        <p14:creationId xmlns:p14="http://schemas.microsoft.com/office/powerpoint/2010/main" val="242487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54678EC-8A3F-3741-8E47-AE94DA479C25}"/>
              </a:ext>
            </a:extLst>
          </p:cNvPr>
          <p:cNvSpPr>
            <a:spLocks noGrp="1"/>
          </p:cNvSpPr>
          <p:nvPr>
            <p:ph type="body" sz="quarter" idx="16"/>
          </p:nvPr>
        </p:nvSpPr>
        <p:spPr>
          <a:xfrm>
            <a:off x="1982804" y="1379071"/>
            <a:ext cx="4949217" cy="3423588"/>
          </a:xfrm>
        </p:spPr>
        <p:txBody>
          <a:bodyPr>
            <a:normAutofit/>
          </a:bodyPr>
          <a:lstStyle/>
          <a:p>
            <a:r>
              <a:rPr lang="en-US" sz="4000" dirty="0"/>
              <a:t>SUCHE NACH FRÜHWARNSIGNALEN: </a:t>
            </a:r>
          </a:p>
          <a:p>
            <a:endParaRPr lang="en-US" sz="4000" dirty="0"/>
          </a:p>
          <a:p>
            <a:r>
              <a:rPr lang="en-US" sz="4000" dirty="0"/>
              <a:t>Die </a:t>
            </a:r>
            <a:r>
              <a:rPr lang="en-US" sz="4000" dirty="0" err="1"/>
              <a:t>vier</a:t>
            </a:r>
            <a:r>
              <a:rPr lang="en-US" sz="4000" dirty="0"/>
              <a:t> Schlüsselbereiche </a:t>
            </a:r>
          </a:p>
        </p:txBody>
      </p:sp>
      <p:sp>
        <p:nvSpPr>
          <p:cNvPr id="3" name="Text Placeholder 2">
            <a:extLst>
              <a:ext uri="{FF2B5EF4-FFF2-40B4-BE49-F238E27FC236}">
                <a16:creationId xmlns:a16="http://schemas.microsoft.com/office/drawing/2014/main" id="{0B5F2CD6-66FF-60DA-48DE-3B0E78B51457}"/>
              </a:ext>
            </a:extLst>
          </p:cNvPr>
          <p:cNvSpPr>
            <a:spLocks noGrp="1"/>
          </p:cNvSpPr>
          <p:nvPr>
            <p:ph type="body" sz="quarter" idx="17"/>
          </p:nvPr>
        </p:nvSpPr>
        <p:spPr/>
        <p:txBody>
          <a:bodyPr/>
          <a:lstStyle/>
          <a:p>
            <a:r>
              <a:rPr lang="en-US" dirty="0"/>
              <a:t>04</a:t>
            </a:r>
          </a:p>
        </p:txBody>
      </p:sp>
    </p:spTree>
    <p:extLst>
      <p:ext uri="{BB962C8B-B14F-4D97-AF65-F5344CB8AC3E}">
        <p14:creationId xmlns:p14="http://schemas.microsoft.com/office/powerpoint/2010/main" val="1964008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20109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16DEE1E-7145-ABE3-709F-6073509D6351}"/>
              </a:ext>
            </a:extLst>
          </p:cNvPr>
          <p:cNvSpPr>
            <a:spLocks noGrp="1"/>
          </p:cNvSpPr>
          <p:nvPr>
            <p:ph type="body" sz="quarter" idx="18"/>
          </p:nvPr>
        </p:nvSpPr>
        <p:spPr>
          <a:xfrm>
            <a:off x="420236" y="2686432"/>
            <a:ext cx="3249235" cy="3642546"/>
          </a:xfrm>
        </p:spPr>
        <p:txBody>
          <a:bodyPr>
            <a:normAutofit fontScale="92500"/>
          </a:bodyPr>
          <a:lstStyle/>
          <a:p>
            <a:pPr marL="15875" indent="-15875"/>
            <a:r>
              <a:rPr lang="en-US" dirty="0">
                <a:solidFill>
                  <a:schemeClr val="bg1"/>
                </a:solidFill>
              </a:rPr>
              <a:t>Eine regelmäßige, systematische und umfassende Risikobewertung anhand der </a:t>
            </a:r>
            <a:r>
              <a:rPr lang="en-US" dirty="0" err="1">
                <a:solidFill>
                  <a:schemeClr val="bg1"/>
                </a:solidFill>
              </a:rPr>
              <a:t>vier</a:t>
            </a:r>
            <a:r>
              <a:rPr lang="en-US" dirty="0">
                <a:solidFill>
                  <a:schemeClr val="bg1"/>
                </a:solidFill>
              </a:rPr>
              <a:t> wichtigsten </a:t>
            </a:r>
            <a:r>
              <a:rPr lang="en-US" dirty="0" err="1">
                <a:solidFill>
                  <a:schemeClr val="bg1"/>
                </a:solidFill>
              </a:rPr>
              <a:t>Frühwarn</a:t>
            </a:r>
            <a:r>
              <a:rPr lang="en-US" dirty="0">
                <a:solidFill>
                  <a:schemeClr val="bg1"/>
                </a:solidFill>
              </a:rPr>
              <a:t>-/ </a:t>
            </a:r>
            <a:r>
              <a:rPr lang="en-US" dirty="0" err="1">
                <a:solidFill>
                  <a:schemeClr val="bg1"/>
                </a:solidFill>
              </a:rPr>
              <a:t>Risikosignale</a:t>
            </a:r>
            <a:r>
              <a:rPr lang="en-US" dirty="0">
                <a:solidFill>
                  <a:schemeClr val="bg1"/>
                </a:solidFill>
              </a:rPr>
              <a:t> ermöglicht es, frühzeitig Gegenmaßnahmen zu ergreifen. </a:t>
            </a:r>
          </a:p>
          <a:p>
            <a:pPr marL="15875" indent="-15875"/>
            <a:r>
              <a:rPr lang="en-US" b="1" dirty="0">
                <a:solidFill>
                  <a:schemeClr val="bg1"/>
                </a:solidFill>
              </a:rPr>
              <a:t>Schauen wir </a:t>
            </a:r>
            <a:r>
              <a:rPr lang="en-US" b="1" dirty="0" err="1">
                <a:solidFill>
                  <a:schemeClr val="bg1"/>
                </a:solidFill>
              </a:rPr>
              <a:t>uns</a:t>
            </a:r>
            <a:r>
              <a:rPr lang="en-US" b="1" dirty="0">
                <a:solidFill>
                  <a:schemeClr val="bg1"/>
                </a:solidFill>
              </a:rPr>
              <a:t> die </a:t>
            </a:r>
            <a:r>
              <a:rPr lang="en-US" b="1" dirty="0" err="1">
                <a:solidFill>
                  <a:schemeClr val="bg1"/>
                </a:solidFill>
              </a:rPr>
              <a:t>vier</a:t>
            </a:r>
            <a:r>
              <a:rPr lang="en-US" b="1" dirty="0">
                <a:solidFill>
                  <a:schemeClr val="bg1"/>
                </a:solidFill>
              </a:rPr>
              <a:t> </a:t>
            </a:r>
            <a:r>
              <a:rPr lang="en-US" b="1" dirty="0" err="1">
                <a:solidFill>
                  <a:schemeClr val="bg1"/>
                </a:solidFill>
              </a:rPr>
              <a:t>Bereiche</a:t>
            </a:r>
            <a:r>
              <a:rPr lang="en-US" b="1" dirty="0">
                <a:solidFill>
                  <a:schemeClr val="bg1"/>
                </a:solidFill>
              </a:rPr>
              <a:t> an:</a:t>
            </a:r>
          </a:p>
          <a:p>
            <a:pPr marL="15875" indent="-15875"/>
            <a:endParaRPr lang="en-US" dirty="0">
              <a:solidFill>
                <a:schemeClr val="bg1"/>
              </a:solidFill>
            </a:endParaRPr>
          </a:p>
          <a:p>
            <a:pPr marL="15875" indent="-15875"/>
            <a:endParaRPr lang="en-US" dirty="0">
              <a:solidFill>
                <a:schemeClr val="bg1"/>
              </a:solidFill>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8" y="491603"/>
            <a:ext cx="3428027" cy="1875850"/>
          </a:xfrm>
        </p:spPr>
        <p:txBody>
          <a:bodyPr>
            <a:normAutofit fontScale="92500" lnSpcReduction="10000"/>
          </a:bodyPr>
          <a:lstStyle/>
          <a:p>
            <a:r>
              <a:rPr lang="en-GB" dirty="0">
                <a:solidFill>
                  <a:schemeClr val="bg1"/>
                </a:solidFill>
              </a:rPr>
              <a:t>Die </a:t>
            </a:r>
            <a:r>
              <a:rPr lang="en-GB" dirty="0" err="1">
                <a:solidFill>
                  <a:schemeClr val="bg1"/>
                </a:solidFill>
              </a:rPr>
              <a:t>Suche</a:t>
            </a:r>
            <a:r>
              <a:rPr lang="en-GB" dirty="0">
                <a:solidFill>
                  <a:schemeClr val="bg1"/>
                </a:solidFill>
              </a:rPr>
              <a:t> </a:t>
            </a:r>
            <a:r>
              <a:rPr lang="en-GB" dirty="0" err="1">
                <a:solidFill>
                  <a:schemeClr val="bg1"/>
                </a:solidFill>
              </a:rPr>
              <a:t>nach</a:t>
            </a:r>
            <a:r>
              <a:rPr lang="en-GB" dirty="0">
                <a:solidFill>
                  <a:schemeClr val="bg1"/>
                </a:solidFill>
              </a:rPr>
              <a:t> </a:t>
            </a:r>
            <a:r>
              <a:rPr lang="en-GB" dirty="0" err="1">
                <a:solidFill>
                  <a:schemeClr val="bg1"/>
                </a:solidFill>
              </a:rPr>
              <a:t>Frühwarnsignalen</a:t>
            </a:r>
            <a:r>
              <a:rPr lang="en-GB" dirty="0">
                <a:solidFill>
                  <a:schemeClr val="bg1"/>
                </a:solidFill>
              </a:rPr>
              <a:t>: die </a:t>
            </a:r>
            <a:r>
              <a:rPr lang="en-GB" dirty="0" err="1">
                <a:solidFill>
                  <a:schemeClr val="bg1"/>
                </a:solidFill>
              </a:rPr>
              <a:t>vier</a:t>
            </a:r>
            <a:r>
              <a:rPr lang="en-GB" dirty="0">
                <a:solidFill>
                  <a:schemeClr val="bg1"/>
                </a:solidFill>
              </a:rPr>
              <a:t> Schlüsselbereiche </a:t>
            </a:r>
          </a:p>
        </p:txBody>
      </p:sp>
      <p:sp>
        <p:nvSpPr>
          <p:cNvPr id="104" name="TextBox 40">
            <a:extLst>
              <a:ext uri="{FF2B5EF4-FFF2-40B4-BE49-F238E27FC236}">
                <a16:creationId xmlns:a16="http://schemas.microsoft.com/office/drawing/2014/main" id="{BC99318B-D0FF-4921-B814-4CD6119D1E35}"/>
              </a:ext>
            </a:extLst>
          </p:cNvPr>
          <p:cNvSpPr txBox="1"/>
          <p:nvPr/>
        </p:nvSpPr>
        <p:spPr>
          <a:xfrm>
            <a:off x="5864992" y="540417"/>
            <a:ext cx="5972442" cy="8002191"/>
          </a:xfrm>
          <a:prstGeom prst="rect">
            <a:avLst/>
          </a:prstGeom>
          <a:noFill/>
        </p:spPr>
        <p:txBody>
          <a:bodyPr wrap="square" rtlCol="0">
            <a:spAutoFit/>
          </a:bodyPr>
          <a:lstStyle/>
          <a:p>
            <a:pPr>
              <a:defRPr/>
            </a:pPr>
            <a:r>
              <a:rPr lang="en-US" sz="3400" dirty="0">
                <a:solidFill>
                  <a:srgbClr val="F16924"/>
                </a:solidFill>
              </a:rPr>
              <a:t>01 </a:t>
            </a:r>
            <a:r>
              <a:rPr kumimoji="0" lang="en-GB" sz="2200" b="1" i="0" u="none" strike="noStrike" kern="1200" cap="none" spc="0" normalizeH="0" baseline="0" noProof="0" dirty="0" err="1">
                <a:ln>
                  <a:noFill/>
                </a:ln>
                <a:solidFill>
                  <a:srgbClr val="B41F7A"/>
                </a:solidFill>
                <a:effectLst/>
                <a:uLnTx/>
                <a:uFillTx/>
                <a:ea typeface="Roboto" charset="0"/>
                <a:cs typeface="Roboto" charset="0"/>
              </a:rPr>
              <a:t>Branchenspezifische</a:t>
            </a:r>
            <a:r>
              <a:rPr kumimoji="0" lang="en-GB" sz="2200" b="1" i="0" u="none" strike="noStrike" kern="1200" cap="none" spc="0" normalizeH="0" baseline="0" noProof="0" dirty="0">
                <a:ln>
                  <a:noFill/>
                </a:ln>
                <a:solidFill>
                  <a:srgbClr val="B41F7A"/>
                </a:solidFill>
                <a:effectLst/>
                <a:uLnTx/>
                <a:uFillTx/>
                <a:ea typeface="Roboto" charset="0"/>
                <a:cs typeface="Roboto" charset="0"/>
              </a:rPr>
              <a:t> </a:t>
            </a:r>
            <a:r>
              <a:rPr kumimoji="0" lang="en-GB" sz="2200" b="1" i="0" u="none" strike="noStrike" kern="1200" cap="none" spc="0" normalizeH="0" baseline="0" noProof="0" dirty="0" err="1">
                <a:ln>
                  <a:noFill/>
                </a:ln>
                <a:solidFill>
                  <a:srgbClr val="B41F7A"/>
                </a:solidFill>
                <a:effectLst/>
                <a:uLnTx/>
                <a:uFillTx/>
                <a:ea typeface="Roboto" charset="0"/>
                <a:cs typeface="Roboto" charset="0"/>
              </a:rPr>
              <a:t>Risiken</a:t>
            </a:r>
            <a:endParaRPr kumimoji="0" lang="en-GB" sz="2200" b="1" i="0" u="none" strike="noStrike" kern="1200" cap="none" spc="0" normalizeH="0" baseline="0" noProof="0" dirty="0">
              <a:ln>
                <a:noFill/>
              </a:ln>
              <a:solidFill>
                <a:srgbClr val="B41F7A"/>
              </a:solidFill>
              <a:effectLst/>
              <a:uLnTx/>
              <a:uFillTx/>
              <a:ea typeface="Roboto" charset="0"/>
              <a:cs typeface="Roboto" charset="0"/>
            </a:endParaRPr>
          </a:p>
          <a:p>
            <a:pPr>
              <a:defRPr/>
            </a:pPr>
            <a:r>
              <a:rPr lang="en-GB" sz="2200" dirty="0">
                <a:solidFill>
                  <a:srgbClr val="595959"/>
                </a:solidFill>
                <a:ea typeface="Lato Light" charset="0"/>
                <a:cs typeface="Lato Light" charset="0"/>
              </a:rPr>
              <a:t>Systematische Suche nach Risiken in der Branche, in der Ihr Unternehmen tätig 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rgbClr val="595959"/>
              </a:solidFill>
              <a:ea typeface="Roboto" charset="0"/>
              <a:cs typeface="Roboto" charset="0"/>
            </a:endParaRPr>
          </a:p>
          <a:p>
            <a:pPr lvl="0">
              <a:defRPr/>
            </a:pPr>
            <a:r>
              <a:rPr lang="en-US" sz="3400" dirty="0">
                <a:solidFill>
                  <a:srgbClr val="F16924"/>
                </a:solidFill>
              </a:rPr>
              <a:t>02 </a:t>
            </a:r>
            <a:r>
              <a:rPr lang="en-GB" sz="2200" b="1" dirty="0">
                <a:solidFill>
                  <a:srgbClr val="B41F7A"/>
                </a:solidFill>
                <a:ea typeface="Roboto" charset="0"/>
                <a:cs typeface="Roboto" charset="0"/>
              </a:rPr>
              <a:t>Interne </a:t>
            </a:r>
            <a:r>
              <a:rPr lang="en-GB" sz="2200" b="1" dirty="0" err="1">
                <a:solidFill>
                  <a:srgbClr val="B41F7A"/>
                </a:solidFill>
                <a:ea typeface="Roboto" charset="0"/>
                <a:cs typeface="Roboto" charset="0"/>
              </a:rPr>
              <a:t>Risikofaktoren</a:t>
            </a:r>
            <a:endParaRPr lang="en-GB" sz="2200" b="1" dirty="0">
              <a:solidFill>
                <a:srgbClr val="B41F7A"/>
              </a:solidFill>
              <a:ea typeface="Roboto" charset="0"/>
              <a:cs typeface="Roboto" charset="0"/>
            </a:endParaRPr>
          </a:p>
          <a:p>
            <a:pPr lvl="0">
              <a:defRPr/>
            </a:pPr>
            <a:r>
              <a:rPr lang="en-GB" sz="2200" dirty="0">
                <a:solidFill>
                  <a:srgbClr val="595959"/>
                </a:solidFill>
                <a:ea typeface="Roboto" charset="0"/>
                <a:cs typeface="Roboto" charset="0"/>
              </a:rPr>
              <a:t>Analyse von </a:t>
            </a:r>
            <a:r>
              <a:rPr lang="en-GB" sz="2200" dirty="0" err="1">
                <a:solidFill>
                  <a:srgbClr val="595959"/>
                </a:solidFill>
                <a:ea typeface="Roboto" charset="0"/>
                <a:cs typeface="Roboto" charset="0"/>
              </a:rPr>
              <a:t>Risiken</a:t>
            </a:r>
            <a:r>
              <a:rPr lang="en-GB" sz="2200" dirty="0">
                <a:solidFill>
                  <a:srgbClr val="595959"/>
                </a:solidFill>
                <a:ea typeface="Roboto" charset="0"/>
                <a:cs typeface="Roboto" charset="0"/>
              </a:rPr>
              <a:t>, die von der eigenen Organisation </a:t>
            </a:r>
            <a:r>
              <a:rPr lang="en-GB" sz="2200" dirty="0" err="1">
                <a:solidFill>
                  <a:srgbClr val="595959"/>
                </a:solidFill>
                <a:ea typeface="Roboto" charset="0"/>
                <a:cs typeface="Roboto" charset="0"/>
              </a:rPr>
              <a:t>ausgehen</a:t>
            </a:r>
            <a:endParaRPr lang="en-GB" sz="2200" dirty="0">
              <a:solidFill>
                <a:srgbClr val="595959"/>
              </a:solidFill>
              <a:ea typeface="Roboto" charset="0"/>
              <a:cs typeface="Roboto" charset="0"/>
            </a:endParaRPr>
          </a:p>
          <a:p>
            <a:pPr lvl="0">
              <a:defRPr/>
            </a:pPr>
            <a:endParaRPr lang="en-GB" sz="3200" dirty="0">
              <a:solidFill>
                <a:srgbClr val="595959"/>
              </a:solidFill>
              <a:ea typeface="Roboto" charset="0"/>
              <a:cs typeface="Roboto" charset="0"/>
            </a:endParaRPr>
          </a:p>
          <a:p>
            <a:pPr lvl="0">
              <a:defRPr/>
            </a:pPr>
            <a:r>
              <a:rPr lang="en-US" sz="3400" dirty="0">
                <a:solidFill>
                  <a:srgbClr val="F16924"/>
                </a:solidFill>
              </a:rPr>
              <a:t>03 </a:t>
            </a:r>
            <a:r>
              <a:rPr lang="en-GB" sz="2200" b="1" dirty="0">
                <a:solidFill>
                  <a:srgbClr val="B41F7A"/>
                </a:solidFill>
                <a:ea typeface="Roboto" charset="0"/>
              </a:rPr>
              <a:t>S</a:t>
            </a:r>
            <a:r>
              <a:rPr lang="en-GB" sz="2200" b="1" dirty="0">
                <a:solidFill>
                  <a:srgbClr val="B41F7A"/>
                </a:solidFill>
                <a:ea typeface="Roboto" charset="0"/>
                <a:cs typeface="Roboto" charset="0"/>
              </a:rPr>
              <a:t>takeholder-</a:t>
            </a:r>
            <a:r>
              <a:rPr lang="en-GB" sz="2200" b="1" dirty="0" err="1">
                <a:solidFill>
                  <a:srgbClr val="B41F7A"/>
                </a:solidFill>
                <a:ea typeface="Roboto" charset="0"/>
                <a:cs typeface="Roboto" charset="0"/>
              </a:rPr>
              <a:t>Beziehungen</a:t>
            </a:r>
            <a:r>
              <a:rPr lang="en-GB" sz="2200" b="1" dirty="0">
                <a:solidFill>
                  <a:srgbClr val="B41F7A"/>
                </a:solidFill>
                <a:ea typeface="Roboto" charset="0"/>
                <a:cs typeface="Roboto" charset="0"/>
              </a:rPr>
              <a:t> </a:t>
            </a:r>
          </a:p>
          <a:p>
            <a:pPr lvl="0">
              <a:defRPr/>
            </a:pPr>
            <a:r>
              <a:rPr lang="en-GB" sz="2200" dirty="0" err="1">
                <a:solidFill>
                  <a:srgbClr val="595959"/>
                </a:solidFill>
                <a:ea typeface="Roboto" charset="0"/>
                <a:cs typeface="Roboto" charset="0"/>
              </a:rPr>
              <a:t>Risiken</a:t>
            </a:r>
            <a:r>
              <a:rPr lang="en-GB" sz="2200" dirty="0">
                <a:solidFill>
                  <a:srgbClr val="595959"/>
                </a:solidFill>
                <a:ea typeface="Roboto" charset="0"/>
                <a:cs typeface="Roboto" charset="0"/>
              </a:rPr>
              <a:t>, </a:t>
            </a:r>
            <a:r>
              <a:rPr lang="en-GB" sz="2200" dirty="0" err="1">
                <a:solidFill>
                  <a:srgbClr val="595959"/>
                </a:solidFill>
                <a:ea typeface="Roboto" charset="0"/>
                <a:cs typeface="Roboto" charset="0"/>
              </a:rPr>
              <a:t>welche</a:t>
            </a:r>
            <a:r>
              <a:rPr lang="en-GB" sz="2200" dirty="0">
                <a:solidFill>
                  <a:srgbClr val="595959"/>
                </a:solidFill>
                <a:ea typeface="Roboto" charset="0"/>
                <a:cs typeface="Roboto" charset="0"/>
              </a:rPr>
              <a:t> </a:t>
            </a:r>
            <a:r>
              <a:rPr lang="en-GB" sz="2200" dirty="0" err="1">
                <a:solidFill>
                  <a:srgbClr val="595959"/>
                </a:solidFill>
                <a:ea typeface="Roboto" charset="0"/>
                <a:cs typeface="Roboto" charset="0"/>
              </a:rPr>
              <a:t>sich</a:t>
            </a:r>
            <a:r>
              <a:rPr lang="en-GB" sz="2200" dirty="0">
                <a:solidFill>
                  <a:srgbClr val="595959"/>
                </a:solidFill>
                <a:ea typeface="Roboto" charset="0"/>
                <a:cs typeface="Roboto" charset="0"/>
              </a:rPr>
              <a:t> aus den spezifischen Beziehungen zu den </a:t>
            </a:r>
            <a:r>
              <a:rPr lang="en-GB" sz="2200" dirty="0" err="1">
                <a:solidFill>
                  <a:srgbClr val="595959"/>
                </a:solidFill>
                <a:ea typeface="Roboto" charset="0"/>
                <a:cs typeface="Roboto" charset="0"/>
              </a:rPr>
              <a:t>Stakeholder:innen</a:t>
            </a:r>
            <a:r>
              <a:rPr lang="en-GB" sz="2200" dirty="0">
                <a:solidFill>
                  <a:srgbClr val="595959"/>
                </a:solidFill>
                <a:ea typeface="Roboto" charset="0"/>
                <a:cs typeface="Roboto" charset="0"/>
              </a:rPr>
              <a:t> </a:t>
            </a:r>
            <a:r>
              <a:rPr lang="en-GB" sz="2200" dirty="0" err="1">
                <a:solidFill>
                  <a:srgbClr val="595959"/>
                </a:solidFill>
                <a:ea typeface="Roboto" charset="0"/>
                <a:cs typeface="Roboto" charset="0"/>
              </a:rPr>
              <a:t>ergeben</a:t>
            </a:r>
            <a:endParaRPr lang="en-GB" sz="2200" dirty="0">
              <a:solidFill>
                <a:srgbClr val="595959"/>
              </a:solidFill>
              <a:ea typeface="Roboto" charset="0"/>
              <a:cs typeface="Roboto" charset="0"/>
            </a:endParaRPr>
          </a:p>
          <a:p>
            <a:pPr lvl="0">
              <a:defRPr/>
            </a:pPr>
            <a:endParaRPr lang="en-GB" sz="3200" dirty="0">
              <a:solidFill>
                <a:srgbClr val="595959"/>
              </a:solidFill>
              <a:ea typeface="Roboto" charset="0"/>
              <a:cs typeface="Roboto" charset="0"/>
            </a:endParaRPr>
          </a:p>
          <a:p>
            <a:pPr lvl="0">
              <a:defRPr/>
            </a:pPr>
            <a:r>
              <a:rPr lang="en-US" sz="3400" dirty="0">
                <a:solidFill>
                  <a:srgbClr val="F16924"/>
                </a:solidFill>
              </a:rPr>
              <a:t>04 </a:t>
            </a:r>
            <a:r>
              <a:rPr lang="en-GB" sz="2200" b="1" dirty="0">
                <a:solidFill>
                  <a:srgbClr val="B41F7A"/>
                </a:solidFill>
                <a:ea typeface="Roboto" charset="0"/>
                <a:cs typeface="Roboto" charset="0"/>
              </a:rPr>
              <a:t>Risikobewertungen</a:t>
            </a:r>
          </a:p>
          <a:p>
            <a:pPr lvl="0">
              <a:defRPr/>
            </a:pPr>
            <a:r>
              <a:rPr lang="en-GB" sz="2200" dirty="0" err="1">
                <a:solidFill>
                  <a:srgbClr val="595959"/>
                </a:solidFill>
                <a:ea typeface="Roboto" charset="0"/>
                <a:cs typeface="Roboto" charset="0"/>
              </a:rPr>
              <a:t>Systematische</a:t>
            </a:r>
            <a:r>
              <a:rPr lang="en-GB" sz="2200" dirty="0">
                <a:solidFill>
                  <a:srgbClr val="595959"/>
                </a:solidFill>
                <a:ea typeface="Roboto" charset="0"/>
                <a:cs typeface="Roboto" charset="0"/>
              </a:rPr>
              <a:t> </a:t>
            </a:r>
            <a:r>
              <a:rPr lang="en-GB" sz="2200" dirty="0" err="1">
                <a:solidFill>
                  <a:srgbClr val="595959"/>
                </a:solidFill>
                <a:ea typeface="Roboto" charset="0"/>
                <a:cs typeface="Roboto" charset="0"/>
              </a:rPr>
              <a:t>Suche</a:t>
            </a:r>
            <a:r>
              <a:rPr lang="en-GB" sz="2200" dirty="0">
                <a:solidFill>
                  <a:srgbClr val="595959"/>
                </a:solidFill>
                <a:ea typeface="Roboto" charset="0"/>
                <a:cs typeface="Roboto" charset="0"/>
              </a:rPr>
              <a:t> </a:t>
            </a:r>
            <a:r>
              <a:rPr lang="en-GB" sz="2200" dirty="0" err="1">
                <a:solidFill>
                  <a:srgbClr val="595959"/>
                </a:solidFill>
                <a:ea typeface="Roboto" charset="0"/>
                <a:cs typeface="Roboto" charset="0"/>
              </a:rPr>
              <a:t>nach</a:t>
            </a:r>
            <a:r>
              <a:rPr lang="en-GB" sz="2200" dirty="0">
                <a:solidFill>
                  <a:srgbClr val="595959"/>
                </a:solidFill>
                <a:ea typeface="Roboto" charset="0"/>
                <a:cs typeface="Roboto" charset="0"/>
              </a:rPr>
              <a:t> impliziten Themen</a:t>
            </a:r>
          </a:p>
          <a:p>
            <a:pPr lvl="0">
              <a:defRPr/>
            </a:pPr>
            <a:endParaRPr lang="en-GB" sz="2200" b="1" dirty="0">
              <a:solidFill>
                <a:srgbClr val="595959"/>
              </a:solidFill>
              <a:ea typeface="Roboto" charset="0"/>
              <a:cs typeface="Roboto" charset="0"/>
            </a:endParaRPr>
          </a:p>
          <a:p>
            <a:pPr lvl="0">
              <a:defRPr/>
            </a:pPr>
            <a:endParaRPr lang="en-GB" sz="2200" b="1" dirty="0">
              <a:solidFill>
                <a:srgbClr val="595959"/>
              </a:solidFill>
              <a:ea typeface="Roboto" charset="0"/>
              <a:cs typeface="Roboto" charset="0"/>
            </a:endParaRPr>
          </a:p>
          <a:p>
            <a:pPr lvl="0">
              <a:defRPr/>
            </a:pPr>
            <a:r>
              <a:rPr lang="en-GB" sz="2200" b="1" dirty="0">
                <a:solidFill>
                  <a:srgbClr val="595959"/>
                </a:solidFill>
                <a:ea typeface="Roboto" charset="0"/>
                <a:cs typeface="Roboto" charset="0"/>
              </a:rPr>
              <a:t> </a:t>
            </a:r>
          </a:p>
          <a:p>
            <a:pPr lvl="0">
              <a:defRPr/>
            </a:pPr>
            <a:endParaRPr lang="en-GB" sz="2200" b="1" dirty="0">
              <a:solidFill>
                <a:srgbClr val="595959"/>
              </a:solidFill>
              <a:ea typeface="Roboto" charset="0"/>
              <a:cs typeface="Roboto" charset="0"/>
            </a:endParaRPr>
          </a:p>
          <a:p>
            <a:pPr lvl="0">
              <a:defRPr/>
            </a:pPr>
            <a:endParaRPr lang="en-GB" sz="2200" b="1" dirty="0">
              <a:solidFill>
                <a:srgbClr val="595959"/>
              </a:solidFill>
              <a:ea typeface="Roboto" charset="0"/>
              <a:cs typeface="Robo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595959"/>
              </a:solidFill>
              <a:effectLst/>
              <a:uLnTx/>
              <a:uFillTx/>
              <a:ea typeface="Roboto" charset="0"/>
              <a:cs typeface="Roboto" charset="0"/>
            </a:endParaRPr>
          </a:p>
        </p:txBody>
      </p:sp>
      <p:sp>
        <p:nvSpPr>
          <p:cNvPr id="8" name="Rectangle 7">
            <a:extLst>
              <a:ext uri="{FF2B5EF4-FFF2-40B4-BE49-F238E27FC236}">
                <a16:creationId xmlns:a16="http://schemas.microsoft.com/office/drawing/2014/main" id="{14F9744D-3107-97CB-5B61-61E5B24B2E44}"/>
              </a:ext>
            </a:extLst>
          </p:cNvPr>
          <p:cNvSpPr/>
          <p:nvPr/>
        </p:nvSpPr>
        <p:spPr>
          <a:xfrm>
            <a:off x="378756" y="2443311"/>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nvGrpSpPr>
          <p:cNvPr id="9" name="Graphic 2">
            <a:extLst>
              <a:ext uri="{FF2B5EF4-FFF2-40B4-BE49-F238E27FC236}">
                <a16:creationId xmlns:a16="http://schemas.microsoft.com/office/drawing/2014/main" id="{C1E2E067-FA67-157D-22DF-8943BAFA9428}"/>
              </a:ext>
            </a:extLst>
          </p:cNvPr>
          <p:cNvGrpSpPr/>
          <p:nvPr/>
        </p:nvGrpSpPr>
        <p:grpSpPr>
          <a:xfrm>
            <a:off x="4679980" y="600008"/>
            <a:ext cx="911305" cy="970368"/>
            <a:chOff x="3918554" y="774528"/>
            <a:chExt cx="868197" cy="924466"/>
          </a:xfrm>
          <a:solidFill>
            <a:srgbClr val="595959"/>
          </a:solidFill>
        </p:grpSpPr>
        <p:grpSp>
          <p:nvGrpSpPr>
            <p:cNvPr id="10" name="Graphic 2">
              <a:extLst>
                <a:ext uri="{FF2B5EF4-FFF2-40B4-BE49-F238E27FC236}">
                  <a16:creationId xmlns:a16="http://schemas.microsoft.com/office/drawing/2014/main" id="{0D7C6B1A-D142-FEAC-4678-BAF1F714E9CD}"/>
                </a:ext>
              </a:extLst>
            </p:cNvPr>
            <p:cNvGrpSpPr/>
            <p:nvPr/>
          </p:nvGrpSpPr>
          <p:grpSpPr>
            <a:xfrm>
              <a:off x="3918554" y="774528"/>
              <a:ext cx="868197" cy="924466"/>
              <a:chOff x="3918554" y="774528"/>
              <a:chExt cx="868197" cy="924466"/>
            </a:xfrm>
            <a:grpFill/>
          </p:grpSpPr>
          <p:sp>
            <p:nvSpPr>
              <p:cNvPr id="14" name="Freeform 13">
                <a:extLst>
                  <a:ext uri="{FF2B5EF4-FFF2-40B4-BE49-F238E27FC236}">
                    <a16:creationId xmlns:a16="http://schemas.microsoft.com/office/drawing/2014/main" id="{677499EE-578B-1132-7A99-91BDA0DF845F}"/>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F4BD0802-FB2C-A76A-0D9A-79DCF7F25CDC}"/>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1" name="Graphic 2">
              <a:extLst>
                <a:ext uri="{FF2B5EF4-FFF2-40B4-BE49-F238E27FC236}">
                  <a16:creationId xmlns:a16="http://schemas.microsoft.com/office/drawing/2014/main" id="{B3A72D40-D0D7-2799-E1F0-A850040C23F6}"/>
                </a:ext>
              </a:extLst>
            </p:cNvPr>
            <p:cNvGrpSpPr/>
            <p:nvPr/>
          </p:nvGrpSpPr>
          <p:grpSpPr>
            <a:xfrm>
              <a:off x="3958353" y="890522"/>
              <a:ext cx="708520" cy="605461"/>
              <a:chOff x="3958353" y="890522"/>
              <a:chExt cx="708520" cy="605461"/>
            </a:xfrm>
            <a:grpFill/>
          </p:grpSpPr>
          <p:sp>
            <p:nvSpPr>
              <p:cNvPr id="12" name="Freeform 11">
                <a:extLst>
                  <a:ext uri="{FF2B5EF4-FFF2-40B4-BE49-F238E27FC236}">
                    <a16:creationId xmlns:a16="http://schemas.microsoft.com/office/drawing/2014/main" id="{4B1128B1-C83F-0B69-07F6-BC6B725A1BA0}"/>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D20AC160-747D-6F94-AF72-FD7C718A41A8}"/>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6" name="Group 15">
            <a:extLst>
              <a:ext uri="{FF2B5EF4-FFF2-40B4-BE49-F238E27FC236}">
                <a16:creationId xmlns:a16="http://schemas.microsoft.com/office/drawing/2014/main" id="{7AD25DAB-836E-43AC-EAA5-4F0179FEEF59}"/>
              </a:ext>
            </a:extLst>
          </p:cNvPr>
          <p:cNvGrpSpPr/>
          <p:nvPr/>
        </p:nvGrpSpPr>
        <p:grpSpPr>
          <a:xfrm>
            <a:off x="4705476" y="3721748"/>
            <a:ext cx="885534" cy="895928"/>
            <a:chOff x="7190753" y="5365577"/>
            <a:chExt cx="745522" cy="754273"/>
          </a:xfrm>
          <a:solidFill>
            <a:srgbClr val="595959"/>
          </a:solidFill>
        </p:grpSpPr>
        <p:grpSp>
          <p:nvGrpSpPr>
            <p:cNvPr id="17" name="Graphic 2">
              <a:extLst>
                <a:ext uri="{FF2B5EF4-FFF2-40B4-BE49-F238E27FC236}">
                  <a16:creationId xmlns:a16="http://schemas.microsoft.com/office/drawing/2014/main" id="{F43ABC08-1F16-3DAB-9EFF-FB44DAE19CD9}"/>
                </a:ext>
              </a:extLst>
            </p:cNvPr>
            <p:cNvGrpSpPr/>
            <p:nvPr/>
          </p:nvGrpSpPr>
          <p:grpSpPr>
            <a:xfrm>
              <a:off x="7353351" y="5647412"/>
              <a:ext cx="420044" cy="75879"/>
              <a:chOff x="7353351" y="5647412"/>
              <a:chExt cx="420044" cy="75879"/>
            </a:xfrm>
            <a:grpFill/>
          </p:grpSpPr>
          <p:sp>
            <p:nvSpPr>
              <p:cNvPr id="28" name="Freeform 27">
                <a:extLst>
                  <a:ext uri="{FF2B5EF4-FFF2-40B4-BE49-F238E27FC236}">
                    <a16:creationId xmlns:a16="http://schemas.microsoft.com/office/drawing/2014/main" id="{FD7E2E19-270F-1D25-5020-FEA8D46000B1}"/>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82735AE-ADE4-3A3C-374F-27856751B705}"/>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8" name="Graphic 2">
              <a:extLst>
                <a:ext uri="{FF2B5EF4-FFF2-40B4-BE49-F238E27FC236}">
                  <a16:creationId xmlns:a16="http://schemas.microsoft.com/office/drawing/2014/main" id="{E327CCE1-C30F-E836-9526-F9F37F9E6266}"/>
                </a:ext>
              </a:extLst>
            </p:cNvPr>
            <p:cNvGrpSpPr/>
            <p:nvPr/>
          </p:nvGrpSpPr>
          <p:grpSpPr>
            <a:xfrm>
              <a:off x="7190753" y="5365577"/>
              <a:ext cx="745522" cy="754273"/>
              <a:chOff x="7190753" y="5365577"/>
              <a:chExt cx="745522" cy="754273"/>
            </a:xfrm>
            <a:grpFill/>
          </p:grpSpPr>
          <p:sp>
            <p:nvSpPr>
              <p:cNvPr id="19" name="Freeform 18">
                <a:extLst>
                  <a:ext uri="{FF2B5EF4-FFF2-40B4-BE49-F238E27FC236}">
                    <a16:creationId xmlns:a16="http://schemas.microsoft.com/office/drawing/2014/main" id="{E908A2EC-B378-0536-F9E5-201A76264CD2}"/>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BC30E396-FC85-EE06-BCE5-B163826AC530}"/>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3250DFAC-F9A2-0F0C-C9E3-7A163D586198}"/>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B2912BBA-1F52-0DF6-8DB6-D02E5F42E169}"/>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FB0347CB-9C49-E5D1-A19D-F7F3774D9E71}"/>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F2AB7536-EB04-0582-607A-BFD6714715E4}"/>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1B9EBD4F-57D1-D650-7BB6-B1C8D30C25B8}"/>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541D7A9B-434B-D2F3-6CBF-74B17D81F5DA}"/>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7" name="Freeform 26">
                <a:extLst>
                  <a:ext uri="{FF2B5EF4-FFF2-40B4-BE49-F238E27FC236}">
                    <a16:creationId xmlns:a16="http://schemas.microsoft.com/office/drawing/2014/main" id="{85D29300-FFB1-651D-76E7-67DDFD5FC044}"/>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30" name="Group 29">
            <a:extLst>
              <a:ext uri="{FF2B5EF4-FFF2-40B4-BE49-F238E27FC236}">
                <a16:creationId xmlns:a16="http://schemas.microsoft.com/office/drawing/2014/main" id="{F0FE1B05-3855-8C18-61BC-529127DE17EE}"/>
              </a:ext>
            </a:extLst>
          </p:cNvPr>
          <p:cNvGrpSpPr/>
          <p:nvPr/>
        </p:nvGrpSpPr>
        <p:grpSpPr>
          <a:xfrm>
            <a:off x="4672100" y="5185589"/>
            <a:ext cx="912642" cy="1019345"/>
            <a:chOff x="8865150" y="2423597"/>
            <a:chExt cx="667915" cy="746005"/>
          </a:xfrm>
          <a:solidFill>
            <a:srgbClr val="595959"/>
          </a:solidFill>
        </p:grpSpPr>
        <p:sp>
          <p:nvSpPr>
            <p:cNvPr id="31" name="Freeform 30">
              <a:extLst>
                <a:ext uri="{FF2B5EF4-FFF2-40B4-BE49-F238E27FC236}">
                  <a16:creationId xmlns:a16="http://schemas.microsoft.com/office/drawing/2014/main" id="{500C7EA6-5BBA-F5E9-F861-EC3AE8C8E70B}"/>
                </a:ext>
              </a:extLst>
            </p:cNvPr>
            <p:cNvSpPr/>
            <p:nvPr/>
          </p:nvSpPr>
          <p:spPr>
            <a:xfrm>
              <a:off x="9086825" y="2589670"/>
              <a:ext cx="283642" cy="260156"/>
            </a:xfrm>
            <a:custGeom>
              <a:avLst/>
              <a:gdLst>
                <a:gd name="connsiteX0" fmla="*/ 68652 w 283642"/>
                <a:gd name="connsiteY0" fmla="*/ 84912 h 260156"/>
                <a:gd name="connsiteX1" fmla="*/ 141821 w 283642"/>
                <a:gd name="connsiteY1" fmla="*/ 2710 h 260156"/>
                <a:gd name="connsiteX2" fmla="*/ 214990 w 283642"/>
                <a:gd name="connsiteY2" fmla="*/ 84912 h 260156"/>
                <a:gd name="connsiteX3" fmla="*/ 68652 w 283642"/>
                <a:gd name="connsiteY3" fmla="*/ 84912 h 260156"/>
                <a:gd name="connsiteX4" fmla="*/ 221314 w 283642"/>
                <a:gd name="connsiteY4" fmla="*/ 110205 h 260156"/>
                <a:gd name="connsiteX5" fmla="*/ 140918 w 283642"/>
                <a:gd name="connsiteY5" fmla="*/ 260156 h 260156"/>
                <a:gd name="connsiteX6" fmla="*/ 60522 w 283642"/>
                <a:gd name="connsiteY6" fmla="*/ 110205 h 260156"/>
                <a:gd name="connsiteX7" fmla="*/ 221314 w 283642"/>
                <a:gd name="connsiteY7" fmla="*/ 110205 h 260156"/>
                <a:gd name="connsiteX8" fmla="*/ 53296 w 283642"/>
                <a:gd name="connsiteY8" fmla="*/ 64136 h 260156"/>
                <a:gd name="connsiteX9" fmla="*/ 53296 w 283642"/>
                <a:gd name="connsiteY9" fmla="*/ 7226 h 260156"/>
                <a:gd name="connsiteX10" fmla="*/ 110205 w 283642"/>
                <a:gd name="connsiteY10" fmla="*/ 0 h 260156"/>
                <a:gd name="connsiteX11" fmla="*/ 53296 w 283642"/>
                <a:gd name="connsiteY11" fmla="*/ 64136 h 260156"/>
                <a:gd name="connsiteX12" fmla="*/ 28003 w 283642"/>
                <a:gd name="connsiteY12" fmla="*/ 84912 h 260156"/>
                <a:gd name="connsiteX13" fmla="*/ 0 w 283642"/>
                <a:gd name="connsiteY13" fmla="*/ 84912 h 260156"/>
                <a:gd name="connsiteX14" fmla="*/ 28003 w 283642"/>
                <a:gd name="connsiteY14" fmla="*/ 40649 h 260156"/>
                <a:gd name="connsiteX15" fmla="*/ 28003 w 283642"/>
                <a:gd name="connsiteY15" fmla="*/ 84912 h 260156"/>
                <a:gd name="connsiteX16" fmla="*/ 32519 w 283642"/>
                <a:gd name="connsiteY16" fmla="*/ 110205 h 260156"/>
                <a:gd name="connsiteX17" fmla="*/ 76782 w 283642"/>
                <a:gd name="connsiteY17" fmla="*/ 194214 h 260156"/>
                <a:gd name="connsiteX18" fmla="*/ 4517 w 283642"/>
                <a:gd name="connsiteY18" fmla="*/ 110205 h 260156"/>
                <a:gd name="connsiteX19" fmla="*/ 32519 w 283642"/>
                <a:gd name="connsiteY19" fmla="*/ 110205 h 260156"/>
                <a:gd name="connsiteX20" fmla="*/ 250220 w 283642"/>
                <a:gd name="connsiteY20" fmla="*/ 110205 h 260156"/>
                <a:gd name="connsiteX21" fmla="*/ 278223 w 283642"/>
                <a:gd name="connsiteY21" fmla="*/ 110205 h 260156"/>
                <a:gd name="connsiteX22" fmla="*/ 205957 w 283642"/>
                <a:gd name="connsiteY22" fmla="*/ 194214 h 260156"/>
                <a:gd name="connsiteX23" fmla="*/ 250220 w 283642"/>
                <a:gd name="connsiteY23" fmla="*/ 110205 h 260156"/>
                <a:gd name="connsiteX24" fmla="*/ 255640 w 283642"/>
                <a:gd name="connsiteY24" fmla="*/ 84912 h 260156"/>
                <a:gd name="connsiteX25" fmla="*/ 255640 w 283642"/>
                <a:gd name="connsiteY25" fmla="*/ 40649 h 260156"/>
                <a:gd name="connsiteX26" fmla="*/ 283643 w 283642"/>
                <a:gd name="connsiteY26" fmla="*/ 84912 h 260156"/>
                <a:gd name="connsiteX27" fmla="*/ 255640 w 283642"/>
                <a:gd name="connsiteY27" fmla="*/ 84912 h 260156"/>
                <a:gd name="connsiteX28" fmla="*/ 230347 w 283642"/>
                <a:gd name="connsiteY28" fmla="*/ 64136 h 260156"/>
                <a:gd name="connsiteX29" fmla="*/ 173437 w 283642"/>
                <a:gd name="connsiteY29" fmla="*/ 0 h 260156"/>
                <a:gd name="connsiteX30" fmla="*/ 230347 w 283642"/>
                <a:gd name="connsiteY30" fmla="*/ 7226 h 260156"/>
                <a:gd name="connsiteX31" fmla="*/ 230347 w 283642"/>
                <a:gd name="connsiteY31" fmla="*/ 64136 h 26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3642" h="260156">
                  <a:moveTo>
                    <a:pt x="68652" y="84912"/>
                  </a:moveTo>
                  <a:lnTo>
                    <a:pt x="141821" y="2710"/>
                  </a:lnTo>
                  <a:lnTo>
                    <a:pt x="214990" y="84912"/>
                  </a:lnTo>
                  <a:lnTo>
                    <a:pt x="68652" y="84912"/>
                  </a:lnTo>
                  <a:close/>
                  <a:moveTo>
                    <a:pt x="221314" y="110205"/>
                  </a:moveTo>
                  <a:lnTo>
                    <a:pt x="140918" y="260156"/>
                  </a:lnTo>
                  <a:lnTo>
                    <a:pt x="60522" y="110205"/>
                  </a:lnTo>
                  <a:lnTo>
                    <a:pt x="221314" y="110205"/>
                  </a:lnTo>
                  <a:close/>
                  <a:moveTo>
                    <a:pt x="53296" y="64136"/>
                  </a:moveTo>
                  <a:lnTo>
                    <a:pt x="53296" y="7226"/>
                  </a:lnTo>
                  <a:lnTo>
                    <a:pt x="110205" y="0"/>
                  </a:lnTo>
                  <a:lnTo>
                    <a:pt x="53296" y="64136"/>
                  </a:lnTo>
                  <a:close/>
                  <a:moveTo>
                    <a:pt x="28003" y="84912"/>
                  </a:moveTo>
                  <a:lnTo>
                    <a:pt x="0" y="84912"/>
                  </a:lnTo>
                  <a:lnTo>
                    <a:pt x="28003" y="40649"/>
                  </a:lnTo>
                  <a:lnTo>
                    <a:pt x="28003" y="84912"/>
                  </a:lnTo>
                  <a:close/>
                  <a:moveTo>
                    <a:pt x="32519" y="110205"/>
                  </a:moveTo>
                  <a:lnTo>
                    <a:pt x="76782" y="194214"/>
                  </a:lnTo>
                  <a:lnTo>
                    <a:pt x="4517" y="110205"/>
                  </a:lnTo>
                  <a:lnTo>
                    <a:pt x="32519" y="110205"/>
                  </a:lnTo>
                  <a:close/>
                  <a:moveTo>
                    <a:pt x="250220" y="110205"/>
                  </a:moveTo>
                  <a:lnTo>
                    <a:pt x="278223" y="110205"/>
                  </a:lnTo>
                  <a:lnTo>
                    <a:pt x="205957" y="194214"/>
                  </a:lnTo>
                  <a:lnTo>
                    <a:pt x="250220" y="110205"/>
                  </a:lnTo>
                  <a:close/>
                  <a:moveTo>
                    <a:pt x="255640" y="84912"/>
                  </a:moveTo>
                  <a:lnTo>
                    <a:pt x="255640" y="40649"/>
                  </a:lnTo>
                  <a:lnTo>
                    <a:pt x="283643" y="84912"/>
                  </a:lnTo>
                  <a:lnTo>
                    <a:pt x="255640" y="84912"/>
                  </a:lnTo>
                  <a:close/>
                  <a:moveTo>
                    <a:pt x="230347" y="64136"/>
                  </a:moveTo>
                  <a:lnTo>
                    <a:pt x="173437" y="0"/>
                  </a:lnTo>
                  <a:lnTo>
                    <a:pt x="230347" y="7226"/>
                  </a:lnTo>
                  <a:lnTo>
                    <a:pt x="230347" y="64136"/>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32" name="Graphic 2">
              <a:extLst>
                <a:ext uri="{FF2B5EF4-FFF2-40B4-BE49-F238E27FC236}">
                  <a16:creationId xmlns:a16="http://schemas.microsoft.com/office/drawing/2014/main" id="{320D3D29-5770-477E-4400-519F3A218153}"/>
                </a:ext>
              </a:extLst>
            </p:cNvPr>
            <p:cNvGrpSpPr/>
            <p:nvPr/>
          </p:nvGrpSpPr>
          <p:grpSpPr>
            <a:xfrm>
              <a:off x="8865150" y="2423597"/>
              <a:ext cx="667915" cy="746005"/>
              <a:chOff x="8865150" y="2423597"/>
              <a:chExt cx="667915" cy="746005"/>
            </a:xfrm>
            <a:grpFill/>
          </p:grpSpPr>
          <p:sp>
            <p:nvSpPr>
              <p:cNvPr id="33" name="Freeform 32">
                <a:extLst>
                  <a:ext uri="{FF2B5EF4-FFF2-40B4-BE49-F238E27FC236}">
                    <a16:creationId xmlns:a16="http://schemas.microsoft.com/office/drawing/2014/main" id="{D3C55E7D-0164-29B8-793F-EE6CF7818888}"/>
                  </a:ext>
                </a:extLst>
              </p:cNvPr>
              <p:cNvSpPr/>
              <p:nvPr/>
            </p:nvSpPr>
            <p:spPr>
              <a:xfrm>
                <a:off x="9507773" y="2947385"/>
                <a:ext cx="25293" cy="25293"/>
              </a:xfrm>
              <a:custGeom>
                <a:avLst/>
                <a:gdLst>
                  <a:gd name="connsiteX0" fmla="*/ 25293 w 25293"/>
                  <a:gd name="connsiteY0" fmla="*/ 12647 h 25293"/>
                  <a:gd name="connsiteX1" fmla="*/ 12646 w 25293"/>
                  <a:gd name="connsiteY1" fmla="*/ 25293 h 25293"/>
                  <a:gd name="connsiteX2" fmla="*/ -1 w 25293"/>
                  <a:gd name="connsiteY2" fmla="*/ 12647 h 25293"/>
                  <a:gd name="connsiteX3" fmla="*/ 12646 w 25293"/>
                  <a:gd name="connsiteY3" fmla="*/ 0 h 25293"/>
                  <a:gd name="connsiteX4" fmla="*/ 25293 w 25293"/>
                  <a:gd name="connsiteY4" fmla="*/ 12647 h 2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3" h="25293">
                    <a:moveTo>
                      <a:pt x="25293" y="12647"/>
                    </a:moveTo>
                    <a:cubicBezTo>
                      <a:pt x="25293" y="19631"/>
                      <a:pt x="19631" y="25293"/>
                      <a:pt x="12646" y="25293"/>
                    </a:cubicBezTo>
                    <a:cubicBezTo>
                      <a:pt x="5662" y="25293"/>
                      <a:pt x="-1" y="19631"/>
                      <a:pt x="-1" y="12647"/>
                    </a:cubicBezTo>
                    <a:cubicBezTo>
                      <a:pt x="-1" y="5662"/>
                      <a:pt x="5662" y="0"/>
                      <a:pt x="12646" y="0"/>
                    </a:cubicBezTo>
                    <a:cubicBezTo>
                      <a:pt x="19631" y="0"/>
                      <a:pt x="25293" y="5662"/>
                      <a:pt x="25293" y="1264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8774BB34-A262-E68D-1208-02852D1F5C6D}"/>
                  </a:ext>
                </a:extLst>
              </p:cNvPr>
              <p:cNvSpPr/>
              <p:nvPr/>
            </p:nvSpPr>
            <p:spPr>
              <a:xfrm>
                <a:off x="8875448" y="2466818"/>
                <a:ext cx="75879" cy="75879"/>
              </a:xfrm>
              <a:custGeom>
                <a:avLst/>
                <a:gdLst>
                  <a:gd name="connsiteX0" fmla="*/ 37940 w 75879"/>
                  <a:gd name="connsiteY0" fmla="*/ 75879 h 75879"/>
                  <a:gd name="connsiteX1" fmla="*/ 75879 w 75879"/>
                  <a:gd name="connsiteY1" fmla="*/ 37940 h 75879"/>
                  <a:gd name="connsiteX2" fmla="*/ 37940 w 75879"/>
                  <a:gd name="connsiteY2" fmla="*/ 0 h 75879"/>
                  <a:gd name="connsiteX3" fmla="*/ 0 w 75879"/>
                  <a:gd name="connsiteY3" fmla="*/ 37940 h 75879"/>
                  <a:gd name="connsiteX4" fmla="*/ 37940 w 75879"/>
                  <a:gd name="connsiteY4" fmla="*/ 75879 h 75879"/>
                  <a:gd name="connsiteX5" fmla="*/ 37940 w 75879"/>
                  <a:gd name="connsiteY5" fmla="*/ 25293 h 75879"/>
                  <a:gd name="connsiteX6" fmla="*/ 50586 w 75879"/>
                  <a:gd name="connsiteY6" fmla="*/ 37940 h 75879"/>
                  <a:gd name="connsiteX7" fmla="*/ 37940 w 75879"/>
                  <a:gd name="connsiteY7" fmla="*/ 50586 h 75879"/>
                  <a:gd name="connsiteX8" fmla="*/ 25293 w 75879"/>
                  <a:gd name="connsiteY8" fmla="*/ 37940 h 75879"/>
                  <a:gd name="connsiteX9" fmla="*/ 37940 w 75879"/>
                  <a:gd name="connsiteY9" fmla="*/ 25293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79" h="75879">
                    <a:moveTo>
                      <a:pt x="37940" y="75879"/>
                    </a:moveTo>
                    <a:cubicBezTo>
                      <a:pt x="58716" y="75879"/>
                      <a:pt x="75879" y="58716"/>
                      <a:pt x="75879" y="37940"/>
                    </a:cubicBezTo>
                    <a:cubicBezTo>
                      <a:pt x="75879" y="17163"/>
                      <a:pt x="58716" y="0"/>
                      <a:pt x="37940" y="0"/>
                    </a:cubicBezTo>
                    <a:cubicBezTo>
                      <a:pt x="17163" y="0"/>
                      <a:pt x="0" y="17163"/>
                      <a:pt x="0" y="37940"/>
                    </a:cubicBezTo>
                    <a:cubicBezTo>
                      <a:pt x="0" y="58716"/>
                      <a:pt x="17163" y="75879"/>
                      <a:pt x="37940" y="75879"/>
                    </a:cubicBezTo>
                    <a:close/>
                    <a:moveTo>
                      <a:pt x="37940" y="25293"/>
                    </a:moveTo>
                    <a:cubicBezTo>
                      <a:pt x="45166" y="25293"/>
                      <a:pt x="50586" y="30713"/>
                      <a:pt x="50586" y="37940"/>
                    </a:cubicBezTo>
                    <a:cubicBezTo>
                      <a:pt x="50586" y="45166"/>
                      <a:pt x="45166" y="50586"/>
                      <a:pt x="37940" y="50586"/>
                    </a:cubicBezTo>
                    <a:cubicBezTo>
                      <a:pt x="30713" y="50586"/>
                      <a:pt x="25293" y="45166"/>
                      <a:pt x="25293" y="37940"/>
                    </a:cubicBezTo>
                    <a:cubicBezTo>
                      <a:pt x="25293" y="30713"/>
                      <a:pt x="31616" y="25293"/>
                      <a:pt x="37940" y="252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93192830-D129-30D7-CFCC-2AE47FADDAA8}"/>
                  </a:ext>
                </a:extLst>
              </p:cNvPr>
              <p:cNvSpPr/>
              <p:nvPr/>
            </p:nvSpPr>
            <p:spPr>
              <a:xfrm>
                <a:off x="8865150" y="2423597"/>
                <a:ext cx="640413" cy="746005"/>
              </a:xfrm>
              <a:custGeom>
                <a:avLst/>
                <a:gdLst>
                  <a:gd name="connsiteX0" fmla="*/ 368917 w 640413"/>
                  <a:gd name="connsiteY0" fmla="*/ 765 h 746005"/>
                  <a:gd name="connsiteX1" fmla="*/ 167476 w 640413"/>
                  <a:gd name="connsiteY1" fmla="*/ 67611 h 746005"/>
                  <a:gd name="connsiteX2" fmla="*/ 67207 w 640413"/>
                  <a:gd name="connsiteY2" fmla="*/ 286215 h 746005"/>
                  <a:gd name="connsiteX3" fmla="*/ 3071 w 640413"/>
                  <a:gd name="connsiteY3" fmla="*/ 412680 h 746005"/>
                  <a:gd name="connsiteX4" fmla="*/ 2168 w 640413"/>
                  <a:gd name="connsiteY4" fmla="*/ 414486 h 746005"/>
                  <a:gd name="connsiteX5" fmla="*/ 4878 w 640413"/>
                  <a:gd name="connsiteY5" fmla="*/ 443393 h 746005"/>
                  <a:gd name="connsiteX6" fmla="*/ 27461 w 640413"/>
                  <a:gd name="connsiteY6" fmla="*/ 460556 h 746005"/>
                  <a:gd name="connsiteX7" fmla="*/ 75337 w 640413"/>
                  <a:gd name="connsiteY7" fmla="*/ 471396 h 746005"/>
                  <a:gd name="connsiteX8" fmla="*/ 88887 w 640413"/>
                  <a:gd name="connsiteY8" fmla="*/ 624057 h 746005"/>
                  <a:gd name="connsiteX9" fmla="*/ 123213 w 640413"/>
                  <a:gd name="connsiteY9" fmla="*/ 655673 h 746005"/>
                  <a:gd name="connsiteX10" fmla="*/ 125020 w 640413"/>
                  <a:gd name="connsiteY10" fmla="*/ 655673 h 746005"/>
                  <a:gd name="connsiteX11" fmla="*/ 225288 w 640413"/>
                  <a:gd name="connsiteY11" fmla="*/ 644833 h 746005"/>
                  <a:gd name="connsiteX12" fmla="*/ 225288 w 640413"/>
                  <a:gd name="connsiteY12" fmla="*/ 731552 h 746005"/>
                  <a:gd name="connsiteX13" fmla="*/ 237935 w 640413"/>
                  <a:gd name="connsiteY13" fmla="*/ 744199 h 746005"/>
                  <a:gd name="connsiteX14" fmla="*/ 250581 w 640413"/>
                  <a:gd name="connsiteY14" fmla="*/ 731552 h 746005"/>
                  <a:gd name="connsiteX15" fmla="*/ 250581 w 640413"/>
                  <a:gd name="connsiteY15" fmla="*/ 630380 h 746005"/>
                  <a:gd name="connsiteX16" fmla="*/ 246065 w 640413"/>
                  <a:gd name="connsiteY16" fmla="*/ 621347 h 746005"/>
                  <a:gd name="connsiteX17" fmla="*/ 236128 w 640413"/>
                  <a:gd name="connsiteY17" fmla="*/ 618637 h 746005"/>
                  <a:gd name="connsiteX18" fmla="*/ 122310 w 640413"/>
                  <a:gd name="connsiteY18" fmla="*/ 631284 h 746005"/>
                  <a:gd name="connsiteX19" fmla="*/ 114180 w 640413"/>
                  <a:gd name="connsiteY19" fmla="*/ 623153 h 746005"/>
                  <a:gd name="connsiteX20" fmla="*/ 99727 w 640413"/>
                  <a:gd name="connsiteY20" fmla="*/ 461459 h 746005"/>
                  <a:gd name="connsiteX21" fmla="*/ 89790 w 640413"/>
                  <a:gd name="connsiteY21" fmla="*/ 450619 h 746005"/>
                  <a:gd name="connsiteX22" fmla="*/ 32881 w 640413"/>
                  <a:gd name="connsiteY22" fmla="*/ 437069 h 746005"/>
                  <a:gd name="connsiteX23" fmla="*/ 27461 w 640413"/>
                  <a:gd name="connsiteY23" fmla="*/ 432553 h 746005"/>
                  <a:gd name="connsiteX24" fmla="*/ 26558 w 640413"/>
                  <a:gd name="connsiteY24" fmla="*/ 424423 h 746005"/>
                  <a:gd name="connsiteX25" fmla="*/ 90694 w 640413"/>
                  <a:gd name="connsiteY25" fmla="*/ 298861 h 746005"/>
                  <a:gd name="connsiteX26" fmla="*/ 93404 w 640413"/>
                  <a:gd name="connsiteY26" fmla="*/ 291634 h 746005"/>
                  <a:gd name="connsiteX27" fmla="*/ 185542 w 640413"/>
                  <a:gd name="connsiteY27" fmla="*/ 87484 h 746005"/>
                  <a:gd name="connsiteX28" fmla="*/ 368013 w 640413"/>
                  <a:gd name="connsiteY28" fmla="*/ 26961 h 746005"/>
                  <a:gd name="connsiteX29" fmla="*/ 615523 w 640413"/>
                  <a:gd name="connsiteY29" fmla="*/ 289828 h 746005"/>
                  <a:gd name="connsiteX30" fmla="*/ 547774 w 640413"/>
                  <a:gd name="connsiteY30" fmla="*/ 488559 h 746005"/>
                  <a:gd name="connsiteX31" fmla="*/ 517965 w 640413"/>
                  <a:gd name="connsiteY31" fmla="*/ 568954 h 746005"/>
                  <a:gd name="connsiteX32" fmla="*/ 517965 w 640413"/>
                  <a:gd name="connsiteY32" fmla="*/ 733359 h 746005"/>
                  <a:gd name="connsiteX33" fmla="*/ 530611 w 640413"/>
                  <a:gd name="connsiteY33" fmla="*/ 746005 h 746005"/>
                  <a:gd name="connsiteX34" fmla="*/ 543258 w 640413"/>
                  <a:gd name="connsiteY34" fmla="*/ 733359 h 746005"/>
                  <a:gd name="connsiteX35" fmla="*/ 543258 w 640413"/>
                  <a:gd name="connsiteY35" fmla="*/ 568954 h 746005"/>
                  <a:gd name="connsiteX36" fmla="*/ 566744 w 640413"/>
                  <a:gd name="connsiteY36" fmla="*/ 504819 h 746005"/>
                  <a:gd name="connsiteX37" fmla="*/ 639913 w 640413"/>
                  <a:gd name="connsiteY37" fmla="*/ 288924 h 746005"/>
                  <a:gd name="connsiteX38" fmla="*/ 368917 w 640413"/>
                  <a:gd name="connsiteY38" fmla="*/ 765 h 746005"/>
                  <a:gd name="connsiteX39" fmla="*/ 368917 w 640413"/>
                  <a:gd name="connsiteY39" fmla="*/ 765 h 74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0413" h="746005">
                    <a:moveTo>
                      <a:pt x="368917" y="765"/>
                    </a:moveTo>
                    <a:cubicBezTo>
                      <a:pt x="293941" y="-4655"/>
                      <a:pt x="222578" y="18832"/>
                      <a:pt x="167476" y="67611"/>
                    </a:cubicBezTo>
                    <a:cubicBezTo>
                      <a:pt x="107856" y="120907"/>
                      <a:pt x="70821" y="200399"/>
                      <a:pt x="67207" y="286215"/>
                    </a:cubicBezTo>
                    <a:lnTo>
                      <a:pt x="3071" y="412680"/>
                    </a:lnTo>
                    <a:cubicBezTo>
                      <a:pt x="3071" y="413583"/>
                      <a:pt x="2168" y="413583"/>
                      <a:pt x="2168" y="414486"/>
                    </a:cubicBezTo>
                    <a:cubicBezTo>
                      <a:pt x="-1445" y="424423"/>
                      <a:pt x="-542" y="434360"/>
                      <a:pt x="4878" y="443393"/>
                    </a:cubicBezTo>
                    <a:cubicBezTo>
                      <a:pt x="9395" y="452426"/>
                      <a:pt x="17524" y="457846"/>
                      <a:pt x="27461" y="460556"/>
                    </a:cubicBezTo>
                    <a:lnTo>
                      <a:pt x="75337" y="471396"/>
                    </a:lnTo>
                    <a:lnTo>
                      <a:pt x="88887" y="624057"/>
                    </a:lnTo>
                    <a:cubicBezTo>
                      <a:pt x="90694" y="642124"/>
                      <a:pt x="105147" y="655673"/>
                      <a:pt x="123213" y="655673"/>
                    </a:cubicBezTo>
                    <a:cubicBezTo>
                      <a:pt x="124116" y="655673"/>
                      <a:pt x="124116" y="655673"/>
                      <a:pt x="125020" y="655673"/>
                    </a:cubicBezTo>
                    <a:lnTo>
                      <a:pt x="225288" y="644833"/>
                    </a:lnTo>
                    <a:lnTo>
                      <a:pt x="225288" y="731552"/>
                    </a:lnTo>
                    <a:cubicBezTo>
                      <a:pt x="225288" y="738778"/>
                      <a:pt x="230709" y="744199"/>
                      <a:pt x="237935" y="744199"/>
                    </a:cubicBezTo>
                    <a:cubicBezTo>
                      <a:pt x="245161" y="744199"/>
                      <a:pt x="250581" y="738778"/>
                      <a:pt x="250581" y="731552"/>
                    </a:cubicBezTo>
                    <a:lnTo>
                      <a:pt x="250581" y="630380"/>
                    </a:lnTo>
                    <a:cubicBezTo>
                      <a:pt x="250581" y="626767"/>
                      <a:pt x="248775" y="623153"/>
                      <a:pt x="246065" y="621347"/>
                    </a:cubicBezTo>
                    <a:cubicBezTo>
                      <a:pt x="243355" y="618637"/>
                      <a:pt x="239742" y="617734"/>
                      <a:pt x="236128" y="618637"/>
                    </a:cubicBezTo>
                    <a:lnTo>
                      <a:pt x="122310" y="631284"/>
                    </a:lnTo>
                    <a:cubicBezTo>
                      <a:pt x="117793" y="631284"/>
                      <a:pt x="114180" y="627670"/>
                      <a:pt x="114180" y="623153"/>
                    </a:cubicBezTo>
                    <a:lnTo>
                      <a:pt x="99727" y="461459"/>
                    </a:lnTo>
                    <a:cubicBezTo>
                      <a:pt x="98823" y="456039"/>
                      <a:pt x="95210" y="451522"/>
                      <a:pt x="89790" y="450619"/>
                    </a:cubicBezTo>
                    <a:lnTo>
                      <a:pt x="32881" y="437069"/>
                    </a:lnTo>
                    <a:cubicBezTo>
                      <a:pt x="29267" y="436166"/>
                      <a:pt x="27461" y="433456"/>
                      <a:pt x="27461" y="432553"/>
                    </a:cubicBezTo>
                    <a:cubicBezTo>
                      <a:pt x="26558" y="429843"/>
                      <a:pt x="25654" y="427133"/>
                      <a:pt x="26558" y="424423"/>
                    </a:cubicBezTo>
                    <a:lnTo>
                      <a:pt x="90694" y="298861"/>
                    </a:lnTo>
                    <a:cubicBezTo>
                      <a:pt x="92500" y="297055"/>
                      <a:pt x="93404" y="294345"/>
                      <a:pt x="93404" y="291634"/>
                    </a:cubicBezTo>
                    <a:cubicBezTo>
                      <a:pt x="97017" y="211239"/>
                      <a:pt x="130440" y="137167"/>
                      <a:pt x="185542" y="87484"/>
                    </a:cubicBezTo>
                    <a:cubicBezTo>
                      <a:pt x="235225" y="43221"/>
                      <a:pt x="300264" y="21542"/>
                      <a:pt x="368013" y="26961"/>
                    </a:cubicBezTo>
                    <a:cubicBezTo>
                      <a:pt x="502608" y="36898"/>
                      <a:pt x="608297" y="149813"/>
                      <a:pt x="615523" y="289828"/>
                    </a:cubicBezTo>
                    <a:cubicBezTo>
                      <a:pt x="619137" y="362997"/>
                      <a:pt x="594747" y="433456"/>
                      <a:pt x="547774" y="488559"/>
                    </a:cubicBezTo>
                    <a:cubicBezTo>
                      <a:pt x="528805" y="511142"/>
                      <a:pt x="517965" y="539145"/>
                      <a:pt x="517965" y="568954"/>
                    </a:cubicBezTo>
                    <a:lnTo>
                      <a:pt x="517965" y="733359"/>
                    </a:lnTo>
                    <a:cubicBezTo>
                      <a:pt x="517965" y="740585"/>
                      <a:pt x="523384" y="746005"/>
                      <a:pt x="530611" y="746005"/>
                    </a:cubicBezTo>
                    <a:cubicBezTo>
                      <a:pt x="537838" y="746005"/>
                      <a:pt x="543258" y="740585"/>
                      <a:pt x="543258" y="733359"/>
                    </a:cubicBezTo>
                    <a:lnTo>
                      <a:pt x="543258" y="568954"/>
                    </a:lnTo>
                    <a:cubicBezTo>
                      <a:pt x="543258" y="545468"/>
                      <a:pt x="551388" y="522885"/>
                      <a:pt x="566744" y="504819"/>
                    </a:cubicBezTo>
                    <a:cubicBezTo>
                      <a:pt x="618233" y="445199"/>
                      <a:pt x="644430" y="368417"/>
                      <a:pt x="639913" y="288924"/>
                    </a:cubicBezTo>
                    <a:cubicBezTo>
                      <a:pt x="632687" y="135360"/>
                      <a:pt x="516158" y="11605"/>
                      <a:pt x="368917" y="765"/>
                    </a:cubicBezTo>
                    <a:lnTo>
                      <a:pt x="368917" y="7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6754AE18-757C-21DD-3379-5C1530D791D4}"/>
                  </a:ext>
                </a:extLst>
              </p:cNvPr>
              <p:cNvSpPr/>
              <p:nvPr/>
            </p:nvSpPr>
            <p:spPr>
              <a:xfrm>
                <a:off x="9002816" y="2492111"/>
                <a:ext cx="429981" cy="429980"/>
              </a:xfrm>
              <a:custGeom>
                <a:avLst/>
                <a:gdLst>
                  <a:gd name="connsiteX0" fmla="*/ 333326 w 429981"/>
                  <a:gd name="connsiteY0" fmla="*/ 36133 h 429980"/>
                  <a:gd name="connsiteX1" fmla="*/ 316163 w 429981"/>
                  <a:gd name="connsiteY1" fmla="*/ 39746 h 429980"/>
                  <a:gd name="connsiteX2" fmla="*/ 319776 w 429981"/>
                  <a:gd name="connsiteY2" fmla="*/ 56909 h 429980"/>
                  <a:gd name="connsiteX3" fmla="*/ 404688 w 429981"/>
                  <a:gd name="connsiteY3" fmla="*/ 214990 h 429980"/>
                  <a:gd name="connsiteX4" fmla="*/ 214991 w 429981"/>
                  <a:gd name="connsiteY4" fmla="*/ 404688 h 429980"/>
                  <a:gd name="connsiteX5" fmla="*/ 25293 w 429981"/>
                  <a:gd name="connsiteY5" fmla="*/ 214990 h 429980"/>
                  <a:gd name="connsiteX6" fmla="*/ 214991 w 429981"/>
                  <a:gd name="connsiteY6" fmla="*/ 25293 h 429980"/>
                  <a:gd name="connsiteX7" fmla="*/ 280933 w 429981"/>
                  <a:gd name="connsiteY7" fmla="*/ 37036 h 429980"/>
                  <a:gd name="connsiteX8" fmla="*/ 297193 w 429981"/>
                  <a:gd name="connsiteY8" fmla="*/ 29809 h 429980"/>
                  <a:gd name="connsiteX9" fmla="*/ 289967 w 429981"/>
                  <a:gd name="connsiteY9" fmla="*/ 13550 h 429980"/>
                  <a:gd name="connsiteX10" fmla="*/ 214991 w 429981"/>
                  <a:gd name="connsiteY10" fmla="*/ 0 h 429980"/>
                  <a:gd name="connsiteX11" fmla="*/ 0 w 429981"/>
                  <a:gd name="connsiteY11" fmla="*/ 214990 h 429980"/>
                  <a:gd name="connsiteX12" fmla="*/ 214991 w 429981"/>
                  <a:gd name="connsiteY12" fmla="*/ 429981 h 429980"/>
                  <a:gd name="connsiteX13" fmla="*/ 429981 w 429981"/>
                  <a:gd name="connsiteY13" fmla="*/ 214990 h 429980"/>
                  <a:gd name="connsiteX14" fmla="*/ 333326 w 429981"/>
                  <a:gd name="connsiteY14" fmla="*/ 36133 h 429980"/>
                  <a:gd name="connsiteX15" fmla="*/ 333326 w 429981"/>
                  <a:gd name="connsiteY15" fmla="*/ 36133 h 42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981" h="429980">
                    <a:moveTo>
                      <a:pt x="333326" y="36133"/>
                    </a:moveTo>
                    <a:cubicBezTo>
                      <a:pt x="327906" y="32519"/>
                      <a:pt x="319776" y="33422"/>
                      <a:pt x="316163" y="39746"/>
                    </a:cubicBezTo>
                    <a:cubicBezTo>
                      <a:pt x="312550" y="45166"/>
                      <a:pt x="313453" y="53296"/>
                      <a:pt x="319776" y="56909"/>
                    </a:cubicBezTo>
                    <a:cubicBezTo>
                      <a:pt x="373072" y="92138"/>
                      <a:pt x="404688" y="151758"/>
                      <a:pt x="404688" y="214990"/>
                    </a:cubicBezTo>
                    <a:cubicBezTo>
                      <a:pt x="404688" y="319775"/>
                      <a:pt x="319776" y="404688"/>
                      <a:pt x="214991" y="404688"/>
                    </a:cubicBezTo>
                    <a:cubicBezTo>
                      <a:pt x="110205" y="404688"/>
                      <a:pt x="25293" y="319775"/>
                      <a:pt x="25293" y="214990"/>
                    </a:cubicBezTo>
                    <a:cubicBezTo>
                      <a:pt x="25293" y="110205"/>
                      <a:pt x="110205" y="25293"/>
                      <a:pt x="214991" y="25293"/>
                    </a:cubicBezTo>
                    <a:cubicBezTo>
                      <a:pt x="237574" y="25293"/>
                      <a:pt x="260157" y="28906"/>
                      <a:pt x="280933" y="37036"/>
                    </a:cubicBezTo>
                    <a:cubicBezTo>
                      <a:pt x="287257" y="39746"/>
                      <a:pt x="294483" y="36133"/>
                      <a:pt x="297193" y="29809"/>
                    </a:cubicBezTo>
                    <a:cubicBezTo>
                      <a:pt x="299903" y="23486"/>
                      <a:pt x="296290" y="16260"/>
                      <a:pt x="289967" y="13550"/>
                    </a:cubicBezTo>
                    <a:cubicBezTo>
                      <a:pt x="265577" y="4517"/>
                      <a:pt x="240284" y="0"/>
                      <a:pt x="214991" y="0"/>
                    </a:cubicBezTo>
                    <a:cubicBezTo>
                      <a:pt x="96656" y="0"/>
                      <a:pt x="0" y="96655"/>
                      <a:pt x="0" y="214990"/>
                    </a:cubicBezTo>
                    <a:cubicBezTo>
                      <a:pt x="0" y="333325"/>
                      <a:pt x="96656" y="429981"/>
                      <a:pt x="214991" y="429981"/>
                    </a:cubicBezTo>
                    <a:cubicBezTo>
                      <a:pt x="333326" y="429981"/>
                      <a:pt x="429981" y="333325"/>
                      <a:pt x="429981" y="214990"/>
                    </a:cubicBezTo>
                    <a:cubicBezTo>
                      <a:pt x="429078" y="142725"/>
                      <a:pt x="393849" y="75879"/>
                      <a:pt x="333326" y="36133"/>
                    </a:cubicBezTo>
                    <a:lnTo>
                      <a:pt x="333326" y="36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DDBC5526-BBBE-1DDB-8DAD-B48FC3FCB22E}"/>
                  </a:ext>
                </a:extLst>
              </p:cNvPr>
              <p:cNvSpPr/>
              <p:nvPr/>
            </p:nvSpPr>
            <p:spPr>
              <a:xfrm>
                <a:off x="9046954" y="2555344"/>
                <a:ext cx="354720" cy="328808"/>
              </a:xfrm>
              <a:custGeom>
                <a:avLst/>
                <a:gdLst>
                  <a:gd name="connsiteX0" fmla="*/ 175369 w 354720"/>
                  <a:gd name="connsiteY0" fmla="*/ 0 h 328808"/>
                  <a:gd name="connsiteX1" fmla="*/ 74197 w 354720"/>
                  <a:gd name="connsiteY1" fmla="*/ 12646 h 328808"/>
                  <a:gd name="connsiteX2" fmla="*/ 65164 w 354720"/>
                  <a:gd name="connsiteY2" fmla="*/ 18066 h 328808"/>
                  <a:gd name="connsiteX3" fmla="*/ 1932 w 354720"/>
                  <a:gd name="connsiteY3" fmla="*/ 119238 h 328808"/>
                  <a:gd name="connsiteX4" fmla="*/ 2835 w 354720"/>
                  <a:gd name="connsiteY4" fmla="*/ 134595 h 328808"/>
                  <a:gd name="connsiteX5" fmla="*/ 167239 w 354720"/>
                  <a:gd name="connsiteY5" fmla="*/ 324292 h 328808"/>
                  <a:gd name="connsiteX6" fmla="*/ 177176 w 354720"/>
                  <a:gd name="connsiteY6" fmla="*/ 328809 h 328808"/>
                  <a:gd name="connsiteX7" fmla="*/ 187113 w 354720"/>
                  <a:gd name="connsiteY7" fmla="*/ 324292 h 328808"/>
                  <a:gd name="connsiteX8" fmla="*/ 351517 w 354720"/>
                  <a:gd name="connsiteY8" fmla="*/ 134595 h 328808"/>
                  <a:gd name="connsiteX9" fmla="*/ 352420 w 354720"/>
                  <a:gd name="connsiteY9" fmla="*/ 119238 h 328808"/>
                  <a:gd name="connsiteX10" fmla="*/ 289188 w 354720"/>
                  <a:gd name="connsiteY10" fmla="*/ 18066 h 328808"/>
                  <a:gd name="connsiteX11" fmla="*/ 280155 w 354720"/>
                  <a:gd name="connsiteY11" fmla="*/ 12646 h 328808"/>
                  <a:gd name="connsiteX12" fmla="*/ 178982 w 354720"/>
                  <a:gd name="connsiteY12" fmla="*/ 0 h 328808"/>
                  <a:gd name="connsiteX13" fmla="*/ 175369 w 354720"/>
                  <a:gd name="connsiteY13" fmla="*/ 0 h 328808"/>
                  <a:gd name="connsiteX14" fmla="*/ 175369 w 354720"/>
                  <a:gd name="connsiteY14" fmla="*/ 0 h 328808"/>
                  <a:gd name="connsiteX15" fmla="*/ 104007 w 354720"/>
                  <a:gd name="connsiteY15" fmla="*/ 113818 h 328808"/>
                  <a:gd name="connsiteX16" fmla="*/ 177176 w 354720"/>
                  <a:gd name="connsiteY16" fmla="*/ 31616 h 328808"/>
                  <a:gd name="connsiteX17" fmla="*/ 250345 w 354720"/>
                  <a:gd name="connsiteY17" fmla="*/ 113818 h 328808"/>
                  <a:gd name="connsiteX18" fmla="*/ 104007 w 354720"/>
                  <a:gd name="connsiteY18" fmla="*/ 113818 h 328808"/>
                  <a:gd name="connsiteX19" fmla="*/ 256668 w 354720"/>
                  <a:gd name="connsiteY19" fmla="*/ 139111 h 328808"/>
                  <a:gd name="connsiteX20" fmla="*/ 176273 w 354720"/>
                  <a:gd name="connsiteY20" fmla="*/ 289063 h 328808"/>
                  <a:gd name="connsiteX21" fmla="*/ 95877 w 354720"/>
                  <a:gd name="connsiteY21" fmla="*/ 139111 h 328808"/>
                  <a:gd name="connsiteX22" fmla="*/ 256668 w 354720"/>
                  <a:gd name="connsiteY22" fmla="*/ 139111 h 328808"/>
                  <a:gd name="connsiteX23" fmla="*/ 87747 w 354720"/>
                  <a:gd name="connsiteY23" fmla="*/ 93042 h 328808"/>
                  <a:gd name="connsiteX24" fmla="*/ 87747 w 354720"/>
                  <a:gd name="connsiteY24" fmla="*/ 36133 h 328808"/>
                  <a:gd name="connsiteX25" fmla="*/ 144656 w 354720"/>
                  <a:gd name="connsiteY25" fmla="*/ 28906 h 328808"/>
                  <a:gd name="connsiteX26" fmla="*/ 87747 w 354720"/>
                  <a:gd name="connsiteY26" fmla="*/ 93042 h 328808"/>
                  <a:gd name="connsiteX27" fmla="*/ 62454 w 354720"/>
                  <a:gd name="connsiteY27" fmla="*/ 113818 h 328808"/>
                  <a:gd name="connsiteX28" fmla="*/ 34451 w 354720"/>
                  <a:gd name="connsiteY28" fmla="*/ 113818 h 328808"/>
                  <a:gd name="connsiteX29" fmla="*/ 62454 w 354720"/>
                  <a:gd name="connsiteY29" fmla="*/ 69555 h 328808"/>
                  <a:gd name="connsiteX30" fmla="*/ 62454 w 354720"/>
                  <a:gd name="connsiteY30" fmla="*/ 113818 h 328808"/>
                  <a:gd name="connsiteX31" fmla="*/ 67874 w 354720"/>
                  <a:gd name="connsiteY31" fmla="*/ 139111 h 328808"/>
                  <a:gd name="connsiteX32" fmla="*/ 112137 w 354720"/>
                  <a:gd name="connsiteY32" fmla="*/ 223120 h 328808"/>
                  <a:gd name="connsiteX33" fmla="*/ 39871 w 354720"/>
                  <a:gd name="connsiteY33" fmla="*/ 139111 h 328808"/>
                  <a:gd name="connsiteX34" fmla="*/ 67874 w 354720"/>
                  <a:gd name="connsiteY34" fmla="*/ 139111 h 328808"/>
                  <a:gd name="connsiteX35" fmla="*/ 285574 w 354720"/>
                  <a:gd name="connsiteY35" fmla="*/ 139111 h 328808"/>
                  <a:gd name="connsiteX36" fmla="*/ 313578 w 354720"/>
                  <a:gd name="connsiteY36" fmla="*/ 139111 h 328808"/>
                  <a:gd name="connsiteX37" fmla="*/ 241312 w 354720"/>
                  <a:gd name="connsiteY37" fmla="*/ 223120 h 328808"/>
                  <a:gd name="connsiteX38" fmla="*/ 285574 w 354720"/>
                  <a:gd name="connsiteY38" fmla="*/ 139111 h 328808"/>
                  <a:gd name="connsiteX39" fmla="*/ 290091 w 354720"/>
                  <a:gd name="connsiteY39" fmla="*/ 113818 h 328808"/>
                  <a:gd name="connsiteX40" fmla="*/ 290091 w 354720"/>
                  <a:gd name="connsiteY40" fmla="*/ 69555 h 328808"/>
                  <a:gd name="connsiteX41" fmla="*/ 318094 w 354720"/>
                  <a:gd name="connsiteY41" fmla="*/ 113818 h 328808"/>
                  <a:gd name="connsiteX42" fmla="*/ 290091 w 354720"/>
                  <a:gd name="connsiteY42" fmla="*/ 113818 h 328808"/>
                  <a:gd name="connsiteX43" fmla="*/ 264798 w 354720"/>
                  <a:gd name="connsiteY43" fmla="*/ 93042 h 328808"/>
                  <a:gd name="connsiteX44" fmla="*/ 207889 w 354720"/>
                  <a:gd name="connsiteY44" fmla="*/ 28906 h 328808"/>
                  <a:gd name="connsiteX45" fmla="*/ 264798 w 354720"/>
                  <a:gd name="connsiteY45" fmla="*/ 36133 h 328808"/>
                  <a:gd name="connsiteX46" fmla="*/ 264798 w 354720"/>
                  <a:gd name="connsiteY46" fmla="*/ 93042 h 3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4720" h="328808">
                    <a:moveTo>
                      <a:pt x="175369" y="0"/>
                    </a:moveTo>
                    <a:lnTo>
                      <a:pt x="74197" y="12646"/>
                    </a:lnTo>
                    <a:cubicBezTo>
                      <a:pt x="70584" y="13550"/>
                      <a:pt x="66971" y="15356"/>
                      <a:pt x="65164" y="18066"/>
                    </a:cubicBezTo>
                    <a:lnTo>
                      <a:pt x="1932" y="119238"/>
                    </a:lnTo>
                    <a:cubicBezTo>
                      <a:pt x="-778" y="123755"/>
                      <a:pt x="-778" y="130078"/>
                      <a:pt x="2835" y="134595"/>
                    </a:cubicBezTo>
                    <a:lnTo>
                      <a:pt x="167239" y="324292"/>
                    </a:lnTo>
                    <a:cubicBezTo>
                      <a:pt x="169949" y="327002"/>
                      <a:pt x="173563" y="328809"/>
                      <a:pt x="177176" y="328809"/>
                    </a:cubicBezTo>
                    <a:cubicBezTo>
                      <a:pt x="180789" y="328809"/>
                      <a:pt x="184403" y="327002"/>
                      <a:pt x="187113" y="324292"/>
                    </a:cubicBezTo>
                    <a:lnTo>
                      <a:pt x="351517" y="134595"/>
                    </a:lnTo>
                    <a:cubicBezTo>
                      <a:pt x="355130" y="130078"/>
                      <a:pt x="356034" y="124658"/>
                      <a:pt x="352420" y="119238"/>
                    </a:cubicBezTo>
                    <a:lnTo>
                      <a:pt x="289188" y="18066"/>
                    </a:lnTo>
                    <a:cubicBezTo>
                      <a:pt x="287381" y="14453"/>
                      <a:pt x="283768" y="12646"/>
                      <a:pt x="280155" y="12646"/>
                    </a:cubicBezTo>
                    <a:lnTo>
                      <a:pt x="178982" y="0"/>
                    </a:lnTo>
                    <a:cubicBezTo>
                      <a:pt x="177176" y="0"/>
                      <a:pt x="176273" y="0"/>
                      <a:pt x="175369" y="0"/>
                    </a:cubicBezTo>
                    <a:lnTo>
                      <a:pt x="175369" y="0"/>
                    </a:lnTo>
                    <a:close/>
                    <a:moveTo>
                      <a:pt x="104007" y="113818"/>
                    </a:moveTo>
                    <a:lnTo>
                      <a:pt x="177176" y="31616"/>
                    </a:lnTo>
                    <a:lnTo>
                      <a:pt x="250345" y="113818"/>
                    </a:lnTo>
                    <a:lnTo>
                      <a:pt x="104007" y="113818"/>
                    </a:lnTo>
                    <a:close/>
                    <a:moveTo>
                      <a:pt x="256668" y="139111"/>
                    </a:moveTo>
                    <a:lnTo>
                      <a:pt x="176273" y="289063"/>
                    </a:lnTo>
                    <a:lnTo>
                      <a:pt x="95877" y="139111"/>
                    </a:lnTo>
                    <a:lnTo>
                      <a:pt x="256668" y="139111"/>
                    </a:lnTo>
                    <a:close/>
                    <a:moveTo>
                      <a:pt x="87747" y="93042"/>
                    </a:moveTo>
                    <a:lnTo>
                      <a:pt x="87747" y="36133"/>
                    </a:lnTo>
                    <a:lnTo>
                      <a:pt x="144656" y="28906"/>
                    </a:lnTo>
                    <a:lnTo>
                      <a:pt x="87747" y="93042"/>
                    </a:lnTo>
                    <a:close/>
                    <a:moveTo>
                      <a:pt x="62454" y="113818"/>
                    </a:moveTo>
                    <a:lnTo>
                      <a:pt x="34451" y="113818"/>
                    </a:lnTo>
                    <a:lnTo>
                      <a:pt x="62454" y="69555"/>
                    </a:lnTo>
                    <a:lnTo>
                      <a:pt x="62454" y="113818"/>
                    </a:lnTo>
                    <a:close/>
                    <a:moveTo>
                      <a:pt x="67874" y="139111"/>
                    </a:moveTo>
                    <a:lnTo>
                      <a:pt x="112137" y="223120"/>
                    </a:lnTo>
                    <a:lnTo>
                      <a:pt x="39871" y="139111"/>
                    </a:lnTo>
                    <a:lnTo>
                      <a:pt x="67874" y="139111"/>
                    </a:lnTo>
                    <a:close/>
                    <a:moveTo>
                      <a:pt x="285574" y="139111"/>
                    </a:moveTo>
                    <a:lnTo>
                      <a:pt x="313578" y="139111"/>
                    </a:lnTo>
                    <a:lnTo>
                      <a:pt x="241312" y="223120"/>
                    </a:lnTo>
                    <a:lnTo>
                      <a:pt x="285574" y="139111"/>
                    </a:lnTo>
                    <a:close/>
                    <a:moveTo>
                      <a:pt x="290091" y="113818"/>
                    </a:moveTo>
                    <a:lnTo>
                      <a:pt x="290091" y="69555"/>
                    </a:lnTo>
                    <a:lnTo>
                      <a:pt x="318094" y="113818"/>
                    </a:lnTo>
                    <a:lnTo>
                      <a:pt x="290091" y="113818"/>
                    </a:lnTo>
                    <a:close/>
                    <a:moveTo>
                      <a:pt x="264798" y="93042"/>
                    </a:moveTo>
                    <a:lnTo>
                      <a:pt x="207889" y="28906"/>
                    </a:lnTo>
                    <a:lnTo>
                      <a:pt x="264798" y="36133"/>
                    </a:lnTo>
                    <a:lnTo>
                      <a:pt x="264798" y="9304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38" name="Group 37">
            <a:extLst>
              <a:ext uri="{FF2B5EF4-FFF2-40B4-BE49-F238E27FC236}">
                <a16:creationId xmlns:a16="http://schemas.microsoft.com/office/drawing/2014/main" id="{AEA50320-E088-0240-E185-0CDFC06A26C0}"/>
              </a:ext>
            </a:extLst>
          </p:cNvPr>
          <p:cNvGrpSpPr/>
          <p:nvPr/>
        </p:nvGrpSpPr>
        <p:grpSpPr>
          <a:xfrm>
            <a:off x="4648602" y="2266174"/>
            <a:ext cx="868457" cy="867509"/>
            <a:chOff x="7257599" y="768348"/>
            <a:chExt cx="868457" cy="867509"/>
          </a:xfrm>
          <a:solidFill>
            <a:srgbClr val="595959"/>
          </a:solidFill>
        </p:grpSpPr>
        <p:sp>
          <p:nvSpPr>
            <p:cNvPr id="39" name="Freeform 38">
              <a:extLst>
                <a:ext uri="{FF2B5EF4-FFF2-40B4-BE49-F238E27FC236}">
                  <a16:creationId xmlns:a16="http://schemas.microsoft.com/office/drawing/2014/main" id="{98647607-C24D-7C38-D63A-3227040F8F6C}"/>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0" name="Graphic 2">
              <a:extLst>
                <a:ext uri="{FF2B5EF4-FFF2-40B4-BE49-F238E27FC236}">
                  <a16:creationId xmlns:a16="http://schemas.microsoft.com/office/drawing/2014/main" id="{06150730-83FD-36C8-9D78-E18CAE8FD5CC}"/>
                </a:ext>
              </a:extLst>
            </p:cNvPr>
            <p:cNvGrpSpPr/>
            <p:nvPr/>
          </p:nvGrpSpPr>
          <p:grpSpPr>
            <a:xfrm>
              <a:off x="7257599" y="768348"/>
              <a:ext cx="868457" cy="867509"/>
              <a:chOff x="7257599" y="768348"/>
              <a:chExt cx="868457" cy="867509"/>
            </a:xfrm>
            <a:grpFill/>
          </p:grpSpPr>
          <p:sp>
            <p:nvSpPr>
              <p:cNvPr id="41" name="Freeform 40">
                <a:extLst>
                  <a:ext uri="{FF2B5EF4-FFF2-40B4-BE49-F238E27FC236}">
                    <a16:creationId xmlns:a16="http://schemas.microsoft.com/office/drawing/2014/main" id="{E2CE06F2-A8EC-D4E2-A6E3-05130D84289A}"/>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63CB47A0-1310-73F4-1D7D-C19DF5039122}"/>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5766C682-DE1F-0500-821D-F7D8BAACE270}"/>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10962DDA-3162-0B55-0B59-B9A2CF780F43}"/>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7F36AA8A-A10F-9E0C-E5E9-ADF5936E37A5}"/>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6" name="Straight Connector 45">
            <a:extLst>
              <a:ext uri="{FF2B5EF4-FFF2-40B4-BE49-F238E27FC236}">
                <a16:creationId xmlns:a16="http://schemas.microsoft.com/office/drawing/2014/main" id="{16C92E9C-EE6C-8FBA-DC1E-094C9CD5A274}"/>
              </a:ext>
            </a:extLst>
          </p:cNvPr>
          <p:cNvCxnSpPr>
            <a:cxnSpLocks/>
          </p:cNvCxnSpPr>
          <p:nvPr/>
        </p:nvCxnSpPr>
        <p:spPr>
          <a:xfrm>
            <a:off x="4201097" y="1928661"/>
            <a:ext cx="7990902"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96EBBC0-F6AA-755D-0C02-D21D3B310FF0}"/>
              </a:ext>
            </a:extLst>
          </p:cNvPr>
          <p:cNvCxnSpPr>
            <a:cxnSpLocks/>
          </p:cNvCxnSpPr>
          <p:nvPr/>
        </p:nvCxnSpPr>
        <p:spPr>
          <a:xfrm>
            <a:off x="4201098" y="3414010"/>
            <a:ext cx="7990902"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A610D0E-3C4A-9323-BCDD-CF05F64DEE1C}"/>
              </a:ext>
            </a:extLst>
          </p:cNvPr>
          <p:cNvCxnSpPr>
            <a:cxnSpLocks/>
          </p:cNvCxnSpPr>
          <p:nvPr/>
        </p:nvCxnSpPr>
        <p:spPr>
          <a:xfrm>
            <a:off x="4201098" y="4990674"/>
            <a:ext cx="7990902"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778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530904" cy="1147363"/>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AutoNum type="arabicPlain"/>
              <a:tabLst>
                <a:tab pos="1193800" algn="l"/>
              </a:tabLst>
            </a:pPr>
            <a:r>
              <a:rPr lang="en-IE" dirty="0">
                <a:solidFill>
                  <a:schemeClr val="bg1"/>
                </a:solidFill>
              </a:rPr>
              <a:t>  </a:t>
            </a:r>
            <a:r>
              <a:rPr lang="en-IE" dirty="0" err="1">
                <a:solidFill>
                  <a:schemeClr val="bg1"/>
                </a:solidFill>
              </a:rPr>
              <a:t>Branchenspezifisch</a:t>
            </a:r>
            <a:r>
              <a:rPr lang="en-IE" dirty="0">
                <a:solidFill>
                  <a:schemeClr val="bg1"/>
                </a:solidFill>
              </a:rPr>
              <a:t> – </a:t>
            </a:r>
          </a:p>
          <a:p>
            <a:pPr>
              <a:tabLst>
                <a:tab pos="1193800" algn="l"/>
              </a:tabLst>
            </a:pPr>
            <a:r>
              <a:rPr lang="en-IE" dirty="0">
                <a:solidFill>
                  <a:schemeClr val="bg1"/>
                </a:solidFill>
              </a:rPr>
              <a:t>         </a:t>
            </a:r>
            <a:r>
              <a:rPr lang="en-IE" dirty="0" err="1">
                <a:solidFill>
                  <a:schemeClr val="bg1"/>
                </a:solidFill>
              </a:rPr>
              <a:t>Quellen</a:t>
            </a:r>
            <a:r>
              <a:rPr lang="en-IE" dirty="0">
                <a:solidFill>
                  <a:schemeClr val="bg1"/>
                </a:solidFill>
              </a:rPr>
              <a:t> zur </a:t>
            </a:r>
            <a:r>
              <a:rPr lang="en-IE" dirty="0" err="1">
                <a:solidFill>
                  <a:schemeClr val="bg1"/>
                </a:solidFill>
              </a:rPr>
              <a:t>Ermittlung</a:t>
            </a:r>
            <a:r>
              <a:rPr lang="en-IE" dirty="0">
                <a:solidFill>
                  <a:schemeClr val="bg1"/>
                </a:solidFill>
              </a:rPr>
              <a:t> von </a:t>
            </a:r>
            <a:r>
              <a:rPr lang="en-IE" dirty="0" err="1">
                <a:solidFill>
                  <a:schemeClr val="bg1"/>
                </a:solidFill>
              </a:rPr>
              <a:t>Branchentrends</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428837"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806814" y="1938533"/>
            <a:ext cx="3122771" cy="4235476"/>
          </a:xfrm>
        </p:spPr>
        <p:txBody>
          <a:bodyPr>
            <a:normAutofit fontScale="92500"/>
          </a:bodyPr>
          <a:lstStyle/>
          <a:p>
            <a:pPr marL="12700" indent="-12700">
              <a:lnSpc>
                <a:spcPct val="100000"/>
              </a:lnSpc>
            </a:pPr>
            <a:r>
              <a:rPr lang="en-GB" sz="2200" dirty="0" err="1">
                <a:latin typeface="Calibri" panose="020F0502020204030204" pitchFamily="34" charset="0"/>
                <a:ea typeface="Lato Light" panose="020F0502020204030203" pitchFamily="34" charset="0"/>
                <a:cs typeface="Calibri" panose="020F0502020204030204" pitchFamily="34" charset="0"/>
              </a:rPr>
              <a:t>Brancheninformationen</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zu</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beeinflussenden</a:t>
            </a:r>
            <a:r>
              <a:rPr lang="en-GB" sz="2200" dirty="0">
                <a:latin typeface="Calibri" panose="020F0502020204030204" pitchFamily="34" charset="0"/>
                <a:ea typeface="Lato Light" panose="020F0502020204030203" pitchFamily="34" charset="0"/>
                <a:cs typeface="Calibri" panose="020F0502020204030204" pitchFamily="34" charset="0"/>
              </a:rPr>
              <a:t> Trends </a:t>
            </a:r>
            <a:r>
              <a:rPr lang="en-GB" sz="2200" dirty="0" err="1">
                <a:latin typeface="Calibri" panose="020F0502020204030204" pitchFamily="34" charset="0"/>
                <a:ea typeface="Lato Light" panose="020F0502020204030203" pitchFamily="34" charset="0"/>
                <a:cs typeface="Calibri" panose="020F0502020204030204" pitchFamily="34" charset="0"/>
              </a:rPr>
              <a:t>finden</a:t>
            </a:r>
            <a:r>
              <a:rPr lang="en-GB" sz="2200" dirty="0">
                <a:latin typeface="Calibri" panose="020F0502020204030204" pitchFamily="34" charset="0"/>
                <a:ea typeface="Lato Light" panose="020F0502020204030203" pitchFamily="34" charset="0"/>
                <a:cs typeface="Calibri" panose="020F0502020204030204" pitchFamily="34" charset="0"/>
              </a:rPr>
              <a:t> Sie in speziellen Branchenpublikationen und Internetquellen. Es ist wichtig, </a:t>
            </a:r>
            <a:r>
              <a:rPr lang="en-GB" sz="2200" dirty="0" err="1">
                <a:latin typeface="Calibri" panose="020F0502020204030204" pitchFamily="34" charset="0"/>
                <a:ea typeface="Lato Light" panose="020F0502020204030203" pitchFamily="34" charset="0"/>
                <a:cs typeface="Calibri" panose="020F0502020204030204" pitchFamily="34" charset="0"/>
              </a:rPr>
              <a:t>dass</a:t>
            </a:r>
            <a:r>
              <a:rPr lang="en-GB" sz="2200" dirty="0">
                <a:latin typeface="Calibri" panose="020F0502020204030204" pitchFamily="34" charset="0"/>
                <a:ea typeface="Lato Light" panose="020F0502020204030203" pitchFamily="34" charset="0"/>
                <a:cs typeface="Calibri" panose="020F0502020204030204" pitchFamily="34" charset="0"/>
              </a:rPr>
              <a:t> Sie </a:t>
            </a:r>
            <a:r>
              <a:rPr lang="en-GB" sz="2200" dirty="0" err="1">
                <a:latin typeface="Calibri" panose="020F0502020204030204" pitchFamily="34" charset="0"/>
                <a:ea typeface="Lato Light" panose="020F0502020204030203" pitchFamily="34" charset="0"/>
                <a:cs typeface="Calibri" panose="020F0502020204030204" pitchFamily="34" charset="0"/>
              </a:rPr>
              <a:t>diese</a:t>
            </a:r>
            <a:r>
              <a:rPr lang="en-GB" sz="2200" dirty="0">
                <a:latin typeface="Calibri" panose="020F0502020204030204" pitchFamily="34" charset="0"/>
                <a:ea typeface="Lato Light" panose="020F0502020204030203" pitchFamily="34" charset="0"/>
                <a:cs typeface="Calibri" panose="020F0502020204030204" pitchFamily="34" charset="0"/>
              </a:rPr>
              <a:t> stets </a:t>
            </a:r>
            <a:r>
              <a:rPr lang="en-GB" sz="2200" dirty="0" err="1">
                <a:latin typeface="Calibri" panose="020F0502020204030204" pitchFamily="34" charset="0"/>
                <a:ea typeface="Lato Light" panose="020F0502020204030203" pitchFamily="34" charset="0"/>
                <a:cs typeface="Calibri" panose="020F0502020204030204" pitchFamily="34" charset="0"/>
              </a:rPr>
              <a:t>im</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Blick</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behalten</a:t>
            </a:r>
            <a:r>
              <a:rPr lang="en-GB" sz="2200" dirty="0">
                <a:latin typeface="Calibri" panose="020F0502020204030204" pitchFamily="34" charset="0"/>
                <a:ea typeface="Lato Light" panose="020F0502020204030203" pitchFamily="34" charset="0"/>
                <a:cs typeface="Calibri" panose="020F0502020204030204" pitchFamily="34" charset="0"/>
              </a:rPr>
              <a:t> und </a:t>
            </a:r>
            <a:r>
              <a:rPr lang="en-GB" sz="2200" dirty="0" err="1">
                <a:latin typeface="Calibri" panose="020F0502020204030204" pitchFamily="34" charset="0"/>
                <a:ea typeface="Lato Light" panose="020F0502020204030203" pitchFamily="34" charset="0"/>
                <a:cs typeface="Calibri" panose="020F0502020204030204" pitchFamily="34" charset="0"/>
              </a:rPr>
              <a:t>verarbeiten</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Teilen</a:t>
            </a:r>
            <a:r>
              <a:rPr lang="en-GB" sz="2200" dirty="0">
                <a:latin typeface="Calibri" panose="020F0502020204030204" pitchFamily="34" charset="0"/>
                <a:ea typeface="Lato Light" panose="020F0502020204030203" pitchFamily="34" charset="0"/>
                <a:cs typeface="Calibri" panose="020F0502020204030204" pitchFamily="34" charset="0"/>
              </a:rPr>
              <a:t> und </a:t>
            </a:r>
            <a:r>
              <a:rPr lang="en-GB" sz="2200" dirty="0" err="1">
                <a:latin typeface="Calibri" panose="020F0502020204030204" pitchFamily="34" charset="0"/>
                <a:ea typeface="Lato Light" panose="020F0502020204030203" pitchFamily="34" charset="0"/>
                <a:cs typeface="Calibri" panose="020F0502020204030204" pitchFamily="34" charset="0"/>
              </a:rPr>
              <a:t>diskutieren</a:t>
            </a:r>
            <a:r>
              <a:rPr lang="en-GB" sz="2200" dirty="0">
                <a:latin typeface="Calibri" panose="020F0502020204030204" pitchFamily="34" charset="0"/>
                <a:ea typeface="Lato Light" panose="020F0502020204030203" pitchFamily="34" charset="0"/>
                <a:cs typeface="Calibri" panose="020F0502020204030204" pitchFamily="34" charset="0"/>
              </a:rPr>
              <a:t> Sie </a:t>
            </a:r>
            <a:r>
              <a:rPr lang="en-GB" sz="2200" dirty="0" err="1">
                <a:latin typeface="Calibri" panose="020F0502020204030204" pitchFamily="34" charset="0"/>
                <a:ea typeface="Lato Light" panose="020F0502020204030203" pitchFamily="34" charset="0"/>
                <a:cs typeface="Calibri" panose="020F0502020204030204" pitchFamily="34" charset="0"/>
              </a:rPr>
              <a:t>diese</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systematisch</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mit</a:t>
            </a:r>
            <a:r>
              <a:rPr lang="en-GB" sz="2200" dirty="0">
                <a:latin typeface="Calibri" panose="020F0502020204030204" pitchFamily="34" charset="0"/>
                <a:ea typeface="Lato Light" panose="020F0502020204030203" pitchFamily="34" charset="0"/>
                <a:cs typeface="Calibri" panose="020F0502020204030204" pitchFamily="34" charset="0"/>
              </a:rPr>
              <a:t> den zuständigen Personen im Unternehmen (und </a:t>
            </a:r>
            <a:r>
              <a:rPr lang="en-GB" sz="2200" dirty="0" err="1">
                <a:latin typeface="Calibri" panose="020F0502020204030204" pitchFamily="34" charset="0"/>
                <a:ea typeface="Lato Light" panose="020F0502020204030203" pitchFamily="34" charset="0"/>
                <a:cs typeface="Calibri" panose="020F0502020204030204" pitchFamily="34" charset="0"/>
              </a:rPr>
              <a:t>Berater:innen</a:t>
            </a:r>
            <a:r>
              <a:rPr lang="en-GB" sz="2200" dirty="0">
                <a:latin typeface="Calibri" panose="020F0502020204030204" pitchFamily="34" charset="0"/>
                <a:ea typeface="Lato Light" panose="020F0502020204030203" pitchFamily="34" charset="0"/>
                <a:cs typeface="Calibri" panose="020F0502020204030204" pitchFamily="34" charset="0"/>
              </a:rPr>
              <a:t>). </a:t>
            </a:r>
          </a:p>
          <a:p>
            <a:pPr marL="12700" indent="-12700" algn="just"/>
            <a:endParaRPr lang="en-GB" dirty="0">
              <a:latin typeface="Calibri" panose="020F0502020204030204" pitchFamily="34" charset="0"/>
              <a:ea typeface="Lato Light" panose="020F0502020204030203" pitchFamily="34" charset="0"/>
              <a:cs typeface="Calibri" panose="020F0502020204030204" pitchFamily="34" charset="0"/>
            </a:endParaRPr>
          </a:p>
        </p:txBody>
      </p:sp>
      <p:grpSp>
        <p:nvGrpSpPr>
          <p:cNvPr id="28" name="Graphic 2">
            <a:extLst>
              <a:ext uri="{FF2B5EF4-FFF2-40B4-BE49-F238E27FC236}">
                <a16:creationId xmlns:a16="http://schemas.microsoft.com/office/drawing/2014/main" id="{7B0153CD-FCC9-50CB-E1C5-6CB7E1998D8A}"/>
              </a:ext>
            </a:extLst>
          </p:cNvPr>
          <p:cNvGrpSpPr/>
          <p:nvPr/>
        </p:nvGrpSpPr>
        <p:grpSpPr>
          <a:xfrm>
            <a:off x="581647" y="1769777"/>
            <a:ext cx="911305" cy="970368"/>
            <a:chOff x="3918554" y="774528"/>
            <a:chExt cx="868197" cy="924466"/>
          </a:xfrm>
          <a:solidFill>
            <a:srgbClr val="595959"/>
          </a:solidFill>
        </p:grpSpPr>
        <p:grpSp>
          <p:nvGrpSpPr>
            <p:cNvPr id="29" name="Graphic 2">
              <a:extLst>
                <a:ext uri="{FF2B5EF4-FFF2-40B4-BE49-F238E27FC236}">
                  <a16:creationId xmlns:a16="http://schemas.microsoft.com/office/drawing/2014/main" id="{0F9D2982-59E1-D03F-BF77-BACAC6FC968F}"/>
                </a:ext>
              </a:extLst>
            </p:cNvPr>
            <p:cNvGrpSpPr/>
            <p:nvPr/>
          </p:nvGrpSpPr>
          <p:grpSpPr>
            <a:xfrm>
              <a:off x="3918554" y="774528"/>
              <a:ext cx="868197" cy="924466"/>
              <a:chOff x="3918554" y="774528"/>
              <a:chExt cx="868197" cy="924466"/>
            </a:xfrm>
            <a:grpFill/>
          </p:grpSpPr>
          <p:sp>
            <p:nvSpPr>
              <p:cNvPr id="33" name="Freeform 32">
                <a:extLst>
                  <a:ext uri="{FF2B5EF4-FFF2-40B4-BE49-F238E27FC236}">
                    <a16:creationId xmlns:a16="http://schemas.microsoft.com/office/drawing/2014/main" id="{8A019923-9056-42CE-6793-2A0AD642EB38}"/>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4B53E064-BFFD-3A04-7F6B-DD49369B7914}"/>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0" name="Graphic 2">
              <a:extLst>
                <a:ext uri="{FF2B5EF4-FFF2-40B4-BE49-F238E27FC236}">
                  <a16:creationId xmlns:a16="http://schemas.microsoft.com/office/drawing/2014/main" id="{8FBA9B87-8920-A2EB-0899-9F08EA2DF207}"/>
                </a:ext>
              </a:extLst>
            </p:cNvPr>
            <p:cNvGrpSpPr/>
            <p:nvPr/>
          </p:nvGrpSpPr>
          <p:grpSpPr>
            <a:xfrm>
              <a:off x="3958353" y="890522"/>
              <a:ext cx="708520" cy="605461"/>
              <a:chOff x="3958353" y="890522"/>
              <a:chExt cx="708520" cy="605461"/>
            </a:xfrm>
            <a:grpFill/>
          </p:grpSpPr>
          <p:sp>
            <p:nvSpPr>
              <p:cNvPr id="31" name="Freeform 30">
                <a:extLst>
                  <a:ext uri="{FF2B5EF4-FFF2-40B4-BE49-F238E27FC236}">
                    <a16:creationId xmlns:a16="http://schemas.microsoft.com/office/drawing/2014/main" id="{FF71527C-3D3B-45BB-42C6-1D8E50A49C3B}"/>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A80934B7-3D76-F50F-55EE-00DEF1DF599B}"/>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35" name="Rectangle 174">
            <a:extLst>
              <a:ext uri="{FF2B5EF4-FFF2-40B4-BE49-F238E27FC236}">
                <a16:creationId xmlns:a16="http://schemas.microsoft.com/office/drawing/2014/main" id="{FA860F30-B488-5905-C680-5462A9476653}"/>
              </a:ext>
            </a:extLst>
          </p:cNvPr>
          <p:cNvSpPr>
            <a:spLocks noChangeArrowheads="1"/>
          </p:cNvSpPr>
          <p:nvPr/>
        </p:nvSpPr>
        <p:spPr bwMode="auto">
          <a:xfrm>
            <a:off x="5111868" y="3095966"/>
            <a:ext cx="4043832" cy="540346"/>
          </a:xfrm>
          <a:prstGeom prst="rect">
            <a:avLst/>
          </a:prstGeom>
          <a:solidFill>
            <a:srgbClr val="B41F7A"/>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36" name="Rectangle 178">
            <a:extLst>
              <a:ext uri="{FF2B5EF4-FFF2-40B4-BE49-F238E27FC236}">
                <a16:creationId xmlns:a16="http://schemas.microsoft.com/office/drawing/2014/main" id="{B0907C90-701B-534E-A034-01199D699794}"/>
              </a:ext>
            </a:extLst>
          </p:cNvPr>
          <p:cNvSpPr>
            <a:spLocks noChangeArrowheads="1"/>
          </p:cNvSpPr>
          <p:nvPr/>
        </p:nvSpPr>
        <p:spPr bwMode="auto">
          <a:xfrm>
            <a:off x="5111866" y="4717004"/>
            <a:ext cx="3954653" cy="540828"/>
          </a:xfrm>
          <a:prstGeom prst="rect">
            <a:avLst/>
          </a:prstGeom>
          <a:solidFill>
            <a:srgbClr val="245473"/>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37" name="Freeform 182">
            <a:extLst>
              <a:ext uri="{FF2B5EF4-FFF2-40B4-BE49-F238E27FC236}">
                <a16:creationId xmlns:a16="http://schemas.microsoft.com/office/drawing/2014/main" id="{2B3AF8B8-8390-F85E-DC11-09FCFB3B46E7}"/>
              </a:ext>
            </a:extLst>
          </p:cNvPr>
          <p:cNvSpPr>
            <a:spLocks/>
          </p:cNvSpPr>
          <p:nvPr/>
        </p:nvSpPr>
        <p:spPr bwMode="auto">
          <a:xfrm>
            <a:off x="8599824" y="4520821"/>
            <a:ext cx="887087" cy="934157"/>
          </a:xfrm>
          <a:custGeom>
            <a:avLst/>
            <a:gdLst>
              <a:gd name="T0" fmla="*/ 1694 w 1743"/>
              <a:gd name="T1" fmla="*/ 782 h 1743"/>
              <a:gd name="T2" fmla="*/ 1694 w 1743"/>
              <a:gd name="T3" fmla="*/ 960 h 1743"/>
              <a:gd name="T4" fmla="*/ 961 w 1743"/>
              <a:gd name="T5" fmla="*/ 1694 h 1743"/>
              <a:gd name="T6" fmla="*/ 783 w 1743"/>
              <a:gd name="T7" fmla="*/ 1694 h 1743"/>
              <a:gd name="T8" fmla="*/ 49 w 1743"/>
              <a:gd name="T9" fmla="*/ 960 h 1743"/>
              <a:gd name="T10" fmla="*/ 49 w 1743"/>
              <a:gd name="T11" fmla="*/ 782 h 1743"/>
              <a:gd name="T12" fmla="*/ 783 w 1743"/>
              <a:gd name="T13" fmla="*/ 49 h 1743"/>
              <a:gd name="T14" fmla="*/ 961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2"/>
                  <a:pt x="1743" y="911"/>
                  <a:pt x="1694" y="960"/>
                </a:cubicBezTo>
                <a:cubicBezTo>
                  <a:pt x="961" y="1694"/>
                  <a:pt x="961" y="1694"/>
                  <a:pt x="961" y="1694"/>
                </a:cubicBezTo>
                <a:cubicBezTo>
                  <a:pt x="911" y="1743"/>
                  <a:pt x="832" y="1743"/>
                  <a:pt x="783" y="1694"/>
                </a:cubicBezTo>
                <a:cubicBezTo>
                  <a:pt x="49" y="960"/>
                  <a:pt x="49" y="960"/>
                  <a:pt x="49" y="960"/>
                </a:cubicBezTo>
                <a:cubicBezTo>
                  <a:pt x="0" y="911"/>
                  <a:pt x="0" y="832"/>
                  <a:pt x="49" y="782"/>
                </a:cubicBezTo>
                <a:cubicBezTo>
                  <a:pt x="783" y="49"/>
                  <a:pt x="783" y="49"/>
                  <a:pt x="783" y="49"/>
                </a:cubicBezTo>
                <a:cubicBezTo>
                  <a:pt x="832" y="0"/>
                  <a:pt x="911" y="0"/>
                  <a:pt x="961" y="49"/>
                </a:cubicBezTo>
                <a:lnTo>
                  <a:pt x="1694" y="782"/>
                </a:lnTo>
                <a:close/>
              </a:path>
            </a:pathLst>
          </a:custGeom>
          <a:solidFill>
            <a:srgbClr val="245473"/>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38" name="Rectangle 188">
            <a:extLst>
              <a:ext uri="{FF2B5EF4-FFF2-40B4-BE49-F238E27FC236}">
                <a16:creationId xmlns:a16="http://schemas.microsoft.com/office/drawing/2014/main" id="{84414922-FD22-B707-22B4-4EC1200E47A8}"/>
              </a:ext>
            </a:extLst>
          </p:cNvPr>
          <p:cNvSpPr>
            <a:spLocks noChangeArrowheads="1"/>
          </p:cNvSpPr>
          <p:nvPr/>
        </p:nvSpPr>
        <p:spPr bwMode="auto">
          <a:xfrm>
            <a:off x="5111869" y="2555138"/>
            <a:ext cx="3270194" cy="540828"/>
          </a:xfrm>
          <a:prstGeom prst="rect">
            <a:avLst/>
          </a:prstGeom>
          <a:solidFill>
            <a:srgbClr val="7F1C58"/>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39" name="Freeform 191">
            <a:extLst>
              <a:ext uri="{FF2B5EF4-FFF2-40B4-BE49-F238E27FC236}">
                <a16:creationId xmlns:a16="http://schemas.microsoft.com/office/drawing/2014/main" id="{D315182C-F944-9059-9482-A1410BDC9760}"/>
              </a:ext>
            </a:extLst>
          </p:cNvPr>
          <p:cNvSpPr>
            <a:spLocks/>
          </p:cNvSpPr>
          <p:nvPr/>
        </p:nvSpPr>
        <p:spPr bwMode="auto">
          <a:xfrm>
            <a:off x="7907116" y="2358474"/>
            <a:ext cx="1107188" cy="934157"/>
          </a:xfrm>
          <a:custGeom>
            <a:avLst/>
            <a:gdLst>
              <a:gd name="T0" fmla="*/ 1694 w 1743"/>
              <a:gd name="T1" fmla="*/ 782 h 1743"/>
              <a:gd name="T2" fmla="*/ 1694 w 1743"/>
              <a:gd name="T3" fmla="*/ 960 h 1743"/>
              <a:gd name="T4" fmla="*/ 960 w 1743"/>
              <a:gd name="T5" fmla="*/ 1694 h 1743"/>
              <a:gd name="T6" fmla="*/ 783 w 1743"/>
              <a:gd name="T7" fmla="*/ 1694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4"/>
                  <a:pt x="960" y="1694"/>
                  <a:pt x="960" y="1694"/>
                </a:cubicBezTo>
                <a:cubicBezTo>
                  <a:pt x="911" y="1743"/>
                  <a:pt x="832" y="1743"/>
                  <a:pt x="783" y="1694"/>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rgbClr val="7F1C58"/>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0" name="Rectangle 194">
            <a:extLst>
              <a:ext uri="{FF2B5EF4-FFF2-40B4-BE49-F238E27FC236}">
                <a16:creationId xmlns:a16="http://schemas.microsoft.com/office/drawing/2014/main" id="{419F0F11-6F31-937C-0915-2B9D9C78F0B2}"/>
              </a:ext>
            </a:extLst>
          </p:cNvPr>
          <p:cNvSpPr>
            <a:spLocks noChangeArrowheads="1"/>
          </p:cNvSpPr>
          <p:nvPr/>
        </p:nvSpPr>
        <p:spPr bwMode="auto">
          <a:xfrm>
            <a:off x="5111866" y="3635830"/>
            <a:ext cx="3487957" cy="540828"/>
          </a:xfrm>
          <a:prstGeom prst="rect">
            <a:avLst/>
          </a:prstGeom>
          <a:solidFill>
            <a:srgbClr val="F16924"/>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1" name="Freeform 198">
            <a:extLst>
              <a:ext uri="{FF2B5EF4-FFF2-40B4-BE49-F238E27FC236}">
                <a16:creationId xmlns:a16="http://schemas.microsoft.com/office/drawing/2014/main" id="{B6B67C67-8693-0988-5CB6-8E5630BA125E}"/>
              </a:ext>
            </a:extLst>
          </p:cNvPr>
          <p:cNvSpPr>
            <a:spLocks/>
          </p:cNvSpPr>
          <p:nvPr/>
        </p:nvSpPr>
        <p:spPr bwMode="auto">
          <a:xfrm>
            <a:off x="8104247" y="3439647"/>
            <a:ext cx="1107188" cy="934157"/>
          </a:xfrm>
          <a:custGeom>
            <a:avLst/>
            <a:gdLst>
              <a:gd name="T0" fmla="*/ 1694 w 1743"/>
              <a:gd name="T1" fmla="*/ 782 h 1743"/>
              <a:gd name="T2" fmla="*/ 1694 w 1743"/>
              <a:gd name="T3" fmla="*/ 960 h 1743"/>
              <a:gd name="T4" fmla="*/ 960 w 1743"/>
              <a:gd name="T5" fmla="*/ 1693 h 1743"/>
              <a:gd name="T6" fmla="*/ 783 w 1743"/>
              <a:gd name="T7" fmla="*/ 1693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3"/>
                  <a:pt x="960" y="1693"/>
                  <a:pt x="960" y="1693"/>
                </a:cubicBezTo>
                <a:cubicBezTo>
                  <a:pt x="911" y="1743"/>
                  <a:pt x="832" y="1743"/>
                  <a:pt x="783" y="1693"/>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rgbClr val="F16924"/>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2" name="Rectangle 200">
            <a:extLst>
              <a:ext uri="{FF2B5EF4-FFF2-40B4-BE49-F238E27FC236}">
                <a16:creationId xmlns:a16="http://schemas.microsoft.com/office/drawing/2014/main" id="{F828A1BE-4209-66F5-760E-926FAADE7BF9}"/>
              </a:ext>
            </a:extLst>
          </p:cNvPr>
          <p:cNvSpPr>
            <a:spLocks noChangeArrowheads="1"/>
          </p:cNvSpPr>
          <p:nvPr/>
        </p:nvSpPr>
        <p:spPr bwMode="auto">
          <a:xfrm>
            <a:off x="5111866" y="4176657"/>
            <a:ext cx="2850667" cy="540346"/>
          </a:xfrm>
          <a:prstGeom prst="rect">
            <a:avLst/>
          </a:prstGeom>
          <a:solidFill>
            <a:srgbClr val="EDA13E"/>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3" name="Freeform 204">
            <a:extLst>
              <a:ext uri="{FF2B5EF4-FFF2-40B4-BE49-F238E27FC236}">
                <a16:creationId xmlns:a16="http://schemas.microsoft.com/office/drawing/2014/main" id="{0BA95A38-DB15-DDF5-C705-77F362118B35}"/>
              </a:ext>
            </a:extLst>
          </p:cNvPr>
          <p:cNvSpPr>
            <a:spLocks/>
          </p:cNvSpPr>
          <p:nvPr/>
        </p:nvSpPr>
        <p:spPr bwMode="auto">
          <a:xfrm>
            <a:off x="7355610" y="3980475"/>
            <a:ext cx="1107188" cy="933675"/>
          </a:xfrm>
          <a:custGeom>
            <a:avLst/>
            <a:gdLst>
              <a:gd name="T0" fmla="*/ 1694 w 1743"/>
              <a:gd name="T1" fmla="*/ 783 h 1743"/>
              <a:gd name="T2" fmla="*/ 1694 w 1743"/>
              <a:gd name="T3" fmla="*/ 961 h 1743"/>
              <a:gd name="T4" fmla="*/ 961 w 1743"/>
              <a:gd name="T5" fmla="*/ 1694 h 1743"/>
              <a:gd name="T6" fmla="*/ 783 w 1743"/>
              <a:gd name="T7" fmla="*/ 1694 h 1743"/>
              <a:gd name="T8" fmla="*/ 50 w 1743"/>
              <a:gd name="T9" fmla="*/ 961 h 1743"/>
              <a:gd name="T10" fmla="*/ 50 w 1743"/>
              <a:gd name="T11" fmla="*/ 783 h 1743"/>
              <a:gd name="T12" fmla="*/ 783 w 1743"/>
              <a:gd name="T13" fmla="*/ 49 h 1743"/>
              <a:gd name="T14" fmla="*/ 961 w 1743"/>
              <a:gd name="T15" fmla="*/ 49 h 1743"/>
              <a:gd name="T16" fmla="*/ 1694 w 1743"/>
              <a:gd name="T17" fmla="*/ 78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3"/>
                </a:moveTo>
                <a:cubicBezTo>
                  <a:pt x="1743" y="832"/>
                  <a:pt x="1743" y="912"/>
                  <a:pt x="1694" y="961"/>
                </a:cubicBezTo>
                <a:cubicBezTo>
                  <a:pt x="961" y="1694"/>
                  <a:pt x="961" y="1694"/>
                  <a:pt x="961" y="1694"/>
                </a:cubicBezTo>
                <a:cubicBezTo>
                  <a:pt x="912" y="1743"/>
                  <a:pt x="832" y="1743"/>
                  <a:pt x="783" y="1694"/>
                </a:cubicBezTo>
                <a:cubicBezTo>
                  <a:pt x="50" y="961"/>
                  <a:pt x="50" y="961"/>
                  <a:pt x="50" y="961"/>
                </a:cubicBezTo>
                <a:cubicBezTo>
                  <a:pt x="0" y="912"/>
                  <a:pt x="0" y="832"/>
                  <a:pt x="50" y="783"/>
                </a:cubicBezTo>
                <a:cubicBezTo>
                  <a:pt x="783" y="49"/>
                  <a:pt x="783" y="49"/>
                  <a:pt x="783" y="49"/>
                </a:cubicBezTo>
                <a:cubicBezTo>
                  <a:pt x="832" y="0"/>
                  <a:pt x="912" y="0"/>
                  <a:pt x="961" y="49"/>
                </a:cubicBezTo>
                <a:lnTo>
                  <a:pt x="1694" y="783"/>
                </a:lnTo>
                <a:close/>
              </a:path>
            </a:pathLst>
          </a:custGeom>
          <a:solidFill>
            <a:srgbClr val="EDA13E"/>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4" name="Rectangle 206">
            <a:extLst>
              <a:ext uri="{FF2B5EF4-FFF2-40B4-BE49-F238E27FC236}">
                <a16:creationId xmlns:a16="http://schemas.microsoft.com/office/drawing/2014/main" id="{E28EA32A-83CE-AFB4-F080-9920D2D870BC}"/>
              </a:ext>
            </a:extLst>
          </p:cNvPr>
          <p:cNvSpPr>
            <a:spLocks noChangeArrowheads="1"/>
          </p:cNvSpPr>
          <p:nvPr/>
        </p:nvSpPr>
        <p:spPr bwMode="auto">
          <a:xfrm>
            <a:off x="5111868" y="2014793"/>
            <a:ext cx="2458514" cy="540346"/>
          </a:xfrm>
          <a:prstGeom prst="rect">
            <a:avLst/>
          </a:prstGeom>
          <a:solidFill>
            <a:srgbClr val="245473"/>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5" name="Freeform 210">
            <a:extLst>
              <a:ext uri="{FF2B5EF4-FFF2-40B4-BE49-F238E27FC236}">
                <a16:creationId xmlns:a16="http://schemas.microsoft.com/office/drawing/2014/main" id="{11411ACD-13E2-C23F-F67E-5AAC49F129B4}"/>
              </a:ext>
            </a:extLst>
          </p:cNvPr>
          <p:cNvSpPr>
            <a:spLocks/>
          </p:cNvSpPr>
          <p:nvPr/>
        </p:nvSpPr>
        <p:spPr bwMode="auto">
          <a:xfrm>
            <a:off x="7099340" y="1818128"/>
            <a:ext cx="1106616" cy="933675"/>
          </a:xfrm>
          <a:custGeom>
            <a:avLst/>
            <a:gdLst>
              <a:gd name="T0" fmla="*/ 1693 w 1742"/>
              <a:gd name="T1" fmla="*/ 782 h 1743"/>
              <a:gd name="T2" fmla="*/ 1693 w 1742"/>
              <a:gd name="T3" fmla="*/ 960 h 1743"/>
              <a:gd name="T4" fmla="*/ 960 w 1742"/>
              <a:gd name="T5" fmla="*/ 1694 h 1743"/>
              <a:gd name="T6" fmla="*/ 782 w 1742"/>
              <a:gd name="T7" fmla="*/ 1694 h 1743"/>
              <a:gd name="T8" fmla="*/ 49 w 1742"/>
              <a:gd name="T9" fmla="*/ 960 h 1743"/>
              <a:gd name="T10" fmla="*/ 49 w 1742"/>
              <a:gd name="T11" fmla="*/ 782 h 1743"/>
              <a:gd name="T12" fmla="*/ 782 w 1742"/>
              <a:gd name="T13" fmla="*/ 49 h 1743"/>
              <a:gd name="T14" fmla="*/ 960 w 1742"/>
              <a:gd name="T15" fmla="*/ 49 h 1743"/>
              <a:gd name="T16" fmla="*/ 1693 w 1742"/>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2" h="1743">
                <a:moveTo>
                  <a:pt x="1693" y="782"/>
                </a:moveTo>
                <a:cubicBezTo>
                  <a:pt x="1742" y="831"/>
                  <a:pt x="1742" y="911"/>
                  <a:pt x="1693" y="960"/>
                </a:cubicBezTo>
                <a:cubicBezTo>
                  <a:pt x="960" y="1694"/>
                  <a:pt x="960" y="1694"/>
                  <a:pt x="960" y="1694"/>
                </a:cubicBezTo>
                <a:cubicBezTo>
                  <a:pt x="911" y="1743"/>
                  <a:pt x="831" y="1743"/>
                  <a:pt x="782" y="1694"/>
                </a:cubicBezTo>
                <a:cubicBezTo>
                  <a:pt x="49" y="960"/>
                  <a:pt x="49" y="960"/>
                  <a:pt x="49" y="960"/>
                </a:cubicBezTo>
                <a:cubicBezTo>
                  <a:pt x="0" y="911"/>
                  <a:pt x="0" y="831"/>
                  <a:pt x="49" y="782"/>
                </a:cubicBezTo>
                <a:cubicBezTo>
                  <a:pt x="782" y="49"/>
                  <a:pt x="782" y="49"/>
                  <a:pt x="782" y="49"/>
                </a:cubicBezTo>
                <a:cubicBezTo>
                  <a:pt x="831" y="0"/>
                  <a:pt x="911" y="0"/>
                  <a:pt x="960" y="49"/>
                </a:cubicBezTo>
                <a:lnTo>
                  <a:pt x="1693" y="782"/>
                </a:lnTo>
                <a:close/>
              </a:path>
            </a:pathLst>
          </a:custGeom>
          <a:solidFill>
            <a:srgbClr val="245473"/>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6" name="Rectangle 214">
            <a:extLst>
              <a:ext uri="{FF2B5EF4-FFF2-40B4-BE49-F238E27FC236}">
                <a16:creationId xmlns:a16="http://schemas.microsoft.com/office/drawing/2014/main" id="{88FC22C4-0238-DB08-3E8F-4E9F0689B35D}"/>
              </a:ext>
            </a:extLst>
          </p:cNvPr>
          <p:cNvSpPr>
            <a:spLocks noChangeArrowheads="1"/>
          </p:cNvSpPr>
          <p:nvPr/>
        </p:nvSpPr>
        <p:spPr bwMode="auto">
          <a:xfrm>
            <a:off x="5111868" y="5257831"/>
            <a:ext cx="2458514" cy="540346"/>
          </a:xfrm>
          <a:prstGeom prst="rect">
            <a:avLst/>
          </a:prstGeom>
          <a:solidFill>
            <a:srgbClr val="7F1C58"/>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7" name="Freeform 217">
            <a:extLst>
              <a:ext uri="{FF2B5EF4-FFF2-40B4-BE49-F238E27FC236}">
                <a16:creationId xmlns:a16="http://schemas.microsoft.com/office/drawing/2014/main" id="{BCFD2F68-1D3F-6F74-C71C-A417388B344F}"/>
              </a:ext>
            </a:extLst>
          </p:cNvPr>
          <p:cNvSpPr>
            <a:spLocks/>
          </p:cNvSpPr>
          <p:nvPr/>
        </p:nvSpPr>
        <p:spPr bwMode="auto">
          <a:xfrm>
            <a:off x="7098882" y="5061167"/>
            <a:ext cx="1107188" cy="933675"/>
          </a:xfrm>
          <a:custGeom>
            <a:avLst/>
            <a:gdLst>
              <a:gd name="T0" fmla="*/ 1693 w 1743"/>
              <a:gd name="T1" fmla="*/ 783 h 1743"/>
              <a:gd name="T2" fmla="*/ 1693 w 1743"/>
              <a:gd name="T3" fmla="*/ 961 h 1743"/>
              <a:gd name="T4" fmla="*/ 960 w 1743"/>
              <a:gd name="T5" fmla="*/ 1694 h 1743"/>
              <a:gd name="T6" fmla="*/ 782 w 1743"/>
              <a:gd name="T7" fmla="*/ 1694 h 1743"/>
              <a:gd name="T8" fmla="*/ 49 w 1743"/>
              <a:gd name="T9" fmla="*/ 961 h 1743"/>
              <a:gd name="T10" fmla="*/ 49 w 1743"/>
              <a:gd name="T11" fmla="*/ 783 h 1743"/>
              <a:gd name="T12" fmla="*/ 782 w 1743"/>
              <a:gd name="T13" fmla="*/ 49 h 1743"/>
              <a:gd name="T14" fmla="*/ 960 w 1743"/>
              <a:gd name="T15" fmla="*/ 49 h 1743"/>
              <a:gd name="T16" fmla="*/ 1693 w 1743"/>
              <a:gd name="T17" fmla="*/ 78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3" y="783"/>
                </a:moveTo>
                <a:cubicBezTo>
                  <a:pt x="1743" y="832"/>
                  <a:pt x="1742" y="911"/>
                  <a:pt x="1693" y="961"/>
                </a:cubicBezTo>
                <a:cubicBezTo>
                  <a:pt x="960" y="1694"/>
                  <a:pt x="960" y="1694"/>
                  <a:pt x="960" y="1694"/>
                </a:cubicBezTo>
                <a:cubicBezTo>
                  <a:pt x="911" y="1743"/>
                  <a:pt x="831" y="1743"/>
                  <a:pt x="782" y="1694"/>
                </a:cubicBezTo>
                <a:cubicBezTo>
                  <a:pt x="49" y="961"/>
                  <a:pt x="49" y="961"/>
                  <a:pt x="49" y="961"/>
                </a:cubicBezTo>
                <a:cubicBezTo>
                  <a:pt x="0" y="911"/>
                  <a:pt x="0" y="832"/>
                  <a:pt x="49" y="783"/>
                </a:cubicBezTo>
                <a:cubicBezTo>
                  <a:pt x="782" y="49"/>
                  <a:pt x="782" y="49"/>
                  <a:pt x="782" y="49"/>
                </a:cubicBezTo>
                <a:cubicBezTo>
                  <a:pt x="831" y="0"/>
                  <a:pt x="911" y="0"/>
                  <a:pt x="960" y="49"/>
                </a:cubicBezTo>
                <a:lnTo>
                  <a:pt x="1693" y="783"/>
                </a:lnTo>
                <a:close/>
              </a:path>
            </a:pathLst>
          </a:custGeom>
          <a:solidFill>
            <a:srgbClr val="7F1C58"/>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8" name="Freeform 198">
            <a:extLst>
              <a:ext uri="{FF2B5EF4-FFF2-40B4-BE49-F238E27FC236}">
                <a16:creationId xmlns:a16="http://schemas.microsoft.com/office/drawing/2014/main" id="{FFC5796E-6AF9-F5A9-7513-EEEA1891C32F}"/>
              </a:ext>
            </a:extLst>
          </p:cNvPr>
          <p:cNvSpPr>
            <a:spLocks/>
          </p:cNvSpPr>
          <p:nvPr/>
        </p:nvSpPr>
        <p:spPr bwMode="auto">
          <a:xfrm>
            <a:off x="8772161" y="2906708"/>
            <a:ext cx="887087" cy="934157"/>
          </a:xfrm>
          <a:custGeom>
            <a:avLst/>
            <a:gdLst>
              <a:gd name="T0" fmla="*/ 1694 w 1743"/>
              <a:gd name="T1" fmla="*/ 782 h 1743"/>
              <a:gd name="T2" fmla="*/ 1694 w 1743"/>
              <a:gd name="T3" fmla="*/ 960 h 1743"/>
              <a:gd name="T4" fmla="*/ 960 w 1743"/>
              <a:gd name="T5" fmla="*/ 1693 h 1743"/>
              <a:gd name="T6" fmla="*/ 783 w 1743"/>
              <a:gd name="T7" fmla="*/ 1693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3"/>
                  <a:pt x="960" y="1693"/>
                  <a:pt x="960" y="1693"/>
                </a:cubicBezTo>
                <a:cubicBezTo>
                  <a:pt x="911" y="1743"/>
                  <a:pt x="832" y="1743"/>
                  <a:pt x="783" y="1693"/>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rgbClr val="B41F7A"/>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9" name="TextBox 79">
            <a:extLst>
              <a:ext uri="{FF2B5EF4-FFF2-40B4-BE49-F238E27FC236}">
                <a16:creationId xmlns:a16="http://schemas.microsoft.com/office/drawing/2014/main" id="{71DDDCDB-F776-5BB5-8DFE-F149974BD8DF}"/>
              </a:ext>
            </a:extLst>
          </p:cNvPr>
          <p:cNvSpPr txBox="1"/>
          <p:nvPr/>
        </p:nvSpPr>
        <p:spPr>
          <a:xfrm>
            <a:off x="5272851" y="5316403"/>
            <a:ext cx="1096804" cy="415498"/>
          </a:xfrm>
          <a:prstGeom prst="rect">
            <a:avLst/>
          </a:prstGeom>
          <a:noFill/>
        </p:spPr>
        <p:txBody>
          <a:bodyPr wrap="square" rtlCol="0">
            <a:spAutoFit/>
          </a:bodyPr>
          <a:lstStyle/>
          <a:p>
            <a:r>
              <a:rPr lang="en-GB" sz="2100" b="1" dirty="0">
                <a:solidFill>
                  <a:schemeClr val="bg1"/>
                </a:solidFill>
                <a:latin typeface="+mj-lt"/>
                <a:ea typeface="Roboto" charset="0"/>
                <a:cs typeface="Roboto" charset="0"/>
              </a:rPr>
              <a:t>Online</a:t>
            </a:r>
          </a:p>
        </p:txBody>
      </p:sp>
      <p:sp>
        <p:nvSpPr>
          <p:cNvPr id="50" name="TextBox 80">
            <a:extLst>
              <a:ext uri="{FF2B5EF4-FFF2-40B4-BE49-F238E27FC236}">
                <a16:creationId xmlns:a16="http://schemas.microsoft.com/office/drawing/2014/main" id="{A3A5FE10-7B72-D631-C99E-78A44B400421}"/>
              </a:ext>
            </a:extLst>
          </p:cNvPr>
          <p:cNvSpPr txBox="1"/>
          <p:nvPr/>
        </p:nvSpPr>
        <p:spPr>
          <a:xfrm>
            <a:off x="5291399" y="4774870"/>
            <a:ext cx="4001474" cy="415498"/>
          </a:xfrm>
          <a:prstGeom prst="rect">
            <a:avLst/>
          </a:prstGeom>
          <a:noFill/>
        </p:spPr>
        <p:txBody>
          <a:bodyPr wrap="square" rtlCol="0">
            <a:spAutoFit/>
          </a:bodyPr>
          <a:lstStyle/>
          <a:p>
            <a:r>
              <a:rPr lang="en-GB" sz="2000" b="1" dirty="0" err="1">
                <a:solidFill>
                  <a:schemeClr val="bg1"/>
                </a:solidFill>
                <a:latin typeface="+mj-lt"/>
                <a:ea typeface="Roboto" charset="0"/>
                <a:cs typeface="Roboto" charset="0"/>
              </a:rPr>
              <a:t>Wissenschftsjournals</a:t>
            </a:r>
            <a:endParaRPr lang="en-GB" sz="2000" b="1" dirty="0">
              <a:solidFill>
                <a:schemeClr val="bg1"/>
              </a:solidFill>
              <a:latin typeface="+mj-lt"/>
              <a:ea typeface="Roboto" charset="0"/>
              <a:cs typeface="Roboto" charset="0"/>
            </a:endParaRPr>
          </a:p>
        </p:txBody>
      </p:sp>
      <p:sp>
        <p:nvSpPr>
          <p:cNvPr id="51" name="TextBox 81">
            <a:extLst>
              <a:ext uri="{FF2B5EF4-FFF2-40B4-BE49-F238E27FC236}">
                <a16:creationId xmlns:a16="http://schemas.microsoft.com/office/drawing/2014/main" id="{263EBE4D-6538-AEAB-ED46-7154A997964F}"/>
              </a:ext>
            </a:extLst>
          </p:cNvPr>
          <p:cNvSpPr txBox="1"/>
          <p:nvPr/>
        </p:nvSpPr>
        <p:spPr>
          <a:xfrm>
            <a:off x="5297897" y="3649942"/>
            <a:ext cx="3692024" cy="415498"/>
          </a:xfrm>
          <a:prstGeom prst="rect">
            <a:avLst/>
          </a:prstGeom>
          <a:noFill/>
        </p:spPr>
        <p:txBody>
          <a:bodyPr wrap="square" rtlCol="0">
            <a:spAutoFit/>
          </a:bodyPr>
          <a:lstStyle/>
          <a:p>
            <a:r>
              <a:rPr lang="en-GB" sz="2100" b="1" dirty="0">
                <a:solidFill>
                  <a:schemeClr val="bg1"/>
                </a:solidFill>
                <a:latin typeface="+mj-lt"/>
                <a:ea typeface="Roboto" charset="0"/>
                <a:cs typeface="Roboto" charset="0"/>
              </a:rPr>
              <a:t>Öffentliche Meinungsumfragen</a:t>
            </a:r>
          </a:p>
        </p:txBody>
      </p:sp>
      <p:sp>
        <p:nvSpPr>
          <p:cNvPr id="52" name="TextBox 82">
            <a:extLst>
              <a:ext uri="{FF2B5EF4-FFF2-40B4-BE49-F238E27FC236}">
                <a16:creationId xmlns:a16="http://schemas.microsoft.com/office/drawing/2014/main" id="{A83FD9C9-8C25-BDA2-A9B0-661876DDD9F9}"/>
              </a:ext>
            </a:extLst>
          </p:cNvPr>
          <p:cNvSpPr txBox="1"/>
          <p:nvPr/>
        </p:nvSpPr>
        <p:spPr>
          <a:xfrm>
            <a:off x="5268488" y="4213791"/>
            <a:ext cx="2129663" cy="415498"/>
          </a:xfrm>
          <a:prstGeom prst="rect">
            <a:avLst/>
          </a:prstGeom>
          <a:noFill/>
        </p:spPr>
        <p:txBody>
          <a:bodyPr wrap="square" rtlCol="0">
            <a:spAutoFit/>
          </a:bodyPr>
          <a:lstStyle/>
          <a:p>
            <a:r>
              <a:rPr lang="en-GB" sz="2100" b="1" dirty="0">
                <a:solidFill>
                  <a:schemeClr val="bg1"/>
                </a:solidFill>
                <a:latin typeface="+mj-lt"/>
                <a:ea typeface="Roboto" charset="0"/>
                <a:cs typeface="Roboto" charset="0"/>
              </a:rPr>
              <a:t>Fachzeitschriften</a:t>
            </a:r>
          </a:p>
        </p:txBody>
      </p:sp>
      <p:sp>
        <p:nvSpPr>
          <p:cNvPr id="53" name="TextBox 83">
            <a:extLst>
              <a:ext uri="{FF2B5EF4-FFF2-40B4-BE49-F238E27FC236}">
                <a16:creationId xmlns:a16="http://schemas.microsoft.com/office/drawing/2014/main" id="{077A4EAB-1DA8-1D35-3A4C-6F814C56679E}"/>
              </a:ext>
            </a:extLst>
          </p:cNvPr>
          <p:cNvSpPr txBox="1"/>
          <p:nvPr/>
        </p:nvSpPr>
        <p:spPr>
          <a:xfrm>
            <a:off x="5272850" y="3150094"/>
            <a:ext cx="2659059" cy="415498"/>
          </a:xfrm>
          <a:prstGeom prst="rect">
            <a:avLst/>
          </a:prstGeom>
          <a:noFill/>
        </p:spPr>
        <p:txBody>
          <a:bodyPr wrap="square" rtlCol="0">
            <a:spAutoFit/>
          </a:bodyPr>
          <a:lstStyle/>
          <a:p>
            <a:r>
              <a:rPr lang="en-GB" sz="2100" b="1" dirty="0">
                <a:solidFill>
                  <a:schemeClr val="bg1"/>
                </a:solidFill>
                <a:latin typeface="+mj-lt"/>
                <a:ea typeface="Roboto" charset="0"/>
                <a:cs typeface="Roboto" charset="0"/>
              </a:rPr>
              <a:t>TV-Nachrichten</a:t>
            </a:r>
          </a:p>
        </p:txBody>
      </p:sp>
      <p:sp>
        <p:nvSpPr>
          <p:cNvPr id="54" name="TextBox 84">
            <a:extLst>
              <a:ext uri="{FF2B5EF4-FFF2-40B4-BE49-F238E27FC236}">
                <a16:creationId xmlns:a16="http://schemas.microsoft.com/office/drawing/2014/main" id="{CFB6ACCB-9679-5B86-7550-52BF6223182E}"/>
              </a:ext>
            </a:extLst>
          </p:cNvPr>
          <p:cNvSpPr txBox="1"/>
          <p:nvPr/>
        </p:nvSpPr>
        <p:spPr>
          <a:xfrm>
            <a:off x="5272850" y="2587693"/>
            <a:ext cx="2844885" cy="415498"/>
          </a:xfrm>
          <a:prstGeom prst="rect">
            <a:avLst/>
          </a:prstGeom>
          <a:noFill/>
        </p:spPr>
        <p:txBody>
          <a:bodyPr wrap="square" rtlCol="0">
            <a:spAutoFit/>
          </a:bodyPr>
          <a:lstStyle/>
          <a:p>
            <a:r>
              <a:rPr lang="en-GB" sz="2100" b="1" dirty="0">
                <a:solidFill>
                  <a:schemeClr val="bg1"/>
                </a:solidFill>
                <a:latin typeface="+mj-lt"/>
                <a:ea typeface="Roboto" charset="0"/>
                <a:cs typeface="Roboto" charset="0"/>
              </a:rPr>
              <a:t>Business-Magazine</a:t>
            </a:r>
          </a:p>
        </p:txBody>
      </p:sp>
      <p:sp>
        <p:nvSpPr>
          <p:cNvPr id="55" name="TextBox 85">
            <a:extLst>
              <a:ext uri="{FF2B5EF4-FFF2-40B4-BE49-F238E27FC236}">
                <a16:creationId xmlns:a16="http://schemas.microsoft.com/office/drawing/2014/main" id="{091FDAB6-04C9-83CC-1299-857386C66E0A}"/>
              </a:ext>
            </a:extLst>
          </p:cNvPr>
          <p:cNvSpPr txBox="1"/>
          <p:nvPr/>
        </p:nvSpPr>
        <p:spPr>
          <a:xfrm>
            <a:off x="5272851" y="2063566"/>
            <a:ext cx="1853562" cy="415498"/>
          </a:xfrm>
          <a:prstGeom prst="rect">
            <a:avLst/>
          </a:prstGeom>
          <a:noFill/>
        </p:spPr>
        <p:txBody>
          <a:bodyPr wrap="square" rtlCol="0">
            <a:spAutoFit/>
          </a:bodyPr>
          <a:lstStyle/>
          <a:p>
            <a:r>
              <a:rPr lang="en-GB" sz="2100" b="1" dirty="0">
                <a:solidFill>
                  <a:schemeClr val="bg1"/>
                </a:solidFill>
                <a:latin typeface="+mj-lt"/>
                <a:ea typeface="Roboto" charset="0"/>
                <a:cs typeface="Roboto" charset="0"/>
              </a:rPr>
              <a:t>Zeitungen</a:t>
            </a:r>
          </a:p>
        </p:txBody>
      </p:sp>
      <p:sp>
        <p:nvSpPr>
          <p:cNvPr id="56" name="TextBox 91">
            <a:extLst>
              <a:ext uri="{FF2B5EF4-FFF2-40B4-BE49-F238E27FC236}">
                <a16:creationId xmlns:a16="http://schemas.microsoft.com/office/drawing/2014/main" id="{E9524268-F747-E5B1-CD76-B1F1C6D46891}"/>
              </a:ext>
            </a:extLst>
          </p:cNvPr>
          <p:cNvSpPr txBox="1"/>
          <p:nvPr/>
        </p:nvSpPr>
        <p:spPr>
          <a:xfrm>
            <a:off x="9866212" y="1825946"/>
            <a:ext cx="2032586" cy="1938992"/>
          </a:xfrm>
          <a:prstGeom prst="rect">
            <a:avLst/>
          </a:prstGeom>
          <a:solidFill>
            <a:srgbClr val="7F1C58"/>
          </a:solidFill>
        </p:spPr>
        <p:txBody>
          <a:bodyPr wrap="square" rtlCol="0">
            <a:spAutoFit/>
          </a:bodyPr>
          <a:lstStyle/>
          <a:p>
            <a:pPr algn="ctr"/>
            <a:r>
              <a:rPr lang="en-GB" sz="2000" dirty="0">
                <a:solidFill>
                  <a:schemeClr val="bg1"/>
                </a:solidFill>
                <a:ea typeface="Lato Light" charset="0"/>
                <a:cs typeface="Lato Light" charset="0"/>
              </a:rPr>
              <a:t>Speichern Sie wichtige Fakten, teilen Sie sie mit Ihrem Team und diskutieren Sie die Auswirkungen auf Ihr Unternehmen</a:t>
            </a:r>
          </a:p>
        </p:txBody>
      </p:sp>
      <p:sp>
        <p:nvSpPr>
          <p:cNvPr id="57" name="TextBox 56">
            <a:extLst>
              <a:ext uri="{FF2B5EF4-FFF2-40B4-BE49-F238E27FC236}">
                <a16:creationId xmlns:a16="http://schemas.microsoft.com/office/drawing/2014/main" id="{2E671CFE-4385-D5BF-5980-2F48A68D4C9B}"/>
              </a:ext>
            </a:extLst>
          </p:cNvPr>
          <p:cNvSpPr txBox="1"/>
          <p:nvPr/>
        </p:nvSpPr>
        <p:spPr>
          <a:xfrm>
            <a:off x="9848725" y="4160541"/>
            <a:ext cx="2106062" cy="2585323"/>
          </a:xfrm>
          <a:prstGeom prst="rect">
            <a:avLst/>
          </a:prstGeom>
          <a:noFill/>
        </p:spPr>
        <p:txBody>
          <a:bodyPr wrap="square" rtlCol="0">
            <a:spAutoFit/>
          </a:bodyPr>
          <a:lstStyle/>
          <a:p>
            <a:r>
              <a:rPr lang="en-GB" dirty="0">
                <a:solidFill>
                  <a:srgbClr val="595959"/>
                </a:solidFill>
              </a:rPr>
              <a:t>Im weiteren Verlauf dieses Kurses werden Sie die </a:t>
            </a:r>
            <a:r>
              <a:rPr lang="en-GB" dirty="0" err="1">
                <a:solidFill>
                  <a:srgbClr val="595959"/>
                </a:solidFill>
              </a:rPr>
              <a:t>Möglichkeiten</a:t>
            </a:r>
            <a:r>
              <a:rPr lang="en-GB" dirty="0">
                <a:solidFill>
                  <a:srgbClr val="595959"/>
                </a:solidFill>
              </a:rPr>
              <a:t> von Social Listening </a:t>
            </a:r>
            <a:r>
              <a:rPr lang="en-GB" dirty="0" err="1">
                <a:solidFill>
                  <a:srgbClr val="595959"/>
                </a:solidFill>
              </a:rPr>
              <a:t>im</a:t>
            </a:r>
            <a:r>
              <a:rPr lang="en-GB" dirty="0">
                <a:solidFill>
                  <a:srgbClr val="595959"/>
                </a:solidFill>
              </a:rPr>
              <a:t> Zusammenhang mit der Risikofrüherkennung kennen lernen.</a:t>
            </a:r>
            <a:endParaRPr lang="en-IE" dirty="0">
              <a:solidFill>
                <a:srgbClr val="595959"/>
              </a:solidFill>
            </a:endParaRPr>
          </a:p>
        </p:txBody>
      </p:sp>
    </p:spTree>
    <p:extLst>
      <p:ext uri="{BB962C8B-B14F-4D97-AF65-F5344CB8AC3E}">
        <p14:creationId xmlns:p14="http://schemas.microsoft.com/office/powerpoint/2010/main" val="2168674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530904" cy="1147363"/>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AutoNum type="arabicPlain"/>
              <a:tabLst>
                <a:tab pos="1193800" algn="l"/>
              </a:tabLst>
            </a:pPr>
            <a:r>
              <a:rPr lang="en-IE" dirty="0" err="1">
                <a:solidFill>
                  <a:schemeClr val="bg1"/>
                </a:solidFill>
              </a:rPr>
              <a:t>Branchenspezifisch</a:t>
            </a:r>
            <a:r>
              <a:rPr lang="en-IE" dirty="0">
                <a:solidFill>
                  <a:schemeClr val="bg1"/>
                </a:solidFill>
              </a:rPr>
              <a:t> – </a:t>
            </a:r>
          </a:p>
          <a:p>
            <a:pPr>
              <a:tabLst>
                <a:tab pos="1193800" algn="l"/>
              </a:tabLst>
            </a:pPr>
            <a:r>
              <a:rPr lang="en-IE" dirty="0">
                <a:solidFill>
                  <a:schemeClr val="bg1"/>
                </a:solidFill>
              </a:rPr>
              <a:t>       </a:t>
            </a:r>
            <a:r>
              <a:rPr lang="en-IE" dirty="0" err="1">
                <a:solidFill>
                  <a:schemeClr val="bg1"/>
                </a:solidFill>
              </a:rPr>
              <a:t>Quellen</a:t>
            </a:r>
            <a:r>
              <a:rPr lang="en-IE" dirty="0">
                <a:solidFill>
                  <a:schemeClr val="bg1"/>
                </a:solidFill>
              </a:rPr>
              <a:t> zur </a:t>
            </a:r>
            <a:r>
              <a:rPr lang="en-IE" dirty="0" err="1">
                <a:solidFill>
                  <a:schemeClr val="bg1"/>
                </a:solidFill>
              </a:rPr>
              <a:t>Ermittlung</a:t>
            </a:r>
            <a:r>
              <a:rPr lang="en-IE" dirty="0">
                <a:solidFill>
                  <a:schemeClr val="bg1"/>
                </a:solidFill>
              </a:rPr>
              <a:t> von </a:t>
            </a:r>
            <a:r>
              <a:rPr lang="en-IE" dirty="0" err="1">
                <a:solidFill>
                  <a:schemeClr val="bg1"/>
                </a:solidFill>
              </a:rPr>
              <a:t>Branchentrends</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29408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694297" y="1687072"/>
            <a:ext cx="9874282" cy="4235476"/>
          </a:xfrm>
        </p:spPr>
        <p:txBody>
          <a:bodyPr>
            <a:normAutofit fontScale="92500" lnSpcReduction="10000"/>
          </a:bodyPr>
          <a:lstStyle/>
          <a:p>
            <a:pPr marL="12700" indent="-12700">
              <a:lnSpc>
                <a:spcPct val="100000"/>
              </a:lnSpc>
            </a:pPr>
            <a:r>
              <a:rPr lang="en-GB" sz="2200" b="1" dirty="0">
                <a:latin typeface="Calibri" panose="020F0502020204030204" pitchFamily="34" charset="0"/>
                <a:ea typeface="Lato Light" panose="020F0502020204030203" pitchFamily="34" charset="0"/>
                <a:cs typeface="Calibri" panose="020F0502020204030204" pitchFamily="34" charset="0"/>
              </a:rPr>
              <a:t>Wussten Sie, dass Sie Google Alerts einrichten können?</a:t>
            </a:r>
          </a:p>
          <a:p>
            <a:pPr marL="12700" indent="-12700">
              <a:lnSpc>
                <a:spcPct val="100000"/>
              </a:lnSpc>
            </a:pPr>
            <a:r>
              <a:rPr lang="en-GB" sz="2200" dirty="0">
                <a:latin typeface="Calibri" panose="020F0502020204030204" pitchFamily="34" charset="0"/>
                <a:ea typeface="Lato Light" panose="020F0502020204030203" pitchFamily="34" charset="0"/>
                <a:cs typeface="Calibri" panose="020F0502020204030204" pitchFamily="34" charset="0"/>
              </a:rPr>
              <a:t>Dies ist ein kostenloser </a:t>
            </a:r>
            <a:r>
              <a:rPr lang="en-GB" sz="2200" dirty="0" err="1">
                <a:latin typeface="Calibri" panose="020F0502020204030204" pitchFamily="34" charset="0"/>
                <a:ea typeface="Lato Light" panose="020F0502020204030203" pitchFamily="34" charset="0"/>
                <a:cs typeface="Calibri" panose="020F0502020204030204" pitchFamily="34" charset="0"/>
              </a:rPr>
              <a:t>Dienst</a:t>
            </a:r>
            <a:r>
              <a:rPr lang="en-GB" sz="2200" dirty="0">
                <a:latin typeface="Calibri" panose="020F0502020204030204" pitchFamily="34" charset="0"/>
                <a:ea typeface="Lato Light" panose="020F0502020204030203" pitchFamily="34" charset="0"/>
                <a:cs typeface="Calibri" panose="020F0502020204030204" pitchFamily="34" charset="0"/>
              </a:rPr>
              <a:t> von Google </a:t>
            </a:r>
            <a:r>
              <a:rPr lang="en-GB" sz="2200" dirty="0" err="1">
                <a:latin typeface="Calibri" panose="020F0502020204030204" pitchFamily="34" charset="0"/>
                <a:ea typeface="Lato Light" panose="020F0502020204030203" pitchFamily="34" charset="0"/>
                <a:cs typeface="Calibri" panose="020F0502020204030204" pitchFamily="34" charset="0"/>
              </a:rPr>
              <a:t>zur</a:t>
            </a:r>
            <a:r>
              <a:rPr lang="en-GB" sz="2200" dirty="0">
                <a:latin typeface="Calibri" panose="020F0502020204030204" pitchFamily="34" charset="0"/>
                <a:ea typeface="Lato Light" panose="020F0502020204030203" pitchFamily="34" charset="0"/>
                <a:cs typeface="Calibri" panose="020F0502020204030204" pitchFamily="34" charset="0"/>
              </a:rPr>
              <a:t> Erkennung von </a:t>
            </a:r>
            <a:r>
              <a:rPr lang="en-GB" sz="2200" dirty="0" err="1">
                <a:latin typeface="Calibri" panose="020F0502020204030204" pitchFamily="34" charset="0"/>
                <a:ea typeface="Lato Light" panose="020F0502020204030203" pitchFamily="34" charset="0"/>
                <a:cs typeface="Calibri" panose="020F0502020204030204" pitchFamily="34" charset="0"/>
              </a:rPr>
              <a:t>Inhaltsänderungen</a:t>
            </a:r>
            <a:r>
              <a:rPr lang="en-GB" sz="2200" dirty="0">
                <a:latin typeface="Calibri" panose="020F0502020204030204" pitchFamily="34" charset="0"/>
                <a:ea typeface="Lato Light" panose="020F0502020204030203" pitchFamily="34" charset="0"/>
                <a:cs typeface="Calibri" panose="020F0502020204030204" pitchFamily="34" charset="0"/>
              </a:rPr>
              <a:t>. Google </a:t>
            </a:r>
            <a:r>
              <a:rPr lang="en-GB" sz="2200" dirty="0" err="1">
                <a:latin typeface="Calibri" panose="020F0502020204030204" pitchFamily="34" charset="0"/>
                <a:ea typeface="Lato Light" panose="020F0502020204030203" pitchFamily="34" charset="0"/>
                <a:cs typeface="Calibri" panose="020F0502020204030204" pitchFamily="34" charset="0"/>
              </a:rPr>
              <a:t>benachrichtigt</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Nutzer:innen</a:t>
            </a:r>
            <a:r>
              <a:rPr lang="en-GB" sz="2200" dirty="0">
                <a:latin typeface="Calibri" panose="020F0502020204030204" pitchFamily="34" charset="0"/>
                <a:ea typeface="Lato Light" panose="020F0502020204030203" pitchFamily="34" charset="0"/>
                <a:cs typeface="Calibri" panose="020F0502020204030204" pitchFamily="34" charset="0"/>
              </a:rPr>
              <a:t> per Mail, </a:t>
            </a:r>
            <a:r>
              <a:rPr lang="en-GB" sz="2200" dirty="0" err="1">
                <a:latin typeface="Calibri" panose="020F0502020204030204" pitchFamily="34" charset="0"/>
                <a:ea typeface="Lato Light" panose="020F0502020204030203" pitchFamily="34" charset="0"/>
                <a:cs typeface="Calibri" panose="020F0502020204030204" pitchFamily="34" charset="0"/>
              </a:rPr>
              <a:t>wenn</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neue</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Ergebnisse</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gefunden</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werden</a:t>
            </a:r>
            <a:r>
              <a:rPr lang="en-GB" sz="2200" dirty="0">
                <a:latin typeface="Calibri" panose="020F0502020204030204" pitchFamily="34" charset="0"/>
                <a:ea typeface="Lato Light" panose="020F0502020204030203" pitchFamily="34" charset="0"/>
                <a:cs typeface="Calibri" panose="020F0502020204030204" pitchFamily="34" charset="0"/>
              </a:rPr>
              <a:t>, die </a:t>
            </a:r>
            <a:r>
              <a:rPr lang="en-GB" sz="2200" dirty="0" err="1">
                <a:latin typeface="Calibri" panose="020F0502020204030204" pitchFamily="34" charset="0"/>
                <a:ea typeface="Lato Light" panose="020F0502020204030203" pitchFamily="34" charset="0"/>
                <a:cs typeface="Calibri" panose="020F0502020204030204" pitchFamily="34" charset="0"/>
              </a:rPr>
              <a:t>zu</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Ihrem</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vorher</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festgelegten</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Suchbegriff</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passen</a:t>
            </a:r>
            <a:r>
              <a:rPr lang="en-GB" sz="2200" dirty="0">
                <a:latin typeface="Calibri" panose="020F0502020204030204" pitchFamily="34" charset="0"/>
                <a:ea typeface="Lato Light" panose="020F0502020204030203" pitchFamily="34" charset="0"/>
                <a:cs typeface="Calibri" panose="020F0502020204030204" pitchFamily="34" charset="0"/>
              </a:rPr>
              <a:t>. Das </a:t>
            </a:r>
            <a:r>
              <a:rPr lang="en-GB" sz="2200" dirty="0" err="1">
                <a:latin typeface="Calibri" panose="020F0502020204030204" pitchFamily="34" charset="0"/>
                <a:ea typeface="Lato Light" panose="020F0502020204030203" pitchFamily="34" charset="0"/>
                <a:cs typeface="Calibri" panose="020F0502020204030204" pitchFamily="34" charset="0"/>
              </a:rPr>
              <a:t>können</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beispielsweise</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Änderungen</a:t>
            </a:r>
            <a:r>
              <a:rPr lang="en-GB" sz="2200" dirty="0">
                <a:latin typeface="Calibri" panose="020F0502020204030204" pitchFamily="34" charset="0"/>
                <a:ea typeface="Lato Light" panose="020F0502020204030203" pitchFamily="34" charset="0"/>
                <a:cs typeface="Calibri" panose="020F0502020204030204" pitchFamily="34" charset="0"/>
              </a:rPr>
              <a:t> auf Webseiten, Zeitungsartikel, Blogs oder </a:t>
            </a:r>
            <a:r>
              <a:rPr lang="en-GB" sz="2200" dirty="0" err="1">
                <a:latin typeface="Calibri" panose="020F0502020204030204" pitchFamily="34" charset="0"/>
                <a:ea typeface="Lato Light" panose="020F0502020204030203" pitchFamily="34" charset="0"/>
                <a:cs typeface="Calibri" panose="020F0502020204030204" pitchFamily="34" charset="0"/>
              </a:rPr>
              <a:t>wissenschaftliche</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Forschungsergebnisse</a:t>
            </a:r>
            <a:r>
              <a:rPr lang="en-GB" sz="2200" dirty="0">
                <a:latin typeface="Calibri" panose="020F0502020204030204" pitchFamily="34" charset="0"/>
                <a:ea typeface="Lato Light" panose="020F0502020204030203" pitchFamily="34" charset="0"/>
                <a:cs typeface="Calibri" panose="020F0502020204030204" pitchFamily="34" charset="0"/>
              </a:rPr>
              <a:t> sein. </a:t>
            </a:r>
          </a:p>
          <a:p>
            <a:pPr marL="12700" indent="-12700">
              <a:lnSpc>
                <a:spcPct val="100000"/>
              </a:lnSpc>
            </a:pPr>
            <a:r>
              <a:rPr lang="en-GB" sz="2200" dirty="0">
                <a:latin typeface="Calibri" panose="020F0502020204030204" pitchFamily="34" charset="0"/>
                <a:ea typeface="Lato Light" panose="020F0502020204030203" pitchFamily="34" charset="0"/>
                <a:cs typeface="Calibri" panose="020F0502020204030204" pitchFamily="34" charset="0"/>
              </a:rPr>
              <a:t>Der </a:t>
            </a:r>
            <a:r>
              <a:rPr lang="en-GB" sz="2200" dirty="0" err="1">
                <a:latin typeface="Calibri" panose="020F0502020204030204" pitchFamily="34" charset="0"/>
                <a:ea typeface="Lato Light" panose="020F0502020204030203" pitchFamily="34" charset="0"/>
                <a:cs typeface="Calibri" panose="020F0502020204030204" pitchFamily="34" charset="0"/>
              </a:rPr>
              <a:t>Suchbegriff</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könnte</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wie</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folgt</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aussehen</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b="1" dirty="0">
                <a:solidFill>
                  <a:srgbClr val="F16924"/>
                </a:solidFill>
                <a:latin typeface="Calibri" panose="020F0502020204030204" pitchFamily="34" charset="0"/>
                <a:ea typeface="Lato Light" panose="020F0502020204030203" pitchFamily="34" charset="0"/>
                <a:cs typeface="Calibri" panose="020F0502020204030204" pitchFamily="34" charset="0"/>
              </a:rPr>
              <a:t>&lt;Branche einfügen&gt; Branchentrends</a:t>
            </a:r>
            <a:r>
              <a:rPr lang="en-GB" sz="2200" dirty="0">
                <a:latin typeface="Calibri" panose="020F0502020204030204" pitchFamily="34" charset="0"/>
                <a:ea typeface="Lato Light" panose="020F0502020204030203" pitchFamily="34" charset="0"/>
                <a:cs typeface="Calibri" panose="020F0502020204030204" pitchFamily="34" charset="0"/>
              </a:rPr>
              <a:t>. Google </a:t>
            </a:r>
            <a:r>
              <a:rPr lang="en-GB" sz="2200" dirty="0" err="1">
                <a:latin typeface="Calibri" panose="020F0502020204030204" pitchFamily="34" charset="0"/>
                <a:ea typeface="Lato Light" panose="020F0502020204030203" pitchFamily="34" charset="0"/>
                <a:cs typeface="Calibri" panose="020F0502020204030204" pitchFamily="34" charset="0"/>
              </a:rPr>
              <a:t>durchsucht</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dann</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fortlaufend</a:t>
            </a:r>
            <a:r>
              <a:rPr lang="en-GB" sz="2200" dirty="0">
                <a:latin typeface="Calibri" panose="020F0502020204030204" pitchFamily="34" charset="0"/>
                <a:ea typeface="Lato Light" panose="020F0502020204030203" pitchFamily="34" charset="0"/>
                <a:cs typeface="Calibri" panose="020F0502020204030204" pitchFamily="34" charset="0"/>
              </a:rPr>
              <a:t> das Internet und schickt Ihnen täglich oder wöchentlich eine E-Mail. </a:t>
            </a:r>
          </a:p>
          <a:p>
            <a:pPr marL="12700" indent="-12700">
              <a:lnSpc>
                <a:spcPct val="110000"/>
              </a:lnSpc>
            </a:pPr>
            <a:r>
              <a:rPr lang="en-GB" sz="2200" b="1" dirty="0" err="1">
                <a:latin typeface="Calibri" panose="020F0502020204030204" pitchFamily="34" charset="0"/>
                <a:ea typeface="Lato Light" panose="020F0502020204030203" pitchFamily="34" charset="0"/>
                <a:cs typeface="Calibri" panose="020F0502020204030204" pitchFamily="34" charset="0"/>
              </a:rPr>
              <a:t>Nutzen</a:t>
            </a:r>
            <a:r>
              <a:rPr lang="en-GB" sz="2200" b="1" dirty="0">
                <a:latin typeface="Calibri" panose="020F0502020204030204" pitchFamily="34" charset="0"/>
                <a:ea typeface="Lato Light" panose="020F0502020204030203" pitchFamily="34" charset="0"/>
                <a:cs typeface="Calibri" panose="020F0502020204030204" pitchFamily="34" charset="0"/>
              </a:rPr>
              <a:t> Sie </a:t>
            </a:r>
            <a:r>
              <a:rPr lang="en-GB" sz="2200" b="1" dirty="0" err="1">
                <a:latin typeface="Calibri" panose="020F0502020204030204" pitchFamily="34" charset="0"/>
                <a:ea typeface="Lato Light" panose="020F0502020204030203" pitchFamily="34" charset="0"/>
                <a:cs typeface="Calibri" panose="020F0502020204030204" pitchFamily="34" charset="0"/>
              </a:rPr>
              <a:t>diesen</a:t>
            </a:r>
            <a:r>
              <a:rPr lang="en-GB" sz="2200" b="1" dirty="0">
                <a:latin typeface="Calibri" panose="020F0502020204030204" pitchFamily="34" charset="0"/>
                <a:ea typeface="Lato Light" panose="020F0502020204030203" pitchFamily="34" charset="0"/>
                <a:cs typeface="Calibri" panose="020F0502020204030204" pitchFamily="34" charset="0"/>
              </a:rPr>
              <a:t> </a:t>
            </a:r>
            <a:r>
              <a:rPr lang="en-GB" sz="2200" b="1" dirty="0" err="1">
                <a:latin typeface="Calibri" panose="020F0502020204030204" pitchFamily="34" charset="0"/>
                <a:ea typeface="Lato Light" panose="020F0502020204030203" pitchFamily="34" charset="0"/>
                <a:cs typeface="Calibri" panose="020F0502020204030204" pitchFamily="34" charset="0"/>
              </a:rPr>
              <a:t>kostenlosen</a:t>
            </a:r>
            <a:r>
              <a:rPr lang="en-GB" sz="2200" b="1" dirty="0">
                <a:latin typeface="Calibri" panose="020F0502020204030204" pitchFamily="34" charset="0"/>
                <a:ea typeface="Lato Light" panose="020F0502020204030203" pitchFamily="34" charset="0"/>
                <a:cs typeface="Calibri" panose="020F0502020204030204" pitchFamily="34" charset="0"/>
              </a:rPr>
              <a:t> </a:t>
            </a:r>
            <a:r>
              <a:rPr lang="en-GB" sz="2200" b="1" dirty="0" err="1">
                <a:latin typeface="Calibri" panose="020F0502020204030204" pitchFamily="34" charset="0"/>
                <a:ea typeface="Lato Light" panose="020F0502020204030203" pitchFamily="34" charset="0"/>
                <a:cs typeface="Calibri" panose="020F0502020204030204" pitchFamily="34" charset="0"/>
              </a:rPr>
              <a:t>Dienst</a:t>
            </a:r>
            <a:r>
              <a:rPr lang="en-GB" sz="2200" b="1" dirty="0">
                <a:latin typeface="Calibri" panose="020F0502020204030204" pitchFamily="34" charset="0"/>
                <a:ea typeface="Lato Light" panose="020F0502020204030203" pitchFamily="34" charset="0"/>
                <a:cs typeface="Calibri" panose="020F0502020204030204" pitchFamily="34" charset="0"/>
              </a:rPr>
              <a:t>, </a:t>
            </a:r>
          </a:p>
          <a:p>
            <a:pPr marL="12700" indent="-12700">
              <a:lnSpc>
                <a:spcPct val="110000"/>
              </a:lnSpc>
            </a:pPr>
            <a:r>
              <a:rPr lang="en-GB" sz="2200" b="1" dirty="0">
                <a:latin typeface="Calibri" panose="020F0502020204030204" pitchFamily="34" charset="0"/>
                <a:ea typeface="Lato Light" panose="020F0502020204030203" pitchFamily="34" charset="0"/>
                <a:cs typeface="Calibri" panose="020F0502020204030204" pitchFamily="34" charset="0"/>
              </a:rPr>
              <a:t>es </a:t>
            </a:r>
            <a:r>
              <a:rPr lang="en-GB" sz="2200" b="1" dirty="0" err="1">
                <a:latin typeface="Calibri" panose="020F0502020204030204" pitchFamily="34" charset="0"/>
                <a:ea typeface="Lato Light" panose="020F0502020204030203" pitchFamily="34" charset="0"/>
                <a:cs typeface="Calibri" panose="020F0502020204030204" pitchFamily="34" charset="0"/>
              </a:rPr>
              <a:t>ist</a:t>
            </a:r>
            <a:r>
              <a:rPr lang="en-GB" sz="2200" b="1" dirty="0">
                <a:latin typeface="Calibri" panose="020F0502020204030204" pitchFamily="34" charset="0"/>
                <a:ea typeface="Lato Light" panose="020F0502020204030203" pitchFamily="34" charset="0"/>
                <a:cs typeface="Calibri" panose="020F0502020204030204" pitchFamily="34" charset="0"/>
              </a:rPr>
              <a:t> </a:t>
            </a:r>
            <a:r>
              <a:rPr lang="en-GB" sz="2200" b="1" dirty="0" err="1">
                <a:latin typeface="Calibri" panose="020F0502020204030204" pitchFamily="34" charset="0"/>
                <a:ea typeface="Lato Light" panose="020F0502020204030203" pitchFamily="34" charset="0"/>
                <a:cs typeface="Calibri" panose="020F0502020204030204" pitchFamily="34" charset="0"/>
              </a:rPr>
              <a:t>effektiv</a:t>
            </a:r>
            <a:r>
              <a:rPr lang="en-GB" sz="2200" b="1" dirty="0">
                <a:latin typeface="Calibri" panose="020F0502020204030204" pitchFamily="34" charset="0"/>
                <a:ea typeface="Lato Light" panose="020F0502020204030203" pitchFamily="34" charset="0"/>
                <a:cs typeface="Calibri" panose="020F0502020204030204" pitchFamily="34" charset="0"/>
              </a:rPr>
              <a:t> und </a:t>
            </a:r>
            <a:r>
              <a:rPr lang="en-GB" sz="2200" b="1" dirty="0" err="1">
                <a:latin typeface="Calibri" panose="020F0502020204030204" pitchFamily="34" charset="0"/>
                <a:ea typeface="Lato Light" panose="020F0502020204030203" pitchFamily="34" charset="0"/>
                <a:cs typeface="Calibri" panose="020F0502020204030204" pitchFamily="34" charset="0"/>
              </a:rPr>
              <a:t>sehr</a:t>
            </a:r>
            <a:r>
              <a:rPr lang="en-GB" sz="2200" b="1" dirty="0">
                <a:latin typeface="Calibri" panose="020F0502020204030204" pitchFamily="34" charset="0"/>
                <a:ea typeface="Lato Light" panose="020F0502020204030203" pitchFamily="34" charset="0"/>
                <a:cs typeface="Calibri" panose="020F0502020204030204" pitchFamily="34" charset="0"/>
              </a:rPr>
              <a:t> </a:t>
            </a:r>
            <a:r>
              <a:rPr lang="en-GB" sz="2200" b="1" dirty="0" err="1">
                <a:latin typeface="Calibri" panose="020F0502020204030204" pitchFamily="34" charset="0"/>
                <a:ea typeface="Lato Light" panose="020F0502020204030203" pitchFamily="34" charset="0"/>
                <a:cs typeface="Calibri" panose="020F0502020204030204" pitchFamily="34" charset="0"/>
              </a:rPr>
              <a:t>einfach</a:t>
            </a:r>
            <a:r>
              <a:rPr lang="en-GB" sz="2200" b="1" dirty="0">
                <a:latin typeface="Calibri" panose="020F0502020204030204" pitchFamily="34" charset="0"/>
                <a:ea typeface="Lato Light" panose="020F0502020204030203" pitchFamily="34" charset="0"/>
                <a:cs typeface="Calibri" panose="020F0502020204030204" pitchFamily="34" charset="0"/>
              </a:rPr>
              <a:t> </a:t>
            </a:r>
            <a:r>
              <a:rPr lang="en-GB" sz="2200" b="1" dirty="0" err="1">
                <a:latin typeface="Calibri" panose="020F0502020204030204" pitchFamily="34" charset="0"/>
                <a:ea typeface="Lato Light" panose="020F0502020204030203" pitchFamily="34" charset="0"/>
                <a:cs typeface="Calibri" panose="020F0502020204030204" pitchFamily="34" charset="0"/>
              </a:rPr>
              <a:t>einzurichten</a:t>
            </a:r>
            <a:r>
              <a:rPr lang="en-GB" sz="2200" b="1" dirty="0">
                <a:latin typeface="Calibri" panose="020F0502020204030204" pitchFamily="34" charset="0"/>
                <a:ea typeface="Lato Light" panose="020F0502020204030203" pitchFamily="34" charset="0"/>
                <a:cs typeface="Calibri" panose="020F0502020204030204" pitchFamily="34" charset="0"/>
              </a:rPr>
              <a:t>!</a:t>
            </a:r>
          </a:p>
          <a:p>
            <a:pPr marL="12700" indent="-12700">
              <a:lnSpc>
                <a:spcPct val="110000"/>
              </a:lnSpc>
            </a:pPr>
            <a:endParaRPr lang="en-GB" sz="2200" b="1" dirty="0">
              <a:latin typeface="Calibri" panose="020F0502020204030204" pitchFamily="34" charset="0"/>
              <a:ea typeface="Lato Light" panose="020F0502020204030203" pitchFamily="34" charset="0"/>
              <a:cs typeface="Calibri" panose="020F0502020204030204" pitchFamily="34" charset="0"/>
            </a:endParaRPr>
          </a:p>
          <a:p>
            <a:pPr marL="0" indent="0">
              <a:lnSpc>
                <a:spcPct val="50000"/>
              </a:lnSpc>
            </a:pPr>
            <a:r>
              <a:rPr lang="en-GB" sz="2200" b="1" dirty="0" err="1">
                <a:solidFill>
                  <a:srgbClr val="B41F7A"/>
                </a:solidFill>
                <a:latin typeface="Calibri" panose="020F0502020204030204" pitchFamily="34" charset="0"/>
                <a:ea typeface="Lato Light" panose="020F0502020204030203" pitchFamily="34" charset="0"/>
                <a:cs typeface="Calibri" panose="020F0502020204030204" pitchFamily="34" charset="0"/>
              </a:rPr>
              <a:t>Sehen</a:t>
            </a:r>
            <a:r>
              <a:rPr lang="en-GB" sz="2200" b="1" dirty="0">
                <a:solidFill>
                  <a:srgbClr val="B41F7A"/>
                </a:solidFill>
                <a:latin typeface="Calibri" panose="020F0502020204030204" pitchFamily="34" charset="0"/>
                <a:ea typeface="Lato Light" panose="020F0502020204030203" pitchFamily="34" charset="0"/>
                <a:cs typeface="Calibri" panose="020F0502020204030204" pitchFamily="34" charset="0"/>
              </a:rPr>
              <a:t> Sie </a:t>
            </a:r>
            <a:r>
              <a:rPr lang="en-GB" sz="2200" b="1" dirty="0" err="1">
                <a:solidFill>
                  <a:srgbClr val="B41F7A"/>
                </a:solidFill>
                <a:latin typeface="Calibri" panose="020F0502020204030204" pitchFamily="34" charset="0"/>
                <a:ea typeface="Lato Light" panose="020F0502020204030203" pitchFamily="34" charset="0"/>
                <a:cs typeface="Calibri" panose="020F0502020204030204" pitchFamily="34" charset="0"/>
              </a:rPr>
              <a:t>sich</a:t>
            </a:r>
            <a:r>
              <a:rPr lang="en-GB" sz="2200" b="1" dirty="0">
                <a:solidFill>
                  <a:srgbClr val="B41F7A"/>
                </a:solidFill>
                <a:latin typeface="Calibri" panose="020F0502020204030204" pitchFamily="34" charset="0"/>
                <a:ea typeface="Lato Light" panose="020F0502020204030203" pitchFamily="34" charset="0"/>
                <a:cs typeface="Calibri" panose="020F0502020204030204" pitchFamily="34" charset="0"/>
              </a:rPr>
              <a:t> für </a:t>
            </a:r>
            <a:r>
              <a:rPr lang="en-GB" sz="2200" b="1" dirty="0" err="1">
                <a:solidFill>
                  <a:srgbClr val="B41F7A"/>
                </a:solidFill>
                <a:latin typeface="Calibri" panose="020F0502020204030204" pitchFamily="34" charset="0"/>
                <a:ea typeface="Lato Light" panose="020F0502020204030203" pitchFamily="34" charset="0"/>
                <a:cs typeface="Calibri" panose="020F0502020204030204" pitchFamily="34" charset="0"/>
              </a:rPr>
              <a:t>weitere</a:t>
            </a:r>
            <a:r>
              <a:rPr lang="en-GB" sz="2200" b="1" dirty="0">
                <a:solidFill>
                  <a:srgbClr val="B41F7A"/>
                </a:solidFill>
                <a:latin typeface="Calibri" panose="020F0502020204030204" pitchFamily="34" charset="0"/>
                <a:ea typeface="Lato Light" panose="020F0502020204030203" pitchFamily="34" charset="0"/>
                <a:cs typeface="Calibri" panose="020F0502020204030204" pitchFamily="34" charset="0"/>
              </a:rPr>
              <a:t> Details das Video an.</a:t>
            </a:r>
          </a:p>
        </p:txBody>
      </p:sp>
      <p:grpSp>
        <p:nvGrpSpPr>
          <p:cNvPr id="28" name="Graphic 2">
            <a:extLst>
              <a:ext uri="{FF2B5EF4-FFF2-40B4-BE49-F238E27FC236}">
                <a16:creationId xmlns:a16="http://schemas.microsoft.com/office/drawing/2014/main" id="{7B0153CD-FCC9-50CB-E1C5-6CB7E1998D8A}"/>
              </a:ext>
            </a:extLst>
          </p:cNvPr>
          <p:cNvGrpSpPr/>
          <p:nvPr/>
        </p:nvGrpSpPr>
        <p:grpSpPr>
          <a:xfrm>
            <a:off x="581647" y="1769777"/>
            <a:ext cx="911305" cy="970368"/>
            <a:chOff x="3918554" y="774528"/>
            <a:chExt cx="868197" cy="924466"/>
          </a:xfrm>
          <a:solidFill>
            <a:srgbClr val="595959"/>
          </a:solidFill>
        </p:grpSpPr>
        <p:grpSp>
          <p:nvGrpSpPr>
            <p:cNvPr id="29" name="Graphic 2">
              <a:extLst>
                <a:ext uri="{FF2B5EF4-FFF2-40B4-BE49-F238E27FC236}">
                  <a16:creationId xmlns:a16="http://schemas.microsoft.com/office/drawing/2014/main" id="{0F9D2982-59E1-D03F-BF77-BACAC6FC968F}"/>
                </a:ext>
              </a:extLst>
            </p:cNvPr>
            <p:cNvGrpSpPr/>
            <p:nvPr/>
          </p:nvGrpSpPr>
          <p:grpSpPr>
            <a:xfrm>
              <a:off x="3918554" y="774528"/>
              <a:ext cx="868197" cy="924466"/>
              <a:chOff x="3918554" y="774528"/>
              <a:chExt cx="868197" cy="924466"/>
            </a:xfrm>
            <a:grpFill/>
          </p:grpSpPr>
          <p:sp>
            <p:nvSpPr>
              <p:cNvPr id="33" name="Freeform 32">
                <a:extLst>
                  <a:ext uri="{FF2B5EF4-FFF2-40B4-BE49-F238E27FC236}">
                    <a16:creationId xmlns:a16="http://schemas.microsoft.com/office/drawing/2014/main" id="{8A019923-9056-42CE-6793-2A0AD642EB38}"/>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4B53E064-BFFD-3A04-7F6B-DD49369B7914}"/>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0" name="Graphic 2">
              <a:extLst>
                <a:ext uri="{FF2B5EF4-FFF2-40B4-BE49-F238E27FC236}">
                  <a16:creationId xmlns:a16="http://schemas.microsoft.com/office/drawing/2014/main" id="{8FBA9B87-8920-A2EB-0899-9F08EA2DF207}"/>
                </a:ext>
              </a:extLst>
            </p:cNvPr>
            <p:cNvGrpSpPr/>
            <p:nvPr/>
          </p:nvGrpSpPr>
          <p:grpSpPr>
            <a:xfrm>
              <a:off x="3958353" y="890522"/>
              <a:ext cx="708520" cy="605461"/>
              <a:chOff x="3958353" y="890522"/>
              <a:chExt cx="708520" cy="605461"/>
            </a:xfrm>
            <a:grpFill/>
          </p:grpSpPr>
          <p:sp>
            <p:nvSpPr>
              <p:cNvPr id="31" name="Freeform 30">
                <a:extLst>
                  <a:ext uri="{FF2B5EF4-FFF2-40B4-BE49-F238E27FC236}">
                    <a16:creationId xmlns:a16="http://schemas.microsoft.com/office/drawing/2014/main" id="{FF71527C-3D3B-45BB-42C6-1D8E50A49C3B}"/>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A80934B7-3D76-F50F-55EE-00DEF1DF599B}"/>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49" name="TextBox 79">
            <a:extLst>
              <a:ext uri="{FF2B5EF4-FFF2-40B4-BE49-F238E27FC236}">
                <a16:creationId xmlns:a16="http://schemas.microsoft.com/office/drawing/2014/main" id="{71DDDCDB-F776-5BB5-8DFE-F149974BD8DF}"/>
              </a:ext>
            </a:extLst>
          </p:cNvPr>
          <p:cNvSpPr txBox="1"/>
          <p:nvPr/>
        </p:nvSpPr>
        <p:spPr>
          <a:xfrm>
            <a:off x="5532734" y="5316403"/>
            <a:ext cx="878767" cy="415498"/>
          </a:xfrm>
          <a:prstGeom prst="rect">
            <a:avLst/>
          </a:prstGeom>
          <a:noFill/>
        </p:spPr>
        <p:txBody>
          <a:bodyPr wrap="none" rtlCol="0">
            <a:spAutoFit/>
          </a:bodyPr>
          <a:lstStyle/>
          <a:p>
            <a:r>
              <a:rPr lang="en-GB" sz="2100" b="1" dirty="0">
                <a:solidFill>
                  <a:schemeClr val="bg1"/>
                </a:solidFill>
                <a:latin typeface="+mj-lt"/>
                <a:ea typeface="Roboto" charset="0"/>
                <a:cs typeface="Roboto" charset="0"/>
              </a:rPr>
              <a:t>Online</a:t>
            </a:r>
          </a:p>
        </p:txBody>
      </p:sp>
      <p:pic>
        <p:nvPicPr>
          <p:cNvPr id="2" name="Online Media 1" title="How To Create Google Alerts for News 2022">
            <a:hlinkClick r:id="" action="ppaction://media"/>
            <a:extLst>
              <a:ext uri="{FF2B5EF4-FFF2-40B4-BE49-F238E27FC236}">
                <a16:creationId xmlns:a16="http://schemas.microsoft.com/office/drawing/2014/main" id="{C1B807AB-655A-1703-72E3-2611707788AE}"/>
              </a:ext>
            </a:extLst>
          </p:cNvPr>
          <p:cNvPicPr>
            <a:picLocks noRot="1" noChangeAspect="1"/>
          </p:cNvPicPr>
          <p:nvPr>
            <a:videoFile r:link="rId1"/>
          </p:nvPr>
        </p:nvPicPr>
        <p:blipFill>
          <a:blip r:embed="rId3"/>
          <a:stretch>
            <a:fillRect/>
          </a:stretch>
        </p:blipFill>
        <p:spPr>
          <a:xfrm>
            <a:off x="7372953" y="4276701"/>
            <a:ext cx="4052235" cy="2289512"/>
          </a:xfrm>
          <a:prstGeom prst="rect">
            <a:avLst/>
          </a:prstGeom>
        </p:spPr>
      </p:pic>
    </p:spTree>
    <p:extLst>
      <p:ext uri="{BB962C8B-B14F-4D97-AF65-F5344CB8AC3E}">
        <p14:creationId xmlns:p14="http://schemas.microsoft.com/office/powerpoint/2010/main" val="69794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AutoNum type="arabicPlain" startAt="2"/>
              <a:tabLst>
                <a:tab pos="1239838" algn="l"/>
              </a:tabLst>
            </a:pPr>
            <a:r>
              <a:rPr lang="en-US" dirty="0">
                <a:solidFill>
                  <a:schemeClr val="bg1"/>
                </a:solidFill>
              </a:rPr>
              <a:t>Interne </a:t>
            </a:r>
            <a:r>
              <a:rPr lang="en-US" dirty="0" err="1">
                <a:solidFill>
                  <a:schemeClr val="bg1"/>
                </a:solidFill>
              </a:rPr>
              <a:t>Risikofaktoren</a:t>
            </a:r>
            <a:r>
              <a:rPr lang="en-US" dirty="0">
                <a:solidFill>
                  <a:schemeClr val="bg1"/>
                </a:solidFill>
              </a:rPr>
              <a:t>: </a:t>
            </a:r>
          </a:p>
          <a:p>
            <a:pPr>
              <a:tabLst>
                <a:tab pos="1239838" algn="l"/>
              </a:tabLst>
            </a:pPr>
            <a:r>
              <a:rPr lang="en-US" dirty="0">
                <a:solidFill>
                  <a:schemeClr val="bg1"/>
                </a:solidFill>
              </a:rPr>
              <a:t>       </a:t>
            </a:r>
            <a:r>
              <a:rPr lang="en-US" dirty="0" err="1">
                <a:solidFill>
                  <a:schemeClr val="bg1"/>
                </a:solidFill>
              </a:rPr>
              <a:t>Wichtige</a:t>
            </a:r>
            <a:r>
              <a:rPr lang="en-US" dirty="0">
                <a:solidFill>
                  <a:schemeClr val="bg1"/>
                </a:solidFill>
              </a:rPr>
              <a:t> </a:t>
            </a:r>
            <a:r>
              <a:rPr lang="en-US" dirty="0" err="1">
                <a:solidFill>
                  <a:schemeClr val="bg1"/>
                </a:solidFill>
              </a:rPr>
              <a:t>Leistungsindikatoren</a:t>
            </a:r>
            <a:r>
              <a:rPr lang="en-US" dirty="0">
                <a:solidFill>
                  <a:schemeClr val="bg1"/>
                </a:solidFill>
              </a:rPr>
              <a:t>  (KPIs)</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265212"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378856" y="1687072"/>
            <a:ext cx="3292566" cy="4650317"/>
          </a:xfrm>
        </p:spPr>
        <p:txBody>
          <a:bodyPr>
            <a:normAutofit fontScale="85000" lnSpcReduction="10000"/>
          </a:bodyPr>
          <a:lstStyle/>
          <a:p>
            <a:pPr marL="12700" indent="-12700">
              <a:lnSpc>
                <a:spcPct val="120000"/>
              </a:lnSpc>
            </a:pPr>
            <a:r>
              <a:rPr lang="de-DE" sz="2000" dirty="0">
                <a:latin typeface="Calibri" panose="020F0502020204030204" pitchFamily="34" charset="0"/>
                <a:ea typeface="Lato Light" panose="020F0502020204030203" pitchFamily="34" charset="0"/>
                <a:cs typeface="Calibri" panose="020F0502020204030204" pitchFamily="34" charset="0"/>
              </a:rPr>
              <a:t>Es gibt eine Fülle von Informationen, um Frühwarnindikatoren zu identifizieren. </a:t>
            </a:r>
          </a:p>
          <a:p>
            <a:pPr marL="12700" indent="-12700">
              <a:lnSpc>
                <a:spcPct val="120000"/>
              </a:lnSpc>
            </a:pPr>
            <a:r>
              <a:rPr lang="en-GB" sz="2000" dirty="0">
                <a:latin typeface="Calibri" panose="020F0502020204030204" pitchFamily="34" charset="0"/>
                <a:ea typeface="Lato Light" panose="020F0502020204030203" pitchFamily="34" charset="0"/>
                <a:cs typeface="Calibri" panose="020F0502020204030204" pitchFamily="34" charset="0"/>
              </a:rPr>
              <a:t>Die Herausforderung besteht darin, an den richtigen Stellen zu suchen und diese Informationen </a:t>
            </a:r>
            <a:r>
              <a:rPr lang="en-GB" sz="2000" dirty="0" err="1">
                <a:latin typeface="Calibri" panose="020F0502020204030204" pitchFamily="34" charset="0"/>
                <a:ea typeface="Lato Light" panose="020F0502020204030203" pitchFamily="34" charset="0"/>
                <a:cs typeface="Calibri" panose="020F0502020204030204" pitchFamily="34" charset="0"/>
              </a:rPr>
              <a:t>zu</a:t>
            </a:r>
            <a:r>
              <a:rPr lang="en-GB" sz="2000" dirty="0">
                <a:latin typeface="Calibri" panose="020F0502020204030204" pitchFamily="34" charset="0"/>
                <a:ea typeface="Lato Light" panose="020F0502020204030203" pitchFamily="34" charset="0"/>
                <a:cs typeface="Calibri" panose="020F0502020204030204" pitchFamily="34" charset="0"/>
              </a:rPr>
              <a:t> </a:t>
            </a:r>
            <a:r>
              <a:rPr lang="en-GB" sz="2000" dirty="0" err="1">
                <a:latin typeface="Calibri" panose="020F0502020204030204" pitchFamily="34" charset="0"/>
                <a:ea typeface="Lato Light" panose="020F0502020204030203" pitchFamily="34" charset="0"/>
                <a:cs typeface="Calibri" panose="020F0502020204030204" pitchFamily="34" charset="0"/>
              </a:rPr>
              <a:t>operationalisieren</a:t>
            </a:r>
            <a:r>
              <a:rPr lang="en-GB" sz="2000" dirty="0">
                <a:latin typeface="Calibri" panose="020F0502020204030204" pitchFamily="34" charset="0"/>
                <a:ea typeface="Lato Light" panose="020F0502020204030203" pitchFamily="34" charset="0"/>
                <a:cs typeface="Calibri" panose="020F0502020204030204" pitchFamily="34" charset="0"/>
              </a:rPr>
              <a:t>. </a:t>
            </a:r>
          </a:p>
          <a:p>
            <a:pPr marL="12700" indent="-12700">
              <a:lnSpc>
                <a:spcPct val="120000"/>
              </a:lnSpc>
            </a:pPr>
            <a:r>
              <a:rPr lang="en-GB" sz="2000" dirty="0">
                <a:latin typeface="Calibri" panose="020F0502020204030204" pitchFamily="34" charset="0"/>
                <a:ea typeface="Lato Light" panose="020F0502020204030203" pitchFamily="34" charset="0"/>
                <a:cs typeface="Calibri" panose="020F0502020204030204" pitchFamily="34" charset="0"/>
              </a:rPr>
              <a:t>KPIs </a:t>
            </a:r>
            <a:r>
              <a:rPr lang="en-GB" sz="2000" dirty="0" err="1">
                <a:latin typeface="Calibri" panose="020F0502020204030204" pitchFamily="34" charset="0"/>
                <a:ea typeface="Lato Light" panose="020F0502020204030203" pitchFamily="34" charset="0"/>
                <a:cs typeface="Calibri" panose="020F0502020204030204" pitchFamily="34" charset="0"/>
              </a:rPr>
              <a:t>stellen</a:t>
            </a:r>
            <a:r>
              <a:rPr lang="en-GB" sz="2000" dirty="0">
                <a:latin typeface="Calibri" panose="020F0502020204030204" pitchFamily="34" charset="0"/>
                <a:ea typeface="Lato Light" panose="020F0502020204030203" pitchFamily="34" charset="0"/>
                <a:cs typeface="Calibri" panose="020F0502020204030204" pitchFamily="34" charset="0"/>
              </a:rPr>
              <a:t> </a:t>
            </a:r>
            <a:r>
              <a:rPr lang="en-GB" sz="2000" dirty="0" err="1">
                <a:latin typeface="Calibri" panose="020F0502020204030204" pitchFamily="34" charset="0"/>
                <a:ea typeface="Lato Light" panose="020F0502020204030203" pitchFamily="34" charset="0"/>
                <a:cs typeface="Calibri" panose="020F0502020204030204" pitchFamily="34" charset="0"/>
              </a:rPr>
              <a:t>dabei</a:t>
            </a:r>
            <a:r>
              <a:rPr lang="en-GB" sz="2000" dirty="0">
                <a:latin typeface="Calibri" panose="020F0502020204030204" pitchFamily="34" charset="0"/>
                <a:ea typeface="Lato Light" panose="020F0502020204030203" pitchFamily="34" charset="0"/>
                <a:cs typeface="Calibri" panose="020F0502020204030204" pitchFamily="34" charset="0"/>
              </a:rPr>
              <a:t> eine besonders wichtige </a:t>
            </a:r>
            <a:r>
              <a:rPr lang="en-GB" sz="2000" dirty="0" err="1">
                <a:latin typeface="Calibri" panose="020F0502020204030204" pitchFamily="34" charset="0"/>
                <a:ea typeface="Lato Light" panose="020F0502020204030203" pitchFamily="34" charset="0"/>
                <a:cs typeface="Calibri" panose="020F0502020204030204" pitchFamily="34" charset="0"/>
              </a:rPr>
              <a:t>Datenquelle</a:t>
            </a:r>
            <a:r>
              <a:rPr lang="en-GB" sz="2000" dirty="0">
                <a:latin typeface="Calibri" panose="020F0502020204030204" pitchFamily="34" charset="0"/>
                <a:ea typeface="Lato Light" panose="020F0502020204030203" pitchFamily="34" charset="0"/>
                <a:cs typeface="Calibri" panose="020F0502020204030204" pitchFamily="34" charset="0"/>
              </a:rPr>
              <a:t> </a:t>
            </a:r>
            <a:r>
              <a:rPr lang="en-GB" sz="2000" dirty="0" err="1">
                <a:latin typeface="Calibri" panose="020F0502020204030204" pitchFamily="34" charset="0"/>
                <a:ea typeface="Lato Light" panose="020F0502020204030203" pitchFamily="34" charset="0"/>
                <a:cs typeface="Calibri" panose="020F0502020204030204" pitchFamily="34" charset="0"/>
              </a:rPr>
              <a:t>dar</a:t>
            </a:r>
            <a:r>
              <a:rPr lang="en-GB" sz="2000" dirty="0">
                <a:latin typeface="Calibri" panose="020F0502020204030204" pitchFamily="34" charset="0"/>
                <a:ea typeface="Lato Light" panose="020F0502020204030203" pitchFamily="34" charset="0"/>
                <a:cs typeface="Calibri" panose="020F0502020204030204" pitchFamily="34" charset="0"/>
              </a:rPr>
              <a:t>.</a:t>
            </a:r>
          </a:p>
          <a:p>
            <a:pPr marL="12700" indent="-12700">
              <a:lnSpc>
                <a:spcPct val="120000"/>
              </a:lnSpc>
            </a:pPr>
            <a:r>
              <a:rPr lang="en-GB" sz="2000" dirty="0">
                <a:latin typeface="Calibri" panose="020F0502020204030204" pitchFamily="34" charset="0"/>
                <a:ea typeface="Lato Light" panose="020F0502020204030203" pitchFamily="34" charset="0"/>
                <a:cs typeface="Calibri" panose="020F0502020204030204" pitchFamily="34" charset="0"/>
              </a:rPr>
              <a:t>Sehen wir uns an, </a:t>
            </a:r>
            <a:r>
              <a:rPr lang="en-GB" sz="2000" dirty="0" err="1">
                <a:latin typeface="Calibri" panose="020F0502020204030204" pitchFamily="34" charset="0"/>
                <a:ea typeface="Lato Light" panose="020F0502020204030203" pitchFamily="34" charset="0"/>
                <a:cs typeface="Calibri" panose="020F0502020204030204" pitchFamily="34" charset="0"/>
              </a:rPr>
              <a:t>warum</a:t>
            </a:r>
            <a:r>
              <a:rPr lang="en-GB" sz="2000" dirty="0">
                <a:latin typeface="Calibri" panose="020F0502020204030204" pitchFamily="34" charset="0"/>
                <a:ea typeface="Lato Light" panose="020F0502020204030203" pitchFamily="34" charset="0"/>
                <a:cs typeface="Calibri" panose="020F0502020204030204" pitchFamily="34" charset="0"/>
              </a:rPr>
              <a:t>:</a:t>
            </a:r>
          </a:p>
          <a:p>
            <a:pPr marL="12700" indent="-12700">
              <a:lnSpc>
                <a:spcPct val="120000"/>
              </a:lnSpc>
            </a:pPr>
            <a:r>
              <a:rPr lang="en-GB" sz="2000" dirty="0">
                <a:latin typeface="Calibri" panose="020F0502020204030204" pitchFamily="34" charset="0"/>
                <a:ea typeface="Lato Light" panose="020F0502020204030203" pitchFamily="34" charset="0"/>
                <a:cs typeface="Calibri" panose="020F0502020204030204" pitchFamily="34" charset="0"/>
              </a:rPr>
              <a:t> </a:t>
            </a:r>
          </a:p>
          <a:p>
            <a:pPr marL="12700" indent="-12700"/>
            <a:endParaRPr lang="en-GB" sz="2200" dirty="0">
              <a:latin typeface="Calibri" panose="020F0502020204030204" pitchFamily="34" charset="0"/>
              <a:ea typeface="Lato Light" panose="020F0502020204030203" pitchFamily="34" charset="0"/>
              <a:cs typeface="Calibri" panose="020F0502020204030204" pitchFamily="34" charset="0"/>
            </a:endParaRPr>
          </a:p>
          <a:p>
            <a:pPr marL="12700" indent="-12700"/>
            <a:endParaRPr lang="en-GB" sz="2200" dirty="0">
              <a:latin typeface="Calibri" panose="020F0502020204030204" pitchFamily="34" charset="0"/>
              <a:ea typeface="Lato Light" panose="020F0502020204030203" pitchFamily="34" charset="0"/>
              <a:cs typeface="Calibri" panose="020F0502020204030204" pitchFamily="34" charset="0"/>
            </a:endParaRPr>
          </a:p>
        </p:txBody>
      </p:sp>
      <p:sp>
        <p:nvSpPr>
          <p:cNvPr id="5" name="Rechteck 43">
            <a:extLst>
              <a:ext uri="{FF2B5EF4-FFF2-40B4-BE49-F238E27FC236}">
                <a16:creationId xmlns:a16="http://schemas.microsoft.com/office/drawing/2014/main" id="{55EC1B1F-35BF-5C97-D72E-D9D0BC115583}"/>
              </a:ext>
            </a:extLst>
          </p:cNvPr>
          <p:cNvSpPr/>
          <p:nvPr/>
        </p:nvSpPr>
        <p:spPr>
          <a:xfrm>
            <a:off x="4900491" y="5110433"/>
            <a:ext cx="4370224" cy="1340462"/>
          </a:xfrm>
          <a:prstGeom prst="rect">
            <a:avLst/>
          </a:prstGeom>
          <a:solidFill>
            <a:srgbClr val="245473"/>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grpSp>
        <p:nvGrpSpPr>
          <p:cNvPr id="76" name="Group 75">
            <a:extLst>
              <a:ext uri="{FF2B5EF4-FFF2-40B4-BE49-F238E27FC236}">
                <a16:creationId xmlns:a16="http://schemas.microsoft.com/office/drawing/2014/main" id="{B252C721-384C-8506-DC52-6C30B2CE24D3}"/>
              </a:ext>
            </a:extLst>
          </p:cNvPr>
          <p:cNvGrpSpPr/>
          <p:nvPr/>
        </p:nvGrpSpPr>
        <p:grpSpPr>
          <a:xfrm>
            <a:off x="9464104" y="2677708"/>
            <a:ext cx="2604548" cy="4024806"/>
            <a:chOff x="9357727" y="2325994"/>
            <a:chExt cx="2733889" cy="4224677"/>
          </a:xfrm>
        </p:grpSpPr>
        <p:sp>
          <p:nvSpPr>
            <p:cNvPr id="8" name="Freeform 9">
              <a:extLst>
                <a:ext uri="{FF2B5EF4-FFF2-40B4-BE49-F238E27FC236}">
                  <a16:creationId xmlns:a16="http://schemas.microsoft.com/office/drawing/2014/main" id="{D5FBE66F-DA9D-4960-CD9C-6C11879E818C}"/>
                </a:ext>
              </a:extLst>
            </p:cNvPr>
            <p:cNvSpPr>
              <a:spLocks/>
            </p:cNvSpPr>
            <p:nvPr/>
          </p:nvSpPr>
          <p:spPr bwMode="auto">
            <a:xfrm>
              <a:off x="11391303" y="3806961"/>
              <a:ext cx="419627" cy="2044802"/>
            </a:xfrm>
            <a:custGeom>
              <a:avLst/>
              <a:gdLst>
                <a:gd name="T0" fmla="*/ 299 w 299"/>
                <a:gd name="T1" fmla="*/ 1290 h 1457"/>
                <a:gd name="T2" fmla="*/ 299 w 299"/>
                <a:gd name="T3" fmla="*/ 88 h 1457"/>
                <a:gd name="T4" fmla="*/ 237 w 299"/>
                <a:gd name="T5" fmla="*/ 122 h 1457"/>
                <a:gd name="T6" fmla="*/ 0 w 299"/>
                <a:gd name="T7" fmla="*/ 0 h 1457"/>
                <a:gd name="T8" fmla="*/ 0 w 299"/>
                <a:gd name="T9" fmla="*/ 1457 h 1457"/>
                <a:gd name="T10" fmla="*/ 299 w 299"/>
                <a:gd name="T11" fmla="*/ 1290 h 1457"/>
                <a:gd name="T12" fmla="*/ 299 w 299"/>
                <a:gd name="T13" fmla="*/ 1290 h 1457"/>
              </a:gdLst>
              <a:ahLst/>
              <a:cxnLst>
                <a:cxn ang="0">
                  <a:pos x="T0" y="T1"/>
                </a:cxn>
                <a:cxn ang="0">
                  <a:pos x="T2" y="T3"/>
                </a:cxn>
                <a:cxn ang="0">
                  <a:pos x="T4" y="T5"/>
                </a:cxn>
                <a:cxn ang="0">
                  <a:pos x="T6" y="T7"/>
                </a:cxn>
                <a:cxn ang="0">
                  <a:pos x="T8" y="T9"/>
                </a:cxn>
                <a:cxn ang="0">
                  <a:pos x="T10" y="T11"/>
                </a:cxn>
                <a:cxn ang="0">
                  <a:pos x="T12" y="T13"/>
                </a:cxn>
              </a:cxnLst>
              <a:rect l="0" t="0" r="r" b="b"/>
              <a:pathLst>
                <a:path w="299" h="1457">
                  <a:moveTo>
                    <a:pt x="299" y="1290"/>
                  </a:moveTo>
                  <a:lnTo>
                    <a:pt x="299" y="88"/>
                  </a:lnTo>
                  <a:lnTo>
                    <a:pt x="237" y="122"/>
                  </a:lnTo>
                  <a:lnTo>
                    <a:pt x="0" y="0"/>
                  </a:lnTo>
                  <a:lnTo>
                    <a:pt x="0" y="1457"/>
                  </a:lnTo>
                  <a:lnTo>
                    <a:pt x="299" y="1290"/>
                  </a:lnTo>
                  <a:lnTo>
                    <a:pt x="299" y="1290"/>
                  </a:lnTo>
                  <a:close/>
                </a:path>
              </a:pathLst>
            </a:custGeom>
            <a:solidFill>
              <a:srgbClr val="DE9B45"/>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10" name="Freeform 10">
              <a:extLst>
                <a:ext uri="{FF2B5EF4-FFF2-40B4-BE49-F238E27FC236}">
                  <a16:creationId xmlns:a16="http://schemas.microsoft.com/office/drawing/2014/main" id="{EB95F43F-8396-06C6-86E1-71A4BF9C062B}"/>
                </a:ext>
              </a:extLst>
            </p:cNvPr>
            <p:cNvSpPr>
              <a:spLocks/>
            </p:cNvSpPr>
            <p:nvPr/>
          </p:nvSpPr>
          <p:spPr bwMode="auto">
            <a:xfrm>
              <a:off x="11110616" y="2325994"/>
              <a:ext cx="981000" cy="1663068"/>
            </a:xfrm>
            <a:custGeom>
              <a:avLst/>
              <a:gdLst>
                <a:gd name="T0" fmla="*/ 245 w 699"/>
                <a:gd name="T1" fmla="*/ 0 h 1185"/>
                <a:gd name="T2" fmla="*/ 0 w 699"/>
                <a:gd name="T3" fmla="*/ 135 h 1185"/>
                <a:gd name="T4" fmla="*/ 448 w 699"/>
                <a:gd name="T5" fmla="*/ 1185 h 1185"/>
                <a:gd name="T6" fmla="*/ 699 w 699"/>
                <a:gd name="T7" fmla="*/ 1049 h 1185"/>
                <a:gd name="T8" fmla="*/ 245 w 699"/>
                <a:gd name="T9" fmla="*/ 0 h 1185"/>
                <a:gd name="T10" fmla="*/ 245 w 699"/>
                <a:gd name="T11" fmla="*/ 0 h 1185"/>
              </a:gdLst>
              <a:ahLst/>
              <a:cxnLst>
                <a:cxn ang="0">
                  <a:pos x="T0" y="T1"/>
                </a:cxn>
                <a:cxn ang="0">
                  <a:pos x="T2" y="T3"/>
                </a:cxn>
                <a:cxn ang="0">
                  <a:pos x="T4" y="T5"/>
                </a:cxn>
                <a:cxn ang="0">
                  <a:pos x="T6" y="T7"/>
                </a:cxn>
                <a:cxn ang="0">
                  <a:pos x="T8" y="T9"/>
                </a:cxn>
                <a:cxn ang="0">
                  <a:pos x="T10" y="T11"/>
                </a:cxn>
              </a:cxnLst>
              <a:rect l="0" t="0" r="r" b="b"/>
              <a:pathLst>
                <a:path w="699" h="1185">
                  <a:moveTo>
                    <a:pt x="245" y="0"/>
                  </a:moveTo>
                  <a:lnTo>
                    <a:pt x="0" y="135"/>
                  </a:lnTo>
                  <a:lnTo>
                    <a:pt x="448" y="1185"/>
                  </a:lnTo>
                  <a:lnTo>
                    <a:pt x="699" y="1049"/>
                  </a:lnTo>
                  <a:lnTo>
                    <a:pt x="245" y="0"/>
                  </a:lnTo>
                  <a:lnTo>
                    <a:pt x="245" y="0"/>
                  </a:lnTo>
                  <a:close/>
                </a:path>
              </a:pathLst>
            </a:custGeom>
            <a:solidFill>
              <a:srgbClr val="DE9B45"/>
            </a:solidFill>
            <a:ln>
              <a:noFill/>
            </a:ln>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11" name="Freeform 11">
              <a:extLst>
                <a:ext uri="{FF2B5EF4-FFF2-40B4-BE49-F238E27FC236}">
                  <a16:creationId xmlns:a16="http://schemas.microsoft.com/office/drawing/2014/main" id="{C9F069E2-D545-2C08-2536-87919F415E2F}"/>
                </a:ext>
              </a:extLst>
            </p:cNvPr>
            <p:cNvSpPr>
              <a:spLocks/>
            </p:cNvSpPr>
            <p:nvPr/>
          </p:nvSpPr>
          <p:spPr bwMode="auto">
            <a:xfrm>
              <a:off x="10299433" y="2504577"/>
              <a:ext cx="1424485" cy="3347187"/>
            </a:xfrm>
            <a:custGeom>
              <a:avLst/>
              <a:gdLst>
                <a:gd name="T0" fmla="*/ 778 w 1015"/>
                <a:gd name="T1" fmla="*/ 2385 h 2385"/>
                <a:gd name="T2" fmla="*/ 778 w 1015"/>
                <a:gd name="T3" fmla="*/ 928 h 2385"/>
                <a:gd name="T4" fmla="*/ 1015 w 1015"/>
                <a:gd name="T5" fmla="*/ 1050 h 2385"/>
                <a:gd name="T6" fmla="*/ 567 w 1015"/>
                <a:gd name="T7" fmla="*/ 0 h 2385"/>
                <a:gd name="T8" fmla="*/ 0 w 1015"/>
                <a:gd name="T9" fmla="*/ 532 h 2385"/>
                <a:gd name="T10" fmla="*/ 225 w 1015"/>
                <a:gd name="T11" fmla="*/ 645 h 2385"/>
                <a:gd name="T12" fmla="*/ 225 w 1015"/>
                <a:gd name="T13" fmla="*/ 2103 h 2385"/>
                <a:gd name="T14" fmla="*/ 778 w 1015"/>
                <a:gd name="T15" fmla="*/ 2385 h 2385"/>
                <a:gd name="T16" fmla="*/ 778 w 1015"/>
                <a:gd name="T17" fmla="*/ 2385 h 2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5" h="2385">
                  <a:moveTo>
                    <a:pt x="778" y="2385"/>
                  </a:moveTo>
                  <a:lnTo>
                    <a:pt x="778" y="928"/>
                  </a:lnTo>
                  <a:lnTo>
                    <a:pt x="1015" y="1050"/>
                  </a:lnTo>
                  <a:lnTo>
                    <a:pt x="567" y="0"/>
                  </a:lnTo>
                  <a:lnTo>
                    <a:pt x="0" y="532"/>
                  </a:lnTo>
                  <a:lnTo>
                    <a:pt x="225" y="645"/>
                  </a:lnTo>
                  <a:lnTo>
                    <a:pt x="225" y="2103"/>
                  </a:lnTo>
                  <a:lnTo>
                    <a:pt x="778" y="2385"/>
                  </a:lnTo>
                  <a:lnTo>
                    <a:pt x="778" y="2385"/>
                  </a:lnTo>
                  <a:close/>
                </a:path>
              </a:pathLst>
            </a:custGeom>
            <a:solidFill>
              <a:srgbClr val="EDA13E"/>
            </a:solidFill>
            <a:ln>
              <a:noFill/>
            </a:ln>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15" name="Freeform 12">
              <a:extLst>
                <a:ext uri="{FF2B5EF4-FFF2-40B4-BE49-F238E27FC236}">
                  <a16:creationId xmlns:a16="http://schemas.microsoft.com/office/drawing/2014/main" id="{C4EE26EE-EB43-95EB-A00F-18CC21A5FDFA}"/>
                </a:ext>
              </a:extLst>
            </p:cNvPr>
            <p:cNvSpPr>
              <a:spLocks/>
            </p:cNvSpPr>
            <p:nvPr/>
          </p:nvSpPr>
          <p:spPr bwMode="auto">
            <a:xfrm>
              <a:off x="10195578" y="4032914"/>
              <a:ext cx="1195725" cy="625931"/>
            </a:xfrm>
            <a:custGeom>
              <a:avLst/>
              <a:gdLst>
                <a:gd name="T0" fmla="*/ 852 w 852"/>
                <a:gd name="T1" fmla="*/ 281 h 446"/>
                <a:gd name="T2" fmla="*/ 299 w 852"/>
                <a:gd name="T3" fmla="*/ 0 h 446"/>
                <a:gd name="T4" fmla="*/ 0 w 852"/>
                <a:gd name="T5" fmla="*/ 166 h 446"/>
                <a:gd name="T6" fmla="*/ 554 w 852"/>
                <a:gd name="T7" fmla="*/ 446 h 446"/>
                <a:gd name="T8" fmla="*/ 852 w 852"/>
                <a:gd name="T9" fmla="*/ 281 h 446"/>
                <a:gd name="T10" fmla="*/ 852 w 852"/>
                <a:gd name="T11" fmla="*/ 281 h 446"/>
              </a:gdLst>
              <a:ahLst/>
              <a:cxnLst>
                <a:cxn ang="0">
                  <a:pos x="T0" y="T1"/>
                </a:cxn>
                <a:cxn ang="0">
                  <a:pos x="T2" y="T3"/>
                </a:cxn>
                <a:cxn ang="0">
                  <a:pos x="T4" y="T5"/>
                </a:cxn>
                <a:cxn ang="0">
                  <a:pos x="T6" y="T7"/>
                </a:cxn>
                <a:cxn ang="0">
                  <a:pos x="T8" y="T9"/>
                </a:cxn>
                <a:cxn ang="0">
                  <a:pos x="T10" y="T11"/>
                </a:cxn>
              </a:cxnLst>
              <a:rect l="0" t="0" r="r" b="b"/>
              <a:pathLst>
                <a:path w="852" h="446">
                  <a:moveTo>
                    <a:pt x="852" y="281"/>
                  </a:moveTo>
                  <a:lnTo>
                    <a:pt x="299" y="0"/>
                  </a:lnTo>
                  <a:lnTo>
                    <a:pt x="0" y="166"/>
                  </a:lnTo>
                  <a:lnTo>
                    <a:pt x="554" y="446"/>
                  </a:lnTo>
                  <a:lnTo>
                    <a:pt x="852" y="281"/>
                  </a:lnTo>
                  <a:lnTo>
                    <a:pt x="852" y="281"/>
                  </a:lnTo>
                  <a:close/>
                </a:path>
              </a:pathLst>
            </a:custGeom>
            <a:solidFill>
              <a:srgbClr val="F16924"/>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16" name="Freeform 13">
              <a:extLst>
                <a:ext uri="{FF2B5EF4-FFF2-40B4-BE49-F238E27FC236}">
                  <a16:creationId xmlns:a16="http://schemas.microsoft.com/office/drawing/2014/main" id="{3CE0A0CE-E9E6-686C-FDDA-C01A915D7AD8}"/>
                </a:ext>
              </a:extLst>
            </p:cNvPr>
            <p:cNvSpPr>
              <a:spLocks/>
            </p:cNvSpPr>
            <p:nvPr/>
          </p:nvSpPr>
          <p:spPr bwMode="auto">
            <a:xfrm>
              <a:off x="10195579" y="4265883"/>
              <a:ext cx="777501" cy="1818849"/>
            </a:xfrm>
            <a:custGeom>
              <a:avLst/>
              <a:gdLst>
                <a:gd name="T0" fmla="*/ 554 w 554"/>
                <a:gd name="T1" fmla="*/ 1296 h 1296"/>
                <a:gd name="T2" fmla="*/ 554 w 554"/>
                <a:gd name="T3" fmla="*/ 280 h 1296"/>
                <a:gd name="T4" fmla="*/ 0 w 554"/>
                <a:gd name="T5" fmla="*/ 0 h 1296"/>
                <a:gd name="T6" fmla="*/ 0 w 554"/>
                <a:gd name="T7" fmla="*/ 1013 h 1296"/>
                <a:gd name="T8" fmla="*/ 554 w 554"/>
                <a:gd name="T9" fmla="*/ 1296 h 1296"/>
                <a:gd name="T10" fmla="*/ 554 w 554"/>
                <a:gd name="T11" fmla="*/ 1296 h 1296"/>
              </a:gdLst>
              <a:ahLst/>
              <a:cxnLst>
                <a:cxn ang="0">
                  <a:pos x="T0" y="T1"/>
                </a:cxn>
                <a:cxn ang="0">
                  <a:pos x="T2" y="T3"/>
                </a:cxn>
                <a:cxn ang="0">
                  <a:pos x="T4" y="T5"/>
                </a:cxn>
                <a:cxn ang="0">
                  <a:pos x="T6" y="T7"/>
                </a:cxn>
                <a:cxn ang="0">
                  <a:pos x="T8" y="T9"/>
                </a:cxn>
                <a:cxn ang="0">
                  <a:pos x="T10" y="T11"/>
                </a:cxn>
              </a:cxnLst>
              <a:rect l="0" t="0" r="r" b="b"/>
              <a:pathLst>
                <a:path w="554" h="1296">
                  <a:moveTo>
                    <a:pt x="554" y="1296"/>
                  </a:moveTo>
                  <a:lnTo>
                    <a:pt x="554" y="280"/>
                  </a:lnTo>
                  <a:lnTo>
                    <a:pt x="0" y="0"/>
                  </a:lnTo>
                  <a:lnTo>
                    <a:pt x="0" y="1013"/>
                  </a:lnTo>
                  <a:lnTo>
                    <a:pt x="554" y="1296"/>
                  </a:lnTo>
                  <a:lnTo>
                    <a:pt x="554" y="1296"/>
                  </a:lnTo>
                  <a:close/>
                </a:path>
              </a:pathLst>
            </a:custGeom>
            <a:solidFill>
              <a:srgbClr val="D66A35"/>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17" name="Freeform 14">
              <a:extLst>
                <a:ext uri="{FF2B5EF4-FFF2-40B4-BE49-F238E27FC236}">
                  <a16:creationId xmlns:a16="http://schemas.microsoft.com/office/drawing/2014/main" id="{4F28C4F5-8CE1-CB40-9F95-D292AFA8B92C}"/>
                </a:ext>
              </a:extLst>
            </p:cNvPr>
            <p:cNvSpPr>
              <a:spLocks/>
            </p:cNvSpPr>
            <p:nvPr/>
          </p:nvSpPr>
          <p:spPr bwMode="auto">
            <a:xfrm>
              <a:off x="10973080" y="4427279"/>
              <a:ext cx="418223" cy="1657454"/>
            </a:xfrm>
            <a:custGeom>
              <a:avLst/>
              <a:gdLst>
                <a:gd name="T0" fmla="*/ 298 w 298"/>
                <a:gd name="T1" fmla="*/ 1015 h 1181"/>
                <a:gd name="T2" fmla="*/ 298 w 298"/>
                <a:gd name="T3" fmla="*/ 0 h 1181"/>
                <a:gd name="T4" fmla="*/ 0 w 298"/>
                <a:gd name="T5" fmla="*/ 165 h 1181"/>
                <a:gd name="T6" fmla="*/ 0 w 298"/>
                <a:gd name="T7" fmla="*/ 1181 h 1181"/>
                <a:gd name="T8" fmla="*/ 298 w 298"/>
                <a:gd name="T9" fmla="*/ 1015 h 1181"/>
                <a:gd name="T10" fmla="*/ 298 w 298"/>
                <a:gd name="T11" fmla="*/ 1015 h 1181"/>
              </a:gdLst>
              <a:ahLst/>
              <a:cxnLst>
                <a:cxn ang="0">
                  <a:pos x="T0" y="T1"/>
                </a:cxn>
                <a:cxn ang="0">
                  <a:pos x="T2" y="T3"/>
                </a:cxn>
                <a:cxn ang="0">
                  <a:pos x="T4" y="T5"/>
                </a:cxn>
                <a:cxn ang="0">
                  <a:pos x="T6" y="T7"/>
                </a:cxn>
                <a:cxn ang="0">
                  <a:pos x="T8" y="T9"/>
                </a:cxn>
                <a:cxn ang="0">
                  <a:pos x="T10" y="T11"/>
                </a:cxn>
              </a:cxnLst>
              <a:rect l="0" t="0" r="r" b="b"/>
              <a:pathLst>
                <a:path w="298" h="1181">
                  <a:moveTo>
                    <a:pt x="298" y="1015"/>
                  </a:moveTo>
                  <a:lnTo>
                    <a:pt x="298" y="0"/>
                  </a:lnTo>
                  <a:lnTo>
                    <a:pt x="0" y="165"/>
                  </a:lnTo>
                  <a:lnTo>
                    <a:pt x="0" y="1181"/>
                  </a:lnTo>
                  <a:lnTo>
                    <a:pt x="298" y="1015"/>
                  </a:lnTo>
                  <a:lnTo>
                    <a:pt x="298" y="1015"/>
                  </a:lnTo>
                  <a:close/>
                </a:path>
              </a:pathLst>
            </a:custGeom>
            <a:solidFill>
              <a:srgbClr val="D66A35"/>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18" name="Freeform 15">
              <a:extLst>
                <a:ext uri="{FF2B5EF4-FFF2-40B4-BE49-F238E27FC236}">
                  <a16:creationId xmlns:a16="http://schemas.microsoft.com/office/drawing/2014/main" id="{B6C7281F-C0ED-21D4-3868-6C8CF89CEE02}"/>
                </a:ext>
              </a:extLst>
            </p:cNvPr>
            <p:cNvSpPr>
              <a:spLocks/>
            </p:cNvSpPr>
            <p:nvPr/>
          </p:nvSpPr>
          <p:spPr bwMode="auto">
            <a:xfrm>
              <a:off x="9777355" y="4605515"/>
              <a:ext cx="1195724" cy="625931"/>
            </a:xfrm>
            <a:custGeom>
              <a:avLst/>
              <a:gdLst>
                <a:gd name="T0" fmla="*/ 852 w 852"/>
                <a:gd name="T1" fmla="*/ 283 h 446"/>
                <a:gd name="T2" fmla="*/ 298 w 852"/>
                <a:gd name="T3" fmla="*/ 0 h 446"/>
                <a:gd name="T4" fmla="*/ 0 w 852"/>
                <a:gd name="T5" fmla="*/ 166 h 446"/>
                <a:gd name="T6" fmla="*/ 553 w 852"/>
                <a:gd name="T7" fmla="*/ 446 h 446"/>
                <a:gd name="T8" fmla="*/ 852 w 852"/>
                <a:gd name="T9" fmla="*/ 283 h 446"/>
                <a:gd name="T10" fmla="*/ 852 w 852"/>
                <a:gd name="T11" fmla="*/ 283 h 446"/>
              </a:gdLst>
              <a:ahLst/>
              <a:cxnLst>
                <a:cxn ang="0">
                  <a:pos x="T0" y="T1"/>
                </a:cxn>
                <a:cxn ang="0">
                  <a:pos x="T2" y="T3"/>
                </a:cxn>
                <a:cxn ang="0">
                  <a:pos x="T4" y="T5"/>
                </a:cxn>
                <a:cxn ang="0">
                  <a:pos x="T6" y="T7"/>
                </a:cxn>
                <a:cxn ang="0">
                  <a:pos x="T8" y="T9"/>
                </a:cxn>
                <a:cxn ang="0">
                  <a:pos x="T10" y="T11"/>
                </a:cxn>
              </a:cxnLst>
              <a:rect l="0" t="0" r="r" b="b"/>
              <a:pathLst>
                <a:path w="852" h="446">
                  <a:moveTo>
                    <a:pt x="852" y="283"/>
                  </a:moveTo>
                  <a:lnTo>
                    <a:pt x="298" y="0"/>
                  </a:lnTo>
                  <a:lnTo>
                    <a:pt x="0" y="166"/>
                  </a:lnTo>
                  <a:lnTo>
                    <a:pt x="553" y="446"/>
                  </a:lnTo>
                  <a:lnTo>
                    <a:pt x="852" y="283"/>
                  </a:lnTo>
                  <a:lnTo>
                    <a:pt x="852" y="283"/>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19" name="Freeform 16">
              <a:extLst>
                <a:ext uri="{FF2B5EF4-FFF2-40B4-BE49-F238E27FC236}">
                  <a16:creationId xmlns:a16="http://schemas.microsoft.com/office/drawing/2014/main" id="{5637CC85-6137-9356-06D5-7F2AF74994EB}"/>
                </a:ext>
              </a:extLst>
            </p:cNvPr>
            <p:cNvSpPr>
              <a:spLocks/>
            </p:cNvSpPr>
            <p:nvPr/>
          </p:nvSpPr>
          <p:spPr bwMode="auto">
            <a:xfrm>
              <a:off x="10553453" y="5002687"/>
              <a:ext cx="419627" cy="1313613"/>
            </a:xfrm>
            <a:custGeom>
              <a:avLst/>
              <a:gdLst>
                <a:gd name="T0" fmla="*/ 299 w 299"/>
                <a:gd name="T1" fmla="*/ 771 h 936"/>
                <a:gd name="T2" fmla="*/ 299 w 299"/>
                <a:gd name="T3" fmla="*/ 0 h 936"/>
                <a:gd name="T4" fmla="*/ 0 w 299"/>
                <a:gd name="T5" fmla="*/ 163 h 936"/>
                <a:gd name="T6" fmla="*/ 0 w 299"/>
                <a:gd name="T7" fmla="*/ 936 h 936"/>
                <a:gd name="T8" fmla="*/ 299 w 299"/>
                <a:gd name="T9" fmla="*/ 771 h 936"/>
                <a:gd name="T10" fmla="*/ 299 w 299"/>
                <a:gd name="T11" fmla="*/ 771 h 936"/>
              </a:gdLst>
              <a:ahLst/>
              <a:cxnLst>
                <a:cxn ang="0">
                  <a:pos x="T0" y="T1"/>
                </a:cxn>
                <a:cxn ang="0">
                  <a:pos x="T2" y="T3"/>
                </a:cxn>
                <a:cxn ang="0">
                  <a:pos x="T4" y="T5"/>
                </a:cxn>
                <a:cxn ang="0">
                  <a:pos x="T6" y="T7"/>
                </a:cxn>
                <a:cxn ang="0">
                  <a:pos x="T8" y="T9"/>
                </a:cxn>
                <a:cxn ang="0">
                  <a:pos x="T10" y="T11"/>
                </a:cxn>
              </a:cxnLst>
              <a:rect l="0" t="0" r="r" b="b"/>
              <a:pathLst>
                <a:path w="299" h="936">
                  <a:moveTo>
                    <a:pt x="299" y="771"/>
                  </a:moveTo>
                  <a:lnTo>
                    <a:pt x="299" y="0"/>
                  </a:lnTo>
                  <a:lnTo>
                    <a:pt x="0" y="163"/>
                  </a:lnTo>
                  <a:lnTo>
                    <a:pt x="0" y="936"/>
                  </a:lnTo>
                  <a:lnTo>
                    <a:pt x="299" y="771"/>
                  </a:lnTo>
                  <a:lnTo>
                    <a:pt x="299" y="771"/>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20" name="Freeform 17">
              <a:extLst>
                <a:ext uri="{FF2B5EF4-FFF2-40B4-BE49-F238E27FC236}">
                  <a16:creationId xmlns:a16="http://schemas.microsoft.com/office/drawing/2014/main" id="{BDD2D163-F7CB-9DF4-4461-C78D172A3F99}"/>
                </a:ext>
              </a:extLst>
            </p:cNvPr>
            <p:cNvSpPr>
              <a:spLocks/>
            </p:cNvSpPr>
            <p:nvPr/>
          </p:nvSpPr>
          <p:spPr bwMode="auto">
            <a:xfrm>
              <a:off x="9794467" y="4832268"/>
              <a:ext cx="776098" cy="1477815"/>
            </a:xfrm>
            <a:custGeom>
              <a:avLst/>
              <a:gdLst>
                <a:gd name="T0" fmla="*/ 553 w 553"/>
                <a:gd name="T1" fmla="*/ 1053 h 1053"/>
                <a:gd name="T2" fmla="*/ 553 w 553"/>
                <a:gd name="T3" fmla="*/ 280 h 1053"/>
                <a:gd name="T4" fmla="*/ 0 w 553"/>
                <a:gd name="T5" fmla="*/ 0 h 1053"/>
                <a:gd name="T6" fmla="*/ 0 w 553"/>
                <a:gd name="T7" fmla="*/ 772 h 1053"/>
                <a:gd name="T8" fmla="*/ 553 w 553"/>
                <a:gd name="T9" fmla="*/ 1053 h 1053"/>
                <a:gd name="T10" fmla="*/ 553 w 553"/>
                <a:gd name="T11" fmla="*/ 1053 h 1053"/>
              </a:gdLst>
              <a:ahLst/>
              <a:cxnLst>
                <a:cxn ang="0">
                  <a:pos x="T0" y="T1"/>
                </a:cxn>
                <a:cxn ang="0">
                  <a:pos x="T2" y="T3"/>
                </a:cxn>
                <a:cxn ang="0">
                  <a:pos x="T4" y="T5"/>
                </a:cxn>
                <a:cxn ang="0">
                  <a:pos x="T6" y="T7"/>
                </a:cxn>
                <a:cxn ang="0">
                  <a:pos x="T8" y="T9"/>
                </a:cxn>
                <a:cxn ang="0">
                  <a:pos x="T10" y="T11"/>
                </a:cxn>
              </a:cxnLst>
              <a:rect l="0" t="0" r="r" b="b"/>
              <a:pathLst>
                <a:path w="553" h="1053">
                  <a:moveTo>
                    <a:pt x="553" y="1053"/>
                  </a:moveTo>
                  <a:lnTo>
                    <a:pt x="553" y="280"/>
                  </a:lnTo>
                  <a:lnTo>
                    <a:pt x="0" y="0"/>
                  </a:lnTo>
                  <a:lnTo>
                    <a:pt x="0" y="772"/>
                  </a:lnTo>
                  <a:lnTo>
                    <a:pt x="553" y="1053"/>
                  </a:lnTo>
                  <a:lnTo>
                    <a:pt x="553" y="1053"/>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grpSp>
          <p:nvGrpSpPr>
            <p:cNvPr id="21" name="Group 28">
              <a:extLst>
                <a:ext uri="{FF2B5EF4-FFF2-40B4-BE49-F238E27FC236}">
                  <a16:creationId xmlns:a16="http://schemas.microsoft.com/office/drawing/2014/main" id="{C36DC48F-03A6-C685-3F26-735BD66AF3B0}"/>
                </a:ext>
              </a:extLst>
            </p:cNvPr>
            <p:cNvGrpSpPr/>
            <p:nvPr/>
          </p:nvGrpSpPr>
          <p:grpSpPr>
            <a:xfrm>
              <a:off x="9357727" y="5185131"/>
              <a:ext cx="1195727" cy="1365540"/>
              <a:chOff x="8526457" y="4929184"/>
              <a:chExt cx="1352552" cy="1544637"/>
            </a:xfrm>
          </p:grpSpPr>
          <p:sp>
            <p:nvSpPr>
              <p:cNvPr id="22" name="Freeform 18">
                <a:extLst>
                  <a:ext uri="{FF2B5EF4-FFF2-40B4-BE49-F238E27FC236}">
                    <a16:creationId xmlns:a16="http://schemas.microsoft.com/office/drawing/2014/main" id="{2E486461-341C-0620-81A6-3E4AA6E2B22E}"/>
                  </a:ext>
                </a:extLst>
              </p:cNvPr>
              <p:cNvSpPr>
                <a:spLocks/>
              </p:cNvSpPr>
              <p:nvPr/>
            </p:nvSpPr>
            <p:spPr bwMode="auto">
              <a:xfrm>
                <a:off x="8526460" y="4929184"/>
                <a:ext cx="1352549" cy="709613"/>
              </a:xfrm>
              <a:custGeom>
                <a:avLst/>
                <a:gdLst>
                  <a:gd name="T0" fmla="*/ 852 w 852"/>
                  <a:gd name="T1" fmla="*/ 282 h 447"/>
                  <a:gd name="T2" fmla="*/ 299 w 852"/>
                  <a:gd name="T3" fmla="*/ 0 h 447"/>
                  <a:gd name="T4" fmla="*/ 0 w 852"/>
                  <a:gd name="T5" fmla="*/ 165 h 447"/>
                  <a:gd name="T6" fmla="*/ 554 w 852"/>
                  <a:gd name="T7" fmla="*/ 447 h 447"/>
                  <a:gd name="T8" fmla="*/ 852 w 852"/>
                  <a:gd name="T9" fmla="*/ 282 h 447"/>
                  <a:gd name="T10" fmla="*/ 852 w 852"/>
                  <a:gd name="T11" fmla="*/ 282 h 447"/>
                </a:gdLst>
                <a:ahLst/>
                <a:cxnLst>
                  <a:cxn ang="0">
                    <a:pos x="T0" y="T1"/>
                  </a:cxn>
                  <a:cxn ang="0">
                    <a:pos x="T2" y="T3"/>
                  </a:cxn>
                  <a:cxn ang="0">
                    <a:pos x="T4" y="T5"/>
                  </a:cxn>
                  <a:cxn ang="0">
                    <a:pos x="T6" y="T7"/>
                  </a:cxn>
                  <a:cxn ang="0">
                    <a:pos x="T8" y="T9"/>
                  </a:cxn>
                  <a:cxn ang="0">
                    <a:pos x="T10" y="T11"/>
                  </a:cxn>
                </a:cxnLst>
                <a:rect l="0" t="0" r="r" b="b"/>
                <a:pathLst>
                  <a:path w="852" h="447">
                    <a:moveTo>
                      <a:pt x="852" y="282"/>
                    </a:moveTo>
                    <a:lnTo>
                      <a:pt x="299" y="0"/>
                    </a:lnTo>
                    <a:lnTo>
                      <a:pt x="0" y="165"/>
                    </a:lnTo>
                    <a:lnTo>
                      <a:pt x="554" y="447"/>
                    </a:lnTo>
                    <a:lnTo>
                      <a:pt x="852" y="282"/>
                    </a:lnTo>
                    <a:lnTo>
                      <a:pt x="852" y="282"/>
                    </a:lnTo>
                    <a:close/>
                  </a:path>
                </a:pathLst>
              </a:custGeom>
              <a:solidFill>
                <a:srgbClr val="2454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23" name="Freeform 19">
                <a:extLst>
                  <a:ext uri="{FF2B5EF4-FFF2-40B4-BE49-F238E27FC236}">
                    <a16:creationId xmlns:a16="http://schemas.microsoft.com/office/drawing/2014/main" id="{CFD1D0D3-D747-C952-EEAF-D901D799A77C}"/>
                  </a:ext>
                </a:extLst>
              </p:cNvPr>
              <p:cNvSpPr>
                <a:spLocks/>
              </p:cNvSpPr>
              <p:nvPr/>
            </p:nvSpPr>
            <p:spPr bwMode="auto">
              <a:xfrm>
                <a:off x="9405934" y="5376859"/>
                <a:ext cx="473075" cy="1096962"/>
              </a:xfrm>
              <a:custGeom>
                <a:avLst/>
                <a:gdLst>
                  <a:gd name="T0" fmla="*/ 298 w 298"/>
                  <a:gd name="T1" fmla="*/ 524 h 691"/>
                  <a:gd name="T2" fmla="*/ 298 w 298"/>
                  <a:gd name="T3" fmla="*/ 0 h 691"/>
                  <a:gd name="T4" fmla="*/ 0 w 298"/>
                  <a:gd name="T5" fmla="*/ 165 h 691"/>
                  <a:gd name="T6" fmla="*/ 0 w 298"/>
                  <a:gd name="T7" fmla="*/ 691 h 691"/>
                  <a:gd name="T8" fmla="*/ 298 w 298"/>
                  <a:gd name="T9" fmla="*/ 524 h 691"/>
                  <a:gd name="T10" fmla="*/ 298 w 298"/>
                  <a:gd name="T11" fmla="*/ 524 h 691"/>
                </a:gdLst>
                <a:ahLst/>
                <a:cxnLst>
                  <a:cxn ang="0">
                    <a:pos x="T0" y="T1"/>
                  </a:cxn>
                  <a:cxn ang="0">
                    <a:pos x="T2" y="T3"/>
                  </a:cxn>
                  <a:cxn ang="0">
                    <a:pos x="T4" y="T5"/>
                  </a:cxn>
                  <a:cxn ang="0">
                    <a:pos x="T6" y="T7"/>
                  </a:cxn>
                  <a:cxn ang="0">
                    <a:pos x="T8" y="T9"/>
                  </a:cxn>
                  <a:cxn ang="0">
                    <a:pos x="T10" y="T11"/>
                  </a:cxn>
                </a:cxnLst>
                <a:rect l="0" t="0" r="r" b="b"/>
                <a:pathLst>
                  <a:path w="298" h="691">
                    <a:moveTo>
                      <a:pt x="298" y="524"/>
                    </a:moveTo>
                    <a:lnTo>
                      <a:pt x="298" y="0"/>
                    </a:lnTo>
                    <a:lnTo>
                      <a:pt x="0" y="165"/>
                    </a:lnTo>
                    <a:lnTo>
                      <a:pt x="0" y="691"/>
                    </a:lnTo>
                    <a:lnTo>
                      <a:pt x="298" y="524"/>
                    </a:lnTo>
                    <a:lnTo>
                      <a:pt x="298" y="524"/>
                    </a:lnTo>
                    <a:close/>
                  </a:path>
                </a:pathLst>
              </a:custGeom>
              <a:solidFill>
                <a:srgbClr val="184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24" name="Freeform 20">
                <a:extLst>
                  <a:ext uri="{FF2B5EF4-FFF2-40B4-BE49-F238E27FC236}">
                    <a16:creationId xmlns:a16="http://schemas.microsoft.com/office/drawing/2014/main" id="{16BDCCAE-8E42-F9E5-597C-D39E772EF0F7}"/>
                  </a:ext>
                </a:extLst>
              </p:cNvPr>
              <p:cNvSpPr>
                <a:spLocks/>
              </p:cNvSpPr>
              <p:nvPr/>
            </p:nvSpPr>
            <p:spPr bwMode="auto">
              <a:xfrm>
                <a:off x="8526457" y="5191122"/>
                <a:ext cx="879474" cy="1282699"/>
              </a:xfrm>
              <a:custGeom>
                <a:avLst/>
                <a:gdLst>
                  <a:gd name="T0" fmla="*/ 554 w 554"/>
                  <a:gd name="T1" fmla="*/ 808 h 808"/>
                  <a:gd name="T2" fmla="*/ 554 w 554"/>
                  <a:gd name="T3" fmla="*/ 282 h 808"/>
                  <a:gd name="T4" fmla="*/ 0 w 554"/>
                  <a:gd name="T5" fmla="*/ 0 h 808"/>
                  <a:gd name="T6" fmla="*/ 0 w 554"/>
                  <a:gd name="T7" fmla="*/ 525 h 808"/>
                  <a:gd name="T8" fmla="*/ 554 w 554"/>
                  <a:gd name="T9" fmla="*/ 808 h 808"/>
                  <a:gd name="T10" fmla="*/ 554 w 554"/>
                  <a:gd name="T11" fmla="*/ 808 h 808"/>
                </a:gdLst>
                <a:ahLst/>
                <a:cxnLst>
                  <a:cxn ang="0">
                    <a:pos x="T0" y="T1"/>
                  </a:cxn>
                  <a:cxn ang="0">
                    <a:pos x="T2" y="T3"/>
                  </a:cxn>
                  <a:cxn ang="0">
                    <a:pos x="T4" y="T5"/>
                  </a:cxn>
                  <a:cxn ang="0">
                    <a:pos x="T6" y="T7"/>
                  </a:cxn>
                  <a:cxn ang="0">
                    <a:pos x="T8" y="T9"/>
                  </a:cxn>
                  <a:cxn ang="0">
                    <a:pos x="T10" y="T11"/>
                  </a:cxn>
                </a:cxnLst>
                <a:rect l="0" t="0" r="r" b="b"/>
                <a:pathLst>
                  <a:path w="554" h="808">
                    <a:moveTo>
                      <a:pt x="554" y="808"/>
                    </a:moveTo>
                    <a:lnTo>
                      <a:pt x="554" y="282"/>
                    </a:lnTo>
                    <a:lnTo>
                      <a:pt x="0" y="0"/>
                    </a:lnTo>
                    <a:lnTo>
                      <a:pt x="0" y="525"/>
                    </a:lnTo>
                    <a:lnTo>
                      <a:pt x="554" y="808"/>
                    </a:lnTo>
                    <a:lnTo>
                      <a:pt x="554" y="808"/>
                    </a:lnTo>
                    <a:close/>
                  </a:path>
                </a:pathLst>
              </a:custGeom>
              <a:solidFill>
                <a:srgbClr val="184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500" dirty="0">
                  <a:latin typeface="+mj-lt"/>
                </a:endParaRPr>
              </a:p>
            </p:txBody>
          </p:sp>
        </p:grpSp>
      </p:grpSp>
      <p:sp>
        <p:nvSpPr>
          <p:cNvPr id="60" name="Rechteck 42">
            <a:extLst>
              <a:ext uri="{FF2B5EF4-FFF2-40B4-BE49-F238E27FC236}">
                <a16:creationId xmlns:a16="http://schemas.microsoft.com/office/drawing/2014/main" id="{47746F9B-44CB-ABF5-F095-2788148BA6BD}"/>
              </a:ext>
            </a:extLst>
          </p:cNvPr>
          <p:cNvSpPr/>
          <p:nvPr/>
        </p:nvSpPr>
        <p:spPr>
          <a:xfrm>
            <a:off x="4900491" y="4041513"/>
            <a:ext cx="3101848" cy="951116"/>
          </a:xfrm>
          <a:prstGeom prst="rect">
            <a:avLst/>
          </a:prstGeom>
          <a:solidFill>
            <a:srgbClr val="B41F7A"/>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63" name="Subtitle 2">
            <a:extLst>
              <a:ext uri="{FF2B5EF4-FFF2-40B4-BE49-F238E27FC236}">
                <a16:creationId xmlns:a16="http://schemas.microsoft.com/office/drawing/2014/main" id="{7D6D89FF-8F18-3EA6-A75A-0BB844D80E8F}"/>
              </a:ext>
            </a:extLst>
          </p:cNvPr>
          <p:cNvSpPr txBox="1">
            <a:spLocks/>
          </p:cNvSpPr>
          <p:nvPr/>
        </p:nvSpPr>
        <p:spPr>
          <a:xfrm>
            <a:off x="5021804" y="5138009"/>
            <a:ext cx="4109595" cy="105700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60"/>
              </a:lnSpc>
            </a:pPr>
            <a:r>
              <a:rPr lang="en-GB" sz="1800" dirty="0">
                <a:solidFill>
                  <a:schemeClr val="bg1"/>
                </a:solidFill>
                <a:latin typeface="+mn-lt"/>
                <a:ea typeface="Lato Light" panose="020F0502020204030203" pitchFamily="34" charset="0"/>
                <a:cs typeface="Mukta ExtraLight" panose="020B0000000000000000" pitchFamily="34" charset="77"/>
              </a:rPr>
              <a:t>KPI steht für Key Performance Indicator - und genau darum geht es: um die Ermittlung, Messung und Kontrolle der wichtigsten Indikatoren für die Unternehmensleistung.</a:t>
            </a:r>
          </a:p>
        </p:txBody>
      </p:sp>
      <p:grpSp>
        <p:nvGrpSpPr>
          <p:cNvPr id="12" name="Gruppieren 11">
            <a:extLst>
              <a:ext uri="{FF2B5EF4-FFF2-40B4-BE49-F238E27FC236}">
                <a16:creationId xmlns:a16="http://schemas.microsoft.com/office/drawing/2014/main" id="{A84B926B-EF23-C128-75D5-C5D202BB3434}"/>
              </a:ext>
            </a:extLst>
          </p:cNvPr>
          <p:cNvGrpSpPr/>
          <p:nvPr/>
        </p:nvGrpSpPr>
        <p:grpSpPr>
          <a:xfrm>
            <a:off x="4900491" y="1866095"/>
            <a:ext cx="4846686" cy="3126531"/>
            <a:chOff x="4900491" y="2058600"/>
            <a:chExt cx="4846686" cy="3126531"/>
          </a:xfrm>
        </p:grpSpPr>
        <p:sp>
          <p:nvSpPr>
            <p:cNvPr id="74" name="Rechteck 43">
              <a:extLst>
                <a:ext uri="{FF2B5EF4-FFF2-40B4-BE49-F238E27FC236}">
                  <a16:creationId xmlns:a16="http://schemas.microsoft.com/office/drawing/2014/main" id="{C7C55A65-F4C1-EE63-FC8A-52088BD3F391}"/>
                </a:ext>
              </a:extLst>
            </p:cNvPr>
            <p:cNvSpPr/>
            <p:nvPr/>
          </p:nvSpPr>
          <p:spPr>
            <a:xfrm>
              <a:off x="4900491" y="3282481"/>
              <a:ext cx="4846685" cy="891754"/>
            </a:xfrm>
            <a:prstGeom prst="rect">
              <a:avLst/>
            </a:prstGeom>
            <a:solidFill>
              <a:srgbClr val="F16924"/>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75" name="Rechteck 43">
              <a:extLst>
                <a:ext uri="{FF2B5EF4-FFF2-40B4-BE49-F238E27FC236}">
                  <a16:creationId xmlns:a16="http://schemas.microsoft.com/office/drawing/2014/main" id="{90EEBF2D-33BC-8A5C-E951-330EFFE11E67}"/>
                </a:ext>
              </a:extLst>
            </p:cNvPr>
            <p:cNvSpPr/>
            <p:nvPr/>
          </p:nvSpPr>
          <p:spPr>
            <a:xfrm>
              <a:off x="4900491" y="2058600"/>
              <a:ext cx="4846686" cy="1147363"/>
            </a:xfrm>
            <a:prstGeom prst="rect">
              <a:avLst/>
            </a:prstGeom>
            <a:solidFill>
              <a:srgbClr val="EDA13E"/>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61" name="Freeform 7">
              <a:extLst>
                <a:ext uri="{FF2B5EF4-FFF2-40B4-BE49-F238E27FC236}">
                  <a16:creationId xmlns:a16="http://schemas.microsoft.com/office/drawing/2014/main" id="{52752C48-F48A-64DF-973F-3025FD4E83CC}"/>
                </a:ext>
              </a:extLst>
            </p:cNvPr>
            <p:cNvSpPr>
              <a:spLocks/>
            </p:cNvSpPr>
            <p:nvPr/>
          </p:nvSpPr>
          <p:spPr bwMode="auto">
            <a:xfrm>
              <a:off x="7223449" y="4222917"/>
              <a:ext cx="2523727" cy="962214"/>
            </a:xfrm>
            <a:custGeom>
              <a:avLst/>
              <a:gdLst>
                <a:gd name="T0" fmla="*/ 0 w 1819"/>
                <a:gd name="T1" fmla="*/ 410 h 410"/>
                <a:gd name="T2" fmla="*/ 0 w 1819"/>
                <a:gd name="T3" fmla="*/ 0 h 410"/>
                <a:gd name="T4" fmla="*/ 1819 w 1819"/>
                <a:gd name="T5" fmla="*/ 0 h 410"/>
                <a:gd name="T6" fmla="*/ 1819 w 1819"/>
                <a:gd name="T7" fmla="*/ 231 h 410"/>
                <a:gd name="T8" fmla="*/ 1518 w 1819"/>
                <a:gd name="T9" fmla="*/ 394 h 410"/>
                <a:gd name="T10" fmla="*/ 1518 w 1819"/>
                <a:gd name="T11" fmla="*/ 410 h 410"/>
                <a:gd name="T12" fmla="*/ 0 w 1819"/>
                <a:gd name="T13" fmla="*/ 410 h 410"/>
                <a:gd name="T14" fmla="*/ 0 w 1819"/>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9" h="410">
                  <a:moveTo>
                    <a:pt x="0" y="410"/>
                  </a:moveTo>
                  <a:lnTo>
                    <a:pt x="0" y="0"/>
                  </a:lnTo>
                  <a:lnTo>
                    <a:pt x="1819" y="0"/>
                  </a:lnTo>
                  <a:lnTo>
                    <a:pt x="1819" y="231"/>
                  </a:lnTo>
                  <a:lnTo>
                    <a:pt x="1518" y="394"/>
                  </a:lnTo>
                  <a:lnTo>
                    <a:pt x="1518" y="410"/>
                  </a:lnTo>
                  <a:lnTo>
                    <a:pt x="0" y="410"/>
                  </a:lnTo>
                  <a:lnTo>
                    <a:pt x="0" y="41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64" name="Subtitle 2">
              <a:extLst>
                <a:ext uri="{FF2B5EF4-FFF2-40B4-BE49-F238E27FC236}">
                  <a16:creationId xmlns:a16="http://schemas.microsoft.com/office/drawing/2014/main" id="{670811B2-7FCA-D86C-2337-B2846569C9F4}"/>
                </a:ext>
              </a:extLst>
            </p:cNvPr>
            <p:cNvSpPr txBox="1">
              <a:spLocks/>
            </p:cNvSpPr>
            <p:nvPr/>
          </p:nvSpPr>
          <p:spPr>
            <a:xfrm>
              <a:off x="4900491" y="4292041"/>
              <a:ext cx="4846686" cy="81334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60"/>
                </a:lnSpc>
              </a:pPr>
              <a:r>
                <a:rPr lang="en-GB" sz="1800" dirty="0">
                  <a:solidFill>
                    <a:schemeClr val="bg1"/>
                  </a:solidFill>
                  <a:latin typeface="+mn-lt"/>
                  <a:ea typeface="Lato Light" panose="020F0502020204030203" pitchFamily="34" charset="0"/>
                  <a:cs typeface="Mukta ExtraLight" panose="020B0000000000000000" pitchFamily="34" charset="77"/>
                </a:rPr>
                <a:t>KPIs werden von KMU üblicherweise verwendet, um </a:t>
              </a:r>
              <a:r>
                <a:rPr lang="en-GB" sz="1800" dirty="0" err="1">
                  <a:solidFill>
                    <a:schemeClr val="bg1"/>
                  </a:solidFill>
                  <a:latin typeface="+mn-lt"/>
                  <a:ea typeface="Lato Light" panose="020F0502020204030203" pitchFamily="34" charset="0"/>
                  <a:cs typeface="Mukta ExtraLight" panose="020B0000000000000000" pitchFamily="34" charset="77"/>
                </a:rPr>
                <a:t>deren</a:t>
              </a:r>
              <a:r>
                <a:rPr lang="en-GB" sz="1800" dirty="0">
                  <a:solidFill>
                    <a:schemeClr val="bg1"/>
                  </a:solidFill>
                  <a:latin typeface="+mn-lt"/>
                  <a:ea typeface="Lato Light" panose="020F0502020204030203" pitchFamily="34" charset="0"/>
                  <a:cs typeface="Mukta ExtraLight" panose="020B0000000000000000" pitchFamily="34" charset="77"/>
                </a:rPr>
                <a:t> Erfolg </a:t>
              </a:r>
              <a:r>
                <a:rPr lang="en-GB" sz="1800" dirty="0" err="1">
                  <a:solidFill>
                    <a:schemeClr val="bg1"/>
                  </a:solidFill>
                  <a:latin typeface="+mn-lt"/>
                  <a:ea typeface="Lato Light" panose="020F0502020204030203" pitchFamily="34" charset="0"/>
                  <a:cs typeface="Mukta ExtraLight" panose="020B0000000000000000" pitchFamily="34" charset="77"/>
                </a:rPr>
                <a:t>oder</a:t>
              </a:r>
              <a:r>
                <a:rPr lang="en-GB" sz="1800" dirty="0">
                  <a:solidFill>
                    <a:schemeClr val="bg1"/>
                  </a:solidFill>
                  <a:latin typeface="+mn-lt"/>
                  <a:ea typeface="Lato Light" panose="020F0502020204030203" pitchFamily="34" charset="0"/>
                  <a:cs typeface="Mukta ExtraLight" panose="020B0000000000000000" pitchFamily="34" charset="77"/>
                </a:rPr>
                <a:t> die </a:t>
              </a:r>
              <a:r>
                <a:rPr lang="en-GB" sz="1800" dirty="0" err="1">
                  <a:solidFill>
                    <a:schemeClr val="bg1"/>
                  </a:solidFill>
                  <a:latin typeface="+mn-lt"/>
                  <a:ea typeface="Lato Light" panose="020F0502020204030203" pitchFamily="34" charset="0"/>
                  <a:cs typeface="Mukta ExtraLight" panose="020B0000000000000000" pitchFamily="34" charset="77"/>
                </a:rPr>
                <a:t>Wirksamkeit</a:t>
              </a:r>
              <a:r>
                <a:rPr lang="en-GB" sz="1800" dirty="0">
                  <a:solidFill>
                    <a:schemeClr val="bg1"/>
                  </a:solidFill>
                  <a:latin typeface="+mn-lt"/>
                  <a:ea typeface="Lato Light" panose="020F0502020204030203" pitchFamily="34" charset="0"/>
                  <a:cs typeface="Mukta ExtraLight" panose="020B0000000000000000" pitchFamily="34" charset="77"/>
                </a:rPr>
                <a:t> einer bestimmten Aktivität zu bewerten.</a:t>
              </a:r>
            </a:p>
          </p:txBody>
        </p:sp>
        <p:sp>
          <p:nvSpPr>
            <p:cNvPr id="65" name="Subtitle 2">
              <a:extLst>
                <a:ext uri="{FF2B5EF4-FFF2-40B4-BE49-F238E27FC236}">
                  <a16:creationId xmlns:a16="http://schemas.microsoft.com/office/drawing/2014/main" id="{58CE92F6-7037-606F-F04A-DAD03D581DA1}"/>
                </a:ext>
              </a:extLst>
            </p:cNvPr>
            <p:cNvSpPr txBox="1">
              <a:spLocks/>
            </p:cNvSpPr>
            <p:nvPr/>
          </p:nvSpPr>
          <p:spPr>
            <a:xfrm>
              <a:off x="5168896" y="3332322"/>
              <a:ext cx="4470421" cy="813346"/>
            </a:xfrm>
            <a:prstGeom prst="rect">
              <a:avLst/>
            </a:prstGeom>
            <a:noFill/>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60"/>
                </a:lnSpc>
              </a:pPr>
              <a:r>
                <a:rPr lang="en-GB" sz="1800" dirty="0">
                  <a:solidFill>
                    <a:schemeClr val="bg1"/>
                  </a:solidFill>
                  <a:latin typeface="+mn-lt"/>
                  <a:ea typeface="Lato Light" panose="020F0502020204030203" pitchFamily="34" charset="0"/>
                  <a:cs typeface="Mukta ExtraLight" panose="020B0000000000000000" pitchFamily="34" charset="77"/>
                </a:rPr>
                <a:t>Die Wahl der richtigen KPIs hängt von einem guten </a:t>
              </a:r>
              <a:r>
                <a:rPr lang="en-GB" sz="1800" dirty="0" err="1">
                  <a:solidFill>
                    <a:schemeClr val="bg1"/>
                  </a:solidFill>
                  <a:latin typeface="+mn-lt"/>
                  <a:ea typeface="Lato Light" panose="020F0502020204030203" pitchFamily="34" charset="0"/>
                  <a:cs typeface="Mukta ExtraLight" panose="020B0000000000000000" pitchFamily="34" charset="77"/>
                </a:rPr>
                <a:t>Verständnis</a:t>
              </a:r>
              <a:r>
                <a:rPr lang="en-GB" sz="1800" dirty="0">
                  <a:solidFill>
                    <a:schemeClr val="bg1"/>
                  </a:solidFill>
                  <a:latin typeface="+mn-lt"/>
                  <a:ea typeface="Lato Light" panose="020F0502020204030203" pitchFamily="34" charset="0"/>
                  <a:cs typeface="Mukta ExtraLight" panose="020B0000000000000000" pitchFamily="34" charset="77"/>
                </a:rPr>
                <a:t> </a:t>
              </a:r>
              <a:r>
                <a:rPr lang="en-GB" sz="1800" dirty="0" err="1">
                  <a:solidFill>
                    <a:schemeClr val="bg1"/>
                  </a:solidFill>
                  <a:latin typeface="+mn-lt"/>
                  <a:ea typeface="Lato Light" panose="020F0502020204030203" pitchFamily="34" charset="0"/>
                  <a:cs typeface="Mukta ExtraLight" panose="020B0000000000000000" pitchFamily="34" charset="77"/>
                </a:rPr>
                <a:t>dafür</a:t>
              </a:r>
              <a:r>
                <a:rPr lang="en-GB" sz="1800" dirty="0">
                  <a:solidFill>
                    <a:schemeClr val="bg1"/>
                  </a:solidFill>
                  <a:latin typeface="+mn-lt"/>
                  <a:ea typeface="Lato Light" panose="020F0502020204030203" pitchFamily="34" charset="0"/>
                  <a:cs typeface="Mukta ExtraLight" panose="020B0000000000000000" pitchFamily="34" charset="77"/>
                </a:rPr>
                <a:t> ab, was für das KMU und seinen Erfolg </a:t>
              </a:r>
              <a:r>
                <a:rPr lang="en-GB" sz="1800" dirty="0" err="1">
                  <a:solidFill>
                    <a:schemeClr val="bg1"/>
                  </a:solidFill>
                  <a:latin typeface="+mn-lt"/>
                  <a:ea typeface="Lato Light" panose="020F0502020204030203" pitchFamily="34" charset="0"/>
                  <a:cs typeface="Mukta ExtraLight" panose="020B0000000000000000" pitchFamily="34" charset="77"/>
                </a:rPr>
                <a:t>wichtig</a:t>
              </a:r>
              <a:r>
                <a:rPr lang="en-GB" sz="1800" dirty="0">
                  <a:solidFill>
                    <a:schemeClr val="bg1"/>
                  </a:solidFill>
                  <a:latin typeface="+mn-lt"/>
                  <a:ea typeface="Lato Light" panose="020F0502020204030203" pitchFamily="34" charset="0"/>
                  <a:cs typeface="Mukta ExtraLight" panose="020B0000000000000000" pitchFamily="34" charset="77"/>
                </a:rPr>
                <a:t> </a:t>
              </a:r>
              <a:r>
                <a:rPr lang="en-GB" sz="1800" dirty="0" err="1">
                  <a:solidFill>
                    <a:schemeClr val="bg1"/>
                  </a:solidFill>
                  <a:latin typeface="+mn-lt"/>
                  <a:ea typeface="Lato Light" panose="020F0502020204030203" pitchFamily="34" charset="0"/>
                  <a:cs typeface="Mukta ExtraLight" panose="020B0000000000000000" pitchFamily="34" charset="77"/>
                </a:rPr>
                <a:t>ist</a:t>
              </a:r>
              <a:r>
                <a:rPr lang="en-GB" sz="1800" dirty="0">
                  <a:solidFill>
                    <a:schemeClr val="bg1"/>
                  </a:solidFill>
                  <a:latin typeface="+mn-lt"/>
                  <a:ea typeface="Lato Light" panose="020F0502020204030203" pitchFamily="34" charset="0"/>
                  <a:cs typeface="Mukta ExtraLight" panose="020B0000000000000000" pitchFamily="34" charset="77"/>
                </a:rPr>
                <a:t>.</a:t>
              </a:r>
            </a:p>
          </p:txBody>
        </p:sp>
        <p:sp>
          <p:nvSpPr>
            <p:cNvPr id="66" name="Subtitle 2">
              <a:extLst>
                <a:ext uri="{FF2B5EF4-FFF2-40B4-BE49-F238E27FC236}">
                  <a16:creationId xmlns:a16="http://schemas.microsoft.com/office/drawing/2014/main" id="{E66D4A10-E985-4876-5B52-C88FA50FAA31}"/>
                </a:ext>
              </a:extLst>
            </p:cNvPr>
            <p:cNvSpPr txBox="1">
              <a:spLocks/>
            </p:cNvSpPr>
            <p:nvPr/>
          </p:nvSpPr>
          <p:spPr>
            <a:xfrm>
              <a:off x="5071196" y="2171744"/>
              <a:ext cx="4500849" cy="1291490"/>
            </a:xfrm>
            <a:prstGeom prst="rect">
              <a:avLst/>
            </a:prstGeom>
            <a:noFill/>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60"/>
                </a:lnSpc>
              </a:pPr>
              <a:r>
                <a:rPr lang="en-GB" sz="1800" dirty="0">
                  <a:solidFill>
                    <a:schemeClr val="bg1"/>
                  </a:solidFill>
                  <a:latin typeface="+mn-lt"/>
                  <a:ea typeface="Lato Light" panose="020F0502020204030203" pitchFamily="34" charset="0"/>
                  <a:cs typeface="Mukta ExtraLight" panose="020B0000000000000000" pitchFamily="34" charset="77"/>
                </a:rPr>
                <a:t>Die Bewertung von KPIs führt oft zur </a:t>
              </a:r>
              <a:r>
                <a:rPr lang="en-GB" sz="1800" dirty="0" err="1">
                  <a:solidFill>
                    <a:schemeClr val="bg1"/>
                  </a:solidFill>
                  <a:latin typeface="+mn-lt"/>
                  <a:ea typeface="Lato Light" panose="020F0502020204030203" pitchFamily="34" charset="0"/>
                  <a:cs typeface="Mukta ExtraLight" panose="020B0000000000000000" pitchFamily="34" charset="77"/>
                </a:rPr>
                <a:t>Identifizierung</a:t>
              </a:r>
              <a:r>
                <a:rPr lang="en-GB" sz="1800" dirty="0">
                  <a:solidFill>
                    <a:schemeClr val="bg1"/>
                  </a:solidFill>
                  <a:latin typeface="+mn-lt"/>
                  <a:ea typeface="Lato Light" panose="020F0502020204030203" pitchFamily="34" charset="0"/>
                  <a:cs typeface="Mukta ExtraLight" panose="020B0000000000000000" pitchFamily="34" charset="77"/>
                </a:rPr>
                <a:t> von </a:t>
              </a:r>
              <a:r>
                <a:rPr lang="en-GB" sz="1800" dirty="0" err="1">
                  <a:solidFill>
                    <a:schemeClr val="bg1"/>
                  </a:solidFill>
                  <a:latin typeface="+mn-lt"/>
                  <a:ea typeface="Lato Light" panose="020F0502020204030203" pitchFamily="34" charset="0"/>
                  <a:cs typeface="Mukta ExtraLight" panose="020B0000000000000000" pitchFamily="34" charset="77"/>
                </a:rPr>
                <a:t>Verbesserungspotenzialen</a:t>
              </a:r>
              <a:r>
                <a:rPr lang="en-GB" sz="1800" dirty="0">
                  <a:solidFill>
                    <a:schemeClr val="bg1"/>
                  </a:solidFill>
                  <a:latin typeface="+mn-lt"/>
                  <a:ea typeface="Lato Light" panose="020F0502020204030203" pitchFamily="34" charset="0"/>
                  <a:cs typeface="Mukta ExtraLight" panose="020B0000000000000000" pitchFamily="34" charset="77"/>
                </a:rPr>
                <a:t> UND zum Verständnis einer </a:t>
              </a:r>
              <a:r>
                <a:rPr lang="en-GB" sz="1800" dirty="0" err="1">
                  <a:solidFill>
                    <a:schemeClr val="bg1"/>
                  </a:solidFill>
                  <a:latin typeface="+mn-lt"/>
                  <a:ea typeface="Lato Light" panose="020F0502020204030203" pitchFamily="34" charset="0"/>
                  <a:cs typeface="Mukta ExtraLight" panose="020B0000000000000000" pitchFamily="34" charset="77"/>
                </a:rPr>
                <a:t>bevorstehenden</a:t>
              </a:r>
              <a:r>
                <a:rPr lang="en-GB" sz="1800" dirty="0">
                  <a:solidFill>
                    <a:schemeClr val="bg1"/>
                  </a:solidFill>
                  <a:latin typeface="+mn-lt"/>
                  <a:ea typeface="Lato Light" panose="020F0502020204030203" pitchFamily="34" charset="0"/>
                  <a:cs typeface="Mukta ExtraLight" panose="020B0000000000000000" pitchFamily="34" charset="77"/>
                </a:rPr>
                <a:t> </a:t>
              </a:r>
              <a:r>
                <a:rPr lang="en-GB" sz="1800" dirty="0" err="1">
                  <a:solidFill>
                    <a:schemeClr val="bg1"/>
                  </a:solidFill>
                  <a:latin typeface="+mn-lt"/>
                  <a:ea typeface="Lato Light" panose="020F0502020204030203" pitchFamily="34" charset="0"/>
                  <a:cs typeface="Mukta ExtraLight" panose="020B0000000000000000" pitchFamily="34" charset="77"/>
                </a:rPr>
                <a:t>Krise</a:t>
              </a:r>
              <a:r>
                <a:rPr lang="en-GB" sz="1800" dirty="0">
                  <a:solidFill>
                    <a:schemeClr val="bg1"/>
                  </a:solidFill>
                  <a:latin typeface="+mn-lt"/>
                  <a:ea typeface="Lato Light" panose="020F0502020204030203" pitchFamily="34" charset="0"/>
                  <a:cs typeface="Mukta ExtraLight" panose="020B0000000000000000" pitchFamily="34" charset="77"/>
                </a:rPr>
                <a:t>.</a:t>
              </a:r>
            </a:p>
            <a:p>
              <a:pPr>
                <a:lnSpc>
                  <a:spcPts val="1860"/>
                </a:lnSpc>
              </a:pPr>
              <a:endParaRPr lang="en-GB" sz="800" dirty="0">
                <a:solidFill>
                  <a:schemeClr val="bg1"/>
                </a:solidFill>
                <a:latin typeface="+mj-lt"/>
                <a:ea typeface="Lato Light" panose="020F0502020204030203" pitchFamily="34" charset="0"/>
                <a:cs typeface="Mukta ExtraLight" panose="020B0000000000000000" pitchFamily="34" charset="77"/>
              </a:endParaRPr>
            </a:p>
          </p:txBody>
        </p:sp>
      </p:grpSp>
      <p:grpSp>
        <p:nvGrpSpPr>
          <p:cNvPr id="77" name="Group 76">
            <a:extLst>
              <a:ext uri="{FF2B5EF4-FFF2-40B4-BE49-F238E27FC236}">
                <a16:creationId xmlns:a16="http://schemas.microsoft.com/office/drawing/2014/main" id="{BA1CB341-ABB8-40D0-39C5-9B7FE2DE7897}"/>
              </a:ext>
            </a:extLst>
          </p:cNvPr>
          <p:cNvGrpSpPr/>
          <p:nvPr/>
        </p:nvGrpSpPr>
        <p:grpSpPr>
          <a:xfrm>
            <a:off x="524290" y="1905212"/>
            <a:ext cx="868457" cy="867509"/>
            <a:chOff x="7257599" y="768348"/>
            <a:chExt cx="868457" cy="867509"/>
          </a:xfrm>
          <a:solidFill>
            <a:srgbClr val="595959"/>
          </a:solidFill>
        </p:grpSpPr>
        <p:sp>
          <p:nvSpPr>
            <p:cNvPr id="78" name="Freeform 77">
              <a:extLst>
                <a:ext uri="{FF2B5EF4-FFF2-40B4-BE49-F238E27FC236}">
                  <a16:creationId xmlns:a16="http://schemas.microsoft.com/office/drawing/2014/main" id="{483C415F-3D87-0BE0-A306-C93D6FF92E17}"/>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9" name="Graphic 2">
              <a:extLst>
                <a:ext uri="{FF2B5EF4-FFF2-40B4-BE49-F238E27FC236}">
                  <a16:creationId xmlns:a16="http://schemas.microsoft.com/office/drawing/2014/main" id="{F3FC9103-087A-6868-DB82-EDD0A244B21A}"/>
                </a:ext>
              </a:extLst>
            </p:cNvPr>
            <p:cNvGrpSpPr/>
            <p:nvPr/>
          </p:nvGrpSpPr>
          <p:grpSpPr>
            <a:xfrm>
              <a:off x="7257599" y="768348"/>
              <a:ext cx="868457" cy="867509"/>
              <a:chOff x="7257599" y="768348"/>
              <a:chExt cx="868457" cy="867509"/>
            </a:xfrm>
            <a:grpFill/>
          </p:grpSpPr>
          <p:sp>
            <p:nvSpPr>
              <p:cNvPr id="80" name="Freeform 79">
                <a:extLst>
                  <a:ext uri="{FF2B5EF4-FFF2-40B4-BE49-F238E27FC236}">
                    <a16:creationId xmlns:a16="http://schemas.microsoft.com/office/drawing/2014/main" id="{750E8D92-DF72-B2B7-6F8F-EB5DB60A287F}"/>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9983B1D8-B7E8-8B51-DEB6-7CF8D0553B43}"/>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2" name="Freeform 81">
                <a:extLst>
                  <a:ext uri="{FF2B5EF4-FFF2-40B4-BE49-F238E27FC236}">
                    <a16:creationId xmlns:a16="http://schemas.microsoft.com/office/drawing/2014/main" id="{BEE67B63-F289-8708-C6D8-2FB2EF4628AB}"/>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3" name="Freeform 82">
                <a:extLst>
                  <a:ext uri="{FF2B5EF4-FFF2-40B4-BE49-F238E27FC236}">
                    <a16:creationId xmlns:a16="http://schemas.microsoft.com/office/drawing/2014/main" id="{47A64FBC-147B-055E-CB24-45C8F462DC2A}"/>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4" name="Freeform 83">
                <a:extLst>
                  <a:ext uri="{FF2B5EF4-FFF2-40B4-BE49-F238E27FC236}">
                    <a16:creationId xmlns:a16="http://schemas.microsoft.com/office/drawing/2014/main" id="{83D05E3C-9E28-747C-5735-0D6321C270AE}"/>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pic>
        <p:nvPicPr>
          <p:cNvPr id="2" name="Graphic 2" descr="Arrow: Straight with solid fill">
            <a:extLst>
              <a:ext uri="{FF2B5EF4-FFF2-40B4-BE49-F238E27FC236}">
                <a16:creationId xmlns:a16="http://schemas.microsoft.com/office/drawing/2014/main" id="{69F599F3-E475-37C6-A53D-D8BC86E92E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3883884" y="5445702"/>
            <a:ext cx="870513" cy="870513"/>
          </a:xfrm>
          <a:prstGeom prst="rect">
            <a:avLst/>
          </a:prstGeom>
        </p:spPr>
      </p:pic>
    </p:spTree>
    <p:extLst>
      <p:ext uri="{BB962C8B-B14F-4D97-AF65-F5344CB8AC3E}">
        <p14:creationId xmlns:p14="http://schemas.microsoft.com/office/powerpoint/2010/main" val="2914513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3400" dirty="0">
                <a:solidFill>
                  <a:schemeClr val="bg1"/>
                </a:solidFill>
              </a:rPr>
              <a:t>3   </a:t>
            </a:r>
            <a:r>
              <a:rPr lang="en-US" sz="3400" dirty="0" err="1">
                <a:solidFill>
                  <a:schemeClr val="bg1"/>
                </a:solidFill>
              </a:rPr>
              <a:t>Identifizierung</a:t>
            </a:r>
            <a:r>
              <a:rPr lang="en-US" sz="3400" dirty="0">
                <a:solidFill>
                  <a:schemeClr val="bg1"/>
                </a:solidFill>
              </a:rPr>
              <a:t> wichtiger </a:t>
            </a:r>
            <a:r>
              <a:rPr lang="en-US" sz="3400" dirty="0" err="1">
                <a:solidFill>
                  <a:schemeClr val="bg1"/>
                </a:solidFill>
              </a:rPr>
              <a:t>Interessengruppen</a:t>
            </a:r>
            <a:r>
              <a:rPr lang="en-US" sz="3400" dirty="0">
                <a:solidFill>
                  <a:schemeClr val="bg1"/>
                </a:solidFill>
              </a:rPr>
              <a:t> und</a:t>
            </a:r>
          </a:p>
          <a:p>
            <a:pPr>
              <a:tabLst>
                <a:tab pos="1239838" algn="l"/>
              </a:tabLst>
            </a:pPr>
            <a:r>
              <a:rPr lang="en-US" sz="3400" dirty="0">
                <a:solidFill>
                  <a:schemeClr val="bg1"/>
                </a:solidFill>
              </a:rPr>
              <a:t>     </a:t>
            </a:r>
            <a:r>
              <a:rPr lang="en-US" sz="3400" dirty="0" err="1">
                <a:solidFill>
                  <a:schemeClr val="bg1"/>
                </a:solidFill>
              </a:rPr>
              <a:t>Beziehungsmanagement</a:t>
            </a:r>
            <a:r>
              <a:rPr lang="en-US" sz="3400" dirty="0">
                <a:solidFill>
                  <a:schemeClr val="bg1"/>
                </a:solidFill>
              </a:rPr>
              <a:t> </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236333"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342353" y="1902892"/>
            <a:ext cx="3758144" cy="3877135"/>
          </a:xfrm>
        </p:spPr>
        <p:txBody>
          <a:bodyPr>
            <a:normAutofit fontScale="25000" lnSpcReduction="20000"/>
          </a:bodyPr>
          <a:lstStyle/>
          <a:p>
            <a:pPr marL="12700" indent="-12700">
              <a:lnSpc>
                <a:spcPct val="120000"/>
              </a:lnSpc>
            </a:pPr>
            <a:r>
              <a:rPr lang="en-GB" sz="6200" dirty="0">
                <a:latin typeface="Calibri" panose="020F0502020204030204" pitchFamily="34" charset="0"/>
                <a:ea typeface="Lato Light" panose="020F0502020204030203" pitchFamily="34" charset="0"/>
                <a:cs typeface="Calibri" panose="020F0502020204030204" pitchFamily="34" charset="0"/>
              </a:rPr>
              <a:t>Das Stakeholder-Management dient dazu, die Bedürfnisse und Interessen Ihrer wichtigsten Interessengruppen zu identifizieren, um Gefahren abzuwenden und Risiken zu minimieren. Durch das Stakeholder-Management sollen positive Einflüsse gestärkt und negative minimiert werden. </a:t>
            </a:r>
          </a:p>
          <a:p>
            <a:pPr marL="12700" indent="-12700">
              <a:lnSpc>
                <a:spcPct val="120000"/>
              </a:lnSpc>
            </a:pPr>
            <a:r>
              <a:rPr lang="en-GB" sz="6200" b="1" dirty="0">
                <a:latin typeface="Calibri" panose="020F0502020204030204" pitchFamily="34" charset="0"/>
                <a:ea typeface="Lato Light" panose="020F0502020204030203" pitchFamily="34" charset="0"/>
                <a:cs typeface="Calibri" panose="020F0502020204030204" pitchFamily="34" charset="0"/>
              </a:rPr>
              <a:t>Das Stakeholder-Management ist keine einmalige Analyse, sondern muss systematisch und kontinuierlich durchgeführt werden. Dieser Scan </a:t>
            </a:r>
            <a:r>
              <a:rPr lang="en-GB" sz="6200" b="1" dirty="0" err="1">
                <a:latin typeface="Calibri" panose="020F0502020204030204" pitchFamily="34" charset="0"/>
                <a:ea typeface="Lato Light" panose="020F0502020204030203" pitchFamily="34" charset="0"/>
                <a:cs typeface="Calibri" panose="020F0502020204030204" pitchFamily="34" charset="0"/>
              </a:rPr>
              <a:t>ist</a:t>
            </a:r>
            <a:r>
              <a:rPr lang="en-GB" sz="6200" b="1" dirty="0">
                <a:latin typeface="Calibri" panose="020F0502020204030204" pitchFamily="34" charset="0"/>
                <a:ea typeface="Lato Light" panose="020F0502020204030203" pitchFamily="34" charset="0"/>
                <a:cs typeface="Calibri" panose="020F0502020204030204" pitchFamily="34" charset="0"/>
              </a:rPr>
              <a:t> </a:t>
            </a:r>
            <a:r>
              <a:rPr lang="en-GB" sz="6200" b="1" dirty="0" err="1">
                <a:latin typeface="Calibri" panose="020F0502020204030204" pitchFamily="34" charset="0"/>
                <a:ea typeface="Lato Light" panose="020F0502020204030203" pitchFamily="34" charset="0"/>
                <a:cs typeface="Calibri" panose="020F0502020204030204" pitchFamily="34" charset="0"/>
              </a:rPr>
              <a:t>nötig</a:t>
            </a:r>
            <a:r>
              <a:rPr lang="en-GB" sz="6200" b="1" dirty="0">
                <a:latin typeface="Calibri" panose="020F0502020204030204" pitchFamily="34" charset="0"/>
                <a:ea typeface="Lato Light" panose="020F0502020204030203" pitchFamily="34" charset="0"/>
                <a:cs typeface="Calibri" panose="020F0502020204030204" pitchFamily="34" charset="0"/>
              </a:rPr>
              <a:t>, um </a:t>
            </a:r>
            <a:r>
              <a:rPr lang="en-GB" sz="6200" b="1" dirty="0" err="1">
                <a:latin typeface="Calibri" panose="020F0502020204030204" pitchFamily="34" charset="0"/>
                <a:ea typeface="Lato Light" panose="020F0502020204030203" pitchFamily="34" charset="0"/>
                <a:cs typeface="Calibri" panose="020F0502020204030204" pitchFamily="34" charset="0"/>
              </a:rPr>
              <a:t>zu</a:t>
            </a:r>
            <a:r>
              <a:rPr lang="en-GB" sz="6200" b="1" dirty="0">
                <a:latin typeface="Calibri" panose="020F0502020204030204" pitchFamily="34" charset="0"/>
                <a:ea typeface="Lato Light" panose="020F0502020204030203" pitchFamily="34" charset="0"/>
                <a:cs typeface="Calibri" panose="020F0502020204030204" pitchFamily="34" charset="0"/>
              </a:rPr>
              <a:t> </a:t>
            </a:r>
            <a:r>
              <a:rPr lang="en-GB" sz="6200" b="1" dirty="0" err="1">
                <a:latin typeface="Calibri" panose="020F0502020204030204" pitchFamily="34" charset="0"/>
                <a:ea typeface="Lato Light" panose="020F0502020204030203" pitchFamily="34" charset="0"/>
                <a:cs typeface="Calibri" panose="020F0502020204030204" pitchFamily="34" charset="0"/>
              </a:rPr>
              <a:t>ermitteln</a:t>
            </a:r>
            <a:r>
              <a:rPr lang="en-GB" sz="6200" b="1" dirty="0">
                <a:latin typeface="Calibri" panose="020F0502020204030204" pitchFamily="34" charset="0"/>
                <a:ea typeface="Lato Light" panose="020F0502020204030203" pitchFamily="34" charset="0"/>
                <a:cs typeface="Calibri" panose="020F0502020204030204" pitchFamily="34" charset="0"/>
              </a:rPr>
              <a:t>, </a:t>
            </a:r>
            <a:r>
              <a:rPr lang="en-GB" sz="6200" b="1" dirty="0" err="1">
                <a:latin typeface="Calibri" panose="020F0502020204030204" pitchFamily="34" charset="0"/>
                <a:ea typeface="Lato Light" panose="020F0502020204030203" pitchFamily="34" charset="0"/>
                <a:cs typeface="Calibri" panose="020F0502020204030204" pitchFamily="34" charset="0"/>
              </a:rPr>
              <a:t>wer</a:t>
            </a:r>
            <a:r>
              <a:rPr lang="en-GB" sz="6200" b="1" dirty="0">
                <a:latin typeface="Calibri" panose="020F0502020204030204" pitchFamily="34" charset="0"/>
                <a:ea typeface="Lato Light" panose="020F0502020204030203" pitchFamily="34" charset="0"/>
                <a:cs typeface="Calibri" panose="020F0502020204030204" pitchFamily="34" charset="0"/>
              </a:rPr>
              <a:t> in </a:t>
            </a:r>
            <a:r>
              <a:rPr lang="en-GB" sz="6200" b="1" dirty="0" err="1">
                <a:latin typeface="Calibri" panose="020F0502020204030204" pitchFamily="34" charset="0"/>
                <a:ea typeface="Lato Light" panose="020F0502020204030203" pitchFamily="34" charset="0"/>
                <a:cs typeface="Calibri" panose="020F0502020204030204" pitchFamily="34" charset="0"/>
              </a:rPr>
              <a:t>welche</a:t>
            </a:r>
            <a:r>
              <a:rPr lang="en-GB" sz="6200" b="1" dirty="0">
                <a:latin typeface="Calibri" panose="020F0502020204030204" pitchFamily="34" charset="0"/>
                <a:ea typeface="Lato Light" panose="020F0502020204030203" pitchFamily="34" charset="0"/>
                <a:cs typeface="Calibri" panose="020F0502020204030204" pitchFamily="34" charset="0"/>
              </a:rPr>
              <a:t> </a:t>
            </a:r>
            <a:r>
              <a:rPr lang="en-GB" sz="6200" b="1" dirty="0" err="1">
                <a:latin typeface="Calibri" panose="020F0502020204030204" pitchFamily="34" charset="0"/>
                <a:ea typeface="Lato Light" panose="020F0502020204030203" pitchFamily="34" charset="0"/>
                <a:cs typeface="Calibri" panose="020F0502020204030204" pitchFamily="34" charset="0"/>
              </a:rPr>
              <a:t>Prozesse</a:t>
            </a:r>
            <a:r>
              <a:rPr lang="en-GB" sz="6200" b="1" dirty="0">
                <a:latin typeface="Calibri" panose="020F0502020204030204" pitchFamily="34" charset="0"/>
                <a:ea typeface="Lato Light" panose="020F0502020204030203" pitchFamily="34" charset="0"/>
                <a:cs typeface="Calibri" panose="020F0502020204030204" pitchFamily="34" charset="0"/>
              </a:rPr>
              <a:t> </a:t>
            </a:r>
            <a:r>
              <a:rPr lang="en-GB" sz="6200" b="1" dirty="0" err="1">
                <a:latin typeface="Calibri" panose="020F0502020204030204" pitchFamily="34" charset="0"/>
                <a:ea typeface="Lato Light" panose="020F0502020204030203" pitchFamily="34" charset="0"/>
                <a:cs typeface="Calibri" panose="020F0502020204030204" pitchFamily="34" charset="0"/>
              </a:rPr>
              <a:t>einbezogen</a:t>
            </a:r>
            <a:r>
              <a:rPr lang="en-GB" sz="6200" b="1" dirty="0">
                <a:latin typeface="Calibri" panose="020F0502020204030204" pitchFamily="34" charset="0"/>
                <a:ea typeface="Lato Light" panose="020F0502020204030203" pitchFamily="34" charset="0"/>
                <a:cs typeface="Calibri" panose="020F0502020204030204" pitchFamily="34" charset="0"/>
              </a:rPr>
              <a:t> werden muss. </a:t>
            </a:r>
          </a:p>
          <a:p>
            <a:pPr marL="12700" indent="-12700"/>
            <a:endParaRPr lang="en-GB" dirty="0">
              <a:latin typeface="Calibri" panose="020F0502020204030204" pitchFamily="34" charset="0"/>
              <a:ea typeface="Lato Light" panose="020F0502020204030203" pitchFamily="34" charset="0"/>
              <a:cs typeface="Calibri" panose="020F0502020204030204" pitchFamily="34" charset="0"/>
            </a:endParaRPr>
          </a:p>
        </p:txBody>
      </p:sp>
      <p:grpSp>
        <p:nvGrpSpPr>
          <p:cNvPr id="85" name="Group 84">
            <a:extLst>
              <a:ext uri="{FF2B5EF4-FFF2-40B4-BE49-F238E27FC236}">
                <a16:creationId xmlns:a16="http://schemas.microsoft.com/office/drawing/2014/main" id="{AD1F7C91-9436-7A5B-5669-28A7B3F9EE63}"/>
              </a:ext>
            </a:extLst>
          </p:cNvPr>
          <p:cNvGrpSpPr/>
          <p:nvPr/>
        </p:nvGrpSpPr>
        <p:grpSpPr>
          <a:xfrm>
            <a:off x="423880" y="1698059"/>
            <a:ext cx="885534" cy="895928"/>
            <a:chOff x="7190753" y="5365577"/>
            <a:chExt cx="745522" cy="754273"/>
          </a:xfrm>
          <a:solidFill>
            <a:srgbClr val="595959"/>
          </a:solidFill>
        </p:grpSpPr>
        <p:grpSp>
          <p:nvGrpSpPr>
            <p:cNvPr id="86" name="Graphic 2">
              <a:extLst>
                <a:ext uri="{FF2B5EF4-FFF2-40B4-BE49-F238E27FC236}">
                  <a16:creationId xmlns:a16="http://schemas.microsoft.com/office/drawing/2014/main" id="{DB0E133F-4814-5DC0-D753-CB01E518C8CF}"/>
                </a:ext>
              </a:extLst>
            </p:cNvPr>
            <p:cNvGrpSpPr/>
            <p:nvPr/>
          </p:nvGrpSpPr>
          <p:grpSpPr>
            <a:xfrm>
              <a:off x="7353351" y="5647412"/>
              <a:ext cx="420044" cy="75879"/>
              <a:chOff x="7353351" y="5647412"/>
              <a:chExt cx="420044" cy="75879"/>
            </a:xfrm>
            <a:grpFill/>
          </p:grpSpPr>
          <p:sp>
            <p:nvSpPr>
              <p:cNvPr id="97" name="Freeform 96">
                <a:extLst>
                  <a:ext uri="{FF2B5EF4-FFF2-40B4-BE49-F238E27FC236}">
                    <a16:creationId xmlns:a16="http://schemas.microsoft.com/office/drawing/2014/main" id="{41E69E48-97BD-CFA3-988B-353B1AB2679F}"/>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6AB6600E-7D82-1048-8F16-AF2A122834A6}"/>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87" name="Graphic 2">
              <a:extLst>
                <a:ext uri="{FF2B5EF4-FFF2-40B4-BE49-F238E27FC236}">
                  <a16:creationId xmlns:a16="http://schemas.microsoft.com/office/drawing/2014/main" id="{E57F3D64-0EBA-E14A-DED6-2513710802A9}"/>
                </a:ext>
              </a:extLst>
            </p:cNvPr>
            <p:cNvGrpSpPr/>
            <p:nvPr/>
          </p:nvGrpSpPr>
          <p:grpSpPr>
            <a:xfrm>
              <a:off x="7190753" y="5365577"/>
              <a:ext cx="745522" cy="754273"/>
              <a:chOff x="7190753" y="5365577"/>
              <a:chExt cx="745522" cy="754273"/>
            </a:xfrm>
            <a:grpFill/>
          </p:grpSpPr>
          <p:sp>
            <p:nvSpPr>
              <p:cNvPr id="88" name="Freeform 87">
                <a:extLst>
                  <a:ext uri="{FF2B5EF4-FFF2-40B4-BE49-F238E27FC236}">
                    <a16:creationId xmlns:a16="http://schemas.microsoft.com/office/drawing/2014/main" id="{29DDC427-6ED9-8FD5-5C3E-F36C8735D9E8}"/>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88">
                <a:extLst>
                  <a:ext uri="{FF2B5EF4-FFF2-40B4-BE49-F238E27FC236}">
                    <a16:creationId xmlns:a16="http://schemas.microsoft.com/office/drawing/2014/main" id="{7024CCE2-3584-22F9-E35E-5EDB1919503F}"/>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0" name="Freeform 89">
                <a:extLst>
                  <a:ext uri="{FF2B5EF4-FFF2-40B4-BE49-F238E27FC236}">
                    <a16:creationId xmlns:a16="http://schemas.microsoft.com/office/drawing/2014/main" id="{CABDE747-A1FB-EB1B-0A4C-06696183A8A9}"/>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1" name="Freeform 90">
                <a:extLst>
                  <a:ext uri="{FF2B5EF4-FFF2-40B4-BE49-F238E27FC236}">
                    <a16:creationId xmlns:a16="http://schemas.microsoft.com/office/drawing/2014/main" id="{7BA79BE7-F808-C163-BAAE-F1FC5194A5BE}"/>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2" name="Freeform 91">
                <a:extLst>
                  <a:ext uri="{FF2B5EF4-FFF2-40B4-BE49-F238E27FC236}">
                    <a16:creationId xmlns:a16="http://schemas.microsoft.com/office/drawing/2014/main" id="{C648CE51-B36B-DC9A-3658-68E9FB4451BC}"/>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3" name="Freeform 92">
                <a:extLst>
                  <a:ext uri="{FF2B5EF4-FFF2-40B4-BE49-F238E27FC236}">
                    <a16:creationId xmlns:a16="http://schemas.microsoft.com/office/drawing/2014/main" id="{AE51240B-9764-1E00-458A-F73A4B330BA5}"/>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4" name="Freeform 93">
                <a:extLst>
                  <a:ext uri="{FF2B5EF4-FFF2-40B4-BE49-F238E27FC236}">
                    <a16:creationId xmlns:a16="http://schemas.microsoft.com/office/drawing/2014/main" id="{5E37E4EE-07A2-605B-2C31-A6F8AD5B2381}"/>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5" name="Freeform 94">
                <a:extLst>
                  <a:ext uri="{FF2B5EF4-FFF2-40B4-BE49-F238E27FC236}">
                    <a16:creationId xmlns:a16="http://schemas.microsoft.com/office/drawing/2014/main" id="{7BB3CB9C-1BB8-8300-5814-902E778922AF}"/>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6" name="Freeform 95">
                <a:extLst>
                  <a:ext uri="{FF2B5EF4-FFF2-40B4-BE49-F238E27FC236}">
                    <a16:creationId xmlns:a16="http://schemas.microsoft.com/office/drawing/2014/main" id="{40A4E8AA-F262-42A9-372E-2479DDFE691B}"/>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99" name="Straight Connector 21">
            <a:extLst>
              <a:ext uri="{FF2B5EF4-FFF2-40B4-BE49-F238E27FC236}">
                <a16:creationId xmlns:a16="http://schemas.microsoft.com/office/drawing/2014/main" id="{E097A8D9-BA93-945B-BF6C-7F3FE7032FE8}"/>
              </a:ext>
            </a:extLst>
          </p:cNvPr>
          <p:cNvCxnSpPr>
            <a:cxnSpLocks/>
          </p:cNvCxnSpPr>
          <p:nvPr/>
        </p:nvCxnSpPr>
        <p:spPr>
          <a:xfrm>
            <a:off x="6693995" y="3822443"/>
            <a:ext cx="1346117" cy="4370"/>
          </a:xfrm>
          <a:prstGeom prst="line">
            <a:avLst/>
          </a:prstGeom>
          <a:ln w="38100">
            <a:solidFill>
              <a:srgbClr val="245473"/>
            </a:solidFill>
            <a:headEnd type="oval"/>
          </a:ln>
        </p:spPr>
        <p:style>
          <a:lnRef idx="1">
            <a:schemeClr val="accent1"/>
          </a:lnRef>
          <a:fillRef idx="0">
            <a:schemeClr val="accent1"/>
          </a:fillRef>
          <a:effectRef idx="0">
            <a:schemeClr val="accent1"/>
          </a:effectRef>
          <a:fontRef idx="minor">
            <a:schemeClr val="tx1"/>
          </a:fontRef>
        </p:style>
      </p:cxnSp>
      <p:cxnSp>
        <p:nvCxnSpPr>
          <p:cNvPr id="100" name="Straight Connector 25">
            <a:extLst>
              <a:ext uri="{FF2B5EF4-FFF2-40B4-BE49-F238E27FC236}">
                <a16:creationId xmlns:a16="http://schemas.microsoft.com/office/drawing/2014/main" id="{E5393A7E-5C77-DF17-14BE-D20D4520A849}"/>
              </a:ext>
            </a:extLst>
          </p:cNvPr>
          <p:cNvCxnSpPr>
            <a:cxnSpLocks/>
          </p:cNvCxnSpPr>
          <p:nvPr/>
        </p:nvCxnSpPr>
        <p:spPr>
          <a:xfrm flipH="1">
            <a:off x="9040674" y="3646969"/>
            <a:ext cx="1343509" cy="5866"/>
          </a:xfrm>
          <a:prstGeom prst="line">
            <a:avLst/>
          </a:prstGeom>
          <a:ln w="38100">
            <a:solidFill>
              <a:srgbClr val="7F1C58"/>
            </a:solidFill>
            <a:headEnd type="oval"/>
          </a:ln>
        </p:spPr>
        <p:style>
          <a:lnRef idx="1">
            <a:schemeClr val="accent1"/>
          </a:lnRef>
          <a:fillRef idx="0">
            <a:schemeClr val="accent1"/>
          </a:fillRef>
          <a:effectRef idx="0">
            <a:schemeClr val="accent1"/>
          </a:effectRef>
          <a:fontRef idx="minor">
            <a:schemeClr val="tx1"/>
          </a:fontRef>
        </p:style>
      </p:cxnSp>
      <p:sp>
        <p:nvSpPr>
          <p:cNvPr id="101" name="Shape 23">
            <a:extLst>
              <a:ext uri="{FF2B5EF4-FFF2-40B4-BE49-F238E27FC236}">
                <a16:creationId xmlns:a16="http://schemas.microsoft.com/office/drawing/2014/main" id="{D9493DFD-09F6-9E4C-6CFE-700A3BF66824}"/>
              </a:ext>
            </a:extLst>
          </p:cNvPr>
          <p:cNvSpPr/>
          <p:nvPr/>
        </p:nvSpPr>
        <p:spPr>
          <a:xfrm>
            <a:off x="9005664" y="2409200"/>
            <a:ext cx="1378518" cy="185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rgbClr val="245473"/>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2" name="Shape 24">
            <a:extLst>
              <a:ext uri="{FF2B5EF4-FFF2-40B4-BE49-F238E27FC236}">
                <a16:creationId xmlns:a16="http://schemas.microsoft.com/office/drawing/2014/main" id="{FC0DC615-4508-19F3-4913-D654DB94F799}"/>
              </a:ext>
            </a:extLst>
          </p:cNvPr>
          <p:cNvSpPr/>
          <p:nvPr/>
        </p:nvSpPr>
        <p:spPr>
          <a:xfrm rot="10800000" flipH="1">
            <a:off x="9005664" y="4751534"/>
            <a:ext cx="1378518" cy="185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rgbClr val="B41F7A"/>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3" name="Shape 26">
            <a:extLst>
              <a:ext uri="{FF2B5EF4-FFF2-40B4-BE49-F238E27FC236}">
                <a16:creationId xmlns:a16="http://schemas.microsoft.com/office/drawing/2014/main" id="{260B500D-5474-C867-D255-21A39E6B8225}"/>
              </a:ext>
            </a:extLst>
          </p:cNvPr>
          <p:cNvSpPr/>
          <p:nvPr/>
        </p:nvSpPr>
        <p:spPr>
          <a:xfrm>
            <a:off x="6749147" y="2409200"/>
            <a:ext cx="1378517" cy="18595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686" y="0"/>
                </a:lnTo>
                <a:lnTo>
                  <a:pt x="0" y="0"/>
                </a:lnTo>
              </a:path>
            </a:pathLst>
          </a:custGeom>
          <a:noFill/>
          <a:ln w="38100" cap="flat">
            <a:solidFill>
              <a:srgbClr val="B41F7A"/>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4" name="Shape 27">
            <a:extLst>
              <a:ext uri="{FF2B5EF4-FFF2-40B4-BE49-F238E27FC236}">
                <a16:creationId xmlns:a16="http://schemas.microsoft.com/office/drawing/2014/main" id="{C6126BC1-B3EE-55BC-BCEC-F938BC431F56}"/>
              </a:ext>
            </a:extLst>
          </p:cNvPr>
          <p:cNvSpPr/>
          <p:nvPr/>
        </p:nvSpPr>
        <p:spPr>
          <a:xfrm>
            <a:off x="6749147" y="4838161"/>
            <a:ext cx="1378517" cy="1859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rgbClr val="EDA13E"/>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5" name="Shape 6">
            <a:extLst>
              <a:ext uri="{FF2B5EF4-FFF2-40B4-BE49-F238E27FC236}">
                <a16:creationId xmlns:a16="http://schemas.microsoft.com/office/drawing/2014/main" id="{A2338C70-815F-C544-BDD1-9997E25BA547}"/>
              </a:ext>
            </a:extLst>
          </p:cNvPr>
          <p:cNvSpPr/>
          <p:nvPr/>
        </p:nvSpPr>
        <p:spPr>
          <a:xfrm>
            <a:off x="7132126" y="2015657"/>
            <a:ext cx="1422996" cy="16434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2"/>
                </a:lnTo>
                <a:lnTo>
                  <a:pt x="21600" y="21600"/>
                </a:lnTo>
                <a:lnTo>
                  <a:pt x="21600" y="0"/>
                </a:lnTo>
                <a:close/>
              </a:path>
            </a:pathLst>
          </a:custGeom>
          <a:solidFill>
            <a:srgbClr val="B41F7A"/>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6" name="Shape 7">
            <a:extLst>
              <a:ext uri="{FF2B5EF4-FFF2-40B4-BE49-F238E27FC236}">
                <a16:creationId xmlns:a16="http://schemas.microsoft.com/office/drawing/2014/main" id="{DC11393E-D3F3-233F-147D-B11D8CF5C85A}"/>
              </a:ext>
            </a:extLst>
          </p:cNvPr>
          <p:cNvSpPr/>
          <p:nvPr/>
        </p:nvSpPr>
        <p:spPr>
          <a:xfrm>
            <a:off x="7135626" y="2831197"/>
            <a:ext cx="1423242" cy="16432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 y="21600"/>
                </a:lnTo>
                <a:lnTo>
                  <a:pt x="21600" y="10801"/>
                </a:lnTo>
                <a:lnTo>
                  <a:pt x="0" y="0"/>
                </a:lnTo>
                <a:close/>
              </a:path>
            </a:pathLst>
          </a:custGeom>
          <a:solidFill>
            <a:srgbClr val="245473"/>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7" name="Shape 8">
            <a:extLst>
              <a:ext uri="{FF2B5EF4-FFF2-40B4-BE49-F238E27FC236}">
                <a16:creationId xmlns:a16="http://schemas.microsoft.com/office/drawing/2014/main" id="{0262A2E2-E32D-48B1-2230-4093EBF8C5F1}"/>
              </a:ext>
            </a:extLst>
          </p:cNvPr>
          <p:cNvSpPr/>
          <p:nvPr/>
        </p:nvSpPr>
        <p:spPr>
          <a:xfrm>
            <a:off x="7132126" y="3650044"/>
            <a:ext cx="1422996" cy="164341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798"/>
                </a:lnTo>
                <a:lnTo>
                  <a:pt x="21600" y="0"/>
                </a:lnTo>
                <a:lnTo>
                  <a:pt x="21600" y="21600"/>
                </a:lnTo>
                <a:close/>
              </a:path>
            </a:pathLst>
          </a:custGeom>
          <a:solidFill>
            <a:srgbClr val="EDA13E"/>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8" name="Shape 9">
            <a:extLst>
              <a:ext uri="{FF2B5EF4-FFF2-40B4-BE49-F238E27FC236}">
                <a16:creationId xmlns:a16="http://schemas.microsoft.com/office/drawing/2014/main" id="{20B2D86F-8CC9-1943-0964-B23BDAB8C58E}"/>
              </a:ext>
            </a:extLst>
          </p:cNvPr>
          <p:cNvSpPr/>
          <p:nvPr/>
        </p:nvSpPr>
        <p:spPr>
          <a:xfrm>
            <a:off x="8558869" y="2015657"/>
            <a:ext cx="1422997" cy="16434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802"/>
                </a:lnTo>
                <a:lnTo>
                  <a:pt x="0" y="21600"/>
                </a:lnTo>
                <a:lnTo>
                  <a:pt x="0" y="0"/>
                </a:lnTo>
                <a:close/>
              </a:path>
            </a:pathLst>
          </a:custGeom>
          <a:solidFill>
            <a:srgbClr val="245473"/>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9" name="Shape 10">
            <a:extLst>
              <a:ext uri="{FF2B5EF4-FFF2-40B4-BE49-F238E27FC236}">
                <a16:creationId xmlns:a16="http://schemas.microsoft.com/office/drawing/2014/main" id="{38CED5F9-4260-12D4-3C1A-546EBEC51810}"/>
              </a:ext>
            </a:extLst>
          </p:cNvPr>
          <p:cNvSpPr/>
          <p:nvPr/>
        </p:nvSpPr>
        <p:spPr>
          <a:xfrm>
            <a:off x="8555122" y="2831197"/>
            <a:ext cx="1423242" cy="16432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596" y="21600"/>
                </a:lnTo>
                <a:lnTo>
                  <a:pt x="0" y="10801"/>
                </a:lnTo>
                <a:lnTo>
                  <a:pt x="21600" y="0"/>
                </a:lnTo>
                <a:close/>
              </a:path>
            </a:pathLst>
          </a:custGeom>
          <a:solidFill>
            <a:srgbClr val="7F1C58"/>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10" name="Shape 11">
            <a:extLst>
              <a:ext uri="{FF2B5EF4-FFF2-40B4-BE49-F238E27FC236}">
                <a16:creationId xmlns:a16="http://schemas.microsoft.com/office/drawing/2014/main" id="{B551EE73-5EC5-4B0E-0337-B11D13662282}"/>
              </a:ext>
            </a:extLst>
          </p:cNvPr>
          <p:cNvSpPr/>
          <p:nvPr/>
        </p:nvSpPr>
        <p:spPr>
          <a:xfrm>
            <a:off x="8558869" y="3650044"/>
            <a:ext cx="1422997" cy="1643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798"/>
                </a:lnTo>
                <a:lnTo>
                  <a:pt x="0" y="0"/>
                </a:lnTo>
                <a:lnTo>
                  <a:pt x="0" y="21600"/>
                </a:lnTo>
                <a:close/>
              </a:path>
            </a:pathLst>
          </a:custGeom>
          <a:solidFill>
            <a:srgbClr val="B41F7A"/>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11" name="Shape 13">
            <a:extLst>
              <a:ext uri="{FF2B5EF4-FFF2-40B4-BE49-F238E27FC236}">
                <a16:creationId xmlns:a16="http://schemas.microsoft.com/office/drawing/2014/main" id="{64587873-53E7-D65B-FB60-67B4D1312078}"/>
              </a:ext>
            </a:extLst>
          </p:cNvPr>
          <p:cNvSpPr/>
          <p:nvPr/>
        </p:nvSpPr>
        <p:spPr>
          <a:xfrm>
            <a:off x="7843500" y="2837366"/>
            <a:ext cx="1423242" cy="16434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alpha val="83000"/>
            </a:srgbClr>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12" name="Subtitle 2">
            <a:extLst>
              <a:ext uri="{FF2B5EF4-FFF2-40B4-BE49-F238E27FC236}">
                <a16:creationId xmlns:a16="http://schemas.microsoft.com/office/drawing/2014/main" id="{CEC57D95-A2AD-2D92-4208-E7E7C1CC89D8}"/>
              </a:ext>
            </a:extLst>
          </p:cNvPr>
          <p:cNvSpPr txBox="1">
            <a:spLocks/>
          </p:cNvSpPr>
          <p:nvPr/>
        </p:nvSpPr>
        <p:spPr>
          <a:xfrm>
            <a:off x="10508529" y="2582469"/>
            <a:ext cx="1683471" cy="65307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err="1">
                <a:solidFill>
                  <a:srgbClr val="595959"/>
                </a:solidFill>
                <a:latin typeface="+mn-lt"/>
                <a:ea typeface="Lato Light" panose="020F0502020204030203" pitchFamily="34" charset="0"/>
                <a:cs typeface="Mukta ExtraLight" panose="020B0000000000000000" pitchFamily="34" charset="77"/>
              </a:rPr>
              <a:t>Medien-organisationen</a:t>
            </a:r>
            <a:endParaRPr lang="en-GB" sz="1600" dirty="0">
              <a:solidFill>
                <a:srgbClr val="595959"/>
              </a:solidFill>
              <a:latin typeface="+mn-lt"/>
              <a:ea typeface="Lato Light" panose="020F0502020204030203" pitchFamily="34" charset="0"/>
              <a:cs typeface="Mukta ExtraLight" panose="020B0000000000000000" pitchFamily="34" charset="77"/>
            </a:endParaRP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Soziale Medien</a:t>
            </a:r>
          </a:p>
        </p:txBody>
      </p:sp>
      <p:sp>
        <p:nvSpPr>
          <p:cNvPr id="113" name="TextBox 29">
            <a:extLst>
              <a:ext uri="{FF2B5EF4-FFF2-40B4-BE49-F238E27FC236}">
                <a16:creationId xmlns:a16="http://schemas.microsoft.com/office/drawing/2014/main" id="{9E76CAD8-24A2-4663-3A4B-E084154786EA}"/>
              </a:ext>
            </a:extLst>
          </p:cNvPr>
          <p:cNvSpPr txBox="1"/>
          <p:nvPr/>
        </p:nvSpPr>
        <p:spPr>
          <a:xfrm>
            <a:off x="10513041" y="2246316"/>
            <a:ext cx="728084" cy="338554"/>
          </a:xfrm>
          <a:prstGeom prst="rect">
            <a:avLst/>
          </a:prstGeom>
          <a:noFill/>
        </p:spPr>
        <p:txBody>
          <a:bodyPr wrap="none" rtlCol="0" anchor="t" anchorCtr="0">
            <a:spAutoFit/>
          </a:bodyPr>
          <a:lstStyle/>
          <a:p>
            <a:r>
              <a:rPr lang="en-GB" sz="1600" b="1" dirty="0">
                <a:solidFill>
                  <a:srgbClr val="245473"/>
                </a:solidFill>
                <a:ea typeface="League Spartan" charset="0"/>
                <a:cs typeface="Poppins" pitchFamily="2" charset="77"/>
              </a:rPr>
              <a:t>Medien</a:t>
            </a:r>
          </a:p>
        </p:txBody>
      </p:sp>
      <p:sp>
        <p:nvSpPr>
          <p:cNvPr id="114" name="Subtitle 2">
            <a:extLst>
              <a:ext uri="{FF2B5EF4-FFF2-40B4-BE49-F238E27FC236}">
                <a16:creationId xmlns:a16="http://schemas.microsoft.com/office/drawing/2014/main" id="{59C8F845-5784-C2F1-C8B1-7FB561CFED15}"/>
              </a:ext>
            </a:extLst>
          </p:cNvPr>
          <p:cNvSpPr txBox="1">
            <a:spLocks/>
          </p:cNvSpPr>
          <p:nvPr/>
        </p:nvSpPr>
        <p:spPr>
          <a:xfrm>
            <a:off x="10492365" y="3769700"/>
            <a:ext cx="1683471" cy="106337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Universitäten</a:t>
            </a:r>
          </a:p>
          <a:p>
            <a:pPr marL="171450" indent="-171450" algn="l">
              <a:lnSpc>
                <a:spcPts val="1620"/>
              </a:lnSpc>
              <a:spcBef>
                <a:spcPts val="0"/>
              </a:spcBef>
              <a:buFont typeface="Arial" panose="020B0604020202020204" pitchFamily="34" charset="0"/>
              <a:buChar char="•"/>
            </a:pPr>
            <a:r>
              <a:rPr lang="en-GB" sz="1600" dirty="0" err="1">
                <a:solidFill>
                  <a:srgbClr val="595959"/>
                </a:solidFill>
                <a:latin typeface="+mn-lt"/>
                <a:ea typeface="Lato Light" panose="020F0502020204030203" pitchFamily="34" charset="0"/>
                <a:cs typeface="Mukta ExtraLight" panose="020B0000000000000000" pitchFamily="34" charset="77"/>
              </a:rPr>
              <a:t>Forschungs</a:t>
            </a:r>
            <a:r>
              <a:rPr lang="en-GB" sz="1600" dirty="0">
                <a:solidFill>
                  <a:srgbClr val="595959"/>
                </a:solidFill>
                <a:latin typeface="+mn-lt"/>
                <a:ea typeface="Lato Light" panose="020F0502020204030203" pitchFamily="34" charset="0"/>
                <a:cs typeface="Mukta ExtraLight" panose="020B0000000000000000" pitchFamily="34" charset="77"/>
              </a:rPr>
              <a:t>-institute</a:t>
            </a:r>
          </a:p>
          <a:p>
            <a:pPr marL="171450" indent="-171450" algn="l">
              <a:lnSpc>
                <a:spcPts val="1620"/>
              </a:lnSpc>
              <a:spcBef>
                <a:spcPts val="0"/>
              </a:spcBef>
              <a:buFont typeface="Arial" panose="020B0604020202020204" pitchFamily="34" charset="0"/>
              <a:buChar char="•"/>
            </a:pPr>
            <a:r>
              <a:rPr lang="en-GB" sz="1600" dirty="0" err="1">
                <a:solidFill>
                  <a:srgbClr val="595959"/>
                </a:solidFill>
                <a:latin typeface="+mn-lt"/>
                <a:ea typeface="Lato Light" panose="020F0502020204030203" pitchFamily="34" charset="0"/>
                <a:cs typeface="Mukta ExtraLight" panose="020B0000000000000000" pitchFamily="34" charset="77"/>
              </a:rPr>
              <a:t>Branchen-Expert:innen</a:t>
            </a:r>
            <a:endParaRPr lang="en-GB" sz="1600" dirty="0">
              <a:solidFill>
                <a:srgbClr val="595959"/>
              </a:solidFill>
              <a:latin typeface="+mn-lt"/>
              <a:ea typeface="Lato Light" panose="020F0502020204030203" pitchFamily="34" charset="0"/>
              <a:cs typeface="Mukta ExtraLight" panose="020B0000000000000000" pitchFamily="34" charset="77"/>
            </a:endParaRPr>
          </a:p>
        </p:txBody>
      </p:sp>
      <p:sp>
        <p:nvSpPr>
          <p:cNvPr id="115" name="TextBox 31">
            <a:extLst>
              <a:ext uri="{FF2B5EF4-FFF2-40B4-BE49-F238E27FC236}">
                <a16:creationId xmlns:a16="http://schemas.microsoft.com/office/drawing/2014/main" id="{605B58D5-7415-7AF9-23ED-070DFD4E6161}"/>
              </a:ext>
            </a:extLst>
          </p:cNvPr>
          <p:cNvSpPr txBox="1"/>
          <p:nvPr/>
        </p:nvSpPr>
        <p:spPr>
          <a:xfrm>
            <a:off x="10513041" y="3455088"/>
            <a:ext cx="821059" cy="338554"/>
          </a:xfrm>
          <a:prstGeom prst="rect">
            <a:avLst/>
          </a:prstGeom>
          <a:noFill/>
        </p:spPr>
        <p:txBody>
          <a:bodyPr wrap="none" rtlCol="0" anchor="t" anchorCtr="0">
            <a:spAutoFit/>
          </a:bodyPr>
          <a:lstStyle/>
          <a:p>
            <a:r>
              <a:rPr lang="en-GB" sz="1600" b="1" dirty="0">
                <a:solidFill>
                  <a:srgbClr val="7F1C58"/>
                </a:solidFill>
                <a:ea typeface="League Spartan" charset="0"/>
                <a:cs typeface="Poppins" pitchFamily="2" charset="77"/>
              </a:rPr>
              <a:t>Wissenschaft</a:t>
            </a:r>
          </a:p>
        </p:txBody>
      </p:sp>
      <p:sp>
        <p:nvSpPr>
          <p:cNvPr id="116" name="Subtitle 2">
            <a:extLst>
              <a:ext uri="{FF2B5EF4-FFF2-40B4-BE49-F238E27FC236}">
                <a16:creationId xmlns:a16="http://schemas.microsoft.com/office/drawing/2014/main" id="{85390968-577F-90B9-059D-6ECE91507E0F}"/>
              </a:ext>
            </a:extLst>
          </p:cNvPr>
          <p:cNvSpPr txBox="1">
            <a:spLocks/>
          </p:cNvSpPr>
          <p:nvPr/>
        </p:nvSpPr>
        <p:spPr>
          <a:xfrm>
            <a:off x="10492365" y="5079675"/>
            <a:ext cx="1683471" cy="85825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Regierung &amp; Gemeinden</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Andere Behörden</a:t>
            </a:r>
          </a:p>
        </p:txBody>
      </p:sp>
      <p:sp>
        <p:nvSpPr>
          <p:cNvPr id="117" name="TextBox 33">
            <a:extLst>
              <a:ext uri="{FF2B5EF4-FFF2-40B4-BE49-F238E27FC236}">
                <a16:creationId xmlns:a16="http://schemas.microsoft.com/office/drawing/2014/main" id="{5117FA5C-C3A2-05EF-BE6A-803B1E866F43}"/>
              </a:ext>
            </a:extLst>
          </p:cNvPr>
          <p:cNvSpPr txBox="1"/>
          <p:nvPr/>
        </p:nvSpPr>
        <p:spPr>
          <a:xfrm>
            <a:off x="10496877" y="4791016"/>
            <a:ext cx="788870" cy="338554"/>
          </a:xfrm>
          <a:prstGeom prst="rect">
            <a:avLst/>
          </a:prstGeom>
          <a:noFill/>
        </p:spPr>
        <p:txBody>
          <a:bodyPr wrap="none" rtlCol="0" anchor="t" anchorCtr="0">
            <a:spAutoFit/>
          </a:bodyPr>
          <a:lstStyle/>
          <a:p>
            <a:r>
              <a:rPr lang="en-GB" sz="1600" b="1" dirty="0">
                <a:solidFill>
                  <a:srgbClr val="B41F7A"/>
                </a:solidFill>
                <a:ea typeface="League Spartan" charset="0"/>
                <a:cs typeface="Poppins" pitchFamily="2" charset="77"/>
              </a:rPr>
              <a:t>Politik</a:t>
            </a:r>
          </a:p>
        </p:txBody>
      </p:sp>
      <p:sp>
        <p:nvSpPr>
          <p:cNvPr id="118" name="Subtitle 2">
            <a:extLst>
              <a:ext uri="{FF2B5EF4-FFF2-40B4-BE49-F238E27FC236}">
                <a16:creationId xmlns:a16="http://schemas.microsoft.com/office/drawing/2014/main" id="{5E2F4A70-A096-FA04-9588-370E7682D230}"/>
              </a:ext>
            </a:extLst>
          </p:cNvPr>
          <p:cNvSpPr txBox="1">
            <a:spLocks/>
          </p:cNvSpPr>
          <p:nvPr/>
        </p:nvSpPr>
        <p:spPr>
          <a:xfrm>
            <a:off x="5179246" y="2511386"/>
            <a:ext cx="1733404" cy="106344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err="1">
                <a:solidFill>
                  <a:srgbClr val="595959"/>
                </a:solidFill>
                <a:latin typeface="+mn-lt"/>
                <a:ea typeface="Lato Light" panose="020F0502020204030203" pitchFamily="34" charset="0"/>
                <a:cs typeface="Mukta ExtraLight" panose="020B0000000000000000" pitchFamily="34" charset="77"/>
              </a:rPr>
              <a:t>Anwohner:innen</a:t>
            </a:r>
            <a:r>
              <a:rPr lang="en-GB" sz="1600" dirty="0">
                <a:solidFill>
                  <a:srgbClr val="595959"/>
                </a:solidFill>
                <a:latin typeface="+mn-lt"/>
                <a:ea typeface="Lato Light" panose="020F0502020204030203" pitchFamily="34" charset="0"/>
                <a:cs typeface="Mukta ExtraLight" panose="020B0000000000000000" pitchFamily="34" charset="77"/>
              </a:rPr>
              <a:t> </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Kulturelle Einrichtungen </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Verbände</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Lobbygruppen</a:t>
            </a:r>
          </a:p>
        </p:txBody>
      </p:sp>
      <p:sp>
        <p:nvSpPr>
          <p:cNvPr id="119" name="TextBox 118">
            <a:extLst>
              <a:ext uri="{FF2B5EF4-FFF2-40B4-BE49-F238E27FC236}">
                <a16:creationId xmlns:a16="http://schemas.microsoft.com/office/drawing/2014/main" id="{FCD597D7-0E0C-9E5C-74B8-E3A3AC1C9E6D}"/>
              </a:ext>
            </a:extLst>
          </p:cNvPr>
          <p:cNvSpPr txBox="1"/>
          <p:nvPr/>
        </p:nvSpPr>
        <p:spPr>
          <a:xfrm>
            <a:off x="5422362" y="2171426"/>
            <a:ext cx="798808" cy="338554"/>
          </a:xfrm>
          <a:prstGeom prst="rect">
            <a:avLst/>
          </a:prstGeom>
          <a:noFill/>
        </p:spPr>
        <p:txBody>
          <a:bodyPr wrap="none" rtlCol="0" anchor="t" anchorCtr="0">
            <a:spAutoFit/>
          </a:bodyPr>
          <a:lstStyle/>
          <a:p>
            <a:pPr algn="r"/>
            <a:r>
              <a:rPr lang="en-GB" sz="1600" b="1" dirty="0">
                <a:solidFill>
                  <a:srgbClr val="B41F7A"/>
                </a:solidFill>
                <a:ea typeface="League Spartan" charset="0"/>
                <a:cs typeface="Poppins" pitchFamily="2" charset="77"/>
              </a:rPr>
              <a:t>Gesellschaft</a:t>
            </a:r>
          </a:p>
        </p:txBody>
      </p:sp>
      <p:sp>
        <p:nvSpPr>
          <p:cNvPr id="120" name="Subtitle 2">
            <a:extLst>
              <a:ext uri="{FF2B5EF4-FFF2-40B4-BE49-F238E27FC236}">
                <a16:creationId xmlns:a16="http://schemas.microsoft.com/office/drawing/2014/main" id="{953E8046-F532-48CF-8C27-7785D6471DAC}"/>
              </a:ext>
            </a:extLst>
          </p:cNvPr>
          <p:cNvSpPr txBox="1">
            <a:spLocks/>
          </p:cNvSpPr>
          <p:nvPr/>
        </p:nvSpPr>
        <p:spPr>
          <a:xfrm>
            <a:off x="4958135" y="3928545"/>
            <a:ext cx="2069308" cy="65300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err="1">
                <a:solidFill>
                  <a:srgbClr val="595959"/>
                </a:solidFill>
                <a:latin typeface="+mn-lt"/>
                <a:ea typeface="Lato Light" panose="020F0502020204030203" pitchFamily="34" charset="0"/>
                <a:cs typeface="Mukta ExtraLight" panose="020B0000000000000000" pitchFamily="34" charset="77"/>
              </a:rPr>
              <a:t>Wettbewerber</a:t>
            </a:r>
            <a:endParaRPr lang="en-GB" sz="1600" dirty="0">
              <a:solidFill>
                <a:srgbClr val="595959"/>
              </a:solidFill>
              <a:latin typeface="+mn-lt"/>
              <a:ea typeface="Lato Light" panose="020F0502020204030203" pitchFamily="34" charset="0"/>
              <a:cs typeface="Mukta ExtraLight" panose="020B0000000000000000" pitchFamily="34" charset="77"/>
            </a:endParaRPr>
          </a:p>
          <a:p>
            <a:pPr marL="171450" indent="-171450" algn="l">
              <a:lnSpc>
                <a:spcPts val="1620"/>
              </a:lnSpc>
              <a:spcBef>
                <a:spcPts val="0"/>
              </a:spcBef>
              <a:buFont typeface="Arial" panose="020B0604020202020204" pitchFamily="34" charset="0"/>
              <a:buChar char="•"/>
            </a:pPr>
            <a:r>
              <a:rPr lang="en-GB" sz="1600" dirty="0" err="1">
                <a:solidFill>
                  <a:srgbClr val="595959"/>
                </a:solidFill>
                <a:latin typeface="+mn-lt"/>
                <a:ea typeface="Lato Light" panose="020F0502020204030203" pitchFamily="34" charset="0"/>
                <a:cs typeface="Mukta ExtraLight" panose="020B0000000000000000" pitchFamily="34" charset="77"/>
              </a:rPr>
              <a:t>Zulieferer</a:t>
            </a:r>
            <a:endParaRPr lang="en-GB" sz="1600" dirty="0">
              <a:solidFill>
                <a:srgbClr val="595959"/>
              </a:solidFill>
              <a:latin typeface="+mn-lt"/>
              <a:ea typeface="Lato Light" panose="020F0502020204030203" pitchFamily="34" charset="0"/>
              <a:cs typeface="Mukta ExtraLight" panose="020B0000000000000000" pitchFamily="34" charset="77"/>
            </a:endParaRPr>
          </a:p>
          <a:p>
            <a:pPr marL="171450" indent="-171450" algn="l">
              <a:lnSpc>
                <a:spcPts val="1620"/>
              </a:lnSpc>
              <a:spcBef>
                <a:spcPts val="0"/>
              </a:spcBef>
              <a:buFont typeface="Arial" panose="020B0604020202020204" pitchFamily="34" charset="0"/>
              <a:buChar char="•"/>
            </a:pPr>
            <a:r>
              <a:rPr lang="en-GB" sz="1600" dirty="0" err="1">
                <a:solidFill>
                  <a:srgbClr val="595959"/>
                </a:solidFill>
                <a:latin typeface="+mn-lt"/>
                <a:ea typeface="Lato Light" panose="020F0502020204030203" pitchFamily="34" charset="0"/>
                <a:cs typeface="Mukta ExtraLight" panose="020B0000000000000000" pitchFamily="34" charset="77"/>
              </a:rPr>
              <a:t>Dienstleistungen</a:t>
            </a:r>
            <a:endParaRPr lang="en-GB" sz="1600" dirty="0">
              <a:solidFill>
                <a:srgbClr val="595959"/>
              </a:solidFill>
              <a:latin typeface="+mn-lt"/>
              <a:ea typeface="Lato Light" panose="020F0502020204030203" pitchFamily="34" charset="0"/>
              <a:cs typeface="Mukta ExtraLight" panose="020B0000000000000000" pitchFamily="34" charset="77"/>
            </a:endParaRPr>
          </a:p>
        </p:txBody>
      </p:sp>
      <p:sp>
        <p:nvSpPr>
          <p:cNvPr id="121" name="TextBox 120">
            <a:extLst>
              <a:ext uri="{FF2B5EF4-FFF2-40B4-BE49-F238E27FC236}">
                <a16:creationId xmlns:a16="http://schemas.microsoft.com/office/drawing/2014/main" id="{68499D3F-92D1-ACD1-351E-94FF23C805D1}"/>
              </a:ext>
            </a:extLst>
          </p:cNvPr>
          <p:cNvSpPr txBox="1"/>
          <p:nvPr/>
        </p:nvSpPr>
        <p:spPr>
          <a:xfrm>
            <a:off x="5069221" y="3642234"/>
            <a:ext cx="893386" cy="338554"/>
          </a:xfrm>
          <a:prstGeom prst="rect">
            <a:avLst/>
          </a:prstGeom>
          <a:noFill/>
        </p:spPr>
        <p:txBody>
          <a:bodyPr wrap="none" rtlCol="0" anchor="t" anchorCtr="0">
            <a:spAutoFit/>
          </a:bodyPr>
          <a:lstStyle/>
          <a:p>
            <a:pPr algn="r"/>
            <a:r>
              <a:rPr lang="en-GB" sz="1600" b="1" dirty="0">
                <a:solidFill>
                  <a:srgbClr val="245473"/>
                </a:solidFill>
                <a:ea typeface="League Spartan" charset="0"/>
                <a:cs typeface="Poppins" pitchFamily="2" charset="77"/>
              </a:rPr>
              <a:t>Industrie</a:t>
            </a:r>
          </a:p>
        </p:txBody>
      </p:sp>
      <p:sp>
        <p:nvSpPr>
          <p:cNvPr id="122" name="Subtitle 2">
            <a:extLst>
              <a:ext uri="{FF2B5EF4-FFF2-40B4-BE49-F238E27FC236}">
                <a16:creationId xmlns:a16="http://schemas.microsoft.com/office/drawing/2014/main" id="{F7AF8FD1-A002-1C03-EF97-D02A0247BAA7}"/>
              </a:ext>
            </a:extLst>
          </p:cNvPr>
          <p:cNvSpPr txBox="1">
            <a:spLocks/>
          </p:cNvSpPr>
          <p:nvPr/>
        </p:nvSpPr>
        <p:spPr>
          <a:xfrm>
            <a:off x="5584099" y="5135531"/>
            <a:ext cx="2397462" cy="65300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Unternehmen</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Banken</a:t>
            </a:r>
          </a:p>
          <a:p>
            <a:pPr marL="171450" indent="-171450" algn="l">
              <a:lnSpc>
                <a:spcPts val="1620"/>
              </a:lnSpc>
              <a:spcBef>
                <a:spcPts val="0"/>
              </a:spcBef>
              <a:buFont typeface="Arial" panose="020B0604020202020204" pitchFamily="34" charset="0"/>
              <a:buChar char="•"/>
            </a:pPr>
            <a:r>
              <a:rPr lang="en-GB" sz="1600" dirty="0" err="1">
                <a:solidFill>
                  <a:srgbClr val="595959"/>
                </a:solidFill>
                <a:latin typeface="+mn-lt"/>
                <a:ea typeface="Lato Light" panose="020F0502020204030203" pitchFamily="34" charset="0"/>
                <a:cs typeface="Mukta ExtraLight" panose="020B0000000000000000" pitchFamily="34" charset="77"/>
              </a:rPr>
              <a:t>Andere</a:t>
            </a:r>
            <a:r>
              <a:rPr lang="en-GB" sz="1600" dirty="0">
                <a:solidFill>
                  <a:srgbClr val="595959"/>
                </a:solidFill>
                <a:latin typeface="+mn-lt"/>
                <a:ea typeface="Lato Light" panose="020F0502020204030203" pitchFamily="34" charset="0"/>
                <a:cs typeface="Mukta ExtraLight" panose="020B0000000000000000" pitchFamily="34" charset="77"/>
              </a:rPr>
              <a:t> </a:t>
            </a:r>
            <a:r>
              <a:rPr lang="en-GB" sz="1600" dirty="0" err="1">
                <a:solidFill>
                  <a:srgbClr val="595959"/>
                </a:solidFill>
                <a:latin typeface="+mn-lt"/>
                <a:ea typeface="Lato Light" panose="020F0502020204030203" pitchFamily="34" charset="0"/>
                <a:cs typeface="Mukta ExtraLight" panose="020B0000000000000000" pitchFamily="34" charset="77"/>
              </a:rPr>
              <a:t>Geldgeber:innen</a:t>
            </a:r>
            <a:endParaRPr lang="en-GB" sz="1600" dirty="0">
              <a:solidFill>
                <a:srgbClr val="595959"/>
              </a:solidFill>
              <a:latin typeface="+mn-lt"/>
              <a:ea typeface="Lato Light" panose="020F0502020204030203" pitchFamily="34" charset="0"/>
              <a:cs typeface="Mukta ExtraLight" panose="020B0000000000000000" pitchFamily="34" charset="77"/>
            </a:endParaRPr>
          </a:p>
        </p:txBody>
      </p:sp>
      <p:sp>
        <p:nvSpPr>
          <p:cNvPr id="123" name="TextBox 122">
            <a:extLst>
              <a:ext uri="{FF2B5EF4-FFF2-40B4-BE49-F238E27FC236}">
                <a16:creationId xmlns:a16="http://schemas.microsoft.com/office/drawing/2014/main" id="{97B799D6-AA59-5876-5374-F3D64129E4B7}"/>
              </a:ext>
            </a:extLst>
          </p:cNvPr>
          <p:cNvSpPr txBox="1"/>
          <p:nvPr/>
        </p:nvSpPr>
        <p:spPr>
          <a:xfrm>
            <a:off x="5505248" y="4835059"/>
            <a:ext cx="1042978" cy="338554"/>
          </a:xfrm>
          <a:prstGeom prst="rect">
            <a:avLst/>
          </a:prstGeom>
          <a:noFill/>
        </p:spPr>
        <p:txBody>
          <a:bodyPr wrap="none" rtlCol="0" anchor="t" anchorCtr="0">
            <a:spAutoFit/>
          </a:bodyPr>
          <a:lstStyle/>
          <a:p>
            <a:pPr algn="r"/>
            <a:r>
              <a:rPr lang="en-GB" sz="1600" b="1" dirty="0">
                <a:solidFill>
                  <a:srgbClr val="EDA13E"/>
                </a:solidFill>
                <a:ea typeface="League Spartan" charset="0"/>
                <a:cs typeface="Poppins" pitchFamily="2" charset="77"/>
              </a:rPr>
              <a:t>Financiers</a:t>
            </a:r>
          </a:p>
        </p:txBody>
      </p:sp>
      <p:sp>
        <p:nvSpPr>
          <p:cNvPr id="126" name="Shape 27">
            <a:extLst>
              <a:ext uri="{FF2B5EF4-FFF2-40B4-BE49-F238E27FC236}">
                <a16:creationId xmlns:a16="http://schemas.microsoft.com/office/drawing/2014/main" id="{6DD2D7E0-E4C1-F352-B42A-C1005B25F0D9}"/>
              </a:ext>
            </a:extLst>
          </p:cNvPr>
          <p:cNvSpPr/>
          <p:nvPr/>
        </p:nvSpPr>
        <p:spPr>
          <a:xfrm flipH="1">
            <a:off x="8560657" y="4076392"/>
            <a:ext cx="165570" cy="163211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rgbClr val="F16924"/>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27" name="Subtitle 2">
            <a:extLst>
              <a:ext uri="{FF2B5EF4-FFF2-40B4-BE49-F238E27FC236}">
                <a16:creationId xmlns:a16="http://schemas.microsoft.com/office/drawing/2014/main" id="{5B47FB10-6FD5-2EE8-7213-2789C9118EBF}"/>
              </a:ext>
            </a:extLst>
          </p:cNvPr>
          <p:cNvSpPr txBox="1">
            <a:spLocks/>
          </p:cNvSpPr>
          <p:nvPr/>
        </p:nvSpPr>
        <p:spPr>
          <a:xfrm>
            <a:off x="8768567" y="5844037"/>
            <a:ext cx="1683471" cy="61780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5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Direkt / Indirekt</a:t>
            </a:r>
          </a:p>
          <a:p>
            <a:pPr marL="171450" indent="-171450" algn="l">
              <a:lnSpc>
                <a:spcPts val="15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Betriebsrat</a:t>
            </a:r>
          </a:p>
          <a:p>
            <a:pPr marL="171450" indent="-171450" algn="l">
              <a:lnSpc>
                <a:spcPts val="1520"/>
              </a:lnSpc>
              <a:spcBef>
                <a:spcPts val="0"/>
              </a:spcBef>
              <a:buFont typeface="Arial" panose="020B0604020202020204" pitchFamily="34" charset="0"/>
              <a:buChar char="•"/>
            </a:pPr>
            <a:r>
              <a:rPr lang="en-GB" sz="1600" dirty="0" err="1">
                <a:solidFill>
                  <a:srgbClr val="595959"/>
                </a:solidFill>
                <a:latin typeface="+mn-lt"/>
                <a:ea typeface="Lato Light" panose="020F0502020204030203" pitchFamily="34" charset="0"/>
                <a:cs typeface="Mukta ExtraLight" panose="020B0000000000000000" pitchFamily="34" charset="77"/>
              </a:rPr>
              <a:t>Arbeitskräfte</a:t>
            </a:r>
            <a:endParaRPr lang="en-GB" sz="1600" dirty="0">
              <a:solidFill>
                <a:srgbClr val="595959"/>
              </a:solidFill>
              <a:latin typeface="+mn-lt"/>
              <a:ea typeface="Lato Light" panose="020F0502020204030203" pitchFamily="34" charset="0"/>
              <a:cs typeface="Mukta ExtraLight" panose="020B0000000000000000" pitchFamily="34" charset="77"/>
            </a:endParaRPr>
          </a:p>
        </p:txBody>
      </p:sp>
      <p:sp>
        <p:nvSpPr>
          <p:cNvPr id="128" name="TextBox 40">
            <a:extLst>
              <a:ext uri="{FF2B5EF4-FFF2-40B4-BE49-F238E27FC236}">
                <a16:creationId xmlns:a16="http://schemas.microsoft.com/office/drawing/2014/main" id="{CB170EFA-DEA5-57C7-35F9-5FB782EC5EC8}"/>
              </a:ext>
            </a:extLst>
          </p:cNvPr>
          <p:cNvSpPr txBox="1"/>
          <p:nvPr/>
        </p:nvSpPr>
        <p:spPr>
          <a:xfrm>
            <a:off x="8871650" y="5544296"/>
            <a:ext cx="1234377" cy="338554"/>
          </a:xfrm>
          <a:prstGeom prst="rect">
            <a:avLst/>
          </a:prstGeom>
          <a:noFill/>
        </p:spPr>
        <p:txBody>
          <a:bodyPr wrap="none" rtlCol="0" anchor="t" anchorCtr="0">
            <a:spAutoFit/>
          </a:bodyPr>
          <a:lstStyle/>
          <a:p>
            <a:pPr algn="r"/>
            <a:r>
              <a:rPr lang="en-GB" sz="1600" b="1" dirty="0" err="1">
                <a:solidFill>
                  <a:srgbClr val="F16924"/>
                </a:solidFill>
                <a:ea typeface="League Spartan" charset="0"/>
                <a:cs typeface="Poppins" pitchFamily="2" charset="77"/>
              </a:rPr>
              <a:t>Beschäftigte</a:t>
            </a:r>
            <a:endParaRPr lang="en-GB" sz="1600" b="1" dirty="0">
              <a:solidFill>
                <a:srgbClr val="F16924"/>
              </a:solidFill>
              <a:ea typeface="League Spartan" charset="0"/>
              <a:cs typeface="Poppins" pitchFamily="2" charset="77"/>
            </a:endParaRPr>
          </a:p>
        </p:txBody>
      </p:sp>
      <p:sp>
        <p:nvSpPr>
          <p:cNvPr id="2" name="Sechseck 1">
            <a:extLst>
              <a:ext uri="{FF2B5EF4-FFF2-40B4-BE49-F238E27FC236}">
                <a16:creationId xmlns:a16="http://schemas.microsoft.com/office/drawing/2014/main" id="{DB305A9D-E3F3-9E13-C825-07E495BD2B38}"/>
              </a:ext>
            </a:extLst>
          </p:cNvPr>
          <p:cNvSpPr/>
          <p:nvPr/>
        </p:nvSpPr>
        <p:spPr>
          <a:xfrm rot="5400000" flipH="1" flipV="1">
            <a:off x="8071861" y="3096504"/>
            <a:ext cx="989830" cy="1125140"/>
          </a:xfrm>
          <a:prstGeom prst="hexagon">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5" name="TextBox 29">
            <a:extLst>
              <a:ext uri="{FF2B5EF4-FFF2-40B4-BE49-F238E27FC236}">
                <a16:creationId xmlns:a16="http://schemas.microsoft.com/office/drawing/2014/main" id="{283FCEDC-A23D-9622-5C19-22A964129890}"/>
              </a:ext>
            </a:extLst>
          </p:cNvPr>
          <p:cNvSpPr txBox="1"/>
          <p:nvPr/>
        </p:nvSpPr>
        <p:spPr>
          <a:xfrm>
            <a:off x="7986342" y="3445572"/>
            <a:ext cx="1178912" cy="338554"/>
          </a:xfrm>
          <a:prstGeom prst="rect">
            <a:avLst/>
          </a:prstGeom>
          <a:noFill/>
        </p:spPr>
        <p:txBody>
          <a:bodyPr wrap="none" rtlCol="0" anchor="t" anchorCtr="0">
            <a:spAutoFit/>
          </a:bodyPr>
          <a:lstStyle/>
          <a:p>
            <a:r>
              <a:rPr lang="en-GB" sz="1600" b="1" dirty="0" err="1">
                <a:solidFill>
                  <a:schemeClr val="bg1"/>
                </a:solidFill>
                <a:latin typeface="+mj-lt"/>
                <a:ea typeface="League Spartan" charset="0"/>
                <a:cs typeface="Poppins" pitchFamily="2" charset="77"/>
              </a:rPr>
              <a:t>Beschäftigte</a:t>
            </a:r>
            <a:endParaRPr lang="en-GB" sz="1600" b="1" dirty="0">
              <a:solidFill>
                <a:schemeClr val="bg1"/>
              </a:solidFill>
              <a:latin typeface="+mj-lt"/>
              <a:ea typeface="League Spartan" charset="0"/>
              <a:cs typeface="Poppins" pitchFamily="2" charset="77"/>
            </a:endParaRPr>
          </a:p>
        </p:txBody>
      </p:sp>
    </p:spTree>
    <p:extLst>
      <p:ext uri="{BB962C8B-B14F-4D97-AF65-F5344CB8AC3E}">
        <p14:creationId xmlns:p14="http://schemas.microsoft.com/office/powerpoint/2010/main" val="2465390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lain" startAt="3"/>
              <a:tabLst>
                <a:tab pos="1239838" algn="l"/>
              </a:tabLst>
            </a:pPr>
            <a:r>
              <a:rPr lang="en-US" sz="3400" dirty="0">
                <a:solidFill>
                  <a:schemeClr val="bg1"/>
                </a:solidFill>
              </a:rPr>
              <a:t>  </a:t>
            </a:r>
            <a:r>
              <a:rPr lang="en-US" sz="3400" dirty="0" err="1">
                <a:solidFill>
                  <a:schemeClr val="bg1"/>
                </a:solidFill>
              </a:rPr>
              <a:t>Identifizierung</a:t>
            </a:r>
            <a:r>
              <a:rPr lang="en-US" sz="3400" dirty="0">
                <a:solidFill>
                  <a:schemeClr val="bg1"/>
                </a:solidFill>
              </a:rPr>
              <a:t> </a:t>
            </a:r>
            <a:r>
              <a:rPr lang="en-US" sz="3400" dirty="0" err="1">
                <a:solidFill>
                  <a:schemeClr val="bg1"/>
                </a:solidFill>
              </a:rPr>
              <a:t>wichtiger</a:t>
            </a:r>
            <a:r>
              <a:rPr lang="en-US" sz="3400" dirty="0">
                <a:solidFill>
                  <a:schemeClr val="bg1"/>
                </a:solidFill>
              </a:rPr>
              <a:t> </a:t>
            </a:r>
            <a:r>
              <a:rPr lang="en-US" sz="3400" dirty="0" err="1">
                <a:solidFill>
                  <a:schemeClr val="bg1"/>
                </a:solidFill>
              </a:rPr>
              <a:t>Interessengruppen</a:t>
            </a:r>
            <a:r>
              <a:rPr lang="en-US" sz="3400" dirty="0">
                <a:solidFill>
                  <a:schemeClr val="bg1"/>
                </a:solidFill>
              </a:rPr>
              <a:t> und</a:t>
            </a:r>
          </a:p>
          <a:p>
            <a:pPr>
              <a:tabLst>
                <a:tab pos="1239838" algn="l"/>
              </a:tabLst>
            </a:pPr>
            <a:r>
              <a:rPr lang="en-US" sz="3400" dirty="0">
                <a:solidFill>
                  <a:schemeClr val="bg1"/>
                </a:solidFill>
              </a:rPr>
              <a:t>       </a:t>
            </a:r>
            <a:r>
              <a:rPr lang="en-US" sz="3400" dirty="0" err="1">
                <a:solidFill>
                  <a:schemeClr val="bg1"/>
                </a:solidFill>
              </a:rPr>
              <a:t>Beziehungsmanagement</a:t>
            </a:r>
            <a:r>
              <a:rPr lang="en-US" sz="3400" dirty="0">
                <a:solidFill>
                  <a:schemeClr val="bg1"/>
                </a:solidFill>
              </a:rPr>
              <a:t> </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442792"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515605" y="1947242"/>
            <a:ext cx="3758144" cy="4222552"/>
          </a:xfrm>
        </p:spPr>
        <p:txBody>
          <a:bodyPr>
            <a:normAutofit/>
          </a:bodyPr>
          <a:lstStyle/>
          <a:p>
            <a:pPr marL="12700" indent="-12700">
              <a:lnSpc>
                <a:spcPct val="100000"/>
              </a:lnSpc>
            </a:pPr>
            <a:r>
              <a:rPr lang="en-GB" b="1" dirty="0">
                <a:solidFill>
                  <a:schemeClr val="bg1"/>
                </a:solidFill>
                <a:highlight>
                  <a:srgbClr val="F16924"/>
                </a:highlight>
                <a:latin typeface="Calibri" panose="020F0502020204030204" pitchFamily="34" charset="0"/>
                <a:ea typeface="Lato Light" panose="020F0502020204030203" pitchFamily="34" charset="0"/>
                <a:cs typeface="Calibri" panose="020F0502020204030204" pitchFamily="34" charset="0"/>
              </a:rPr>
              <a:t>ÜBUNG</a:t>
            </a:r>
          </a:p>
          <a:p>
            <a:pPr marL="12700" indent="-12700">
              <a:lnSpc>
                <a:spcPct val="100000"/>
              </a:lnSpc>
            </a:pPr>
            <a:endParaRPr lang="en-GB" b="1" dirty="0">
              <a:solidFill>
                <a:schemeClr val="bg1"/>
              </a:solidFill>
              <a:latin typeface="Calibri" panose="020F0502020204030204" pitchFamily="34" charset="0"/>
              <a:ea typeface="Lato Light" panose="020F0502020204030203" pitchFamily="34" charset="0"/>
              <a:cs typeface="Calibri" panose="020F0502020204030204" pitchFamily="34" charset="0"/>
            </a:endParaRPr>
          </a:p>
          <a:p>
            <a:pPr marL="12700" indent="-12700">
              <a:lnSpc>
                <a:spcPct val="100000"/>
              </a:lnSpc>
            </a:pPr>
            <a:r>
              <a:rPr lang="en-GB" dirty="0">
                <a:latin typeface="Calibri" panose="020F0502020204030204" pitchFamily="34" charset="0"/>
                <a:ea typeface="Lato Light" panose="020F0502020204030203" pitchFamily="34" charset="0"/>
                <a:cs typeface="Calibri" panose="020F0502020204030204" pitchFamily="34" charset="0"/>
              </a:rPr>
              <a:t>Erstellen Sie nun Ihre </a:t>
            </a:r>
            <a:r>
              <a:rPr lang="en-GB" dirty="0" err="1">
                <a:latin typeface="Calibri" panose="020F0502020204030204" pitchFamily="34" charset="0"/>
                <a:ea typeface="Lato Light" panose="020F0502020204030203" pitchFamily="34" charset="0"/>
                <a:cs typeface="Calibri" panose="020F0502020204030204" pitchFamily="34" charset="0"/>
              </a:rPr>
              <a:t>eigene</a:t>
            </a:r>
            <a:r>
              <a:rPr lang="en-GB" dirty="0">
                <a:latin typeface="Calibri" panose="020F0502020204030204" pitchFamily="34" charset="0"/>
                <a:ea typeface="Lato Light" panose="020F0502020204030203" pitchFamily="34" charset="0"/>
                <a:cs typeface="Calibri" panose="020F0502020204030204" pitchFamily="34" charset="0"/>
              </a:rPr>
              <a:t> Version! </a:t>
            </a:r>
            <a:r>
              <a:rPr lang="en-GB" dirty="0" err="1">
                <a:latin typeface="Calibri" panose="020F0502020204030204" pitchFamily="34" charset="0"/>
                <a:ea typeface="Lato Light" panose="020F0502020204030203" pitchFamily="34" charset="0"/>
                <a:cs typeface="Calibri" panose="020F0502020204030204" pitchFamily="34" charset="0"/>
              </a:rPr>
              <a:t>Geben</a:t>
            </a:r>
            <a:r>
              <a:rPr lang="en-GB" dirty="0">
                <a:latin typeface="Calibri" panose="020F0502020204030204" pitchFamily="34" charset="0"/>
                <a:ea typeface="Lato Light" panose="020F0502020204030203" pitchFamily="34" charset="0"/>
                <a:cs typeface="Calibri" panose="020F0502020204030204" pitchFamily="34" charset="0"/>
              </a:rPr>
              <a:t> Sie </a:t>
            </a:r>
            <a:r>
              <a:rPr lang="en-GB" dirty="0" err="1">
                <a:latin typeface="Calibri" panose="020F0502020204030204" pitchFamily="34" charset="0"/>
                <a:ea typeface="Lato Light" panose="020F0502020204030203" pitchFamily="34" charset="0"/>
                <a:cs typeface="Calibri" panose="020F0502020204030204" pitchFamily="34" charset="0"/>
              </a:rPr>
              <a:t>dabei</a:t>
            </a:r>
            <a:r>
              <a:rPr lang="en-GB" dirty="0">
                <a:latin typeface="Calibri" panose="020F0502020204030204" pitchFamily="34" charset="0"/>
                <a:ea typeface="Lato Light" panose="020F0502020204030203" pitchFamily="34" charset="0"/>
                <a:cs typeface="Calibri" panose="020F0502020204030204" pitchFamily="34" charset="0"/>
              </a:rPr>
              <a:t> </a:t>
            </a:r>
            <a:r>
              <a:rPr lang="en-GB" dirty="0" err="1">
                <a:latin typeface="Calibri" panose="020F0502020204030204" pitchFamily="34" charset="0"/>
                <a:ea typeface="Lato Light" panose="020F0502020204030203" pitchFamily="34" charset="0"/>
                <a:cs typeface="Calibri" panose="020F0502020204030204" pitchFamily="34" charset="0"/>
              </a:rPr>
              <a:t>genau</a:t>
            </a:r>
            <a:r>
              <a:rPr lang="en-GB" dirty="0">
                <a:latin typeface="Calibri" panose="020F0502020204030204" pitchFamily="34" charset="0"/>
                <a:ea typeface="Lato Light" panose="020F0502020204030203" pitchFamily="34" charset="0"/>
                <a:cs typeface="Calibri" panose="020F0502020204030204" pitchFamily="34" charset="0"/>
              </a:rPr>
              <a:t> an, wer beteiligt </a:t>
            </a:r>
            <a:r>
              <a:rPr lang="en-GB" dirty="0" err="1">
                <a:latin typeface="Calibri" panose="020F0502020204030204" pitchFamily="34" charset="0"/>
                <a:ea typeface="Lato Light" panose="020F0502020204030203" pitchFamily="34" charset="0"/>
                <a:cs typeface="Calibri" panose="020F0502020204030204" pitchFamily="34" charset="0"/>
              </a:rPr>
              <a:t>werden</a:t>
            </a:r>
            <a:r>
              <a:rPr lang="en-GB" dirty="0">
                <a:latin typeface="Calibri" panose="020F0502020204030204" pitchFamily="34" charset="0"/>
                <a:ea typeface="Lato Light" panose="020F0502020204030203" pitchFamily="34" charset="0"/>
                <a:cs typeface="Calibri" panose="020F0502020204030204" pitchFamily="34" charset="0"/>
              </a:rPr>
              <a:t> muss!</a:t>
            </a:r>
          </a:p>
          <a:p>
            <a:pPr marL="12700" indent="-12700">
              <a:lnSpc>
                <a:spcPct val="100000"/>
              </a:lnSpc>
            </a:pPr>
            <a:endParaRPr lang="en-GB" dirty="0">
              <a:latin typeface="Calibri" panose="020F0502020204030204" pitchFamily="34" charset="0"/>
              <a:ea typeface="Lato Light" panose="020F0502020204030203" pitchFamily="34" charset="0"/>
              <a:cs typeface="Calibri" panose="020F0502020204030204" pitchFamily="34" charset="0"/>
            </a:endParaRPr>
          </a:p>
          <a:p>
            <a:pPr marL="12700" indent="-12700">
              <a:lnSpc>
                <a:spcPct val="100000"/>
              </a:lnSpc>
            </a:pPr>
            <a:r>
              <a:rPr lang="en-GB" b="1" dirty="0" err="1">
                <a:solidFill>
                  <a:schemeClr val="bg1"/>
                </a:solidFill>
                <a:highlight>
                  <a:srgbClr val="F16924"/>
                </a:highlight>
                <a:latin typeface="Calibri" panose="020F0502020204030204" pitchFamily="34" charset="0"/>
                <a:ea typeface="Lato Light" panose="020F0502020204030203" pitchFamily="34" charset="0"/>
                <a:cs typeface="Calibri" panose="020F0502020204030204" pitchFamily="34" charset="0"/>
              </a:rPr>
              <a:t>Nutzen</a:t>
            </a:r>
            <a:r>
              <a:rPr lang="en-GB" b="1" dirty="0">
                <a:solidFill>
                  <a:schemeClr val="bg1"/>
                </a:solidFill>
                <a:highlight>
                  <a:srgbClr val="F16924"/>
                </a:highlight>
                <a:latin typeface="Calibri" panose="020F0502020204030204" pitchFamily="34" charset="0"/>
                <a:ea typeface="Lato Light" panose="020F0502020204030203" pitchFamily="34" charset="0"/>
                <a:cs typeface="Calibri" panose="020F0502020204030204" pitchFamily="34" charset="0"/>
              </a:rPr>
              <a:t> Sie </a:t>
            </a:r>
            <a:r>
              <a:rPr lang="en-GB" b="1" dirty="0" err="1">
                <a:solidFill>
                  <a:schemeClr val="bg1"/>
                </a:solidFill>
                <a:highlight>
                  <a:srgbClr val="F16924"/>
                </a:highlight>
                <a:latin typeface="Calibri" panose="020F0502020204030204" pitchFamily="34" charset="0"/>
                <a:ea typeface="Lato Light" panose="020F0502020204030203" pitchFamily="34" charset="0"/>
                <a:cs typeface="Calibri" panose="020F0502020204030204" pitchFamily="34" charset="0"/>
              </a:rPr>
              <a:t>dazu</a:t>
            </a:r>
            <a:r>
              <a:rPr lang="en-GB" b="1" dirty="0">
                <a:solidFill>
                  <a:schemeClr val="bg1"/>
                </a:solidFill>
                <a:highlight>
                  <a:srgbClr val="F16924"/>
                </a:highlight>
                <a:latin typeface="Calibri" panose="020F0502020204030204" pitchFamily="34" charset="0"/>
                <a:ea typeface="Lato Light" panose="020F0502020204030203" pitchFamily="34" charset="0"/>
                <a:cs typeface="Calibri" panose="020F0502020204030204" pitchFamily="34" charset="0"/>
              </a:rPr>
              <a:t> </a:t>
            </a:r>
            <a:r>
              <a:rPr lang="en-GB" b="1" dirty="0" err="1">
                <a:solidFill>
                  <a:schemeClr val="bg1"/>
                </a:solidFill>
                <a:highlight>
                  <a:srgbClr val="F16924"/>
                </a:highlight>
                <a:latin typeface="Calibri" panose="020F0502020204030204" pitchFamily="34" charset="0"/>
                <a:ea typeface="Lato Light" panose="020F0502020204030203" pitchFamily="34" charset="0"/>
                <a:cs typeface="Calibri" panose="020F0502020204030204" pitchFamily="34" charset="0"/>
              </a:rPr>
              <a:t>unser</a:t>
            </a:r>
            <a:r>
              <a:rPr lang="en-GB" b="1" dirty="0">
                <a:solidFill>
                  <a:schemeClr val="bg1"/>
                </a:solidFill>
                <a:highlight>
                  <a:srgbClr val="F16924"/>
                </a:highlight>
                <a:latin typeface="Calibri" panose="020F0502020204030204" pitchFamily="34" charset="0"/>
                <a:ea typeface="Lato Light" panose="020F0502020204030203" pitchFamily="34" charset="0"/>
                <a:cs typeface="Calibri" panose="020F0502020204030204" pitchFamily="34" charset="0"/>
              </a:rPr>
              <a:t> Template:</a:t>
            </a:r>
          </a:p>
          <a:p>
            <a:pPr marL="12700" indent="-12700"/>
            <a:endParaRPr lang="en-GB" dirty="0">
              <a:latin typeface="Calibri" panose="020F0502020204030204" pitchFamily="34" charset="0"/>
              <a:ea typeface="Lato Light" panose="020F0502020204030203" pitchFamily="34" charset="0"/>
              <a:cs typeface="Calibri" panose="020F0502020204030204" pitchFamily="34" charset="0"/>
            </a:endParaRPr>
          </a:p>
        </p:txBody>
      </p:sp>
      <p:grpSp>
        <p:nvGrpSpPr>
          <p:cNvPr id="85" name="Group 84">
            <a:extLst>
              <a:ext uri="{FF2B5EF4-FFF2-40B4-BE49-F238E27FC236}">
                <a16:creationId xmlns:a16="http://schemas.microsoft.com/office/drawing/2014/main" id="{AD1F7C91-9436-7A5B-5669-28A7B3F9EE63}"/>
              </a:ext>
            </a:extLst>
          </p:cNvPr>
          <p:cNvGrpSpPr/>
          <p:nvPr/>
        </p:nvGrpSpPr>
        <p:grpSpPr>
          <a:xfrm>
            <a:off x="529758" y="1698059"/>
            <a:ext cx="885534" cy="895928"/>
            <a:chOff x="7190753" y="5365577"/>
            <a:chExt cx="745522" cy="754273"/>
          </a:xfrm>
          <a:solidFill>
            <a:srgbClr val="595959"/>
          </a:solidFill>
        </p:grpSpPr>
        <p:grpSp>
          <p:nvGrpSpPr>
            <p:cNvPr id="86" name="Graphic 2">
              <a:extLst>
                <a:ext uri="{FF2B5EF4-FFF2-40B4-BE49-F238E27FC236}">
                  <a16:creationId xmlns:a16="http://schemas.microsoft.com/office/drawing/2014/main" id="{DB0E133F-4814-5DC0-D753-CB01E518C8CF}"/>
                </a:ext>
              </a:extLst>
            </p:cNvPr>
            <p:cNvGrpSpPr/>
            <p:nvPr/>
          </p:nvGrpSpPr>
          <p:grpSpPr>
            <a:xfrm>
              <a:off x="7353351" y="5647412"/>
              <a:ext cx="420044" cy="75879"/>
              <a:chOff x="7353351" y="5647412"/>
              <a:chExt cx="420044" cy="75879"/>
            </a:xfrm>
            <a:grpFill/>
          </p:grpSpPr>
          <p:sp>
            <p:nvSpPr>
              <p:cNvPr id="97" name="Freeform 96">
                <a:extLst>
                  <a:ext uri="{FF2B5EF4-FFF2-40B4-BE49-F238E27FC236}">
                    <a16:creationId xmlns:a16="http://schemas.microsoft.com/office/drawing/2014/main" id="{41E69E48-97BD-CFA3-988B-353B1AB2679F}"/>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6AB6600E-7D82-1048-8F16-AF2A122834A6}"/>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87" name="Graphic 2">
              <a:extLst>
                <a:ext uri="{FF2B5EF4-FFF2-40B4-BE49-F238E27FC236}">
                  <a16:creationId xmlns:a16="http://schemas.microsoft.com/office/drawing/2014/main" id="{E57F3D64-0EBA-E14A-DED6-2513710802A9}"/>
                </a:ext>
              </a:extLst>
            </p:cNvPr>
            <p:cNvGrpSpPr/>
            <p:nvPr/>
          </p:nvGrpSpPr>
          <p:grpSpPr>
            <a:xfrm>
              <a:off x="7190753" y="5365577"/>
              <a:ext cx="745522" cy="754273"/>
              <a:chOff x="7190753" y="5365577"/>
              <a:chExt cx="745522" cy="754273"/>
            </a:xfrm>
            <a:grpFill/>
          </p:grpSpPr>
          <p:sp>
            <p:nvSpPr>
              <p:cNvPr id="88" name="Freeform 87">
                <a:extLst>
                  <a:ext uri="{FF2B5EF4-FFF2-40B4-BE49-F238E27FC236}">
                    <a16:creationId xmlns:a16="http://schemas.microsoft.com/office/drawing/2014/main" id="{29DDC427-6ED9-8FD5-5C3E-F36C8735D9E8}"/>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88">
                <a:extLst>
                  <a:ext uri="{FF2B5EF4-FFF2-40B4-BE49-F238E27FC236}">
                    <a16:creationId xmlns:a16="http://schemas.microsoft.com/office/drawing/2014/main" id="{7024CCE2-3584-22F9-E35E-5EDB1919503F}"/>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0" name="Freeform 89">
                <a:extLst>
                  <a:ext uri="{FF2B5EF4-FFF2-40B4-BE49-F238E27FC236}">
                    <a16:creationId xmlns:a16="http://schemas.microsoft.com/office/drawing/2014/main" id="{CABDE747-A1FB-EB1B-0A4C-06696183A8A9}"/>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1" name="Freeform 90">
                <a:extLst>
                  <a:ext uri="{FF2B5EF4-FFF2-40B4-BE49-F238E27FC236}">
                    <a16:creationId xmlns:a16="http://schemas.microsoft.com/office/drawing/2014/main" id="{7BA79BE7-F808-C163-BAAE-F1FC5194A5BE}"/>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2" name="Freeform 91">
                <a:extLst>
                  <a:ext uri="{FF2B5EF4-FFF2-40B4-BE49-F238E27FC236}">
                    <a16:creationId xmlns:a16="http://schemas.microsoft.com/office/drawing/2014/main" id="{C648CE51-B36B-DC9A-3658-68E9FB4451BC}"/>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3" name="Freeform 92">
                <a:extLst>
                  <a:ext uri="{FF2B5EF4-FFF2-40B4-BE49-F238E27FC236}">
                    <a16:creationId xmlns:a16="http://schemas.microsoft.com/office/drawing/2014/main" id="{AE51240B-9764-1E00-458A-F73A4B330BA5}"/>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4" name="Freeform 93">
                <a:extLst>
                  <a:ext uri="{FF2B5EF4-FFF2-40B4-BE49-F238E27FC236}">
                    <a16:creationId xmlns:a16="http://schemas.microsoft.com/office/drawing/2014/main" id="{5E37E4EE-07A2-605B-2C31-A6F8AD5B2381}"/>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5" name="Freeform 94">
                <a:extLst>
                  <a:ext uri="{FF2B5EF4-FFF2-40B4-BE49-F238E27FC236}">
                    <a16:creationId xmlns:a16="http://schemas.microsoft.com/office/drawing/2014/main" id="{7BB3CB9C-1BB8-8300-5814-902E778922AF}"/>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6" name="Freeform 95">
                <a:extLst>
                  <a:ext uri="{FF2B5EF4-FFF2-40B4-BE49-F238E27FC236}">
                    <a16:creationId xmlns:a16="http://schemas.microsoft.com/office/drawing/2014/main" id="{40A4E8AA-F262-42A9-372E-2479DDFE691B}"/>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2" name="Group 1">
            <a:extLst>
              <a:ext uri="{FF2B5EF4-FFF2-40B4-BE49-F238E27FC236}">
                <a16:creationId xmlns:a16="http://schemas.microsoft.com/office/drawing/2014/main" id="{F3616EEE-7724-B313-0A33-0CE0E6DF6B54}"/>
              </a:ext>
            </a:extLst>
          </p:cNvPr>
          <p:cNvGrpSpPr/>
          <p:nvPr/>
        </p:nvGrpSpPr>
        <p:grpSpPr>
          <a:xfrm>
            <a:off x="5447500" y="2015657"/>
            <a:ext cx="5886600" cy="3826716"/>
            <a:chOff x="5447500" y="2015657"/>
            <a:chExt cx="5886600" cy="3826716"/>
          </a:xfrm>
        </p:grpSpPr>
        <p:cxnSp>
          <p:nvCxnSpPr>
            <p:cNvPr id="99" name="Straight Connector 21">
              <a:extLst>
                <a:ext uri="{FF2B5EF4-FFF2-40B4-BE49-F238E27FC236}">
                  <a16:creationId xmlns:a16="http://schemas.microsoft.com/office/drawing/2014/main" id="{E097A8D9-BA93-945B-BF6C-7F3FE7032FE8}"/>
                </a:ext>
              </a:extLst>
            </p:cNvPr>
            <p:cNvCxnSpPr>
              <a:cxnSpLocks/>
            </p:cNvCxnSpPr>
            <p:nvPr/>
          </p:nvCxnSpPr>
          <p:spPr>
            <a:xfrm>
              <a:off x="6693995" y="3822443"/>
              <a:ext cx="1346117" cy="4370"/>
            </a:xfrm>
            <a:prstGeom prst="line">
              <a:avLst/>
            </a:prstGeom>
            <a:ln w="38100">
              <a:solidFill>
                <a:srgbClr val="245473"/>
              </a:solidFill>
              <a:headEnd type="oval"/>
            </a:ln>
          </p:spPr>
          <p:style>
            <a:lnRef idx="1">
              <a:schemeClr val="accent1"/>
            </a:lnRef>
            <a:fillRef idx="0">
              <a:schemeClr val="accent1"/>
            </a:fillRef>
            <a:effectRef idx="0">
              <a:schemeClr val="accent1"/>
            </a:effectRef>
            <a:fontRef idx="minor">
              <a:schemeClr val="tx1"/>
            </a:fontRef>
          </p:style>
        </p:cxnSp>
        <p:cxnSp>
          <p:nvCxnSpPr>
            <p:cNvPr id="100" name="Straight Connector 25">
              <a:extLst>
                <a:ext uri="{FF2B5EF4-FFF2-40B4-BE49-F238E27FC236}">
                  <a16:creationId xmlns:a16="http://schemas.microsoft.com/office/drawing/2014/main" id="{E5393A7E-5C77-DF17-14BE-D20D4520A849}"/>
                </a:ext>
              </a:extLst>
            </p:cNvPr>
            <p:cNvCxnSpPr>
              <a:cxnSpLocks/>
            </p:cNvCxnSpPr>
            <p:nvPr/>
          </p:nvCxnSpPr>
          <p:spPr>
            <a:xfrm flipH="1">
              <a:off x="9040674" y="3646969"/>
              <a:ext cx="1343509" cy="5866"/>
            </a:xfrm>
            <a:prstGeom prst="line">
              <a:avLst/>
            </a:prstGeom>
            <a:ln w="38100">
              <a:solidFill>
                <a:srgbClr val="7F1C58"/>
              </a:solidFill>
              <a:headEnd type="oval"/>
            </a:ln>
          </p:spPr>
          <p:style>
            <a:lnRef idx="1">
              <a:schemeClr val="accent1"/>
            </a:lnRef>
            <a:fillRef idx="0">
              <a:schemeClr val="accent1"/>
            </a:fillRef>
            <a:effectRef idx="0">
              <a:schemeClr val="accent1"/>
            </a:effectRef>
            <a:fontRef idx="minor">
              <a:schemeClr val="tx1"/>
            </a:fontRef>
          </p:style>
        </p:cxnSp>
        <p:sp>
          <p:nvSpPr>
            <p:cNvPr id="101" name="Shape 23">
              <a:extLst>
                <a:ext uri="{FF2B5EF4-FFF2-40B4-BE49-F238E27FC236}">
                  <a16:creationId xmlns:a16="http://schemas.microsoft.com/office/drawing/2014/main" id="{D9493DFD-09F6-9E4C-6CFE-700A3BF66824}"/>
                </a:ext>
              </a:extLst>
            </p:cNvPr>
            <p:cNvSpPr/>
            <p:nvPr/>
          </p:nvSpPr>
          <p:spPr>
            <a:xfrm>
              <a:off x="9005664" y="2409200"/>
              <a:ext cx="1378518" cy="185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rgbClr val="245473"/>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2" name="Shape 24">
              <a:extLst>
                <a:ext uri="{FF2B5EF4-FFF2-40B4-BE49-F238E27FC236}">
                  <a16:creationId xmlns:a16="http://schemas.microsoft.com/office/drawing/2014/main" id="{FC0DC615-4508-19F3-4913-D654DB94F799}"/>
                </a:ext>
              </a:extLst>
            </p:cNvPr>
            <p:cNvSpPr/>
            <p:nvPr/>
          </p:nvSpPr>
          <p:spPr>
            <a:xfrm rot="10800000" flipH="1">
              <a:off x="9005664" y="4751534"/>
              <a:ext cx="1378518" cy="185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rgbClr val="B41F7A"/>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3" name="Shape 26">
              <a:extLst>
                <a:ext uri="{FF2B5EF4-FFF2-40B4-BE49-F238E27FC236}">
                  <a16:creationId xmlns:a16="http://schemas.microsoft.com/office/drawing/2014/main" id="{260B500D-5474-C867-D255-21A39E6B8225}"/>
                </a:ext>
              </a:extLst>
            </p:cNvPr>
            <p:cNvSpPr/>
            <p:nvPr/>
          </p:nvSpPr>
          <p:spPr>
            <a:xfrm>
              <a:off x="6749147" y="2409200"/>
              <a:ext cx="1378517" cy="18595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686" y="0"/>
                  </a:lnTo>
                  <a:lnTo>
                    <a:pt x="0" y="0"/>
                  </a:lnTo>
                </a:path>
              </a:pathLst>
            </a:custGeom>
            <a:noFill/>
            <a:ln w="38100" cap="flat">
              <a:solidFill>
                <a:srgbClr val="B41F7A"/>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4" name="Shape 27">
              <a:extLst>
                <a:ext uri="{FF2B5EF4-FFF2-40B4-BE49-F238E27FC236}">
                  <a16:creationId xmlns:a16="http://schemas.microsoft.com/office/drawing/2014/main" id="{C6126BC1-B3EE-55BC-BCEC-F938BC431F56}"/>
                </a:ext>
              </a:extLst>
            </p:cNvPr>
            <p:cNvSpPr/>
            <p:nvPr/>
          </p:nvSpPr>
          <p:spPr>
            <a:xfrm>
              <a:off x="6749147" y="4751534"/>
              <a:ext cx="1378517" cy="1859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rgbClr val="EDA13E"/>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5" name="Shape 6">
              <a:extLst>
                <a:ext uri="{FF2B5EF4-FFF2-40B4-BE49-F238E27FC236}">
                  <a16:creationId xmlns:a16="http://schemas.microsoft.com/office/drawing/2014/main" id="{A2338C70-815F-C544-BDD1-9997E25BA547}"/>
                </a:ext>
              </a:extLst>
            </p:cNvPr>
            <p:cNvSpPr/>
            <p:nvPr/>
          </p:nvSpPr>
          <p:spPr>
            <a:xfrm>
              <a:off x="7132126" y="2015657"/>
              <a:ext cx="1422996" cy="16434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2"/>
                  </a:lnTo>
                  <a:lnTo>
                    <a:pt x="21600" y="21600"/>
                  </a:lnTo>
                  <a:lnTo>
                    <a:pt x="21600" y="0"/>
                  </a:lnTo>
                  <a:close/>
                </a:path>
              </a:pathLst>
            </a:custGeom>
            <a:solidFill>
              <a:srgbClr val="B41F7A"/>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6" name="Shape 7">
              <a:extLst>
                <a:ext uri="{FF2B5EF4-FFF2-40B4-BE49-F238E27FC236}">
                  <a16:creationId xmlns:a16="http://schemas.microsoft.com/office/drawing/2014/main" id="{DC11393E-D3F3-233F-147D-B11D8CF5C85A}"/>
                </a:ext>
              </a:extLst>
            </p:cNvPr>
            <p:cNvSpPr/>
            <p:nvPr/>
          </p:nvSpPr>
          <p:spPr>
            <a:xfrm>
              <a:off x="7135626" y="2831197"/>
              <a:ext cx="1423242" cy="16432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 y="21600"/>
                  </a:lnTo>
                  <a:lnTo>
                    <a:pt x="21600" y="10801"/>
                  </a:lnTo>
                  <a:lnTo>
                    <a:pt x="0" y="0"/>
                  </a:lnTo>
                  <a:close/>
                </a:path>
              </a:pathLst>
            </a:custGeom>
            <a:solidFill>
              <a:srgbClr val="245473"/>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7" name="Shape 8">
              <a:extLst>
                <a:ext uri="{FF2B5EF4-FFF2-40B4-BE49-F238E27FC236}">
                  <a16:creationId xmlns:a16="http://schemas.microsoft.com/office/drawing/2014/main" id="{0262A2E2-E32D-48B1-2230-4093EBF8C5F1}"/>
                </a:ext>
              </a:extLst>
            </p:cNvPr>
            <p:cNvSpPr/>
            <p:nvPr/>
          </p:nvSpPr>
          <p:spPr>
            <a:xfrm>
              <a:off x="7132126" y="3650044"/>
              <a:ext cx="1422996" cy="164341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798"/>
                  </a:lnTo>
                  <a:lnTo>
                    <a:pt x="21600" y="0"/>
                  </a:lnTo>
                  <a:lnTo>
                    <a:pt x="21600" y="21600"/>
                  </a:lnTo>
                  <a:close/>
                </a:path>
              </a:pathLst>
            </a:custGeom>
            <a:solidFill>
              <a:srgbClr val="EDA13E"/>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8" name="Shape 9">
              <a:extLst>
                <a:ext uri="{FF2B5EF4-FFF2-40B4-BE49-F238E27FC236}">
                  <a16:creationId xmlns:a16="http://schemas.microsoft.com/office/drawing/2014/main" id="{20B2D86F-8CC9-1943-0964-B23BDAB8C58E}"/>
                </a:ext>
              </a:extLst>
            </p:cNvPr>
            <p:cNvSpPr/>
            <p:nvPr/>
          </p:nvSpPr>
          <p:spPr>
            <a:xfrm>
              <a:off x="8558869" y="2015657"/>
              <a:ext cx="1422997" cy="16434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802"/>
                  </a:lnTo>
                  <a:lnTo>
                    <a:pt x="0" y="21600"/>
                  </a:lnTo>
                  <a:lnTo>
                    <a:pt x="0" y="0"/>
                  </a:lnTo>
                  <a:close/>
                </a:path>
              </a:pathLst>
            </a:custGeom>
            <a:solidFill>
              <a:srgbClr val="245473"/>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9" name="Shape 10">
              <a:extLst>
                <a:ext uri="{FF2B5EF4-FFF2-40B4-BE49-F238E27FC236}">
                  <a16:creationId xmlns:a16="http://schemas.microsoft.com/office/drawing/2014/main" id="{38CED5F9-4260-12D4-3C1A-546EBEC51810}"/>
                </a:ext>
              </a:extLst>
            </p:cNvPr>
            <p:cNvSpPr/>
            <p:nvPr/>
          </p:nvSpPr>
          <p:spPr>
            <a:xfrm>
              <a:off x="8555122" y="2831197"/>
              <a:ext cx="1423242" cy="16432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596" y="21600"/>
                  </a:lnTo>
                  <a:lnTo>
                    <a:pt x="0" y="10801"/>
                  </a:lnTo>
                  <a:lnTo>
                    <a:pt x="21600" y="0"/>
                  </a:lnTo>
                  <a:close/>
                </a:path>
              </a:pathLst>
            </a:custGeom>
            <a:solidFill>
              <a:srgbClr val="7F1C58"/>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10" name="Shape 11">
              <a:extLst>
                <a:ext uri="{FF2B5EF4-FFF2-40B4-BE49-F238E27FC236}">
                  <a16:creationId xmlns:a16="http://schemas.microsoft.com/office/drawing/2014/main" id="{B551EE73-5EC5-4B0E-0337-B11D13662282}"/>
                </a:ext>
              </a:extLst>
            </p:cNvPr>
            <p:cNvSpPr/>
            <p:nvPr/>
          </p:nvSpPr>
          <p:spPr>
            <a:xfrm>
              <a:off x="8558869" y="3650044"/>
              <a:ext cx="1422997" cy="1643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798"/>
                  </a:lnTo>
                  <a:lnTo>
                    <a:pt x="0" y="0"/>
                  </a:lnTo>
                  <a:lnTo>
                    <a:pt x="0" y="21600"/>
                  </a:lnTo>
                  <a:close/>
                </a:path>
              </a:pathLst>
            </a:custGeom>
            <a:solidFill>
              <a:srgbClr val="B41F7A"/>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11" name="Shape 13">
              <a:extLst>
                <a:ext uri="{FF2B5EF4-FFF2-40B4-BE49-F238E27FC236}">
                  <a16:creationId xmlns:a16="http://schemas.microsoft.com/office/drawing/2014/main" id="{64587873-53E7-D65B-FB60-67B4D1312078}"/>
                </a:ext>
              </a:extLst>
            </p:cNvPr>
            <p:cNvSpPr/>
            <p:nvPr/>
          </p:nvSpPr>
          <p:spPr>
            <a:xfrm>
              <a:off x="7843500" y="2837366"/>
              <a:ext cx="1423242" cy="16434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alpha val="83000"/>
              </a:srgbClr>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13" name="TextBox 29">
              <a:extLst>
                <a:ext uri="{FF2B5EF4-FFF2-40B4-BE49-F238E27FC236}">
                  <a16:creationId xmlns:a16="http://schemas.microsoft.com/office/drawing/2014/main" id="{9E76CAD8-24A2-4663-3A4B-E084154786EA}"/>
                </a:ext>
              </a:extLst>
            </p:cNvPr>
            <p:cNvSpPr txBox="1"/>
            <p:nvPr/>
          </p:nvSpPr>
          <p:spPr>
            <a:xfrm>
              <a:off x="10513041" y="2246316"/>
              <a:ext cx="728084" cy="338554"/>
            </a:xfrm>
            <a:prstGeom prst="rect">
              <a:avLst/>
            </a:prstGeom>
            <a:noFill/>
          </p:spPr>
          <p:txBody>
            <a:bodyPr wrap="none" rtlCol="0" anchor="t" anchorCtr="0">
              <a:spAutoFit/>
            </a:bodyPr>
            <a:lstStyle/>
            <a:p>
              <a:r>
                <a:rPr lang="en-GB" sz="1600" b="1" dirty="0">
                  <a:solidFill>
                    <a:srgbClr val="245473"/>
                  </a:solidFill>
                  <a:ea typeface="League Spartan" charset="0"/>
                  <a:cs typeface="Poppins" pitchFamily="2" charset="77"/>
                </a:rPr>
                <a:t>Medien</a:t>
              </a:r>
            </a:p>
          </p:txBody>
        </p:sp>
        <p:sp>
          <p:nvSpPr>
            <p:cNvPr id="115" name="TextBox 31">
              <a:extLst>
                <a:ext uri="{FF2B5EF4-FFF2-40B4-BE49-F238E27FC236}">
                  <a16:creationId xmlns:a16="http://schemas.microsoft.com/office/drawing/2014/main" id="{605B58D5-7415-7AF9-23ED-070DFD4E6161}"/>
                </a:ext>
              </a:extLst>
            </p:cNvPr>
            <p:cNvSpPr txBox="1"/>
            <p:nvPr/>
          </p:nvSpPr>
          <p:spPr>
            <a:xfrm>
              <a:off x="10513041" y="3455088"/>
              <a:ext cx="821059" cy="338554"/>
            </a:xfrm>
            <a:prstGeom prst="rect">
              <a:avLst/>
            </a:prstGeom>
            <a:noFill/>
          </p:spPr>
          <p:txBody>
            <a:bodyPr wrap="none" rtlCol="0" anchor="t" anchorCtr="0">
              <a:spAutoFit/>
            </a:bodyPr>
            <a:lstStyle/>
            <a:p>
              <a:r>
                <a:rPr lang="en-GB" sz="1600" b="1" dirty="0">
                  <a:solidFill>
                    <a:srgbClr val="7F1C58"/>
                  </a:solidFill>
                  <a:ea typeface="League Spartan" charset="0"/>
                  <a:cs typeface="Poppins" pitchFamily="2" charset="77"/>
                </a:rPr>
                <a:t>Wissenschaft</a:t>
              </a:r>
            </a:p>
          </p:txBody>
        </p:sp>
        <p:sp>
          <p:nvSpPr>
            <p:cNvPr id="117" name="TextBox 33">
              <a:extLst>
                <a:ext uri="{FF2B5EF4-FFF2-40B4-BE49-F238E27FC236}">
                  <a16:creationId xmlns:a16="http://schemas.microsoft.com/office/drawing/2014/main" id="{5117FA5C-C3A2-05EF-BE6A-803B1E866F43}"/>
                </a:ext>
              </a:extLst>
            </p:cNvPr>
            <p:cNvSpPr txBox="1"/>
            <p:nvPr/>
          </p:nvSpPr>
          <p:spPr>
            <a:xfrm>
              <a:off x="10496877" y="4791016"/>
              <a:ext cx="788870" cy="338554"/>
            </a:xfrm>
            <a:prstGeom prst="rect">
              <a:avLst/>
            </a:prstGeom>
            <a:noFill/>
          </p:spPr>
          <p:txBody>
            <a:bodyPr wrap="none" rtlCol="0" anchor="t" anchorCtr="0">
              <a:spAutoFit/>
            </a:bodyPr>
            <a:lstStyle/>
            <a:p>
              <a:r>
                <a:rPr lang="en-GB" sz="1600" b="1" dirty="0">
                  <a:solidFill>
                    <a:srgbClr val="B41F7A"/>
                  </a:solidFill>
                  <a:ea typeface="League Spartan" charset="0"/>
                  <a:cs typeface="Poppins" pitchFamily="2" charset="77"/>
                </a:rPr>
                <a:t>Politik</a:t>
              </a:r>
            </a:p>
          </p:txBody>
        </p:sp>
        <p:sp>
          <p:nvSpPr>
            <p:cNvPr id="119" name="TextBox 118">
              <a:extLst>
                <a:ext uri="{FF2B5EF4-FFF2-40B4-BE49-F238E27FC236}">
                  <a16:creationId xmlns:a16="http://schemas.microsoft.com/office/drawing/2014/main" id="{FCD597D7-0E0C-9E5C-74B8-E3A3AC1C9E6D}"/>
                </a:ext>
              </a:extLst>
            </p:cNvPr>
            <p:cNvSpPr txBox="1"/>
            <p:nvPr/>
          </p:nvSpPr>
          <p:spPr>
            <a:xfrm>
              <a:off x="5787685" y="2211416"/>
              <a:ext cx="798808" cy="338554"/>
            </a:xfrm>
            <a:prstGeom prst="rect">
              <a:avLst/>
            </a:prstGeom>
            <a:noFill/>
          </p:spPr>
          <p:txBody>
            <a:bodyPr wrap="none" rtlCol="0" anchor="t" anchorCtr="0">
              <a:spAutoFit/>
            </a:bodyPr>
            <a:lstStyle/>
            <a:p>
              <a:pPr algn="r"/>
              <a:r>
                <a:rPr lang="en-GB" sz="1600" b="1" dirty="0">
                  <a:solidFill>
                    <a:srgbClr val="B41F7A"/>
                  </a:solidFill>
                  <a:ea typeface="League Spartan" charset="0"/>
                  <a:cs typeface="Poppins" pitchFamily="2" charset="77"/>
                </a:rPr>
                <a:t>Gesellschaft</a:t>
              </a:r>
            </a:p>
          </p:txBody>
        </p:sp>
        <p:sp>
          <p:nvSpPr>
            <p:cNvPr id="121" name="TextBox 120">
              <a:extLst>
                <a:ext uri="{FF2B5EF4-FFF2-40B4-BE49-F238E27FC236}">
                  <a16:creationId xmlns:a16="http://schemas.microsoft.com/office/drawing/2014/main" id="{68499D3F-92D1-ACD1-351E-94FF23C805D1}"/>
                </a:ext>
              </a:extLst>
            </p:cNvPr>
            <p:cNvSpPr txBox="1"/>
            <p:nvPr/>
          </p:nvSpPr>
          <p:spPr>
            <a:xfrm>
              <a:off x="5678311" y="3631312"/>
              <a:ext cx="893386" cy="338554"/>
            </a:xfrm>
            <a:prstGeom prst="rect">
              <a:avLst/>
            </a:prstGeom>
            <a:noFill/>
          </p:spPr>
          <p:txBody>
            <a:bodyPr wrap="none" rtlCol="0" anchor="t" anchorCtr="0">
              <a:spAutoFit/>
            </a:bodyPr>
            <a:lstStyle/>
            <a:p>
              <a:pPr algn="r"/>
              <a:r>
                <a:rPr lang="en-GB" sz="1600" b="1" dirty="0">
                  <a:solidFill>
                    <a:srgbClr val="245473"/>
                  </a:solidFill>
                  <a:ea typeface="League Spartan" charset="0"/>
                  <a:cs typeface="Poppins" pitchFamily="2" charset="77"/>
                </a:rPr>
                <a:t>Industrie</a:t>
              </a:r>
            </a:p>
          </p:txBody>
        </p:sp>
        <p:sp>
          <p:nvSpPr>
            <p:cNvPr id="123" name="TextBox 122">
              <a:extLst>
                <a:ext uri="{FF2B5EF4-FFF2-40B4-BE49-F238E27FC236}">
                  <a16:creationId xmlns:a16="http://schemas.microsoft.com/office/drawing/2014/main" id="{97B799D6-AA59-5876-5374-F3D64129E4B7}"/>
                </a:ext>
              </a:extLst>
            </p:cNvPr>
            <p:cNvSpPr txBox="1"/>
            <p:nvPr/>
          </p:nvSpPr>
          <p:spPr>
            <a:xfrm>
              <a:off x="5447500" y="4767685"/>
              <a:ext cx="1042978" cy="338554"/>
            </a:xfrm>
            <a:prstGeom prst="rect">
              <a:avLst/>
            </a:prstGeom>
            <a:noFill/>
          </p:spPr>
          <p:txBody>
            <a:bodyPr wrap="none" rtlCol="0" anchor="t" anchorCtr="0">
              <a:spAutoFit/>
            </a:bodyPr>
            <a:lstStyle/>
            <a:p>
              <a:pPr algn="r"/>
              <a:r>
                <a:rPr lang="en-GB" sz="1600" b="1" dirty="0">
                  <a:solidFill>
                    <a:srgbClr val="EDA13E"/>
                  </a:solidFill>
                  <a:ea typeface="League Spartan" charset="0"/>
                  <a:cs typeface="Poppins" pitchFamily="2" charset="77"/>
                </a:rPr>
                <a:t>Financiers</a:t>
              </a:r>
            </a:p>
          </p:txBody>
        </p:sp>
        <p:sp>
          <p:nvSpPr>
            <p:cNvPr id="126" name="Shape 27">
              <a:extLst>
                <a:ext uri="{FF2B5EF4-FFF2-40B4-BE49-F238E27FC236}">
                  <a16:creationId xmlns:a16="http://schemas.microsoft.com/office/drawing/2014/main" id="{6DD2D7E0-E4C1-F352-B42A-C1005B25F0D9}"/>
                </a:ext>
              </a:extLst>
            </p:cNvPr>
            <p:cNvSpPr/>
            <p:nvPr/>
          </p:nvSpPr>
          <p:spPr>
            <a:xfrm>
              <a:off x="8407468" y="3884489"/>
              <a:ext cx="165570" cy="18081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rgbClr val="F16924"/>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28" name="TextBox 40">
              <a:extLst>
                <a:ext uri="{FF2B5EF4-FFF2-40B4-BE49-F238E27FC236}">
                  <a16:creationId xmlns:a16="http://schemas.microsoft.com/office/drawing/2014/main" id="{CB170EFA-DEA5-57C7-35F9-5FB782EC5EC8}"/>
                </a:ext>
              </a:extLst>
            </p:cNvPr>
            <p:cNvSpPr txBox="1"/>
            <p:nvPr/>
          </p:nvSpPr>
          <p:spPr>
            <a:xfrm>
              <a:off x="7059814" y="5503819"/>
              <a:ext cx="1234377" cy="338554"/>
            </a:xfrm>
            <a:prstGeom prst="rect">
              <a:avLst/>
            </a:prstGeom>
            <a:noFill/>
          </p:spPr>
          <p:txBody>
            <a:bodyPr wrap="none" rtlCol="0" anchor="t" anchorCtr="0">
              <a:spAutoFit/>
            </a:bodyPr>
            <a:lstStyle/>
            <a:p>
              <a:pPr algn="r"/>
              <a:r>
                <a:rPr lang="en-GB" sz="1600" b="1" dirty="0" err="1">
                  <a:solidFill>
                    <a:srgbClr val="F16924"/>
                  </a:solidFill>
                  <a:ea typeface="League Spartan" charset="0"/>
                  <a:cs typeface="Poppins" pitchFamily="2" charset="77"/>
                </a:rPr>
                <a:t>Beschäftigte</a:t>
              </a:r>
              <a:endParaRPr lang="en-GB" sz="1600" b="1" dirty="0">
                <a:solidFill>
                  <a:srgbClr val="F16924"/>
                </a:solidFill>
                <a:ea typeface="League Spartan" charset="0"/>
                <a:cs typeface="Poppins" pitchFamily="2" charset="77"/>
              </a:endParaRPr>
            </a:p>
          </p:txBody>
        </p:sp>
      </p:grpSp>
      <p:sp>
        <p:nvSpPr>
          <p:cNvPr id="3" name="Sechseck 2">
            <a:extLst>
              <a:ext uri="{FF2B5EF4-FFF2-40B4-BE49-F238E27FC236}">
                <a16:creationId xmlns:a16="http://schemas.microsoft.com/office/drawing/2014/main" id="{E2241F41-C8D2-31D5-BFA0-8DA3AA4C6EEC}"/>
              </a:ext>
            </a:extLst>
          </p:cNvPr>
          <p:cNvSpPr/>
          <p:nvPr/>
        </p:nvSpPr>
        <p:spPr>
          <a:xfrm rot="5400000" flipH="1" flipV="1">
            <a:off x="8071861" y="3096504"/>
            <a:ext cx="989829" cy="1125140"/>
          </a:xfrm>
          <a:prstGeom prst="hexagon">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Box 29">
            <a:extLst>
              <a:ext uri="{FF2B5EF4-FFF2-40B4-BE49-F238E27FC236}">
                <a16:creationId xmlns:a16="http://schemas.microsoft.com/office/drawing/2014/main" id="{71A58963-86E3-EBF4-BB32-289D7EBD0C65}"/>
              </a:ext>
            </a:extLst>
          </p:cNvPr>
          <p:cNvSpPr txBox="1"/>
          <p:nvPr/>
        </p:nvSpPr>
        <p:spPr>
          <a:xfrm>
            <a:off x="7986342" y="3445572"/>
            <a:ext cx="1178912" cy="338554"/>
          </a:xfrm>
          <a:prstGeom prst="rect">
            <a:avLst/>
          </a:prstGeom>
          <a:noFill/>
        </p:spPr>
        <p:txBody>
          <a:bodyPr wrap="none" rtlCol="0" anchor="t" anchorCtr="0">
            <a:spAutoFit/>
          </a:bodyPr>
          <a:lstStyle/>
          <a:p>
            <a:r>
              <a:rPr lang="en-GB" sz="1600" b="1" dirty="0" err="1">
                <a:solidFill>
                  <a:schemeClr val="bg1"/>
                </a:solidFill>
                <a:latin typeface="+mj-lt"/>
                <a:ea typeface="League Spartan" charset="0"/>
                <a:cs typeface="Poppins" pitchFamily="2" charset="77"/>
              </a:rPr>
              <a:t>Beschäftigte</a:t>
            </a:r>
            <a:endParaRPr lang="en-GB" sz="1600" b="1" dirty="0">
              <a:solidFill>
                <a:schemeClr val="bg1"/>
              </a:solidFill>
              <a:latin typeface="+mj-lt"/>
              <a:ea typeface="League Spartan" charset="0"/>
              <a:cs typeface="Poppins" pitchFamily="2" charset="77"/>
            </a:endParaRPr>
          </a:p>
        </p:txBody>
      </p:sp>
    </p:spTree>
    <p:extLst>
      <p:ext uri="{BB962C8B-B14F-4D97-AF65-F5344CB8AC3E}">
        <p14:creationId xmlns:p14="http://schemas.microsoft.com/office/powerpoint/2010/main" val="3102032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11A9AD-2D5B-A34E-9FC6-7EABDA526717}"/>
              </a:ext>
            </a:extLst>
          </p:cNvPr>
          <p:cNvSpPr>
            <a:spLocks noGrp="1"/>
          </p:cNvSpPr>
          <p:nvPr>
            <p:ph type="body" sz="quarter" idx="14"/>
          </p:nvPr>
        </p:nvSpPr>
        <p:spPr/>
        <p: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Was ist eine Unternehmenskrise?</a:t>
            </a:r>
            <a:endParaRPr lang="en-US" dirty="0"/>
          </a:p>
        </p:txBody>
      </p:sp>
      <p:sp>
        <p:nvSpPr>
          <p:cNvPr id="19" name="Text Placeholder 18">
            <a:extLst>
              <a:ext uri="{FF2B5EF4-FFF2-40B4-BE49-F238E27FC236}">
                <a16:creationId xmlns:a16="http://schemas.microsoft.com/office/drawing/2014/main" id="{15572CB1-27BF-DE4B-A1AF-F6112200952C}"/>
              </a:ext>
            </a:extLst>
          </p:cNvPr>
          <p:cNvSpPr>
            <a:spLocks noGrp="1"/>
          </p:cNvSpPr>
          <p:nvPr>
            <p:ph type="body" sz="quarter" idx="20"/>
          </p:nvPr>
        </p:nvSpPr>
        <p:spPr>
          <a:xfrm>
            <a:off x="6894861" y="1826012"/>
            <a:ext cx="5251752" cy="822373"/>
          </a:xfrm>
        </p:spPr>
        <p:txBody>
          <a:bodyPr/>
          <a:lstStyle/>
          <a:p>
            <a:r>
              <a:rPr lang="en-GB" dirty="0"/>
              <a:t>Der </a:t>
            </a:r>
            <a:r>
              <a:rPr lang="en-GB" dirty="0" err="1"/>
              <a:t>lebensnotwendige</a:t>
            </a:r>
            <a:r>
              <a:rPr lang="en-GB" dirty="0"/>
              <a:t> </a:t>
            </a:r>
            <a:r>
              <a:rPr lang="en-GB" dirty="0" err="1"/>
              <a:t>Prozess</a:t>
            </a:r>
            <a:r>
              <a:rPr lang="en-GB" dirty="0"/>
              <a:t> der </a:t>
            </a:r>
            <a:r>
              <a:rPr lang="en-GB" dirty="0" err="1"/>
              <a:t>Krisenerkennung</a:t>
            </a:r>
            <a:endParaRPr lang="en-GB" dirty="0"/>
          </a:p>
          <a:p>
            <a:r>
              <a:rPr lang="en-GB" sz="1800" dirty="0"/>
              <a:t>- Ein </a:t>
            </a:r>
            <a:r>
              <a:rPr lang="en-GB" sz="1800" dirty="0" err="1"/>
              <a:t>Stufenmodell</a:t>
            </a:r>
            <a:r>
              <a:rPr lang="en-GB" sz="1800" dirty="0"/>
              <a:t> zur </a:t>
            </a:r>
            <a:r>
              <a:rPr lang="en-GB" sz="1800" dirty="0" err="1"/>
              <a:t>Erkennung</a:t>
            </a:r>
            <a:r>
              <a:rPr lang="en-GB" sz="1800" dirty="0"/>
              <a:t> von </a:t>
            </a:r>
            <a:r>
              <a:rPr lang="en-GB" sz="1800" dirty="0" err="1"/>
              <a:t>Krisen</a:t>
            </a:r>
            <a:endParaRPr lang="en-GB" sz="1800" dirty="0"/>
          </a:p>
          <a:p>
            <a:endParaRPr lang="en-US" dirty="0"/>
          </a:p>
        </p:txBody>
      </p:sp>
      <p:sp>
        <p:nvSpPr>
          <p:cNvPr id="21" name="Text Placeholder 20">
            <a:extLst>
              <a:ext uri="{FF2B5EF4-FFF2-40B4-BE49-F238E27FC236}">
                <a16:creationId xmlns:a16="http://schemas.microsoft.com/office/drawing/2014/main" id="{26F080BC-DC74-EB43-8DFA-6A8C1EDBECDD}"/>
              </a:ext>
            </a:extLst>
          </p:cNvPr>
          <p:cNvSpPr>
            <a:spLocks noGrp="1"/>
          </p:cNvSpPr>
          <p:nvPr>
            <p:ph type="body" sz="quarter" idx="22"/>
          </p:nvPr>
        </p:nvSpPr>
        <p:spPr/>
        <p:txBody>
          <a:bodyPr/>
          <a:lstStyle/>
          <a:p>
            <a:r>
              <a:rPr lang="en-US" sz="2400" dirty="0">
                <a:latin typeface="Calibri" panose="020F0502020204030204" pitchFamily="34" charset="0"/>
                <a:ea typeface="Calibri" panose="020F0502020204030204" pitchFamily="34" charset="0"/>
              </a:rPr>
              <a:t>Der </a:t>
            </a:r>
            <a:r>
              <a:rPr lang="en-US" sz="2400" dirty="0" err="1">
                <a:latin typeface="Calibri" panose="020F0502020204030204" pitchFamily="34" charset="0"/>
                <a:ea typeface="Calibri" panose="020F0502020204030204" pitchFamily="34" charset="0"/>
              </a:rPr>
              <a:t>zeitliche</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Ablauf</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einer</a:t>
            </a:r>
            <a:r>
              <a:rPr lang="en-US" sz="2400" dirty="0">
                <a:latin typeface="Calibri" panose="020F0502020204030204" pitchFamily="34" charset="0"/>
                <a:ea typeface="Calibri" panose="020F0502020204030204" pitchFamily="34" charset="0"/>
              </a:rPr>
              <a:t> Unternehmenskrise</a:t>
            </a:r>
          </a:p>
        </p:txBody>
      </p:sp>
      <p:sp>
        <p:nvSpPr>
          <p:cNvPr id="14" name="Text Placeholder 13">
            <a:extLst>
              <a:ext uri="{FF2B5EF4-FFF2-40B4-BE49-F238E27FC236}">
                <a16:creationId xmlns:a16="http://schemas.microsoft.com/office/drawing/2014/main" id="{7CDBC330-3592-B462-617E-F5DF418A2BE6}"/>
              </a:ext>
            </a:extLst>
          </p:cNvPr>
          <p:cNvSpPr>
            <a:spLocks noGrp="1"/>
          </p:cNvSpPr>
          <p:nvPr>
            <p:ph type="body" sz="quarter" idx="24"/>
          </p:nvPr>
        </p:nvSpPr>
        <p:spPr>
          <a:xfrm>
            <a:off x="6926393" y="3715281"/>
            <a:ext cx="4768390" cy="822373"/>
          </a:xfrm>
        </p:spPr>
        <p:txBody>
          <a:bodyPr/>
          <a:lstStyle/>
          <a:p>
            <a:r>
              <a:rPr lang="en-US" sz="2400" dirty="0" err="1"/>
              <a:t>Suche</a:t>
            </a:r>
            <a:r>
              <a:rPr lang="en-US" sz="2400" dirty="0"/>
              <a:t> </a:t>
            </a:r>
            <a:r>
              <a:rPr lang="en-US" sz="2400" dirty="0" err="1"/>
              <a:t>nach</a:t>
            </a:r>
            <a:r>
              <a:rPr lang="en-US" sz="2400" dirty="0"/>
              <a:t> </a:t>
            </a:r>
            <a:r>
              <a:rPr lang="en-US" sz="2400" dirty="0" err="1"/>
              <a:t>Frühwarnsignalen</a:t>
            </a:r>
            <a:r>
              <a:rPr lang="en-US" sz="2400" dirty="0"/>
              <a:t>:       die </a:t>
            </a:r>
            <a:r>
              <a:rPr lang="en-US" sz="2400" dirty="0" err="1"/>
              <a:t>vier</a:t>
            </a:r>
            <a:r>
              <a:rPr lang="en-US" sz="2400" dirty="0"/>
              <a:t> Schlüsselbereiche </a:t>
            </a:r>
          </a:p>
        </p:txBody>
      </p:sp>
      <p:sp>
        <p:nvSpPr>
          <p:cNvPr id="18" name="Text Placeholder 17">
            <a:extLst>
              <a:ext uri="{FF2B5EF4-FFF2-40B4-BE49-F238E27FC236}">
                <a16:creationId xmlns:a16="http://schemas.microsoft.com/office/drawing/2014/main" id="{4746FADA-D744-DE61-A10B-1F5E6137454D}"/>
              </a:ext>
            </a:extLst>
          </p:cNvPr>
          <p:cNvSpPr>
            <a:spLocks noGrp="1"/>
          </p:cNvSpPr>
          <p:nvPr>
            <p:ph type="body" sz="quarter" idx="26"/>
          </p:nvPr>
        </p:nvSpPr>
        <p:spPr/>
        <p:txBody>
          <a:bodyPr/>
          <a:lstStyle/>
          <a:p>
            <a:r>
              <a:rPr lang="en-US" sz="2400" dirty="0"/>
              <a:t>Überblick über die </a:t>
            </a:r>
            <a:r>
              <a:rPr lang="en-US" sz="2400" dirty="0" err="1"/>
              <a:t>drei</a:t>
            </a:r>
            <a:r>
              <a:rPr lang="en-US" sz="2400" dirty="0"/>
              <a:t> </a:t>
            </a:r>
            <a:r>
              <a:rPr lang="en-US" sz="2400" dirty="0" err="1"/>
              <a:t>Phasen</a:t>
            </a:r>
            <a:r>
              <a:rPr lang="en-US" sz="2400" dirty="0"/>
              <a:t> der KMU-/Unternehmenskrise</a:t>
            </a:r>
          </a:p>
        </p:txBody>
      </p:sp>
      <p:sp>
        <p:nvSpPr>
          <p:cNvPr id="2" name="Text Placeholder 1">
            <a:extLst>
              <a:ext uri="{FF2B5EF4-FFF2-40B4-BE49-F238E27FC236}">
                <a16:creationId xmlns:a16="http://schemas.microsoft.com/office/drawing/2014/main" id="{9ED4EE6E-0627-C435-C4F4-BE21D3EF5D2D}"/>
              </a:ext>
            </a:extLst>
          </p:cNvPr>
          <p:cNvSpPr>
            <a:spLocks noGrp="1"/>
          </p:cNvSpPr>
          <p:nvPr>
            <p:ph type="body" sz="quarter" idx="15"/>
          </p:nvPr>
        </p:nvSpPr>
        <p:spPr>
          <a:xfrm>
            <a:off x="6078323" y="658730"/>
            <a:ext cx="830393" cy="635000"/>
          </a:xfrm>
        </p:spPr>
        <p:txBody>
          <a:bodyPr/>
          <a:lstStyle/>
          <a:p>
            <a:r>
              <a:rPr lang="en-US" sz="3600" b="1" dirty="0"/>
              <a:t>01</a:t>
            </a:r>
          </a:p>
        </p:txBody>
      </p:sp>
      <p:sp>
        <p:nvSpPr>
          <p:cNvPr id="4" name="Text Placeholder 3">
            <a:extLst>
              <a:ext uri="{FF2B5EF4-FFF2-40B4-BE49-F238E27FC236}">
                <a16:creationId xmlns:a16="http://schemas.microsoft.com/office/drawing/2014/main" id="{21CA9178-1D21-572B-8CFC-76B5694AA2D4}"/>
              </a:ext>
            </a:extLst>
          </p:cNvPr>
          <p:cNvSpPr>
            <a:spLocks noGrp="1"/>
          </p:cNvSpPr>
          <p:nvPr>
            <p:ph type="body" sz="quarter" idx="19"/>
          </p:nvPr>
        </p:nvSpPr>
        <p:spPr>
          <a:xfrm>
            <a:off x="6078323" y="1733356"/>
            <a:ext cx="830393" cy="635000"/>
          </a:xfrm>
        </p:spPr>
        <p:txBody>
          <a:bodyPr/>
          <a:lstStyle/>
          <a:p>
            <a:r>
              <a:rPr lang="en-US" sz="3600" b="1" dirty="0"/>
              <a:t>02</a:t>
            </a:r>
          </a:p>
        </p:txBody>
      </p:sp>
      <p:sp>
        <p:nvSpPr>
          <p:cNvPr id="5" name="Text Placeholder 4">
            <a:extLst>
              <a:ext uri="{FF2B5EF4-FFF2-40B4-BE49-F238E27FC236}">
                <a16:creationId xmlns:a16="http://schemas.microsoft.com/office/drawing/2014/main" id="{9D2849BF-4E96-B8A8-6A4F-171BBA77DB10}"/>
              </a:ext>
            </a:extLst>
          </p:cNvPr>
          <p:cNvSpPr>
            <a:spLocks noGrp="1"/>
          </p:cNvSpPr>
          <p:nvPr>
            <p:ph type="body" sz="quarter" idx="21"/>
          </p:nvPr>
        </p:nvSpPr>
        <p:spPr>
          <a:xfrm>
            <a:off x="6078323" y="2793120"/>
            <a:ext cx="830393" cy="635000"/>
          </a:xfrm>
        </p:spPr>
        <p:txBody>
          <a:bodyPr/>
          <a:lstStyle/>
          <a:p>
            <a:r>
              <a:rPr lang="en-US" sz="3600" b="1" dirty="0"/>
              <a:t>03</a:t>
            </a:r>
          </a:p>
        </p:txBody>
      </p:sp>
      <p:sp>
        <p:nvSpPr>
          <p:cNvPr id="8" name="Text Placeholder 7">
            <a:extLst>
              <a:ext uri="{FF2B5EF4-FFF2-40B4-BE49-F238E27FC236}">
                <a16:creationId xmlns:a16="http://schemas.microsoft.com/office/drawing/2014/main" id="{2F9D1749-E12B-1EB4-7C5F-1FA1B1D4847F}"/>
              </a:ext>
            </a:extLst>
          </p:cNvPr>
          <p:cNvSpPr>
            <a:spLocks noGrp="1"/>
          </p:cNvSpPr>
          <p:nvPr>
            <p:ph type="body" sz="quarter" idx="23"/>
          </p:nvPr>
        </p:nvSpPr>
        <p:spPr>
          <a:xfrm>
            <a:off x="6064468" y="3772476"/>
            <a:ext cx="830393" cy="635000"/>
          </a:xfrm>
        </p:spPr>
        <p:txBody>
          <a:bodyPr/>
          <a:lstStyle/>
          <a:p>
            <a:r>
              <a:rPr lang="en-US" sz="3600" b="1" dirty="0"/>
              <a:t>04</a:t>
            </a:r>
          </a:p>
        </p:txBody>
      </p:sp>
      <p:sp>
        <p:nvSpPr>
          <p:cNvPr id="15" name="Text Placeholder 14">
            <a:extLst>
              <a:ext uri="{FF2B5EF4-FFF2-40B4-BE49-F238E27FC236}">
                <a16:creationId xmlns:a16="http://schemas.microsoft.com/office/drawing/2014/main" id="{EB139003-DA25-81F2-6B14-01DD1DACEE69}"/>
              </a:ext>
            </a:extLst>
          </p:cNvPr>
          <p:cNvSpPr>
            <a:spLocks noGrp="1"/>
          </p:cNvSpPr>
          <p:nvPr>
            <p:ph type="body" sz="quarter" idx="25"/>
          </p:nvPr>
        </p:nvSpPr>
        <p:spPr>
          <a:xfrm>
            <a:off x="6078323" y="4928608"/>
            <a:ext cx="830393" cy="635000"/>
          </a:xfrm>
        </p:spPr>
        <p:txBody>
          <a:bodyPr/>
          <a:lstStyle/>
          <a:p>
            <a:r>
              <a:rPr lang="en-US" sz="3600" b="1" dirty="0"/>
              <a:t>05</a:t>
            </a:r>
          </a:p>
        </p:txBody>
      </p:sp>
      <p:sp>
        <p:nvSpPr>
          <p:cNvPr id="22" name="Text Placeholder 21">
            <a:extLst>
              <a:ext uri="{FF2B5EF4-FFF2-40B4-BE49-F238E27FC236}">
                <a16:creationId xmlns:a16="http://schemas.microsoft.com/office/drawing/2014/main" id="{57539EDE-FD43-231A-4B65-BE71D87D4A71}"/>
              </a:ext>
            </a:extLst>
          </p:cNvPr>
          <p:cNvSpPr>
            <a:spLocks noGrp="1"/>
          </p:cNvSpPr>
          <p:nvPr>
            <p:ph type="body" sz="quarter" idx="16"/>
          </p:nvPr>
        </p:nvSpPr>
        <p:spPr>
          <a:xfrm>
            <a:off x="918629" y="773723"/>
            <a:ext cx="4378451" cy="822373"/>
          </a:xfrm>
        </p:spPr>
        <p:txBody>
          <a:bodyPr>
            <a:normAutofit/>
          </a:bodyPr>
          <a:lstStyle/>
          <a:p>
            <a:r>
              <a:rPr lang="en-US" b="1" dirty="0">
                <a:latin typeface="Calibri" panose="020F0502020204030204" pitchFamily="34" charset="0"/>
                <a:ea typeface="Calibri" panose="020F0502020204030204" pitchFamily="34" charset="0"/>
                <a:cs typeface="Calibri" panose="020F0502020204030204" pitchFamily="34" charset="0"/>
              </a:rPr>
              <a:t>Die Grundlagen</a:t>
            </a:r>
            <a:endParaRPr lang="en-IE"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37CD072B-C565-E1B1-3658-B1F1A8079FF3}"/>
              </a:ext>
            </a:extLst>
          </p:cNvPr>
          <p:cNvSpPr/>
          <p:nvPr/>
        </p:nvSpPr>
        <p:spPr>
          <a:xfrm>
            <a:off x="918629" y="1682548"/>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5" name="Text Placeholder 24">
            <a:extLst>
              <a:ext uri="{FF2B5EF4-FFF2-40B4-BE49-F238E27FC236}">
                <a16:creationId xmlns:a16="http://schemas.microsoft.com/office/drawing/2014/main" id="{BC269653-15BF-D403-3FF4-14368E38C74D}"/>
              </a:ext>
            </a:extLst>
          </p:cNvPr>
          <p:cNvSpPr>
            <a:spLocks noGrp="1"/>
          </p:cNvSpPr>
          <p:nvPr>
            <p:ph type="body" sz="quarter" idx="18"/>
          </p:nvPr>
        </p:nvSpPr>
        <p:spPr>
          <a:xfrm>
            <a:off x="956478" y="1899687"/>
            <a:ext cx="4306395" cy="4279730"/>
          </a:xfrm>
        </p:spPr>
        <p:txBody>
          <a:bodyPr>
            <a:noAutofit/>
          </a:bodyPr>
          <a:lstStyle/>
          <a:p>
            <a:pPr marL="0" indent="0">
              <a:lnSpc>
                <a:spcPts val="2280"/>
              </a:lnSpc>
              <a:spcBef>
                <a:spcPts val="0"/>
              </a:spcBef>
            </a:pPr>
            <a:r>
              <a:rPr lang="en-US" sz="1600" dirty="0" err="1">
                <a:ea typeface="Calibri" panose="020F0502020204030204" pitchFamily="34" charset="0"/>
                <a:cs typeface="Times New Roman" panose="02020603050405020304" pitchFamily="18" charset="0"/>
              </a:rPr>
              <a:t>Angesichts</a:t>
            </a:r>
            <a:r>
              <a:rPr lang="en-US" sz="1600" dirty="0">
                <a:ea typeface="Calibri" panose="020F0502020204030204" pitchFamily="34" charset="0"/>
                <a:cs typeface="Times New Roman" panose="02020603050405020304" pitchFamily="18" charset="0"/>
              </a:rPr>
              <a:t> der </a:t>
            </a:r>
            <a:r>
              <a:rPr lang="en-US" sz="1600" dirty="0" err="1">
                <a:ea typeface="Calibri" panose="020F0502020204030204" pitchFamily="34" charset="0"/>
                <a:cs typeface="Times New Roman" panose="02020603050405020304" pitchFamily="18" charset="0"/>
              </a:rPr>
              <a:t>ständig</a:t>
            </a:r>
            <a:r>
              <a:rPr lang="en-US" sz="1600" dirty="0">
                <a:ea typeface="Calibri" panose="020F0502020204030204" pitchFamily="34" charset="0"/>
                <a:cs typeface="Times New Roman" panose="02020603050405020304" pitchFamily="18" charset="0"/>
              </a:rPr>
              <a:t> </a:t>
            </a:r>
            <a:r>
              <a:rPr lang="en-US" sz="1600" dirty="0" err="1">
                <a:ea typeface="Calibri" panose="020F0502020204030204" pitchFamily="34" charset="0"/>
                <a:cs typeface="Times New Roman" panose="02020603050405020304" pitchFamily="18" charset="0"/>
              </a:rPr>
              <a:t>schwankenden</a:t>
            </a:r>
            <a:r>
              <a:rPr lang="en-US" sz="1600" dirty="0">
                <a:ea typeface="Calibri" panose="020F0502020204030204" pitchFamily="34" charset="0"/>
                <a:cs typeface="Times New Roman" panose="02020603050405020304" pitchFamily="18" charset="0"/>
              </a:rPr>
              <a:t> </a:t>
            </a:r>
            <a:r>
              <a:rPr lang="en-US" sz="1600" dirty="0" err="1">
                <a:ea typeface="Calibri" panose="020F0502020204030204" pitchFamily="34" charset="0"/>
                <a:cs typeface="Times New Roman" panose="02020603050405020304" pitchFamily="18" charset="0"/>
              </a:rPr>
              <a:t>wirtschaftlichen</a:t>
            </a:r>
            <a:r>
              <a:rPr lang="en-US" sz="1600" dirty="0">
                <a:ea typeface="Calibri" panose="020F0502020204030204" pitchFamily="34" charset="0"/>
                <a:cs typeface="Times New Roman" panose="02020603050405020304" pitchFamily="18" charset="0"/>
              </a:rPr>
              <a:t>, politischen und </a:t>
            </a:r>
            <a:r>
              <a:rPr lang="en-US" sz="1600" dirty="0" err="1">
                <a:ea typeface="Calibri" panose="020F0502020204030204" pitchFamily="34" charset="0"/>
                <a:cs typeface="Times New Roman" panose="02020603050405020304" pitchFamily="18" charset="0"/>
              </a:rPr>
              <a:t>ökologischen</a:t>
            </a:r>
            <a:r>
              <a:rPr lang="en-US" sz="1600" dirty="0">
                <a:ea typeface="Calibri" panose="020F0502020204030204" pitchFamily="34" charset="0"/>
                <a:cs typeface="Times New Roman" panose="02020603050405020304" pitchFamily="18" charset="0"/>
              </a:rPr>
              <a:t> </a:t>
            </a:r>
            <a:r>
              <a:rPr lang="en-US" sz="1600" dirty="0" err="1">
                <a:ea typeface="Calibri" panose="020F0502020204030204" pitchFamily="34" charset="0"/>
                <a:cs typeface="Times New Roman" panose="02020603050405020304" pitchFamily="18" charset="0"/>
              </a:rPr>
              <a:t>Dynamik</a:t>
            </a:r>
            <a:r>
              <a:rPr lang="en-US" sz="1600" dirty="0">
                <a:ea typeface="Calibri" panose="020F0502020204030204" pitchFamily="34" charset="0"/>
                <a:cs typeface="Times New Roman" panose="02020603050405020304" pitchFamily="18" charset="0"/>
              </a:rPr>
              <a:t> </a:t>
            </a:r>
            <a:r>
              <a:rPr lang="en-US" sz="1600" dirty="0" err="1">
                <a:ea typeface="Calibri" panose="020F0502020204030204" pitchFamily="34" charset="0"/>
                <a:cs typeface="Times New Roman" panose="02020603050405020304" pitchFamily="18" charset="0"/>
              </a:rPr>
              <a:t>wird</a:t>
            </a:r>
            <a:r>
              <a:rPr lang="en-US" sz="1600" dirty="0">
                <a:ea typeface="Calibri" panose="020F0502020204030204" pitchFamily="34" charset="0"/>
                <a:cs typeface="Times New Roman" panose="02020603050405020304" pitchFamily="18" charset="0"/>
              </a:rPr>
              <a:t> </a:t>
            </a:r>
            <a:r>
              <a:rPr lang="en-US" sz="1600" dirty="0" err="1">
                <a:ea typeface="Calibri" panose="020F0502020204030204" pitchFamily="34" charset="0"/>
                <a:cs typeface="Times New Roman" panose="02020603050405020304" pitchFamily="18" charset="0"/>
              </a:rPr>
              <a:t>deutlich</a:t>
            </a:r>
            <a:r>
              <a:rPr lang="en-US" sz="1600" dirty="0">
                <a:ea typeface="Calibri" panose="020F0502020204030204" pitchFamily="34" charset="0"/>
                <a:cs typeface="Times New Roman" panose="02020603050405020304" pitchFamily="18" charset="0"/>
              </a:rPr>
              <a:t>, </a:t>
            </a:r>
            <a:r>
              <a:rPr lang="en-US" sz="1600" dirty="0" err="1">
                <a:ea typeface="Calibri" panose="020F0502020204030204" pitchFamily="34" charset="0"/>
                <a:cs typeface="Times New Roman" panose="02020603050405020304" pitchFamily="18" charset="0"/>
              </a:rPr>
              <a:t>dass</a:t>
            </a:r>
            <a:r>
              <a:rPr lang="en-US" sz="1600" dirty="0">
                <a:ea typeface="Calibri" panose="020F0502020204030204" pitchFamily="34" charset="0"/>
                <a:cs typeface="Times New Roman" panose="02020603050405020304" pitchFamily="18" charset="0"/>
              </a:rPr>
              <a:t> Krisen unvermeidbar sind. Eine Unternehmenskrise </a:t>
            </a:r>
            <a:r>
              <a:rPr lang="en-US" sz="1600" dirty="0" err="1">
                <a:ea typeface="Calibri" panose="020F0502020204030204" pitchFamily="34" charset="0"/>
                <a:cs typeface="Times New Roman" panose="02020603050405020304" pitchFamily="18" charset="0"/>
              </a:rPr>
              <a:t>kann</a:t>
            </a:r>
            <a:r>
              <a:rPr lang="en-US" sz="1600" dirty="0">
                <a:ea typeface="Calibri" panose="020F0502020204030204" pitchFamily="34" charset="0"/>
                <a:cs typeface="Times New Roman" panose="02020603050405020304" pitchFamily="18" charset="0"/>
              </a:rPr>
              <a:t> </a:t>
            </a:r>
            <a:r>
              <a:rPr lang="en-US" sz="1600" dirty="0" err="1">
                <a:ea typeface="Calibri" panose="020F0502020204030204" pitchFamily="34" charset="0"/>
                <a:cs typeface="Times New Roman" panose="02020603050405020304" pitchFamily="18" charset="0"/>
              </a:rPr>
              <a:t>dabei</a:t>
            </a:r>
            <a:r>
              <a:rPr lang="en-US" sz="1600" dirty="0">
                <a:ea typeface="Calibri" panose="020F0502020204030204" pitchFamily="34" charset="0"/>
                <a:cs typeface="Times New Roman" panose="02020603050405020304" pitchFamily="18" charset="0"/>
              </a:rPr>
              <a:t> </a:t>
            </a:r>
            <a:r>
              <a:rPr lang="en-US" sz="1600" dirty="0" err="1">
                <a:ea typeface="Calibri" panose="020F0502020204030204" pitchFamily="34" charset="0"/>
                <a:cs typeface="Times New Roman" panose="02020603050405020304" pitchFamily="18" charset="0"/>
              </a:rPr>
              <a:t>viele</a:t>
            </a:r>
            <a:r>
              <a:rPr lang="en-US" sz="1600" dirty="0">
                <a:ea typeface="Calibri" panose="020F0502020204030204" pitchFamily="34" charset="0"/>
                <a:cs typeface="Times New Roman" panose="02020603050405020304" pitchFamily="18" charset="0"/>
              </a:rPr>
              <a:t> </a:t>
            </a:r>
            <a:r>
              <a:rPr lang="en-US" sz="1600" dirty="0" err="1">
                <a:ea typeface="Calibri" panose="020F0502020204030204" pitchFamily="34" charset="0"/>
                <a:cs typeface="Times New Roman" panose="02020603050405020304" pitchFamily="18" charset="0"/>
              </a:rPr>
              <a:t>Formen</a:t>
            </a:r>
            <a:r>
              <a:rPr lang="en-US" sz="1600" dirty="0">
                <a:ea typeface="Calibri" panose="020F0502020204030204" pitchFamily="34" charset="0"/>
                <a:cs typeface="Times New Roman" panose="02020603050405020304" pitchFamily="18" charset="0"/>
              </a:rPr>
              <a:t> </a:t>
            </a:r>
            <a:r>
              <a:rPr lang="en-US" sz="1600" dirty="0" err="1">
                <a:ea typeface="Calibri" panose="020F0502020204030204" pitchFamily="34" charset="0"/>
                <a:cs typeface="Times New Roman" panose="02020603050405020304" pitchFamily="18" charset="0"/>
              </a:rPr>
              <a:t>annehmen</a:t>
            </a:r>
            <a:r>
              <a:rPr lang="en-US" sz="1600" dirty="0">
                <a:ea typeface="Calibri" panose="020F0502020204030204" pitchFamily="34" charset="0"/>
                <a:cs typeface="Times New Roman" panose="02020603050405020304" pitchFamily="18" charset="0"/>
              </a:rPr>
              <a:t> – den </a:t>
            </a:r>
            <a:r>
              <a:rPr lang="en-GB" sz="1600" dirty="0" err="1">
                <a:ea typeface="Lato Light" panose="020F0502020204030203" pitchFamily="34" charset="0"/>
                <a:cs typeface="Lato Light" panose="020F0502020204030203" pitchFamily="34" charset="0"/>
              </a:rPr>
              <a:t>jedes</a:t>
            </a:r>
            <a:r>
              <a:rPr lang="en-GB" sz="1600" dirty="0">
                <a:ea typeface="Lato Light" panose="020F0502020204030203" pitchFamily="34" charset="0"/>
                <a:cs typeface="Lato Light" panose="020F0502020204030203" pitchFamily="34" charset="0"/>
              </a:rPr>
              <a:t> Unternehmen und </a:t>
            </a:r>
            <a:r>
              <a:rPr lang="en-GB" sz="1600" dirty="0" err="1">
                <a:ea typeface="Lato Light" panose="020F0502020204030203" pitchFamily="34" charset="0"/>
                <a:cs typeface="Lato Light" panose="020F0502020204030203" pitchFamily="34" charset="0"/>
              </a:rPr>
              <a:t>jede</a:t>
            </a:r>
            <a:r>
              <a:rPr lang="en-GB" sz="1600" dirty="0">
                <a:ea typeface="Lato Light" panose="020F0502020204030203" pitchFamily="34" charset="0"/>
                <a:cs typeface="Lato Light" panose="020F0502020204030203" pitchFamily="34" charset="0"/>
              </a:rPr>
              <a:t> Unternehmenskrise ist anders. </a:t>
            </a:r>
            <a:r>
              <a:rPr lang="en-GB" sz="1600" dirty="0" err="1"/>
              <a:t>Einige</a:t>
            </a:r>
            <a:r>
              <a:rPr lang="en-GB" sz="1600" dirty="0"/>
              <a:t> </a:t>
            </a:r>
            <a:r>
              <a:rPr lang="en-GB" sz="1600" dirty="0" err="1"/>
              <a:t>davon</a:t>
            </a:r>
            <a:r>
              <a:rPr lang="en-GB" sz="1600" dirty="0"/>
              <a:t> </a:t>
            </a:r>
            <a:r>
              <a:rPr lang="en-GB" sz="1600" dirty="0" err="1"/>
              <a:t>sind</a:t>
            </a:r>
            <a:r>
              <a:rPr lang="en-GB" sz="1600" dirty="0"/>
              <a:t> </a:t>
            </a:r>
            <a:r>
              <a:rPr lang="en-GB" sz="1600" dirty="0" err="1"/>
              <a:t>vorübergehend</a:t>
            </a:r>
            <a:r>
              <a:rPr lang="en-GB" sz="1600" dirty="0"/>
              <a:t>, manche </a:t>
            </a:r>
            <a:r>
              <a:rPr lang="en-GB" sz="1600" dirty="0" err="1"/>
              <a:t>können</a:t>
            </a:r>
            <a:r>
              <a:rPr lang="en-GB" sz="1600" dirty="0"/>
              <a:t> </a:t>
            </a:r>
            <a:r>
              <a:rPr lang="en-GB" sz="1600" dirty="0" err="1"/>
              <a:t>allerdings</a:t>
            </a:r>
            <a:r>
              <a:rPr lang="en-GB" sz="1600" dirty="0"/>
              <a:t> </a:t>
            </a:r>
            <a:r>
              <a:rPr lang="en-GB" sz="1600" dirty="0" err="1"/>
              <a:t>auch</a:t>
            </a:r>
            <a:r>
              <a:rPr lang="en-GB" sz="1600" dirty="0"/>
              <a:t> zum Untergang eines Unternehmens führen.</a:t>
            </a:r>
          </a:p>
          <a:p>
            <a:pPr marL="0" indent="0" algn="just">
              <a:lnSpc>
                <a:spcPts val="2280"/>
              </a:lnSpc>
              <a:spcBef>
                <a:spcPts val="0"/>
              </a:spcBef>
            </a:pPr>
            <a:endParaRPr lang="en-US" sz="1600" dirty="0">
              <a:ea typeface="Calibri" panose="020F0502020204030204" pitchFamily="34" charset="0"/>
              <a:cs typeface="Times New Roman" panose="02020603050405020304" pitchFamily="18" charset="0"/>
            </a:endParaRPr>
          </a:p>
          <a:p>
            <a:pPr marL="0" indent="0" algn="just">
              <a:lnSpc>
                <a:spcPts val="2280"/>
              </a:lnSpc>
              <a:spcBef>
                <a:spcPts val="0"/>
              </a:spcBef>
            </a:pPr>
            <a:r>
              <a:rPr lang="en-IE" sz="1600" b="1" dirty="0"/>
              <a:t>Modul 1 </a:t>
            </a:r>
            <a:r>
              <a:rPr lang="en-IE" sz="1600" dirty="0" err="1"/>
              <a:t>wurde</a:t>
            </a:r>
            <a:r>
              <a:rPr lang="en-IE" sz="1600" dirty="0"/>
              <a:t> auf der </a:t>
            </a:r>
            <a:r>
              <a:rPr lang="en-IE" sz="1600" dirty="0" err="1"/>
              <a:t>Wissensgrundlage</a:t>
            </a:r>
            <a:r>
              <a:rPr lang="en-IE" sz="1600" dirty="0"/>
              <a:t> der </a:t>
            </a:r>
            <a:r>
              <a:rPr lang="en-IE" sz="1600" dirty="0" err="1"/>
              <a:t>besten</a:t>
            </a:r>
            <a:r>
              <a:rPr lang="en-IE" sz="1600" dirty="0"/>
              <a:t> </a:t>
            </a:r>
            <a:r>
              <a:rPr lang="en-IE" sz="1600" dirty="0" err="1"/>
              <a:t>Expert:innen</a:t>
            </a:r>
            <a:r>
              <a:rPr lang="en-IE" sz="1600" dirty="0"/>
              <a:t> für Unternehmenskrisen in Europa verfasst und </a:t>
            </a:r>
            <a:r>
              <a:rPr lang="en-IE" sz="1600" dirty="0" err="1"/>
              <a:t>beinhaltet</a:t>
            </a:r>
            <a:r>
              <a:rPr lang="en-IE" sz="1600" dirty="0"/>
              <a:t> die </a:t>
            </a:r>
            <a:r>
              <a:rPr lang="en-IE" sz="1600" dirty="0" err="1"/>
              <a:t>neusten</a:t>
            </a:r>
            <a:r>
              <a:rPr lang="en-IE" sz="1600" dirty="0"/>
              <a:t> Fachquellen. Es </a:t>
            </a:r>
            <a:r>
              <a:rPr lang="en-GB" sz="1600" dirty="0">
                <a:ea typeface="Open Sans Light" panose="020B0306030504020204" pitchFamily="34" charset="0"/>
                <a:cs typeface="Open Sans Light" panose="020B0306030504020204" pitchFamily="34" charset="0"/>
              </a:rPr>
              <a:t>bietet Ihnen einen kompakten und wertvollen Überblick über die </a:t>
            </a:r>
            <a:r>
              <a:rPr lang="en-GB" sz="1600" dirty="0" err="1">
                <a:ea typeface="Open Sans Light" panose="020B0306030504020204" pitchFamily="34" charset="0"/>
                <a:cs typeface="Open Sans Light" panose="020B0306030504020204" pitchFamily="34" charset="0"/>
              </a:rPr>
              <a:t>Grundlagen</a:t>
            </a:r>
            <a:r>
              <a:rPr lang="en-GB" sz="1600" dirty="0">
                <a:ea typeface="Open Sans Light" panose="020B0306030504020204" pitchFamily="34" charset="0"/>
                <a:cs typeface="Open Sans Light" panose="020B0306030504020204" pitchFamily="34" charset="0"/>
              </a:rPr>
              <a:t> von </a:t>
            </a:r>
            <a:r>
              <a:rPr lang="en-GB" sz="1600" dirty="0" err="1">
                <a:ea typeface="Open Sans Light" panose="020B0306030504020204" pitchFamily="34" charset="0"/>
                <a:cs typeface="Open Sans Light" panose="020B0306030504020204" pitchFamily="34" charset="0"/>
              </a:rPr>
              <a:t>Unternehmenskrisen</a:t>
            </a:r>
            <a:r>
              <a:rPr lang="en-GB" sz="1600" dirty="0">
                <a:ea typeface="Open Sans Light" panose="020B0306030504020204" pitchFamily="34" charset="0"/>
                <a:cs typeface="Open Sans Light" panose="020B0306030504020204" pitchFamily="34" charset="0"/>
              </a:rPr>
              <a:t>. </a:t>
            </a:r>
            <a:endParaRPr lang="en-US" sz="1600" dirty="0"/>
          </a:p>
          <a:p>
            <a:pPr>
              <a:lnSpc>
                <a:spcPts val="2280"/>
              </a:lnSpc>
              <a:spcBef>
                <a:spcPts val="0"/>
              </a:spcBef>
            </a:pPr>
            <a:endParaRPr lang="en-US" sz="1600" dirty="0"/>
          </a:p>
        </p:txBody>
      </p:sp>
      <p:sp>
        <p:nvSpPr>
          <p:cNvPr id="26" name="Text Placeholder 4">
            <a:extLst>
              <a:ext uri="{FF2B5EF4-FFF2-40B4-BE49-F238E27FC236}">
                <a16:creationId xmlns:a16="http://schemas.microsoft.com/office/drawing/2014/main" id="{73435531-E56A-B9BB-B9F5-7AE9CE06AF63}"/>
              </a:ext>
            </a:extLst>
          </p:cNvPr>
          <p:cNvSpPr txBox="1">
            <a:spLocks/>
          </p:cNvSpPr>
          <p:nvPr/>
        </p:nvSpPr>
        <p:spPr>
          <a:xfrm rot="16200000">
            <a:off x="-558292" y="1178495"/>
            <a:ext cx="2129000" cy="511077"/>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2800" dirty="0">
                <a:solidFill>
                  <a:schemeClr val="bg1"/>
                </a:solidFill>
                <a:latin typeface="Calibri" panose="020F0502020204030204" pitchFamily="34" charset="0"/>
                <a:cs typeface="Calibri" panose="020F0502020204030204" pitchFamily="34" charset="0"/>
              </a:rPr>
              <a:t>MODUL 01</a:t>
            </a:r>
            <a:endParaRPr lang="en-US" sz="2800" dirty="0">
              <a:solidFill>
                <a:schemeClr val="bg1"/>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79D7256D-408C-036D-DE51-70E036A44190}"/>
              </a:ext>
            </a:extLst>
          </p:cNvPr>
          <p:cNvCxnSpPr/>
          <p:nvPr/>
        </p:nvCxnSpPr>
        <p:spPr>
          <a:xfrm>
            <a:off x="5753686" y="1423908"/>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FA2F40-4413-6420-4A76-DFCB2052FA73}"/>
              </a:ext>
            </a:extLst>
          </p:cNvPr>
          <p:cNvCxnSpPr/>
          <p:nvPr/>
        </p:nvCxnSpPr>
        <p:spPr>
          <a:xfrm>
            <a:off x="5753686" y="2499260"/>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E5E9ADA-D0D4-4679-4A85-2A6F87C3EE8D}"/>
              </a:ext>
            </a:extLst>
          </p:cNvPr>
          <p:cNvCxnSpPr/>
          <p:nvPr/>
        </p:nvCxnSpPr>
        <p:spPr>
          <a:xfrm>
            <a:off x="5753686" y="4616484"/>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ADC83B-DC97-7C1F-5925-23681AF59E3B}"/>
              </a:ext>
            </a:extLst>
          </p:cNvPr>
          <p:cNvCxnSpPr/>
          <p:nvPr/>
        </p:nvCxnSpPr>
        <p:spPr>
          <a:xfrm>
            <a:off x="5753686" y="3559024"/>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054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lain" startAt="3"/>
              <a:tabLst>
                <a:tab pos="1239838" algn="l"/>
              </a:tabLst>
            </a:pPr>
            <a:r>
              <a:rPr lang="en-US" dirty="0">
                <a:solidFill>
                  <a:schemeClr val="bg1"/>
                </a:solidFill>
              </a:rPr>
              <a:t> </a:t>
            </a:r>
            <a:r>
              <a:rPr lang="en-US" sz="3600" dirty="0">
                <a:solidFill>
                  <a:schemeClr val="bg1"/>
                </a:solidFill>
              </a:rPr>
              <a:t> </a:t>
            </a:r>
            <a:r>
              <a:rPr lang="en-US" sz="3600" dirty="0" err="1">
                <a:solidFill>
                  <a:schemeClr val="bg1"/>
                </a:solidFill>
              </a:rPr>
              <a:t>Identifizierung</a:t>
            </a:r>
            <a:r>
              <a:rPr lang="en-US" sz="3600" dirty="0">
                <a:solidFill>
                  <a:schemeClr val="bg1"/>
                </a:solidFill>
              </a:rPr>
              <a:t> </a:t>
            </a:r>
            <a:r>
              <a:rPr lang="en-US" sz="3600" dirty="0" err="1">
                <a:solidFill>
                  <a:schemeClr val="bg1"/>
                </a:solidFill>
              </a:rPr>
              <a:t>wichtiger</a:t>
            </a:r>
            <a:r>
              <a:rPr lang="en-US" sz="3600" dirty="0">
                <a:solidFill>
                  <a:schemeClr val="bg1"/>
                </a:solidFill>
              </a:rPr>
              <a:t> </a:t>
            </a:r>
            <a:r>
              <a:rPr lang="en-US" sz="3600" dirty="0" err="1">
                <a:solidFill>
                  <a:schemeClr val="bg1"/>
                </a:solidFill>
              </a:rPr>
              <a:t>Interessengruppen</a:t>
            </a:r>
            <a:r>
              <a:rPr lang="en-US" sz="3600" dirty="0">
                <a:solidFill>
                  <a:schemeClr val="bg1"/>
                </a:solidFill>
              </a:rPr>
              <a:t> und</a:t>
            </a:r>
          </a:p>
          <a:p>
            <a:pPr>
              <a:tabLst>
                <a:tab pos="1239838" algn="l"/>
              </a:tabLst>
            </a:pPr>
            <a:r>
              <a:rPr lang="en-US" sz="3600" dirty="0">
                <a:solidFill>
                  <a:schemeClr val="bg1"/>
                </a:solidFill>
              </a:rPr>
              <a:t>       </a:t>
            </a:r>
            <a:r>
              <a:rPr lang="en-US" sz="3600" dirty="0" err="1">
                <a:solidFill>
                  <a:schemeClr val="bg1"/>
                </a:solidFill>
              </a:rPr>
              <a:t>Beziehungsmanagement</a:t>
            </a:r>
            <a:r>
              <a:rPr lang="en-US" sz="3600" dirty="0">
                <a:solidFill>
                  <a:schemeClr val="bg1"/>
                </a:solidFill>
              </a:rPr>
              <a:t> </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483888"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460083" y="1822120"/>
            <a:ext cx="3893411" cy="4887024"/>
          </a:xfrm>
        </p:spPr>
        <p:txBody>
          <a:bodyPr>
            <a:normAutofit fontScale="85000" lnSpcReduction="10000"/>
          </a:bodyPr>
          <a:lstStyle/>
          <a:p>
            <a:pPr marL="12700" indent="-12700"/>
            <a:r>
              <a:rPr lang="en-GB" dirty="0">
                <a:latin typeface="Calibri" panose="020F0502020204030204" pitchFamily="34" charset="0"/>
                <a:ea typeface="Lato Light" panose="020F0502020204030203" pitchFamily="34" charset="0"/>
                <a:cs typeface="Calibri" panose="020F0502020204030204" pitchFamily="34" charset="0"/>
              </a:rPr>
              <a:t>Stakeholder-Management ist ein wesentlicher übergreifender </a:t>
            </a:r>
            <a:r>
              <a:rPr lang="en-GB" dirty="0" err="1">
                <a:latin typeface="Calibri" panose="020F0502020204030204" pitchFamily="34" charset="0"/>
                <a:ea typeface="Lato Light" panose="020F0502020204030203" pitchFamily="34" charset="0"/>
                <a:cs typeface="Calibri" panose="020F0502020204030204" pitchFamily="34" charset="0"/>
              </a:rPr>
              <a:t>Prozess</a:t>
            </a:r>
            <a:r>
              <a:rPr lang="en-GB" dirty="0">
                <a:latin typeface="Calibri" panose="020F0502020204030204" pitchFamily="34" charset="0"/>
                <a:ea typeface="Lato Light" panose="020F0502020204030203" pitchFamily="34" charset="0"/>
                <a:cs typeface="Calibri" panose="020F0502020204030204" pitchFamily="34" charset="0"/>
              </a:rPr>
              <a:t>. Es ist im Krisenmanagement von unschätzbarer Bedeutung, um </a:t>
            </a:r>
            <a:r>
              <a:rPr lang="en-GB" dirty="0" err="1">
                <a:latin typeface="Calibri" panose="020F0502020204030204" pitchFamily="34" charset="0"/>
                <a:ea typeface="Lato Light" panose="020F0502020204030203" pitchFamily="34" charset="0"/>
                <a:cs typeface="Calibri" panose="020F0502020204030204" pitchFamily="34" charset="0"/>
              </a:rPr>
              <a:t>Ihre</a:t>
            </a:r>
            <a:r>
              <a:rPr lang="en-GB" dirty="0">
                <a:latin typeface="Calibri" panose="020F0502020204030204" pitchFamily="34" charset="0"/>
                <a:ea typeface="Lato Light" panose="020F0502020204030203" pitchFamily="34" charset="0"/>
                <a:cs typeface="Calibri" panose="020F0502020204030204" pitchFamily="34" charset="0"/>
              </a:rPr>
              <a:t> </a:t>
            </a:r>
            <a:r>
              <a:rPr lang="en-GB" dirty="0" err="1">
                <a:latin typeface="Calibri" panose="020F0502020204030204" pitchFamily="34" charset="0"/>
                <a:ea typeface="Lato Light" panose="020F0502020204030203" pitchFamily="34" charset="0"/>
                <a:cs typeface="Calibri" panose="020F0502020204030204" pitchFamily="34" charset="0"/>
              </a:rPr>
              <a:t>Restrukturierungsvorschläge</a:t>
            </a:r>
            <a:r>
              <a:rPr lang="en-GB" dirty="0">
                <a:latin typeface="Calibri" panose="020F0502020204030204" pitchFamily="34" charset="0"/>
                <a:ea typeface="Lato Light" panose="020F0502020204030203" pitchFamily="34" charset="0"/>
                <a:cs typeface="Calibri" panose="020F0502020204030204" pitchFamily="34" charset="0"/>
              </a:rPr>
              <a:t> mit den Interessen der Betroffenen und Beteiligten in Einklang zu bringen.</a:t>
            </a:r>
          </a:p>
          <a:p>
            <a:pPr marL="12700" indent="-12700"/>
            <a:r>
              <a:rPr lang="en-GB" dirty="0">
                <a:latin typeface="Calibri" panose="020F0502020204030204" pitchFamily="34" charset="0"/>
                <a:ea typeface="Lato Light" panose="020F0502020204030203" pitchFamily="34" charset="0"/>
                <a:cs typeface="Calibri" panose="020F0502020204030204" pitchFamily="34" charset="0"/>
              </a:rPr>
              <a:t>Der Widerstand von </a:t>
            </a:r>
            <a:r>
              <a:rPr lang="en-GB" dirty="0" err="1">
                <a:latin typeface="Calibri" panose="020F0502020204030204" pitchFamily="34" charset="0"/>
                <a:ea typeface="Lato Light" panose="020F0502020204030203" pitchFamily="34" charset="0"/>
                <a:cs typeface="Calibri" panose="020F0502020204030204" pitchFamily="34" charset="0"/>
              </a:rPr>
              <a:t>Stakeholder:innen</a:t>
            </a:r>
            <a:r>
              <a:rPr lang="en-GB" dirty="0">
                <a:latin typeface="Calibri" panose="020F0502020204030204" pitchFamily="34" charset="0"/>
                <a:ea typeface="Lato Light" panose="020F0502020204030203" pitchFamily="34" charset="0"/>
                <a:cs typeface="Calibri" panose="020F0502020204030204" pitchFamily="34" charset="0"/>
              </a:rPr>
              <a:t> kann sich direkt auf den Erfolg von </a:t>
            </a:r>
            <a:r>
              <a:rPr lang="en-GB" dirty="0" err="1">
                <a:latin typeface="Calibri" panose="020F0502020204030204" pitchFamily="34" charset="0"/>
                <a:ea typeface="Lato Light" panose="020F0502020204030203" pitchFamily="34" charset="0"/>
                <a:cs typeface="Calibri" panose="020F0502020204030204" pitchFamily="34" charset="0"/>
              </a:rPr>
              <a:t>Restrukturierungen</a:t>
            </a:r>
            <a:r>
              <a:rPr lang="en-GB" dirty="0">
                <a:latin typeface="Calibri" panose="020F0502020204030204" pitchFamily="34" charset="0"/>
                <a:ea typeface="Lato Light" panose="020F0502020204030203" pitchFamily="34" charset="0"/>
                <a:cs typeface="Calibri" panose="020F0502020204030204" pitchFamily="34" charset="0"/>
              </a:rPr>
              <a:t> oder neuen Ansätzen auswirken. Je </a:t>
            </a:r>
            <a:r>
              <a:rPr lang="en-GB" dirty="0" err="1">
                <a:latin typeface="Calibri" panose="020F0502020204030204" pitchFamily="34" charset="0"/>
                <a:ea typeface="Lato Light" panose="020F0502020204030203" pitchFamily="34" charset="0"/>
                <a:cs typeface="Calibri" panose="020F0502020204030204" pitchFamily="34" charset="0"/>
              </a:rPr>
              <a:t>mehr</a:t>
            </a:r>
            <a:r>
              <a:rPr lang="en-GB" dirty="0">
                <a:latin typeface="Calibri" panose="020F0502020204030204" pitchFamily="34" charset="0"/>
                <a:ea typeface="Lato Light" panose="020F0502020204030203" pitchFamily="34" charset="0"/>
                <a:cs typeface="Calibri" panose="020F0502020204030204" pitchFamily="34" charset="0"/>
              </a:rPr>
              <a:t> </a:t>
            </a:r>
            <a:r>
              <a:rPr lang="en-GB" dirty="0" err="1">
                <a:latin typeface="Calibri" panose="020F0502020204030204" pitchFamily="34" charset="0"/>
                <a:ea typeface="Lato Light" panose="020F0502020204030203" pitchFamily="34" charset="0"/>
                <a:cs typeface="Calibri" panose="020F0502020204030204" pitchFamily="34" charset="0"/>
              </a:rPr>
              <a:t>Stakeholder:innen</a:t>
            </a:r>
            <a:r>
              <a:rPr lang="en-GB" dirty="0">
                <a:latin typeface="Calibri" panose="020F0502020204030204" pitchFamily="34" charset="0"/>
                <a:ea typeface="Lato Light" panose="020F0502020204030203" pitchFamily="34" charset="0"/>
                <a:cs typeface="Calibri" panose="020F0502020204030204" pitchFamily="34" charset="0"/>
              </a:rPr>
              <a:t> </a:t>
            </a:r>
            <a:r>
              <a:rPr lang="en-GB" dirty="0" err="1">
                <a:latin typeface="Calibri" panose="020F0502020204030204" pitchFamily="34" charset="0"/>
                <a:ea typeface="Lato Light" panose="020F0502020204030203" pitchFamily="34" charset="0"/>
                <a:cs typeface="Calibri" panose="020F0502020204030204" pitchFamily="34" charset="0"/>
              </a:rPr>
              <a:t>betroffen</a:t>
            </a:r>
            <a:r>
              <a:rPr lang="en-GB" dirty="0">
                <a:latin typeface="Calibri" panose="020F0502020204030204" pitchFamily="34" charset="0"/>
                <a:ea typeface="Lato Light" panose="020F0502020204030203" pitchFamily="34" charset="0"/>
                <a:cs typeface="Calibri" panose="020F0502020204030204" pitchFamily="34" charset="0"/>
              </a:rPr>
              <a:t> </a:t>
            </a:r>
            <a:r>
              <a:rPr lang="en-GB" dirty="0" err="1">
                <a:latin typeface="Calibri" panose="020F0502020204030204" pitchFamily="34" charset="0"/>
                <a:ea typeface="Lato Light" panose="020F0502020204030203" pitchFamily="34" charset="0"/>
                <a:cs typeface="Calibri" panose="020F0502020204030204" pitchFamily="34" charset="0"/>
              </a:rPr>
              <a:t>sind</a:t>
            </a:r>
            <a:r>
              <a:rPr lang="en-GB" dirty="0">
                <a:latin typeface="Calibri" panose="020F0502020204030204" pitchFamily="34" charset="0"/>
                <a:ea typeface="Lato Light" panose="020F0502020204030203" pitchFamily="34" charset="0"/>
                <a:cs typeface="Calibri" panose="020F0502020204030204" pitchFamily="34" charset="0"/>
              </a:rPr>
              <a:t> und den </a:t>
            </a:r>
            <a:r>
              <a:rPr lang="en-GB" dirty="0" err="1">
                <a:latin typeface="Calibri" panose="020F0502020204030204" pitchFamily="34" charset="0"/>
                <a:ea typeface="Lato Light" panose="020F0502020204030203" pitchFamily="34" charset="0"/>
                <a:cs typeface="Calibri" panose="020F0502020204030204" pitchFamily="34" charset="0"/>
              </a:rPr>
              <a:t>Erfolg</a:t>
            </a:r>
            <a:r>
              <a:rPr lang="en-GB" dirty="0">
                <a:latin typeface="Calibri" panose="020F0502020204030204" pitchFamily="34" charset="0"/>
                <a:ea typeface="Lato Light" panose="020F0502020204030203" pitchFamily="34" charset="0"/>
                <a:cs typeface="Calibri" panose="020F0502020204030204" pitchFamily="34" charset="0"/>
              </a:rPr>
              <a:t> </a:t>
            </a:r>
            <a:r>
              <a:rPr lang="en-GB" dirty="0" err="1">
                <a:latin typeface="Calibri" panose="020F0502020204030204" pitchFamily="34" charset="0"/>
                <a:ea typeface="Lato Light" panose="020F0502020204030203" pitchFamily="34" charset="0"/>
                <a:cs typeface="Calibri" panose="020F0502020204030204" pitchFamily="34" charset="0"/>
              </a:rPr>
              <a:t>beeinflussen</a:t>
            </a:r>
            <a:r>
              <a:rPr lang="en-GB" dirty="0">
                <a:latin typeface="Calibri" panose="020F0502020204030204" pitchFamily="34" charset="0"/>
                <a:ea typeface="Lato Light" panose="020F0502020204030203" pitchFamily="34" charset="0"/>
                <a:cs typeface="Calibri" panose="020F0502020204030204" pitchFamily="34" charset="0"/>
              </a:rPr>
              <a:t> </a:t>
            </a:r>
            <a:r>
              <a:rPr lang="en-GB" dirty="0" err="1">
                <a:latin typeface="Calibri" panose="020F0502020204030204" pitchFamily="34" charset="0"/>
                <a:ea typeface="Lato Light" panose="020F0502020204030203" pitchFamily="34" charset="0"/>
                <a:cs typeface="Calibri" panose="020F0502020204030204" pitchFamily="34" charset="0"/>
              </a:rPr>
              <a:t>können</a:t>
            </a:r>
            <a:r>
              <a:rPr lang="en-GB" dirty="0">
                <a:latin typeface="Calibri" panose="020F0502020204030204" pitchFamily="34" charset="0"/>
                <a:ea typeface="Lato Light" panose="020F0502020204030203" pitchFamily="34" charset="0"/>
                <a:cs typeface="Calibri" panose="020F0502020204030204" pitchFamily="34" charset="0"/>
              </a:rPr>
              <a:t>, </a:t>
            </a:r>
            <a:r>
              <a:rPr lang="en-GB" dirty="0" err="1">
                <a:latin typeface="Calibri" panose="020F0502020204030204" pitchFamily="34" charset="0"/>
                <a:ea typeface="Lato Light" panose="020F0502020204030203" pitchFamily="34" charset="0"/>
                <a:cs typeface="Calibri" panose="020F0502020204030204" pitchFamily="34" charset="0"/>
              </a:rPr>
              <a:t>desto</a:t>
            </a:r>
            <a:r>
              <a:rPr lang="en-GB" dirty="0">
                <a:latin typeface="Calibri" panose="020F0502020204030204" pitchFamily="34" charset="0"/>
                <a:ea typeface="Lato Light" panose="020F0502020204030203" pitchFamily="34" charset="0"/>
                <a:cs typeface="Calibri" panose="020F0502020204030204" pitchFamily="34" charset="0"/>
              </a:rPr>
              <a:t> </a:t>
            </a:r>
            <a:r>
              <a:rPr lang="en-GB" dirty="0" err="1">
                <a:latin typeface="Calibri" panose="020F0502020204030204" pitchFamily="34" charset="0"/>
                <a:ea typeface="Lato Light" panose="020F0502020204030203" pitchFamily="34" charset="0"/>
                <a:cs typeface="Calibri" panose="020F0502020204030204" pitchFamily="34" charset="0"/>
              </a:rPr>
              <a:t>tiefer</a:t>
            </a:r>
            <a:r>
              <a:rPr lang="en-GB" dirty="0">
                <a:latin typeface="Calibri" panose="020F0502020204030204" pitchFamily="34" charset="0"/>
                <a:ea typeface="Lato Light" panose="020F0502020204030203" pitchFamily="34" charset="0"/>
                <a:cs typeface="Calibri" panose="020F0502020204030204" pitchFamily="34" charset="0"/>
              </a:rPr>
              <a:t> muss das Stakeholder-Management </a:t>
            </a:r>
            <a:r>
              <a:rPr lang="en-GB" dirty="0" err="1">
                <a:latin typeface="Calibri" panose="020F0502020204030204" pitchFamily="34" charset="0"/>
                <a:ea typeface="Lato Light" panose="020F0502020204030203" pitchFamily="34" charset="0"/>
                <a:cs typeface="Calibri" panose="020F0502020204030204" pitchFamily="34" charset="0"/>
              </a:rPr>
              <a:t>angesetzt</a:t>
            </a:r>
            <a:r>
              <a:rPr lang="en-GB" dirty="0">
                <a:latin typeface="Calibri" panose="020F0502020204030204" pitchFamily="34" charset="0"/>
                <a:ea typeface="Lato Light" panose="020F0502020204030203" pitchFamily="34" charset="0"/>
                <a:cs typeface="Calibri" panose="020F0502020204030204" pitchFamily="34" charset="0"/>
              </a:rPr>
              <a:t> </a:t>
            </a:r>
            <a:r>
              <a:rPr lang="en-GB" dirty="0" err="1">
                <a:latin typeface="Calibri" panose="020F0502020204030204" pitchFamily="34" charset="0"/>
                <a:ea typeface="Lato Light" panose="020F0502020204030203" pitchFamily="34" charset="0"/>
                <a:cs typeface="Calibri" panose="020F0502020204030204" pitchFamily="34" charset="0"/>
              </a:rPr>
              <a:t>werden</a:t>
            </a:r>
            <a:r>
              <a:rPr lang="en-GB" dirty="0">
                <a:latin typeface="Calibri" panose="020F0502020204030204" pitchFamily="34" charset="0"/>
                <a:ea typeface="Lato Light" panose="020F0502020204030203" pitchFamily="34" charset="0"/>
                <a:cs typeface="Calibri" panose="020F0502020204030204" pitchFamily="34" charset="0"/>
              </a:rPr>
              <a:t>.</a:t>
            </a:r>
          </a:p>
        </p:txBody>
      </p:sp>
      <p:grpSp>
        <p:nvGrpSpPr>
          <p:cNvPr id="85" name="Group 84">
            <a:extLst>
              <a:ext uri="{FF2B5EF4-FFF2-40B4-BE49-F238E27FC236}">
                <a16:creationId xmlns:a16="http://schemas.microsoft.com/office/drawing/2014/main" id="{AD1F7C91-9436-7A5B-5669-28A7B3F9EE63}"/>
              </a:ext>
            </a:extLst>
          </p:cNvPr>
          <p:cNvGrpSpPr/>
          <p:nvPr/>
        </p:nvGrpSpPr>
        <p:grpSpPr>
          <a:xfrm>
            <a:off x="529758" y="1698059"/>
            <a:ext cx="885534" cy="895928"/>
            <a:chOff x="7190753" y="5365577"/>
            <a:chExt cx="745522" cy="754273"/>
          </a:xfrm>
          <a:solidFill>
            <a:srgbClr val="595959"/>
          </a:solidFill>
        </p:grpSpPr>
        <p:grpSp>
          <p:nvGrpSpPr>
            <p:cNvPr id="86" name="Graphic 2">
              <a:extLst>
                <a:ext uri="{FF2B5EF4-FFF2-40B4-BE49-F238E27FC236}">
                  <a16:creationId xmlns:a16="http://schemas.microsoft.com/office/drawing/2014/main" id="{DB0E133F-4814-5DC0-D753-CB01E518C8CF}"/>
                </a:ext>
              </a:extLst>
            </p:cNvPr>
            <p:cNvGrpSpPr/>
            <p:nvPr/>
          </p:nvGrpSpPr>
          <p:grpSpPr>
            <a:xfrm>
              <a:off x="7353351" y="5647412"/>
              <a:ext cx="420044" cy="75879"/>
              <a:chOff x="7353351" y="5647412"/>
              <a:chExt cx="420044" cy="75879"/>
            </a:xfrm>
            <a:grpFill/>
          </p:grpSpPr>
          <p:sp>
            <p:nvSpPr>
              <p:cNvPr id="97" name="Freeform 96">
                <a:extLst>
                  <a:ext uri="{FF2B5EF4-FFF2-40B4-BE49-F238E27FC236}">
                    <a16:creationId xmlns:a16="http://schemas.microsoft.com/office/drawing/2014/main" id="{41E69E48-97BD-CFA3-988B-353B1AB2679F}"/>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6AB6600E-7D82-1048-8F16-AF2A122834A6}"/>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87" name="Graphic 2">
              <a:extLst>
                <a:ext uri="{FF2B5EF4-FFF2-40B4-BE49-F238E27FC236}">
                  <a16:creationId xmlns:a16="http://schemas.microsoft.com/office/drawing/2014/main" id="{E57F3D64-0EBA-E14A-DED6-2513710802A9}"/>
                </a:ext>
              </a:extLst>
            </p:cNvPr>
            <p:cNvGrpSpPr/>
            <p:nvPr/>
          </p:nvGrpSpPr>
          <p:grpSpPr>
            <a:xfrm>
              <a:off x="7190753" y="5365577"/>
              <a:ext cx="745522" cy="754273"/>
              <a:chOff x="7190753" y="5365577"/>
              <a:chExt cx="745522" cy="754273"/>
            </a:xfrm>
            <a:grpFill/>
          </p:grpSpPr>
          <p:sp>
            <p:nvSpPr>
              <p:cNvPr id="88" name="Freeform 87">
                <a:extLst>
                  <a:ext uri="{FF2B5EF4-FFF2-40B4-BE49-F238E27FC236}">
                    <a16:creationId xmlns:a16="http://schemas.microsoft.com/office/drawing/2014/main" id="{29DDC427-6ED9-8FD5-5C3E-F36C8735D9E8}"/>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88">
                <a:extLst>
                  <a:ext uri="{FF2B5EF4-FFF2-40B4-BE49-F238E27FC236}">
                    <a16:creationId xmlns:a16="http://schemas.microsoft.com/office/drawing/2014/main" id="{7024CCE2-3584-22F9-E35E-5EDB1919503F}"/>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0" name="Freeform 89">
                <a:extLst>
                  <a:ext uri="{FF2B5EF4-FFF2-40B4-BE49-F238E27FC236}">
                    <a16:creationId xmlns:a16="http://schemas.microsoft.com/office/drawing/2014/main" id="{CABDE747-A1FB-EB1B-0A4C-06696183A8A9}"/>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1" name="Freeform 90">
                <a:extLst>
                  <a:ext uri="{FF2B5EF4-FFF2-40B4-BE49-F238E27FC236}">
                    <a16:creationId xmlns:a16="http://schemas.microsoft.com/office/drawing/2014/main" id="{7BA79BE7-F808-C163-BAAE-F1FC5194A5BE}"/>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2" name="Freeform 91">
                <a:extLst>
                  <a:ext uri="{FF2B5EF4-FFF2-40B4-BE49-F238E27FC236}">
                    <a16:creationId xmlns:a16="http://schemas.microsoft.com/office/drawing/2014/main" id="{C648CE51-B36B-DC9A-3658-68E9FB4451BC}"/>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3" name="Freeform 92">
                <a:extLst>
                  <a:ext uri="{FF2B5EF4-FFF2-40B4-BE49-F238E27FC236}">
                    <a16:creationId xmlns:a16="http://schemas.microsoft.com/office/drawing/2014/main" id="{AE51240B-9764-1E00-458A-F73A4B330BA5}"/>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4" name="Freeform 93">
                <a:extLst>
                  <a:ext uri="{FF2B5EF4-FFF2-40B4-BE49-F238E27FC236}">
                    <a16:creationId xmlns:a16="http://schemas.microsoft.com/office/drawing/2014/main" id="{5E37E4EE-07A2-605B-2C31-A6F8AD5B2381}"/>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5" name="Freeform 94">
                <a:extLst>
                  <a:ext uri="{FF2B5EF4-FFF2-40B4-BE49-F238E27FC236}">
                    <a16:creationId xmlns:a16="http://schemas.microsoft.com/office/drawing/2014/main" id="{7BB3CB9C-1BB8-8300-5814-902E778922AF}"/>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6" name="Freeform 95">
                <a:extLst>
                  <a:ext uri="{FF2B5EF4-FFF2-40B4-BE49-F238E27FC236}">
                    <a16:creationId xmlns:a16="http://schemas.microsoft.com/office/drawing/2014/main" id="{40A4E8AA-F262-42A9-372E-2479DDFE691B}"/>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2" name="Freeform 4">
            <a:extLst>
              <a:ext uri="{FF2B5EF4-FFF2-40B4-BE49-F238E27FC236}">
                <a16:creationId xmlns:a16="http://schemas.microsoft.com/office/drawing/2014/main" id="{683CBAB2-E80E-8C34-3478-DACC80BF1040}"/>
              </a:ext>
            </a:extLst>
          </p:cNvPr>
          <p:cNvSpPr>
            <a:spLocks noChangeArrowheads="1"/>
          </p:cNvSpPr>
          <p:nvPr/>
        </p:nvSpPr>
        <p:spPr bwMode="auto">
          <a:xfrm>
            <a:off x="5765844" y="3302667"/>
            <a:ext cx="6199706" cy="1285682"/>
          </a:xfrm>
          <a:custGeom>
            <a:avLst/>
            <a:gdLst>
              <a:gd name="T0" fmla="*/ 2752 w 13271"/>
              <a:gd name="T1" fmla="*/ 1376 h 2752"/>
              <a:gd name="T2" fmla="*/ 2349 w 13271"/>
              <a:gd name="T3" fmla="*/ 403 h 2752"/>
              <a:gd name="T4" fmla="*/ 1376 w 13271"/>
              <a:gd name="T5" fmla="*/ 0 h 2752"/>
              <a:gd name="T6" fmla="*/ 403 w 13271"/>
              <a:gd name="T7" fmla="*/ 403 h 2752"/>
              <a:gd name="T8" fmla="*/ 2 w 13271"/>
              <a:gd name="T9" fmla="*/ 1314 h 2752"/>
              <a:gd name="T10" fmla="*/ 62 w 13271"/>
              <a:gd name="T11" fmla="*/ 1376 h 2752"/>
              <a:gd name="T12" fmla="*/ 126 w 13271"/>
              <a:gd name="T13" fmla="*/ 1314 h 2752"/>
              <a:gd name="T14" fmla="*/ 491 w 13271"/>
              <a:gd name="T15" fmla="*/ 491 h 2752"/>
              <a:gd name="T16" fmla="*/ 1376 w 13271"/>
              <a:gd name="T17" fmla="*/ 124 h 2752"/>
              <a:gd name="T18" fmla="*/ 2262 w 13271"/>
              <a:gd name="T19" fmla="*/ 491 h 2752"/>
              <a:gd name="T20" fmla="*/ 2630 w 13271"/>
              <a:gd name="T21" fmla="*/ 1376 h 2752"/>
              <a:gd name="T22" fmla="*/ 3033 w 13271"/>
              <a:gd name="T23" fmla="*/ 2348 h 2752"/>
              <a:gd name="T24" fmla="*/ 4006 w 13271"/>
              <a:gd name="T25" fmla="*/ 2751 h 2752"/>
              <a:gd name="T26" fmla="*/ 4979 w 13271"/>
              <a:gd name="T27" fmla="*/ 2348 h 2752"/>
              <a:gd name="T28" fmla="*/ 5382 w 13271"/>
              <a:gd name="T29" fmla="*/ 1376 h 2752"/>
              <a:gd name="T30" fmla="*/ 5384 w 13271"/>
              <a:gd name="T31" fmla="*/ 1376 h 2752"/>
              <a:gd name="T32" fmla="*/ 5751 w 13271"/>
              <a:gd name="T33" fmla="*/ 491 h 2752"/>
              <a:gd name="T34" fmla="*/ 6636 w 13271"/>
              <a:gd name="T35" fmla="*/ 124 h 2752"/>
              <a:gd name="T36" fmla="*/ 7520 w 13271"/>
              <a:gd name="T37" fmla="*/ 491 h 2752"/>
              <a:gd name="T38" fmla="*/ 7888 w 13271"/>
              <a:gd name="T39" fmla="*/ 1376 h 2752"/>
              <a:gd name="T40" fmla="*/ 8292 w 13271"/>
              <a:gd name="T41" fmla="*/ 2348 h 2752"/>
              <a:gd name="T42" fmla="*/ 9264 w 13271"/>
              <a:gd name="T43" fmla="*/ 2751 h 2752"/>
              <a:gd name="T44" fmla="*/ 10238 w 13271"/>
              <a:gd name="T45" fmla="*/ 2348 h 2752"/>
              <a:gd name="T46" fmla="*/ 10641 w 13271"/>
              <a:gd name="T47" fmla="*/ 1376 h 2752"/>
              <a:gd name="T48" fmla="*/ 10643 w 13271"/>
              <a:gd name="T49" fmla="*/ 1376 h 2752"/>
              <a:gd name="T50" fmla="*/ 11009 w 13271"/>
              <a:gd name="T51" fmla="*/ 491 h 2752"/>
              <a:gd name="T52" fmla="*/ 11894 w 13271"/>
              <a:gd name="T53" fmla="*/ 124 h 2752"/>
              <a:gd name="T54" fmla="*/ 12779 w 13271"/>
              <a:gd name="T55" fmla="*/ 491 h 2752"/>
              <a:gd name="T56" fmla="*/ 13144 w 13271"/>
              <a:gd name="T57" fmla="*/ 1314 h 2752"/>
              <a:gd name="T58" fmla="*/ 13208 w 13271"/>
              <a:gd name="T59" fmla="*/ 1376 h 2752"/>
              <a:gd name="T60" fmla="*/ 13269 w 13271"/>
              <a:gd name="T61" fmla="*/ 1314 h 2752"/>
              <a:gd name="T62" fmla="*/ 12867 w 13271"/>
              <a:gd name="T63" fmla="*/ 403 h 2752"/>
              <a:gd name="T64" fmla="*/ 11894 w 13271"/>
              <a:gd name="T65" fmla="*/ 0 h 2752"/>
              <a:gd name="T66" fmla="*/ 10921 w 13271"/>
              <a:gd name="T67" fmla="*/ 403 h 2752"/>
              <a:gd name="T68" fmla="*/ 10516 w 13271"/>
              <a:gd name="T69" fmla="*/ 1376 h 2752"/>
              <a:gd name="T70" fmla="*/ 10149 w 13271"/>
              <a:gd name="T71" fmla="*/ 2260 h 2752"/>
              <a:gd name="T72" fmla="*/ 9264 w 13271"/>
              <a:gd name="T73" fmla="*/ 2627 h 2752"/>
              <a:gd name="T74" fmla="*/ 8379 w 13271"/>
              <a:gd name="T75" fmla="*/ 2260 h 2752"/>
              <a:gd name="T76" fmla="*/ 8013 w 13271"/>
              <a:gd name="T77" fmla="*/ 1376 h 2752"/>
              <a:gd name="T78" fmla="*/ 8011 w 13271"/>
              <a:gd name="T79" fmla="*/ 1376 h 2752"/>
              <a:gd name="T80" fmla="*/ 7608 w 13271"/>
              <a:gd name="T81" fmla="*/ 403 h 2752"/>
              <a:gd name="T82" fmla="*/ 6636 w 13271"/>
              <a:gd name="T83" fmla="*/ 0 h 2752"/>
              <a:gd name="T84" fmla="*/ 5663 w 13271"/>
              <a:gd name="T85" fmla="*/ 403 h 2752"/>
              <a:gd name="T86" fmla="*/ 5258 w 13271"/>
              <a:gd name="T87" fmla="*/ 1376 h 2752"/>
              <a:gd name="T88" fmla="*/ 4891 w 13271"/>
              <a:gd name="T89" fmla="*/ 2260 h 2752"/>
              <a:gd name="T90" fmla="*/ 4006 w 13271"/>
              <a:gd name="T91" fmla="*/ 2627 h 2752"/>
              <a:gd name="T92" fmla="*/ 3121 w 13271"/>
              <a:gd name="T93" fmla="*/ 2260 h 2752"/>
              <a:gd name="T94" fmla="*/ 2755 w 13271"/>
              <a:gd name="T95" fmla="*/ 1376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71" h="2752">
                <a:moveTo>
                  <a:pt x="2752" y="1376"/>
                </a:moveTo>
                <a:lnTo>
                  <a:pt x="2752" y="1376"/>
                </a:lnTo>
                <a:cubicBezTo>
                  <a:pt x="2752" y="1011"/>
                  <a:pt x="2607" y="661"/>
                  <a:pt x="2349" y="403"/>
                </a:cubicBezTo>
                <a:lnTo>
                  <a:pt x="2349" y="403"/>
                </a:lnTo>
                <a:cubicBezTo>
                  <a:pt x="2091" y="145"/>
                  <a:pt x="1741" y="0"/>
                  <a:pt x="1376" y="0"/>
                </a:cubicBezTo>
                <a:lnTo>
                  <a:pt x="1376" y="0"/>
                </a:lnTo>
                <a:cubicBezTo>
                  <a:pt x="1012" y="0"/>
                  <a:pt x="661" y="145"/>
                  <a:pt x="403" y="403"/>
                </a:cubicBezTo>
                <a:lnTo>
                  <a:pt x="403" y="403"/>
                </a:lnTo>
                <a:cubicBezTo>
                  <a:pt x="160" y="646"/>
                  <a:pt x="17" y="972"/>
                  <a:pt x="2" y="1314"/>
                </a:cubicBezTo>
                <a:lnTo>
                  <a:pt x="2" y="1314"/>
                </a:lnTo>
                <a:cubicBezTo>
                  <a:pt x="0" y="1348"/>
                  <a:pt x="28" y="1376"/>
                  <a:pt x="62" y="1376"/>
                </a:cubicBezTo>
                <a:lnTo>
                  <a:pt x="62" y="1376"/>
                </a:lnTo>
                <a:cubicBezTo>
                  <a:pt x="97" y="1376"/>
                  <a:pt x="124" y="1348"/>
                  <a:pt x="126" y="1314"/>
                </a:cubicBezTo>
                <a:lnTo>
                  <a:pt x="126" y="1314"/>
                </a:lnTo>
                <a:cubicBezTo>
                  <a:pt x="141" y="1005"/>
                  <a:pt x="271" y="711"/>
                  <a:pt x="491" y="491"/>
                </a:cubicBezTo>
                <a:lnTo>
                  <a:pt x="491" y="491"/>
                </a:lnTo>
                <a:cubicBezTo>
                  <a:pt x="726" y="256"/>
                  <a:pt x="1045" y="124"/>
                  <a:pt x="1376" y="124"/>
                </a:cubicBezTo>
                <a:lnTo>
                  <a:pt x="1376" y="124"/>
                </a:lnTo>
                <a:cubicBezTo>
                  <a:pt x="1708" y="124"/>
                  <a:pt x="2027" y="256"/>
                  <a:pt x="2262" y="491"/>
                </a:cubicBezTo>
                <a:lnTo>
                  <a:pt x="2262" y="491"/>
                </a:lnTo>
                <a:cubicBezTo>
                  <a:pt x="2496" y="726"/>
                  <a:pt x="2628" y="1044"/>
                  <a:pt x="2628" y="1376"/>
                </a:cubicBezTo>
                <a:lnTo>
                  <a:pt x="2630" y="1376"/>
                </a:lnTo>
                <a:lnTo>
                  <a:pt x="2630" y="1376"/>
                </a:lnTo>
                <a:cubicBezTo>
                  <a:pt x="2630" y="1740"/>
                  <a:pt x="2775" y="2090"/>
                  <a:pt x="3033" y="2348"/>
                </a:cubicBezTo>
                <a:lnTo>
                  <a:pt x="3033" y="2348"/>
                </a:lnTo>
                <a:cubicBezTo>
                  <a:pt x="3291" y="2606"/>
                  <a:pt x="3642" y="2751"/>
                  <a:pt x="4006" y="2751"/>
                </a:cubicBezTo>
                <a:lnTo>
                  <a:pt x="4006" y="2751"/>
                </a:lnTo>
                <a:cubicBezTo>
                  <a:pt x="4371" y="2751"/>
                  <a:pt x="4721" y="2606"/>
                  <a:pt x="4979" y="2348"/>
                </a:cubicBezTo>
                <a:lnTo>
                  <a:pt x="4979" y="2348"/>
                </a:lnTo>
                <a:cubicBezTo>
                  <a:pt x="5237" y="2090"/>
                  <a:pt x="5382" y="1740"/>
                  <a:pt x="5382" y="1376"/>
                </a:cubicBezTo>
                <a:lnTo>
                  <a:pt x="5384" y="1376"/>
                </a:lnTo>
                <a:lnTo>
                  <a:pt x="5384" y="1376"/>
                </a:lnTo>
                <a:cubicBezTo>
                  <a:pt x="5384" y="1044"/>
                  <a:pt x="5516" y="726"/>
                  <a:pt x="5751" y="491"/>
                </a:cubicBezTo>
                <a:lnTo>
                  <a:pt x="5751" y="491"/>
                </a:lnTo>
                <a:cubicBezTo>
                  <a:pt x="5986" y="256"/>
                  <a:pt x="6304" y="124"/>
                  <a:pt x="6636" y="124"/>
                </a:cubicBezTo>
                <a:lnTo>
                  <a:pt x="6636" y="124"/>
                </a:lnTo>
                <a:cubicBezTo>
                  <a:pt x="6967" y="124"/>
                  <a:pt x="7285" y="256"/>
                  <a:pt x="7520" y="491"/>
                </a:cubicBezTo>
                <a:lnTo>
                  <a:pt x="7520" y="491"/>
                </a:lnTo>
                <a:cubicBezTo>
                  <a:pt x="7754" y="726"/>
                  <a:pt x="7886" y="1044"/>
                  <a:pt x="7886" y="1376"/>
                </a:cubicBezTo>
                <a:lnTo>
                  <a:pt x="7888" y="1376"/>
                </a:lnTo>
                <a:lnTo>
                  <a:pt x="7888" y="1376"/>
                </a:lnTo>
                <a:cubicBezTo>
                  <a:pt x="7888" y="1740"/>
                  <a:pt x="8033" y="2090"/>
                  <a:pt x="8292" y="2348"/>
                </a:cubicBezTo>
                <a:lnTo>
                  <a:pt x="8292" y="2348"/>
                </a:lnTo>
                <a:cubicBezTo>
                  <a:pt x="8550" y="2606"/>
                  <a:pt x="8900" y="2751"/>
                  <a:pt x="9264" y="2751"/>
                </a:cubicBezTo>
                <a:lnTo>
                  <a:pt x="9264" y="2751"/>
                </a:lnTo>
                <a:cubicBezTo>
                  <a:pt x="9630" y="2751"/>
                  <a:pt x="9980" y="2606"/>
                  <a:pt x="10238" y="2348"/>
                </a:cubicBezTo>
                <a:lnTo>
                  <a:pt x="10238" y="2348"/>
                </a:lnTo>
                <a:cubicBezTo>
                  <a:pt x="10496" y="2090"/>
                  <a:pt x="10641" y="1740"/>
                  <a:pt x="10641" y="1376"/>
                </a:cubicBezTo>
                <a:lnTo>
                  <a:pt x="10643" y="1376"/>
                </a:lnTo>
                <a:lnTo>
                  <a:pt x="10643" y="1376"/>
                </a:lnTo>
                <a:cubicBezTo>
                  <a:pt x="10643" y="1044"/>
                  <a:pt x="10774" y="726"/>
                  <a:pt x="11009" y="491"/>
                </a:cubicBezTo>
                <a:lnTo>
                  <a:pt x="11009" y="491"/>
                </a:lnTo>
                <a:cubicBezTo>
                  <a:pt x="11244" y="256"/>
                  <a:pt x="11562" y="124"/>
                  <a:pt x="11894" y="124"/>
                </a:cubicBezTo>
                <a:lnTo>
                  <a:pt x="11894" y="124"/>
                </a:lnTo>
                <a:cubicBezTo>
                  <a:pt x="12226" y="124"/>
                  <a:pt x="12545" y="256"/>
                  <a:pt x="12779" y="491"/>
                </a:cubicBezTo>
                <a:lnTo>
                  <a:pt x="12779" y="491"/>
                </a:lnTo>
                <a:cubicBezTo>
                  <a:pt x="12999" y="711"/>
                  <a:pt x="13129" y="1005"/>
                  <a:pt x="13144" y="1314"/>
                </a:cubicBezTo>
                <a:lnTo>
                  <a:pt x="13144" y="1314"/>
                </a:lnTo>
                <a:cubicBezTo>
                  <a:pt x="13146" y="1348"/>
                  <a:pt x="13174" y="1376"/>
                  <a:pt x="13208" y="1376"/>
                </a:cubicBezTo>
                <a:lnTo>
                  <a:pt x="13208" y="1376"/>
                </a:lnTo>
                <a:cubicBezTo>
                  <a:pt x="13243" y="1376"/>
                  <a:pt x="13270" y="1348"/>
                  <a:pt x="13269" y="1314"/>
                </a:cubicBezTo>
                <a:lnTo>
                  <a:pt x="13269" y="1314"/>
                </a:lnTo>
                <a:cubicBezTo>
                  <a:pt x="13254" y="972"/>
                  <a:pt x="13111" y="646"/>
                  <a:pt x="12867" y="403"/>
                </a:cubicBezTo>
                <a:lnTo>
                  <a:pt x="12867" y="403"/>
                </a:lnTo>
                <a:cubicBezTo>
                  <a:pt x="12609" y="145"/>
                  <a:pt x="12259" y="0"/>
                  <a:pt x="11894" y="0"/>
                </a:cubicBezTo>
                <a:lnTo>
                  <a:pt x="11894" y="0"/>
                </a:lnTo>
                <a:cubicBezTo>
                  <a:pt x="11530" y="0"/>
                  <a:pt x="11179" y="145"/>
                  <a:pt x="10921" y="403"/>
                </a:cubicBezTo>
                <a:lnTo>
                  <a:pt x="10921" y="403"/>
                </a:lnTo>
                <a:cubicBezTo>
                  <a:pt x="10663" y="661"/>
                  <a:pt x="10518" y="1011"/>
                  <a:pt x="10518" y="1376"/>
                </a:cubicBezTo>
                <a:lnTo>
                  <a:pt x="10516" y="1376"/>
                </a:lnTo>
                <a:lnTo>
                  <a:pt x="10516" y="1376"/>
                </a:lnTo>
                <a:cubicBezTo>
                  <a:pt x="10516" y="1707"/>
                  <a:pt x="10384" y="2025"/>
                  <a:pt x="10149" y="2260"/>
                </a:cubicBezTo>
                <a:lnTo>
                  <a:pt x="10149" y="2260"/>
                </a:lnTo>
                <a:cubicBezTo>
                  <a:pt x="9915" y="2495"/>
                  <a:pt x="9597" y="2627"/>
                  <a:pt x="9264" y="2627"/>
                </a:cubicBezTo>
                <a:lnTo>
                  <a:pt x="9264" y="2627"/>
                </a:lnTo>
                <a:cubicBezTo>
                  <a:pt x="8932" y="2627"/>
                  <a:pt x="8614" y="2495"/>
                  <a:pt x="8379" y="2260"/>
                </a:cubicBezTo>
                <a:lnTo>
                  <a:pt x="8379" y="2260"/>
                </a:lnTo>
                <a:cubicBezTo>
                  <a:pt x="8145" y="2025"/>
                  <a:pt x="8013" y="1707"/>
                  <a:pt x="8013" y="1376"/>
                </a:cubicBezTo>
                <a:lnTo>
                  <a:pt x="8011" y="1376"/>
                </a:lnTo>
                <a:lnTo>
                  <a:pt x="8011" y="1376"/>
                </a:lnTo>
                <a:cubicBezTo>
                  <a:pt x="8011" y="1011"/>
                  <a:pt x="7866" y="661"/>
                  <a:pt x="7608" y="403"/>
                </a:cubicBezTo>
                <a:lnTo>
                  <a:pt x="7608" y="403"/>
                </a:lnTo>
                <a:cubicBezTo>
                  <a:pt x="7350" y="145"/>
                  <a:pt x="7000" y="0"/>
                  <a:pt x="6636" y="0"/>
                </a:cubicBezTo>
                <a:lnTo>
                  <a:pt x="6636" y="0"/>
                </a:lnTo>
                <a:cubicBezTo>
                  <a:pt x="6271" y="0"/>
                  <a:pt x="5921" y="145"/>
                  <a:pt x="5663" y="403"/>
                </a:cubicBezTo>
                <a:lnTo>
                  <a:pt x="5663" y="403"/>
                </a:lnTo>
                <a:cubicBezTo>
                  <a:pt x="5405" y="661"/>
                  <a:pt x="5260" y="1011"/>
                  <a:pt x="5260" y="1376"/>
                </a:cubicBezTo>
                <a:lnTo>
                  <a:pt x="5258" y="1376"/>
                </a:lnTo>
                <a:lnTo>
                  <a:pt x="5258" y="1376"/>
                </a:lnTo>
                <a:cubicBezTo>
                  <a:pt x="5258" y="1707"/>
                  <a:pt x="5126" y="2025"/>
                  <a:pt x="4891" y="2260"/>
                </a:cubicBezTo>
                <a:lnTo>
                  <a:pt x="4891" y="2260"/>
                </a:lnTo>
                <a:cubicBezTo>
                  <a:pt x="4657" y="2495"/>
                  <a:pt x="4338" y="2627"/>
                  <a:pt x="4006" y="2627"/>
                </a:cubicBezTo>
                <a:lnTo>
                  <a:pt x="4006" y="2627"/>
                </a:lnTo>
                <a:cubicBezTo>
                  <a:pt x="3674" y="2627"/>
                  <a:pt x="3356" y="2495"/>
                  <a:pt x="3121" y="2260"/>
                </a:cubicBezTo>
                <a:lnTo>
                  <a:pt x="3121" y="2260"/>
                </a:lnTo>
                <a:cubicBezTo>
                  <a:pt x="2886" y="2025"/>
                  <a:pt x="2755" y="1707"/>
                  <a:pt x="2755" y="1376"/>
                </a:cubicBezTo>
                <a:lnTo>
                  <a:pt x="2752" y="1376"/>
                </a:lnTo>
              </a:path>
            </a:pathLst>
          </a:custGeom>
          <a:solidFill>
            <a:schemeClr val="bg1">
              <a:lumMod val="95000"/>
            </a:schemeClr>
          </a:solidFill>
          <a:ln>
            <a:noFill/>
          </a:ln>
          <a:effectLst/>
        </p:spPr>
        <p:txBody>
          <a:bodyPr wrap="none" anchor="ctr"/>
          <a:lstStyle/>
          <a:p>
            <a:endParaRPr lang="en-GB" sz="2450" dirty="0">
              <a:latin typeface="+mj-lt"/>
            </a:endParaRPr>
          </a:p>
        </p:txBody>
      </p:sp>
      <p:sp>
        <p:nvSpPr>
          <p:cNvPr id="3" name="Freeform 6">
            <a:extLst>
              <a:ext uri="{FF2B5EF4-FFF2-40B4-BE49-F238E27FC236}">
                <a16:creationId xmlns:a16="http://schemas.microsoft.com/office/drawing/2014/main" id="{71FC86EE-94BD-C7E6-0DAB-79CFDA76BE6B}"/>
              </a:ext>
            </a:extLst>
          </p:cNvPr>
          <p:cNvSpPr>
            <a:spLocks noChangeArrowheads="1"/>
          </p:cNvSpPr>
          <p:nvPr/>
        </p:nvSpPr>
        <p:spPr bwMode="auto">
          <a:xfrm>
            <a:off x="5936858" y="3469559"/>
            <a:ext cx="953959" cy="951899"/>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7" y="2038"/>
                  <a:pt x="0" y="1581"/>
                  <a:pt x="0" y="1019"/>
                </a:cubicBezTo>
                <a:lnTo>
                  <a:pt x="0" y="1019"/>
                </a:lnTo>
                <a:cubicBezTo>
                  <a:pt x="0" y="456"/>
                  <a:pt x="457" y="0"/>
                  <a:pt x="1020" y="0"/>
                </a:cubicBezTo>
              </a:path>
            </a:pathLst>
          </a:custGeom>
          <a:solidFill>
            <a:srgbClr val="245473"/>
          </a:solidFill>
          <a:ln>
            <a:noFill/>
          </a:ln>
          <a:effectLst/>
        </p:spPr>
        <p:txBody>
          <a:bodyPr wrap="none" anchor="ctr"/>
          <a:lstStyle/>
          <a:p>
            <a:endParaRPr lang="en-GB" sz="2450" dirty="0">
              <a:latin typeface="+mj-lt"/>
            </a:endParaRPr>
          </a:p>
        </p:txBody>
      </p:sp>
      <p:sp>
        <p:nvSpPr>
          <p:cNvPr id="5" name="Freeform 7">
            <a:extLst>
              <a:ext uri="{FF2B5EF4-FFF2-40B4-BE49-F238E27FC236}">
                <a16:creationId xmlns:a16="http://schemas.microsoft.com/office/drawing/2014/main" id="{6CCFC6FC-D06A-C141-D612-2266CDFE2DC6}"/>
              </a:ext>
            </a:extLst>
          </p:cNvPr>
          <p:cNvSpPr>
            <a:spLocks noChangeArrowheads="1"/>
          </p:cNvSpPr>
          <p:nvPr/>
        </p:nvSpPr>
        <p:spPr bwMode="auto">
          <a:xfrm>
            <a:off x="7160728" y="3469559"/>
            <a:ext cx="953959" cy="951899"/>
          </a:xfrm>
          <a:custGeom>
            <a:avLst/>
            <a:gdLst>
              <a:gd name="T0" fmla="*/ 1019 w 2040"/>
              <a:gd name="T1" fmla="*/ 0 h 2039"/>
              <a:gd name="T2" fmla="*/ 1019 w 2040"/>
              <a:gd name="T3" fmla="*/ 0 h 2039"/>
              <a:gd name="T4" fmla="*/ 2039 w 2040"/>
              <a:gd name="T5" fmla="*/ 1019 h 2039"/>
              <a:gd name="T6" fmla="*/ 2039 w 2040"/>
              <a:gd name="T7" fmla="*/ 1019 h 2039"/>
              <a:gd name="T8" fmla="*/ 1019 w 2040"/>
              <a:gd name="T9" fmla="*/ 2038 h 2039"/>
              <a:gd name="T10" fmla="*/ 1019 w 2040"/>
              <a:gd name="T11" fmla="*/ 2038 h 2039"/>
              <a:gd name="T12" fmla="*/ 0 w 2040"/>
              <a:gd name="T13" fmla="*/ 1019 h 2039"/>
              <a:gd name="T14" fmla="*/ 0 w 2040"/>
              <a:gd name="T15" fmla="*/ 1019 h 2039"/>
              <a:gd name="T16" fmla="*/ 1019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19" y="0"/>
                </a:moveTo>
                <a:lnTo>
                  <a:pt x="1019" y="0"/>
                </a:lnTo>
                <a:cubicBezTo>
                  <a:pt x="1582" y="0"/>
                  <a:pt x="2039" y="456"/>
                  <a:pt x="2039" y="1019"/>
                </a:cubicBezTo>
                <a:lnTo>
                  <a:pt x="2039" y="1019"/>
                </a:lnTo>
                <a:cubicBezTo>
                  <a:pt x="2039" y="1581"/>
                  <a:pt x="1582" y="2038"/>
                  <a:pt x="1019" y="2038"/>
                </a:cubicBezTo>
                <a:lnTo>
                  <a:pt x="1019" y="2038"/>
                </a:lnTo>
                <a:cubicBezTo>
                  <a:pt x="456" y="2038"/>
                  <a:pt x="0" y="1581"/>
                  <a:pt x="0" y="1019"/>
                </a:cubicBezTo>
                <a:lnTo>
                  <a:pt x="0" y="1019"/>
                </a:lnTo>
                <a:cubicBezTo>
                  <a:pt x="0" y="456"/>
                  <a:pt x="456" y="0"/>
                  <a:pt x="1019" y="0"/>
                </a:cubicBezTo>
              </a:path>
            </a:pathLst>
          </a:custGeom>
          <a:solidFill>
            <a:srgbClr val="7F1C58"/>
          </a:solidFill>
          <a:ln>
            <a:noFill/>
          </a:ln>
          <a:effectLst/>
        </p:spPr>
        <p:txBody>
          <a:bodyPr wrap="none" anchor="ctr"/>
          <a:lstStyle/>
          <a:p>
            <a:endParaRPr lang="en-GB" sz="2450" dirty="0">
              <a:latin typeface="+mj-lt"/>
            </a:endParaRPr>
          </a:p>
        </p:txBody>
      </p:sp>
      <p:sp>
        <p:nvSpPr>
          <p:cNvPr id="6" name="Freeform 8">
            <a:extLst>
              <a:ext uri="{FF2B5EF4-FFF2-40B4-BE49-F238E27FC236}">
                <a16:creationId xmlns:a16="http://schemas.microsoft.com/office/drawing/2014/main" id="{212DEB1F-E21F-2D6D-5B8D-714337A56CA2}"/>
              </a:ext>
            </a:extLst>
          </p:cNvPr>
          <p:cNvSpPr>
            <a:spLocks noChangeArrowheads="1"/>
          </p:cNvSpPr>
          <p:nvPr/>
        </p:nvSpPr>
        <p:spPr bwMode="auto">
          <a:xfrm>
            <a:off x="8394900" y="3469559"/>
            <a:ext cx="951899" cy="951899"/>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1" y="0"/>
                  <a:pt x="2038" y="456"/>
                  <a:pt x="2038" y="1019"/>
                </a:cubicBezTo>
                <a:lnTo>
                  <a:pt x="2038" y="1019"/>
                </a:lnTo>
                <a:cubicBezTo>
                  <a:pt x="2038" y="1581"/>
                  <a:pt x="1581" y="2038"/>
                  <a:pt x="1019" y="2038"/>
                </a:cubicBezTo>
                <a:lnTo>
                  <a:pt x="1019" y="2038"/>
                </a:lnTo>
                <a:cubicBezTo>
                  <a:pt x="456" y="2038"/>
                  <a:pt x="0" y="1581"/>
                  <a:pt x="0" y="1019"/>
                </a:cubicBezTo>
                <a:lnTo>
                  <a:pt x="0" y="1019"/>
                </a:lnTo>
                <a:cubicBezTo>
                  <a:pt x="0" y="456"/>
                  <a:pt x="456" y="0"/>
                  <a:pt x="1019" y="0"/>
                </a:cubicBezTo>
              </a:path>
            </a:pathLst>
          </a:custGeom>
          <a:solidFill>
            <a:srgbClr val="B41F7A"/>
          </a:solidFill>
          <a:ln>
            <a:noFill/>
          </a:ln>
          <a:effectLst/>
        </p:spPr>
        <p:txBody>
          <a:bodyPr wrap="none" anchor="ctr"/>
          <a:lstStyle/>
          <a:p>
            <a:endParaRPr lang="en-GB" sz="2450" dirty="0">
              <a:latin typeface="+mj-lt"/>
            </a:endParaRPr>
          </a:p>
        </p:txBody>
      </p:sp>
      <p:sp>
        <p:nvSpPr>
          <p:cNvPr id="8" name="Freeform 9">
            <a:extLst>
              <a:ext uri="{FF2B5EF4-FFF2-40B4-BE49-F238E27FC236}">
                <a16:creationId xmlns:a16="http://schemas.microsoft.com/office/drawing/2014/main" id="{EB6F7D84-C6E6-2CBD-D870-9560DAE9A3F9}"/>
              </a:ext>
            </a:extLst>
          </p:cNvPr>
          <p:cNvSpPr>
            <a:spLocks noChangeArrowheads="1"/>
          </p:cNvSpPr>
          <p:nvPr/>
        </p:nvSpPr>
        <p:spPr bwMode="auto">
          <a:xfrm>
            <a:off x="9612589" y="3469559"/>
            <a:ext cx="953959" cy="951899"/>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6" y="2038"/>
                  <a:pt x="0" y="1581"/>
                  <a:pt x="0" y="1019"/>
                </a:cubicBezTo>
                <a:lnTo>
                  <a:pt x="0" y="1019"/>
                </a:lnTo>
                <a:cubicBezTo>
                  <a:pt x="0" y="456"/>
                  <a:pt x="456" y="0"/>
                  <a:pt x="1020" y="0"/>
                </a:cubicBezTo>
              </a:path>
            </a:pathLst>
          </a:custGeom>
          <a:solidFill>
            <a:srgbClr val="F16924"/>
          </a:solidFill>
          <a:ln>
            <a:noFill/>
          </a:ln>
          <a:effectLst/>
        </p:spPr>
        <p:txBody>
          <a:bodyPr wrap="none" anchor="ctr"/>
          <a:lstStyle/>
          <a:p>
            <a:endParaRPr lang="en-GB" sz="2450" dirty="0">
              <a:latin typeface="+mj-lt"/>
            </a:endParaRPr>
          </a:p>
        </p:txBody>
      </p:sp>
      <p:sp>
        <p:nvSpPr>
          <p:cNvPr id="10" name="Freeform 10">
            <a:extLst>
              <a:ext uri="{FF2B5EF4-FFF2-40B4-BE49-F238E27FC236}">
                <a16:creationId xmlns:a16="http://schemas.microsoft.com/office/drawing/2014/main" id="{5A8DFA2C-BCFD-C065-8C88-AD48DF485D24}"/>
              </a:ext>
            </a:extLst>
          </p:cNvPr>
          <p:cNvSpPr>
            <a:spLocks noChangeArrowheads="1"/>
          </p:cNvSpPr>
          <p:nvPr/>
        </p:nvSpPr>
        <p:spPr bwMode="auto">
          <a:xfrm>
            <a:off x="10861185" y="3469559"/>
            <a:ext cx="951899" cy="951899"/>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2" y="0"/>
                  <a:pt x="2038" y="456"/>
                  <a:pt x="2038" y="1019"/>
                </a:cubicBezTo>
                <a:lnTo>
                  <a:pt x="2038" y="1019"/>
                </a:lnTo>
                <a:cubicBezTo>
                  <a:pt x="2038" y="1581"/>
                  <a:pt x="1582" y="2038"/>
                  <a:pt x="1019" y="2038"/>
                </a:cubicBezTo>
                <a:lnTo>
                  <a:pt x="1019" y="2038"/>
                </a:lnTo>
                <a:cubicBezTo>
                  <a:pt x="456" y="2038"/>
                  <a:pt x="0" y="1581"/>
                  <a:pt x="0" y="1019"/>
                </a:cubicBezTo>
                <a:lnTo>
                  <a:pt x="0" y="1019"/>
                </a:lnTo>
                <a:cubicBezTo>
                  <a:pt x="0" y="456"/>
                  <a:pt x="456" y="0"/>
                  <a:pt x="1019" y="0"/>
                </a:cubicBezTo>
              </a:path>
            </a:pathLst>
          </a:custGeom>
          <a:solidFill>
            <a:srgbClr val="EDA13E"/>
          </a:solidFill>
          <a:ln>
            <a:noFill/>
          </a:ln>
          <a:effectLst/>
        </p:spPr>
        <p:txBody>
          <a:bodyPr wrap="none" anchor="ctr"/>
          <a:lstStyle/>
          <a:p>
            <a:endParaRPr lang="en-GB" sz="2450" dirty="0">
              <a:latin typeface="+mj-lt"/>
            </a:endParaRPr>
          </a:p>
        </p:txBody>
      </p:sp>
      <p:sp>
        <p:nvSpPr>
          <p:cNvPr id="11" name="Freeform 26">
            <a:extLst>
              <a:ext uri="{FF2B5EF4-FFF2-40B4-BE49-F238E27FC236}">
                <a16:creationId xmlns:a16="http://schemas.microsoft.com/office/drawing/2014/main" id="{B3FD203C-218E-137D-6268-00E3769595EB}"/>
              </a:ext>
            </a:extLst>
          </p:cNvPr>
          <p:cNvSpPr>
            <a:spLocks noChangeArrowheads="1"/>
          </p:cNvSpPr>
          <p:nvPr/>
        </p:nvSpPr>
        <p:spPr bwMode="auto">
          <a:xfrm>
            <a:off x="6969112" y="3840428"/>
            <a:ext cx="105080" cy="105080"/>
          </a:xfrm>
          <a:custGeom>
            <a:avLst/>
            <a:gdLst>
              <a:gd name="T0" fmla="*/ 112 w 226"/>
              <a:gd name="T1" fmla="*/ 0 h 225"/>
              <a:gd name="T2" fmla="*/ 112 w 226"/>
              <a:gd name="T3" fmla="*/ 0 h 225"/>
              <a:gd name="T4" fmla="*/ 225 w 226"/>
              <a:gd name="T5" fmla="*/ 112 h 225"/>
              <a:gd name="T6" fmla="*/ 225 w 226"/>
              <a:gd name="T7" fmla="*/ 112 h 225"/>
              <a:gd name="T8" fmla="*/ 112 w 226"/>
              <a:gd name="T9" fmla="*/ 224 h 225"/>
              <a:gd name="T10" fmla="*/ 112 w 226"/>
              <a:gd name="T11" fmla="*/ 224 h 225"/>
              <a:gd name="T12" fmla="*/ 0 w 226"/>
              <a:gd name="T13" fmla="*/ 112 h 225"/>
              <a:gd name="T14" fmla="*/ 0 w 226"/>
              <a:gd name="T15" fmla="*/ 112 h 225"/>
              <a:gd name="T16" fmla="*/ 112 w 226"/>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25">
                <a:moveTo>
                  <a:pt x="112" y="0"/>
                </a:moveTo>
                <a:lnTo>
                  <a:pt x="112" y="0"/>
                </a:lnTo>
                <a:cubicBezTo>
                  <a:pt x="175" y="0"/>
                  <a:pt x="225" y="50"/>
                  <a:pt x="225" y="112"/>
                </a:cubicBezTo>
                <a:lnTo>
                  <a:pt x="225" y="112"/>
                </a:lnTo>
                <a:cubicBezTo>
                  <a:pt x="225" y="174"/>
                  <a:pt x="175" y="224"/>
                  <a:pt x="112" y="224"/>
                </a:cubicBezTo>
                <a:lnTo>
                  <a:pt x="112" y="224"/>
                </a:lnTo>
                <a:cubicBezTo>
                  <a:pt x="50" y="224"/>
                  <a:pt x="0" y="174"/>
                  <a:pt x="0" y="112"/>
                </a:cubicBezTo>
                <a:lnTo>
                  <a:pt x="0" y="112"/>
                </a:lnTo>
                <a:cubicBezTo>
                  <a:pt x="0" y="50"/>
                  <a:pt x="50" y="0"/>
                  <a:pt x="112" y="0"/>
                </a:cubicBezTo>
              </a:path>
            </a:pathLst>
          </a:custGeom>
          <a:solidFill>
            <a:srgbClr val="595959"/>
          </a:solidFill>
          <a:ln>
            <a:noFill/>
          </a:ln>
          <a:effectLst/>
        </p:spPr>
        <p:txBody>
          <a:bodyPr wrap="none" anchor="ctr"/>
          <a:lstStyle/>
          <a:p>
            <a:endParaRPr lang="en-GB" sz="2450" dirty="0">
              <a:latin typeface="+mj-lt"/>
            </a:endParaRPr>
          </a:p>
        </p:txBody>
      </p:sp>
      <p:sp>
        <p:nvSpPr>
          <p:cNvPr id="12" name="Freeform 27">
            <a:extLst>
              <a:ext uri="{FF2B5EF4-FFF2-40B4-BE49-F238E27FC236}">
                <a16:creationId xmlns:a16="http://schemas.microsoft.com/office/drawing/2014/main" id="{AC18B927-6A73-9A45-10FA-2E8BB59E170C}"/>
              </a:ext>
            </a:extLst>
          </p:cNvPr>
          <p:cNvSpPr>
            <a:spLocks noChangeArrowheads="1"/>
          </p:cNvSpPr>
          <p:nvPr/>
        </p:nvSpPr>
        <p:spPr bwMode="auto">
          <a:xfrm>
            <a:off x="8203284" y="3840428"/>
            <a:ext cx="105079" cy="105080"/>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rgbClr val="595959"/>
          </a:solidFill>
          <a:ln>
            <a:noFill/>
          </a:ln>
          <a:effectLst/>
        </p:spPr>
        <p:txBody>
          <a:bodyPr wrap="none" anchor="ctr"/>
          <a:lstStyle/>
          <a:p>
            <a:endParaRPr lang="en-GB" sz="2450" dirty="0">
              <a:latin typeface="+mj-lt"/>
            </a:endParaRPr>
          </a:p>
        </p:txBody>
      </p:sp>
      <p:sp>
        <p:nvSpPr>
          <p:cNvPr id="14" name="Freeform 28">
            <a:extLst>
              <a:ext uri="{FF2B5EF4-FFF2-40B4-BE49-F238E27FC236}">
                <a16:creationId xmlns:a16="http://schemas.microsoft.com/office/drawing/2014/main" id="{2DAAA76D-9050-6BB2-AC36-F3AFC43E51CF}"/>
              </a:ext>
            </a:extLst>
          </p:cNvPr>
          <p:cNvSpPr>
            <a:spLocks noChangeArrowheads="1"/>
          </p:cNvSpPr>
          <p:nvPr/>
        </p:nvSpPr>
        <p:spPr bwMode="auto">
          <a:xfrm>
            <a:off x="9427154" y="3840428"/>
            <a:ext cx="105079" cy="105080"/>
          </a:xfrm>
          <a:custGeom>
            <a:avLst/>
            <a:gdLst>
              <a:gd name="T0" fmla="*/ 111 w 225"/>
              <a:gd name="T1" fmla="*/ 0 h 225"/>
              <a:gd name="T2" fmla="*/ 111 w 225"/>
              <a:gd name="T3" fmla="*/ 0 h 225"/>
              <a:gd name="T4" fmla="*/ 224 w 225"/>
              <a:gd name="T5" fmla="*/ 112 h 225"/>
              <a:gd name="T6" fmla="*/ 224 w 225"/>
              <a:gd name="T7" fmla="*/ 112 h 225"/>
              <a:gd name="T8" fmla="*/ 111 w 225"/>
              <a:gd name="T9" fmla="*/ 224 h 225"/>
              <a:gd name="T10" fmla="*/ 111 w 225"/>
              <a:gd name="T11" fmla="*/ 224 h 225"/>
              <a:gd name="T12" fmla="*/ 0 w 225"/>
              <a:gd name="T13" fmla="*/ 112 h 225"/>
              <a:gd name="T14" fmla="*/ 0 w 225"/>
              <a:gd name="T15" fmla="*/ 112 h 225"/>
              <a:gd name="T16" fmla="*/ 111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1" y="0"/>
                </a:moveTo>
                <a:lnTo>
                  <a:pt x="111" y="0"/>
                </a:lnTo>
                <a:cubicBezTo>
                  <a:pt x="174" y="0"/>
                  <a:pt x="224" y="50"/>
                  <a:pt x="224" y="112"/>
                </a:cubicBezTo>
                <a:lnTo>
                  <a:pt x="224" y="112"/>
                </a:lnTo>
                <a:cubicBezTo>
                  <a:pt x="224" y="174"/>
                  <a:pt x="174" y="224"/>
                  <a:pt x="111" y="224"/>
                </a:cubicBezTo>
                <a:lnTo>
                  <a:pt x="111" y="224"/>
                </a:lnTo>
                <a:cubicBezTo>
                  <a:pt x="50" y="224"/>
                  <a:pt x="0" y="174"/>
                  <a:pt x="0" y="112"/>
                </a:cubicBezTo>
                <a:lnTo>
                  <a:pt x="0" y="112"/>
                </a:lnTo>
                <a:cubicBezTo>
                  <a:pt x="0" y="50"/>
                  <a:pt x="50" y="0"/>
                  <a:pt x="111" y="0"/>
                </a:cubicBezTo>
              </a:path>
            </a:pathLst>
          </a:custGeom>
          <a:solidFill>
            <a:srgbClr val="595959"/>
          </a:solidFill>
          <a:ln>
            <a:noFill/>
          </a:ln>
          <a:effectLst/>
        </p:spPr>
        <p:txBody>
          <a:bodyPr wrap="none" anchor="ctr"/>
          <a:lstStyle/>
          <a:p>
            <a:endParaRPr lang="en-GB" sz="2450" dirty="0">
              <a:latin typeface="+mj-lt"/>
            </a:endParaRPr>
          </a:p>
        </p:txBody>
      </p:sp>
      <p:sp>
        <p:nvSpPr>
          <p:cNvPr id="15" name="Freeform 29">
            <a:extLst>
              <a:ext uri="{FF2B5EF4-FFF2-40B4-BE49-F238E27FC236}">
                <a16:creationId xmlns:a16="http://schemas.microsoft.com/office/drawing/2014/main" id="{1553634E-925C-F8FA-0A35-CEA98E124C74}"/>
              </a:ext>
            </a:extLst>
          </p:cNvPr>
          <p:cNvSpPr>
            <a:spLocks noChangeArrowheads="1"/>
          </p:cNvSpPr>
          <p:nvPr/>
        </p:nvSpPr>
        <p:spPr bwMode="auto">
          <a:xfrm>
            <a:off x="10661326" y="3840428"/>
            <a:ext cx="105080" cy="105080"/>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rgbClr val="595959"/>
          </a:solidFill>
          <a:ln>
            <a:noFill/>
          </a:ln>
          <a:effectLst/>
        </p:spPr>
        <p:txBody>
          <a:bodyPr wrap="none" anchor="ctr"/>
          <a:lstStyle/>
          <a:p>
            <a:endParaRPr lang="en-GB" sz="2450" dirty="0">
              <a:latin typeface="+mj-lt"/>
            </a:endParaRPr>
          </a:p>
        </p:txBody>
      </p:sp>
      <p:sp>
        <p:nvSpPr>
          <p:cNvPr id="16" name="Down Arrow 18">
            <a:extLst>
              <a:ext uri="{FF2B5EF4-FFF2-40B4-BE49-F238E27FC236}">
                <a16:creationId xmlns:a16="http://schemas.microsoft.com/office/drawing/2014/main" id="{C729EC67-BFD7-96C8-C605-8CDC92201054}"/>
              </a:ext>
            </a:extLst>
          </p:cNvPr>
          <p:cNvSpPr/>
          <p:nvPr/>
        </p:nvSpPr>
        <p:spPr>
          <a:xfrm>
            <a:off x="6353581" y="4532051"/>
            <a:ext cx="120510" cy="446381"/>
          </a:xfrm>
          <a:prstGeom prst="downArrow">
            <a:avLst/>
          </a:pr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17" name="Up Arrow 19">
            <a:extLst>
              <a:ext uri="{FF2B5EF4-FFF2-40B4-BE49-F238E27FC236}">
                <a16:creationId xmlns:a16="http://schemas.microsoft.com/office/drawing/2014/main" id="{596CFBD3-5A93-3624-9A31-1A83BF1A7BD4}"/>
              </a:ext>
            </a:extLst>
          </p:cNvPr>
          <p:cNvSpPr/>
          <p:nvPr/>
        </p:nvSpPr>
        <p:spPr>
          <a:xfrm>
            <a:off x="7577451" y="2912586"/>
            <a:ext cx="120510" cy="446381"/>
          </a:xfrm>
          <a:prstGeom prst="upArrow">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18" name="Down Arrow 20">
            <a:extLst>
              <a:ext uri="{FF2B5EF4-FFF2-40B4-BE49-F238E27FC236}">
                <a16:creationId xmlns:a16="http://schemas.microsoft.com/office/drawing/2014/main" id="{4BEA8F7F-9868-DB83-3035-F6F4633D04ED}"/>
              </a:ext>
            </a:extLst>
          </p:cNvPr>
          <p:cNvSpPr/>
          <p:nvPr/>
        </p:nvSpPr>
        <p:spPr>
          <a:xfrm>
            <a:off x="8810594" y="4532051"/>
            <a:ext cx="120510" cy="446381"/>
          </a:xfrm>
          <a:prstGeom prst="downArrow">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19" name="Up Arrow 21">
            <a:extLst>
              <a:ext uri="{FF2B5EF4-FFF2-40B4-BE49-F238E27FC236}">
                <a16:creationId xmlns:a16="http://schemas.microsoft.com/office/drawing/2014/main" id="{D6FB4873-18DE-CA3A-BEC9-726C6793D2AD}"/>
              </a:ext>
            </a:extLst>
          </p:cNvPr>
          <p:cNvSpPr/>
          <p:nvPr/>
        </p:nvSpPr>
        <p:spPr>
          <a:xfrm>
            <a:off x="10029312" y="2912586"/>
            <a:ext cx="120510" cy="446381"/>
          </a:xfrm>
          <a:prstGeom prst="upArrow">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20" name="Down Arrow 22">
            <a:extLst>
              <a:ext uri="{FF2B5EF4-FFF2-40B4-BE49-F238E27FC236}">
                <a16:creationId xmlns:a16="http://schemas.microsoft.com/office/drawing/2014/main" id="{FCEE2638-C4EC-46AA-6A68-962EFAF7B772}"/>
              </a:ext>
            </a:extLst>
          </p:cNvPr>
          <p:cNvSpPr/>
          <p:nvPr/>
        </p:nvSpPr>
        <p:spPr>
          <a:xfrm>
            <a:off x="11276878" y="4532051"/>
            <a:ext cx="120510" cy="446381"/>
          </a:xfrm>
          <a:prstGeom prst="downArrow">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21" name="TextBox 24">
            <a:extLst>
              <a:ext uri="{FF2B5EF4-FFF2-40B4-BE49-F238E27FC236}">
                <a16:creationId xmlns:a16="http://schemas.microsoft.com/office/drawing/2014/main" id="{D71D1F73-CC0A-21EA-8260-BB99A2B9D102}"/>
              </a:ext>
            </a:extLst>
          </p:cNvPr>
          <p:cNvSpPr txBox="1"/>
          <p:nvPr/>
        </p:nvSpPr>
        <p:spPr>
          <a:xfrm>
            <a:off x="5561172" y="4955398"/>
            <a:ext cx="1705339" cy="710707"/>
          </a:xfrm>
          <a:prstGeom prst="rect">
            <a:avLst/>
          </a:prstGeom>
          <a:noFill/>
        </p:spPr>
        <p:txBody>
          <a:bodyPr wrap="none" rtlCol="0" anchor="t" anchorCtr="0">
            <a:spAutoFit/>
          </a:bodyPr>
          <a:lstStyle/>
          <a:p>
            <a:pPr algn="ctr">
              <a:lnSpc>
                <a:spcPts val="1620"/>
              </a:lnSpc>
            </a:pPr>
            <a:r>
              <a:rPr lang="en-GB" sz="1600" b="1" dirty="0" err="1">
                <a:solidFill>
                  <a:srgbClr val="245473"/>
                </a:solidFill>
                <a:latin typeface="+mj-lt"/>
                <a:ea typeface="League Spartan" charset="0"/>
                <a:cs typeface="Poppins" pitchFamily="2" charset="77"/>
              </a:rPr>
              <a:t>Identifizieren</a:t>
            </a:r>
            <a:r>
              <a:rPr lang="en-GB" sz="1600" b="1" dirty="0">
                <a:solidFill>
                  <a:srgbClr val="245473"/>
                </a:solidFill>
                <a:latin typeface="+mj-lt"/>
                <a:ea typeface="League Spartan" charset="0"/>
                <a:cs typeface="Poppins" pitchFamily="2" charset="77"/>
              </a:rPr>
              <a:t> der</a:t>
            </a:r>
            <a:br>
              <a:rPr lang="en-GB" sz="1600" b="1" dirty="0">
                <a:solidFill>
                  <a:srgbClr val="245473"/>
                </a:solidFill>
                <a:latin typeface="+mj-lt"/>
                <a:ea typeface="League Spartan" charset="0"/>
                <a:cs typeface="Poppins" pitchFamily="2" charset="77"/>
              </a:rPr>
            </a:br>
            <a:r>
              <a:rPr lang="en-GB" sz="1600" b="1" dirty="0">
                <a:solidFill>
                  <a:srgbClr val="245473"/>
                </a:solidFill>
                <a:latin typeface="+mj-lt"/>
                <a:ea typeface="League Spartan" charset="0"/>
                <a:cs typeface="Poppins" pitchFamily="2" charset="77"/>
              </a:rPr>
              <a:t>wichtigen</a:t>
            </a:r>
            <a:br>
              <a:rPr lang="en-GB" sz="1600" b="1" dirty="0">
                <a:solidFill>
                  <a:srgbClr val="245473"/>
                </a:solidFill>
                <a:latin typeface="+mj-lt"/>
                <a:ea typeface="League Spartan" charset="0"/>
                <a:cs typeface="Poppins" pitchFamily="2" charset="77"/>
              </a:rPr>
            </a:br>
            <a:r>
              <a:rPr lang="en-GB" sz="1600" b="1" dirty="0" err="1">
                <a:solidFill>
                  <a:srgbClr val="245473"/>
                </a:solidFill>
                <a:latin typeface="+mj-lt"/>
                <a:ea typeface="League Spartan" charset="0"/>
                <a:cs typeface="Poppins" pitchFamily="2" charset="77"/>
              </a:rPr>
              <a:t>Interessengruppen</a:t>
            </a:r>
            <a:endParaRPr lang="en-GB" sz="1600" b="1" dirty="0">
              <a:solidFill>
                <a:srgbClr val="245473"/>
              </a:solidFill>
              <a:latin typeface="+mj-lt"/>
              <a:ea typeface="League Spartan" charset="0"/>
              <a:cs typeface="Poppins" pitchFamily="2" charset="77"/>
            </a:endParaRPr>
          </a:p>
        </p:txBody>
      </p:sp>
      <p:sp>
        <p:nvSpPr>
          <p:cNvPr id="22" name="TextBox 28">
            <a:extLst>
              <a:ext uri="{FF2B5EF4-FFF2-40B4-BE49-F238E27FC236}">
                <a16:creationId xmlns:a16="http://schemas.microsoft.com/office/drawing/2014/main" id="{3CF109EA-B680-C8D8-8EF1-62E568F13196}"/>
              </a:ext>
            </a:extLst>
          </p:cNvPr>
          <p:cNvSpPr txBox="1"/>
          <p:nvPr/>
        </p:nvSpPr>
        <p:spPr>
          <a:xfrm>
            <a:off x="8027177" y="4978432"/>
            <a:ext cx="1702302" cy="915892"/>
          </a:xfrm>
          <a:prstGeom prst="rect">
            <a:avLst/>
          </a:prstGeom>
          <a:noFill/>
        </p:spPr>
        <p:txBody>
          <a:bodyPr wrap="square" rtlCol="0" anchor="t" anchorCtr="0">
            <a:spAutoFit/>
          </a:bodyPr>
          <a:lstStyle/>
          <a:p>
            <a:pPr algn="ctr">
              <a:lnSpc>
                <a:spcPts val="1620"/>
              </a:lnSpc>
            </a:pPr>
            <a:r>
              <a:rPr lang="en-GB" sz="1600" b="1" dirty="0" err="1">
                <a:solidFill>
                  <a:srgbClr val="B41F7A"/>
                </a:solidFill>
                <a:latin typeface="+mj-lt"/>
                <a:ea typeface="League Spartan" charset="0"/>
                <a:cs typeface="Poppins" pitchFamily="2" charset="77"/>
              </a:rPr>
              <a:t>Maßnahmen</a:t>
            </a:r>
            <a:br>
              <a:rPr lang="en-GB" sz="1600" b="1" dirty="0">
                <a:solidFill>
                  <a:srgbClr val="B41F7A"/>
                </a:solidFill>
                <a:latin typeface="+mj-lt"/>
                <a:ea typeface="League Spartan" charset="0"/>
                <a:cs typeface="Poppins" pitchFamily="2" charset="77"/>
              </a:rPr>
            </a:br>
            <a:r>
              <a:rPr lang="en-GB" sz="1600" b="1" dirty="0">
                <a:solidFill>
                  <a:srgbClr val="B41F7A"/>
                </a:solidFill>
                <a:latin typeface="+mj-lt"/>
                <a:ea typeface="League Spartan" charset="0"/>
                <a:cs typeface="Poppins" pitchFamily="2" charset="77"/>
              </a:rPr>
              <a:t>für </a:t>
            </a:r>
            <a:r>
              <a:rPr lang="en-GB" sz="1600" b="1" dirty="0" err="1">
                <a:solidFill>
                  <a:srgbClr val="B41F7A"/>
                </a:solidFill>
                <a:latin typeface="+mj-lt"/>
                <a:ea typeface="League Spartan" charset="0"/>
                <a:cs typeface="Poppins" pitchFamily="2" charset="77"/>
              </a:rPr>
              <a:t>jede</a:t>
            </a:r>
            <a:br>
              <a:rPr lang="en-GB" sz="1600" b="1" dirty="0">
                <a:solidFill>
                  <a:srgbClr val="B41F7A"/>
                </a:solidFill>
                <a:latin typeface="+mj-lt"/>
                <a:ea typeface="League Spartan" charset="0"/>
                <a:cs typeface="Poppins" pitchFamily="2" charset="77"/>
              </a:rPr>
            </a:br>
            <a:r>
              <a:rPr lang="en-GB" sz="1600" b="1" dirty="0" err="1">
                <a:solidFill>
                  <a:srgbClr val="B41F7A"/>
                </a:solidFill>
                <a:latin typeface="+mj-lt"/>
                <a:ea typeface="League Spartan" charset="0"/>
                <a:cs typeface="Poppins" pitchFamily="2" charset="77"/>
              </a:rPr>
              <a:t>Interessengruppe</a:t>
            </a:r>
            <a:r>
              <a:rPr lang="en-GB" sz="1600" b="1" dirty="0">
                <a:solidFill>
                  <a:srgbClr val="B41F7A"/>
                </a:solidFill>
                <a:latin typeface="+mj-lt"/>
                <a:ea typeface="League Spartan" charset="0"/>
                <a:cs typeface="Poppins" pitchFamily="2" charset="77"/>
              </a:rPr>
              <a:t> </a:t>
            </a:r>
            <a:r>
              <a:rPr lang="en-GB" sz="1600" b="1" dirty="0" err="1">
                <a:solidFill>
                  <a:srgbClr val="B41F7A"/>
                </a:solidFill>
                <a:latin typeface="+mj-lt"/>
                <a:ea typeface="League Spartan" charset="0"/>
                <a:cs typeface="Poppins" pitchFamily="2" charset="77"/>
              </a:rPr>
              <a:t>ableiten</a:t>
            </a:r>
            <a:endParaRPr lang="en-GB" sz="1600" b="1" dirty="0">
              <a:solidFill>
                <a:srgbClr val="B41F7A"/>
              </a:solidFill>
              <a:latin typeface="+mj-lt"/>
              <a:ea typeface="League Spartan" charset="0"/>
              <a:cs typeface="Poppins" pitchFamily="2" charset="77"/>
            </a:endParaRPr>
          </a:p>
        </p:txBody>
      </p:sp>
      <p:sp>
        <p:nvSpPr>
          <p:cNvPr id="23" name="TextBox 31">
            <a:extLst>
              <a:ext uri="{FF2B5EF4-FFF2-40B4-BE49-F238E27FC236}">
                <a16:creationId xmlns:a16="http://schemas.microsoft.com/office/drawing/2014/main" id="{CC6433F6-BE86-B6B7-14A1-4DA3B042D50A}"/>
              </a:ext>
            </a:extLst>
          </p:cNvPr>
          <p:cNvSpPr txBox="1"/>
          <p:nvPr/>
        </p:nvSpPr>
        <p:spPr>
          <a:xfrm>
            <a:off x="10791345" y="4955398"/>
            <a:ext cx="1091581" cy="300339"/>
          </a:xfrm>
          <a:prstGeom prst="rect">
            <a:avLst/>
          </a:prstGeom>
          <a:noFill/>
        </p:spPr>
        <p:txBody>
          <a:bodyPr wrap="none" rtlCol="0" anchor="t" anchorCtr="0">
            <a:spAutoFit/>
          </a:bodyPr>
          <a:lstStyle/>
          <a:p>
            <a:pPr algn="ctr">
              <a:lnSpc>
                <a:spcPts val="1620"/>
              </a:lnSpc>
            </a:pPr>
            <a:r>
              <a:rPr lang="en-GB" sz="1600" b="1" dirty="0">
                <a:solidFill>
                  <a:srgbClr val="EDA13E"/>
                </a:solidFill>
                <a:latin typeface="+mj-lt"/>
                <a:ea typeface="League Spartan" charset="0"/>
                <a:cs typeface="Poppins" pitchFamily="2" charset="77"/>
              </a:rPr>
              <a:t>Monitoring</a:t>
            </a:r>
          </a:p>
        </p:txBody>
      </p:sp>
      <p:sp>
        <p:nvSpPr>
          <p:cNvPr id="24" name="TextBox 35">
            <a:extLst>
              <a:ext uri="{FF2B5EF4-FFF2-40B4-BE49-F238E27FC236}">
                <a16:creationId xmlns:a16="http://schemas.microsoft.com/office/drawing/2014/main" id="{4901356F-EB93-9760-CA63-756DBFB60F2D}"/>
              </a:ext>
            </a:extLst>
          </p:cNvPr>
          <p:cNvSpPr txBox="1"/>
          <p:nvPr/>
        </p:nvSpPr>
        <p:spPr>
          <a:xfrm>
            <a:off x="6786512" y="2134618"/>
            <a:ext cx="1702388" cy="710707"/>
          </a:xfrm>
          <a:prstGeom prst="rect">
            <a:avLst/>
          </a:prstGeom>
          <a:noFill/>
        </p:spPr>
        <p:txBody>
          <a:bodyPr wrap="square" rtlCol="0" anchor="b" anchorCtr="0">
            <a:spAutoFit/>
          </a:bodyPr>
          <a:lstStyle/>
          <a:p>
            <a:pPr algn="ctr">
              <a:lnSpc>
                <a:spcPts val="1620"/>
              </a:lnSpc>
            </a:pPr>
            <a:r>
              <a:rPr lang="en-GB" sz="1600" b="1" dirty="0">
                <a:solidFill>
                  <a:srgbClr val="7F1C58"/>
                </a:solidFill>
                <a:latin typeface="+mj-lt"/>
                <a:ea typeface="League Spartan" charset="0"/>
                <a:cs typeface="Poppins" pitchFamily="2" charset="77"/>
              </a:rPr>
              <a:t>Analyse und </a:t>
            </a:r>
            <a:br>
              <a:rPr lang="en-GB" sz="1600" b="1" dirty="0">
                <a:solidFill>
                  <a:srgbClr val="7F1C58"/>
                </a:solidFill>
                <a:latin typeface="+mj-lt"/>
                <a:ea typeface="League Spartan" charset="0"/>
                <a:cs typeface="Poppins" pitchFamily="2" charset="77"/>
              </a:rPr>
            </a:br>
            <a:r>
              <a:rPr lang="en-GB" sz="1600" b="1" dirty="0">
                <a:solidFill>
                  <a:srgbClr val="7F1C58"/>
                </a:solidFill>
                <a:latin typeface="+mj-lt"/>
                <a:ea typeface="League Spartan" charset="0"/>
                <a:cs typeface="Poppins" pitchFamily="2" charset="77"/>
              </a:rPr>
              <a:t>Bewertung der </a:t>
            </a:r>
            <a:r>
              <a:rPr lang="en-GB" sz="1600" b="1" dirty="0" err="1">
                <a:solidFill>
                  <a:srgbClr val="7F1C58"/>
                </a:solidFill>
                <a:latin typeface="+mj-lt"/>
                <a:ea typeface="League Spartan" charset="0"/>
                <a:cs typeface="Poppins" pitchFamily="2" charset="77"/>
              </a:rPr>
              <a:t>Interessengruppen</a:t>
            </a:r>
            <a:endParaRPr lang="en-GB" sz="1600" b="1" dirty="0">
              <a:solidFill>
                <a:srgbClr val="7F1C58"/>
              </a:solidFill>
              <a:latin typeface="+mj-lt"/>
              <a:ea typeface="League Spartan" charset="0"/>
              <a:cs typeface="Poppins" pitchFamily="2" charset="77"/>
            </a:endParaRPr>
          </a:p>
        </p:txBody>
      </p:sp>
      <p:sp>
        <p:nvSpPr>
          <p:cNvPr id="25" name="TextBox 38">
            <a:extLst>
              <a:ext uri="{FF2B5EF4-FFF2-40B4-BE49-F238E27FC236}">
                <a16:creationId xmlns:a16="http://schemas.microsoft.com/office/drawing/2014/main" id="{14CCD2A5-F53B-DD3D-AFFB-E062DEF65CB2}"/>
              </a:ext>
            </a:extLst>
          </p:cNvPr>
          <p:cNvSpPr txBox="1"/>
          <p:nvPr/>
        </p:nvSpPr>
        <p:spPr>
          <a:xfrm>
            <a:off x="9383511" y="2357034"/>
            <a:ext cx="1412118" cy="505523"/>
          </a:xfrm>
          <a:prstGeom prst="rect">
            <a:avLst/>
          </a:prstGeom>
          <a:noFill/>
        </p:spPr>
        <p:txBody>
          <a:bodyPr wrap="none" rtlCol="0" anchor="b" anchorCtr="0">
            <a:spAutoFit/>
          </a:bodyPr>
          <a:lstStyle/>
          <a:p>
            <a:pPr algn="ctr">
              <a:lnSpc>
                <a:spcPts val="1620"/>
              </a:lnSpc>
            </a:pPr>
            <a:r>
              <a:rPr lang="en-GB" sz="1600" b="1" dirty="0" err="1">
                <a:solidFill>
                  <a:srgbClr val="F16924"/>
                </a:solidFill>
                <a:latin typeface="+mj-lt"/>
                <a:ea typeface="League Spartan" charset="0"/>
                <a:cs typeface="Poppins" pitchFamily="2" charset="77"/>
              </a:rPr>
              <a:t>Umsetzung</a:t>
            </a:r>
            <a:r>
              <a:rPr lang="en-GB" sz="1600" b="1" dirty="0">
                <a:solidFill>
                  <a:srgbClr val="F16924"/>
                </a:solidFill>
                <a:latin typeface="+mj-lt"/>
                <a:ea typeface="League Spartan" charset="0"/>
                <a:cs typeface="Poppins" pitchFamily="2" charset="77"/>
              </a:rPr>
              <a:t> der</a:t>
            </a:r>
            <a:br>
              <a:rPr lang="en-GB" sz="1600" b="1" dirty="0">
                <a:solidFill>
                  <a:srgbClr val="F16924"/>
                </a:solidFill>
                <a:latin typeface="+mj-lt"/>
                <a:ea typeface="League Spartan" charset="0"/>
                <a:cs typeface="Poppins" pitchFamily="2" charset="77"/>
              </a:rPr>
            </a:br>
            <a:r>
              <a:rPr lang="en-GB" sz="1600" b="1" dirty="0">
                <a:solidFill>
                  <a:srgbClr val="F16924"/>
                </a:solidFill>
                <a:latin typeface="+mj-lt"/>
                <a:ea typeface="League Spartan" charset="0"/>
                <a:cs typeface="Poppins" pitchFamily="2" charset="77"/>
              </a:rPr>
              <a:t>Maßnahmen</a:t>
            </a:r>
          </a:p>
        </p:txBody>
      </p:sp>
      <p:sp>
        <p:nvSpPr>
          <p:cNvPr id="26" name="TextBox 39">
            <a:extLst>
              <a:ext uri="{FF2B5EF4-FFF2-40B4-BE49-F238E27FC236}">
                <a16:creationId xmlns:a16="http://schemas.microsoft.com/office/drawing/2014/main" id="{1CF303ED-32AF-8137-E3AB-41DD16003212}"/>
              </a:ext>
            </a:extLst>
          </p:cNvPr>
          <p:cNvSpPr txBox="1"/>
          <p:nvPr/>
        </p:nvSpPr>
        <p:spPr>
          <a:xfrm>
            <a:off x="6211697" y="3639590"/>
            <a:ext cx="404278"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1</a:t>
            </a:r>
          </a:p>
        </p:txBody>
      </p:sp>
      <p:sp>
        <p:nvSpPr>
          <p:cNvPr id="27" name="TextBox 40">
            <a:extLst>
              <a:ext uri="{FF2B5EF4-FFF2-40B4-BE49-F238E27FC236}">
                <a16:creationId xmlns:a16="http://schemas.microsoft.com/office/drawing/2014/main" id="{6F29BBBE-CE24-2771-6FF1-168C1A14E791}"/>
              </a:ext>
            </a:extLst>
          </p:cNvPr>
          <p:cNvSpPr txBox="1"/>
          <p:nvPr/>
        </p:nvSpPr>
        <p:spPr>
          <a:xfrm>
            <a:off x="7435567" y="3639590"/>
            <a:ext cx="404278"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2</a:t>
            </a:r>
          </a:p>
        </p:txBody>
      </p:sp>
      <p:sp>
        <p:nvSpPr>
          <p:cNvPr id="28" name="TextBox 41">
            <a:extLst>
              <a:ext uri="{FF2B5EF4-FFF2-40B4-BE49-F238E27FC236}">
                <a16:creationId xmlns:a16="http://schemas.microsoft.com/office/drawing/2014/main" id="{F376F0FA-68D8-7024-5EDA-A83DCC0A7C11}"/>
              </a:ext>
            </a:extLst>
          </p:cNvPr>
          <p:cNvSpPr txBox="1"/>
          <p:nvPr/>
        </p:nvSpPr>
        <p:spPr>
          <a:xfrm>
            <a:off x="8663558" y="3639590"/>
            <a:ext cx="404278" cy="611834"/>
          </a:xfrm>
          <a:prstGeom prst="rect">
            <a:avLst/>
          </a:prstGeom>
          <a:solidFill>
            <a:srgbClr val="B41F7A"/>
          </a:solidFill>
        </p:spPr>
        <p:txBody>
          <a:bodyPr wrap="none" rtlCol="0" anchor="ctr">
            <a:spAutoFit/>
          </a:bodyPr>
          <a:lstStyle/>
          <a:p>
            <a:pPr algn="ctr"/>
            <a:r>
              <a:rPr lang="en-GB" sz="3376" b="1" dirty="0">
                <a:solidFill>
                  <a:schemeClr val="bg1"/>
                </a:solidFill>
                <a:latin typeface="+mj-lt"/>
                <a:cs typeface="Poppins" pitchFamily="2" charset="77"/>
              </a:rPr>
              <a:t>3</a:t>
            </a:r>
          </a:p>
        </p:txBody>
      </p:sp>
      <p:sp>
        <p:nvSpPr>
          <p:cNvPr id="29" name="TextBox 42">
            <a:extLst>
              <a:ext uri="{FF2B5EF4-FFF2-40B4-BE49-F238E27FC236}">
                <a16:creationId xmlns:a16="http://schemas.microsoft.com/office/drawing/2014/main" id="{E9F04B17-A9CD-2EEE-D4FE-714BA08DDBAD}"/>
              </a:ext>
            </a:extLst>
          </p:cNvPr>
          <p:cNvSpPr txBox="1"/>
          <p:nvPr/>
        </p:nvSpPr>
        <p:spPr>
          <a:xfrm>
            <a:off x="9887429" y="3639590"/>
            <a:ext cx="404278"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4</a:t>
            </a:r>
          </a:p>
        </p:txBody>
      </p:sp>
      <p:sp>
        <p:nvSpPr>
          <p:cNvPr id="30" name="TextBox 43">
            <a:extLst>
              <a:ext uri="{FF2B5EF4-FFF2-40B4-BE49-F238E27FC236}">
                <a16:creationId xmlns:a16="http://schemas.microsoft.com/office/drawing/2014/main" id="{D305598D-273F-A734-01A6-2F9F711B0952}"/>
              </a:ext>
            </a:extLst>
          </p:cNvPr>
          <p:cNvSpPr txBox="1"/>
          <p:nvPr/>
        </p:nvSpPr>
        <p:spPr>
          <a:xfrm>
            <a:off x="11134994" y="3639590"/>
            <a:ext cx="404278"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5</a:t>
            </a:r>
          </a:p>
        </p:txBody>
      </p:sp>
    </p:spTree>
    <p:extLst>
      <p:ext uri="{BB962C8B-B14F-4D97-AF65-F5344CB8AC3E}">
        <p14:creationId xmlns:p14="http://schemas.microsoft.com/office/powerpoint/2010/main" val="562470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AutoNum type="arabicPlain" startAt="4"/>
              <a:tabLst>
                <a:tab pos="1239838" algn="l"/>
              </a:tabLst>
            </a:pPr>
            <a:r>
              <a:rPr lang="en-US" dirty="0">
                <a:solidFill>
                  <a:schemeClr val="bg1"/>
                </a:solidFill>
              </a:rPr>
              <a:t>  </a:t>
            </a:r>
            <a:r>
              <a:rPr lang="en-US" dirty="0" err="1">
                <a:solidFill>
                  <a:schemeClr val="bg1"/>
                </a:solidFill>
              </a:rPr>
              <a:t>Risikobewertungen</a:t>
            </a:r>
            <a:r>
              <a:rPr lang="en-US" dirty="0">
                <a:solidFill>
                  <a:schemeClr val="bg1"/>
                </a:solidFill>
              </a:rPr>
              <a:t> </a:t>
            </a:r>
            <a:r>
              <a:rPr lang="en-US" dirty="0" err="1">
                <a:solidFill>
                  <a:schemeClr val="bg1"/>
                </a:solidFill>
              </a:rPr>
              <a:t>zur</a:t>
            </a:r>
            <a:r>
              <a:rPr lang="en-US" dirty="0">
                <a:solidFill>
                  <a:schemeClr val="bg1"/>
                </a:solidFill>
              </a:rPr>
              <a:t> </a:t>
            </a:r>
            <a:r>
              <a:rPr lang="en-US" dirty="0" err="1">
                <a:solidFill>
                  <a:schemeClr val="bg1"/>
                </a:solidFill>
              </a:rPr>
              <a:t>Identifizierung</a:t>
            </a:r>
            <a:endParaRPr lang="en-US" dirty="0">
              <a:solidFill>
                <a:schemeClr val="bg1"/>
              </a:solidFill>
            </a:endParaRPr>
          </a:p>
          <a:p>
            <a:pPr>
              <a:tabLst>
                <a:tab pos="1239838" algn="l"/>
              </a:tabLst>
            </a:pPr>
            <a:r>
              <a:rPr lang="en-US" dirty="0">
                <a:solidFill>
                  <a:schemeClr val="bg1"/>
                </a:solidFill>
              </a:rPr>
              <a:t>         von Risiken</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442791"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612807" y="1687072"/>
            <a:ext cx="3962275" cy="4792134"/>
          </a:xfrm>
        </p:spPr>
        <p:txBody>
          <a:bodyPr>
            <a:noAutofit/>
          </a:bodyPr>
          <a:lstStyle/>
          <a:p>
            <a:pPr marL="12700" indent="-12700"/>
            <a:r>
              <a:rPr lang="en-GB" sz="1800" dirty="0">
                <a:latin typeface="Calibri" panose="020F0502020204030204" pitchFamily="34" charset="0"/>
                <a:ea typeface="Lato Light" panose="020F0502020204030203" pitchFamily="34" charset="0"/>
                <a:cs typeface="Calibri" panose="020F0502020204030204" pitchFamily="34" charset="0"/>
              </a:rPr>
              <a:t>Viele KMU führen bereits regelmäßige Audits und Bewertungen zu verschiedenen Zwecken durch (</a:t>
            </a:r>
            <a:r>
              <a:rPr lang="en-GB" sz="1800" dirty="0" err="1">
                <a:latin typeface="Calibri" panose="020F0502020204030204" pitchFamily="34" charset="0"/>
                <a:ea typeface="Lato Light" panose="020F0502020204030203" pitchFamily="34" charset="0"/>
                <a:cs typeface="Calibri" panose="020F0502020204030204" pitchFamily="34" charset="0"/>
              </a:rPr>
              <a:t>z.B.</a:t>
            </a:r>
            <a:r>
              <a:rPr lang="en-GB" sz="1800" dirty="0">
                <a:latin typeface="Calibri" panose="020F0502020204030204" pitchFamily="34" charset="0"/>
                <a:ea typeface="Lato Light" panose="020F0502020204030203" pitchFamily="34" charset="0"/>
                <a:cs typeface="Calibri" panose="020F0502020204030204" pitchFamily="34" charset="0"/>
              </a:rPr>
              <a:t> </a:t>
            </a:r>
            <a:r>
              <a:rPr lang="en-GB" sz="1800" dirty="0" err="1">
                <a:latin typeface="Calibri" panose="020F0502020204030204" pitchFamily="34" charset="0"/>
                <a:ea typeface="Lato Light" panose="020F0502020204030203" pitchFamily="34" charset="0"/>
                <a:cs typeface="Calibri" panose="020F0502020204030204" pitchFamily="34" charset="0"/>
              </a:rPr>
              <a:t>Lieferantenaudits</a:t>
            </a:r>
            <a:r>
              <a:rPr lang="en-GB" sz="1800" dirty="0">
                <a:latin typeface="Calibri" panose="020F0502020204030204" pitchFamily="34" charset="0"/>
                <a:ea typeface="Lato Light" panose="020F0502020204030203" pitchFamily="34" charset="0"/>
                <a:cs typeface="Calibri" panose="020F0502020204030204" pitchFamily="34" charset="0"/>
              </a:rPr>
              <a:t>), die </a:t>
            </a:r>
            <a:r>
              <a:rPr lang="en-GB" sz="1800" dirty="0" err="1">
                <a:latin typeface="Calibri" panose="020F0502020204030204" pitchFamily="34" charset="0"/>
                <a:ea typeface="Lato Light" panose="020F0502020204030203" pitchFamily="34" charset="0"/>
                <a:cs typeface="Calibri" panose="020F0502020204030204" pitchFamily="34" charset="0"/>
              </a:rPr>
              <a:t>jedoch</a:t>
            </a:r>
            <a:r>
              <a:rPr lang="en-GB" sz="1800" dirty="0">
                <a:latin typeface="Calibri" panose="020F0502020204030204" pitchFamily="34" charset="0"/>
                <a:ea typeface="Lato Light" panose="020F0502020204030203" pitchFamily="34" charset="0"/>
                <a:cs typeface="Calibri" panose="020F0502020204030204" pitchFamily="34" charset="0"/>
              </a:rPr>
              <a:t> </a:t>
            </a:r>
            <a:r>
              <a:rPr lang="en-GB" sz="1800" dirty="0" err="1">
                <a:latin typeface="Calibri" panose="020F0502020204030204" pitchFamily="34" charset="0"/>
                <a:ea typeface="Lato Light" panose="020F0502020204030203" pitchFamily="34" charset="0"/>
                <a:cs typeface="Calibri" panose="020F0502020204030204" pitchFamily="34" charset="0"/>
              </a:rPr>
              <a:t>häufig</a:t>
            </a:r>
            <a:r>
              <a:rPr lang="en-GB" sz="1800" dirty="0">
                <a:latin typeface="Calibri" panose="020F0502020204030204" pitchFamily="34" charset="0"/>
                <a:ea typeface="Lato Light" panose="020F0502020204030203" pitchFamily="34" charset="0"/>
                <a:cs typeface="Calibri" panose="020F0502020204030204" pitchFamily="34" charset="0"/>
              </a:rPr>
              <a:t> </a:t>
            </a:r>
            <a:r>
              <a:rPr lang="en-GB" sz="1800" dirty="0" err="1">
                <a:latin typeface="Calibri" panose="020F0502020204030204" pitchFamily="34" charset="0"/>
                <a:ea typeface="Lato Light" panose="020F0502020204030203" pitchFamily="34" charset="0"/>
                <a:cs typeface="Calibri" panose="020F0502020204030204" pitchFamily="34" charset="0"/>
              </a:rPr>
              <a:t>isoliert</a:t>
            </a:r>
            <a:r>
              <a:rPr lang="en-GB" sz="1800" dirty="0">
                <a:latin typeface="Calibri" panose="020F0502020204030204" pitchFamily="34" charset="0"/>
                <a:ea typeface="Lato Light" panose="020F0502020204030203" pitchFamily="34" charset="0"/>
                <a:cs typeface="Calibri" panose="020F0502020204030204" pitchFamily="34" charset="0"/>
              </a:rPr>
              <a:t> für den jeweiligen Unternehmensbereich betrachtet werden. </a:t>
            </a:r>
            <a:r>
              <a:rPr lang="en-GB" sz="1800" dirty="0" err="1">
                <a:latin typeface="Calibri" panose="020F0502020204030204" pitchFamily="34" charset="0"/>
                <a:ea typeface="Lato Light" panose="020F0502020204030203" pitchFamily="34" charset="0"/>
                <a:cs typeface="Calibri" panose="020F0502020204030204" pitchFamily="34" charset="0"/>
              </a:rPr>
              <a:t>Wenn</a:t>
            </a:r>
            <a:r>
              <a:rPr lang="en-GB" sz="1800" dirty="0">
                <a:latin typeface="Calibri" panose="020F0502020204030204" pitchFamily="34" charset="0"/>
                <a:ea typeface="Lato Light" panose="020F0502020204030203" pitchFamily="34" charset="0"/>
                <a:cs typeface="Calibri" panose="020F0502020204030204" pitchFamily="34" charset="0"/>
              </a:rPr>
              <a:t> </a:t>
            </a:r>
            <a:r>
              <a:rPr lang="en-GB" sz="1800" dirty="0" err="1">
                <a:latin typeface="Calibri" panose="020F0502020204030204" pitchFamily="34" charset="0"/>
                <a:ea typeface="Lato Light" panose="020F0502020204030203" pitchFamily="34" charset="0"/>
                <a:cs typeface="Calibri" panose="020F0502020204030204" pitchFamily="34" charset="0"/>
              </a:rPr>
              <a:t>diese</a:t>
            </a:r>
            <a:r>
              <a:rPr lang="en-GB" sz="1800" dirty="0">
                <a:latin typeface="Calibri" panose="020F0502020204030204" pitchFamily="34" charset="0"/>
                <a:ea typeface="Lato Light" panose="020F0502020204030203" pitchFamily="34" charset="0"/>
                <a:cs typeface="Calibri" panose="020F0502020204030204" pitchFamily="34" charset="0"/>
              </a:rPr>
              <a:t> </a:t>
            </a:r>
            <a:r>
              <a:rPr lang="en-GB" sz="1800" dirty="0" err="1">
                <a:latin typeface="Calibri" panose="020F0502020204030204" pitchFamily="34" charset="0"/>
                <a:ea typeface="Lato Light" panose="020F0502020204030203" pitchFamily="34" charset="0"/>
                <a:cs typeface="Calibri" panose="020F0502020204030204" pitchFamily="34" charset="0"/>
              </a:rPr>
              <a:t>aus</a:t>
            </a:r>
            <a:r>
              <a:rPr lang="en-GB" sz="1800" dirty="0">
                <a:latin typeface="Calibri" panose="020F0502020204030204" pitchFamily="34" charset="0"/>
                <a:ea typeface="Lato Light" panose="020F0502020204030203" pitchFamily="34" charset="0"/>
                <a:cs typeface="Calibri" panose="020F0502020204030204" pitchFamily="34" charset="0"/>
              </a:rPr>
              <a:t> verschiedenen Bereichen des Unternehmens zusammengeführt und in </a:t>
            </a:r>
            <a:r>
              <a:rPr lang="en-GB" sz="1800" dirty="0" err="1">
                <a:latin typeface="Calibri" panose="020F0502020204030204" pitchFamily="34" charset="0"/>
                <a:ea typeface="Lato Light" panose="020F0502020204030203" pitchFamily="34" charset="0"/>
                <a:cs typeface="Calibri" panose="020F0502020204030204" pitchFamily="34" charset="0"/>
              </a:rPr>
              <a:t>ihrer</a:t>
            </a:r>
            <a:r>
              <a:rPr lang="en-GB" sz="1800" dirty="0">
                <a:latin typeface="Calibri" panose="020F0502020204030204" pitchFamily="34" charset="0"/>
                <a:ea typeface="Lato Light" panose="020F0502020204030203" pitchFamily="34" charset="0"/>
                <a:cs typeface="Calibri" panose="020F0502020204030204" pitchFamily="34" charset="0"/>
              </a:rPr>
              <a:t> </a:t>
            </a:r>
            <a:r>
              <a:rPr lang="en-GB" sz="1800" dirty="0" err="1">
                <a:latin typeface="Calibri" panose="020F0502020204030204" pitchFamily="34" charset="0"/>
                <a:ea typeface="Lato Light" panose="020F0502020204030203" pitchFamily="34" charset="0"/>
                <a:cs typeface="Calibri" panose="020F0502020204030204" pitchFamily="34" charset="0"/>
              </a:rPr>
              <a:t>Summe</a:t>
            </a:r>
            <a:r>
              <a:rPr lang="en-GB" sz="1800" dirty="0">
                <a:latin typeface="Calibri" panose="020F0502020204030204" pitchFamily="34" charset="0"/>
                <a:ea typeface="Lato Light" panose="020F0502020204030203" pitchFamily="34" charset="0"/>
                <a:cs typeface="Calibri" panose="020F0502020204030204" pitchFamily="34" charset="0"/>
              </a:rPr>
              <a:t> betrachtet werden, ist es oft möglich, ein sehr klares Bild </a:t>
            </a:r>
            <a:r>
              <a:rPr lang="en-GB" sz="1800" dirty="0" err="1">
                <a:latin typeface="Calibri" panose="020F0502020204030204" pitchFamily="34" charset="0"/>
                <a:ea typeface="Lato Light" panose="020F0502020204030203" pitchFamily="34" charset="0"/>
                <a:cs typeface="Calibri" panose="020F0502020204030204" pitchFamily="34" charset="0"/>
              </a:rPr>
              <a:t>vom</a:t>
            </a:r>
            <a:r>
              <a:rPr lang="en-GB" sz="1800" dirty="0">
                <a:latin typeface="Calibri" panose="020F0502020204030204" pitchFamily="34" charset="0"/>
                <a:ea typeface="Lato Light" panose="020F0502020204030203" pitchFamily="34" charset="0"/>
                <a:cs typeface="Calibri" panose="020F0502020204030204" pitchFamily="34" charset="0"/>
              </a:rPr>
              <a:t> </a:t>
            </a:r>
            <a:r>
              <a:rPr lang="en-GB" sz="1800" dirty="0" err="1">
                <a:latin typeface="Calibri" panose="020F0502020204030204" pitchFamily="34" charset="0"/>
                <a:ea typeface="Lato Light" panose="020F0502020204030203" pitchFamily="34" charset="0"/>
                <a:cs typeface="Calibri" panose="020F0502020204030204" pitchFamily="34" charset="0"/>
              </a:rPr>
              <a:t>Gesamtzustand</a:t>
            </a:r>
            <a:r>
              <a:rPr lang="en-GB" sz="1800" dirty="0">
                <a:latin typeface="Calibri" panose="020F0502020204030204" pitchFamily="34" charset="0"/>
                <a:ea typeface="Lato Light" panose="020F0502020204030203" pitchFamily="34" charset="0"/>
                <a:cs typeface="Calibri" panose="020F0502020204030204" pitchFamily="34" charset="0"/>
              </a:rPr>
              <a:t> des </a:t>
            </a:r>
            <a:r>
              <a:rPr lang="en-GB" sz="1800" dirty="0" err="1">
                <a:latin typeface="Calibri" panose="020F0502020204030204" pitchFamily="34" charset="0"/>
                <a:ea typeface="Lato Light" panose="020F0502020204030203" pitchFamily="34" charset="0"/>
                <a:cs typeface="Calibri" panose="020F0502020204030204" pitchFamily="34" charset="0"/>
              </a:rPr>
              <a:t>Unternehmens</a:t>
            </a:r>
            <a:r>
              <a:rPr lang="en-GB" sz="1800" dirty="0">
                <a:latin typeface="Calibri" panose="020F0502020204030204" pitchFamily="34" charset="0"/>
                <a:ea typeface="Lato Light" panose="020F0502020204030203" pitchFamily="34" charset="0"/>
                <a:cs typeface="Calibri" panose="020F0502020204030204" pitchFamily="34" charset="0"/>
              </a:rPr>
              <a:t> und von möglichen Krisenursachen </a:t>
            </a:r>
            <a:r>
              <a:rPr lang="en-GB" sz="1800" dirty="0" err="1">
                <a:latin typeface="Calibri" panose="020F0502020204030204" pitchFamily="34" charset="0"/>
                <a:ea typeface="Lato Light" panose="020F0502020204030203" pitchFamily="34" charset="0"/>
                <a:cs typeface="Calibri" panose="020F0502020204030204" pitchFamily="34" charset="0"/>
              </a:rPr>
              <a:t>zu</a:t>
            </a:r>
            <a:r>
              <a:rPr lang="en-GB" sz="1800" dirty="0">
                <a:latin typeface="Calibri" panose="020F0502020204030204" pitchFamily="34" charset="0"/>
                <a:ea typeface="Lato Light" panose="020F0502020204030203" pitchFamily="34" charset="0"/>
                <a:cs typeface="Calibri" panose="020F0502020204030204" pitchFamily="34" charset="0"/>
              </a:rPr>
              <a:t> </a:t>
            </a:r>
            <a:r>
              <a:rPr lang="en-GB" sz="1800" dirty="0" err="1">
                <a:latin typeface="Calibri" panose="020F0502020204030204" pitchFamily="34" charset="0"/>
                <a:ea typeface="Lato Light" panose="020F0502020204030203" pitchFamily="34" charset="0"/>
                <a:cs typeface="Calibri" panose="020F0502020204030204" pitchFamily="34" charset="0"/>
              </a:rPr>
              <a:t>erhalten</a:t>
            </a:r>
            <a:r>
              <a:rPr lang="en-GB" sz="1800" dirty="0">
                <a:latin typeface="Calibri" panose="020F0502020204030204" pitchFamily="34" charset="0"/>
                <a:ea typeface="Lato Light" panose="020F0502020204030203" pitchFamily="34" charset="0"/>
                <a:cs typeface="Calibri" panose="020F0502020204030204" pitchFamily="34" charset="0"/>
              </a:rPr>
              <a:t>. </a:t>
            </a:r>
          </a:p>
          <a:p>
            <a:pPr marL="12700" indent="-12700"/>
            <a:r>
              <a:rPr lang="en-GB" sz="1800" b="1" dirty="0" err="1">
                <a:latin typeface="Calibri" panose="020F0502020204030204" pitchFamily="34" charset="0"/>
                <a:ea typeface="Lato Light" panose="020F0502020204030203" pitchFamily="34" charset="0"/>
                <a:cs typeface="Calibri" panose="020F0502020204030204" pitchFamily="34" charset="0"/>
              </a:rPr>
              <a:t>Hier</a:t>
            </a:r>
            <a:r>
              <a:rPr lang="en-GB" sz="1800" b="1" dirty="0">
                <a:latin typeface="Calibri" panose="020F0502020204030204" pitchFamily="34" charset="0"/>
                <a:ea typeface="Lato Light" panose="020F0502020204030203" pitchFamily="34" charset="0"/>
                <a:cs typeface="Calibri" panose="020F0502020204030204" pitchFamily="34" charset="0"/>
              </a:rPr>
              <a:t> sind 6 zu </a:t>
            </a:r>
            <a:r>
              <a:rPr lang="en-GB" sz="1800" b="1" dirty="0" err="1">
                <a:latin typeface="Calibri" panose="020F0502020204030204" pitchFamily="34" charset="0"/>
                <a:ea typeface="Lato Light" panose="020F0502020204030203" pitchFamily="34" charset="0"/>
                <a:cs typeface="Calibri" panose="020F0502020204030204" pitchFamily="34" charset="0"/>
              </a:rPr>
              <a:t>untersuchende</a:t>
            </a:r>
            <a:r>
              <a:rPr lang="en-GB" sz="1800" b="1" dirty="0">
                <a:latin typeface="Calibri" panose="020F0502020204030204" pitchFamily="34" charset="0"/>
                <a:ea typeface="Lato Light" panose="020F0502020204030203" pitchFamily="34" charset="0"/>
                <a:cs typeface="Calibri" panose="020F0502020204030204" pitchFamily="34" charset="0"/>
              </a:rPr>
              <a:t> </a:t>
            </a:r>
            <a:r>
              <a:rPr lang="en-GB" sz="1800" b="1" dirty="0" err="1">
                <a:latin typeface="Calibri" panose="020F0502020204030204" pitchFamily="34" charset="0"/>
                <a:ea typeface="Lato Light" panose="020F0502020204030203" pitchFamily="34" charset="0"/>
                <a:cs typeface="Calibri" panose="020F0502020204030204" pitchFamily="34" charset="0"/>
              </a:rPr>
              <a:t>Bereiche</a:t>
            </a:r>
            <a:r>
              <a:rPr lang="en-GB" sz="1800" b="1" dirty="0">
                <a:latin typeface="Calibri" panose="020F0502020204030204" pitchFamily="34" charset="0"/>
                <a:ea typeface="Lato Light" panose="020F0502020204030203" pitchFamily="34" charset="0"/>
                <a:cs typeface="Calibri" panose="020F0502020204030204" pitchFamily="34" charset="0"/>
              </a:rPr>
              <a:t>*:</a:t>
            </a:r>
          </a:p>
          <a:p>
            <a:pPr marL="12700" indent="-12700"/>
            <a:r>
              <a:rPr lang="en-GB" sz="1200" dirty="0">
                <a:latin typeface="Calibri" panose="020F0502020204030204" pitchFamily="34" charset="0"/>
                <a:ea typeface="Lato Light" panose="020F0502020204030203" pitchFamily="34" charset="0"/>
                <a:cs typeface="Calibri" panose="020F0502020204030204" pitchFamily="34" charset="0"/>
              </a:rPr>
              <a:t>*</a:t>
            </a:r>
            <a:r>
              <a:rPr lang="en-GB" sz="1400" dirty="0">
                <a:latin typeface="Calibri" panose="020F0502020204030204" pitchFamily="34" charset="0"/>
                <a:ea typeface="Lato Light" panose="020F0502020204030203" pitchFamily="34" charset="0"/>
                <a:cs typeface="Calibri" panose="020F0502020204030204" pitchFamily="34" charset="0"/>
              </a:rPr>
              <a:t>Für </a:t>
            </a:r>
            <a:r>
              <a:rPr lang="en-GB" sz="1400" dirty="0" err="1">
                <a:latin typeface="Calibri" panose="020F0502020204030204" pitchFamily="34" charset="0"/>
                <a:ea typeface="Lato Light" panose="020F0502020204030203" pitchFamily="34" charset="0"/>
                <a:cs typeface="Calibri" panose="020F0502020204030204" pitchFamily="34" charset="0"/>
              </a:rPr>
              <a:t>Ihr</a:t>
            </a:r>
            <a:r>
              <a:rPr lang="en-GB" sz="1400" dirty="0">
                <a:latin typeface="Calibri" panose="020F0502020204030204" pitchFamily="34" charset="0"/>
                <a:ea typeface="Lato Light" panose="020F0502020204030203" pitchFamily="34" charset="0"/>
                <a:cs typeface="Calibri" panose="020F0502020204030204" pitchFamily="34" charset="0"/>
              </a:rPr>
              <a:t> KMU </a:t>
            </a:r>
            <a:r>
              <a:rPr lang="en-GB" sz="1400" dirty="0" err="1">
                <a:latin typeface="Calibri" panose="020F0502020204030204" pitchFamily="34" charset="0"/>
                <a:ea typeface="Lato Light" panose="020F0502020204030203" pitchFamily="34" charset="0"/>
                <a:cs typeface="Calibri" panose="020F0502020204030204" pitchFamily="34" charset="0"/>
              </a:rPr>
              <a:t>gibt</a:t>
            </a:r>
            <a:r>
              <a:rPr lang="en-GB" sz="1400" dirty="0">
                <a:latin typeface="Calibri" panose="020F0502020204030204" pitchFamily="34" charset="0"/>
                <a:ea typeface="Lato Light" panose="020F0502020204030203" pitchFamily="34" charset="0"/>
                <a:cs typeface="Calibri" panose="020F0502020204030204" pitchFamily="34" charset="0"/>
              </a:rPr>
              <a:t> es </a:t>
            </a:r>
            <a:r>
              <a:rPr lang="en-GB" sz="1400" dirty="0" err="1">
                <a:latin typeface="Calibri" panose="020F0502020204030204" pitchFamily="34" charset="0"/>
                <a:ea typeface="Lato Light" panose="020F0502020204030203" pitchFamily="34" charset="0"/>
                <a:cs typeface="Calibri" panose="020F0502020204030204" pitchFamily="34" charset="0"/>
              </a:rPr>
              <a:t>noch</a:t>
            </a:r>
            <a:r>
              <a:rPr lang="en-GB" sz="1400" dirty="0">
                <a:latin typeface="Calibri" panose="020F0502020204030204" pitchFamily="34" charset="0"/>
                <a:ea typeface="Lato Light" panose="020F0502020204030203" pitchFamily="34" charset="0"/>
                <a:cs typeface="Calibri" panose="020F0502020204030204" pitchFamily="34" charset="0"/>
              </a:rPr>
              <a:t> </a:t>
            </a:r>
            <a:r>
              <a:rPr lang="en-GB" sz="1400" dirty="0" err="1">
                <a:latin typeface="Calibri" panose="020F0502020204030204" pitchFamily="34" charset="0"/>
                <a:ea typeface="Lato Light" panose="020F0502020204030203" pitchFamily="34" charset="0"/>
                <a:cs typeface="Calibri" panose="020F0502020204030204" pitchFamily="34" charset="0"/>
              </a:rPr>
              <a:t>mehr</a:t>
            </a:r>
            <a:r>
              <a:rPr lang="en-GB" sz="1400" dirty="0">
                <a:latin typeface="Calibri" panose="020F0502020204030204" pitchFamily="34" charset="0"/>
                <a:ea typeface="Lato Light" panose="020F0502020204030203" pitchFamily="34" charset="0"/>
                <a:cs typeface="Calibri" panose="020F0502020204030204" pitchFamily="34" charset="0"/>
              </a:rPr>
              <a:t> </a:t>
            </a:r>
            <a:r>
              <a:rPr lang="en-GB" sz="1400" dirty="0" err="1">
                <a:latin typeface="Calibri" panose="020F0502020204030204" pitchFamily="34" charset="0"/>
                <a:ea typeface="Lato Light" panose="020F0502020204030203" pitchFamily="34" charset="0"/>
                <a:cs typeface="Calibri" panose="020F0502020204030204" pitchFamily="34" charset="0"/>
              </a:rPr>
              <a:t>Bereiche</a:t>
            </a:r>
            <a:r>
              <a:rPr lang="en-GB" sz="1400" dirty="0">
                <a:latin typeface="Calibri" panose="020F0502020204030204" pitchFamily="34" charset="0"/>
                <a:ea typeface="Lato Light" panose="020F0502020204030203" pitchFamily="34" charset="0"/>
                <a:cs typeface="Calibri" panose="020F0502020204030204" pitchFamily="34" charset="0"/>
              </a:rPr>
              <a:t>, die relevant </a:t>
            </a:r>
            <a:r>
              <a:rPr lang="en-GB" sz="1400" dirty="0" err="1">
                <a:latin typeface="Calibri" panose="020F0502020204030204" pitchFamily="34" charset="0"/>
                <a:ea typeface="Lato Light" panose="020F0502020204030203" pitchFamily="34" charset="0"/>
                <a:cs typeface="Calibri" panose="020F0502020204030204" pitchFamily="34" charset="0"/>
              </a:rPr>
              <a:t>sind</a:t>
            </a:r>
            <a:r>
              <a:rPr lang="en-GB" sz="1400" dirty="0">
                <a:latin typeface="Calibri" panose="020F0502020204030204" pitchFamily="34" charset="0"/>
                <a:ea typeface="Lato Light" panose="020F0502020204030203" pitchFamily="34" charset="0"/>
                <a:cs typeface="Calibri" panose="020F0502020204030204" pitchFamily="34" charset="0"/>
              </a:rPr>
              <a:t>? </a:t>
            </a:r>
            <a:r>
              <a:rPr lang="en-GB" sz="1400" dirty="0" err="1">
                <a:latin typeface="Calibri" panose="020F0502020204030204" pitchFamily="34" charset="0"/>
                <a:ea typeface="Lato Light" panose="020F0502020204030203" pitchFamily="34" charset="0"/>
                <a:cs typeface="Calibri" panose="020F0502020204030204" pitchFamily="34" charset="0"/>
              </a:rPr>
              <a:t>Nehmen</a:t>
            </a:r>
            <a:r>
              <a:rPr lang="en-GB" sz="1400" dirty="0">
                <a:latin typeface="Calibri" panose="020F0502020204030204" pitchFamily="34" charset="0"/>
                <a:ea typeface="Lato Light" panose="020F0502020204030203" pitchFamily="34" charset="0"/>
                <a:cs typeface="Calibri" panose="020F0502020204030204" pitchFamily="34" charset="0"/>
              </a:rPr>
              <a:t> Sie sie in Ihre </a:t>
            </a:r>
            <a:r>
              <a:rPr lang="en-GB" sz="1400" dirty="0" err="1">
                <a:latin typeface="Calibri" panose="020F0502020204030204" pitchFamily="34" charset="0"/>
                <a:ea typeface="Lato Light" panose="020F0502020204030203" pitchFamily="34" charset="0"/>
                <a:cs typeface="Calibri" panose="020F0502020204030204" pitchFamily="34" charset="0"/>
              </a:rPr>
              <a:t>Bewertung</a:t>
            </a:r>
            <a:r>
              <a:rPr lang="en-GB" sz="1400" dirty="0">
                <a:latin typeface="Calibri" panose="020F0502020204030204" pitchFamily="34" charset="0"/>
                <a:ea typeface="Lato Light" panose="020F0502020204030203" pitchFamily="34" charset="0"/>
                <a:cs typeface="Calibri" panose="020F0502020204030204" pitchFamily="34" charset="0"/>
              </a:rPr>
              <a:t> </a:t>
            </a:r>
            <a:r>
              <a:rPr lang="en-GB" sz="1400" dirty="0" err="1">
                <a:latin typeface="Calibri" panose="020F0502020204030204" pitchFamily="34" charset="0"/>
                <a:ea typeface="Lato Light" panose="020F0502020204030203" pitchFamily="34" charset="0"/>
                <a:cs typeface="Calibri" panose="020F0502020204030204" pitchFamily="34" charset="0"/>
              </a:rPr>
              <a:t>mit</a:t>
            </a:r>
            <a:r>
              <a:rPr lang="en-GB" sz="1400" dirty="0">
                <a:latin typeface="Calibri" panose="020F0502020204030204" pitchFamily="34" charset="0"/>
                <a:ea typeface="Lato Light" panose="020F0502020204030203" pitchFamily="34" charset="0"/>
                <a:cs typeface="Calibri" panose="020F0502020204030204" pitchFamily="34" charset="0"/>
              </a:rPr>
              <a:t> auf!</a:t>
            </a:r>
            <a:endParaRPr lang="en-GB" sz="1200" dirty="0">
              <a:latin typeface="Calibri" panose="020F0502020204030204" pitchFamily="34" charset="0"/>
              <a:ea typeface="Lato Light" panose="020F0502020204030203" pitchFamily="34" charset="0"/>
              <a:cs typeface="Calibri" panose="020F0502020204030204" pitchFamily="34" charset="0"/>
            </a:endParaRPr>
          </a:p>
        </p:txBody>
      </p:sp>
      <p:grpSp>
        <p:nvGrpSpPr>
          <p:cNvPr id="39" name="Group 38">
            <a:extLst>
              <a:ext uri="{FF2B5EF4-FFF2-40B4-BE49-F238E27FC236}">
                <a16:creationId xmlns:a16="http://schemas.microsoft.com/office/drawing/2014/main" id="{73EB25BA-7A28-2A97-393A-09295F1EBAF4}"/>
              </a:ext>
            </a:extLst>
          </p:cNvPr>
          <p:cNvGrpSpPr/>
          <p:nvPr/>
        </p:nvGrpSpPr>
        <p:grpSpPr>
          <a:xfrm>
            <a:off x="517239" y="1772549"/>
            <a:ext cx="912642" cy="1019345"/>
            <a:chOff x="8865150" y="2423597"/>
            <a:chExt cx="667915" cy="746005"/>
          </a:xfrm>
          <a:solidFill>
            <a:srgbClr val="595959"/>
          </a:solidFill>
        </p:grpSpPr>
        <p:sp>
          <p:nvSpPr>
            <p:cNvPr id="40" name="Freeform 39">
              <a:extLst>
                <a:ext uri="{FF2B5EF4-FFF2-40B4-BE49-F238E27FC236}">
                  <a16:creationId xmlns:a16="http://schemas.microsoft.com/office/drawing/2014/main" id="{64EE4150-8981-CC43-7A90-C39E9F9C9758}"/>
                </a:ext>
              </a:extLst>
            </p:cNvPr>
            <p:cNvSpPr/>
            <p:nvPr/>
          </p:nvSpPr>
          <p:spPr>
            <a:xfrm>
              <a:off x="9086825" y="2589670"/>
              <a:ext cx="283642" cy="260156"/>
            </a:xfrm>
            <a:custGeom>
              <a:avLst/>
              <a:gdLst>
                <a:gd name="connsiteX0" fmla="*/ 68652 w 283642"/>
                <a:gd name="connsiteY0" fmla="*/ 84912 h 260156"/>
                <a:gd name="connsiteX1" fmla="*/ 141821 w 283642"/>
                <a:gd name="connsiteY1" fmla="*/ 2710 h 260156"/>
                <a:gd name="connsiteX2" fmla="*/ 214990 w 283642"/>
                <a:gd name="connsiteY2" fmla="*/ 84912 h 260156"/>
                <a:gd name="connsiteX3" fmla="*/ 68652 w 283642"/>
                <a:gd name="connsiteY3" fmla="*/ 84912 h 260156"/>
                <a:gd name="connsiteX4" fmla="*/ 221314 w 283642"/>
                <a:gd name="connsiteY4" fmla="*/ 110205 h 260156"/>
                <a:gd name="connsiteX5" fmla="*/ 140918 w 283642"/>
                <a:gd name="connsiteY5" fmla="*/ 260156 h 260156"/>
                <a:gd name="connsiteX6" fmla="*/ 60522 w 283642"/>
                <a:gd name="connsiteY6" fmla="*/ 110205 h 260156"/>
                <a:gd name="connsiteX7" fmla="*/ 221314 w 283642"/>
                <a:gd name="connsiteY7" fmla="*/ 110205 h 260156"/>
                <a:gd name="connsiteX8" fmla="*/ 53296 w 283642"/>
                <a:gd name="connsiteY8" fmla="*/ 64136 h 260156"/>
                <a:gd name="connsiteX9" fmla="*/ 53296 w 283642"/>
                <a:gd name="connsiteY9" fmla="*/ 7226 h 260156"/>
                <a:gd name="connsiteX10" fmla="*/ 110205 w 283642"/>
                <a:gd name="connsiteY10" fmla="*/ 0 h 260156"/>
                <a:gd name="connsiteX11" fmla="*/ 53296 w 283642"/>
                <a:gd name="connsiteY11" fmla="*/ 64136 h 260156"/>
                <a:gd name="connsiteX12" fmla="*/ 28003 w 283642"/>
                <a:gd name="connsiteY12" fmla="*/ 84912 h 260156"/>
                <a:gd name="connsiteX13" fmla="*/ 0 w 283642"/>
                <a:gd name="connsiteY13" fmla="*/ 84912 h 260156"/>
                <a:gd name="connsiteX14" fmla="*/ 28003 w 283642"/>
                <a:gd name="connsiteY14" fmla="*/ 40649 h 260156"/>
                <a:gd name="connsiteX15" fmla="*/ 28003 w 283642"/>
                <a:gd name="connsiteY15" fmla="*/ 84912 h 260156"/>
                <a:gd name="connsiteX16" fmla="*/ 32519 w 283642"/>
                <a:gd name="connsiteY16" fmla="*/ 110205 h 260156"/>
                <a:gd name="connsiteX17" fmla="*/ 76782 w 283642"/>
                <a:gd name="connsiteY17" fmla="*/ 194214 h 260156"/>
                <a:gd name="connsiteX18" fmla="*/ 4517 w 283642"/>
                <a:gd name="connsiteY18" fmla="*/ 110205 h 260156"/>
                <a:gd name="connsiteX19" fmla="*/ 32519 w 283642"/>
                <a:gd name="connsiteY19" fmla="*/ 110205 h 260156"/>
                <a:gd name="connsiteX20" fmla="*/ 250220 w 283642"/>
                <a:gd name="connsiteY20" fmla="*/ 110205 h 260156"/>
                <a:gd name="connsiteX21" fmla="*/ 278223 w 283642"/>
                <a:gd name="connsiteY21" fmla="*/ 110205 h 260156"/>
                <a:gd name="connsiteX22" fmla="*/ 205957 w 283642"/>
                <a:gd name="connsiteY22" fmla="*/ 194214 h 260156"/>
                <a:gd name="connsiteX23" fmla="*/ 250220 w 283642"/>
                <a:gd name="connsiteY23" fmla="*/ 110205 h 260156"/>
                <a:gd name="connsiteX24" fmla="*/ 255640 w 283642"/>
                <a:gd name="connsiteY24" fmla="*/ 84912 h 260156"/>
                <a:gd name="connsiteX25" fmla="*/ 255640 w 283642"/>
                <a:gd name="connsiteY25" fmla="*/ 40649 h 260156"/>
                <a:gd name="connsiteX26" fmla="*/ 283643 w 283642"/>
                <a:gd name="connsiteY26" fmla="*/ 84912 h 260156"/>
                <a:gd name="connsiteX27" fmla="*/ 255640 w 283642"/>
                <a:gd name="connsiteY27" fmla="*/ 84912 h 260156"/>
                <a:gd name="connsiteX28" fmla="*/ 230347 w 283642"/>
                <a:gd name="connsiteY28" fmla="*/ 64136 h 260156"/>
                <a:gd name="connsiteX29" fmla="*/ 173437 w 283642"/>
                <a:gd name="connsiteY29" fmla="*/ 0 h 260156"/>
                <a:gd name="connsiteX30" fmla="*/ 230347 w 283642"/>
                <a:gd name="connsiteY30" fmla="*/ 7226 h 260156"/>
                <a:gd name="connsiteX31" fmla="*/ 230347 w 283642"/>
                <a:gd name="connsiteY31" fmla="*/ 64136 h 26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3642" h="260156">
                  <a:moveTo>
                    <a:pt x="68652" y="84912"/>
                  </a:moveTo>
                  <a:lnTo>
                    <a:pt x="141821" y="2710"/>
                  </a:lnTo>
                  <a:lnTo>
                    <a:pt x="214990" y="84912"/>
                  </a:lnTo>
                  <a:lnTo>
                    <a:pt x="68652" y="84912"/>
                  </a:lnTo>
                  <a:close/>
                  <a:moveTo>
                    <a:pt x="221314" y="110205"/>
                  </a:moveTo>
                  <a:lnTo>
                    <a:pt x="140918" y="260156"/>
                  </a:lnTo>
                  <a:lnTo>
                    <a:pt x="60522" y="110205"/>
                  </a:lnTo>
                  <a:lnTo>
                    <a:pt x="221314" y="110205"/>
                  </a:lnTo>
                  <a:close/>
                  <a:moveTo>
                    <a:pt x="53296" y="64136"/>
                  </a:moveTo>
                  <a:lnTo>
                    <a:pt x="53296" y="7226"/>
                  </a:lnTo>
                  <a:lnTo>
                    <a:pt x="110205" y="0"/>
                  </a:lnTo>
                  <a:lnTo>
                    <a:pt x="53296" y="64136"/>
                  </a:lnTo>
                  <a:close/>
                  <a:moveTo>
                    <a:pt x="28003" y="84912"/>
                  </a:moveTo>
                  <a:lnTo>
                    <a:pt x="0" y="84912"/>
                  </a:lnTo>
                  <a:lnTo>
                    <a:pt x="28003" y="40649"/>
                  </a:lnTo>
                  <a:lnTo>
                    <a:pt x="28003" y="84912"/>
                  </a:lnTo>
                  <a:close/>
                  <a:moveTo>
                    <a:pt x="32519" y="110205"/>
                  </a:moveTo>
                  <a:lnTo>
                    <a:pt x="76782" y="194214"/>
                  </a:lnTo>
                  <a:lnTo>
                    <a:pt x="4517" y="110205"/>
                  </a:lnTo>
                  <a:lnTo>
                    <a:pt x="32519" y="110205"/>
                  </a:lnTo>
                  <a:close/>
                  <a:moveTo>
                    <a:pt x="250220" y="110205"/>
                  </a:moveTo>
                  <a:lnTo>
                    <a:pt x="278223" y="110205"/>
                  </a:lnTo>
                  <a:lnTo>
                    <a:pt x="205957" y="194214"/>
                  </a:lnTo>
                  <a:lnTo>
                    <a:pt x="250220" y="110205"/>
                  </a:lnTo>
                  <a:close/>
                  <a:moveTo>
                    <a:pt x="255640" y="84912"/>
                  </a:moveTo>
                  <a:lnTo>
                    <a:pt x="255640" y="40649"/>
                  </a:lnTo>
                  <a:lnTo>
                    <a:pt x="283643" y="84912"/>
                  </a:lnTo>
                  <a:lnTo>
                    <a:pt x="255640" y="84912"/>
                  </a:lnTo>
                  <a:close/>
                  <a:moveTo>
                    <a:pt x="230347" y="64136"/>
                  </a:moveTo>
                  <a:lnTo>
                    <a:pt x="173437" y="0"/>
                  </a:lnTo>
                  <a:lnTo>
                    <a:pt x="230347" y="7226"/>
                  </a:lnTo>
                  <a:lnTo>
                    <a:pt x="230347" y="64136"/>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1" name="Graphic 2">
              <a:extLst>
                <a:ext uri="{FF2B5EF4-FFF2-40B4-BE49-F238E27FC236}">
                  <a16:creationId xmlns:a16="http://schemas.microsoft.com/office/drawing/2014/main" id="{19AD7A99-323E-D9D0-B362-59639FAD63F5}"/>
                </a:ext>
              </a:extLst>
            </p:cNvPr>
            <p:cNvGrpSpPr/>
            <p:nvPr/>
          </p:nvGrpSpPr>
          <p:grpSpPr>
            <a:xfrm>
              <a:off x="8865150" y="2423597"/>
              <a:ext cx="667915" cy="746005"/>
              <a:chOff x="8865150" y="2423597"/>
              <a:chExt cx="667915" cy="746005"/>
            </a:xfrm>
            <a:grpFill/>
          </p:grpSpPr>
          <p:sp>
            <p:nvSpPr>
              <p:cNvPr id="42" name="Freeform 41">
                <a:extLst>
                  <a:ext uri="{FF2B5EF4-FFF2-40B4-BE49-F238E27FC236}">
                    <a16:creationId xmlns:a16="http://schemas.microsoft.com/office/drawing/2014/main" id="{49620377-9369-50C2-98EF-58972520C0A3}"/>
                  </a:ext>
                </a:extLst>
              </p:cNvPr>
              <p:cNvSpPr/>
              <p:nvPr/>
            </p:nvSpPr>
            <p:spPr>
              <a:xfrm>
                <a:off x="9507773" y="2947385"/>
                <a:ext cx="25293" cy="25293"/>
              </a:xfrm>
              <a:custGeom>
                <a:avLst/>
                <a:gdLst>
                  <a:gd name="connsiteX0" fmla="*/ 25293 w 25293"/>
                  <a:gd name="connsiteY0" fmla="*/ 12647 h 25293"/>
                  <a:gd name="connsiteX1" fmla="*/ 12646 w 25293"/>
                  <a:gd name="connsiteY1" fmla="*/ 25293 h 25293"/>
                  <a:gd name="connsiteX2" fmla="*/ -1 w 25293"/>
                  <a:gd name="connsiteY2" fmla="*/ 12647 h 25293"/>
                  <a:gd name="connsiteX3" fmla="*/ 12646 w 25293"/>
                  <a:gd name="connsiteY3" fmla="*/ 0 h 25293"/>
                  <a:gd name="connsiteX4" fmla="*/ 25293 w 25293"/>
                  <a:gd name="connsiteY4" fmla="*/ 12647 h 2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3" h="25293">
                    <a:moveTo>
                      <a:pt x="25293" y="12647"/>
                    </a:moveTo>
                    <a:cubicBezTo>
                      <a:pt x="25293" y="19631"/>
                      <a:pt x="19631" y="25293"/>
                      <a:pt x="12646" y="25293"/>
                    </a:cubicBezTo>
                    <a:cubicBezTo>
                      <a:pt x="5662" y="25293"/>
                      <a:pt x="-1" y="19631"/>
                      <a:pt x="-1" y="12647"/>
                    </a:cubicBezTo>
                    <a:cubicBezTo>
                      <a:pt x="-1" y="5662"/>
                      <a:pt x="5662" y="0"/>
                      <a:pt x="12646" y="0"/>
                    </a:cubicBezTo>
                    <a:cubicBezTo>
                      <a:pt x="19631" y="0"/>
                      <a:pt x="25293" y="5662"/>
                      <a:pt x="25293" y="1264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0AA35E50-0899-1316-D8EA-562F8621AFBC}"/>
                  </a:ext>
                </a:extLst>
              </p:cNvPr>
              <p:cNvSpPr/>
              <p:nvPr/>
            </p:nvSpPr>
            <p:spPr>
              <a:xfrm>
                <a:off x="8875448" y="2466818"/>
                <a:ext cx="75879" cy="75879"/>
              </a:xfrm>
              <a:custGeom>
                <a:avLst/>
                <a:gdLst>
                  <a:gd name="connsiteX0" fmla="*/ 37940 w 75879"/>
                  <a:gd name="connsiteY0" fmla="*/ 75879 h 75879"/>
                  <a:gd name="connsiteX1" fmla="*/ 75879 w 75879"/>
                  <a:gd name="connsiteY1" fmla="*/ 37940 h 75879"/>
                  <a:gd name="connsiteX2" fmla="*/ 37940 w 75879"/>
                  <a:gd name="connsiteY2" fmla="*/ 0 h 75879"/>
                  <a:gd name="connsiteX3" fmla="*/ 0 w 75879"/>
                  <a:gd name="connsiteY3" fmla="*/ 37940 h 75879"/>
                  <a:gd name="connsiteX4" fmla="*/ 37940 w 75879"/>
                  <a:gd name="connsiteY4" fmla="*/ 75879 h 75879"/>
                  <a:gd name="connsiteX5" fmla="*/ 37940 w 75879"/>
                  <a:gd name="connsiteY5" fmla="*/ 25293 h 75879"/>
                  <a:gd name="connsiteX6" fmla="*/ 50586 w 75879"/>
                  <a:gd name="connsiteY6" fmla="*/ 37940 h 75879"/>
                  <a:gd name="connsiteX7" fmla="*/ 37940 w 75879"/>
                  <a:gd name="connsiteY7" fmla="*/ 50586 h 75879"/>
                  <a:gd name="connsiteX8" fmla="*/ 25293 w 75879"/>
                  <a:gd name="connsiteY8" fmla="*/ 37940 h 75879"/>
                  <a:gd name="connsiteX9" fmla="*/ 37940 w 75879"/>
                  <a:gd name="connsiteY9" fmla="*/ 25293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79" h="75879">
                    <a:moveTo>
                      <a:pt x="37940" y="75879"/>
                    </a:moveTo>
                    <a:cubicBezTo>
                      <a:pt x="58716" y="75879"/>
                      <a:pt x="75879" y="58716"/>
                      <a:pt x="75879" y="37940"/>
                    </a:cubicBezTo>
                    <a:cubicBezTo>
                      <a:pt x="75879" y="17163"/>
                      <a:pt x="58716" y="0"/>
                      <a:pt x="37940" y="0"/>
                    </a:cubicBezTo>
                    <a:cubicBezTo>
                      <a:pt x="17163" y="0"/>
                      <a:pt x="0" y="17163"/>
                      <a:pt x="0" y="37940"/>
                    </a:cubicBezTo>
                    <a:cubicBezTo>
                      <a:pt x="0" y="58716"/>
                      <a:pt x="17163" y="75879"/>
                      <a:pt x="37940" y="75879"/>
                    </a:cubicBezTo>
                    <a:close/>
                    <a:moveTo>
                      <a:pt x="37940" y="25293"/>
                    </a:moveTo>
                    <a:cubicBezTo>
                      <a:pt x="45166" y="25293"/>
                      <a:pt x="50586" y="30713"/>
                      <a:pt x="50586" y="37940"/>
                    </a:cubicBezTo>
                    <a:cubicBezTo>
                      <a:pt x="50586" y="45166"/>
                      <a:pt x="45166" y="50586"/>
                      <a:pt x="37940" y="50586"/>
                    </a:cubicBezTo>
                    <a:cubicBezTo>
                      <a:pt x="30713" y="50586"/>
                      <a:pt x="25293" y="45166"/>
                      <a:pt x="25293" y="37940"/>
                    </a:cubicBezTo>
                    <a:cubicBezTo>
                      <a:pt x="25293" y="30713"/>
                      <a:pt x="31616" y="25293"/>
                      <a:pt x="37940" y="252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150687E9-3AFE-8416-5BB7-3AE7C34D761F}"/>
                  </a:ext>
                </a:extLst>
              </p:cNvPr>
              <p:cNvSpPr/>
              <p:nvPr/>
            </p:nvSpPr>
            <p:spPr>
              <a:xfrm>
                <a:off x="8865150" y="2423597"/>
                <a:ext cx="640413" cy="746005"/>
              </a:xfrm>
              <a:custGeom>
                <a:avLst/>
                <a:gdLst>
                  <a:gd name="connsiteX0" fmla="*/ 368917 w 640413"/>
                  <a:gd name="connsiteY0" fmla="*/ 765 h 746005"/>
                  <a:gd name="connsiteX1" fmla="*/ 167476 w 640413"/>
                  <a:gd name="connsiteY1" fmla="*/ 67611 h 746005"/>
                  <a:gd name="connsiteX2" fmla="*/ 67207 w 640413"/>
                  <a:gd name="connsiteY2" fmla="*/ 286215 h 746005"/>
                  <a:gd name="connsiteX3" fmla="*/ 3071 w 640413"/>
                  <a:gd name="connsiteY3" fmla="*/ 412680 h 746005"/>
                  <a:gd name="connsiteX4" fmla="*/ 2168 w 640413"/>
                  <a:gd name="connsiteY4" fmla="*/ 414486 h 746005"/>
                  <a:gd name="connsiteX5" fmla="*/ 4878 w 640413"/>
                  <a:gd name="connsiteY5" fmla="*/ 443393 h 746005"/>
                  <a:gd name="connsiteX6" fmla="*/ 27461 w 640413"/>
                  <a:gd name="connsiteY6" fmla="*/ 460556 h 746005"/>
                  <a:gd name="connsiteX7" fmla="*/ 75337 w 640413"/>
                  <a:gd name="connsiteY7" fmla="*/ 471396 h 746005"/>
                  <a:gd name="connsiteX8" fmla="*/ 88887 w 640413"/>
                  <a:gd name="connsiteY8" fmla="*/ 624057 h 746005"/>
                  <a:gd name="connsiteX9" fmla="*/ 123213 w 640413"/>
                  <a:gd name="connsiteY9" fmla="*/ 655673 h 746005"/>
                  <a:gd name="connsiteX10" fmla="*/ 125020 w 640413"/>
                  <a:gd name="connsiteY10" fmla="*/ 655673 h 746005"/>
                  <a:gd name="connsiteX11" fmla="*/ 225288 w 640413"/>
                  <a:gd name="connsiteY11" fmla="*/ 644833 h 746005"/>
                  <a:gd name="connsiteX12" fmla="*/ 225288 w 640413"/>
                  <a:gd name="connsiteY12" fmla="*/ 731552 h 746005"/>
                  <a:gd name="connsiteX13" fmla="*/ 237935 w 640413"/>
                  <a:gd name="connsiteY13" fmla="*/ 744199 h 746005"/>
                  <a:gd name="connsiteX14" fmla="*/ 250581 w 640413"/>
                  <a:gd name="connsiteY14" fmla="*/ 731552 h 746005"/>
                  <a:gd name="connsiteX15" fmla="*/ 250581 w 640413"/>
                  <a:gd name="connsiteY15" fmla="*/ 630380 h 746005"/>
                  <a:gd name="connsiteX16" fmla="*/ 246065 w 640413"/>
                  <a:gd name="connsiteY16" fmla="*/ 621347 h 746005"/>
                  <a:gd name="connsiteX17" fmla="*/ 236128 w 640413"/>
                  <a:gd name="connsiteY17" fmla="*/ 618637 h 746005"/>
                  <a:gd name="connsiteX18" fmla="*/ 122310 w 640413"/>
                  <a:gd name="connsiteY18" fmla="*/ 631284 h 746005"/>
                  <a:gd name="connsiteX19" fmla="*/ 114180 w 640413"/>
                  <a:gd name="connsiteY19" fmla="*/ 623153 h 746005"/>
                  <a:gd name="connsiteX20" fmla="*/ 99727 w 640413"/>
                  <a:gd name="connsiteY20" fmla="*/ 461459 h 746005"/>
                  <a:gd name="connsiteX21" fmla="*/ 89790 w 640413"/>
                  <a:gd name="connsiteY21" fmla="*/ 450619 h 746005"/>
                  <a:gd name="connsiteX22" fmla="*/ 32881 w 640413"/>
                  <a:gd name="connsiteY22" fmla="*/ 437069 h 746005"/>
                  <a:gd name="connsiteX23" fmla="*/ 27461 w 640413"/>
                  <a:gd name="connsiteY23" fmla="*/ 432553 h 746005"/>
                  <a:gd name="connsiteX24" fmla="*/ 26558 w 640413"/>
                  <a:gd name="connsiteY24" fmla="*/ 424423 h 746005"/>
                  <a:gd name="connsiteX25" fmla="*/ 90694 w 640413"/>
                  <a:gd name="connsiteY25" fmla="*/ 298861 h 746005"/>
                  <a:gd name="connsiteX26" fmla="*/ 93404 w 640413"/>
                  <a:gd name="connsiteY26" fmla="*/ 291634 h 746005"/>
                  <a:gd name="connsiteX27" fmla="*/ 185542 w 640413"/>
                  <a:gd name="connsiteY27" fmla="*/ 87484 h 746005"/>
                  <a:gd name="connsiteX28" fmla="*/ 368013 w 640413"/>
                  <a:gd name="connsiteY28" fmla="*/ 26961 h 746005"/>
                  <a:gd name="connsiteX29" fmla="*/ 615523 w 640413"/>
                  <a:gd name="connsiteY29" fmla="*/ 289828 h 746005"/>
                  <a:gd name="connsiteX30" fmla="*/ 547774 w 640413"/>
                  <a:gd name="connsiteY30" fmla="*/ 488559 h 746005"/>
                  <a:gd name="connsiteX31" fmla="*/ 517965 w 640413"/>
                  <a:gd name="connsiteY31" fmla="*/ 568954 h 746005"/>
                  <a:gd name="connsiteX32" fmla="*/ 517965 w 640413"/>
                  <a:gd name="connsiteY32" fmla="*/ 733359 h 746005"/>
                  <a:gd name="connsiteX33" fmla="*/ 530611 w 640413"/>
                  <a:gd name="connsiteY33" fmla="*/ 746005 h 746005"/>
                  <a:gd name="connsiteX34" fmla="*/ 543258 w 640413"/>
                  <a:gd name="connsiteY34" fmla="*/ 733359 h 746005"/>
                  <a:gd name="connsiteX35" fmla="*/ 543258 w 640413"/>
                  <a:gd name="connsiteY35" fmla="*/ 568954 h 746005"/>
                  <a:gd name="connsiteX36" fmla="*/ 566744 w 640413"/>
                  <a:gd name="connsiteY36" fmla="*/ 504819 h 746005"/>
                  <a:gd name="connsiteX37" fmla="*/ 639913 w 640413"/>
                  <a:gd name="connsiteY37" fmla="*/ 288924 h 746005"/>
                  <a:gd name="connsiteX38" fmla="*/ 368917 w 640413"/>
                  <a:gd name="connsiteY38" fmla="*/ 765 h 746005"/>
                  <a:gd name="connsiteX39" fmla="*/ 368917 w 640413"/>
                  <a:gd name="connsiteY39" fmla="*/ 765 h 74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0413" h="746005">
                    <a:moveTo>
                      <a:pt x="368917" y="765"/>
                    </a:moveTo>
                    <a:cubicBezTo>
                      <a:pt x="293941" y="-4655"/>
                      <a:pt x="222578" y="18832"/>
                      <a:pt x="167476" y="67611"/>
                    </a:cubicBezTo>
                    <a:cubicBezTo>
                      <a:pt x="107856" y="120907"/>
                      <a:pt x="70821" y="200399"/>
                      <a:pt x="67207" y="286215"/>
                    </a:cubicBezTo>
                    <a:lnTo>
                      <a:pt x="3071" y="412680"/>
                    </a:lnTo>
                    <a:cubicBezTo>
                      <a:pt x="3071" y="413583"/>
                      <a:pt x="2168" y="413583"/>
                      <a:pt x="2168" y="414486"/>
                    </a:cubicBezTo>
                    <a:cubicBezTo>
                      <a:pt x="-1445" y="424423"/>
                      <a:pt x="-542" y="434360"/>
                      <a:pt x="4878" y="443393"/>
                    </a:cubicBezTo>
                    <a:cubicBezTo>
                      <a:pt x="9395" y="452426"/>
                      <a:pt x="17524" y="457846"/>
                      <a:pt x="27461" y="460556"/>
                    </a:cubicBezTo>
                    <a:lnTo>
                      <a:pt x="75337" y="471396"/>
                    </a:lnTo>
                    <a:lnTo>
                      <a:pt x="88887" y="624057"/>
                    </a:lnTo>
                    <a:cubicBezTo>
                      <a:pt x="90694" y="642124"/>
                      <a:pt x="105147" y="655673"/>
                      <a:pt x="123213" y="655673"/>
                    </a:cubicBezTo>
                    <a:cubicBezTo>
                      <a:pt x="124116" y="655673"/>
                      <a:pt x="124116" y="655673"/>
                      <a:pt x="125020" y="655673"/>
                    </a:cubicBezTo>
                    <a:lnTo>
                      <a:pt x="225288" y="644833"/>
                    </a:lnTo>
                    <a:lnTo>
                      <a:pt x="225288" y="731552"/>
                    </a:lnTo>
                    <a:cubicBezTo>
                      <a:pt x="225288" y="738778"/>
                      <a:pt x="230709" y="744199"/>
                      <a:pt x="237935" y="744199"/>
                    </a:cubicBezTo>
                    <a:cubicBezTo>
                      <a:pt x="245161" y="744199"/>
                      <a:pt x="250581" y="738778"/>
                      <a:pt x="250581" y="731552"/>
                    </a:cubicBezTo>
                    <a:lnTo>
                      <a:pt x="250581" y="630380"/>
                    </a:lnTo>
                    <a:cubicBezTo>
                      <a:pt x="250581" y="626767"/>
                      <a:pt x="248775" y="623153"/>
                      <a:pt x="246065" y="621347"/>
                    </a:cubicBezTo>
                    <a:cubicBezTo>
                      <a:pt x="243355" y="618637"/>
                      <a:pt x="239742" y="617734"/>
                      <a:pt x="236128" y="618637"/>
                    </a:cubicBezTo>
                    <a:lnTo>
                      <a:pt x="122310" y="631284"/>
                    </a:lnTo>
                    <a:cubicBezTo>
                      <a:pt x="117793" y="631284"/>
                      <a:pt x="114180" y="627670"/>
                      <a:pt x="114180" y="623153"/>
                    </a:cubicBezTo>
                    <a:lnTo>
                      <a:pt x="99727" y="461459"/>
                    </a:lnTo>
                    <a:cubicBezTo>
                      <a:pt x="98823" y="456039"/>
                      <a:pt x="95210" y="451522"/>
                      <a:pt x="89790" y="450619"/>
                    </a:cubicBezTo>
                    <a:lnTo>
                      <a:pt x="32881" y="437069"/>
                    </a:lnTo>
                    <a:cubicBezTo>
                      <a:pt x="29267" y="436166"/>
                      <a:pt x="27461" y="433456"/>
                      <a:pt x="27461" y="432553"/>
                    </a:cubicBezTo>
                    <a:cubicBezTo>
                      <a:pt x="26558" y="429843"/>
                      <a:pt x="25654" y="427133"/>
                      <a:pt x="26558" y="424423"/>
                    </a:cubicBezTo>
                    <a:lnTo>
                      <a:pt x="90694" y="298861"/>
                    </a:lnTo>
                    <a:cubicBezTo>
                      <a:pt x="92500" y="297055"/>
                      <a:pt x="93404" y="294345"/>
                      <a:pt x="93404" y="291634"/>
                    </a:cubicBezTo>
                    <a:cubicBezTo>
                      <a:pt x="97017" y="211239"/>
                      <a:pt x="130440" y="137167"/>
                      <a:pt x="185542" y="87484"/>
                    </a:cubicBezTo>
                    <a:cubicBezTo>
                      <a:pt x="235225" y="43221"/>
                      <a:pt x="300264" y="21542"/>
                      <a:pt x="368013" y="26961"/>
                    </a:cubicBezTo>
                    <a:cubicBezTo>
                      <a:pt x="502608" y="36898"/>
                      <a:pt x="608297" y="149813"/>
                      <a:pt x="615523" y="289828"/>
                    </a:cubicBezTo>
                    <a:cubicBezTo>
                      <a:pt x="619137" y="362997"/>
                      <a:pt x="594747" y="433456"/>
                      <a:pt x="547774" y="488559"/>
                    </a:cubicBezTo>
                    <a:cubicBezTo>
                      <a:pt x="528805" y="511142"/>
                      <a:pt x="517965" y="539145"/>
                      <a:pt x="517965" y="568954"/>
                    </a:cubicBezTo>
                    <a:lnTo>
                      <a:pt x="517965" y="733359"/>
                    </a:lnTo>
                    <a:cubicBezTo>
                      <a:pt x="517965" y="740585"/>
                      <a:pt x="523384" y="746005"/>
                      <a:pt x="530611" y="746005"/>
                    </a:cubicBezTo>
                    <a:cubicBezTo>
                      <a:pt x="537838" y="746005"/>
                      <a:pt x="543258" y="740585"/>
                      <a:pt x="543258" y="733359"/>
                    </a:cubicBezTo>
                    <a:lnTo>
                      <a:pt x="543258" y="568954"/>
                    </a:lnTo>
                    <a:cubicBezTo>
                      <a:pt x="543258" y="545468"/>
                      <a:pt x="551388" y="522885"/>
                      <a:pt x="566744" y="504819"/>
                    </a:cubicBezTo>
                    <a:cubicBezTo>
                      <a:pt x="618233" y="445199"/>
                      <a:pt x="644430" y="368417"/>
                      <a:pt x="639913" y="288924"/>
                    </a:cubicBezTo>
                    <a:cubicBezTo>
                      <a:pt x="632687" y="135360"/>
                      <a:pt x="516158" y="11605"/>
                      <a:pt x="368917" y="765"/>
                    </a:cubicBezTo>
                    <a:lnTo>
                      <a:pt x="368917" y="7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F3DD0A76-1C21-0D06-C37D-51EEDD81BAB9}"/>
                  </a:ext>
                </a:extLst>
              </p:cNvPr>
              <p:cNvSpPr/>
              <p:nvPr/>
            </p:nvSpPr>
            <p:spPr>
              <a:xfrm>
                <a:off x="9002816" y="2492111"/>
                <a:ext cx="429981" cy="429980"/>
              </a:xfrm>
              <a:custGeom>
                <a:avLst/>
                <a:gdLst>
                  <a:gd name="connsiteX0" fmla="*/ 333326 w 429981"/>
                  <a:gd name="connsiteY0" fmla="*/ 36133 h 429980"/>
                  <a:gd name="connsiteX1" fmla="*/ 316163 w 429981"/>
                  <a:gd name="connsiteY1" fmla="*/ 39746 h 429980"/>
                  <a:gd name="connsiteX2" fmla="*/ 319776 w 429981"/>
                  <a:gd name="connsiteY2" fmla="*/ 56909 h 429980"/>
                  <a:gd name="connsiteX3" fmla="*/ 404688 w 429981"/>
                  <a:gd name="connsiteY3" fmla="*/ 214990 h 429980"/>
                  <a:gd name="connsiteX4" fmla="*/ 214991 w 429981"/>
                  <a:gd name="connsiteY4" fmla="*/ 404688 h 429980"/>
                  <a:gd name="connsiteX5" fmla="*/ 25293 w 429981"/>
                  <a:gd name="connsiteY5" fmla="*/ 214990 h 429980"/>
                  <a:gd name="connsiteX6" fmla="*/ 214991 w 429981"/>
                  <a:gd name="connsiteY6" fmla="*/ 25293 h 429980"/>
                  <a:gd name="connsiteX7" fmla="*/ 280933 w 429981"/>
                  <a:gd name="connsiteY7" fmla="*/ 37036 h 429980"/>
                  <a:gd name="connsiteX8" fmla="*/ 297193 w 429981"/>
                  <a:gd name="connsiteY8" fmla="*/ 29809 h 429980"/>
                  <a:gd name="connsiteX9" fmla="*/ 289967 w 429981"/>
                  <a:gd name="connsiteY9" fmla="*/ 13550 h 429980"/>
                  <a:gd name="connsiteX10" fmla="*/ 214991 w 429981"/>
                  <a:gd name="connsiteY10" fmla="*/ 0 h 429980"/>
                  <a:gd name="connsiteX11" fmla="*/ 0 w 429981"/>
                  <a:gd name="connsiteY11" fmla="*/ 214990 h 429980"/>
                  <a:gd name="connsiteX12" fmla="*/ 214991 w 429981"/>
                  <a:gd name="connsiteY12" fmla="*/ 429981 h 429980"/>
                  <a:gd name="connsiteX13" fmla="*/ 429981 w 429981"/>
                  <a:gd name="connsiteY13" fmla="*/ 214990 h 429980"/>
                  <a:gd name="connsiteX14" fmla="*/ 333326 w 429981"/>
                  <a:gd name="connsiteY14" fmla="*/ 36133 h 429980"/>
                  <a:gd name="connsiteX15" fmla="*/ 333326 w 429981"/>
                  <a:gd name="connsiteY15" fmla="*/ 36133 h 42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981" h="429980">
                    <a:moveTo>
                      <a:pt x="333326" y="36133"/>
                    </a:moveTo>
                    <a:cubicBezTo>
                      <a:pt x="327906" y="32519"/>
                      <a:pt x="319776" y="33422"/>
                      <a:pt x="316163" y="39746"/>
                    </a:cubicBezTo>
                    <a:cubicBezTo>
                      <a:pt x="312550" y="45166"/>
                      <a:pt x="313453" y="53296"/>
                      <a:pt x="319776" y="56909"/>
                    </a:cubicBezTo>
                    <a:cubicBezTo>
                      <a:pt x="373072" y="92138"/>
                      <a:pt x="404688" y="151758"/>
                      <a:pt x="404688" y="214990"/>
                    </a:cubicBezTo>
                    <a:cubicBezTo>
                      <a:pt x="404688" y="319775"/>
                      <a:pt x="319776" y="404688"/>
                      <a:pt x="214991" y="404688"/>
                    </a:cubicBezTo>
                    <a:cubicBezTo>
                      <a:pt x="110205" y="404688"/>
                      <a:pt x="25293" y="319775"/>
                      <a:pt x="25293" y="214990"/>
                    </a:cubicBezTo>
                    <a:cubicBezTo>
                      <a:pt x="25293" y="110205"/>
                      <a:pt x="110205" y="25293"/>
                      <a:pt x="214991" y="25293"/>
                    </a:cubicBezTo>
                    <a:cubicBezTo>
                      <a:pt x="237574" y="25293"/>
                      <a:pt x="260157" y="28906"/>
                      <a:pt x="280933" y="37036"/>
                    </a:cubicBezTo>
                    <a:cubicBezTo>
                      <a:pt x="287257" y="39746"/>
                      <a:pt x="294483" y="36133"/>
                      <a:pt x="297193" y="29809"/>
                    </a:cubicBezTo>
                    <a:cubicBezTo>
                      <a:pt x="299903" y="23486"/>
                      <a:pt x="296290" y="16260"/>
                      <a:pt x="289967" y="13550"/>
                    </a:cubicBezTo>
                    <a:cubicBezTo>
                      <a:pt x="265577" y="4517"/>
                      <a:pt x="240284" y="0"/>
                      <a:pt x="214991" y="0"/>
                    </a:cubicBezTo>
                    <a:cubicBezTo>
                      <a:pt x="96656" y="0"/>
                      <a:pt x="0" y="96655"/>
                      <a:pt x="0" y="214990"/>
                    </a:cubicBezTo>
                    <a:cubicBezTo>
                      <a:pt x="0" y="333325"/>
                      <a:pt x="96656" y="429981"/>
                      <a:pt x="214991" y="429981"/>
                    </a:cubicBezTo>
                    <a:cubicBezTo>
                      <a:pt x="333326" y="429981"/>
                      <a:pt x="429981" y="333325"/>
                      <a:pt x="429981" y="214990"/>
                    </a:cubicBezTo>
                    <a:cubicBezTo>
                      <a:pt x="429078" y="142725"/>
                      <a:pt x="393849" y="75879"/>
                      <a:pt x="333326" y="36133"/>
                    </a:cubicBezTo>
                    <a:lnTo>
                      <a:pt x="333326" y="36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9E1C473E-D930-0DCE-C9D7-B4AF60BF446B}"/>
                  </a:ext>
                </a:extLst>
              </p:cNvPr>
              <p:cNvSpPr/>
              <p:nvPr/>
            </p:nvSpPr>
            <p:spPr>
              <a:xfrm>
                <a:off x="9046954" y="2555344"/>
                <a:ext cx="354720" cy="328808"/>
              </a:xfrm>
              <a:custGeom>
                <a:avLst/>
                <a:gdLst>
                  <a:gd name="connsiteX0" fmla="*/ 175369 w 354720"/>
                  <a:gd name="connsiteY0" fmla="*/ 0 h 328808"/>
                  <a:gd name="connsiteX1" fmla="*/ 74197 w 354720"/>
                  <a:gd name="connsiteY1" fmla="*/ 12646 h 328808"/>
                  <a:gd name="connsiteX2" fmla="*/ 65164 w 354720"/>
                  <a:gd name="connsiteY2" fmla="*/ 18066 h 328808"/>
                  <a:gd name="connsiteX3" fmla="*/ 1932 w 354720"/>
                  <a:gd name="connsiteY3" fmla="*/ 119238 h 328808"/>
                  <a:gd name="connsiteX4" fmla="*/ 2835 w 354720"/>
                  <a:gd name="connsiteY4" fmla="*/ 134595 h 328808"/>
                  <a:gd name="connsiteX5" fmla="*/ 167239 w 354720"/>
                  <a:gd name="connsiteY5" fmla="*/ 324292 h 328808"/>
                  <a:gd name="connsiteX6" fmla="*/ 177176 w 354720"/>
                  <a:gd name="connsiteY6" fmla="*/ 328809 h 328808"/>
                  <a:gd name="connsiteX7" fmla="*/ 187113 w 354720"/>
                  <a:gd name="connsiteY7" fmla="*/ 324292 h 328808"/>
                  <a:gd name="connsiteX8" fmla="*/ 351517 w 354720"/>
                  <a:gd name="connsiteY8" fmla="*/ 134595 h 328808"/>
                  <a:gd name="connsiteX9" fmla="*/ 352420 w 354720"/>
                  <a:gd name="connsiteY9" fmla="*/ 119238 h 328808"/>
                  <a:gd name="connsiteX10" fmla="*/ 289188 w 354720"/>
                  <a:gd name="connsiteY10" fmla="*/ 18066 h 328808"/>
                  <a:gd name="connsiteX11" fmla="*/ 280155 w 354720"/>
                  <a:gd name="connsiteY11" fmla="*/ 12646 h 328808"/>
                  <a:gd name="connsiteX12" fmla="*/ 178982 w 354720"/>
                  <a:gd name="connsiteY12" fmla="*/ 0 h 328808"/>
                  <a:gd name="connsiteX13" fmla="*/ 175369 w 354720"/>
                  <a:gd name="connsiteY13" fmla="*/ 0 h 328808"/>
                  <a:gd name="connsiteX14" fmla="*/ 175369 w 354720"/>
                  <a:gd name="connsiteY14" fmla="*/ 0 h 328808"/>
                  <a:gd name="connsiteX15" fmla="*/ 104007 w 354720"/>
                  <a:gd name="connsiteY15" fmla="*/ 113818 h 328808"/>
                  <a:gd name="connsiteX16" fmla="*/ 177176 w 354720"/>
                  <a:gd name="connsiteY16" fmla="*/ 31616 h 328808"/>
                  <a:gd name="connsiteX17" fmla="*/ 250345 w 354720"/>
                  <a:gd name="connsiteY17" fmla="*/ 113818 h 328808"/>
                  <a:gd name="connsiteX18" fmla="*/ 104007 w 354720"/>
                  <a:gd name="connsiteY18" fmla="*/ 113818 h 328808"/>
                  <a:gd name="connsiteX19" fmla="*/ 256668 w 354720"/>
                  <a:gd name="connsiteY19" fmla="*/ 139111 h 328808"/>
                  <a:gd name="connsiteX20" fmla="*/ 176273 w 354720"/>
                  <a:gd name="connsiteY20" fmla="*/ 289063 h 328808"/>
                  <a:gd name="connsiteX21" fmla="*/ 95877 w 354720"/>
                  <a:gd name="connsiteY21" fmla="*/ 139111 h 328808"/>
                  <a:gd name="connsiteX22" fmla="*/ 256668 w 354720"/>
                  <a:gd name="connsiteY22" fmla="*/ 139111 h 328808"/>
                  <a:gd name="connsiteX23" fmla="*/ 87747 w 354720"/>
                  <a:gd name="connsiteY23" fmla="*/ 93042 h 328808"/>
                  <a:gd name="connsiteX24" fmla="*/ 87747 w 354720"/>
                  <a:gd name="connsiteY24" fmla="*/ 36133 h 328808"/>
                  <a:gd name="connsiteX25" fmla="*/ 144656 w 354720"/>
                  <a:gd name="connsiteY25" fmla="*/ 28906 h 328808"/>
                  <a:gd name="connsiteX26" fmla="*/ 87747 w 354720"/>
                  <a:gd name="connsiteY26" fmla="*/ 93042 h 328808"/>
                  <a:gd name="connsiteX27" fmla="*/ 62454 w 354720"/>
                  <a:gd name="connsiteY27" fmla="*/ 113818 h 328808"/>
                  <a:gd name="connsiteX28" fmla="*/ 34451 w 354720"/>
                  <a:gd name="connsiteY28" fmla="*/ 113818 h 328808"/>
                  <a:gd name="connsiteX29" fmla="*/ 62454 w 354720"/>
                  <a:gd name="connsiteY29" fmla="*/ 69555 h 328808"/>
                  <a:gd name="connsiteX30" fmla="*/ 62454 w 354720"/>
                  <a:gd name="connsiteY30" fmla="*/ 113818 h 328808"/>
                  <a:gd name="connsiteX31" fmla="*/ 67874 w 354720"/>
                  <a:gd name="connsiteY31" fmla="*/ 139111 h 328808"/>
                  <a:gd name="connsiteX32" fmla="*/ 112137 w 354720"/>
                  <a:gd name="connsiteY32" fmla="*/ 223120 h 328808"/>
                  <a:gd name="connsiteX33" fmla="*/ 39871 w 354720"/>
                  <a:gd name="connsiteY33" fmla="*/ 139111 h 328808"/>
                  <a:gd name="connsiteX34" fmla="*/ 67874 w 354720"/>
                  <a:gd name="connsiteY34" fmla="*/ 139111 h 328808"/>
                  <a:gd name="connsiteX35" fmla="*/ 285574 w 354720"/>
                  <a:gd name="connsiteY35" fmla="*/ 139111 h 328808"/>
                  <a:gd name="connsiteX36" fmla="*/ 313578 w 354720"/>
                  <a:gd name="connsiteY36" fmla="*/ 139111 h 328808"/>
                  <a:gd name="connsiteX37" fmla="*/ 241312 w 354720"/>
                  <a:gd name="connsiteY37" fmla="*/ 223120 h 328808"/>
                  <a:gd name="connsiteX38" fmla="*/ 285574 w 354720"/>
                  <a:gd name="connsiteY38" fmla="*/ 139111 h 328808"/>
                  <a:gd name="connsiteX39" fmla="*/ 290091 w 354720"/>
                  <a:gd name="connsiteY39" fmla="*/ 113818 h 328808"/>
                  <a:gd name="connsiteX40" fmla="*/ 290091 w 354720"/>
                  <a:gd name="connsiteY40" fmla="*/ 69555 h 328808"/>
                  <a:gd name="connsiteX41" fmla="*/ 318094 w 354720"/>
                  <a:gd name="connsiteY41" fmla="*/ 113818 h 328808"/>
                  <a:gd name="connsiteX42" fmla="*/ 290091 w 354720"/>
                  <a:gd name="connsiteY42" fmla="*/ 113818 h 328808"/>
                  <a:gd name="connsiteX43" fmla="*/ 264798 w 354720"/>
                  <a:gd name="connsiteY43" fmla="*/ 93042 h 328808"/>
                  <a:gd name="connsiteX44" fmla="*/ 207889 w 354720"/>
                  <a:gd name="connsiteY44" fmla="*/ 28906 h 328808"/>
                  <a:gd name="connsiteX45" fmla="*/ 264798 w 354720"/>
                  <a:gd name="connsiteY45" fmla="*/ 36133 h 328808"/>
                  <a:gd name="connsiteX46" fmla="*/ 264798 w 354720"/>
                  <a:gd name="connsiteY46" fmla="*/ 93042 h 3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4720" h="328808">
                    <a:moveTo>
                      <a:pt x="175369" y="0"/>
                    </a:moveTo>
                    <a:lnTo>
                      <a:pt x="74197" y="12646"/>
                    </a:lnTo>
                    <a:cubicBezTo>
                      <a:pt x="70584" y="13550"/>
                      <a:pt x="66971" y="15356"/>
                      <a:pt x="65164" y="18066"/>
                    </a:cubicBezTo>
                    <a:lnTo>
                      <a:pt x="1932" y="119238"/>
                    </a:lnTo>
                    <a:cubicBezTo>
                      <a:pt x="-778" y="123755"/>
                      <a:pt x="-778" y="130078"/>
                      <a:pt x="2835" y="134595"/>
                    </a:cubicBezTo>
                    <a:lnTo>
                      <a:pt x="167239" y="324292"/>
                    </a:lnTo>
                    <a:cubicBezTo>
                      <a:pt x="169949" y="327002"/>
                      <a:pt x="173563" y="328809"/>
                      <a:pt x="177176" y="328809"/>
                    </a:cubicBezTo>
                    <a:cubicBezTo>
                      <a:pt x="180789" y="328809"/>
                      <a:pt x="184403" y="327002"/>
                      <a:pt x="187113" y="324292"/>
                    </a:cubicBezTo>
                    <a:lnTo>
                      <a:pt x="351517" y="134595"/>
                    </a:lnTo>
                    <a:cubicBezTo>
                      <a:pt x="355130" y="130078"/>
                      <a:pt x="356034" y="124658"/>
                      <a:pt x="352420" y="119238"/>
                    </a:cubicBezTo>
                    <a:lnTo>
                      <a:pt x="289188" y="18066"/>
                    </a:lnTo>
                    <a:cubicBezTo>
                      <a:pt x="287381" y="14453"/>
                      <a:pt x="283768" y="12646"/>
                      <a:pt x="280155" y="12646"/>
                    </a:cubicBezTo>
                    <a:lnTo>
                      <a:pt x="178982" y="0"/>
                    </a:lnTo>
                    <a:cubicBezTo>
                      <a:pt x="177176" y="0"/>
                      <a:pt x="176273" y="0"/>
                      <a:pt x="175369" y="0"/>
                    </a:cubicBezTo>
                    <a:lnTo>
                      <a:pt x="175369" y="0"/>
                    </a:lnTo>
                    <a:close/>
                    <a:moveTo>
                      <a:pt x="104007" y="113818"/>
                    </a:moveTo>
                    <a:lnTo>
                      <a:pt x="177176" y="31616"/>
                    </a:lnTo>
                    <a:lnTo>
                      <a:pt x="250345" y="113818"/>
                    </a:lnTo>
                    <a:lnTo>
                      <a:pt x="104007" y="113818"/>
                    </a:lnTo>
                    <a:close/>
                    <a:moveTo>
                      <a:pt x="256668" y="139111"/>
                    </a:moveTo>
                    <a:lnTo>
                      <a:pt x="176273" y="289063"/>
                    </a:lnTo>
                    <a:lnTo>
                      <a:pt x="95877" y="139111"/>
                    </a:lnTo>
                    <a:lnTo>
                      <a:pt x="256668" y="139111"/>
                    </a:lnTo>
                    <a:close/>
                    <a:moveTo>
                      <a:pt x="87747" y="93042"/>
                    </a:moveTo>
                    <a:lnTo>
                      <a:pt x="87747" y="36133"/>
                    </a:lnTo>
                    <a:lnTo>
                      <a:pt x="144656" y="28906"/>
                    </a:lnTo>
                    <a:lnTo>
                      <a:pt x="87747" y="93042"/>
                    </a:lnTo>
                    <a:close/>
                    <a:moveTo>
                      <a:pt x="62454" y="113818"/>
                    </a:moveTo>
                    <a:lnTo>
                      <a:pt x="34451" y="113818"/>
                    </a:lnTo>
                    <a:lnTo>
                      <a:pt x="62454" y="69555"/>
                    </a:lnTo>
                    <a:lnTo>
                      <a:pt x="62454" y="113818"/>
                    </a:lnTo>
                    <a:close/>
                    <a:moveTo>
                      <a:pt x="67874" y="139111"/>
                    </a:moveTo>
                    <a:lnTo>
                      <a:pt x="112137" y="223120"/>
                    </a:lnTo>
                    <a:lnTo>
                      <a:pt x="39871" y="139111"/>
                    </a:lnTo>
                    <a:lnTo>
                      <a:pt x="67874" y="139111"/>
                    </a:lnTo>
                    <a:close/>
                    <a:moveTo>
                      <a:pt x="285574" y="139111"/>
                    </a:moveTo>
                    <a:lnTo>
                      <a:pt x="313578" y="139111"/>
                    </a:lnTo>
                    <a:lnTo>
                      <a:pt x="241312" y="223120"/>
                    </a:lnTo>
                    <a:lnTo>
                      <a:pt x="285574" y="139111"/>
                    </a:lnTo>
                    <a:close/>
                    <a:moveTo>
                      <a:pt x="290091" y="113818"/>
                    </a:moveTo>
                    <a:lnTo>
                      <a:pt x="290091" y="69555"/>
                    </a:lnTo>
                    <a:lnTo>
                      <a:pt x="318094" y="113818"/>
                    </a:lnTo>
                    <a:lnTo>
                      <a:pt x="290091" y="113818"/>
                    </a:lnTo>
                    <a:close/>
                    <a:moveTo>
                      <a:pt x="264798" y="93042"/>
                    </a:moveTo>
                    <a:lnTo>
                      <a:pt x="207889" y="28906"/>
                    </a:lnTo>
                    <a:lnTo>
                      <a:pt x="264798" y="36133"/>
                    </a:lnTo>
                    <a:lnTo>
                      <a:pt x="264798" y="9304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47" name="Freeform 21">
            <a:extLst>
              <a:ext uri="{FF2B5EF4-FFF2-40B4-BE49-F238E27FC236}">
                <a16:creationId xmlns:a16="http://schemas.microsoft.com/office/drawing/2014/main" id="{40D67AFE-9FAE-D524-5A30-70CC3C3D7BC2}"/>
              </a:ext>
            </a:extLst>
          </p:cNvPr>
          <p:cNvSpPr/>
          <p:nvPr/>
        </p:nvSpPr>
        <p:spPr>
          <a:xfrm>
            <a:off x="7257023" y="2577406"/>
            <a:ext cx="1191629" cy="1198362"/>
          </a:xfrm>
          <a:custGeom>
            <a:avLst/>
            <a:gdLst>
              <a:gd name="connsiteX0" fmla="*/ 874322 w 3456476"/>
              <a:gd name="connsiteY0" fmla="*/ 0 h 3476003"/>
              <a:gd name="connsiteX1" fmla="*/ 3456475 w 3456476"/>
              <a:gd name="connsiteY1" fmla="*/ 481535 h 3476003"/>
              <a:gd name="connsiteX2" fmla="*/ 3456476 w 3456476"/>
              <a:gd name="connsiteY2" fmla="*/ 2480209 h 3476003"/>
              <a:gd name="connsiteX3" fmla="*/ 3338706 w 3456476"/>
              <a:gd name="connsiteY3" fmla="*/ 2486156 h 3476003"/>
              <a:gd name="connsiteX4" fmla="*/ 1753677 w 3456476"/>
              <a:gd name="connsiteY4" fmla="*/ 3436181 h 3476003"/>
              <a:gd name="connsiteX5" fmla="*/ 1729485 w 3456476"/>
              <a:gd name="connsiteY5" fmla="*/ 3476003 h 3476003"/>
              <a:gd name="connsiteX6" fmla="*/ 0 w 3456476"/>
              <a:gd name="connsiteY6" fmla="*/ 2477484 h 3476003"/>
              <a:gd name="connsiteX7" fmla="*/ 874322 w 3456476"/>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6476" h="3476003">
                <a:moveTo>
                  <a:pt x="874322" y="0"/>
                </a:moveTo>
                <a:lnTo>
                  <a:pt x="3456475" y="481535"/>
                </a:lnTo>
                <a:lnTo>
                  <a:pt x="3456476" y="2480209"/>
                </a:lnTo>
                <a:lnTo>
                  <a:pt x="3338706" y="2486156"/>
                </a:lnTo>
                <a:cubicBezTo>
                  <a:pt x="2679043" y="2553148"/>
                  <a:pt x="2106314" y="2914209"/>
                  <a:pt x="1753677" y="3436181"/>
                </a:cubicBezTo>
                <a:lnTo>
                  <a:pt x="1729485" y="3476003"/>
                </a:lnTo>
                <a:lnTo>
                  <a:pt x="0" y="2477484"/>
                </a:lnTo>
                <a:lnTo>
                  <a:pt x="874322" y="0"/>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8" name="Freeform 20">
            <a:extLst>
              <a:ext uri="{FF2B5EF4-FFF2-40B4-BE49-F238E27FC236}">
                <a16:creationId xmlns:a16="http://schemas.microsoft.com/office/drawing/2014/main" id="{2DA46910-EFB2-AFB6-FA41-5D090B8798BB}"/>
              </a:ext>
            </a:extLst>
          </p:cNvPr>
          <p:cNvSpPr/>
          <p:nvPr/>
        </p:nvSpPr>
        <p:spPr>
          <a:xfrm>
            <a:off x="8521156" y="2577406"/>
            <a:ext cx="1192218" cy="1198362"/>
          </a:xfrm>
          <a:custGeom>
            <a:avLst/>
            <a:gdLst>
              <a:gd name="connsiteX0" fmla="*/ 2584207 w 3458182"/>
              <a:gd name="connsiteY0" fmla="*/ 0 h 3476003"/>
              <a:gd name="connsiteX1" fmla="*/ 3458182 w 3458182"/>
              <a:gd name="connsiteY1" fmla="*/ 2476499 h 3476003"/>
              <a:gd name="connsiteX2" fmla="*/ 1726990 w 3458182"/>
              <a:gd name="connsiteY2" fmla="*/ 3476003 h 3476003"/>
              <a:gd name="connsiteX3" fmla="*/ 1702798 w 3458182"/>
              <a:gd name="connsiteY3" fmla="*/ 3436181 h 3476003"/>
              <a:gd name="connsiteX4" fmla="*/ 117769 w 3458182"/>
              <a:gd name="connsiteY4" fmla="*/ 2486156 h 3476003"/>
              <a:gd name="connsiteX5" fmla="*/ 1 w 3458182"/>
              <a:gd name="connsiteY5" fmla="*/ 2480209 h 3476003"/>
              <a:gd name="connsiteX6" fmla="*/ 0 w 3458182"/>
              <a:gd name="connsiteY6" fmla="*/ 481918 h 3476003"/>
              <a:gd name="connsiteX7" fmla="*/ 2584207 w 3458182"/>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8182" h="3476003">
                <a:moveTo>
                  <a:pt x="2584207" y="0"/>
                </a:moveTo>
                <a:lnTo>
                  <a:pt x="3458182" y="2476499"/>
                </a:lnTo>
                <a:lnTo>
                  <a:pt x="1726990" y="3476003"/>
                </a:lnTo>
                <a:lnTo>
                  <a:pt x="1702798" y="3436181"/>
                </a:lnTo>
                <a:cubicBezTo>
                  <a:pt x="1350161" y="2914209"/>
                  <a:pt x="777432" y="2553148"/>
                  <a:pt x="117769" y="2486156"/>
                </a:cubicBezTo>
                <a:lnTo>
                  <a:pt x="1" y="2480209"/>
                </a:lnTo>
                <a:lnTo>
                  <a:pt x="0" y="481918"/>
                </a:lnTo>
                <a:lnTo>
                  <a:pt x="2584207" y="0"/>
                </a:lnTo>
                <a:close/>
              </a:path>
            </a:pathLst>
          </a:cu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9" name="Freeform 16">
            <a:extLst>
              <a:ext uri="{FF2B5EF4-FFF2-40B4-BE49-F238E27FC236}">
                <a16:creationId xmlns:a16="http://schemas.microsoft.com/office/drawing/2014/main" id="{5ED5AD80-898A-222B-4E09-CA87666B60AA}"/>
              </a:ext>
            </a:extLst>
          </p:cNvPr>
          <p:cNvSpPr/>
          <p:nvPr/>
        </p:nvSpPr>
        <p:spPr>
          <a:xfrm>
            <a:off x="9152844" y="3494035"/>
            <a:ext cx="1186036" cy="1376540"/>
          </a:xfrm>
          <a:custGeom>
            <a:avLst/>
            <a:gdLst>
              <a:gd name="connsiteX0" fmla="*/ 1730758 w 3440250"/>
              <a:gd name="connsiteY0" fmla="*/ 0 h 3992832"/>
              <a:gd name="connsiteX1" fmla="*/ 3440250 w 3440250"/>
              <a:gd name="connsiteY1" fmla="*/ 1996416 h 3992832"/>
              <a:gd name="connsiteX2" fmla="*/ 1730758 w 3440250"/>
              <a:gd name="connsiteY2" fmla="*/ 3992832 h 3992832"/>
              <a:gd name="connsiteX3" fmla="*/ 0 w 3440250"/>
              <a:gd name="connsiteY3" fmla="*/ 2993578 h 3992832"/>
              <a:gd name="connsiteX4" fmla="*/ 71529 w 3440250"/>
              <a:gd name="connsiteY4" fmla="*/ 2845094 h 3992832"/>
              <a:gd name="connsiteX5" fmla="*/ 242869 w 3440250"/>
              <a:gd name="connsiteY5" fmla="*/ 1996416 h 3992832"/>
              <a:gd name="connsiteX6" fmla="*/ 71529 w 3440250"/>
              <a:gd name="connsiteY6" fmla="*/ 1147738 h 3992832"/>
              <a:gd name="connsiteX7" fmla="*/ 0 w 3440250"/>
              <a:gd name="connsiteY7" fmla="*/ 999253 h 3992832"/>
              <a:gd name="connsiteX8" fmla="*/ 1730758 w 3440250"/>
              <a:gd name="connsiteY8" fmla="*/ 0 h 399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50" h="3992832">
                <a:moveTo>
                  <a:pt x="1730758" y="0"/>
                </a:moveTo>
                <a:lnTo>
                  <a:pt x="3440250" y="1996416"/>
                </a:lnTo>
                <a:lnTo>
                  <a:pt x="1730758" y="3992832"/>
                </a:lnTo>
                <a:lnTo>
                  <a:pt x="0" y="2993578"/>
                </a:lnTo>
                <a:lnTo>
                  <a:pt x="71529" y="2845094"/>
                </a:lnTo>
                <a:cubicBezTo>
                  <a:pt x="181859" y="2584244"/>
                  <a:pt x="242869" y="2297455"/>
                  <a:pt x="242869" y="1996416"/>
                </a:cubicBezTo>
                <a:cubicBezTo>
                  <a:pt x="242869" y="1695377"/>
                  <a:pt x="181859" y="1408588"/>
                  <a:pt x="71529" y="1147738"/>
                </a:cubicBezTo>
                <a:lnTo>
                  <a:pt x="0" y="999253"/>
                </a:lnTo>
                <a:lnTo>
                  <a:pt x="1730758"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0" name="Freeform 15">
            <a:extLst>
              <a:ext uri="{FF2B5EF4-FFF2-40B4-BE49-F238E27FC236}">
                <a16:creationId xmlns:a16="http://schemas.microsoft.com/office/drawing/2014/main" id="{9163F380-E7FB-2DE8-E879-B4E659788E6D}"/>
              </a:ext>
            </a:extLst>
          </p:cNvPr>
          <p:cNvSpPr/>
          <p:nvPr/>
        </p:nvSpPr>
        <p:spPr>
          <a:xfrm>
            <a:off x="6631636" y="3494309"/>
            <a:ext cx="1185327" cy="1375993"/>
          </a:xfrm>
          <a:custGeom>
            <a:avLst/>
            <a:gdLst>
              <a:gd name="connsiteX0" fmla="*/ 1708813 w 3438196"/>
              <a:gd name="connsiteY0" fmla="*/ 0 h 3991245"/>
              <a:gd name="connsiteX1" fmla="*/ 3438196 w 3438196"/>
              <a:gd name="connsiteY1" fmla="*/ 998460 h 3991245"/>
              <a:gd name="connsiteX2" fmla="*/ 3366667 w 3438196"/>
              <a:gd name="connsiteY2" fmla="*/ 1146945 h 3991245"/>
              <a:gd name="connsiteX3" fmla="*/ 3195327 w 3438196"/>
              <a:gd name="connsiteY3" fmla="*/ 1995623 h 3991245"/>
              <a:gd name="connsiteX4" fmla="*/ 3366667 w 3438196"/>
              <a:gd name="connsiteY4" fmla="*/ 2844301 h 3991245"/>
              <a:gd name="connsiteX5" fmla="*/ 3438196 w 3438196"/>
              <a:gd name="connsiteY5" fmla="*/ 2992785 h 3991245"/>
              <a:gd name="connsiteX6" fmla="*/ 1708812 w 3438196"/>
              <a:gd name="connsiteY6" fmla="*/ 3991245 h 3991245"/>
              <a:gd name="connsiteX7" fmla="*/ 0 w 3438196"/>
              <a:gd name="connsiteY7" fmla="*/ 1995623 h 3991245"/>
              <a:gd name="connsiteX8" fmla="*/ 1708813 w 3438196"/>
              <a:gd name="connsiteY8" fmla="*/ 0 h 399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8196" h="3991245">
                <a:moveTo>
                  <a:pt x="1708813" y="0"/>
                </a:moveTo>
                <a:lnTo>
                  <a:pt x="3438196" y="998460"/>
                </a:lnTo>
                <a:lnTo>
                  <a:pt x="3366667" y="1146945"/>
                </a:lnTo>
                <a:cubicBezTo>
                  <a:pt x="3256337" y="1407795"/>
                  <a:pt x="3195327" y="1694584"/>
                  <a:pt x="3195327" y="1995623"/>
                </a:cubicBezTo>
                <a:cubicBezTo>
                  <a:pt x="3195327" y="2296662"/>
                  <a:pt x="3256337" y="2583451"/>
                  <a:pt x="3366667" y="2844301"/>
                </a:cubicBezTo>
                <a:lnTo>
                  <a:pt x="3438196" y="2992785"/>
                </a:lnTo>
                <a:lnTo>
                  <a:pt x="1708812" y="3991245"/>
                </a:lnTo>
                <a:lnTo>
                  <a:pt x="0" y="1995623"/>
                </a:lnTo>
                <a:lnTo>
                  <a:pt x="1708813"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1" name="Freeform 14">
            <a:extLst>
              <a:ext uri="{FF2B5EF4-FFF2-40B4-BE49-F238E27FC236}">
                <a16:creationId xmlns:a16="http://schemas.microsoft.com/office/drawing/2014/main" id="{D7040C49-F429-5BCE-5547-B4ABD69A9FBC}"/>
              </a:ext>
            </a:extLst>
          </p:cNvPr>
          <p:cNvSpPr/>
          <p:nvPr/>
        </p:nvSpPr>
        <p:spPr>
          <a:xfrm>
            <a:off x="7257021" y="4588842"/>
            <a:ext cx="1191630" cy="1198362"/>
          </a:xfrm>
          <a:custGeom>
            <a:avLst/>
            <a:gdLst>
              <a:gd name="connsiteX0" fmla="*/ 1729485 w 3456477"/>
              <a:gd name="connsiteY0" fmla="*/ 0 h 3476003"/>
              <a:gd name="connsiteX1" fmla="*/ 1753678 w 3456477"/>
              <a:gd name="connsiteY1" fmla="*/ 39822 h 3476003"/>
              <a:gd name="connsiteX2" fmla="*/ 3338707 w 3456477"/>
              <a:gd name="connsiteY2" fmla="*/ 989847 h 3476003"/>
              <a:gd name="connsiteX3" fmla="*/ 3456477 w 3456477"/>
              <a:gd name="connsiteY3" fmla="*/ 995794 h 3476003"/>
              <a:gd name="connsiteX4" fmla="*/ 3456476 w 3456477"/>
              <a:gd name="connsiteY4" fmla="*/ 2994468 h 3476003"/>
              <a:gd name="connsiteX5" fmla="*/ 874323 w 3456477"/>
              <a:gd name="connsiteY5" fmla="*/ 3476003 h 3476003"/>
              <a:gd name="connsiteX6" fmla="*/ 0 w 3456477"/>
              <a:gd name="connsiteY6" fmla="*/ 998518 h 3476003"/>
              <a:gd name="connsiteX7" fmla="*/ 1729485 w 3456477"/>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6477" h="3476003">
                <a:moveTo>
                  <a:pt x="1729485" y="0"/>
                </a:moveTo>
                <a:lnTo>
                  <a:pt x="1753678" y="39822"/>
                </a:lnTo>
                <a:cubicBezTo>
                  <a:pt x="2106315" y="561794"/>
                  <a:pt x="2679044" y="922855"/>
                  <a:pt x="3338707" y="989847"/>
                </a:cubicBezTo>
                <a:lnTo>
                  <a:pt x="3456477" y="995794"/>
                </a:lnTo>
                <a:lnTo>
                  <a:pt x="3456476" y="2994468"/>
                </a:lnTo>
                <a:lnTo>
                  <a:pt x="874323" y="3476003"/>
                </a:lnTo>
                <a:lnTo>
                  <a:pt x="0" y="998518"/>
                </a:lnTo>
                <a:lnTo>
                  <a:pt x="1729485" y="0"/>
                </a:lnTo>
                <a:close/>
              </a:path>
            </a:pathLst>
          </a:custGeom>
          <a:solidFill>
            <a:srgbClr val="DC6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2" name="Freeform 13">
            <a:extLst>
              <a:ext uri="{FF2B5EF4-FFF2-40B4-BE49-F238E27FC236}">
                <a16:creationId xmlns:a16="http://schemas.microsoft.com/office/drawing/2014/main" id="{ACA9872C-7203-E11E-C11B-66324B22638B}"/>
              </a:ext>
            </a:extLst>
          </p:cNvPr>
          <p:cNvSpPr/>
          <p:nvPr/>
        </p:nvSpPr>
        <p:spPr>
          <a:xfrm>
            <a:off x="8521157" y="4588842"/>
            <a:ext cx="1192218" cy="1198362"/>
          </a:xfrm>
          <a:custGeom>
            <a:avLst/>
            <a:gdLst>
              <a:gd name="connsiteX0" fmla="*/ 1726990 w 3458181"/>
              <a:gd name="connsiteY0" fmla="*/ 0 h 3476003"/>
              <a:gd name="connsiteX1" fmla="*/ 3458181 w 3458181"/>
              <a:gd name="connsiteY1" fmla="*/ 999504 h 3476003"/>
              <a:gd name="connsiteX2" fmla="*/ 2584206 w 3458181"/>
              <a:gd name="connsiteY2" fmla="*/ 3476003 h 3476003"/>
              <a:gd name="connsiteX3" fmla="*/ 0 w 3458181"/>
              <a:gd name="connsiteY3" fmla="*/ 2994085 h 3476003"/>
              <a:gd name="connsiteX4" fmla="*/ 0 w 3458181"/>
              <a:gd name="connsiteY4" fmla="*/ 995794 h 3476003"/>
              <a:gd name="connsiteX5" fmla="*/ 117768 w 3458181"/>
              <a:gd name="connsiteY5" fmla="*/ 989847 h 3476003"/>
              <a:gd name="connsiteX6" fmla="*/ 1702797 w 3458181"/>
              <a:gd name="connsiteY6" fmla="*/ 39822 h 3476003"/>
              <a:gd name="connsiteX7" fmla="*/ 1726990 w 3458181"/>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8181" h="3476003">
                <a:moveTo>
                  <a:pt x="1726990" y="0"/>
                </a:moveTo>
                <a:lnTo>
                  <a:pt x="3458181" y="999504"/>
                </a:lnTo>
                <a:lnTo>
                  <a:pt x="2584206" y="3476003"/>
                </a:lnTo>
                <a:lnTo>
                  <a:pt x="0" y="2994085"/>
                </a:lnTo>
                <a:lnTo>
                  <a:pt x="0" y="995794"/>
                </a:lnTo>
                <a:lnTo>
                  <a:pt x="117768" y="989847"/>
                </a:lnTo>
                <a:cubicBezTo>
                  <a:pt x="777431" y="922855"/>
                  <a:pt x="1350160" y="561794"/>
                  <a:pt x="1702797" y="39822"/>
                </a:cubicBezTo>
                <a:lnTo>
                  <a:pt x="1726990"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3" name="TextBox 41">
            <a:extLst>
              <a:ext uri="{FF2B5EF4-FFF2-40B4-BE49-F238E27FC236}">
                <a16:creationId xmlns:a16="http://schemas.microsoft.com/office/drawing/2014/main" id="{E0E6E404-C6C2-4D95-A9A0-4C746A07C466}"/>
              </a:ext>
            </a:extLst>
          </p:cNvPr>
          <p:cNvSpPr txBox="1"/>
          <p:nvPr/>
        </p:nvSpPr>
        <p:spPr>
          <a:xfrm>
            <a:off x="5862754" y="2579125"/>
            <a:ext cx="1268928" cy="584775"/>
          </a:xfrm>
          <a:prstGeom prst="rect">
            <a:avLst/>
          </a:prstGeom>
          <a:noFill/>
        </p:spPr>
        <p:txBody>
          <a:bodyPr wrap="square" rtlCol="0" anchor="b" anchorCtr="0">
            <a:spAutoFit/>
          </a:bodyPr>
          <a:lstStyle/>
          <a:p>
            <a:pPr algn="r"/>
            <a:r>
              <a:rPr lang="en-GB" sz="1600" b="1" dirty="0">
                <a:solidFill>
                  <a:srgbClr val="EDA13E"/>
                </a:solidFill>
                <a:ea typeface="League Spartan" charset="0"/>
                <a:cs typeface="Poppins" pitchFamily="2" charset="77"/>
              </a:rPr>
              <a:t>Lieferanten-Audits</a:t>
            </a:r>
          </a:p>
        </p:txBody>
      </p:sp>
      <p:sp>
        <p:nvSpPr>
          <p:cNvPr id="54" name="TextBox 43">
            <a:extLst>
              <a:ext uri="{FF2B5EF4-FFF2-40B4-BE49-F238E27FC236}">
                <a16:creationId xmlns:a16="http://schemas.microsoft.com/office/drawing/2014/main" id="{3C87299B-A665-F4D8-9137-8F947B1561F0}"/>
              </a:ext>
            </a:extLst>
          </p:cNvPr>
          <p:cNvSpPr txBox="1"/>
          <p:nvPr/>
        </p:nvSpPr>
        <p:spPr>
          <a:xfrm>
            <a:off x="9678052" y="2368871"/>
            <a:ext cx="1802281" cy="830997"/>
          </a:xfrm>
          <a:prstGeom prst="rect">
            <a:avLst/>
          </a:prstGeom>
          <a:noFill/>
        </p:spPr>
        <p:txBody>
          <a:bodyPr wrap="square" rtlCol="0" anchor="b" anchorCtr="0">
            <a:spAutoFit/>
          </a:bodyPr>
          <a:lstStyle/>
          <a:p>
            <a:r>
              <a:rPr lang="en-GB" sz="1600" b="1" dirty="0" err="1">
                <a:solidFill>
                  <a:srgbClr val="245473"/>
                </a:solidFill>
                <a:ea typeface="League Spartan" charset="0"/>
                <a:cs typeface="Poppins" pitchFamily="2" charset="77"/>
              </a:rPr>
              <a:t>Aufzeichnungen</a:t>
            </a:r>
            <a:r>
              <a:rPr lang="en-GB" sz="1600" b="1" dirty="0">
                <a:solidFill>
                  <a:srgbClr val="245473"/>
                </a:solidFill>
                <a:ea typeface="League Spartan" charset="0"/>
                <a:cs typeface="Poppins" pitchFamily="2" charset="77"/>
              </a:rPr>
              <a:t> </a:t>
            </a:r>
            <a:r>
              <a:rPr lang="en-GB" sz="1600" b="1" dirty="0" err="1">
                <a:solidFill>
                  <a:srgbClr val="245473"/>
                </a:solidFill>
                <a:ea typeface="League Spartan" charset="0"/>
                <a:cs typeface="Poppins" pitchFamily="2" charset="77"/>
              </a:rPr>
              <a:t>über</a:t>
            </a:r>
            <a:r>
              <a:rPr lang="en-GB" sz="1600" b="1" dirty="0">
                <a:solidFill>
                  <a:srgbClr val="245473"/>
                </a:solidFill>
                <a:ea typeface="League Spartan" charset="0"/>
                <a:cs typeface="Poppins" pitchFamily="2" charset="77"/>
              </a:rPr>
              <a:t> </a:t>
            </a:r>
            <a:r>
              <a:rPr lang="en-GB" sz="1600" b="1" dirty="0" err="1">
                <a:solidFill>
                  <a:srgbClr val="245473"/>
                </a:solidFill>
                <a:ea typeface="League Spartan" charset="0"/>
                <a:cs typeface="Poppins" pitchFamily="2" charset="77"/>
              </a:rPr>
              <a:t>Sicherheitsunfälle</a:t>
            </a:r>
            <a:endParaRPr lang="en-GB" sz="1600" b="1" dirty="0">
              <a:solidFill>
                <a:srgbClr val="245473"/>
              </a:solidFill>
              <a:ea typeface="League Spartan" charset="0"/>
              <a:cs typeface="Poppins" pitchFamily="2" charset="77"/>
            </a:endParaRPr>
          </a:p>
        </p:txBody>
      </p:sp>
      <p:sp>
        <p:nvSpPr>
          <p:cNvPr id="55" name="TextBox 45">
            <a:extLst>
              <a:ext uri="{FF2B5EF4-FFF2-40B4-BE49-F238E27FC236}">
                <a16:creationId xmlns:a16="http://schemas.microsoft.com/office/drawing/2014/main" id="{3E207B45-F2F0-C13D-0693-7C455D99E56E}"/>
              </a:ext>
            </a:extLst>
          </p:cNvPr>
          <p:cNvSpPr txBox="1"/>
          <p:nvPr/>
        </p:nvSpPr>
        <p:spPr>
          <a:xfrm>
            <a:off x="6096000" y="5202429"/>
            <a:ext cx="1124768" cy="584775"/>
          </a:xfrm>
          <a:prstGeom prst="rect">
            <a:avLst/>
          </a:prstGeom>
          <a:noFill/>
        </p:spPr>
        <p:txBody>
          <a:bodyPr wrap="square" rtlCol="0" anchor="b" anchorCtr="0">
            <a:spAutoFit/>
          </a:bodyPr>
          <a:lstStyle/>
          <a:p>
            <a:pPr algn="r"/>
            <a:r>
              <a:rPr lang="en-GB" sz="1600" b="1" dirty="0" err="1">
                <a:solidFill>
                  <a:srgbClr val="D66A35"/>
                </a:solidFill>
                <a:ea typeface="League Spartan" charset="0"/>
                <a:cs typeface="Poppins" pitchFamily="2" charset="77"/>
              </a:rPr>
              <a:t>Risiko</a:t>
            </a:r>
            <a:r>
              <a:rPr lang="en-GB" sz="1600" b="1" dirty="0">
                <a:solidFill>
                  <a:srgbClr val="D66A35"/>
                </a:solidFill>
                <a:ea typeface="League Spartan" charset="0"/>
                <a:cs typeface="Poppins" pitchFamily="2" charset="77"/>
              </a:rPr>
              <a:t>-Audits</a:t>
            </a:r>
          </a:p>
        </p:txBody>
      </p:sp>
      <p:sp>
        <p:nvSpPr>
          <p:cNvPr id="56" name="TextBox 47">
            <a:extLst>
              <a:ext uri="{FF2B5EF4-FFF2-40B4-BE49-F238E27FC236}">
                <a16:creationId xmlns:a16="http://schemas.microsoft.com/office/drawing/2014/main" id="{7BA49254-5EFF-2EF7-3973-BBE42B0064A3}"/>
              </a:ext>
            </a:extLst>
          </p:cNvPr>
          <p:cNvSpPr txBox="1"/>
          <p:nvPr/>
        </p:nvSpPr>
        <p:spPr>
          <a:xfrm>
            <a:off x="9713374" y="5236460"/>
            <a:ext cx="2402132" cy="338554"/>
          </a:xfrm>
          <a:prstGeom prst="rect">
            <a:avLst/>
          </a:prstGeom>
          <a:noFill/>
        </p:spPr>
        <p:txBody>
          <a:bodyPr wrap="none" rtlCol="0" anchor="b" anchorCtr="0">
            <a:spAutoFit/>
          </a:bodyPr>
          <a:lstStyle/>
          <a:p>
            <a:r>
              <a:rPr lang="en-GB" sz="1600" b="1" dirty="0">
                <a:solidFill>
                  <a:srgbClr val="B41F7A"/>
                </a:solidFill>
                <a:ea typeface="League Spartan" charset="0"/>
                <a:cs typeface="Poppins" pitchFamily="2" charset="77"/>
              </a:rPr>
              <a:t>Human </a:t>
            </a:r>
            <a:r>
              <a:rPr lang="en-GB" sz="1600" b="1" dirty="0" err="1">
                <a:solidFill>
                  <a:srgbClr val="B41F7A"/>
                </a:solidFill>
                <a:ea typeface="League Spartan" charset="0"/>
                <a:cs typeface="Poppins" pitchFamily="2" charset="77"/>
              </a:rPr>
              <a:t>Ressources</a:t>
            </a:r>
            <a:r>
              <a:rPr lang="en-GB" sz="1600" b="1" dirty="0">
                <a:solidFill>
                  <a:srgbClr val="B41F7A"/>
                </a:solidFill>
                <a:ea typeface="League Spartan" charset="0"/>
                <a:cs typeface="Poppins" pitchFamily="2" charset="77"/>
              </a:rPr>
              <a:t>-Audits</a:t>
            </a:r>
          </a:p>
        </p:txBody>
      </p:sp>
      <p:sp>
        <p:nvSpPr>
          <p:cNvPr id="57" name="TextBox 49">
            <a:extLst>
              <a:ext uri="{FF2B5EF4-FFF2-40B4-BE49-F238E27FC236}">
                <a16:creationId xmlns:a16="http://schemas.microsoft.com/office/drawing/2014/main" id="{B70237B9-9105-05AA-0A09-338B652DB1BE}"/>
              </a:ext>
            </a:extLst>
          </p:cNvPr>
          <p:cNvSpPr txBox="1"/>
          <p:nvPr/>
        </p:nvSpPr>
        <p:spPr>
          <a:xfrm>
            <a:off x="5460113" y="4013027"/>
            <a:ext cx="1124026" cy="584775"/>
          </a:xfrm>
          <a:prstGeom prst="rect">
            <a:avLst/>
          </a:prstGeom>
          <a:noFill/>
        </p:spPr>
        <p:txBody>
          <a:bodyPr wrap="square" rtlCol="0" anchor="b" anchorCtr="0">
            <a:spAutoFit/>
          </a:bodyPr>
          <a:lstStyle/>
          <a:p>
            <a:pPr algn="r"/>
            <a:r>
              <a:rPr lang="en-GB" sz="1600" b="1" dirty="0" err="1">
                <a:solidFill>
                  <a:srgbClr val="F16924"/>
                </a:solidFill>
                <a:ea typeface="League Spartan" charset="0"/>
                <a:cs typeface="Poppins" pitchFamily="2" charset="77"/>
              </a:rPr>
              <a:t>Finanz-prüfungen</a:t>
            </a:r>
            <a:endParaRPr lang="en-GB" sz="1600" b="1" dirty="0">
              <a:solidFill>
                <a:srgbClr val="F16924"/>
              </a:solidFill>
              <a:ea typeface="League Spartan" charset="0"/>
              <a:cs typeface="Poppins" pitchFamily="2" charset="77"/>
            </a:endParaRPr>
          </a:p>
        </p:txBody>
      </p:sp>
      <p:sp>
        <p:nvSpPr>
          <p:cNvPr id="58" name="TextBox 51">
            <a:extLst>
              <a:ext uri="{FF2B5EF4-FFF2-40B4-BE49-F238E27FC236}">
                <a16:creationId xmlns:a16="http://schemas.microsoft.com/office/drawing/2014/main" id="{4E359F74-AA79-2E16-4F5D-7CCD4E74AF96}"/>
              </a:ext>
            </a:extLst>
          </p:cNvPr>
          <p:cNvSpPr txBox="1"/>
          <p:nvPr/>
        </p:nvSpPr>
        <p:spPr>
          <a:xfrm>
            <a:off x="10374172" y="4259247"/>
            <a:ext cx="1541904" cy="338554"/>
          </a:xfrm>
          <a:prstGeom prst="rect">
            <a:avLst/>
          </a:prstGeom>
          <a:noFill/>
        </p:spPr>
        <p:txBody>
          <a:bodyPr wrap="square" rtlCol="0" anchor="b" anchorCtr="0">
            <a:spAutoFit/>
          </a:bodyPr>
          <a:lstStyle/>
          <a:p>
            <a:r>
              <a:rPr lang="en-GB" sz="1600" b="1" dirty="0" err="1">
                <a:solidFill>
                  <a:srgbClr val="7F1C58"/>
                </a:solidFill>
                <a:ea typeface="League Spartan" charset="0"/>
                <a:cs typeface="Poppins" pitchFamily="2" charset="77"/>
              </a:rPr>
              <a:t>Haftungsrisiken</a:t>
            </a:r>
            <a:endParaRPr lang="en-GB" sz="1600" b="1" dirty="0">
              <a:solidFill>
                <a:srgbClr val="7F1C58"/>
              </a:solidFill>
              <a:ea typeface="League Spartan" charset="0"/>
              <a:cs typeface="Poppins" pitchFamily="2" charset="77"/>
            </a:endParaRPr>
          </a:p>
        </p:txBody>
      </p:sp>
      <p:sp>
        <p:nvSpPr>
          <p:cNvPr id="59" name="Oval 62">
            <a:extLst>
              <a:ext uri="{FF2B5EF4-FFF2-40B4-BE49-F238E27FC236}">
                <a16:creationId xmlns:a16="http://schemas.microsoft.com/office/drawing/2014/main" id="{5CE1CD72-98BC-DCD2-7F3B-7478086FD59F}"/>
              </a:ext>
            </a:extLst>
          </p:cNvPr>
          <p:cNvSpPr/>
          <p:nvPr/>
        </p:nvSpPr>
        <p:spPr>
          <a:xfrm>
            <a:off x="7727055" y="3424103"/>
            <a:ext cx="1516404" cy="15164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60" name="TextBox 43">
            <a:extLst>
              <a:ext uri="{FF2B5EF4-FFF2-40B4-BE49-F238E27FC236}">
                <a16:creationId xmlns:a16="http://schemas.microsoft.com/office/drawing/2014/main" id="{9809DCCE-5526-52A5-A045-B5172F136686}"/>
              </a:ext>
            </a:extLst>
          </p:cNvPr>
          <p:cNvSpPr txBox="1"/>
          <p:nvPr/>
        </p:nvSpPr>
        <p:spPr>
          <a:xfrm>
            <a:off x="8682978" y="2743429"/>
            <a:ext cx="1461271" cy="769441"/>
          </a:xfrm>
          <a:prstGeom prst="rect">
            <a:avLst/>
          </a:prstGeom>
          <a:noFill/>
        </p:spPr>
        <p:txBody>
          <a:bodyPr wrap="square" rtlCol="0" anchor="b" anchorCtr="0">
            <a:spAutoFit/>
          </a:bodyPr>
          <a:lstStyle/>
          <a:p>
            <a:r>
              <a:rPr lang="en-GB" sz="4400" b="1" dirty="0">
                <a:solidFill>
                  <a:schemeClr val="bg1"/>
                </a:solidFill>
                <a:ea typeface="League Spartan" charset="0"/>
                <a:cs typeface="Poppins" pitchFamily="2" charset="77"/>
              </a:rPr>
              <a:t>01</a:t>
            </a:r>
          </a:p>
        </p:txBody>
      </p:sp>
      <p:sp>
        <p:nvSpPr>
          <p:cNvPr id="61" name="TextBox 43">
            <a:extLst>
              <a:ext uri="{FF2B5EF4-FFF2-40B4-BE49-F238E27FC236}">
                <a16:creationId xmlns:a16="http://schemas.microsoft.com/office/drawing/2014/main" id="{219C6B6D-FADD-6C34-CFB2-849478A32D69}"/>
              </a:ext>
            </a:extLst>
          </p:cNvPr>
          <p:cNvSpPr txBox="1"/>
          <p:nvPr/>
        </p:nvSpPr>
        <p:spPr>
          <a:xfrm>
            <a:off x="9347476" y="3766808"/>
            <a:ext cx="852256" cy="769441"/>
          </a:xfrm>
          <a:prstGeom prst="rect">
            <a:avLst/>
          </a:prstGeom>
          <a:noFill/>
        </p:spPr>
        <p:txBody>
          <a:bodyPr wrap="square" rtlCol="0" anchor="b" anchorCtr="0">
            <a:spAutoFit/>
          </a:bodyPr>
          <a:lstStyle/>
          <a:p>
            <a:r>
              <a:rPr lang="en-GB" sz="4400" b="1" dirty="0">
                <a:solidFill>
                  <a:schemeClr val="bg1"/>
                </a:solidFill>
                <a:ea typeface="League Spartan" charset="0"/>
                <a:cs typeface="Poppins" pitchFamily="2" charset="77"/>
              </a:rPr>
              <a:t>02</a:t>
            </a:r>
          </a:p>
        </p:txBody>
      </p:sp>
      <p:sp>
        <p:nvSpPr>
          <p:cNvPr id="62" name="TextBox 43">
            <a:extLst>
              <a:ext uri="{FF2B5EF4-FFF2-40B4-BE49-F238E27FC236}">
                <a16:creationId xmlns:a16="http://schemas.microsoft.com/office/drawing/2014/main" id="{2B949166-77D9-C4DA-138E-7357CF7D3661}"/>
              </a:ext>
            </a:extLst>
          </p:cNvPr>
          <p:cNvSpPr txBox="1"/>
          <p:nvPr/>
        </p:nvSpPr>
        <p:spPr>
          <a:xfrm>
            <a:off x="8747744" y="4828559"/>
            <a:ext cx="852256" cy="769441"/>
          </a:xfrm>
          <a:prstGeom prst="rect">
            <a:avLst/>
          </a:prstGeom>
          <a:noFill/>
        </p:spPr>
        <p:txBody>
          <a:bodyPr wrap="square" rtlCol="0" anchor="b" anchorCtr="0">
            <a:spAutoFit/>
          </a:bodyPr>
          <a:lstStyle/>
          <a:p>
            <a:r>
              <a:rPr lang="en-GB" sz="4400" b="1" dirty="0">
                <a:solidFill>
                  <a:schemeClr val="bg1"/>
                </a:solidFill>
                <a:ea typeface="League Spartan" charset="0"/>
                <a:cs typeface="Poppins" pitchFamily="2" charset="77"/>
              </a:rPr>
              <a:t>03</a:t>
            </a:r>
          </a:p>
        </p:txBody>
      </p:sp>
      <p:sp>
        <p:nvSpPr>
          <p:cNvPr id="63" name="TextBox 43">
            <a:extLst>
              <a:ext uri="{FF2B5EF4-FFF2-40B4-BE49-F238E27FC236}">
                <a16:creationId xmlns:a16="http://schemas.microsoft.com/office/drawing/2014/main" id="{C972FDBC-2B7D-623E-EB9A-7A8CDA85BA40}"/>
              </a:ext>
            </a:extLst>
          </p:cNvPr>
          <p:cNvSpPr txBox="1"/>
          <p:nvPr/>
        </p:nvSpPr>
        <p:spPr>
          <a:xfrm>
            <a:off x="7506188" y="4834110"/>
            <a:ext cx="852256" cy="769441"/>
          </a:xfrm>
          <a:prstGeom prst="rect">
            <a:avLst/>
          </a:prstGeom>
          <a:noFill/>
        </p:spPr>
        <p:txBody>
          <a:bodyPr wrap="square" rtlCol="0" anchor="b" anchorCtr="0">
            <a:spAutoFit/>
          </a:bodyPr>
          <a:lstStyle/>
          <a:p>
            <a:r>
              <a:rPr lang="en-GB" sz="4400" b="1" dirty="0">
                <a:solidFill>
                  <a:schemeClr val="bg1"/>
                </a:solidFill>
                <a:ea typeface="League Spartan" charset="0"/>
                <a:cs typeface="Poppins" pitchFamily="2" charset="77"/>
              </a:rPr>
              <a:t>04</a:t>
            </a:r>
          </a:p>
        </p:txBody>
      </p:sp>
      <p:sp>
        <p:nvSpPr>
          <p:cNvPr id="64" name="TextBox 43">
            <a:extLst>
              <a:ext uri="{FF2B5EF4-FFF2-40B4-BE49-F238E27FC236}">
                <a16:creationId xmlns:a16="http://schemas.microsoft.com/office/drawing/2014/main" id="{91D89B25-77D7-335F-7865-E5AF71F145A6}"/>
              </a:ext>
            </a:extLst>
          </p:cNvPr>
          <p:cNvSpPr txBox="1"/>
          <p:nvPr/>
        </p:nvSpPr>
        <p:spPr>
          <a:xfrm>
            <a:off x="6890676" y="3749258"/>
            <a:ext cx="852256" cy="769441"/>
          </a:xfrm>
          <a:prstGeom prst="rect">
            <a:avLst/>
          </a:prstGeom>
          <a:noFill/>
        </p:spPr>
        <p:txBody>
          <a:bodyPr wrap="square" rtlCol="0" anchor="b" anchorCtr="0">
            <a:spAutoFit/>
          </a:bodyPr>
          <a:lstStyle/>
          <a:p>
            <a:r>
              <a:rPr lang="en-GB" sz="4400" b="1" dirty="0">
                <a:solidFill>
                  <a:schemeClr val="bg1"/>
                </a:solidFill>
                <a:ea typeface="League Spartan" charset="0"/>
                <a:cs typeface="Poppins" pitchFamily="2" charset="77"/>
              </a:rPr>
              <a:t>05</a:t>
            </a:r>
          </a:p>
        </p:txBody>
      </p:sp>
      <p:sp>
        <p:nvSpPr>
          <p:cNvPr id="65" name="TextBox 43">
            <a:extLst>
              <a:ext uri="{FF2B5EF4-FFF2-40B4-BE49-F238E27FC236}">
                <a16:creationId xmlns:a16="http://schemas.microsoft.com/office/drawing/2014/main" id="{139AB9F0-9446-7F09-36B2-91AF69C38C32}"/>
              </a:ext>
            </a:extLst>
          </p:cNvPr>
          <p:cNvSpPr txBox="1"/>
          <p:nvPr/>
        </p:nvSpPr>
        <p:spPr>
          <a:xfrm>
            <a:off x="7558616" y="2762431"/>
            <a:ext cx="852256" cy="769441"/>
          </a:xfrm>
          <a:prstGeom prst="rect">
            <a:avLst/>
          </a:prstGeom>
          <a:noFill/>
        </p:spPr>
        <p:txBody>
          <a:bodyPr wrap="square" rtlCol="0" anchor="b" anchorCtr="0">
            <a:spAutoFit/>
          </a:bodyPr>
          <a:lstStyle/>
          <a:p>
            <a:r>
              <a:rPr lang="en-GB" sz="4400" b="1" dirty="0">
                <a:solidFill>
                  <a:schemeClr val="bg1"/>
                </a:solidFill>
                <a:ea typeface="League Spartan" charset="0"/>
                <a:cs typeface="Poppins" pitchFamily="2" charset="77"/>
              </a:rPr>
              <a:t>06</a:t>
            </a:r>
          </a:p>
        </p:txBody>
      </p:sp>
    </p:spTree>
    <p:extLst>
      <p:ext uri="{BB962C8B-B14F-4D97-AF65-F5344CB8AC3E}">
        <p14:creationId xmlns:p14="http://schemas.microsoft.com/office/powerpoint/2010/main" val="2290650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54678EC-8A3F-3741-8E47-AE94DA479C25}"/>
              </a:ext>
            </a:extLst>
          </p:cNvPr>
          <p:cNvSpPr>
            <a:spLocks noGrp="1"/>
          </p:cNvSpPr>
          <p:nvPr>
            <p:ph type="body" sz="quarter" idx="16"/>
          </p:nvPr>
        </p:nvSpPr>
        <p:spPr>
          <a:xfrm>
            <a:off x="1929679" y="1558246"/>
            <a:ext cx="5258825" cy="3423588"/>
          </a:xfrm>
        </p:spPr>
        <p:txBody>
          <a:bodyPr>
            <a:normAutofit/>
          </a:bodyPr>
          <a:lstStyle/>
          <a:p>
            <a:r>
              <a:rPr lang="en-US" sz="4000" dirty="0"/>
              <a:t>ÜBERBLICK ÜBER </a:t>
            </a:r>
          </a:p>
          <a:p>
            <a:r>
              <a:rPr lang="en-US" sz="4000" dirty="0"/>
              <a:t>DIE DREI PHASEN </a:t>
            </a:r>
          </a:p>
          <a:p>
            <a:r>
              <a:rPr lang="en-US" sz="4000" dirty="0"/>
              <a:t>DER KMU-/</a:t>
            </a:r>
          </a:p>
          <a:p>
            <a:r>
              <a:rPr lang="en-US" sz="4000" dirty="0"/>
              <a:t>UNTERNEHMENSKRISE</a:t>
            </a:r>
          </a:p>
        </p:txBody>
      </p:sp>
      <p:sp>
        <p:nvSpPr>
          <p:cNvPr id="3" name="Text Placeholder 2">
            <a:extLst>
              <a:ext uri="{FF2B5EF4-FFF2-40B4-BE49-F238E27FC236}">
                <a16:creationId xmlns:a16="http://schemas.microsoft.com/office/drawing/2014/main" id="{4D716622-58AE-EEA0-6E43-54FC2F8C5D44}"/>
              </a:ext>
            </a:extLst>
          </p:cNvPr>
          <p:cNvSpPr>
            <a:spLocks noGrp="1"/>
          </p:cNvSpPr>
          <p:nvPr>
            <p:ph type="body" sz="quarter" idx="17"/>
          </p:nvPr>
        </p:nvSpPr>
        <p:spPr/>
        <p:txBody>
          <a:bodyPr/>
          <a:lstStyle/>
          <a:p>
            <a:r>
              <a:rPr lang="en-US" dirty="0"/>
              <a:t>05</a:t>
            </a:r>
          </a:p>
        </p:txBody>
      </p:sp>
    </p:spTree>
    <p:extLst>
      <p:ext uri="{BB962C8B-B14F-4D97-AF65-F5344CB8AC3E}">
        <p14:creationId xmlns:p14="http://schemas.microsoft.com/office/powerpoint/2010/main" val="876696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20109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818860"/>
            <a:ext cx="3215912" cy="3997334"/>
          </a:xfrm>
        </p:spPr>
        <p:txBody>
          <a:bodyPr>
            <a:normAutofit fontScale="85000" lnSpcReduction="10000"/>
          </a:bodyPr>
          <a:lstStyle/>
          <a:p>
            <a:pPr>
              <a:lnSpc>
                <a:spcPct val="120000"/>
              </a:lnSpc>
            </a:pPr>
            <a:r>
              <a:rPr lang="en-GB" sz="2800" dirty="0">
                <a:solidFill>
                  <a:schemeClr val="bg1"/>
                </a:solidFill>
              </a:rPr>
              <a:t>Die Krise ist also in Sicht!</a:t>
            </a:r>
          </a:p>
          <a:p>
            <a:pPr>
              <a:lnSpc>
                <a:spcPct val="120000"/>
              </a:lnSpc>
            </a:pPr>
            <a:r>
              <a:rPr lang="en-GB" sz="2800" dirty="0" err="1">
                <a:solidFill>
                  <a:schemeClr val="bg1"/>
                </a:solidFill>
              </a:rPr>
              <a:t>Schauen</a:t>
            </a:r>
            <a:r>
              <a:rPr lang="en-GB" sz="2800" dirty="0">
                <a:solidFill>
                  <a:schemeClr val="bg1"/>
                </a:solidFill>
              </a:rPr>
              <a:t> wir uns die </a:t>
            </a:r>
            <a:r>
              <a:rPr lang="en-GB" sz="2800" b="1" dirty="0" err="1">
                <a:solidFill>
                  <a:schemeClr val="bg1"/>
                </a:solidFill>
              </a:rPr>
              <a:t>drei</a:t>
            </a:r>
            <a:r>
              <a:rPr lang="en-GB" sz="2800" b="1" dirty="0">
                <a:solidFill>
                  <a:schemeClr val="bg1"/>
                </a:solidFill>
              </a:rPr>
              <a:t> Phasen der KMU-/ </a:t>
            </a:r>
            <a:r>
              <a:rPr lang="en-GB" sz="2800" b="1" dirty="0" err="1">
                <a:solidFill>
                  <a:schemeClr val="bg1"/>
                </a:solidFill>
              </a:rPr>
              <a:t>Unternehmenskrise</a:t>
            </a:r>
            <a:r>
              <a:rPr lang="en-GB" sz="2800" b="1" dirty="0">
                <a:solidFill>
                  <a:schemeClr val="bg1"/>
                </a:solidFill>
              </a:rPr>
              <a:t> </a:t>
            </a:r>
            <a:r>
              <a:rPr lang="en-GB" sz="2800" dirty="0">
                <a:solidFill>
                  <a:schemeClr val="bg1"/>
                </a:solidFill>
              </a:rPr>
              <a:t>an, bevor wir uns in den folgenden Modulen eingehender mit der </a:t>
            </a:r>
            <a:r>
              <a:rPr lang="en-GB" sz="2800" dirty="0" err="1">
                <a:solidFill>
                  <a:schemeClr val="bg1"/>
                </a:solidFill>
              </a:rPr>
              <a:t>Krise</a:t>
            </a:r>
            <a:r>
              <a:rPr lang="en-GB" sz="2800" dirty="0">
                <a:solidFill>
                  <a:schemeClr val="bg1"/>
                </a:solidFill>
              </a:rPr>
              <a:t> an </a:t>
            </a:r>
            <a:r>
              <a:rPr lang="en-GB" sz="2800" dirty="0" err="1">
                <a:solidFill>
                  <a:schemeClr val="bg1"/>
                </a:solidFill>
              </a:rPr>
              <a:t>sich</a:t>
            </a:r>
            <a:r>
              <a:rPr lang="en-GB" sz="2800" dirty="0">
                <a:solidFill>
                  <a:schemeClr val="bg1"/>
                </a:solidFill>
              </a:rPr>
              <a:t> </a:t>
            </a:r>
            <a:r>
              <a:rPr lang="en-GB" sz="2800" dirty="0" err="1">
                <a:solidFill>
                  <a:schemeClr val="bg1"/>
                </a:solidFill>
              </a:rPr>
              <a:t>befassen</a:t>
            </a:r>
            <a:r>
              <a:rPr lang="en-GB" sz="2800" dirty="0">
                <a:solidFill>
                  <a:schemeClr val="bg1"/>
                </a:solidFill>
              </a:rPr>
              <a:t>. </a:t>
            </a:r>
          </a:p>
        </p:txBody>
      </p:sp>
      <p:sp>
        <p:nvSpPr>
          <p:cNvPr id="104" name="TextBox 40">
            <a:extLst>
              <a:ext uri="{FF2B5EF4-FFF2-40B4-BE49-F238E27FC236}">
                <a16:creationId xmlns:a16="http://schemas.microsoft.com/office/drawing/2014/main" id="{BC99318B-D0FF-4921-B814-4CD6119D1E35}"/>
              </a:ext>
            </a:extLst>
          </p:cNvPr>
          <p:cNvSpPr txBox="1"/>
          <p:nvPr/>
        </p:nvSpPr>
        <p:spPr>
          <a:xfrm>
            <a:off x="6007408" y="1421767"/>
            <a:ext cx="5972442" cy="7940635"/>
          </a:xfrm>
          <a:prstGeom prst="rect">
            <a:avLst/>
          </a:prstGeom>
          <a:noFill/>
        </p:spPr>
        <p:txBody>
          <a:bodyPr wrap="square" rtlCol="0">
            <a:spAutoFit/>
          </a:bodyPr>
          <a:lstStyle/>
          <a:p>
            <a:pPr>
              <a:defRPr/>
            </a:pPr>
            <a:r>
              <a:rPr lang="en-US" sz="3400" dirty="0">
                <a:solidFill>
                  <a:srgbClr val="F16924"/>
                </a:solidFill>
              </a:rPr>
              <a:t>01 </a:t>
            </a:r>
            <a:r>
              <a:rPr lang="en-GB" sz="3400" b="1" dirty="0">
                <a:solidFill>
                  <a:srgbClr val="B41F7A"/>
                </a:solidFill>
                <a:ea typeface="Roboto" charset="0"/>
                <a:cs typeface="Roboto" charset="0"/>
              </a:rPr>
              <a:t>Vorkrisenphase</a:t>
            </a:r>
          </a:p>
          <a:p>
            <a:pPr>
              <a:defRPr/>
            </a:pPr>
            <a:endParaRPr lang="en-US" sz="3400" dirty="0">
              <a:solidFill>
                <a:srgbClr val="F16924"/>
              </a:solidFill>
            </a:endParaRPr>
          </a:p>
          <a:p>
            <a:pPr>
              <a:defRPr/>
            </a:pPr>
            <a:endParaRPr lang="en-US" sz="3400" dirty="0">
              <a:solidFill>
                <a:srgbClr val="F16924"/>
              </a:solidFill>
            </a:endParaRPr>
          </a:p>
          <a:p>
            <a:pPr>
              <a:defRPr/>
            </a:pPr>
            <a:endParaRPr lang="en-US" sz="3400" dirty="0">
              <a:solidFill>
                <a:srgbClr val="F16924"/>
              </a:solidFill>
            </a:endParaRPr>
          </a:p>
          <a:p>
            <a:pPr>
              <a:defRPr/>
            </a:pPr>
            <a:r>
              <a:rPr lang="en-US" sz="3400" dirty="0">
                <a:solidFill>
                  <a:srgbClr val="F16924"/>
                </a:solidFill>
              </a:rPr>
              <a:t>02 </a:t>
            </a:r>
            <a:r>
              <a:rPr lang="en-GB" sz="3400" b="1" dirty="0">
                <a:solidFill>
                  <a:srgbClr val="B41F7A"/>
                </a:solidFill>
                <a:ea typeface="Roboto" charset="0"/>
                <a:cs typeface="Roboto" charset="0"/>
              </a:rPr>
              <a:t>Krisenreaktion</a:t>
            </a:r>
          </a:p>
          <a:p>
            <a:pPr>
              <a:defRPr/>
            </a:pPr>
            <a:endParaRPr lang="en-US" sz="3400" dirty="0">
              <a:solidFill>
                <a:srgbClr val="F16924"/>
              </a:solidFill>
            </a:endParaRPr>
          </a:p>
          <a:p>
            <a:pPr>
              <a:defRPr/>
            </a:pPr>
            <a:endParaRPr lang="en-US" sz="3400" dirty="0">
              <a:solidFill>
                <a:srgbClr val="F16924"/>
              </a:solidFill>
            </a:endParaRPr>
          </a:p>
          <a:p>
            <a:pPr>
              <a:defRPr/>
            </a:pPr>
            <a:endParaRPr lang="en-US" sz="3400" dirty="0">
              <a:solidFill>
                <a:srgbClr val="F16924"/>
              </a:solidFill>
            </a:endParaRPr>
          </a:p>
          <a:p>
            <a:pPr>
              <a:defRPr/>
            </a:pPr>
            <a:r>
              <a:rPr lang="en-US" sz="3400" dirty="0">
                <a:solidFill>
                  <a:srgbClr val="F16924"/>
                </a:solidFill>
              </a:rPr>
              <a:t>03 </a:t>
            </a:r>
            <a:r>
              <a:rPr lang="en-GB" sz="3400" b="1" dirty="0">
                <a:solidFill>
                  <a:srgbClr val="B41F7A"/>
                </a:solidFill>
                <a:ea typeface="Roboto" charset="0"/>
                <a:cs typeface="Roboto" charset="0"/>
              </a:rPr>
              <a:t>Phase nach der Krise</a:t>
            </a:r>
          </a:p>
          <a:p>
            <a:pPr lvl="0">
              <a:defRPr/>
            </a:pPr>
            <a:endParaRPr lang="en-GB" sz="3400" b="1" dirty="0">
              <a:solidFill>
                <a:srgbClr val="595959"/>
              </a:solidFill>
              <a:ea typeface="Roboto" charset="0"/>
              <a:cs typeface="Roboto" charset="0"/>
            </a:endParaRPr>
          </a:p>
          <a:p>
            <a:pPr lvl="0">
              <a:defRPr/>
            </a:pPr>
            <a:endParaRPr lang="en-GB" sz="3400" b="1" dirty="0">
              <a:solidFill>
                <a:srgbClr val="595959"/>
              </a:solidFill>
              <a:ea typeface="Roboto" charset="0"/>
              <a:cs typeface="Roboto" charset="0"/>
            </a:endParaRPr>
          </a:p>
          <a:p>
            <a:pPr lvl="0">
              <a:defRPr/>
            </a:pPr>
            <a:r>
              <a:rPr lang="en-GB" sz="3400" b="1" dirty="0">
                <a:solidFill>
                  <a:srgbClr val="595959"/>
                </a:solidFill>
                <a:ea typeface="Roboto" charset="0"/>
                <a:cs typeface="Roboto" charset="0"/>
              </a:rPr>
              <a:t> </a:t>
            </a:r>
          </a:p>
          <a:p>
            <a:pPr lvl="0">
              <a:defRPr/>
            </a:pPr>
            <a:endParaRPr lang="en-GB" sz="3400" b="1" dirty="0">
              <a:solidFill>
                <a:srgbClr val="595959"/>
              </a:solidFill>
              <a:ea typeface="Roboto" charset="0"/>
              <a:cs typeface="Roboto" charset="0"/>
            </a:endParaRPr>
          </a:p>
          <a:p>
            <a:pPr lvl="0">
              <a:defRPr/>
            </a:pPr>
            <a:endParaRPr lang="en-GB" sz="3400" b="1" dirty="0">
              <a:solidFill>
                <a:srgbClr val="595959"/>
              </a:solidFill>
              <a:ea typeface="Roboto" charset="0"/>
              <a:cs typeface="Robo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400" b="1" i="0" u="none" strike="noStrike" kern="1200" cap="none" spc="0" normalizeH="0" baseline="0" noProof="0" dirty="0">
              <a:ln>
                <a:noFill/>
              </a:ln>
              <a:solidFill>
                <a:srgbClr val="595959"/>
              </a:solidFill>
              <a:effectLst/>
              <a:uLnTx/>
              <a:uFillTx/>
              <a:ea typeface="Roboto" charset="0"/>
              <a:cs typeface="Roboto" charset="0"/>
            </a:endParaRPr>
          </a:p>
        </p:txBody>
      </p:sp>
      <p:sp>
        <p:nvSpPr>
          <p:cNvPr id="8" name="Rectangle 7">
            <a:extLst>
              <a:ext uri="{FF2B5EF4-FFF2-40B4-BE49-F238E27FC236}">
                <a16:creationId xmlns:a16="http://schemas.microsoft.com/office/drawing/2014/main" id="{14F9744D-3107-97CB-5B61-61E5B24B2E44}"/>
              </a:ext>
            </a:extLst>
          </p:cNvPr>
          <p:cNvSpPr/>
          <p:nvPr/>
        </p:nvSpPr>
        <p:spPr>
          <a:xfrm>
            <a:off x="646336" y="5047450"/>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cxnSp>
        <p:nvCxnSpPr>
          <p:cNvPr id="46" name="Straight Connector 45">
            <a:extLst>
              <a:ext uri="{FF2B5EF4-FFF2-40B4-BE49-F238E27FC236}">
                <a16:creationId xmlns:a16="http://schemas.microsoft.com/office/drawing/2014/main" id="{16C92E9C-EE6C-8FBA-DC1E-094C9CD5A274}"/>
              </a:ext>
            </a:extLst>
          </p:cNvPr>
          <p:cNvCxnSpPr>
            <a:cxnSpLocks/>
          </p:cNvCxnSpPr>
          <p:nvPr/>
        </p:nvCxnSpPr>
        <p:spPr>
          <a:xfrm>
            <a:off x="4235748" y="2848327"/>
            <a:ext cx="7990902"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96EBBC0-F6AA-755D-0C02-D21D3B310FF0}"/>
              </a:ext>
            </a:extLst>
          </p:cNvPr>
          <p:cNvCxnSpPr>
            <a:cxnSpLocks/>
          </p:cNvCxnSpPr>
          <p:nvPr/>
        </p:nvCxnSpPr>
        <p:spPr>
          <a:xfrm>
            <a:off x="4235749" y="4767168"/>
            <a:ext cx="7990902"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73BAA323-EDD5-D89F-4366-5568362AA71D}"/>
              </a:ext>
            </a:extLst>
          </p:cNvPr>
          <p:cNvGrpSpPr/>
          <p:nvPr/>
        </p:nvGrpSpPr>
        <p:grpSpPr>
          <a:xfrm>
            <a:off x="4701168" y="1567950"/>
            <a:ext cx="981481" cy="983918"/>
            <a:chOff x="3728648" y="2288053"/>
            <a:chExt cx="1103278" cy="1106017"/>
          </a:xfrm>
        </p:grpSpPr>
        <p:sp>
          <p:nvSpPr>
            <p:cNvPr id="47" name="Freeform 46">
              <a:extLst>
                <a:ext uri="{FF2B5EF4-FFF2-40B4-BE49-F238E27FC236}">
                  <a16:creationId xmlns:a16="http://schemas.microsoft.com/office/drawing/2014/main" id="{8E18673B-7342-F67D-A21D-68AE9EC06168}"/>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solidFill>
              <a:srgbClr val="595959"/>
            </a:solidFill>
            <a:ln w="2742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3321DA7A-DC23-788B-A343-BE011CF79E84}"/>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2E5182E3-36EF-F5C4-51DB-F9B75C824CC2}"/>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271799D-FB95-2AD3-ECE7-D36FCE3BCCBD}"/>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solidFill>
              <a:srgbClr val="F16924"/>
            </a:solidFill>
            <a:ln w="2742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113F2545-1B65-C79C-324F-83F445F6C231}"/>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solidFill>
              <a:srgbClr val="F16924"/>
            </a:solidFill>
            <a:ln w="2742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DD4905B-5FBB-5778-12D0-1B9984596C40}"/>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solidFill>
              <a:srgbClr val="595959"/>
            </a:solidFill>
            <a:ln w="2742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EC4F7F8-CE00-D528-CF71-C8298FF40C68}"/>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9D262537-16C5-176D-8A9C-D0A62F4EAC8B}"/>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BE59055-2514-87FD-1DDD-8D5F330E088A}"/>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F16924"/>
            </a:solidFill>
            <a:ln w="2742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BE48E0E-3559-AA1C-FC18-96E1E0B00B72}"/>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solidFill>
              <a:srgbClr val="F16924"/>
            </a:solidFill>
            <a:ln w="2742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AD70998-65BA-EB34-9F09-EF2FCE1715CE}"/>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solidFill>
              <a:srgbClr val="F16924"/>
            </a:solidFill>
            <a:ln w="2742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B42047C3-3211-727F-4636-97C480D51F6F}"/>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solidFill>
              <a:srgbClr val="F16924"/>
            </a:solidFill>
            <a:ln w="27426" cap="flat">
              <a:noFill/>
              <a:prstDash val="solid"/>
              <a:miter/>
            </a:ln>
          </p:spPr>
          <p:txBody>
            <a:bodyPr rtlCol="0" anchor="ctr"/>
            <a:lstStyle/>
            <a:p>
              <a:endParaRPr lang="en-US"/>
            </a:p>
          </p:txBody>
        </p:sp>
      </p:grpSp>
      <p:grpSp>
        <p:nvGrpSpPr>
          <p:cNvPr id="59" name="Group 58">
            <a:extLst>
              <a:ext uri="{FF2B5EF4-FFF2-40B4-BE49-F238E27FC236}">
                <a16:creationId xmlns:a16="http://schemas.microsoft.com/office/drawing/2014/main" id="{BD6E5C2A-6475-4E51-6845-7C6A232F8719}"/>
              </a:ext>
            </a:extLst>
          </p:cNvPr>
          <p:cNvGrpSpPr/>
          <p:nvPr/>
        </p:nvGrpSpPr>
        <p:grpSpPr>
          <a:xfrm>
            <a:off x="4671982" y="3195497"/>
            <a:ext cx="1120532" cy="1122696"/>
            <a:chOff x="7284496" y="2127428"/>
            <a:chExt cx="2245645" cy="2249982"/>
          </a:xfrm>
          <a:solidFill>
            <a:srgbClr val="595959"/>
          </a:solidFill>
        </p:grpSpPr>
        <p:grpSp>
          <p:nvGrpSpPr>
            <p:cNvPr id="60" name="Graphic 3">
              <a:extLst>
                <a:ext uri="{FF2B5EF4-FFF2-40B4-BE49-F238E27FC236}">
                  <a16:creationId xmlns:a16="http://schemas.microsoft.com/office/drawing/2014/main" id="{C71FCD37-D6B5-1EBA-C7FB-EFD62E6C24E0}"/>
                </a:ext>
              </a:extLst>
            </p:cNvPr>
            <p:cNvGrpSpPr/>
            <p:nvPr/>
          </p:nvGrpSpPr>
          <p:grpSpPr>
            <a:xfrm>
              <a:off x="7284496" y="2127428"/>
              <a:ext cx="2245645" cy="2249982"/>
              <a:chOff x="5098317" y="2100784"/>
              <a:chExt cx="2245645" cy="2249982"/>
            </a:xfrm>
            <a:grpFill/>
          </p:grpSpPr>
          <p:sp>
            <p:nvSpPr>
              <p:cNvPr id="64" name="Freeform 63">
                <a:extLst>
                  <a:ext uri="{FF2B5EF4-FFF2-40B4-BE49-F238E27FC236}">
                    <a16:creationId xmlns:a16="http://schemas.microsoft.com/office/drawing/2014/main" id="{CB9DD4F8-F7C4-D7C7-0670-7EBF792477DB}"/>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B565F42-ECE8-A743-B813-AFBEDA7C874A}"/>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6C39C2E-7799-6504-CD97-8AE218988A77}"/>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1C64AB91-B0DD-4F52-C87F-40D17AB4AE31}"/>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ACD0ABD3-51AA-C825-B59C-C062DD05E993}"/>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D4C5D35B-A0C6-DE06-506C-3BD58016B4BF}"/>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grpSp>
          <p:nvGrpSpPr>
            <p:cNvPr id="61" name="Graphic 3">
              <a:extLst>
                <a:ext uri="{FF2B5EF4-FFF2-40B4-BE49-F238E27FC236}">
                  <a16:creationId xmlns:a16="http://schemas.microsoft.com/office/drawing/2014/main" id="{0D865F95-EA49-96DD-8DBA-7C61E718CBEE}"/>
                </a:ext>
              </a:extLst>
            </p:cNvPr>
            <p:cNvGrpSpPr/>
            <p:nvPr/>
          </p:nvGrpSpPr>
          <p:grpSpPr>
            <a:xfrm>
              <a:off x="8878245" y="2200268"/>
              <a:ext cx="144167" cy="725714"/>
              <a:chOff x="6692066" y="2173624"/>
              <a:chExt cx="144167" cy="725714"/>
            </a:xfrm>
            <a:grpFill/>
          </p:grpSpPr>
          <p:sp>
            <p:nvSpPr>
              <p:cNvPr id="62" name="Freeform 61">
                <a:extLst>
                  <a:ext uri="{FF2B5EF4-FFF2-40B4-BE49-F238E27FC236}">
                    <a16:creationId xmlns:a16="http://schemas.microsoft.com/office/drawing/2014/main" id="{1A25F9BB-555D-06CA-5F0F-683F3D459665}"/>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F16924"/>
              </a:solidFill>
              <a:ln w="604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7E117572-C7BE-9296-B9DC-21292F2A6144}"/>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F16924"/>
              </a:solidFill>
              <a:ln w="6040" cap="flat">
                <a:noFill/>
                <a:prstDash val="solid"/>
                <a:miter/>
              </a:ln>
            </p:spPr>
            <p:txBody>
              <a:bodyPr rtlCol="0" anchor="ctr"/>
              <a:lstStyle/>
              <a:p>
                <a:endParaRPr lang="en-US"/>
              </a:p>
            </p:txBody>
          </p:sp>
        </p:grpSp>
      </p:grpSp>
      <p:grpSp>
        <p:nvGrpSpPr>
          <p:cNvPr id="70" name="Group 69">
            <a:extLst>
              <a:ext uri="{FF2B5EF4-FFF2-40B4-BE49-F238E27FC236}">
                <a16:creationId xmlns:a16="http://schemas.microsoft.com/office/drawing/2014/main" id="{D1FA74C9-2D08-4E1A-D450-5B040F345034}"/>
              </a:ext>
            </a:extLst>
          </p:cNvPr>
          <p:cNvGrpSpPr/>
          <p:nvPr/>
        </p:nvGrpSpPr>
        <p:grpSpPr>
          <a:xfrm>
            <a:off x="4664302" y="4958386"/>
            <a:ext cx="1018347" cy="1181853"/>
            <a:chOff x="8360213" y="3458151"/>
            <a:chExt cx="853935" cy="991043"/>
          </a:xfrm>
          <a:solidFill>
            <a:srgbClr val="595959"/>
          </a:solidFill>
        </p:grpSpPr>
        <p:grpSp>
          <p:nvGrpSpPr>
            <p:cNvPr id="71" name="Graphic 2">
              <a:extLst>
                <a:ext uri="{FF2B5EF4-FFF2-40B4-BE49-F238E27FC236}">
                  <a16:creationId xmlns:a16="http://schemas.microsoft.com/office/drawing/2014/main" id="{05A00CD6-25C3-3703-6BC3-2F2C6A0A0F17}"/>
                </a:ext>
              </a:extLst>
            </p:cNvPr>
            <p:cNvGrpSpPr/>
            <p:nvPr userDrawn="1"/>
          </p:nvGrpSpPr>
          <p:grpSpPr>
            <a:xfrm>
              <a:off x="8599192" y="3595917"/>
              <a:ext cx="375982" cy="204367"/>
              <a:chOff x="2642504" y="3763150"/>
              <a:chExt cx="375982" cy="204367"/>
            </a:xfrm>
            <a:grpFill/>
          </p:grpSpPr>
          <p:sp>
            <p:nvSpPr>
              <p:cNvPr id="77" name="Freeform 76">
                <a:extLst>
                  <a:ext uri="{FF2B5EF4-FFF2-40B4-BE49-F238E27FC236}">
                    <a16:creationId xmlns:a16="http://schemas.microsoft.com/office/drawing/2014/main" id="{B0C46DCC-EF7B-4939-A294-6C9D27163F30}"/>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F16924"/>
              </a:solidFill>
              <a:ln w="383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872C3D66-041B-B514-9A4A-64AF5346FF8F}"/>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F16924"/>
              </a:solidFill>
              <a:ln w="3834"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214FCBA0-8214-56BE-6F21-DEA8B3D9F986}"/>
                </a:ext>
              </a:extLst>
            </p:cNvPr>
            <p:cNvGrpSpPr/>
            <p:nvPr userDrawn="1"/>
          </p:nvGrpSpPr>
          <p:grpSpPr>
            <a:xfrm>
              <a:off x="8360213" y="3458151"/>
              <a:ext cx="853935" cy="991043"/>
              <a:chOff x="2403525" y="3625384"/>
              <a:chExt cx="853935" cy="991043"/>
            </a:xfrm>
            <a:grpFill/>
          </p:grpSpPr>
          <p:sp>
            <p:nvSpPr>
              <p:cNvPr id="73" name="Freeform 72">
                <a:extLst>
                  <a:ext uri="{FF2B5EF4-FFF2-40B4-BE49-F238E27FC236}">
                    <a16:creationId xmlns:a16="http://schemas.microsoft.com/office/drawing/2014/main" id="{635F6AEF-A772-C6DB-23A0-AAB68EF8F64A}"/>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F35B6F86-6232-9187-16D9-0449F8D20F6C}"/>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C3317D83-D740-AFDB-351C-D49849BD1070}"/>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DF8A5D81-7D72-35AD-D031-8E1C06E175B3}"/>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848883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01  </a:t>
            </a:r>
            <a:r>
              <a:rPr lang="en-US" dirty="0" err="1">
                <a:solidFill>
                  <a:schemeClr val="bg1"/>
                </a:solidFill>
              </a:rPr>
              <a:t>Vorkrisenphase</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52498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533196" y="1586084"/>
            <a:ext cx="10658803" cy="1865655"/>
          </a:xfrm>
        </p:spPr>
        <p:txBody>
          <a:bodyPr>
            <a:noAutofit/>
          </a:bodyPr>
          <a:lstStyle/>
          <a:p>
            <a:pPr marL="12700" indent="-12700"/>
            <a:r>
              <a:rPr lang="en-GB" sz="2000" dirty="0">
                <a:latin typeface="Calibri" panose="020F0502020204030204" pitchFamily="34" charset="0"/>
                <a:ea typeface="Lato Light" panose="020F0502020204030203" pitchFamily="34" charset="0"/>
                <a:cs typeface="Calibri" panose="020F0502020204030204" pitchFamily="34" charset="0"/>
              </a:rPr>
              <a:t>Die Vorkrisenphase ist eine Gelegenheit, Frühwarnsignale zu erkennen und zu korrigieren, um die </a:t>
            </a:r>
            <a:r>
              <a:rPr lang="en-GB" sz="2000" dirty="0" err="1">
                <a:latin typeface="Calibri" panose="020F0502020204030204" pitchFamily="34" charset="0"/>
                <a:ea typeface="Lato Light" panose="020F0502020204030203" pitchFamily="34" charset="0"/>
                <a:cs typeface="Calibri" panose="020F0502020204030204" pitchFamily="34" charset="0"/>
              </a:rPr>
              <a:t>Krise</a:t>
            </a:r>
            <a:r>
              <a:rPr lang="en-GB" sz="2000" dirty="0">
                <a:latin typeface="Calibri" panose="020F0502020204030204" pitchFamily="34" charset="0"/>
                <a:ea typeface="Lato Light" panose="020F0502020204030203" pitchFamily="34" charset="0"/>
                <a:cs typeface="Calibri" panose="020F0502020204030204" pitchFamily="34" charset="0"/>
              </a:rPr>
              <a:t> </a:t>
            </a:r>
            <a:r>
              <a:rPr lang="en-GB" sz="2000" dirty="0" err="1">
                <a:latin typeface="Calibri" panose="020F0502020204030204" pitchFamily="34" charset="0"/>
                <a:ea typeface="Lato Light" panose="020F0502020204030203" pitchFamily="34" charset="0"/>
                <a:cs typeface="Calibri" panose="020F0502020204030204" pitchFamily="34" charset="0"/>
              </a:rPr>
              <a:t>abzumilden</a:t>
            </a:r>
            <a:r>
              <a:rPr lang="en-GB" sz="2000" dirty="0">
                <a:latin typeface="Calibri" panose="020F0502020204030204" pitchFamily="34" charset="0"/>
                <a:ea typeface="Lato Light" panose="020F0502020204030203" pitchFamily="34" charset="0"/>
                <a:cs typeface="Calibri" panose="020F0502020204030204" pitchFamily="34" charset="0"/>
              </a:rPr>
              <a:t> </a:t>
            </a:r>
            <a:r>
              <a:rPr lang="en-GB" sz="2000" dirty="0" err="1">
                <a:latin typeface="Calibri" panose="020F0502020204030204" pitchFamily="34" charset="0"/>
                <a:ea typeface="Lato Light" panose="020F0502020204030203" pitchFamily="34" charset="0"/>
                <a:cs typeface="Calibri" panose="020F0502020204030204" pitchFamily="34" charset="0"/>
              </a:rPr>
              <a:t>oder</a:t>
            </a:r>
            <a:r>
              <a:rPr lang="en-GB" sz="2000" dirty="0">
                <a:latin typeface="Calibri" panose="020F0502020204030204" pitchFamily="34" charset="0"/>
                <a:ea typeface="Lato Light" panose="020F0502020204030203" pitchFamily="34" charset="0"/>
                <a:cs typeface="Calibri" panose="020F0502020204030204" pitchFamily="34" charset="0"/>
              </a:rPr>
              <a:t> </a:t>
            </a:r>
            <a:r>
              <a:rPr lang="en-GB" sz="2000" dirty="0" err="1">
                <a:latin typeface="Calibri" panose="020F0502020204030204" pitchFamily="34" charset="0"/>
                <a:ea typeface="Lato Light" panose="020F0502020204030203" pitchFamily="34" charset="0"/>
                <a:cs typeface="Calibri" panose="020F0502020204030204" pitchFamily="34" charset="0"/>
              </a:rPr>
              <a:t>ganz</a:t>
            </a:r>
            <a:r>
              <a:rPr lang="en-GB" sz="2000" dirty="0">
                <a:latin typeface="Calibri" panose="020F0502020204030204" pitchFamily="34" charset="0"/>
                <a:ea typeface="Lato Light" panose="020F0502020204030203" pitchFamily="34" charset="0"/>
                <a:cs typeface="Calibri" panose="020F0502020204030204" pitchFamily="34" charset="0"/>
              </a:rPr>
              <a:t> </a:t>
            </a:r>
            <a:r>
              <a:rPr lang="en-GB" sz="2000" dirty="0" err="1">
                <a:latin typeface="Calibri" panose="020F0502020204030204" pitchFamily="34" charset="0"/>
                <a:ea typeface="Lato Light" panose="020F0502020204030203" pitchFamily="34" charset="0"/>
                <a:cs typeface="Calibri" panose="020F0502020204030204" pitchFamily="34" charset="0"/>
              </a:rPr>
              <a:t>abzuwenden</a:t>
            </a:r>
            <a:r>
              <a:rPr lang="en-GB" sz="2000" dirty="0">
                <a:latin typeface="Calibri" panose="020F0502020204030204" pitchFamily="34" charset="0"/>
                <a:ea typeface="Lato Light" panose="020F0502020204030203" pitchFamily="34" charset="0"/>
                <a:cs typeface="Calibri" panose="020F0502020204030204" pitchFamily="34" charset="0"/>
              </a:rPr>
              <a:t>. Aber was genau sind </a:t>
            </a:r>
            <a:r>
              <a:rPr lang="en-GB" sz="2000" dirty="0" err="1">
                <a:latin typeface="Calibri" panose="020F0502020204030204" pitchFamily="34" charset="0"/>
                <a:ea typeface="Lato Light" panose="020F0502020204030203" pitchFamily="34" charset="0"/>
                <a:cs typeface="Calibri" panose="020F0502020204030204" pitchFamily="34" charset="0"/>
              </a:rPr>
              <a:t>diese</a:t>
            </a:r>
            <a:r>
              <a:rPr lang="en-GB" sz="2000" dirty="0">
                <a:latin typeface="Calibri" panose="020F0502020204030204" pitchFamily="34" charset="0"/>
                <a:ea typeface="Lato Light" panose="020F0502020204030203" pitchFamily="34" charset="0"/>
                <a:cs typeface="Calibri" panose="020F0502020204030204" pitchFamily="34" charset="0"/>
              </a:rPr>
              <a:t> </a:t>
            </a:r>
            <a:r>
              <a:rPr lang="en-GB" sz="2000" dirty="0" err="1">
                <a:latin typeface="Calibri" panose="020F0502020204030204" pitchFamily="34" charset="0"/>
                <a:ea typeface="Lato Light" panose="020F0502020204030203" pitchFamily="34" charset="0"/>
                <a:cs typeface="Calibri" panose="020F0502020204030204" pitchFamily="34" charset="0"/>
              </a:rPr>
              <a:t>Signale</a:t>
            </a:r>
            <a:r>
              <a:rPr lang="en-GB" sz="2000" dirty="0">
                <a:latin typeface="Calibri" panose="020F0502020204030204" pitchFamily="34" charset="0"/>
                <a:ea typeface="Lato Light" panose="020F0502020204030203" pitchFamily="34" charset="0"/>
                <a:cs typeface="Calibri" panose="020F0502020204030204" pitchFamily="34" charset="0"/>
              </a:rPr>
              <a:t>? Sie </a:t>
            </a:r>
            <a:r>
              <a:rPr lang="en-GB" sz="2000" dirty="0" err="1">
                <a:latin typeface="Calibri" panose="020F0502020204030204" pitchFamily="34" charset="0"/>
                <a:ea typeface="Lato Light" panose="020F0502020204030203" pitchFamily="34" charset="0"/>
                <a:cs typeface="Calibri" panose="020F0502020204030204" pitchFamily="34" charset="0"/>
              </a:rPr>
              <a:t>liegen</a:t>
            </a:r>
            <a:r>
              <a:rPr lang="en-GB" sz="2000" dirty="0">
                <a:latin typeface="Calibri" panose="020F0502020204030204" pitchFamily="34" charset="0"/>
                <a:ea typeface="Lato Light" panose="020F0502020204030203" pitchFamily="34" charset="0"/>
                <a:cs typeface="Calibri" panose="020F0502020204030204" pitchFamily="34" charset="0"/>
              </a:rPr>
              <a:t> in den kognitiven Filtern, die die Interpretation der Welt durch die Menschen ausmachen. Sie werden als </a:t>
            </a:r>
            <a:r>
              <a:rPr lang="en-GB" sz="2000" b="1" dirty="0">
                <a:solidFill>
                  <a:srgbClr val="F16924"/>
                </a:solidFill>
                <a:latin typeface="Calibri" panose="020F0502020204030204" pitchFamily="34" charset="0"/>
                <a:ea typeface="Lato Light" panose="020F0502020204030203" pitchFamily="34" charset="0"/>
                <a:cs typeface="Calibri" panose="020F0502020204030204" pitchFamily="34" charset="0"/>
                <a:hlinkClick r:id="rId2">
                  <a:extLst>
                    <a:ext uri="{A12FA001-AC4F-418D-AE19-62706E023703}">
                      <ahyp:hlinkClr xmlns:ahyp="http://schemas.microsoft.com/office/drawing/2018/hyperlinkcolor" val="tx"/>
                    </a:ext>
                  </a:extLst>
                </a:hlinkClick>
              </a:rPr>
              <a:t>Heuristiken</a:t>
            </a:r>
            <a:r>
              <a:rPr lang="en-GB" sz="2000" b="1" dirty="0">
                <a:solidFill>
                  <a:srgbClr val="F16924"/>
                </a:solidFill>
                <a:latin typeface="Calibri" panose="020F0502020204030204" pitchFamily="34" charset="0"/>
                <a:ea typeface="Lato Light" panose="020F0502020204030203" pitchFamily="34" charset="0"/>
                <a:cs typeface="Calibri" panose="020F0502020204030204" pitchFamily="34" charset="0"/>
              </a:rPr>
              <a:t> </a:t>
            </a:r>
            <a:r>
              <a:rPr lang="en-GB" sz="2000" dirty="0" err="1">
                <a:latin typeface="Calibri" panose="020F0502020204030204" pitchFamily="34" charset="0"/>
                <a:ea typeface="Lato Light" panose="020F0502020204030203" pitchFamily="34" charset="0"/>
                <a:cs typeface="Calibri" panose="020F0502020204030204" pitchFamily="34" charset="0"/>
              </a:rPr>
              <a:t>bezeichnet</a:t>
            </a:r>
            <a:r>
              <a:rPr lang="en-GB" sz="2000" dirty="0">
                <a:latin typeface="Calibri" panose="020F0502020204030204" pitchFamily="34" charset="0"/>
                <a:ea typeface="Lato Light" panose="020F0502020204030203" pitchFamily="34" charset="0"/>
                <a:cs typeface="Calibri" panose="020F0502020204030204" pitchFamily="34" charset="0"/>
              </a:rPr>
              <a:t> – </a:t>
            </a:r>
            <a:r>
              <a:rPr lang="en-GB" sz="2000" dirty="0" err="1">
                <a:latin typeface="Calibri" panose="020F0502020204030204" pitchFamily="34" charset="0"/>
                <a:ea typeface="Lato Light" panose="020F0502020204030203" pitchFamily="34" charset="0"/>
                <a:cs typeface="Calibri" panose="020F0502020204030204" pitchFamily="34" charset="0"/>
              </a:rPr>
              <a:t>Ansätze</a:t>
            </a:r>
            <a:r>
              <a:rPr lang="en-GB" sz="2000" dirty="0">
                <a:latin typeface="Calibri" panose="020F0502020204030204" pitchFamily="34" charset="0"/>
                <a:ea typeface="Lato Light" panose="020F0502020204030203" pitchFamily="34" charset="0"/>
                <a:cs typeface="Calibri" panose="020F0502020204030204" pitchFamily="34" charset="0"/>
              </a:rPr>
              <a:t>, die </a:t>
            </a:r>
            <a:r>
              <a:rPr lang="en-GB" sz="2000" dirty="0" err="1">
                <a:latin typeface="Calibri" panose="020F0502020204030204" pitchFamily="34" charset="0"/>
                <a:ea typeface="Lato Light" panose="020F0502020204030203" pitchFamily="34" charset="0"/>
                <a:cs typeface="Calibri" panose="020F0502020204030204" pitchFamily="34" charset="0"/>
              </a:rPr>
              <a:t>trotz</a:t>
            </a:r>
            <a:r>
              <a:rPr lang="en-GB" sz="2000" dirty="0">
                <a:latin typeface="Calibri" panose="020F0502020204030204" pitchFamily="34" charset="0"/>
                <a:ea typeface="Lato Light" panose="020F0502020204030203" pitchFamily="34" charset="0"/>
                <a:cs typeface="Calibri" panose="020F0502020204030204" pitchFamily="34" charset="0"/>
              </a:rPr>
              <a:t> </a:t>
            </a:r>
            <a:r>
              <a:rPr lang="en-GB" sz="2000" dirty="0" err="1">
                <a:latin typeface="Calibri" panose="020F0502020204030204" pitchFamily="34" charset="0"/>
                <a:ea typeface="Lato Light" panose="020F0502020204030203" pitchFamily="34" charset="0"/>
                <a:cs typeface="Calibri" panose="020F0502020204030204" pitchFamily="34" charset="0"/>
              </a:rPr>
              <a:t>begrenztem</a:t>
            </a:r>
            <a:r>
              <a:rPr lang="en-GB" sz="2000" dirty="0">
                <a:latin typeface="Calibri" panose="020F0502020204030204" pitchFamily="34" charset="0"/>
                <a:ea typeface="Lato Light" panose="020F0502020204030203" pitchFamily="34" charset="0"/>
                <a:cs typeface="Calibri" panose="020F0502020204030204" pitchFamily="34" charset="0"/>
              </a:rPr>
              <a:t> Wissen und </a:t>
            </a:r>
            <a:r>
              <a:rPr lang="en-GB" sz="2000" dirty="0" err="1">
                <a:latin typeface="Calibri" panose="020F0502020204030204" pitchFamily="34" charset="0"/>
                <a:ea typeface="Lato Light" panose="020F0502020204030203" pitchFamily="34" charset="0"/>
                <a:cs typeface="Calibri" panose="020F0502020204030204" pitchFamily="34" charset="0"/>
              </a:rPr>
              <a:t>wenig</a:t>
            </a:r>
            <a:r>
              <a:rPr lang="en-GB" sz="2000" dirty="0">
                <a:latin typeface="Calibri" panose="020F0502020204030204" pitchFamily="34" charset="0"/>
                <a:ea typeface="Lato Light" panose="020F0502020204030203" pitchFamily="34" charset="0"/>
                <a:cs typeface="Calibri" panose="020F0502020204030204" pitchFamily="34" charset="0"/>
              </a:rPr>
              <a:t> </a:t>
            </a:r>
            <a:r>
              <a:rPr lang="en-GB" sz="2000" dirty="0" err="1">
                <a:latin typeface="Calibri" panose="020F0502020204030204" pitchFamily="34" charset="0"/>
                <a:ea typeface="Lato Light" panose="020F0502020204030203" pitchFamily="34" charset="0"/>
                <a:cs typeface="Calibri" panose="020F0502020204030204" pitchFamily="34" charset="0"/>
              </a:rPr>
              <a:t>Zeitaufwand</a:t>
            </a:r>
            <a:r>
              <a:rPr lang="en-GB" sz="2000" dirty="0">
                <a:latin typeface="Calibri" panose="020F0502020204030204" pitchFamily="34" charset="0"/>
                <a:ea typeface="Lato Light" panose="020F0502020204030203" pitchFamily="34" charset="0"/>
                <a:cs typeface="Calibri" panose="020F0502020204030204" pitchFamily="34" charset="0"/>
              </a:rPr>
              <a:t>, </a:t>
            </a:r>
            <a:r>
              <a:rPr lang="en-GB" sz="2000" dirty="0" err="1">
                <a:latin typeface="Calibri" panose="020F0502020204030204" pitchFamily="34" charset="0"/>
                <a:ea typeface="Lato Light" panose="020F0502020204030203" pitchFamily="34" charset="0"/>
                <a:cs typeface="Calibri" panose="020F0502020204030204" pitchFamily="34" charset="0"/>
              </a:rPr>
              <a:t>ausreichend</a:t>
            </a:r>
            <a:r>
              <a:rPr lang="en-GB" sz="2000" dirty="0">
                <a:latin typeface="Calibri" panose="020F0502020204030204" pitchFamily="34" charset="0"/>
                <a:ea typeface="Lato Light" panose="020F0502020204030203" pitchFamily="34" charset="0"/>
                <a:cs typeface="Calibri" panose="020F0502020204030204" pitchFamily="34" charset="0"/>
              </a:rPr>
              <a:t> </a:t>
            </a:r>
            <a:r>
              <a:rPr lang="en-GB" sz="2000" dirty="0" err="1">
                <a:latin typeface="Calibri" panose="020F0502020204030204" pitchFamily="34" charset="0"/>
                <a:ea typeface="Lato Light" panose="020F0502020204030203" pitchFamily="34" charset="0"/>
                <a:cs typeface="Calibri" panose="020F0502020204030204" pitchFamily="34" charset="0"/>
              </a:rPr>
              <a:t>genaue</a:t>
            </a:r>
            <a:r>
              <a:rPr lang="en-GB" sz="2000" dirty="0">
                <a:latin typeface="Calibri" panose="020F0502020204030204" pitchFamily="34" charset="0"/>
                <a:ea typeface="Lato Light" panose="020F0502020204030203" pitchFamily="34" charset="0"/>
                <a:cs typeface="Calibri" panose="020F0502020204030204" pitchFamily="34" charset="0"/>
              </a:rPr>
              <a:t> </a:t>
            </a:r>
            <a:r>
              <a:rPr lang="en-GB" sz="2000" dirty="0" err="1">
                <a:latin typeface="Calibri" panose="020F0502020204030204" pitchFamily="34" charset="0"/>
                <a:ea typeface="Lato Light" panose="020F0502020204030203" pitchFamily="34" charset="0"/>
                <a:cs typeface="Calibri" panose="020F0502020204030204" pitchFamily="34" charset="0"/>
              </a:rPr>
              <a:t>Aussagen</a:t>
            </a:r>
            <a:r>
              <a:rPr lang="en-GB" sz="2000" dirty="0">
                <a:latin typeface="Calibri" panose="020F0502020204030204" pitchFamily="34" charset="0"/>
                <a:ea typeface="Lato Light" panose="020F0502020204030203" pitchFamily="34" charset="0"/>
                <a:cs typeface="Calibri" panose="020F0502020204030204" pitchFamily="34" charset="0"/>
              </a:rPr>
              <a:t> </a:t>
            </a:r>
            <a:r>
              <a:rPr lang="en-GB" sz="2000" dirty="0" err="1">
                <a:latin typeface="Calibri" panose="020F0502020204030204" pitchFamily="34" charset="0"/>
                <a:ea typeface="Lato Light" panose="020F0502020204030203" pitchFamily="34" charset="0"/>
                <a:cs typeface="Calibri" panose="020F0502020204030204" pitchFamily="34" charset="0"/>
              </a:rPr>
              <a:t>oder</a:t>
            </a:r>
            <a:r>
              <a:rPr lang="en-GB" sz="2000" dirty="0">
                <a:latin typeface="Calibri" panose="020F0502020204030204" pitchFamily="34" charset="0"/>
                <a:ea typeface="Lato Light" panose="020F0502020204030203" pitchFamily="34" charset="0"/>
                <a:cs typeface="Calibri" panose="020F0502020204030204" pitchFamily="34" charset="0"/>
              </a:rPr>
              <a:t> </a:t>
            </a:r>
            <a:r>
              <a:rPr lang="en-GB" sz="2000" dirty="0" err="1">
                <a:latin typeface="Calibri" panose="020F0502020204030204" pitchFamily="34" charset="0"/>
                <a:ea typeface="Lato Light" panose="020F0502020204030203" pitchFamily="34" charset="0"/>
                <a:cs typeface="Calibri" panose="020F0502020204030204" pitchFamily="34" charset="0"/>
              </a:rPr>
              <a:t>Lösungen</a:t>
            </a:r>
            <a:r>
              <a:rPr lang="en-GB" sz="2000" dirty="0">
                <a:latin typeface="Calibri" panose="020F0502020204030204" pitchFamily="34" charset="0"/>
                <a:ea typeface="Lato Light" panose="020F0502020204030203" pitchFamily="34" charset="0"/>
                <a:cs typeface="Calibri" panose="020F0502020204030204" pitchFamily="34" charset="0"/>
              </a:rPr>
              <a:t> </a:t>
            </a:r>
            <a:r>
              <a:rPr lang="en-GB" sz="2000" dirty="0" err="1">
                <a:latin typeface="Calibri" panose="020F0502020204030204" pitchFamily="34" charset="0"/>
                <a:ea typeface="Lato Light" panose="020F0502020204030203" pitchFamily="34" charset="0"/>
                <a:cs typeface="Calibri" panose="020F0502020204030204" pitchFamily="34" charset="0"/>
              </a:rPr>
              <a:t>hervorbringen</a:t>
            </a:r>
            <a:r>
              <a:rPr lang="en-GB" sz="2000" dirty="0">
                <a:latin typeface="Calibri" panose="020F0502020204030204" pitchFamily="34" charset="0"/>
                <a:ea typeface="Lato Light" panose="020F0502020204030203" pitchFamily="34" charset="0"/>
                <a:cs typeface="Calibri" panose="020F0502020204030204" pitchFamily="34" charset="0"/>
              </a:rPr>
              <a:t>, um </a:t>
            </a:r>
            <a:r>
              <a:rPr lang="en-GB" sz="2000" dirty="0" err="1">
                <a:latin typeface="Calibri" panose="020F0502020204030204" pitchFamily="34" charset="0"/>
                <a:ea typeface="Lato Light" panose="020F0502020204030203" pitchFamily="34" charset="0"/>
                <a:cs typeface="Calibri" panose="020F0502020204030204" pitchFamily="34" charset="0"/>
              </a:rPr>
              <a:t>damit</a:t>
            </a:r>
            <a:r>
              <a:rPr lang="en-GB" sz="2000" dirty="0">
                <a:latin typeface="Calibri" panose="020F0502020204030204" pitchFamily="34" charset="0"/>
                <a:ea typeface="Lato Light" panose="020F0502020204030203" pitchFamily="34" charset="0"/>
                <a:cs typeface="Calibri" panose="020F0502020204030204" pitchFamily="34" charset="0"/>
              </a:rPr>
              <a:t> </a:t>
            </a:r>
            <a:r>
              <a:rPr lang="en-GB" sz="2000" dirty="0" err="1">
                <a:latin typeface="Calibri" panose="020F0502020204030204" pitchFamily="34" charset="0"/>
                <a:ea typeface="Lato Light" panose="020F0502020204030203" pitchFamily="34" charset="0"/>
                <a:cs typeface="Calibri" panose="020F0502020204030204" pitchFamily="34" charset="0"/>
              </a:rPr>
              <a:t>ein</a:t>
            </a:r>
            <a:r>
              <a:rPr lang="en-GB" sz="2000" dirty="0">
                <a:latin typeface="Calibri" panose="020F0502020204030204" pitchFamily="34" charset="0"/>
                <a:ea typeface="Lato Light" panose="020F0502020204030203" pitchFamily="34" charset="0"/>
                <a:cs typeface="Calibri" panose="020F0502020204030204" pitchFamily="34" charset="0"/>
              </a:rPr>
              <a:t> kurzfristiges Ziel </a:t>
            </a:r>
            <a:r>
              <a:rPr lang="en-GB" sz="2000" dirty="0" err="1">
                <a:latin typeface="Calibri" panose="020F0502020204030204" pitchFamily="34" charset="0"/>
                <a:ea typeface="Lato Light" panose="020F0502020204030203" pitchFamily="34" charset="0"/>
                <a:cs typeface="Calibri" panose="020F0502020204030204" pitchFamily="34" charset="0"/>
              </a:rPr>
              <a:t>oder</a:t>
            </a:r>
            <a:r>
              <a:rPr lang="en-GB" sz="2000" dirty="0">
                <a:latin typeface="Calibri" panose="020F0502020204030204" pitchFamily="34" charset="0"/>
                <a:ea typeface="Lato Light" panose="020F0502020204030203" pitchFamily="34" charset="0"/>
                <a:cs typeface="Calibri" panose="020F0502020204030204" pitchFamily="34" charset="0"/>
              </a:rPr>
              <a:t> </a:t>
            </a:r>
            <a:r>
              <a:rPr lang="en-GB" sz="2000" dirty="0" err="1">
                <a:latin typeface="Calibri" panose="020F0502020204030204" pitchFamily="34" charset="0"/>
                <a:ea typeface="Lato Light" panose="020F0502020204030203" pitchFamily="34" charset="0"/>
                <a:cs typeface="Calibri" panose="020F0502020204030204" pitchFamily="34" charset="0"/>
              </a:rPr>
              <a:t>zumindest</a:t>
            </a:r>
            <a:r>
              <a:rPr lang="en-GB" sz="2000" dirty="0">
                <a:latin typeface="Calibri" panose="020F0502020204030204" pitchFamily="34" charset="0"/>
                <a:ea typeface="Lato Light" panose="020F0502020204030203" pitchFamily="34" charset="0"/>
                <a:cs typeface="Calibri" panose="020F0502020204030204" pitchFamily="34" charset="0"/>
              </a:rPr>
              <a:t> </a:t>
            </a:r>
            <a:r>
              <a:rPr lang="en-GB" sz="2000" dirty="0" err="1">
                <a:latin typeface="Calibri" panose="020F0502020204030204" pitchFamily="34" charset="0"/>
                <a:ea typeface="Lato Light" panose="020F0502020204030203" pitchFamily="34" charset="0"/>
                <a:cs typeface="Calibri" panose="020F0502020204030204" pitchFamily="34" charset="0"/>
              </a:rPr>
              <a:t>eine</a:t>
            </a:r>
            <a:r>
              <a:rPr lang="en-GB" sz="2000" dirty="0">
                <a:latin typeface="Calibri" panose="020F0502020204030204" pitchFamily="34" charset="0"/>
                <a:ea typeface="Lato Light" panose="020F0502020204030203" pitchFamily="34" charset="0"/>
                <a:cs typeface="Calibri" panose="020F0502020204030204" pitchFamily="34" charset="0"/>
              </a:rPr>
              <a:t> </a:t>
            </a:r>
            <a:r>
              <a:rPr lang="en-GB" sz="2000" dirty="0" err="1">
                <a:latin typeface="Calibri" panose="020F0502020204030204" pitchFamily="34" charset="0"/>
                <a:ea typeface="Lato Light" panose="020F0502020204030203" pitchFamily="34" charset="0"/>
                <a:cs typeface="Calibri" panose="020F0502020204030204" pitchFamily="34" charset="0"/>
              </a:rPr>
              <a:t>Annäherung</a:t>
            </a:r>
            <a:r>
              <a:rPr lang="en-GB" sz="2000" dirty="0">
                <a:latin typeface="Calibri" panose="020F0502020204030204" pitchFamily="34" charset="0"/>
                <a:ea typeface="Lato Light" panose="020F0502020204030203" pitchFamily="34" charset="0"/>
                <a:cs typeface="Calibri" panose="020F0502020204030204" pitchFamily="34" charset="0"/>
              </a:rPr>
              <a:t> </a:t>
            </a:r>
            <a:r>
              <a:rPr lang="en-GB" sz="2000" dirty="0" err="1">
                <a:latin typeface="Calibri" panose="020F0502020204030204" pitchFamily="34" charset="0"/>
                <a:ea typeface="Lato Light" panose="020F0502020204030203" pitchFamily="34" charset="0"/>
                <a:cs typeface="Calibri" panose="020F0502020204030204" pitchFamily="34" charset="0"/>
              </a:rPr>
              <a:t>daran</a:t>
            </a:r>
            <a:r>
              <a:rPr lang="en-GB" sz="2000" dirty="0">
                <a:latin typeface="Calibri" panose="020F0502020204030204" pitchFamily="34" charset="0"/>
                <a:ea typeface="Lato Light" panose="020F0502020204030203" pitchFamily="34" charset="0"/>
                <a:cs typeface="Calibri" panose="020F0502020204030204" pitchFamily="34" charset="0"/>
              </a:rPr>
              <a:t> </a:t>
            </a:r>
            <a:r>
              <a:rPr lang="en-GB" sz="2000" dirty="0" err="1">
                <a:latin typeface="Calibri" panose="020F0502020204030204" pitchFamily="34" charset="0"/>
                <a:ea typeface="Lato Light" panose="020F0502020204030203" pitchFamily="34" charset="0"/>
                <a:cs typeface="Calibri" panose="020F0502020204030204" pitchFamily="34" charset="0"/>
              </a:rPr>
              <a:t>zu</a:t>
            </a:r>
            <a:r>
              <a:rPr lang="en-GB" sz="2000" dirty="0">
                <a:latin typeface="Calibri" panose="020F0502020204030204" pitchFamily="34" charset="0"/>
                <a:ea typeface="Lato Light" panose="020F0502020204030203" pitchFamily="34" charset="0"/>
                <a:cs typeface="Calibri" panose="020F0502020204030204" pitchFamily="34" charset="0"/>
              </a:rPr>
              <a:t> </a:t>
            </a:r>
            <a:r>
              <a:rPr lang="en-GB" sz="2000" dirty="0" err="1">
                <a:latin typeface="Calibri" panose="020F0502020204030204" pitchFamily="34" charset="0"/>
                <a:ea typeface="Lato Light" panose="020F0502020204030203" pitchFamily="34" charset="0"/>
                <a:cs typeface="Calibri" panose="020F0502020204030204" pitchFamily="34" charset="0"/>
              </a:rPr>
              <a:t>erreichen</a:t>
            </a:r>
            <a:r>
              <a:rPr lang="en-GB" sz="2000" dirty="0">
                <a:latin typeface="Calibri" panose="020F0502020204030204" pitchFamily="34" charset="0"/>
                <a:ea typeface="Lato Light" panose="020F0502020204030203" pitchFamily="34" charset="0"/>
                <a:cs typeface="Calibri" panose="020F0502020204030204" pitchFamily="34" charset="0"/>
              </a:rPr>
              <a:t>.</a:t>
            </a:r>
          </a:p>
        </p:txBody>
      </p:sp>
      <p:grpSp>
        <p:nvGrpSpPr>
          <p:cNvPr id="39" name="Gruppieren 38">
            <a:extLst>
              <a:ext uri="{FF2B5EF4-FFF2-40B4-BE49-F238E27FC236}">
                <a16:creationId xmlns:a16="http://schemas.microsoft.com/office/drawing/2014/main" id="{95D1C7D1-EBEA-F17C-E240-DABBAFC94C9C}"/>
              </a:ext>
            </a:extLst>
          </p:cNvPr>
          <p:cNvGrpSpPr/>
          <p:nvPr/>
        </p:nvGrpSpPr>
        <p:grpSpPr>
          <a:xfrm>
            <a:off x="7452041" y="3900673"/>
            <a:ext cx="4216035" cy="2093295"/>
            <a:chOff x="7210306" y="4573339"/>
            <a:chExt cx="4216035" cy="2093295"/>
          </a:xfrm>
        </p:grpSpPr>
        <p:grpSp>
          <p:nvGrpSpPr>
            <p:cNvPr id="3" name="Group 2">
              <a:extLst>
                <a:ext uri="{FF2B5EF4-FFF2-40B4-BE49-F238E27FC236}">
                  <a16:creationId xmlns:a16="http://schemas.microsoft.com/office/drawing/2014/main" id="{77FEAF0F-B595-DA03-AE51-E7CA5AD4930C}"/>
                </a:ext>
              </a:extLst>
            </p:cNvPr>
            <p:cNvGrpSpPr/>
            <p:nvPr/>
          </p:nvGrpSpPr>
          <p:grpSpPr>
            <a:xfrm>
              <a:off x="7210306" y="4573339"/>
              <a:ext cx="4216035" cy="2093295"/>
              <a:chOff x="4406574" y="3422083"/>
              <a:chExt cx="4216035" cy="2093295"/>
            </a:xfrm>
          </p:grpSpPr>
          <p:sp>
            <p:nvSpPr>
              <p:cNvPr id="5" name="Freeform 4">
                <a:extLst>
                  <a:ext uri="{FF2B5EF4-FFF2-40B4-BE49-F238E27FC236}">
                    <a16:creationId xmlns:a16="http://schemas.microsoft.com/office/drawing/2014/main" id="{93D7F185-A4CA-F597-F3A3-3F326AFC8228}"/>
                  </a:ext>
                </a:extLst>
              </p:cNvPr>
              <p:cNvSpPr/>
              <p:nvPr/>
            </p:nvSpPr>
            <p:spPr>
              <a:xfrm>
                <a:off x="5172562" y="3422083"/>
                <a:ext cx="2682509" cy="1179998"/>
              </a:xfrm>
              <a:custGeom>
                <a:avLst/>
                <a:gdLst>
                  <a:gd name="connsiteX0" fmla="*/ 335061 w 1596848"/>
                  <a:gd name="connsiteY0" fmla="*/ 685817 h 702431"/>
                  <a:gd name="connsiteX1" fmla="*/ 795655 w 1596848"/>
                  <a:gd name="connsiteY1" fmla="*/ 532593 h 702431"/>
                  <a:gd name="connsiteX2" fmla="*/ 1276555 w 1596848"/>
                  <a:gd name="connsiteY2" fmla="*/ 702431 h 702431"/>
                  <a:gd name="connsiteX3" fmla="*/ 1544235 w 1596848"/>
                  <a:gd name="connsiteY3" fmla="*/ 348908 h 702431"/>
                  <a:gd name="connsiteX4" fmla="*/ 1596848 w 1596848"/>
                  <a:gd name="connsiteY4" fmla="*/ 286142 h 702431"/>
                  <a:gd name="connsiteX5" fmla="*/ 798424 w 1596848"/>
                  <a:gd name="connsiteY5" fmla="*/ 0 h 702431"/>
                  <a:gd name="connsiteX6" fmla="*/ 0 w 1596848"/>
                  <a:gd name="connsiteY6" fmla="*/ 286142 h 702431"/>
                  <a:gd name="connsiteX7" fmla="*/ 52613 w 1596848"/>
                  <a:gd name="connsiteY7" fmla="*/ 348908 h 702431"/>
                  <a:gd name="connsiteX8" fmla="*/ 335061 w 1596848"/>
                  <a:gd name="connsiteY8" fmla="*/ 685817 h 70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6848" h="702431">
                    <a:moveTo>
                      <a:pt x="335061" y="685817"/>
                    </a:moveTo>
                    <a:cubicBezTo>
                      <a:pt x="463363" y="589821"/>
                      <a:pt x="623048" y="532593"/>
                      <a:pt x="795655" y="532593"/>
                    </a:cubicBezTo>
                    <a:cubicBezTo>
                      <a:pt x="977492" y="532593"/>
                      <a:pt x="1145485" y="596282"/>
                      <a:pt x="1276555" y="702431"/>
                    </a:cubicBezTo>
                    <a:lnTo>
                      <a:pt x="1544235" y="348908"/>
                    </a:lnTo>
                    <a:lnTo>
                      <a:pt x="1596848" y="286142"/>
                    </a:lnTo>
                    <a:cubicBezTo>
                      <a:pt x="1379935" y="107072"/>
                      <a:pt x="1102102" y="0"/>
                      <a:pt x="798424" y="0"/>
                    </a:cubicBezTo>
                    <a:cubicBezTo>
                      <a:pt x="495669" y="0"/>
                      <a:pt x="216913" y="107072"/>
                      <a:pt x="0" y="286142"/>
                    </a:cubicBezTo>
                    <a:lnTo>
                      <a:pt x="52613" y="348908"/>
                    </a:lnTo>
                    <a:lnTo>
                      <a:pt x="335061" y="685817"/>
                    </a:lnTo>
                    <a:close/>
                  </a:path>
                </a:pathLst>
              </a:custGeom>
              <a:solidFill>
                <a:srgbClr val="F16924"/>
              </a:solidFill>
              <a:ln w="9220" cap="flat">
                <a:solidFill>
                  <a:srgbClr val="FFFFFF"/>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3D80EA6A-9C36-27A4-D5AA-A636809B7C90}"/>
                  </a:ext>
                </a:extLst>
              </p:cNvPr>
              <p:cNvSpPr/>
              <p:nvPr/>
            </p:nvSpPr>
            <p:spPr>
              <a:xfrm>
                <a:off x="4406574" y="3902766"/>
                <a:ext cx="1328849" cy="1612612"/>
              </a:xfrm>
              <a:custGeom>
                <a:avLst/>
                <a:gdLst>
                  <a:gd name="connsiteX0" fmla="*/ 791040 w 791039"/>
                  <a:gd name="connsiteY0" fmla="*/ 399675 h 959958"/>
                  <a:gd name="connsiteX1" fmla="*/ 509515 w 791039"/>
                  <a:gd name="connsiteY1" fmla="*/ 62766 h 959958"/>
                  <a:gd name="connsiteX2" fmla="*/ 456902 w 791039"/>
                  <a:gd name="connsiteY2" fmla="*/ 0 h 959958"/>
                  <a:gd name="connsiteX3" fmla="*/ 0 w 791039"/>
                  <a:gd name="connsiteY3" fmla="*/ 959959 h 959958"/>
                  <a:gd name="connsiteX4" fmla="*/ 88611 w 791039"/>
                  <a:gd name="connsiteY4" fmla="*/ 959959 h 959958"/>
                  <a:gd name="connsiteX5" fmla="*/ 485516 w 791039"/>
                  <a:gd name="connsiteY5" fmla="*/ 959959 h 959958"/>
                  <a:gd name="connsiteX6" fmla="*/ 791040 w 791039"/>
                  <a:gd name="connsiteY6" fmla="*/ 399675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039" h="959958">
                    <a:moveTo>
                      <a:pt x="791040" y="399675"/>
                    </a:moveTo>
                    <a:lnTo>
                      <a:pt x="509515" y="62766"/>
                    </a:lnTo>
                    <a:lnTo>
                      <a:pt x="456902" y="0"/>
                    </a:lnTo>
                    <a:cubicBezTo>
                      <a:pt x="179992" y="227990"/>
                      <a:pt x="2769" y="573206"/>
                      <a:pt x="0" y="959959"/>
                    </a:cubicBezTo>
                    <a:lnTo>
                      <a:pt x="88611" y="959959"/>
                    </a:lnTo>
                    <a:lnTo>
                      <a:pt x="485516" y="959959"/>
                    </a:lnTo>
                    <a:cubicBezTo>
                      <a:pt x="502130" y="731046"/>
                      <a:pt x="618433" y="529823"/>
                      <a:pt x="791040" y="399675"/>
                    </a:cubicBezTo>
                    <a:close/>
                  </a:path>
                </a:pathLst>
              </a:custGeom>
              <a:solidFill>
                <a:srgbClr val="B41F7A"/>
              </a:solidFill>
              <a:ln w="9220" cap="flat">
                <a:solidFill>
                  <a:srgbClr val="FFFFFF"/>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7DE1F3F-6C42-1D3F-A8E9-BB455C2F2560}"/>
                  </a:ext>
                </a:extLst>
              </p:cNvPr>
              <p:cNvSpPr/>
              <p:nvPr/>
            </p:nvSpPr>
            <p:spPr>
              <a:xfrm>
                <a:off x="7317018" y="3901216"/>
                <a:ext cx="1305591" cy="1612612"/>
              </a:xfrm>
              <a:custGeom>
                <a:avLst/>
                <a:gdLst>
                  <a:gd name="connsiteX0" fmla="*/ 777194 w 777194"/>
                  <a:gd name="connsiteY0" fmla="*/ 959959 h 959958"/>
                  <a:gd name="connsiteX1" fmla="*/ 320293 w 777194"/>
                  <a:gd name="connsiteY1" fmla="*/ 0 h 959958"/>
                  <a:gd name="connsiteX2" fmla="*/ 267680 w 777194"/>
                  <a:gd name="connsiteY2" fmla="*/ 62766 h 959958"/>
                  <a:gd name="connsiteX3" fmla="*/ 0 w 777194"/>
                  <a:gd name="connsiteY3" fmla="*/ 416290 h 959958"/>
                  <a:gd name="connsiteX4" fmla="*/ 284295 w 777194"/>
                  <a:gd name="connsiteY4" fmla="*/ 959036 h 959958"/>
                  <a:gd name="connsiteX5" fmla="*/ 687660 w 777194"/>
                  <a:gd name="connsiteY5" fmla="*/ 959036 h 959958"/>
                  <a:gd name="connsiteX6" fmla="*/ 777194 w 777194"/>
                  <a:gd name="connsiteY6" fmla="*/ 959036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194" h="959958">
                    <a:moveTo>
                      <a:pt x="777194" y="959959"/>
                    </a:moveTo>
                    <a:cubicBezTo>
                      <a:pt x="774425" y="573206"/>
                      <a:pt x="597203" y="228913"/>
                      <a:pt x="320293" y="0"/>
                    </a:cubicBezTo>
                    <a:lnTo>
                      <a:pt x="267680" y="62766"/>
                    </a:lnTo>
                    <a:lnTo>
                      <a:pt x="0" y="416290"/>
                    </a:lnTo>
                    <a:cubicBezTo>
                      <a:pt x="161531" y="546438"/>
                      <a:pt x="268603" y="740276"/>
                      <a:pt x="284295" y="959036"/>
                    </a:cubicBezTo>
                    <a:lnTo>
                      <a:pt x="687660" y="959036"/>
                    </a:lnTo>
                    <a:lnTo>
                      <a:pt x="777194" y="959036"/>
                    </a:lnTo>
                    <a:close/>
                  </a:path>
                </a:pathLst>
              </a:custGeom>
              <a:solidFill>
                <a:srgbClr val="EDA13E"/>
              </a:solidFill>
              <a:ln w="9220" cap="flat">
                <a:solidFill>
                  <a:srgbClr val="FFFFFF"/>
                </a:solidFill>
                <a:prstDash val="solid"/>
                <a:miter/>
              </a:ln>
            </p:spPr>
            <p:txBody>
              <a:bodyPr rtlCol="0" anchor="ctr"/>
              <a:lstStyle/>
              <a:p>
                <a:endParaRPr lang="en-US"/>
              </a:p>
            </p:txBody>
          </p:sp>
          <p:sp>
            <p:nvSpPr>
              <p:cNvPr id="10" name="Shape">
                <a:extLst>
                  <a:ext uri="{FF2B5EF4-FFF2-40B4-BE49-F238E27FC236}">
                    <a16:creationId xmlns:a16="http://schemas.microsoft.com/office/drawing/2014/main" id="{F05E3392-9598-2A67-7F05-9E9830C73BA0}"/>
                  </a:ext>
                </a:extLst>
              </p:cNvPr>
              <p:cNvSpPr/>
              <p:nvPr/>
            </p:nvSpPr>
            <p:spPr>
              <a:xfrm>
                <a:off x="6042522" y="5014800"/>
                <a:ext cx="959643" cy="4798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00" y="21600"/>
                    </a:lnTo>
                    <a:cubicBezTo>
                      <a:pt x="21300" y="10029"/>
                      <a:pt x="16586" y="600"/>
                      <a:pt x="10800" y="600"/>
                    </a:cubicBezTo>
                    <a:cubicBezTo>
                      <a:pt x="5014" y="600"/>
                      <a:pt x="300" y="10029"/>
                      <a:pt x="300" y="21600"/>
                    </a:cubicBezTo>
                    <a:lnTo>
                      <a:pt x="0" y="21600"/>
                    </a:lnTo>
                    <a:cubicBezTo>
                      <a:pt x="0" y="9686"/>
                      <a:pt x="4843" y="0"/>
                      <a:pt x="10800" y="0"/>
                    </a:cubicBezTo>
                    <a:cubicBezTo>
                      <a:pt x="16757" y="0"/>
                      <a:pt x="21600" y="9686"/>
                      <a:pt x="21600" y="21600"/>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grpSp>
            <p:nvGrpSpPr>
              <p:cNvPr id="11" name="Group 10">
                <a:extLst>
                  <a:ext uri="{FF2B5EF4-FFF2-40B4-BE49-F238E27FC236}">
                    <a16:creationId xmlns:a16="http://schemas.microsoft.com/office/drawing/2014/main" id="{BB48FDD9-01CE-76CE-D74F-05CE3D36AD9D}"/>
                  </a:ext>
                </a:extLst>
              </p:cNvPr>
              <p:cNvGrpSpPr/>
              <p:nvPr/>
            </p:nvGrpSpPr>
            <p:grpSpPr>
              <a:xfrm>
                <a:off x="4678696" y="4552893"/>
                <a:ext cx="606306" cy="597538"/>
                <a:chOff x="3840820" y="2362833"/>
                <a:chExt cx="1103278" cy="1087323"/>
              </a:xfrm>
              <a:solidFill>
                <a:schemeClr val="bg1"/>
              </a:solidFill>
            </p:grpSpPr>
            <p:sp>
              <p:nvSpPr>
                <p:cNvPr id="27" name="Freeform 26">
                  <a:extLst>
                    <a:ext uri="{FF2B5EF4-FFF2-40B4-BE49-F238E27FC236}">
                      <a16:creationId xmlns:a16="http://schemas.microsoft.com/office/drawing/2014/main" id="{C55D07B0-5430-0BBC-787F-1C54ACBD414D}"/>
                    </a:ext>
                  </a:extLst>
                </p:cNvPr>
                <p:cNvSpPr/>
                <p:nvPr/>
              </p:nvSpPr>
              <p:spPr>
                <a:xfrm>
                  <a:off x="3840820" y="2362833"/>
                  <a:ext cx="924314" cy="773460"/>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43D0580-4BCD-71F0-08DA-982A351A2296}"/>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00956F1-75F6-7EF3-0724-D4DAD358204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E5BB1E1-11B4-5FC8-5216-F86916519D86}"/>
                    </a:ext>
                  </a:extLst>
                </p:cNvPr>
                <p:cNvSpPr/>
                <p:nvPr/>
              </p:nvSpPr>
              <p:spPr>
                <a:xfrm>
                  <a:off x="4041042" y="2643099"/>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grp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10230D2-D3A6-EF39-B307-D8961326BFB4}"/>
                    </a:ext>
                  </a:extLst>
                </p:cNvPr>
                <p:cNvSpPr/>
                <p:nvPr/>
              </p:nvSpPr>
              <p:spPr>
                <a:xfrm>
                  <a:off x="4342748" y="2900415"/>
                  <a:ext cx="367530" cy="367530"/>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3360FD1-0E62-D3A7-60A8-7545CE121632}"/>
                    </a:ext>
                  </a:extLst>
                </p:cNvPr>
                <p:cNvSpPr/>
                <p:nvPr/>
              </p:nvSpPr>
              <p:spPr>
                <a:xfrm>
                  <a:off x="3956013" y="2513686"/>
                  <a:ext cx="921571" cy="773460"/>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D5C1D05-6F99-252B-C73A-8A73149DF8D4}"/>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BE2349-04B4-9EE4-F65B-17150AABEDD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2A69CB1-14BC-76DD-CFA7-4956773F8140}"/>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09A6DF1-7A1A-2ED8-7119-51FAA718968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4F089E5-8B62-952B-B25E-9E3907B70BA4}"/>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FB75F2-2263-50FE-EA65-5DDC20F06B66}"/>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grpFill/>
                <a:ln w="27426"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A59437D2-7323-D88E-667F-B0399DD238A4}"/>
                  </a:ext>
                </a:extLst>
              </p:cNvPr>
              <p:cNvGrpSpPr/>
              <p:nvPr/>
            </p:nvGrpSpPr>
            <p:grpSpPr>
              <a:xfrm>
                <a:off x="6160856" y="3493200"/>
                <a:ext cx="694251" cy="695591"/>
                <a:chOff x="7284496" y="2127428"/>
                <a:chExt cx="2245645" cy="2249982"/>
              </a:xfrm>
              <a:solidFill>
                <a:schemeClr val="bg1"/>
              </a:solidFill>
            </p:grpSpPr>
            <p:grpSp>
              <p:nvGrpSpPr>
                <p:cNvPr id="19" name="Graphic 3">
                  <a:extLst>
                    <a:ext uri="{FF2B5EF4-FFF2-40B4-BE49-F238E27FC236}">
                      <a16:creationId xmlns:a16="http://schemas.microsoft.com/office/drawing/2014/main" id="{9D14CDF6-B37D-D856-59EE-C978BA717934}"/>
                    </a:ext>
                  </a:extLst>
                </p:cNvPr>
                <p:cNvGrpSpPr/>
                <p:nvPr/>
              </p:nvGrpSpPr>
              <p:grpSpPr>
                <a:xfrm>
                  <a:off x="7284496" y="2127428"/>
                  <a:ext cx="2245645" cy="2249982"/>
                  <a:chOff x="5098317" y="2100784"/>
                  <a:chExt cx="2245645" cy="2249982"/>
                </a:xfrm>
                <a:grpFill/>
              </p:grpSpPr>
              <p:sp>
                <p:nvSpPr>
                  <p:cNvPr id="21" name="Freeform 20">
                    <a:extLst>
                      <a:ext uri="{FF2B5EF4-FFF2-40B4-BE49-F238E27FC236}">
                        <a16:creationId xmlns:a16="http://schemas.microsoft.com/office/drawing/2014/main" id="{474FBAF8-5BB2-28B2-E910-997CC3EEEB0F}"/>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226EC98-E607-82CA-F329-C992DE1F3A60}"/>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C6174F4-024D-1947-3B84-4BAD5C02732D}"/>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04405D6-772B-D07F-E118-B7539207A800}"/>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0550716-1FD1-A81A-B047-FB1CC1B928E2}"/>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6241B5A-3BDA-9031-9112-CDC8C560019C}"/>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sp>
              <p:nvSpPr>
                <p:cNvPr id="20" name="Freeform 19">
                  <a:extLst>
                    <a:ext uri="{FF2B5EF4-FFF2-40B4-BE49-F238E27FC236}">
                      <a16:creationId xmlns:a16="http://schemas.microsoft.com/office/drawing/2014/main" id="{52F10267-F585-72F9-8ED2-9E2FF97AD697}"/>
                    </a:ext>
                  </a:extLst>
                </p:cNvPr>
                <p:cNvSpPr/>
                <p:nvPr/>
              </p:nvSpPr>
              <p:spPr>
                <a:xfrm>
                  <a:off x="8914614" y="2853999"/>
                  <a:ext cx="71952" cy="71983"/>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grpFill/>
                <a:ln w="6040"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C6E56F48-86FB-0274-BC62-AF8A7B233F75}"/>
                  </a:ext>
                </a:extLst>
              </p:cNvPr>
              <p:cNvGrpSpPr/>
              <p:nvPr userDrawn="1"/>
            </p:nvGrpSpPr>
            <p:grpSpPr>
              <a:xfrm>
                <a:off x="7658458" y="4365384"/>
                <a:ext cx="723380" cy="839526"/>
                <a:chOff x="2403525" y="3625384"/>
                <a:chExt cx="853935" cy="991043"/>
              </a:xfrm>
              <a:solidFill>
                <a:schemeClr val="bg1"/>
              </a:solidFill>
            </p:grpSpPr>
            <p:sp>
              <p:nvSpPr>
                <p:cNvPr id="15" name="Freeform 14">
                  <a:extLst>
                    <a:ext uri="{FF2B5EF4-FFF2-40B4-BE49-F238E27FC236}">
                      <a16:creationId xmlns:a16="http://schemas.microsoft.com/office/drawing/2014/main" id="{36FF73A2-1671-9119-E9A8-125CBB34BC99}"/>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08DD0D3-F005-180C-F330-E679D53B4950}"/>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E893CC6-91C6-C1B8-6D84-26CA15417C8E}"/>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D8A9940-38DB-23D0-4F9C-83F4B56DF574}"/>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66" name="Freeform 65">
              <a:extLst>
                <a:ext uri="{FF2B5EF4-FFF2-40B4-BE49-F238E27FC236}">
                  <a16:creationId xmlns:a16="http://schemas.microsoft.com/office/drawing/2014/main" id="{EB7B3610-CE5E-0E1F-7C60-C9E133E61D84}"/>
                </a:ext>
              </a:extLst>
            </p:cNvPr>
            <p:cNvSpPr/>
            <p:nvPr/>
          </p:nvSpPr>
          <p:spPr>
            <a:xfrm rot="18818454">
              <a:off x="8776650" y="5735059"/>
              <a:ext cx="634727" cy="1066726"/>
            </a:xfrm>
            <a:custGeom>
              <a:avLst/>
              <a:gdLst>
                <a:gd name="connsiteX0" fmla="*/ 325831 w 377841"/>
                <a:gd name="connsiteY0" fmla="*/ 353485 h 635002"/>
                <a:gd name="connsiteX1" fmla="*/ 215990 w 377841"/>
                <a:gd name="connsiteY1" fmla="*/ 310102 h 635002"/>
                <a:gd name="connsiteX2" fmla="*/ 16615 w 377841"/>
                <a:gd name="connsiteY2" fmla="*/ 7346 h 635002"/>
                <a:gd name="connsiteX3" fmla="*/ 0 w 377841"/>
                <a:gd name="connsiteY3" fmla="*/ 11038 h 635002"/>
                <a:gd name="connsiteX4" fmla="*/ 101534 w 377841"/>
                <a:gd name="connsiteY4" fmla="*/ 356254 h 635002"/>
                <a:gd name="connsiteX5" fmla="*/ 95995 w 377841"/>
                <a:gd name="connsiteY5" fmla="*/ 361792 h 635002"/>
                <a:gd name="connsiteX6" fmla="*/ 104303 w 377841"/>
                <a:gd name="connsiteY6" fmla="*/ 591629 h 635002"/>
                <a:gd name="connsiteX7" fmla="*/ 334138 w 377841"/>
                <a:gd name="connsiteY7" fmla="*/ 583321 h 635002"/>
                <a:gd name="connsiteX8" fmla="*/ 325831 w 377841"/>
                <a:gd name="connsiteY8" fmla="*/ 353485 h 635002"/>
                <a:gd name="connsiteX9" fmla="*/ 163377 w 377841"/>
                <a:gd name="connsiteY9" fmla="*/ 527939 h 635002"/>
                <a:gd name="connsiteX10" fmla="*/ 159685 w 377841"/>
                <a:gd name="connsiteY10" fmla="*/ 419944 h 635002"/>
                <a:gd name="connsiteX11" fmla="*/ 267680 w 377841"/>
                <a:gd name="connsiteY11" fmla="*/ 416252 h 635002"/>
                <a:gd name="connsiteX12" fmla="*/ 271372 w 377841"/>
                <a:gd name="connsiteY12" fmla="*/ 524247 h 635002"/>
                <a:gd name="connsiteX13" fmla="*/ 163377 w 377841"/>
                <a:gd name="connsiteY13" fmla="*/ 527939 h 63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841" h="635002">
                  <a:moveTo>
                    <a:pt x="325831" y="353485"/>
                  </a:moveTo>
                  <a:cubicBezTo>
                    <a:pt x="294448" y="324871"/>
                    <a:pt x="255680" y="310102"/>
                    <a:pt x="215990" y="310102"/>
                  </a:cubicBezTo>
                  <a:cubicBezTo>
                    <a:pt x="183684" y="260258"/>
                    <a:pt x="22153" y="12884"/>
                    <a:pt x="16615" y="7346"/>
                  </a:cubicBezTo>
                  <a:cubicBezTo>
                    <a:pt x="0" y="-11115"/>
                    <a:pt x="0" y="11038"/>
                    <a:pt x="0" y="11038"/>
                  </a:cubicBezTo>
                  <a:lnTo>
                    <a:pt x="101534" y="356254"/>
                  </a:lnTo>
                  <a:cubicBezTo>
                    <a:pt x="99688" y="358100"/>
                    <a:pt x="97841" y="359946"/>
                    <a:pt x="95995" y="361792"/>
                  </a:cubicBezTo>
                  <a:cubicBezTo>
                    <a:pt x="35075" y="427328"/>
                    <a:pt x="38767" y="529785"/>
                    <a:pt x="104303" y="591629"/>
                  </a:cubicBezTo>
                  <a:cubicBezTo>
                    <a:pt x="169838" y="652549"/>
                    <a:pt x="272295" y="648857"/>
                    <a:pt x="334138" y="583321"/>
                  </a:cubicBezTo>
                  <a:cubicBezTo>
                    <a:pt x="395058" y="516863"/>
                    <a:pt x="392289" y="414405"/>
                    <a:pt x="325831" y="353485"/>
                  </a:cubicBezTo>
                  <a:close/>
                  <a:moveTo>
                    <a:pt x="163377" y="527939"/>
                  </a:moveTo>
                  <a:cubicBezTo>
                    <a:pt x="131994" y="499325"/>
                    <a:pt x="131071" y="450404"/>
                    <a:pt x="159685" y="419944"/>
                  </a:cubicBezTo>
                  <a:cubicBezTo>
                    <a:pt x="188299" y="389483"/>
                    <a:pt x="237220" y="387637"/>
                    <a:pt x="267680" y="416252"/>
                  </a:cubicBezTo>
                  <a:cubicBezTo>
                    <a:pt x="299063" y="444866"/>
                    <a:pt x="299986" y="493787"/>
                    <a:pt x="271372" y="524247"/>
                  </a:cubicBezTo>
                  <a:cubicBezTo>
                    <a:pt x="242758" y="554707"/>
                    <a:pt x="193837" y="557476"/>
                    <a:pt x="163377" y="527939"/>
                  </a:cubicBezTo>
                  <a:close/>
                </a:path>
              </a:pathLst>
            </a:custGeom>
            <a:solidFill>
              <a:srgbClr val="245473"/>
            </a:solidFill>
            <a:ln w="9220" cap="flat">
              <a:noFill/>
              <a:prstDash val="solid"/>
              <a:miter/>
            </a:ln>
          </p:spPr>
          <p:txBody>
            <a:bodyPr rtlCol="0" anchor="ctr"/>
            <a:lstStyle/>
            <a:p>
              <a:endParaRPr lang="en-US"/>
            </a:p>
          </p:txBody>
        </p:sp>
      </p:grpSp>
      <p:grpSp>
        <p:nvGrpSpPr>
          <p:cNvPr id="67" name="Group 66">
            <a:extLst>
              <a:ext uri="{FF2B5EF4-FFF2-40B4-BE49-F238E27FC236}">
                <a16:creationId xmlns:a16="http://schemas.microsoft.com/office/drawing/2014/main" id="{EF0E4369-1C45-A720-79F3-18B59E01B877}"/>
              </a:ext>
            </a:extLst>
          </p:cNvPr>
          <p:cNvGrpSpPr/>
          <p:nvPr/>
        </p:nvGrpSpPr>
        <p:grpSpPr>
          <a:xfrm>
            <a:off x="465494" y="1852059"/>
            <a:ext cx="944305" cy="946650"/>
            <a:chOff x="3728648" y="2288053"/>
            <a:chExt cx="1103278" cy="1106017"/>
          </a:xfrm>
        </p:grpSpPr>
        <p:sp>
          <p:nvSpPr>
            <p:cNvPr id="68" name="Freeform 67">
              <a:extLst>
                <a:ext uri="{FF2B5EF4-FFF2-40B4-BE49-F238E27FC236}">
                  <a16:creationId xmlns:a16="http://schemas.microsoft.com/office/drawing/2014/main" id="{0C40E076-A9B5-7957-D346-D71AC17FCE9E}"/>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solidFill>
              <a:srgbClr val="595959"/>
            </a:solidFill>
            <a:ln w="274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982CD77-C423-DCF5-BE0A-C455E4341A94}"/>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F98089D0-7BE7-3372-F0CA-048B5BE05DE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3CF895E-44E0-FE9F-343C-C83686CEB5DC}"/>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solidFill>
              <a:srgbClr val="F16924"/>
            </a:solidFill>
            <a:ln w="2742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66B25C2-8D68-42B2-EBE7-97FABD5F71E3}"/>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solidFill>
              <a:srgbClr val="F16924"/>
            </a:solidFill>
            <a:ln w="2742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C89743B-F147-E076-46B1-E607699AACA0}"/>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solidFill>
              <a:srgbClr val="595959"/>
            </a:solidFill>
            <a:ln w="2742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48C010C-CECC-F788-590A-091F0207C627}"/>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9A718581-87E3-52E5-814C-7B86A89ACA4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4CB776D0-0A81-0186-5975-CBF4DCC651FB}"/>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F16924"/>
            </a:solidFill>
            <a:ln w="2742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9AAEB5F-125A-8FDC-F317-C595A9FF31D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solidFill>
              <a:srgbClr val="F16924"/>
            </a:solidFill>
            <a:ln w="2742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B1DD0803-9948-53EE-8626-49740AA72816}"/>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solidFill>
              <a:srgbClr val="F16924"/>
            </a:solidFill>
            <a:ln w="2742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9F512A78-6C10-1BE9-49B2-30E56D4795C0}"/>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solidFill>
              <a:srgbClr val="F16924"/>
            </a:solidFill>
            <a:ln w="27426" cap="flat">
              <a:noFill/>
              <a:prstDash val="solid"/>
              <a:miter/>
            </a:ln>
          </p:spPr>
          <p:txBody>
            <a:bodyPr rtlCol="0" anchor="ctr"/>
            <a:lstStyle/>
            <a:p>
              <a:endParaRPr lang="en-US"/>
            </a:p>
          </p:txBody>
        </p:sp>
      </p:grpSp>
      <p:sp>
        <p:nvSpPr>
          <p:cNvPr id="2" name="Text Placeholder 12">
            <a:extLst>
              <a:ext uri="{FF2B5EF4-FFF2-40B4-BE49-F238E27FC236}">
                <a16:creationId xmlns:a16="http://schemas.microsoft.com/office/drawing/2014/main" id="{D621F928-289C-EF05-4889-058A6002A248}"/>
              </a:ext>
            </a:extLst>
          </p:cNvPr>
          <p:cNvSpPr txBox="1">
            <a:spLocks/>
          </p:cNvSpPr>
          <p:nvPr/>
        </p:nvSpPr>
        <p:spPr>
          <a:xfrm>
            <a:off x="526524" y="3525753"/>
            <a:ext cx="6957568" cy="25912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spcBef>
                <a:spcPts val="0"/>
              </a:spcBef>
            </a:pPr>
            <a:r>
              <a:rPr lang="en-GB" sz="2000" b="1" dirty="0" err="1">
                <a:solidFill>
                  <a:srgbClr val="B41F7A"/>
                </a:solidFill>
                <a:latin typeface="Calibri" panose="020F0502020204030204" pitchFamily="34" charset="0"/>
                <a:cs typeface="Calibri" panose="020F0502020204030204" pitchFamily="34" charset="0"/>
              </a:rPr>
              <a:t>Reduzieren</a:t>
            </a: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Identifizieren und implementieren Sie eine Reihe von Aktivitäten, die eine Krise verhindern, die Wahrscheinlichkeit </a:t>
            </a:r>
            <a:r>
              <a:rPr lang="en-GB" sz="2000" dirty="0" err="1">
                <a:latin typeface="Calibri" panose="020F0502020204030204" pitchFamily="34" charset="0"/>
                <a:cs typeface="Calibri" panose="020F0502020204030204" pitchFamily="34" charset="0"/>
              </a:rPr>
              <a:t>eines</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Auslösers</a:t>
            </a:r>
            <a:r>
              <a:rPr lang="en-GB" sz="2000" dirty="0">
                <a:latin typeface="Calibri" panose="020F0502020204030204" pitchFamily="34" charset="0"/>
                <a:cs typeface="Calibri" panose="020F0502020204030204" pitchFamily="34" charset="0"/>
              </a:rPr>
              <a:t> verringern </a:t>
            </a:r>
            <a:r>
              <a:rPr lang="en-GB" sz="2000" dirty="0" err="1">
                <a:latin typeface="Calibri" panose="020F0502020204030204" pitchFamily="34" charset="0"/>
                <a:cs typeface="Calibri" panose="020F0502020204030204" pitchFamily="34" charset="0"/>
              </a:rPr>
              <a:t>oder</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potentielle</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Schäden</a:t>
            </a:r>
            <a:r>
              <a:rPr lang="en-GB" sz="2000" dirty="0">
                <a:latin typeface="Calibri" panose="020F0502020204030204" pitchFamily="34" charset="0"/>
                <a:cs typeface="Calibri" panose="020F0502020204030204" pitchFamily="34" charset="0"/>
              </a:rPr>
              <a:t> der Krise reduzieren.</a:t>
            </a:r>
          </a:p>
          <a:p>
            <a:pPr marL="12700" indent="-12700">
              <a:spcBef>
                <a:spcPts val="0"/>
              </a:spcBef>
            </a:pPr>
            <a:endParaRPr lang="en-GB" sz="700" dirty="0">
              <a:latin typeface="Calibri" panose="020F0502020204030204" pitchFamily="34" charset="0"/>
              <a:cs typeface="Calibri" panose="020F0502020204030204" pitchFamily="34" charset="0"/>
            </a:endParaRPr>
          </a:p>
          <a:p>
            <a:pPr marL="12700" indent="-12700">
              <a:spcBef>
                <a:spcPts val="0"/>
              </a:spcBef>
            </a:pPr>
            <a:r>
              <a:rPr lang="en-GB" sz="2000" b="1" dirty="0" err="1">
                <a:solidFill>
                  <a:srgbClr val="B41F7A"/>
                </a:solidFill>
                <a:latin typeface="Calibri" panose="020F0502020204030204" pitchFamily="34" charset="0"/>
                <a:cs typeface="Calibri" panose="020F0502020204030204" pitchFamily="34" charset="0"/>
              </a:rPr>
              <a:t>Vorbereiten</a:t>
            </a:r>
            <a:endParaRPr lang="en-GB" sz="2000" b="1" dirty="0">
              <a:solidFill>
                <a:srgbClr val="B41F7A"/>
              </a:solidFill>
              <a:latin typeface="Calibri" panose="020F0502020204030204" pitchFamily="34" charset="0"/>
              <a:cs typeface="Calibri" panose="020F0502020204030204" pitchFamily="34" charset="0"/>
            </a:endParaRPr>
          </a:p>
          <a:p>
            <a:pPr marL="12700" indent="-12700">
              <a:spcBef>
                <a:spcPts val="0"/>
              </a:spcBef>
            </a:pPr>
            <a:r>
              <a:rPr lang="en-GB" sz="2000" dirty="0">
                <a:latin typeface="Calibri" panose="020F0502020204030204" pitchFamily="34" charset="0"/>
                <a:cs typeface="Calibri" panose="020F0502020204030204" pitchFamily="34" charset="0"/>
              </a:rPr>
              <a:t>Entwicklung und Umsetzung </a:t>
            </a:r>
            <a:r>
              <a:rPr lang="en-GB" sz="2000" dirty="0" err="1">
                <a:latin typeface="Calibri" panose="020F0502020204030204" pitchFamily="34" charset="0"/>
                <a:cs typeface="Calibri" panose="020F0502020204030204" pitchFamily="34" charset="0"/>
              </a:rPr>
              <a:t>eines</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Krisenmanagement-programms</a:t>
            </a:r>
            <a:r>
              <a:rPr lang="en-GB" sz="2000" dirty="0">
                <a:latin typeface="Calibri" panose="020F0502020204030204" pitchFamily="34" charset="0"/>
                <a:cs typeface="Calibri" panose="020F0502020204030204" pitchFamily="34" charset="0"/>
              </a:rPr>
              <a:t> oder -plans, einschließlich der Durchführung von Verfahren und Schulungen.</a:t>
            </a:r>
          </a:p>
          <a:p>
            <a:pPr marL="12700" indent="-12700">
              <a:spcBef>
                <a:spcPts val="0"/>
              </a:spcBef>
            </a:pPr>
            <a:endParaRPr lang="en-GB" sz="2000" dirty="0">
              <a:latin typeface="Calibri" panose="020F0502020204030204" pitchFamily="34" charset="0"/>
              <a:ea typeface="Lato Light" panose="020F0502020204030203" pitchFamily="34" charset="0"/>
              <a:cs typeface="Calibri" panose="020F0502020204030204" pitchFamily="34" charset="0"/>
            </a:endParaRPr>
          </a:p>
        </p:txBody>
      </p:sp>
      <p:sp>
        <p:nvSpPr>
          <p:cNvPr id="40" name="TextBox 39">
            <a:extLst>
              <a:ext uri="{FF2B5EF4-FFF2-40B4-BE49-F238E27FC236}">
                <a16:creationId xmlns:a16="http://schemas.microsoft.com/office/drawing/2014/main" id="{5AE901CC-2486-4640-FA00-CBA42AA16DFA}"/>
              </a:ext>
            </a:extLst>
          </p:cNvPr>
          <p:cNvSpPr txBox="1"/>
          <p:nvPr/>
        </p:nvSpPr>
        <p:spPr>
          <a:xfrm>
            <a:off x="465494" y="6246808"/>
            <a:ext cx="6100762" cy="338554"/>
          </a:xfrm>
          <a:prstGeom prst="rect">
            <a:avLst/>
          </a:prstGeom>
          <a:noFill/>
        </p:spPr>
        <p:txBody>
          <a:bodyPr wrap="square">
            <a:spAutoFit/>
          </a:bodyPr>
          <a:lstStyle/>
          <a:p>
            <a:pPr marL="12700" indent="-12700"/>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Quelle: </a:t>
            </a:r>
            <a:r>
              <a:rPr lang="en-IE" sz="1600" dirty="0">
                <a:solidFill>
                  <a:srgbClr val="595959"/>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Krisenstadien: Vor der Krise (bcm-institute.org)</a:t>
            </a:r>
            <a:endPar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endParaRPr>
          </a:p>
        </p:txBody>
      </p:sp>
    </p:spTree>
    <p:extLst>
      <p:ext uri="{BB962C8B-B14F-4D97-AF65-F5344CB8AC3E}">
        <p14:creationId xmlns:p14="http://schemas.microsoft.com/office/powerpoint/2010/main" val="1341626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01    </a:t>
            </a:r>
            <a:r>
              <a:rPr lang="en-US" dirty="0" err="1">
                <a:solidFill>
                  <a:schemeClr val="bg1"/>
                </a:solidFill>
              </a:rPr>
              <a:t>Vorkrisenphase</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514710"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463206" y="1852058"/>
            <a:ext cx="10090074" cy="4857085"/>
          </a:xfrm>
        </p:spPr>
        <p:txBody>
          <a:bodyPr numCol="2" spcCol="216000">
            <a:noAutofit/>
          </a:bodyPr>
          <a:lstStyle/>
          <a:p>
            <a:pPr marL="12700" indent="-12700" algn="just">
              <a:lnSpc>
                <a:spcPts val="2240"/>
              </a:lnSpc>
              <a:spcBef>
                <a:spcPts val="0"/>
              </a:spcBef>
            </a:pPr>
            <a:endParaRPr lang="en-GB" sz="1800" b="0" i="0" dirty="0">
              <a:effectLst/>
              <a:latin typeface="Calibri" panose="020F0502020204030204" pitchFamily="34" charset="0"/>
              <a:cs typeface="Calibri" panose="020F0502020204030204" pitchFamily="34" charset="0"/>
            </a:endParaRPr>
          </a:p>
          <a:p>
            <a:pPr marL="12700" indent="-12700" algn="just">
              <a:lnSpc>
                <a:spcPts val="2240"/>
              </a:lnSpc>
              <a:spcBef>
                <a:spcPts val="0"/>
              </a:spcBef>
            </a:pPr>
            <a:endParaRPr lang="en-GB" sz="1800" dirty="0">
              <a:latin typeface="Calibri" panose="020F0502020204030204" pitchFamily="34" charset="0"/>
              <a:cs typeface="Calibri" panose="020F0502020204030204" pitchFamily="34" charset="0"/>
            </a:endParaRPr>
          </a:p>
          <a:p>
            <a:pPr marL="12700" indent="-12700" algn="just">
              <a:lnSpc>
                <a:spcPts val="2240"/>
              </a:lnSpc>
              <a:spcBef>
                <a:spcPts val="0"/>
              </a:spcBef>
            </a:pPr>
            <a:endParaRPr lang="en-GB" sz="1800" b="0" i="0" dirty="0">
              <a:effectLst/>
              <a:latin typeface="Calibri" panose="020F0502020204030204" pitchFamily="34" charset="0"/>
              <a:cs typeface="Calibri" panose="020F0502020204030204" pitchFamily="34" charset="0"/>
            </a:endParaRPr>
          </a:p>
          <a:p>
            <a:pPr marL="12700" indent="-12700" algn="just">
              <a:lnSpc>
                <a:spcPts val="2240"/>
              </a:lnSpc>
              <a:spcBef>
                <a:spcPts val="0"/>
              </a:spcBef>
            </a:pPr>
            <a:r>
              <a:rPr lang="en-GB" sz="1800" b="0" i="0" dirty="0" err="1">
                <a:effectLst/>
                <a:latin typeface="Calibri" panose="020F0502020204030204" pitchFamily="34" charset="0"/>
                <a:cs typeface="Calibri" panose="020F0502020204030204" pitchFamily="34" charset="0"/>
              </a:rPr>
              <a:t>Betrachten</a:t>
            </a:r>
            <a:r>
              <a:rPr lang="en-GB" sz="1800" b="0" i="0" dirty="0">
                <a:effectLst/>
                <a:latin typeface="Calibri" panose="020F0502020204030204" pitchFamily="34" charset="0"/>
                <a:cs typeface="Calibri" panose="020F0502020204030204" pitchFamily="34" charset="0"/>
              </a:rPr>
              <a:t> Sie die Vorkrisenphase als "</a:t>
            </a:r>
            <a:r>
              <a:rPr lang="en-GB" sz="1800" b="0" i="0" dirty="0" err="1">
                <a:effectLst/>
                <a:latin typeface="Calibri" panose="020F0502020204030204" pitchFamily="34" charset="0"/>
                <a:cs typeface="Calibri" panose="020F0502020204030204" pitchFamily="34" charset="0"/>
              </a:rPr>
              <a:t>Prävention</a:t>
            </a:r>
            <a:r>
              <a:rPr lang="en-GB" sz="1800" b="0" i="0" dirty="0">
                <a:effectLst/>
                <a:latin typeface="Calibri" panose="020F0502020204030204" pitchFamily="34" charset="0"/>
                <a:cs typeface="Calibri" panose="020F0502020204030204" pitchFamily="34" charset="0"/>
              </a:rPr>
              <a:t>". </a:t>
            </a:r>
            <a:r>
              <a:rPr lang="en-GB" sz="1800" b="0" i="0" dirty="0" err="1">
                <a:effectLst/>
                <a:latin typeface="Calibri" panose="020F0502020204030204" pitchFamily="34" charset="0"/>
                <a:cs typeface="Calibri" panose="020F0502020204030204" pitchFamily="34" charset="0"/>
              </a:rPr>
              <a:t>Dabei</a:t>
            </a:r>
            <a:r>
              <a:rPr lang="en-GB" sz="1800" b="0" i="0" dirty="0">
                <a:effectLst/>
                <a:latin typeface="Calibri" panose="020F0502020204030204" pitchFamily="34" charset="0"/>
                <a:cs typeface="Calibri" panose="020F0502020204030204" pitchFamily="34" charset="0"/>
              </a:rPr>
              <a:t> geht es </a:t>
            </a:r>
            <a:r>
              <a:rPr lang="en-GB" sz="1800" b="0" i="0" dirty="0" err="1">
                <a:effectLst/>
                <a:latin typeface="Calibri" panose="020F0502020204030204" pitchFamily="34" charset="0"/>
                <a:cs typeface="Calibri" panose="020F0502020204030204" pitchFamily="34" charset="0"/>
              </a:rPr>
              <a:t>darum</a:t>
            </a:r>
            <a:r>
              <a:rPr lang="en-GB" sz="1800" b="0" i="0" dirty="0">
                <a:effectLst/>
                <a:latin typeface="Calibri" panose="020F0502020204030204" pitchFamily="34" charset="0"/>
                <a:cs typeface="Calibri" panose="020F0502020204030204" pitchFamily="34" charset="0"/>
              </a:rPr>
              <a:t>, bekannte Risiken, die zu einer Krise führen könnten, zu verringern. Dies muss Teil des </a:t>
            </a:r>
            <a:r>
              <a:rPr lang="en-GB" sz="1800" b="0" i="0" dirty="0" err="1">
                <a:effectLst/>
                <a:latin typeface="Calibri" panose="020F0502020204030204" pitchFamily="34" charset="0"/>
                <a:cs typeface="Calibri" panose="020F0502020204030204" pitchFamily="34" charset="0"/>
              </a:rPr>
              <a:t>Risikomanagement-Programms</a:t>
            </a:r>
            <a:r>
              <a:rPr lang="en-GB" sz="1800" b="0" i="0" dirty="0">
                <a:effectLst/>
                <a:latin typeface="Calibri" panose="020F0502020204030204" pitchFamily="34" charset="0"/>
                <a:cs typeface="Calibri" panose="020F0502020204030204" pitchFamily="34" charset="0"/>
              </a:rPr>
              <a:t> eines KMU sein.</a:t>
            </a:r>
          </a:p>
          <a:p>
            <a:pPr marL="12700" indent="-12700" algn="just">
              <a:lnSpc>
                <a:spcPts val="2240"/>
              </a:lnSpc>
              <a:spcBef>
                <a:spcPts val="0"/>
              </a:spcBef>
            </a:pPr>
            <a:r>
              <a:rPr lang="en-GB" sz="1800" b="0" i="0" dirty="0">
                <a:effectLst/>
                <a:latin typeface="Calibri" panose="020F0502020204030204" pitchFamily="34" charset="0"/>
                <a:cs typeface="Calibri" panose="020F0502020204030204" pitchFamily="34" charset="0"/>
              </a:rPr>
              <a:t> </a:t>
            </a:r>
          </a:p>
          <a:p>
            <a:pPr marL="12700" indent="-12700" algn="just">
              <a:lnSpc>
                <a:spcPts val="2240"/>
              </a:lnSpc>
              <a:spcBef>
                <a:spcPts val="0"/>
              </a:spcBef>
            </a:pPr>
            <a:r>
              <a:rPr lang="en-GB" sz="1800" b="0" i="0" dirty="0">
                <a:effectLst/>
                <a:latin typeface="Calibri" panose="020F0502020204030204" pitchFamily="34" charset="0"/>
                <a:cs typeface="Calibri" panose="020F0502020204030204" pitchFamily="34" charset="0"/>
              </a:rPr>
              <a:t>Die Vorbereitung </a:t>
            </a:r>
            <a:r>
              <a:rPr lang="en-GB" sz="1800" b="0" i="0" dirty="0" err="1">
                <a:effectLst/>
                <a:latin typeface="Calibri" panose="020F0502020204030204" pitchFamily="34" charset="0"/>
                <a:cs typeface="Calibri" panose="020F0502020204030204" pitchFamily="34" charset="0"/>
              </a:rPr>
              <a:t>umfasst</a:t>
            </a:r>
            <a:r>
              <a:rPr lang="en-GB" sz="1800" b="0" i="0" dirty="0">
                <a:effectLst/>
                <a:latin typeface="Calibri" panose="020F0502020204030204" pitchFamily="34" charset="0"/>
                <a:cs typeface="Calibri" panose="020F0502020204030204" pitchFamily="34" charset="0"/>
              </a:rPr>
              <a:t>:</a:t>
            </a:r>
          </a:p>
          <a:p>
            <a:pPr marL="342900" indent="-342900" algn="just">
              <a:lnSpc>
                <a:spcPts val="2240"/>
              </a:lnSpc>
              <a:spcBef>
                <a:spcPts val="0"/>
              </a:spcBef>
              <a:buClr>
                <a:srgbClr val="F16924"/>
              </a:buClr>
              <a:buFont typeface="Arial" panose="020B0604020202020204" pitchFamily="34" charset="0"/>
              <a:buChar char="•"/>
            </a:pPr>
            <a:r>
              <a:rPr lang="en-GB" sz="1800" b="0" i="0" dirty="0">
                <a:effectLst/>
                <a:latin typeface="Calibri" panose="020F0502020204030204" pitchFamily="34" charset="0"/>
                <a:cs typeface="Calibri" panose="020F0502020204030204" pitchFamily="34" charset="0"/>
              </a:rPr>
              <a:t>die Erstellung des </a:t>
            </a:r>
            <a:r>
              <a:rPr lang="en-GB" sz="1800" b="0" i="0" dirty="0" err="1">
                <a:effectLst/>
                <a:latin typeface="Calibri" panose="020F0502020204030204" pitchFamily="34" charset="0"/>
                <a:cs typeface="Calibri" panose="020F0502020204030204" pitchFamily="34" charset="0"/>
              </a:rPr>
              <a:t>Krisenmanagement</a:t>
            </a:r>
            <a:r>
              <a:rPr lang="en-GB" sz="1800" b="0" i="0" dirty="0">
                <a:effectLst/>
                <a:latin typeface="Calibri" panose="020F0502020204030204" pitchFamily="34" charset="0"/>
                <a:cs typeface="Calibri" panose="020F0502020204030204" pitchFamily="34" charset="0"/>
              </a:rPr>
              <a:t>-Plans</a:t>
            </a:r>
          </a:p>
          <a:p>
            <a:pPr marL="342900" indent="-342900" algn="just">
              <a:lnSpc>
                <a:spcPts val="2240"/>
              </a:lnSpc>
              <a:spcBef>
                <a:spcPts val="0"/>
              </a:spcBef>
              <a:buClr>
                <a:srgbClr val="F16924"/>
              </a:buClr>
              <a:buFont typeface="Arial" panose="020B0604020202020204" pitchFamily="34" charset="0"/>
              <a:buChar char="•"/>
            </a:pPr>
            <a:r>
              <a:rPr lang="en-GB" sz="1800" b="0" i="0" dirty="0">
                <a:effectLst/>
                <a:latin typeface="Calibri" panose="020F0502020204030204" pitchFamily="34" charset="0"/>
                <a:cs typeface="Calibri" panose="020F0502020204030204" pitchFamily="34" charset="0"/>
              </a:rPr>
              <a:t>Auswahl und Schulung des </a:t>
            </a:r>
            <a:r>
              <a:rPr lang="en-GB" sz="1800" b="0" i="0" dirty="0" err="1">
                <a:effectLst/>
                <a:latin typeface="Calibri" panose="020F0502020204030204" pitchFamily="34" charset="0"/>
                <a:cs typeface="Calibri" panose="020F0502020204030204" pitchFamily="34" charset="0"/>
              </a:rPr>
              <a:t>Krisenmanagement</a:t>
            </a:r>
            <a:r>
              <a:rPr lang="en-GB" sz="1800" b="0" i="0" dirty="0">
                <a:effectLst/>
                <a:latin typeface="Calibri" panose="020F0502020204030204" pitchFamily="34" charset="0"/>
                <a:cs typeface="Calibri" panose="020F0502020204030204" pitchFamily="34" charset="0"/>
              </a:rPr>
              <a:t>-Teams</a:t>
            </a:r>
          </a:p>
          <a:p>
            <a:pPr marL="342900" indent="-342900" algn="just">
              <a:lnSpc>
                <a:spcPts val="2240"/>
              </a:lnSpc>
              <a:spcBef>
                <a:spcPts val="0"/>
              </a:spcBef>
              <a:buClr>
                <a:srgbClr val="F16924"/>
              </a:buClr>
              <a:buFont typeface="Arial" panose="020B0604020202020204" pitchFamily="34" charset="0"/>
              <a:buChar char="•"/>
            </a:pPr>
            <a:r>
              <a:rPr lang="en-GB" sz="1800" b="0" i="0" dirty="0">
                <a:effectLst/>
                <a:latin typeface="Calibri" panose="020F0502020204030204" pitchFamily="34" charset="0"/>
                <a:cs typeface="Calibri" panose="020F0502020204030204" pitchFamily="34" charset="0"/>
              </a:rPr>
              <a:t>Durchführung von Übungen, um </a:t>
            </a:r>
            <a:r>
              <a:rPr lang="en-GB" sz="1800" b="0" i="0" dirty="0" err="1">
                <a:effectLst/>
                <a:latin typeface="Calibri" panose="020F0502020204030204" pitchFamily="34" charset="0"/>
                <a:cs typeface="Calibri" panose="020F0502020204030204" pitchFamily="34" charset="0"/>
              </a:rPr>
              <a:t>beides</a:t>
            </a:r>
            <a:r>
              <a:rPr lang="en-GB" sz="1800" b="0" i="0" dirty="0">
                <a:effectLst/>
                <a:latin typeface="Calibri" panose="020F0502020204030204" pitchFamily="34" charset="0"/>
                <a:cs typeface="Calibri" panose="020F0502020204030204" pitchFamily="34" charset="0"/>
              </a:rPr>
              <a:t> </a:t>
            </a:r>
            <a:r>
              <a:rPr lang="en-GB" sz="1800" b="0" i="0" dirty="0" err="1">
                <a:effectLst/>
                <a:latin typeface="Calibri" panose="020F0502020204030204" pitchFamily="34" charset="0"/>
                <a:cs typeface="Calibri" panose="020F0502020204030204" pitchFamily="34" charset="0"/>
              </a:rPr>
              <a:t>zu</a:t>
            </a:r>
            <a:r>
              <a:rPr lang="en-GB" sz="1800" b="0" i="0" dirty="0">
                <a:effectLst/>
                <a:latin typeface="Calibri" panose="020F0502020204030204" pitchFamily="34" charset="0"/>
                <a:cs typeface="Calibri" panose="020F0502020204030204" pitchFamily="34" charset="0"/>
              </a:rPr>
              <a:t> </a:t>
            </a:r>
            <a:r>
              <a:rPr lang="en-GB" sz="1800" b="0" i="0" dirty="0" err="1">
                <a:effectLst/>
                <a:latin typeface="Calibri" panose="020F0502020204030204" pitchFamily="34" charset="0"/>
                <a:cs typeface="Calibri" panose="020F0502020204030204" pitchFamily="34" charset="0"/>
              </a:rPr>
              <a:t>testen</a:t>
            </a:r>
            <a:endParaRPr lang="en-GB" sz="1800" dirty="0">
              <a:latin typeface="Calibri" panose="020F0502020204030204" pitchFamily="34" charset="0"/>
              <a:cs typeface="Calibri" panose="020F0502020204030204" pitchFamily="34" charset="0"/>
            </a:endParaRPr>
          </a:p>
          <a:p>
            <a:pPr marL="12700" indent="-12700" algn="just">
              <a:lnSpc>
                <a:spcPts val="2240"/>
              </a:lnSpc>
              <a:spcBef>
                <a:spcPts val="0"/>
              </a:spcBef>
            </a:pPr>
            <a:endParaRPr lang="en-GB" sz="1800" dirty="0">
              <a:latin typeface="Calibri" panose="020F0502020204030204" pitchFamily="34" charset="0"/>
              <a:cs typeface="Calibri" panose="020F0502020204030204" pitchFamily="34" charset="0"/>
            </a:endParaRPr>
          </a:p>
          <a:p>
            <a:pPr marL="12700" indent="-12700" algn="just">
              <a:lnSpc>
                <a:spcPts val="2240"/>
              </a:lnSpc>
              <a:spcBef>
                <a:spcPts val="0"/>
              </a:spcBef>
            </a:pPr>
            <a:endParaRPr lang="en-GB" sz="1800" dirty="0">
              <a:latin typeface="Calibri" panose="020F0502020204030204" pitchFamily="34" charset="0"/>
              <a:cs typeface="Calibri" panose="020F0502020204030204" pitchFamily="34" charset="0"/>
            </a:endParaRPr>
          </a:p>
          <a:p>
            <a:pPr marL="12700" indent="-12700" algn="just">
              <a:lnSpc>
                <a:spcPts val="2240"/>
              </a:lnSpc>
              <a:spcBef>
                <a:spcPts val="0"/>
              </a:spcBef>
            </a:pPr>
            <a:endParaRPr lang="en-GB" sz="1800" dirty="0">
              <a:latin typeface="Calibri" panose="020F0502020204030204" pitchFamily="34" charset="0"/>
              <a:cs typeface="Calibri" panose="020F0502020204030204" pitchFamily="34" charset="0"/>
            </a:endParaRPr>
          </a:p>
          <a:p>
            <a:pPr marL="12700" indent="-12700" algn="just">
              <a:lnSpc>
                <a:spcPts val="2240"/>
              </a:lnSpc>
              <a:spcBef>
                <a:spcPts val="0"/>
              </a:spcBef>
            </a:pPr>
            <a:endParaRPr lang="en-GB" sz="1800" dirty="0">
              <a:latin typeface="Calibri" panose="020F0502020204030204" pitchFamily="34" charset="0"/>
              <a:cs typeface="Calibri" panose="020F0502020204030204" pitchFamily="34" charset="0"/>
            </a:endParaRPr>
          </a:p>
          <a:p>
            <a:pPr marL="12700" indent="-12700" algn="just">
              <a:lnSpc>
                <a:spcPts val="2240"/>
              </a:lnSpc>
              <a:spcBef>
                <a:spcPts val="0"/>
              </a:spcBef>
            </a:pPr>
            <a:r>
              <a:rPr lang="en-GB" sz="1800" b="0" i="0" dirty="0">
                <a:effectLst/>
                <a:latin typeface="Calibri" panose="020F0502020204030204" pitchFamily="34" charset="0"/>
                <a:cs typeface="Calibri" panose="020F0502020204030204" pitchFamily="34" charset="0"/>
              </a:rPr>
              <a:t>In dieser Phase sollte </a:t>
            </a:r>
            <a:r>
              <a:rPr lang="en-GB" sz="1800" dirty="0" err="1">
                <a:latin typeface="Calibri" panose="020F0502020204030204" pitchFamily="34" charset="0"/>
                <a:cs typeface="Calibri" panose="020F0502020204030204" pitchFamily="34" charset="0"/>
              </a:rPr>
              <a:t>ein</a:t>
            </a:r>
            <a:r>
              <a:rPr lang="en-GB" sz="1800" dirty="0">
                <a:latin typeface="Calibri" panose="020F0502020204030204" pitchFamily="34" charset="0"/>
                <a:cs typeface="Calibri" panose="020F0502020204030204" pitchFamily="34" charset="0"/>
              </a:rPr>
              <a:t> </a:t>
            </a:r>
            <a:r>
              <a:rPr lang="en-GB" sz="1800" b="0" i="0" dirty="0" err="1">
                <a:effectLst/>
                <a:latin typeface="Calibri" panose="020F0502020204030204" pitchFamily="34" charset="0"/>
                <a:cs typeface="Calibri" panose="020F0502020204030204" pitchFamily="34" charset="0"/>
              </a:rPr>
              <a:t>Krisenmanagement</a:t>
            </a:r>
            <a:r>
              <a:rPr lang="en-GB" sz="1800" b="0" i="0" dirty="0">
                <a:effectLst/>
                <a:latin typeface="Calibri" panose="020F0502020204030204" pitchFamily="34" charset="0"/>
                <a:cs typeface="Calibri" panose="020F0502020204030204" pitchFamily="34" charset="0"/>
              </a:rPr>
              <a:t>-Team eine umfassende Liste </a:t>
            </a:r>
            <a:r>
              <a:rPr lang="en-GB" sz="1800" b="0" i="0" dirty="0" err="1">
                <a:effectLst/>
                <a:latin typeface="Calibri" panose="020F0502020204030204" pitchFamily="34" charset="0"/>
                <a:cs typeface="Calibri" panose="020F0502020204030204" pitchFamily="34" charset="0"/>
              </a:rPr>
              <a:t>aller</a:t>
            </a:r>
            <a:r>
              <a:rPr lang="en-GB" sz="1800" b="0" i="0" dirty="0">
                <a:effectLst/>
                <a:latin typeface="Calibri" panose="020F0502020204030204" pitchFamily="34" charset="0"/>
                <a:cs typeface="Calibri" panose="020F0502020204030204" pitchFamily="34" charset="0"/>
              </a:rPr>
              <a:t> </a:t>
            </a:r>
            <a:r>
              <a:rPr lang="en-GB" sz="1800" b="0" i="0" dirty="0" err="1">
                <a:effectLst/>
                <a:latin typeface="Calibri" panose="020F0502020204030204" pitchFamily="34" charset="0"/>
                <a:cs typeface="Calibri" panose="020F0502020204030204" pitchFamily="34" charset="0"/>
              </a:rPr>
              <a:t>denkbaren</a:t>
            </a:r>
            <a:r>
              <a:rPr lang="en-GB" sz="1800" b="0" i="0" dirty="0">
                <a:effectLst/>
                <a:latin typeface="Calibri" panose="020F0502020204030204" pitchFamily="34" charset="0"/>
                <a:cs typeface="Calibri" panose="020F0502020204030204" pitchFamily="34" charset="0"/>
              </a:rPr>
              <a:t> Krisen erstellen, die das KMU betreffen könnten. Dabei sollten auch vergangene </a:t>
            </a:r>
            <a:r>
              <a:rPr lang="en-GB" sz="1800" b="0" i="0" dirty="0" err="1">
                <a:effectLst/>
                <a:latin typeface="Calibri" panose="020F0502020204030204" pitchFamily="34" charset="0"/>
                <a:cs typeface="Calibri" panose="020F0502020204030204" pitchFamily="34" charset="0"/>
              </a:rPr>
              <a:t>Herausforderungen</a:t>
            </a:r>
            <a:r>
              <a:rPr lang="en-GB" sz="1800" b="0" i="0" dirty="0">
                <a:effectLst/>
                <a:latin typeface="Calibri" panose="020F0502020204030204" pitchFamily="34" charset="0"/>
                <a:cs typeface="Calibri" panose="020F0502020204030204" pitchFamily="34" charset="0"/>
              </a:rPr>
              <a:t> </a:t>
            </a:r>
            <a:r>
              <a:rPr lang="en-GB" sz="1800" b="0" i="0" dirty="0" err="1">
                <a:effectLst/>
                <a:latin typeface="Calibri" panose="020F0502020204030204" pitchFamily="34" charset="0"/>
                <a:cs typeface="Calibri" panose="020F0502020204030204" pitchFamily="34" charset="0"/>
              </a:rPr>
              <a:t>berücksichtigt</a:t>
            </a:r>
            <a:r>
              <a:rPr lang="en-GB" sz="1800" b="0" i="0" dirty="0">
                <a:effectLst/>
                <a:latin typeface="Calibri" panose="020F0502020204030204" pitchFamily="34" charset="0"/>
                <a:cs typeface="Calibri" panose="020F0502020204030204" pitchFamily="34" charset="0"/>
              </a:rPr>
              <a:t> </a:t>
            </a:r>
            <a:r>
              <a:rPr lang="en-GB" sz="1800" b="0" i="0" dirty="0" err="1">
                <a:effectLst/>
                <a:latin typeface="Calibri" panose="020F0502020204030204" pitchFamily="34" charset="0"/>
                <a:cs typeface="Calibri" panose="020F0502020204030204" pitchFamily="34" charset="0"/>
              </a:rPr>
              <a:t>werden</a:t>
            </a:r>
            <a:r>
              <a:rPr lang="en-GB" sz="1800" b="0" i="0" dirty="0">
                <a:effectLst/>
                <a:latin typeface="Calibri" panose="020F0502020204030204" pitchFamily="34" charset="0"/>
                <a:cs typeface="Calibri" panose="020F0502020204030204" pitchFamily="34" charset="0"/>
              </a:rPr>
              <a:t>. Das </a:t>
            </a:r>
            <a:r>
              <a:rPr lang="en-GB" sz="1800" dirty="0" err="1">
                <a:latin typeface="Calibri" panose="020F0502020204030204" pitchFamily="34" charset="0"/>
                <a:cs typeface="Calibri" panose="020F0502020204030204" pitchFamily="34" charset="0"/>
              </a:rPr>
              <a:t>V</a:t>
            </a:r>
            <a:r>
              <a:rPr lang="en-GB" sz="1800" b="0" i="0" dirty="0" err="1">
                <a:effectLst/>
                <a:latin typeface="Calibri" panose="020F0502020204030204" pitchFamily="34" charset="0"/>
                <a:cs typeface="Calibri" panose="020F0502020204030204" pitchFamily="34" charset="0"/>
              </a:rPr>
              <a:t>orhandensein</a:t>
            </a:r>
            <a:r>
              <a:rPr lang="en-GB" sz="1800" b="0" i="0" dirty="0">
                <a:effectLst/>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entsprechender</a:t>
            </a:r>
            <a:r>
              <a:rPr lang="en-GB" sz="1800" b="0" i="0" dirty="0">
                <a:effectLst/>
                <a:latin typeface="Calibri" panose="020F0502020204030204" pitchFamily="34" charset="0"/>
                <a:cs typeface="Calibri" panose="020F0502020204030204" pitchFamily="34" charset="0"/>
              </a:rPr>
              <a:t> </a:t>
            </a:r>
            <a:r>
              <a:rPr lang="en-GB" sz="1800" b="0" i="0" dirty="0" err="1">
                <a:effectLst/>
                <a:latin typeface="Calibri" panose="020F0502020204030204" pitchFamily="34" charset="0"/>
                <a:cs typeface="Calibri" panose="020F0502020204030204" pitchFamily="34" charset="0"/>
              </a:rPr>
              <a:t>Ressourcen</a:t>
            </a:r>
            <a:r>
              <a:rPr lang="en-GB" sz="1800" b="0" i="0" dirty="0">
                <a:effectLst/>
                <a:latin typeface="Calibri" panose="020F0502020204030204" pitchFamily="34" charset="0"/>
                <a:cs typeface="Calibri" panose="020F0502020204030204" pitchFamily="34" charset="0"/>
              </a:rPr>
              <a:t> </a:t>
            </a:r>
            <a:r>
              <a:rPr lang="en-GB" sz="1800" b="0" i="0" dirty="0" err="1">
                <a:effectLst/>
                <a:latin typeface="Calibri" panose="020F0502020204030204" pitchFamily="34" charset="0"/>
                <a:cs typeface="Calibri" panose="020F0502020204030204" pitchFamily="34" charset="0"/>
              </a:rPr>
              <a:t>sollte</a:t>
            </a:r>
            <a:r>
              <a:rPr lang="en-GB" sz="1800" b="0" i="0" dirty="0">
                <a:effectLst/>
                <a:latin typeface="Calibri" panose="020F0502020204030204" pitchFamily="34" charset="0"/>
                <a:cs typeface="Calibri" panose="020F0502020204030204" pitchFamily="34" charset="0"/>
              </a:rPr>
              <a:t> </a:t>
            </a:r>
            <a:r>
              <a:rPr lang="en-GB" sz="1800" b="0" i="0" dirty="0" err="1">
                <a:effectLst/>
                <a:latin typeface="Calibri" panose="020F0502020204030204" pitchFamily="34" charset="0"/>
                <a:cs typeface="Calibri" panose="020F0502020204030204" pitchFamily="34" charset="0"/>
              </a:rPr>
              <a:t>sichergestellt</a:t>
            </a:r>
            <a:r>
              <a:rPr lang="en-GB" sz="1800" b="0" i="0" dirty="0">
                <a:effectLst/>
                <a:latin typeface="Calibri" panose="020F0502020204030204" pitchFamily="34" charset="0"/>
                <a:cs typeface="Calibri" panose="020F0502020204030204" pitchFamily="34" charset="0"/>
              </a:rPr>
              <a:t> </a:t>
            </a:r>
            <a:r>
              <a:rPr lang="en-GB" sz="1800" b="0" i="0" dirty="0" err="1">
                <a:effectLst/>
                <a:latin typeface="Calibri" panose="020F0502020204030204" pitchFamily="34" charset="0"/>
                <a:cs typeface="Calibri" panose="020F0502020204030204" pitchFamily="34" charset="0"/>
              </a:rPr>
              <a:t>werden</a:t>
            </a:r>
            <a:r>
              <a:rPr lang="en-GB" sz="1800" b="0" i="0" dirty="0">
                <a:effectLst/>
                <a:latin typeface="Calibri" panose="020F0502020204030204" pitchFamily="34" charset="0"/>
                <a:cs typeface="Calibri" panose="020F0502020204030204" pitchFamily="34" charset="0"/>
              </a:rPr>
              <a:t>, um </a:t>
            </a:r>
            <a:r>
              <a:rPr lang="en-GB" sz="1800" b="0" i="0" dirty="0" err="1">
                <a:effectLst/>
                <a:latin typeface="Calibri" panose="020F0502020204030204" pitchFamily="34" charset="0"/>
                <a:cs typeface="Calibri" panose="020F0502020204030204" pitchFamily="34" charset="0"/>
              </a:rPr>
              <a:t>eine</a:t>
            </a:r>
            <a:r>
              <a:rPr lang="en-GB" sz="1800" b="0" i="0" dirty="0">
                <a:effectLst/>
                <a:latin typeface="Calibri" panose="020F0502020204030204" pitchFamily="34" charset="0"/>
                <a:cs typeface="Calibri" panose="020F0502020204030204" pitchFamily="34" charset="0"/>
              </a:rPr>
              <a:t> </a:t>
            </a:r>
            <a:r>
              <a:rPr lang="en-GB" sz="1800" b="0" i="0" dirty="0" err="1">
                <a:effectLst/>
                <a:latin typeface="Calibri" panose="020F0502020204030204" pitchFamily="34" charset="0"/>
                <a:cs typeface="Calibri" panose="020F0502020204030204" pitchFamily="34" charset="0"/>
              </a:rPr>
              <a:t>Wiederholung</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dessen</a:t>
            </a:r>
            <a:r>
              <a:rPr lang="en-GB" sz="1800" b="0" i="0" dirty="0">
                <a:effectLst/>
                <a:latin typeface="Calibri" panose="020F0502020204030204" pitchFamily="34" charset="0"/>
                <a:cs typeface="Calibri" panose="020F0502020204030204" pitchFamily="34" charset="0"/>
              </a:rPr>
              <a:t> zu vermeiden. </a:t>
            </a:r>
            <a:r>
              <a:rPr lang="en-GB" sz="1800" b="0" i="0" dirty="0" err="1">
                <a:effectLst/>
                <a:latin typeface="Calibri" panose="020F0502020204030204" pitchFamily="34" charset="0"/>
                <a:cs typeface="Calibri" panose="020F0502020204030204" pitchFamily="34" charset="0"/>
              </a:rPr>
              <a:t>Diese</a:t>
            </a:r>
            <a:r>
              <a:rPr lang="en-GB" sz="1800" b="0" i="0" dirty="0">
                <a:effectLst/>
                <a:latin typeface="Calibri" panose="020F0502020204030204" pitchFamily="34" charset="0"/>
                <a:cs typeface="Calibri" panose="020F0502020204030204" pitchFamily="34" charset="0"/>
              </a:rPr>
              <a:t> </a:t>
            </a:r>
            <a:r>
              <a:rPr lang="en-GB" sz="1800" b="0" i="0" dirty="0" err="1">
                <a:effectLst/>
                <a:latin typeface="Calibri" panose="020F0502020204030204" pitchFamily="34" charset="0"/>
                <a:cs typeface="Calibri" panose="020F0502020204030204" pitchFamily="34" charset="0"/>
              </a:rPr>
              <a:t>Vorkehrung</a:t>
            </a:r>
            <a:r>
              <a:rPr lang="en-GB" sz="1800" b="0" i="0" dirty="0">
                <a:effectLst/>
                <a:latin typeface="Calibri" panose="020F0502020204030204" pitchFamily="34" charset="0"/>
                <a:cs typeface="Calibri" panose="020F0502020204030204" pitchFamily="34" charset="0"/>
              </a:rPr>
              <a:t> </a:t>
            </a:r>
            <a:r>
              <a:rPr lang="en-GB" sz="1800" b="0" i="0" dirty="0" err="1">
                <a:effectLst/>
                <a:latin typeface="Calibri" panose="020F0502020204030204" pitchFamily="34" charset="0"/>
                <a:cs typeface="Calibri" panose="020F0502020204030204" pitchFamily="34" charset="0"/>
              </a:rPr>
              <a:t>kann</a:t>
            </a:r>
            <a:r>
              <a:rPr lang="en-GB" sz="1800" b="0" i="0" dirty="0">
                <a:effectLst/>
                <a:latin typeface="Calibri" panose="020F0502020204030204" pitchFamily="34" charset="0"/>
                <a:cs typeface="Calibri" panose="020F0502020204030204" pitchFamily="34" charset="0"/>
              </a:rPr>
              <a:t> dazu beitragen, Situationen zu identifizieren, die </a:t>
            </a:r>
            <a:r>
              <a:rPr lang="en-GB" sz="1800" b="0" i="0" dirty="0" err="1">
                <a:effectLst/>
                <a:latin typeface="Calibri" panose="020F0502020204030204" pitchFamily="34" charset="0"/>
                <a:cs typeface="Calibri" panose="020F0502020204030204" pitchFamily="34" charset="0"/>
              </a:rPr>
              <a:t>durch</a:t>
            </a:r>
            <a:r>
              <a:rPr lang="en-GB" sz="1800" b="0" i="0" dirty="0">
                <a:effectLst/>
                <a:latin typeface="Calibri" panose="020F0502020204030204" pitchFamily="34" charset="0"/>
                <a:cs typeface="Calibri" panose="020F0502020204030204" pitchFamily="34" charset="0"/>
              </a:rPr>
              <a:t> </a:t>
            </a:r>
            <a:r>
              <a:rPr lang="en-GB" sz="1800" b="0" i="0" dirty="0" err="1">
                <a:effectLst/>
                <a:latin typeface="Calibri" panose="020F0502020204030204" pitchFamily="34" charset="0"/>
                <a:cs typeface="Calibri" panose="020F0502020204030204" pitchFamily="34" charset="0"/>
              </a:rPr>
              <a:t>Änderung</a:t>
            </a:r>
            <a:r>
              <a:rPr lang="en-GB" sz="1800" b="0" i="0" dirty="0">
                <a:effectLst/>
                <a:latin typeface="Calibri" panose="020F0502020204030204" pitchFamily="34" charset="0"/>
                <a:cs typeface="Calibri" panose="020F0502020204030204" pitchFamily="34" charset="0"/>
              </a:rPr>
              <a:t> bestehender Prozesse und Verfahren vermeidbar </a:t>
            </a:r>
            <a:r>
              <a:rPr lang="en-GB" sz="1800" b="0" i="0" dirty="0" err="1">
                <a:effectLst/>
                <a:latin typeface="Calibri" panose="020F0502020204030204" pitchFamily="34" charset="0"/>
                <a:cs typeface="Calibri" panose="020F0502020204030204" pitchFamily="34" charset="0"/>
              </a:rPr>
              <a:t>sind</a:t>
            </a:r>
            <a:r>
              <a:rPr lang="en-GB" sz="1800" b="0" i="0" dirty="0">
                <a:effectLst/>
                <a:latin typeface="Calibri" panose="020F0502020204030204" pitchFamily="34" charset="0"/>
                <a:cs typeface="Calibri" panose="020F0502020204030204" pitchFamily="34" charset="0"/>
              </a:rPr>
              <a:t>.</a:t>
            </a:r>
          </a:p>
          <a:p>
            <a:pPr marL="12700" indent="-12700" algn="just">
              <a:lnSpc>
                <a:spcPts val="2240"/>
              </a:lnSpc>
              <a:spcBef>
                <a:spcPts val="0"/>
              </a:spcBef>
            </a:pPr>
            <a:r>
              <a:rPr lang="en-GB" sz="1800" b="0" i="0" dirty="0">
                <a:effectLst/>
                <a:latin typeface="Calibri" panose="020F0502020204030204" pitchFamily="34" charset="0"/>
                <a:cs typeface="Calibri" panose="020F0502020204030204" pitchFamily="34" charset="0"/>
              </a:rPr>
              <a:t>Eine Organisation mit einem fortschrittlichen Plan für den Umgang mit Krisen weiß genau, was zu tun ist, wenn eine Katastrophe </a:t>
            </a:r>
            <a:r>
              <a:rPr lang="en-GB" sz="1800" dirty="0">
                <a:latin typeface="Calibri" panose="020F0502020204030204" pitchFamily="34" charset="0"/>
                <a:cs typeface="Calibri" panose="020F0502020204030204" pitchFamily="34" charset="0"/>
              </a:rPr>
              <a:t>eintritt</a:t>
            </a:r>
            <a:r>
              <a:rPr lang="en-GB" sz="1800" b="0" i="0" dirty="0">
                <a:effectLst/>
                <a:latin typeface="Calibri" panose="020F0502020204030204" pitchFamily="34" charset="0"/>
                <a:cs typeface="Calibri" panose="020F0502020204030204" pitchFamily="34" charset="0"/>
              </a:rPr>
              <a:t>. Dazu gehört auch die Erstellung einer Liste möglicher Reaktionen sowie von Best- und Worst-Case-Szenarien.</a:t>
            </a:r>
          </a:p>
        </p:txBody>
      </p:sp>
      <p:grpSp>
        <p:nvGrpSpPr>
          <p:cNvPr id="67" name="Group 66">
            <a:extLst>
              <a:ext uri="{FF2B5EF4-FFF2-40B4-BE49-F238E27FC236}">
                <a16:creationId xmlns:a16="http://schemas.microsoft.com/office/drawing/2014/main" id="{EF0E4369-1C45-A720-79F3-18B59E01B877}"/>
              </a:ext>
            </a:extLst>
          </p:cNvPr>
          <p:cNvGrpSpPr/>
          <p:nvPr/>
        </p:nvGrpSpPr>
        <p:grpSpPr>
          <a:xfrm>
            <a:off x="465494" y="1852059"/>
            <a:ext cx="944305" cy="946650"/>
            <a:chOff x="3728648" y="2288053"/>
            <a:chExt cx="1103278" cy="1106017"/>
          </a:xfrm>
        </p:grpSpPr>
        <p:sp>
          <p:nvSpPr>
            <p:cNvPr id="68" name="Freeform 67">
              <a:extLst>
                <a:ext uri="{FF2B5EF4-FFF2-40B4-BE49-F238E27FC236}">
                  <a16:creationId xmlns:a16="http://schemas.microsoft.com/office/drawing/2014/main" id="{0C40E076-A9B5-7957-D346-D71AC17FCE9E}"/>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solidFill>
              <a:srgbClr val="595959"/>
            </a:solidFill>
            <a:ln w="274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982CD77-C423-DCF5-BE0A-C455E4341A94}"/>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F98089D0-7BE7-3372-F0CA-048B5BE05DE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3CF895E-44E0-FE9F-343C-C83686CEB5DC}"/>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solidFill>
              <a:srgbClr val="F16924"/>
            </a:solidFill>
            <a:ln w="2742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66B25C2-8D68-42B2-EBE7-97FABD5F71E3}"/>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solidFill>
              <a:srgbClr val="F16924"/>
            </a:solidFill>
            <a:ln w="2742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C89743B-F147-E076-46B1-E607699AACA0}"/>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solidFill>
              <a:srgbClr val="595959"/>
            </a:solidFill>
            <a:ln w="2742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48C010C-CECC-F788-590A-091F0207C627}"/>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9A718581-87E3-52E5-814C-7B86A89ACA4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4CB776D0-0A81-0186-5975-CBF4DCC651FB}"/>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F16924"/>
            </a:solidFill>
            <a:ln w="2742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9AAEB5F-125A-8FDC-F317-C595A9FF31D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solidFill>
              <a:srgbClr val="F16924"/>
            </a:solidFill>
            <a:ln w="2742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B1DD0803-9948-53EE-8626-49740AA72816}"/>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solidFill>
              <a:srgbClr val="F16924"/>
            </a:solidFill>
            <a:ln w="2742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9F512A78-6C10-1BE9-49B2-30E56D4795C0}"/>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solidFill>
              <a:srgbClr val="F16924"/>
            </a:solidFill>
            <a:ln w="27426" cap="flat">
              <a:noFill/>
              <a:prstDash val="solid"/>
              <a:miter/>
            </a:ln>
          </p:spPr>
          <p:txBody>
            <a:bodyPr rtlCol="0" anchor="ctr"/>
            <a:lstStyle/>
            <a:p>
              <a:endParaRPr lang="en-US"/>
            </a:p>
          </p:txBody>
        </p:sp>
      </p:grpSp>
      <p:sp>
        <p:nvSpPr>
          <p:cNvPr id="2" name="Text Placeholder 12">
            <a:extLst>
              <a:ext uri="{FF2B5EF4-FFF2-40B4-BE49-F238E27FC236}">
                <a16:creationId xmlns:a16="http://schemas.microsoft.com/office/drawing/2014/main" id="{4E775511-0F7D-86DF-F599-0529AC62FD62}"/>
              </a:ext>
            </a:extLst>
          </p:cNvPr>
          <p:cNvSpPr txBox="1">
            <a:spLocks/>
          </p:cNvSpPr>
          <p:nvPr/>
        </p:nvSpPr>
        <p:spPr>
          <a:xfrm>
            <a:off x="1784573" y="1614885"/>
            <a:ext cx="9515167" cy="489578"/>
          </a:xfrm>
          <a:prstGeom prst="rect">
            <a:avLst/>
          </a:prstGeom>
        </p:spPr>
        <p:txBody>
          <a:bodyPr vert="horz" lIns="91440" tIns="45720" rIns="91440" bIns="45720" numCol="2" spcCol="14400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200" b="1" dirty="0">
                <a:solidFill>
                  <a:srgbClr val="B41F7A"/>
                </a:solidFill>
                <a:latin typeface="Calibri" panose="020F0502020204030204" pitchFamily="34" charset="0"/>
                <a:cs typeface="Calibri" panose="020F0502020204030204" pitchFamily="34" charset="0"/>
              </a:rPr>
              <a:t>Prävention</a:t>
            </a:r>
          </a:p>
        </p:txBody>
      </p:sp>
    </p:spTree>
    <p:extLst>
      <p:ext uri="{BB962C8B-B14F-4D97-AF65-F5344CB8AC3E}">
        <p14:creationId xmlns:p14="http://schemas.microsoft.com/office/powerpoint/2010/main" val="17655160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01     </a:t>
            </a:r>
            <a:r>
              <a:rPr lang="en-US" dirty="0" err="1">
                <a:solidFill>
                  <a:schemeClr val="bg1"/>
                </a:solidFill>
              </a:rPr>
              <a:t>Vorkrisenphase</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551501"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831525" y="2375564"/>
            <a:ext cx="9515167" cy="3891897"/>
          </a:xfrm>
        </p:spPr>
        <p:txBody>
          <a:bodyPr numCol="2" spcCol="216000">
            <a:noAutofit/>
          </a:bodyPr>
          <a:lstStyle/>
          <a:p>
            <a:pPr marL="12700" indent="-12700" algn="just">
              <a:lnSpc>
                <a:spcPts val="2240"/>
              </a:lnSpc>
              <a:spcBef>
                <a:spcPts val="0"/>
              </a:spcBef>
            </a:pPr>
            <a:r>
              <a:rPr lang="en-GB" sz="2200" b="0" i="0" dirty="0">
                <a:effectLst/>
                <a:latin typeface="Calibri" panose="020F0502020204030204" pitchFamily="34" charset="0"/>
                <a:cs typeface="Calibri" panose="020F0502020204030204" pitchFamily="34" charset="0"/>
              </a:rPr>
              <a:t>Das </a:t>
            </a:r>
            <a:r>
              <a:rPr lang="en-GB" sz="2200" b="0" i="0" dirty="0" err="1">
                <a:effectLst/>
                <a:latin typeface="Calibri" panose="020F0502020204030204" pitchFamily="34" charset="0"/>
                <a:cs typeface="Calibri" panose="020F0502020204030204" pitchFamily="34" charset="0"/>
              </a:rPr>
              <a:t>gesamte</a:t>
            </a:r>
            <a:r>
              <a:rPr lang="en-GB" sz="2200" b="0" i="0" dirty="0">
                <a:effectLst/>
                <a:latin typeface="Calibri" panose="020F0502020204030204" pitchFamily="34" charset="0"/>
                <a:cs typeface="Calibri" panose="020F0502020204030204" pitchFamily="34" charset="0"/>
              </a:rPr>
              <a:t> </a:t>
            </a:r>
            <a:r>
              <a:rPr lang="en-GB" sz="2200" b="0" i="0" dirty="0" err="1">
                <a:effectLst/>
                <a:latin typeface="Calibri" panose="020F0502020204030204" pitchFamily="34" charset="0"/>
                <a:cs typeface="Calibri" panose="020F0502020204030204" pitchFamily="34" charset="0"/>
              </a:rPr>
              <a:t>Krisenmanagement</a:t>
            </a:r>
            <a:r>
              <a:rPr lang="en-GB" sz="2200" b="0" i="0" dirty="0">
                <a:effectLst/>
                <a:latin typeface="Calibri" panose="020F0502020204030204" pitchFamily="34" charset="0"/>
                <a:cs typeface="Calibri" panose="020F0502020204030204" pitchFamily="34" charset="0"/>
              </a:rPr>
              <a:t>-Team sollte in die Ausarbeitung des Plans einbezogen werden und über alle endgültigen Prozesse und Verfahren informiert sein</a:t>
            </a:r>
            <a:r>
              <a:rPr lang="en-GB" sz="2200" b="0" i="0" dirty="0">
                <a:effectLst/>
                <a:latin typeface="Calibri" panose="020F0502020204030204" pitchFamily="34" charset="0"/>
                <a:ea typeface="Lato Light" panose="020F0502020204030203" pitchFamily="34" charset="0"/>
                <a:cs typeface="Calibri" panose="020F0502020204030204" pitchFamily="34" charset="0"/>
              </a:rPr>
              <a:t>. </a:t>
            </a:r>
          </a:p>
          <a:p>
            <a:pPr marL="12700" indent="-12700" algn="just">
              <a:lnSpc>
                <a:spcPts val="2240"/>
              </a:lnSpc>
              <a:spcBef>
                <a:spcPts val="0"/>
              </a:spcBef>
            </a:pPr>
            <a:endParaRPr lang="en-GB" sz="2200" dirty="0">
              <a:latin typeface="Calibri" panose="020F0502020204030204" pitchFamily="34" charset="0"/>
              <a:ea typeface="Lato Light" panose="020F0502020204030203" pitchFamily="34" charset="0"/>
              <a:cs typeface="Calibri" panose="020F0502020204030204" pitchFamily="34" charset="0"/>
            </a:endParaRPr>
          </a:p>
          <a:p>
            <a:pPr marL="12700" indent="-12700" algn="just">
              <a:lnSpc>
                <a:spcPts val="2240"/>
              </a:lnSpc>
              <a:spcBef>
                <a:spcPts val="0"/>
              </a:spcBef>
            </a:pPr>
            <a:r>
              <a:rPr lang="en-GB" sz="2200" dirty="0">
                <a:latin typeface="Calibri" panose="020F0502020204030204" pitchFamily="34" charset="0"/>
                <a:ea typeface="Lato Light" panose="020F0502020204030203" pitchFamily="34" charset="0"/>
                <a:cs typeface="Calibri" panose="020F0502020204030204" pitchFamily="34" charset="0"/>
              </a:rPr>
              <a:t>Bei der Prävention geht es darum, bekannte Risiken zu verringern, die zu einer Krise führen </a:t>
            </a:r>
            <a:r>
              <a:rPr lang="en-GB" sz="2200" dirty="0" err="1">
                <a:latin typeface="Calibri" panose="020F0502020204030204" pitchFamily="34" charset="0"/>
                <a:ea typeface="Lato Light" panose="020F0502020204030203" pitchFamily="34" charset="0"/>
                <a:cs typeface="Calibri" panose="020F0502020204030204" pitchFamily="34" charset="0"/>
              </a:rPr>
              <a:t>könnten</a:t>
            </a:r>
            <a:r>
              <a:rPr lang="en-GB" sz="2200" dirty="0">
                <a:latin typeface="Calibri" panose="020F0502020204030204" pitchFamily="34" charset="0"/>
                <a:ea typeface="Lato Light" panose="020F0502020204030203" pitchFamily="34" charset="0"/>
                <a:cs typeface="Calibri" panose="020F0502020204030204" pitchFamily="34" charset="0"/>
              </a:rPr>
              <a:t>. Dies ist Teil des </a:t>
            </a:r>
            <a:r>
              <a:rPr lang="en-GB" sz="2200" dirty="0" err="1">
                <a:latin typeface="Calibri" panose="020F0502020204030204" pitchFamily="34" charset="0"/>
                <a:ea typeface="Lato Light" panose="020F0502020204030203" pitchFamily="34" charset="0"/>
                <a:cs typeface="Calibri" panose="020F0502020204030204" pitchFamily="34" charset="0"/>
              </a:rPr>
              <a:t>Risikomanagement-Programms</a:t>
            </a:r>
            <a:r>
              <a:rPr lang="en-GB" sz="2200" dirty="0">
                <a:latin typeface="Calibri" panose="020F0502020204030204" pitchFamily="34" charset="0"/>
                <a:ea typeface="Lato Light" panose="020F0502020204030203" pitchFamily="34" charset="0"/>
                <a:cs typeface="Calibri" panose="020F0502020204030204" pitchFamily="34" charset="0"/>
              </a:rPr>
              <a:t> einer Organisation. Die Vorbereitung umfasst die Erstellung des </a:t>
            </a:r>
            <a:r>
              <a:rPr lang="en-GB" sz="2200" dirty="0" err="1">
                <a:latin typeface="Calibri" panose="020F0502020204030204" pitchFamily="34" charset="0"/>
                <a:ea typeface="Lato Light" panose="020F0502020204030203" pitchFamily="34" charset="0"/>
                <a:cs typeface="Calibri" panose="020F0502020204030204" pitchFamily="34" charset="0"/>
              </a:rPr>
              <a:t>Krisen</a:t>
            </a:r>
            <a:r>
              <a:rPr lang="en-GB" sz="2200" dirty="0">
                <a:latin typeface="Calibri" panose="020F0502020204030204" pitchFamily="34" charset="0"/>
                <a:ea typeface="Lato Light" panose="020F0502020204030203" pitchFamily="34" charset="0"/>
                <a:cs typeface="Calibri" panose="020F0502020204030204" pitchFamily="34" charset="0"/>
              </a:rPr>
              <a:t>-management-Plans, die Auswahl und Schulung des Teams und die Durchführung von Übungen, um </a:t>
            </a:r>
            <a:r>
              <a:rPr lang="en-GB" sz="2200" dirty="0" err="1">
                <a:latin typeface="Calibri" panose="020F0502020204030204" pitchFamily="34" charset="0"/>
                <a:ea typeface="Lato Light" panose="020F0502020204030203" pitchFamily="34" charset="0"/>
                <a:cs typeface="Calibri" panose="020F0502020204030204" pitchFamily="34" charset="0"/>
              </a:rPr>
              <a:t>beides</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zu</a:t>
            </a:r>
            <a:r>
              <a:rPr lang="en-GB" sz="2200" dirty="0">
                <a:latin typeface="Calibri" panose="020F0502020204030204" pitchFamily="34" charset="0"/>
                <a:ea typeface="Lato Light" panose="020F0502020204030203" pitchFamily="34" charset="0"/>
                <a:cs typeface="Calibri" panose="020F0502020204030204" pitchFamily="34" charset="0"/>
              </a:rPr>
              <a:t> testen. </a:t>
            </a:r>
          </a:p>
          <a:p>
            <a:pPr marL="12700" indent="-12700" algn="just">
              <a:lnSpc>
                <a:spcPts val="2240"/>
              </a:lnSpc>
              <a:spcBef>
                <a:spcPts val="0"/>
              </a:spcBef>
            </a:pPr>
            <a:endParaRPr lang="en-GB" sz="2200" dirty="0">
              <a:latin typeface="Calibri" panose="020F0502020204030204" pitchFamily="34" charset="0"/>
              <a:ea typeface="Lato Light" panose="020F0502020204030203" pitchFamily="34" charset="0"/>
              <a:cs typeface="Calibri" panose="020F0502020204030204" pitchFamily="34" charset="0"/>
            </a:endParaRPr>
          </a:p>
          <a:p>
            <a:pPr marL="12700" indent="-12700" algn="just">
              <a:lnSpc>
                <a:spcPts val="2240"/>
              </a:lnSpc>
              <a:spcBef>
                <a:spcPts val="0"/>
              </a:spcBef>
            </a:pPr>
            <a:r>
              <a:rPr lang="en-GB" sz="2200" b="0" i="0" dirty="0">
                <a:effectLst/>
                <a:latin typeface="Calibri" panose="020F0502020204030204" pitchFamily="34" charset="0"/>
                <a:cs typeface="Calibri" panose="020F0502020204030204" pitchFamily="34" charset="0"/>
              </a:rPr>
              <a:t>Aus der Sicht der Krisenkommunikation tragen die </a:t>
            </a:r>
            <a:r>
              <a:rPr lang="en-GB" sz="2200" b="0" i="0" dirty="0" err="1">
                <a:effectLst/>
                <a:latin typeface="Calibri" panose="020F0502020204030204" pitchFamily="34" charset="0"/>
                <a:cs typeface="Calibri" panose="020F0502020204030204" pitchFamily="34" charset="0"/>
              </a:rPr>
              <a:t>Benennung</a:t>
            </a:r>
            <a:r>
              <a:rPr lang="en-GB" sz="2200" b="0" i="0" dirty="0">
                <a:effectLst/>
                <a:latin typeface="Calibri" panose="020F0502020204030204" pitchFamily="34" charset="0"/>
                <a:cs typeface="Calibri" panose="020F0502020204030204" pitchFamily="34" charset="0"/>
              </a:rPr>
              <a:t> </a:t>
            </a:r>
            <a:r>
              <a:rPr lang="en-GB" sz="2200" b="0" i="0" dirty="0" err="1">
                <a:effectLst/>
                <a:latin typeface="Calibri" panose="020F0502020204030204" pitchFamily="34" charset="0"/>
                <a:cs typeface="Calibri" panose="020F0502020204030204" pitchFamily="34" charset="0"/>
              </a:rPr>
              <a:t>eines</a:t>
            </a:r>
            <a:r>
              <a:rPr lang="en-GB" sz="2200" b="0" i="0" dirty="0">
                <a:effectLst/>
                <a:latin typeface="Calibri" panose="020F0502020204030204" pitchFamily="34" charset="0"/>
                <a:cs typeface="Calibri" panose="020F0502020204030204" pitchFamily="34" charset="0"/>
              </a:rPr>
              <a:t>/</a:t>
            </a:r>
            <a:r>
              <a:rPr lang="en-GB" sz="2200" b="0" i="0" dirty="0" err="1">
                <a:effectLst/>
                <a:latin typeface="Calibri" panose="020F0502020204030204" pitchFamily="34" charset="0"/>
                <a:cs typeface="Calibri" panose="020F0502020204030204" pitchFamily="34" charset="0"/>
              </a:rPr>
              <a:t>einer</a:t>
            </a:r>
            <a:r>
              <a:rPr lang="en-GB" sz="2200" b="0" i="0" dirty="0">
                <a:effectLst/>
                <a:latin typeface="Calibri" panose="020F0502020204030204" pitchFamily="34" charset="0"/>
                <a:cs typeface="Calibri" panose="020F0502020204030204" pitchFamily="34" charset="0"/>
              </a:rPr>
              <a:t> </a:t>
            </a:r>
            <a:r>
              <a:rPr lang="en-GB" sz="2200" b="0" i="0" dirty="0" err="1">
                <a:effectLst/>
                <a:latin typeface="Calibri" panose="020F0502020204030204" pitchFamily="34" charset="0"/>
                <a:cs typeface="Calibri" panose="020F0502020204030204" pitchFamily="34" charset="0"/>
              </a:rPr>
              <a:t>Unternehmenssprecher:in</a:t>
            </a:r>
            <a:r>
              <a:rPr lang="en-GB" sz="2200" b="0" i="0" dirty="0">
                <a:effectLst/>
                <a:latin typeface="Calibri" panose="020F0502020204030204" pitchFamily="34" charset="0"/>
                <a:cs typeface="Calibri" panose="020F0502020204030204" pitchFamily="34" charset="0"/>
              </a:rPr>
              <a:t>, eine Liste der verfügbaren Ressourcen und ein Stufenplan zur Krisenbekämpfung dazu bei, dass die Situation professionell und einheitlich gehandhabt wird und kein weiteres Chaos ausbricht.</a:t>
            </a:r>
          </a:p>
          <a:p>
            <a:pPr marL="12700" indent="-12700" algn="just">
              <a:lnSpc>
                <a:spcPts val="2240"/>
              </a:lnSpc>
              <a:spcBef>
                <a:spcPts val="0"/>
              </a:spcBef>
            </a:pPr>
            <a:endParaRPr lang="en-GB" sz="2200" b="0" i="0" dirty="0">
              <a:effectLst/>
              <a:latin typeface="Calibri" panose="020F0502020204030204" pitchFamily="34" charset="0"/>
              <a:cs typeface="Calibri" panose="020F0502020204030204" pitchFamily="34" charset="0"/>
            </a:endParaRPr>
          </a:p>
        </p:txBody>
      </p:sp>
      <p:grpSp>
        <p:nvGrpSpPr>
          <p:cNvPr id="67" name="Group 66">
            <a:extLst>
              <a:ext uri="{FF2B5EF4-FFF2-40B4-BE49-F238E27FC236}">
                <a16:creationId xmlns:a16="http://schemas.microsoft.com/office/drawing/2014/main" id="{EF0E4369-1C45-A720-79F3-18B59E01B877}"/>
              </a:ext>
            </a:extLst>
          </p:cNvPr>
          <p:cNvGrpSpPr/>
          <p:nvPr/>
        </p:nvGrpSpPr>
        <p:grpSpPr>
          <a:xfrm>
            <a:off x="465494" y="1852059"/>
            <a:ext cx="944305" cy="946650"/>
            <a:chOff x="3728648" y="2288053"/>
            <a:chExt cx="1103278" cy="1106017"/>
          </a:xfrm>
        </p:grpSpPr>
        <p:sp>
          <p:nvSpPr>
            <p:cNvPr id="68" name="Freeform 67">
              <a:extLst>
                <a:ext uri="{FF2B5EF4-FFF2-40B4-BE49-F238E27FC236}">
                  <a16:creationId xmlns:a16="http://schemas.microsoft.com/office/drawing/2014/main" id="{0C40E076-A9B5-7957-D346-D71AC17FCE9E}"/>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solidFill>
              <a:srgbClr val="595959"/>
            </a:solidFill>
            <a:ln w="274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982CD77-C423-DCF5-BE0A-C455E4341A94}"/>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F98089D0-7BE7-3372-F0CA-048B5BE05DE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3CF895E-44E0-FE9F-343C-C83686CEB5DC}"/>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solidFill>
              <a:srgbClr val="F16924"/>
            </a:solidFill>
            <a:ln w="2742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66B25C2-8D68-42B2-EBE7-97FABD5F71E3}"/>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solidFill>
              <a:srgbClr val="F16924"/>
            </a:solidFill>
            <a:ln w="2742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C89743B-F147-E076-46B1-E607699AACA0}"/>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solidFill>
              <a:srgbClr val="595959"/>
            </a:solidFill>
            <a:ln w="2742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48C010C-CECC-F788-590A-091F0207C627}"/>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9A718581-87E3-52E5-814C-7B86A89ACA4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4CB776D0-0A81-0186-5975-CBF4DCC651FB}"/>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F16924"/>
            </a:solidFill>
            <a:ln w="2742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9AAEB5F-125A-8FDC-F317-C595A9FF31D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solidFill>
              <a:srgbClr val="F16924"/>
            </a:solidFill>
            <a:ln w="2742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B1DD0803-9948-53EE-8626-49740AA72816}"/>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solidFill>
              <a:srgbClr val="F16924"/>
            </a:solidFill>
            <a:ln w="2742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9F512A78-6C10-1BE9-49B2-30E56D4795C0}"/>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solidFill>
              <a:srgbClr val="F16924"/>
            </a:solidFill>
            <a:ln w="27426" cap="flat">
              <a:noFill/>
              <a:prstDash val="solid"/>
              <a:miter/>
            </a:ln>
          </p:spPr>
          <p:txBody>
            <a:bodyPr rtlCol="0" anchor="ctr"/>
            <a:lstStyle/>
            <a:p>
              <a:endParaRPr lang="en-US"/>
            </a:p>
          </p:txBody>
        </p:sp>
      </p:grpSp>
      <p:sp>
        <p:nvSpPr>
          <p:cNvPr id="2" name="Text Placeholder 12">
            <a:extLst>
              <a:ext uri="{FF2B5EF4-FFF2-40B4-BE49-F238E27FC236}">
                <a16:creationId xmlns:a16="http://schemas.microsoft.com/office/drawing/2014/main" id="{4E775511-0F7D-86DF-F599-0529AC62FD62}"/>
              </a:ext>
            </a:extLst>
          </p:cNvPr>
          <p:cNvSpPr txBox="1">
            <a:spLocks/>
          </p:cNvSpPr>
          <p:nvPr/>
        </p:nvSpPr>
        <p:spPr>
          <a:xfrm>
            <a:off x="1831526" y="1755650"/>
            <a:ext cx="9515167" cy="1043060"/>
          </a:xfrm>
          <a:prstGeom prst="rect">
            <a:avLst/>
          </a:prstGeom>
        </p:spPr>
        <p:txBody>
          <a:bodyPr vert="horz" lIns="91440" tIns="45720" rIns="91440" bIns="45720" numCol="2" spcCol="14400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200" b="1" dirty="0">
                <a:solidFill>
                  <a:srgbClr val="B41F7A"/>
                </a:solidFill>
                <a:latin typeface="Calibri" panose="020F0502020204030204" pitchFamily="34" charset="0"/>
                <a:cs typeface="Calibri" panose="020F0502020204030204" pitchFamily="34" charset="0"/>
              </a:rPr>
              <a:t>Prävention</a:t>
            </a:r>
          </a:p>
        </p:txBody>
      </p:sp>
      <p:sp>
        <p:nvSpPr>
          <p:cNvPr id="3" name="TextBox 2">
            <a:extLst>
              <a:ext uri="{FF2B5EF4-FFF2-40B4-BE49-F238E27FC236}">
                <a16:creationId xmlns:a16="http://schemas.microsoft.com/office/drawing/2014/main" id="{CF749DBD-6F78-21D1-103B-04D91A0F15AA}"/>
              </a:ext>
            </a:extLst>
          </p:cNvPr>
          <p:cNvSpPr txBox="1"/>
          <p:nvPr/>
        </p:nvSpPr>
        <p:spPr>
          <a:xfrm>
            <a:off x="6493415" y="6308155"/>
            <a:ext cx="6100762" cy="369332"/>
          </a:xfrm>
          <a:prstGeom prst="rect">
            <a:avLst/>
          </a:prstGeom>
          <a:noFill/>
        </p:spPr>
        <p:txBody>
          <a:bodyPr wrap="square">
            <a:spAutoFit/>
          </a:bodyPr>
          <a:lstStyle/>
          <a:p>
            <a:pPr marL="12700" indent="-12700"/>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Quelle: </a:t>
            </a:r>
            <a:r>
              <a:rPr lang="en-IE" sz="1800" dirty="0">
                <a:solidFill>
                  <a:srgbClr val="595959"/>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Crisis Stages: Pre Crisis (bcm-institute.org)</a:t>
            </a:r>
            <a:endPar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endParaRPr>
          </a:p>
        </p:txBody>
      </p:sp>
    </p:spTree>
    <p:extLst>
      <p:ext uri="{BB962C8B-B14F-4D97-AF65-F5344CB8AC3E}">
        <p14:creationId xmlns:p14="http://schemas.microsoft.com/office/powerpoint/2010/main" val="8229786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01      </a:t>
            </a:r>
            <a:r>
              <a:rPr lang="en-US" dirty="0" err="1">
                <a:solidFill>
                  <a:schemeClr val="bg1"/>
                </a:solidFill>
              </a:rPr>
              <a:t>Vorkrisenphase</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718531" y="1687072"/>
            <a:ext cx="9515167" cy="4650317"/>
          </a:xfrm>
        </p:spPr>
        <p:txBody>
          <a:bodyPr>
            <a:normAutofit/>
          </a:bodyPr>
          <a:lstStyle/>
          <a:p>
            <a:pPr marL="12700" indent="-12700"/>
            <a:r>
              <a:rPr lang="en-GB" sz="2200" dirty="0">
                <a:latin typeface="Calibri" panose="020F0502020204030204" pitchFamily="34" charset="0"/>
                <a:ea typeface="Lato Light" panose="020F0502020204030203" pitchFamily="34" charset="0"/>
                <a:cs typeface="Calibri" panose="020F0502020204030204" pitchFamily="34" charset="0"/>
              </a:rPr>
              <a:t>Zusammenfassend lässt sich sagen, </a:t>
            </a:r>
            <a:r>
              <a:rPr lang="en-GB" sz="2200" dirty="0" err="1">
                <a:latin typeface="Calibri" panose="020F0502020204030204" pitchFamily="34" charset="0"/>
                <a:ea typeface="Lato Light" panose="020F0502020204030203" pitchFamily="34" charset="0"/>
                <a:cs typeface="Calibri" panose="020F0502020204030204" pitchFamily="34" charset="0"/>
              </a:rPr>
              <a:t>dass</a:t>
            </a:r>
            <a:r>
              <a:rPr lang="en-GB" sz="2200" dirty="0">
                <a:latin typeface="Calibri" panose="020F0502020204030204" pitchFamily="34" charset="0"/>
                <a:ea typeface="Lato Light" panose="020F0502020204030203" pitchFamily="34" charset="0"/>
                <a:cs typeface="Calibri" panose="020F0502020204030204" pitchFamily="34" charset="0"/>
              </a:rPr>
              <a:t> KMU </a:t>
            </a:r>
            <a:r>
              <a:rPr lang="en-GB" sz="2200" dirty="0" err="1">
                <a:latin typeface="Calibri" panose="020F0502020204030204" pitchFamily="34" charset="0"/>
                <a:ea typeface="Lato Light" panose="020F0502020204030203" pitchFamily="34" charset="0"/>
                <a:cs typeface="Calibri" panose="020F0502020204030204" pitchFamily="34" charset="0"/>
              </a:rPr>
              <a:t>mit</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folgenden</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Merkmalen</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Krisen</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besser</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bewältigen</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können</a:t>
            </a:r>
            <a:r>
              <a:rPr lang="en-GB" sz="2200" dirty="0">
                <a:latin typeface="Calibri" panose="020F0502020204030204" pitchFamily="34" charset="0"/>
                <a:ea typeface="Lato Light" panose="020F0502020204030203" pitchFamily="34" charset="0"/>
                <a:cs typeface="Calibri" panose="020F0502020204030204" pitchFamily="34" charset="0"/>
              </a:rPr>
              <a:t>:</a:t>
            </a:r>
          </a:p>
          <a:p>
            <a:pPr marL="457200" indent="-457200">
              <a:buClr>
                <a:srgbClr val="F16924"/>
              </a:buClr>
              <a:buFont typeface="+mj-lt"/>
              <a:buAutoNum type="arabicPeriod"/>
            </a:pPr>
            <a:endParaRPr lang="en-GB" sz="2200" dirty="0">
              <a:latin typeface="Calibri" panose="020F0502020204030204" pitchFamily="34" charset="0"/>
              <a:ea typeface="Lato Light" panose="020F0502020204030203" pitchFamily="34" charset="0"/>
              <a:cs typeface="Calibri" panose="020F0502020204030204" pitchFamily="34" charset="0"/>
            </a:endParaRPr>
          </a:p>
          <a:p>
            <a:pPr marL="457200" lvl="0" indent="-457200">
              <a:buClr>
                <a:srgbClr val="F16924"/>
              </a:buClr>
              <a:buFont typeface="+mj-lt"/>
              <a:buAutoNum type="arabicPeriod"/>
            </a:pPr>
            <a:r>
              <a:rPr lang="en-US" sz="2200" dirty="0"/>
              <a:t>Sie </a:t>
            </a:r>
            <a:r>
              <a:rPr lang="en-US" sz="2200" dirty="0" err="1"/>
              <a:t>verfügen</a:t>
            </a:r>
            <a:r>
              <a:rPr lang="en-US" sz="2200" dirty="0"/>
              <a:t> </a:t>
            </a:r>
            <a:r>
              <a:rPr lang="en-US" sz="2200" dirty="0" err="1"/>
              <a:t>über</a:t>
            </a:r>
            <a:r>
              <a:rPr lang="en-US" sz="2200" dirty="0"/>
              <a:t> </a:t>
            </a:r>
            <a:r>
              <a:rPr lang="en-US" sz="2200" dirty="0" err="1"/>
              <a:t>einen</a:t>
            </a:r>
            <a:r>
              <a:rPr lang="en-US" sz="2200" dirty="0"/>
              <a:t> </a:t>
            </a:r>
            <a:r>
              <a:rPr lang="en-US" sz="2200" dirty="0" err="1"/>
              <a:t>Krisenmanagement</a:t>
            </a:r>
            <a:r>
              <a:rPr lang="en-US" sz="2200" dirty="0"/>
              <a:t>-Plan, der mindestens jährlich </a:t>
            </a:r>
            <a:r>
              <a:rPr lang="en-US" sz="2200" dirty="0" err="1"/>
              <a:t>aktualisiert</a:t>
            </a:r>
            <a:r>
              <a:rPr lang="en-US" sz="2200" dirty="0"/>
              <a:t> </a:t>
            </a:r>
            <a:r>
              <a:rPr lang="en-US" sz="2200" dirty="0" err="1"/>
              <a:t>wird</a:t>
            </a:r>
            <a:r>
              <a:rPr lang="en-US" sz="2200" dirty="0"/>
              <a:t>.</a:t>
            </a:r>
          </a:p>
          <a:p>
            <a:pPr marL="457200" lvl="0" indent="-457200">
              <a:buClr>
                <a:srgbClr val="F16924"/>
              </a:buClr>
              <a:buFont typeface="+mj-lt"/>
              <a:buAutoNum type="arabicPeriod"/>
            </a:pPr>
            <a:r>
              <a:rPr lang="en-US" sz="2200" dirty="0"/>
              <a:t>Es </a:t>
            </a:r>
            <a:r>
              <a:rPr lang="en-US" sz="2200" dirty="0" err="1"/>
              <a:t>gibt</a:t>
            </a:r>
            <a:r>
              <a:rPr lang="en-US" sz="2200" dirty="0"/>
              <a:t> </a:t>
            </a:r>
            <a:r>
              <a:rPr lang="en-US" sz="2200" dirty="0" err="1"/>
              <a:t>ein</a:t>
            </a:r>
            <a:r>
              <a:rPr lang="en-US" sz="2200" dirty="0"/>
              <a:t> </a:t>
            </a:r>
            <a:r>
              <a:rPr lang="en-US" sz="2200" dirty="0" err="1"/>
              <a:t>Krisenmanagement</a:t>
            </a:r>
            <a:r>
              <a:rPr lang="en-US" sz="2200" dirty="0"/>
              <a:t>-Team </a:t>
            </a:r>
            <a:r>
              <a:rPr lang="en-US" sz="2200" dirty="0" err="1"/>
              <a:t>im</a:t>
            </a:r>
            <a:r>
              <a:rPr lang="en-US" sz="2200" dirty="0"/>
              <a:t> </a:t>
            </a:r>
            <a:r>
              <a:rPr lang="en-US" sz="2200" dirty="0" err="1"/>
              <a:t>Unternehmen</a:t>
            </a:r>
            <a:r>
              <a:rPr lang="en-US" sz="2200" dirty="0"/>
              <a:t>.</a:t>
            </a:r>
          </a:p>
          <a:p>
            <a:pPr marL="457200" lvl="0" indent="-457200">
              <a:buClr>
                <a:srgbClr val="F16924"/>
              </a:buClr>
              <a:buFont typeface="+mj-lt"/>
              <a:buAutoNum type="arabicPeriod"/>
            </a:pPr>
            <a:r>
              <a:rPr lang="en-US" sz="2200" dirty="0"/>
              <a:t>Team und </a:t>
            </a:r>
            <a:r>
              <a:rPr lang="en-US" sz="2200" dirty="0" err="1"/>
              <a:t>Pläne</a:t>
            </a:r>
            <a:r>
              <a:rPr lang="en-US" sz="2200" dirty="0"/>
              <a:t> </a:t>
            </a:r>
            <a:r>
              <a:rPr lang="en-US" sz="2200" dirty="0" err="1"/>
              <a:t>werden</a:t>
            </a:r>
            <a:r>
              <a:rPr lang="en-US" sz="2200" dirty="0"/>
              <a:t> </a:t>
            </a:r>
            <a:r>
              <a:rPr lang="en-US" sz="2200" dirty="0" err="1"/>
              <a:t>mindestens</a:t>
            </a:r>
            <a:r>
              <a:rPr lang="en-US" sz="2200" dirty="0"/>
              <a:t> </a:t>
            </a:r>
            <a:r>
              <a:rPr lang="en-US" sz="2200" dirty="0" err="1"/>
              <a:t>einmal</a:t>
            </a:r>
            <a:r>
              <a:rPr lang="en-US" sz="2200" dirty="0"/>
              <a:t> </a:t>
            </a:r>
            <a:r>
              <a:rPr lang="en-US" sz="2200" dirty="0" err="1"/>
              <a:t>jährlich</a:t>
            </a:r>
            <a:r>
              <a:rPr lang="en-US" sz="2200" dirty="0"/>
              <a:t> </a:t>
            </a:r>
            <a:r>
              <a:rPr lang="en-US" sz="2200" dirty="0" err="1"/>
              <a:t>getestet</a:t>
            </a:r>
            <a:r>
              <a:rPr lang="en-US" sz="2200" dirty="0"/>
              <a:t>.</a:t>
            </a:r>
          </a:p>
          <a:p>
            <a:pPr marL="457200" lvl="0" indent="-457200">
              <a:buClr>
                <a:srgbClr val="F16924"/>
              </a:buClr>
              <a:buFont typeface="+mj-lt"/>
              <a:buAutoNum type="arabicPeriod"/>
            </a:pPr>
            <a:r>
              <a:rPr lang="en-US" sz="2200" dirty="0"/>
              <a:t>Es </a:t>
            </a:r>
            <a:r>
              <a:rPr lang="en-US" sz="2200" dirty="0" err="1"/>
              <a:t>wurden</a:t>
            </a:r>
            <a:r>
              <a:rPr lang="en-US" sz="2200" dirty="0"/>
              <a:t> </a:t>
            </a:r>
            <a:r>
              <a:rPr lang="en-US" sz="2200" dirty="0" err="1"/>
              <a:t>konkrete</a:t>
            </a:r>
            <a:r>
              <a:rPr lang="en-US" sz="2200" dirty="0"/>
              <a:t> </a:t>
            </a:r>
            <a:r>
              <a:rPr lang="en-US" sz="2200" dirty="0" err="1"/>
              <a:t>Krisenbotschaften</a:t>
            </a:r>
            <a:r>
              <a:rPr lang="en-US" sz="2200" dirty="0"/>
              <a:t> </a:t>
            </a:r>
            <a:r>
              <a:rPr lang="en-US" sz="2200" dirty="0" err="1"/>
              <a:t>formuliert</a:t>
            </a:r>
            <a:r>
              <a:rPr lang="en-US" sz="2200" dirty="0"/>
              <a:t>.</a:t>
            </a:r>
          </a:p>
          <a:p>
            <a:pPr marL="12700" indent="-12700"/>
            <a:r>
              <a:rPr lang="en-GB" sz="2200" dirty="0">
                <a:latin typeface="Calibri" panose="020F0502020204030204" pitchFamily="34" charset="0"/>
                <a:ea typeface="Lato Light" panose="020F0502020204030203" pitchFamily="34" charset="0"/>
                <a:cs typeface="Calibri" panose="020F0502020204030204" pitchFamily="34" charset="0"/>
              </a:rPr>
              <a:t> </a:t>
            </a:r>
          </a:p>
        </p:txBody>
      </p:sp>
      <p:grpSp>
        <p:nvGrpSpPr>
          <p:cNvPr id="3" name="Group 2">
            <a:extLst>
              <a:ext uri="{FF2B5EF4-FFF2-40B4-BE49-F238E27FC236}">
                <a16:creationId xmlns:a16="http://schemas.microsoft.com/office/drawing/2014/main" id="{77FEAF0F-B595-DA03-AE51-E7CA5AD4930C}"/>
              </a:ext>
            </a:extLst>
          </p:cNvPr>
          <p:cNvGrpSpPr/>
          <p:nvPr/>
        </p:nvGrpSpPr>
        <p:grpSpPr>
          <a:xfrm>
            <a:off x="7210306" y="4573339"/>
            <a:ext cx="4216035" cy="2093295"/>
            <a:chOff x="4406574" y="3422083"/>
            <a:chExt cx="4216035" cy="2093295"/>
          </a:xfrm>
        </p:grpSpPr>
        <p:sp>
          <p:nvSpPr>
            <p:cNvPr id="5" name="Freeform 4">
              <a:extLst>
                <a:ext uri="{FF2B5EF4-FFF2-40B4-BE49-F238E27FC236}">
                  <a16:creationId xmlns:a16="http://schemas.microsoft.com/office/drawing/2014/main" id="{93D7F185-A4CA-F597-F3A3-3F326AFC8228}"/>
                </a:ext>
              </a:extLst>
            </p:cNvPr>
            <p:cNvSpPr/>
            <p:nvPr/>
          </p:nvSpPr>
          <p:spPr>
            <a:xfrm>
              <a:off x="5172562" y="3422083"/>
              <a:ext cx="2682509" cy="1179998"/>
            </a:xfrm>
            <a:custGeom>
              <a:avLst/>
              <a:gdLst>
                <a:gd name="connsiteX0" fmla="*/ 335061 w 1596848"/>
                <a:gd name="connsiteY0" fmla="*/ 685817 h 702431"/>
                <a:gd name="connsiteX1" fmla="*/ 795655 w 1596848"/>
                <a:gd name="connsiteY1" fmla="*/ 532593 h 702431"/>
                <a:gd name="connsiteX2" fmla="*/ 1276555 w 1596848"/>
                <a:gd name="connsiteY2" fmla="*/ 702431 h 702431"/>
                <a:gd name="connsiteX3" fmla="*/ 1544235 w 1596848"/>
                <a:gd name="connsiteY3" fmla="*/ 348908 h 702431"/>
                <a:gd name="connsiteX4" fmla="*/ 1596848 w 1596848"/>
                <a:gd name="connsiteY4" fmla="*/ 286142 h 702431"/>
                <a:gd name="connsiteX5" fmla="*/ 798424 w 1596848"/>
                <a:gd name="connsiteY5" fmla="*/ 0 h 702431"/>
                <a:gd name="connsiteX6" fmla="*/ 0 w 1596848"/>
                <a:gd name="connsiteY6" fmla="*/ 286142 h 702431"/>
                <a:gd name="connsiteX7" fmla="*/ 52613 w 1596848"/>
                <a:gd name="connsiteY7" fmla="*/ 348908 h 702431"/>
                <a:gd name="connsiteX8" fmla="*/ 335061 w 1596848"/>
                <a:gd name="connsiteY8" fmla="*/ 685817 h 70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6848" h="702431">
                  <a:moveTo>
                    <a:pt x="335061" y="685817"/>
                  </a:moveTo>
                  <a:cubicBezTo>
                    <a:pt x="463363" y="589821"/>
                    <a:pt x="623048" y="532593"/>
                    <a:pt x="795655" y="532593"/>
                  </a:cubicBezTo>
                  <a:cubicBezTo>
                    <a:pt x="977492" y="532593"/>
                    <a:pt x="1145485" y="596282"/>
                    <a:pt x="1276555" y="702431"/>
                  </a:cubicBezTo>
                  <a:lnTo>
                    <a:pt x="1544235" y="348908"/>
                  </a:lnTo>
                  <a:lnTo>
                    <a:pt x="1596848" y="286142"/>
                  </a:lnTo>
                  <a:cubicBezTo>
                    <a:pt x="1379935" y="107072"/>
                    <a:pt x="1102102" y="0"/>
                    <a:pt x="798424" y="0"/>
                  </a:cubicBezTo>
                  <a:cubicBezTo>
                    <a:pt x="495669" y="0"/>
                    <a:pt x="216913" y="107072"/>
                    <a:pt x="0" y="286142"/>
                  </a:cubicBezTo>
                  <a:lnTo>
                    <a:pt x="52613" y="348908"/>
                  </a:lnTo>
                  <a:lnTo>
                    <a:pt x="335061" y="685817"/>
                  </a:lnTo>
                  <a:close/>
                </a:path>
              </a:pathLst>
            </a:custGeom>
            <a:solidFill>
              <a:srgbClr val="F16924"/>
            </a:solidFill>
            <a:ln w="9220" cap="flat">
              <a:solidFill>
                <a:srgbClr val="FFFFFF"/>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3D80EA6A-9C36-27A4-D5AA-A636809B7C90}"/>
                </a:ext>
              </a:extLst>
            </p:cNvPr>
            <p:cNvSpPr/>
            <p:nvPr/>
          </p:nvSpPr>
          <p:spPr>
            <a:xfrm>
              <a:off x="4406574" y="3902766"/>
              <a:ext cx="1328849" cy="1612612"/>
            </a:xfrm>
            <a:custGeom>
              <a:avLst/>
              <a:gdLst>
                <a:gd name="connsiteX0" fmla="*/ 791040 w 791039"/>
                <a:gd name="connsiteY0" fmla="*/ 399675 h 959958"/>
                <a:gd name="connsiteX1" fmla="*/ 509515 w 791039"/>
                <a:gd name="connsiteY1" fmla="*/ 62766 h 959958"/>
                <a:gd name="connsiteX2" fmla="*/ 456902 w 791039"/>
                <a:gd name="connsiteY2" fmla="*/ 0 h 959958"/>
                <a:gd name="connsiteX3" fmla="*/ 0 w 791039"/>
                <a:gd name="connsiteY3" fmla="*/ 959959 h 959958"/>
                <a:gd name="connsiteX4" fmla="*/ 88611 w 791039"/>
                <a:gd name="connsiteY4" fmla="*/ 959959 h 959958"/>
                <a:gd name="connsiteX5" fmla="*/ 485516 w 791039"/>
                <a:gd name="connsiteY5" fmla="*/ 959959 h 959958"/>
                <a:gd name="connsiteX6" fmla="*/ 791040 w 791039"/>
                <a:gd name="connsiteY6" fmla="*/ 399675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039" h="959958">
                  <a:moveTo>
                    <a:pt x="791040" y="399675"/>
                  </a:moveTo>
                  <a:lnTo>
                    <a:pt x="509515" y="62766"/>
                  </a:lnTo>
                  <a:lnTo>
                    <a:pt x="456902" y="0"/>
                  </a:lnTo>
                  <a:cubicBezTo>
                    <a:pt x="179992" y="227990"/>
                    <a:pt x="2769" y="573206"/>
                    <a:pt x="0" y="959959"/>
                  </a:cubicBezTo>
                  <a:lnTo>
                    <a:pt x="88611" y="959959"/>
                  </a:lnTo>
                  <a:lnTo>
                    <a:pt x="485516" y="959959"/>
                  </a:lnTo>
                  <a:cubicBezTo>
                    <a:pt x="502130" y="731046"/>
                    <a:pt x="618433" y="529823"/>
                    <a:pt x="791040" y="399675"/>
                  </a:cubicBezTo>
                  <a:close/>
                </a:path>
              </a:pathLst>
            </a:custGeom>
            <a:solidFill>
              <a:srgbClr val="B41F7A"/>
            </a:solidFill>
            <a:ln w="9220" cap="flat">
              <a:solidFill>
                <a:srgbClr val="FFFFFF"/>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7DE1F3F-6C42-1D3F-A8E9-BB455C2F2560}"/>
                </a:ext>
              </a:extLst>
            </p:cNvPr>
            <p:cNvSpPr/>
            <p:nvPr/>
          </p:nvSpPr>
          <p:spPr>
            <a:xfrm>
              <a:off x="7317018" y="3901216"/>
              <a:ext cx="1305591" cy="1612612"/>
            </a:xfrm>
            <a:custGeom>
              <a:avLst/>
              <a:gdLst>
                <a:gd name="connsiteX0" fmla="*/ 777194 w 777194"/>
                <a:gd name="connsiteY0" fmla="*/ 959959 h 959958"/>
                <a:gd name="connsiteX1" fmla="*/ 320293 w 777194"/>
                <a:gd name="connsiteY1" fmla="*/ 0 h 959958"/>
                <a:gd name="connsiteX2" fmla="*/ 267680 w 777194"/>
                <a:gd name="connsiteY2" fmla="*/ 62766 h 959958"/>
                <a:gd name="connsiteX3" fmla="*/ 0 w 777194"/>
                <a:gd name="connsiteY3" fmla="*/ 416290 h 959958"/>
                <a:gd name="connsiteX4" fmla="*/ 284295 w 777194"/>
                <a:gd name="connsiteY4" fmla="*/ 959036 h 959958"/>
                <a:gd name="connsiteX5" fmla="*/ 687660 w 777194"/>
                <a:gd name="connsiteY5" fmla="*/ 959036 h 959958"/>
                <a:gd name="connsiteX6" fmla="*/ 777194 w 777194"/>
                <a:gd name="connsiteY6" fmla="*/ 959036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194" h="959958">
                  <a:moveTo>
                    <a:pt x="777194" y="959959"/>
                  </a:moveTo>
                  <a:cubicBezTo>
                    <a:pt x="774425" y="573206"/>
                    <a:pt x="597203" y="228913"/>
                    <a:pt x="320293" y="0"/>
                  </a:cubicBezTo>
                  <a:lnTo>
                    <a:pt x="267680" y="62766"/>
                  </a:lnTo>
                  <a:lnTo>
                    <a:pt x="0" y="416290"/>
                  </a:lnTo>
                  <a:cubicBezTo>
                    <a:pt x="161531" y="546438"/>
                    <a:pt x="268603" y="740276"/>
                    <a:pt x="284295" y="959036"/>
                  </a:cubicBezTo>
                  <a:lnTo>
                    <a:pt x="687660" y="959036"/>
                  </a:lnTo>
                  <a:lnTo>
                    <a:pt x="777194" y="959036"/>
                  </a:lnTo>
                  <a:close/>
                </a:path>
              </a:pathLst>
            </a:custGeom>
            <a:solidFill>
              <a:srgbClr val="EDA13E"/>
            </a:solidFill>
            <a:ln w="9220" cap="flat">
              <a:solidFill>
                <a:srgbClr val="FFFFFF"/>
              </a:solidFill>
              <a:prstDash val="solid"/>
              <a:miter/>
            </a:ln>
          </p:spPr>
          <p:txBody>
            <a:bodyPr rtlCol="0" anchor="ctr"/>
            <a:lstStyle/>
            <a:p>
              <a:endParaRPr lang="en-US"/>
            </a:p>
          </p:txBody>
        </p:sp>
        <p:sp>
          <p:nvSpPr>
            <p:cNvPr id="10" name="Shape">
              <a:extLst>
                <a:ext uri="{FF2B5EF4-FFF2-40B4-BE49-F238E27FC236}">
                  <a16:creationId xmlns:a16="http://schemas.microsoft.com/office/drawing/2014/main" id="{F05E3392-9598-2A67-7F05-9E9830C73BA0}"/>
                </a:ext>
              </a:extLst>
            </p:cNvPr>
            <p:cNvSpPr/>
            <p:nvPr/>
          </p:nvSpPr>
          <p:spPr>
            <a:xfrm>
              <a:off x="6042522" y="5014800"/>
              <a:ext cx="959643" cy="4798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00" y="21600"/>
                  </a:lnTo>
                  <a:cubicBezTo>
                    <a:pt x="21300" y="10029"/>
                    <a:pt x="16586" y="600"/>
                    <a:pt x="10800" y="600"/>
                  </a:cubicBezTo>
                  <a:cubicBezTo>
                    <a:pt x="5014" y="600"/>
                    <a:pt x="300" y="10029"/>
                    <a:pt x="300" y="21600"/>
                  </a:cubicBezTo>
                  <a:lnTo>
                    <a:pt x="0" y="21600"/>
                  </a:lnTo>
                  <a:cubicBezTo>
                    <a:pt x="0" y="9686"/>
                    <a:pt x="4843" y="0"/>
                    <a:pt x="10800" y="0"/>
                  </a:cubicBezTo>
                  <a:cubicBezTo>
                    <a:pt x="16757" y="0"/>
                    <a:pt x="21600" y="9686"/>
                    <a:pt x="21600" y="21600"/>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grpSp>
          <p:nvGrpSpPr>
            <p:cNvPr id="11" name="Group 10">
              <a:extLst>
                <a:ext uri="{FF2B5EF4-FFF2-40B4-BE49-F238E27FC236}">
                  <a16:creationId xmlns:a16="http://schemas.microsoft.com/office/drawing/2014/main" id="{BB48FDD9-01CE-76CE-D74F-05CE3D36AD9D}"/>
                </a:ext>
              </a:extLst>
            </p:cNvPr>
            <p:cNvGrpSpPr/>
            <p:nvPr/>
          </p:nvGrpSpPr>
          <p:grpSpPr>
            <a:xfrm>
              <a:off x="4617055" y="4511801"/>
              <a:ext cx="606307" cy="607812"/>
              <a:chOff x="3728648" y="2288053"/>
              <a:chExt cx="1103278" cy="1106017"/>
            </a:xfrm>
            <a:solidFill>
              <a:schemeClr val="bg1"/>
            </a:solidFill>
          </p:grpSpPr>
          <p:sp>
            <p:nvSpPr>
              <p:cNvPr id="27" name="Freeform 26">
                <a:extLst>
                  <a:ext uri="{FF2B5EF4-FFF2-40B4-BE49-F238E27FC236}">
                    <a16:creationId xmlns:a16="http://schemas.microsoft.com/office/drawing/2014/main" id="{C55D07B0-5430-0BBC-787F-1C54ACBD414D}"/>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43D0580-4BCD-71F0-08DA-982A351A2296}"/>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00956F1-75F6-7EF3-0724-D4DAD358204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E5BB1E1-11B4-5FC8-5216-F86916519D86}"/>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grp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10230D2-D3A6-EF39-B307-D8961326BFB4}"/>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3360FD1-0E62-D3A7-60A8-7545CE121632}"/>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D5C1D05-6F99-252B-C73A-8A73149DF8D4}"/>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BE2349-04B4-9EE4-F65B-17150AABEDD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2A69CB1-14BC-76DD-CFA7-4956773F8140}"/>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09A6DF1-7A1A-2ED8-7119-51FAA718968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4F089E5-8B62-952B-B25E-9E3907B70BA4}"/>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FB75F2-2263-50FE-EA65-5DDC20F06B66}"/>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grpFill/>
              <a:ln w="27426"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A59437D2-7323-D88E-667F-B0399DD238A4}"/>
                </a:ext>
              </a:extLst>
            </p:cNvPr>
            <p:cNvGrpSpPr/>
            <p:nvPr/>
          </p:nvGrpSpPr>
          <p:grpSpPr>
            <a:xfrm>
              <a:off x="6160856" y="3493200"/>
              <a:ext cx="694251" cy="695591"/>
              <a:chOff x="7284496" y="2127428"/>
              <a:chExt cx="2245645" cy="2249982"/>
            </a:xfrm>
            <a:solidFill>
              <a:schemeClr val="bg1"/>
            </a:solidFill>
          </p:grpSpPr>
          <p:grpSp>
            <p:nvGrpSpPr>
              <p:cNvPr id="19" name="Graphic 3">
                <a:extLst>
                  <a:ext uri="{FF2B5EF4-FFF2-40B4-BE49-F238E27FC236}">
                    <a16:creationId xmlns:a16="http://schemas.microsoft.com/office/drawing/2014/main" id="{9D14CDF6-B37D-D856-59EE-C978BA717934}"/>
                  </a:ext>
                </a:extLst>
              </p:cNvPr>
              <p:cNvGrpSpPr/>
              <p:nvPr/>
            </p:nvGrpSpPr>
            <p:grpSpPr>
              <a:xfrm>
                <a:off x="7284496" y="2127428"/>
                <a:ext cx="2245645" cy="2249982"/>
                <a:chOff x="5098317" y="2100784"/>
                <a:chExt cx="2245645" cy="2249982"/>
              </a:xfrm>
              <a:grpFill/>
            </p:grpSpPr>
            <p:sp>
              <p:nvSpPr>
                <p:cNvPr id="21" name="Freeform 20">
                  <a:extLst>
                    <a:ext uri="{FF2B5EF4-FFF2-40B4-BE49-F238E27FC236}">
                      <a16:creationId xmlns:a16="http://schemas.microsoft.com/office/drawing/2014/main" id="{474FBAF8-5BB2-28B2-E910-997CC3EEEB0F}"/>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226EC98-E607-82CA-F329-C992DE1F3A60}"/>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C6174F4-024D-1947-3B84-4BAD5C02732D}"/>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04405D6-772B-D07F-E118-B7539207A800}"/>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0550716-1FD1-A81A-B047-FB1CC1B928E2}"/>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6241B5A-3BDA-9031-9112-CDC8C560019C}"/>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sp>
            <p:nvSpPr>
              <p:cNvPr id="20" name="Freeform 19">
                <a:extLst>
                  <a:ext uri="{FF2B5EF4-FFF2-40B4-BE49-F238E27FC236}">
                    <a16:creationId xmlns:a16="http://schemas.microsoft.com/office/drawing/2014/main" id="{52F10267-F585-72F9-8ED2-9E2FF97AD697}"/>
                  </a:ext>
                </a:extLst>
              </p:cNvPr>
              <p:cNvSpPr/>
              <p:nvPr/>
            </p:nvSpPr>
            <p:spPr>
              <a:xfrm>
                <a:off x="8914614" y="2853999"/>
                <a:ext cx="71952" cy="71983"/>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grpFill/>
              <a:ln w="6040"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C6E56F48-86FB-0274-BC62-AF8A7B233F75}"/>
                </a:ext>
              </a:extLst>
            </p:cNvPr>
            <p:cNvGrpSpPr/>
            <p:nvPr userDrawn="1"/>
          </p:nvGrpSpPr>
          <p:grpSpPr>
            <a:xfrm>
              <a:off x="7658458" y="4365384"/>
              <a:ext cx="723380" cy="839526"/>
              <a:chOff x="2403525" y="3625384"/>
              <a:chExt cx="853935" cy="991043"/>
            </a:xfrm>
            <a:solidFill>
              <a:schemeClr val="bg1"/>
            </a:solidFill>
          </p:grpSpPr>
          <p:sp>
            <p:nvSpPr>
              <p:cNvPr id="15" name="Freeform 14">
                <a:extLst>
                  <a:ext uri="{FF2B5EF4-FFF2-40B4-BE49-F238E27FC236}">
                    <a16:creationId xmlns:a16="http://schemas.microsoft.com/office/drawing/2014/main" id="{36FF73A2-1671-9119-E9A8-125CBB34BC99}"/>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08DD0D3-F005-180C-F330-E679D53B4950}"/>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E893CC6-91C6-C1B8-6D84-26CA15417C8E}"/>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D8A9940-38DB-23D0-4F9C-83F4B56DF574}"/>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66" name="Freeform 65">
            <a:extLst>
              <a:ext uri="{FF2B5EF4-FFF2-40B4-BE49-F238E27FC236}">
                <a16:creationId xmlns:a16="http://schemas.microsoft.com/office/drawing/2014/main" id="{EB7B3610-CE5E-0E1F-7C60-C9E133E61D84}"/>
              </a:ext>
            </a:extLst>
          </p:cNvPr>
          <p:cNvSpPr/>
          <p:nvPr/>
        </p:nvSpPr>
        <p:spPr>
          <a:xfrm rot="18818454">
            <a:off x="8776650" y="5735059"/>
            <a:ext cx="634727" cy="1066726"/>
          </a:xfrm>
          <a:custGeom>
            <a:avLst/>
            <a:gdLst>
              <a:gd name="connsiteX0" fmla="*/ 325831 w 377841"/>
              <a:gd name="connsiteY0" fmla="*/ 353485 h 635002"/>
              <a:gd name="connsiteX1" fmla="*/ 215990 w 377841"/>
              <a:gd name="connsiteY1" fmla="*/ 310102 h 635002"/>
              <a:gd name="connsiteX2" fmla="*/ 16615 w 377841"/>
              <a:gd name="connsiteY2" fmla="*/ 7346 h 635002"/>
              <a:gd name="connsiteX3" fmla="*/ 0 w 377841"/>
              <a:gd name="connsiteY3" fmla="*/ 11038 h 635002"/>
              <a:gd name="connsiteX4" fmla="*/ 101534 w 377841"/>
              <a:gd name="connsiteY4" fmla="*/ 356254 h 635002"/>
              <a:gd name="connsiteX5" fmla="*/ 95995 w 377841"/>
              <a:gd name="connsiteY5" fmla="*/ 361792 h 635002"/>
              <a:gd name="connsiteX6" fmla="*/ 104303 w 377841"/>
              <a:gd name="connsiteY6" fmla="*/ 591629 h 635002"/>
              <a:gd name="connsiteX7" fmla="*/ 334138 w 377841"/>
              <a:gd name="connsiteY7" fmla="*/ 583321 h 635002"/>
              <a:gd name="connsiteX8" fmla="*/ 325831 w 377841"/>
              <a:gd name="connsiteY8" fmla="*/ 353485 h 635002"/>
              <a:gd name="connsiteX9" fmla="*/ 163377 w 377841"/>
              <a:gd name="connsiteY9" fmla="*/ 527939 h 635002"/>
              <a:gd name="connsiteX10" fmla="*/ 159685 w 377841"/>
              <a:gd name="connsiteY10" fmla="*/ 419944 h 635002"/>
              <a:gd name="connsiteX11" fmla="*/ 267680 w 377841"/>
              <a:gd name="connsiteY11" fmla="*/ 416252 h 635002"/>
              <a:gd name="connsiteX12" fmla="*/ 271372 w 377841"/>
              <a:gd name="connsiteY12" fmla="*/ 524247 h 635002"/>
              <a:gd name="connsiteX13" fmla="*/ 163377 w 377841"/>
              <a:gd name="connsiteY13" fmla="*/ 527939 h 63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841" h="635002">
                <a:moveTo>
                  <a:pt x="325831" y="353485"/>
                </a:moveTo>
                <a:cubicBezTo>
                  <a:pt x="294448" y="324871"/>
                  <a:pt x="255680" y="310102"/>
                  <a:pt x="215990" y="310102"/>
                </a:cubicBezTo>
                <a:cubicBezTo>
                  <a:pt x="183684" y="260258"/>
                  <a:pt x="22153" y="12884"/>
                  <a:pt x="16615" y="7346"/>
                </a:cubicBezTo>
                <a:cubicBezTo>
                  <a:pt x="0" y="-11115"/>
                  <a:pt x="0" y="11038"/>
                  <a:pt x="0" y="11038"/>
                </a:cubicBezTo>
                <a:lnTo>
                  <a:pt x="101534" y="356254"/>
                </a:lnTo>
                <a:cubicBezTo>
                  <a:pt x="99688" y="358100"/>
                  <a:pt x="97841" y="359946"/>
                  <a:pt x="95995" y="361792"/>
                </a:cubicBezTo>
                <a:cubicBezTo>
                  <a:pt x="35075" y="427328"/>
                  <a:pt x="38767" y="529785"/>
                  <a:pt x="104303" y="591629"/>
                </a:cubicBezTo>
                <a:cubicBezTo>
                  <a:pt x="169838" y="652549"/>
                  <a:pt x="272295" y="648857"/>
                  <a:pt x="334138" y="583321"/>
                </a:cubicBezTo>
                <a:cubicBezTo>
                  <a:pt x="395058" y="516863"/>
                  <a:pt x="392289" y="414405"/>
                  <a:pt x="325831" y="353485"/>
                </a:cubicBezTo>
                <a:close/>
                <a:moveTo>
                  <a:pt x="163377" y="527939"/>
                </a:moveTo>
                <a:cubicBezTo>
                  <a:pt x="131994" y="499325"/>
                  <a:pt x="131071" y="450404"/>
                  <a:pt x="159685" y="419944"/>
                </a:cubicBezTo>
                <a:cubicBezTo>
                  <a:pt x="188299" y="389483"/>
                  <a:pt x="237220" y="387637"/>
                  <a:pt x="267680" y="416252"/>
                </a:cubicBezTo>
                <a:cubicBezTo>
                  <a:pt x="299063" y="444866"/>
                  <a:pt x="299986" y="493787"/>
                  <a:pt x="271372" y="524247"/>
                </a:cubicBezTo>
                <a:cubicBezTo>
                  <a:pt x="242758" y="554707"/>
                  <a:pt x="193837" y="557476"/>
                  <a:pt x="163377" y="527939"/>
                </a:cubicBezTo>
                <a:close/>
              </a:path>
            </a:pathLst>
          </a:custGeom>
          <a:solidFill>
            <a:srgbClr val="245473"/>
          </a:solidFill>
          <a:ln w="9220"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97CEE594-CD15-457B-4652-4CE42FBABA84}"/>
              </a:ext>
            </a:extLst>
          </p:cNvPr>
          <p:cNvGrpSpPr/>
          <p:nvPr/>
        </p:nvGrpSpPr>
        <p:grpSpPr>
          <a:xfrm>
            <a:off x="465494" y="1852059"/>
            <a:ext cx="944305" cy="946650"/>
            <a:chOff x="3728648" y="2288053"/>
            <a:chExt cx="1103278" cy="1106017"/>
          </a:xfrm>
        </p:grpSpPr>
        <p:sp>
          <p:nvSpPr>
            <p:cNvPr id="47" name="Freeform 46">
              <a:extLst>
                <a:ext uri="{FF2B5EF4-FFF2-40B4-BE49-F238E27FC236}">
                  <a16:creationId xmlns:a16="http://schemas.microsoft.com/office/drawing/2014/main" id="{06486A43-BF45-F069-FB6D-F99FCBFE0160}"/>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solidFill>
              <a:srgbClr val="595959"/>
            </a:solidFill>
            <a:ln w="2742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46B1444-D251-B957-A016-E04EFA2FD168}"/>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BB04471-3323-FA0D-EA34-ABC2A6B1FB16}"/>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667643C4-61CD-FB99-25DA-9D9396A7E28A}"/>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solidFill>
              <a:srgbClr val="F16924"/>
            </a:solidFill>
            <a:ln w="2742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98EC4B0-E916-6821-BADF-EB4B5FFAA2D5}"/>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solidFill>
              <a:srgbClr val="F16924"/>
            </a:solidFill>
            <a:ln w="2742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A4C88553-4773-9F33-AF0C-22CE8DC0B58D}"/>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solidFill>
              <a:srgbClr val="595959"/>
            </a:solidFill>
            <a:ln w="2742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099EA05E-82E8-70A1-2B2F-BC1F1424E06A}"/>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4481C2B6-9FB6-0E53-ADE6-897135E909EA}"/>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B326C7DD-7D58-884C-6B00-31D5B0B2EF01}"/>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F16924"/>
            </a:solidFill>
            <a:ln w="2742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2CB7F99C-9E6C-A02D-F6FF-E28AAE43C9C9}"/>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solidFill>
              <a:srgbClr val="F16924"/>
            </a:solidFill>
            <a:ln w="2742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E840CC0B-F2FC-5583-BDBE-1C9F4B35D707}"/>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solidFill>
              <a:srgbClr val="F16924"/>
            </a:solidFill>
            <a:ln w="2742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3A5B9BC-D19E-AFC6-AB42-82432A35E7E7}"/>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solidFill>
              <a:srgbClr val="F16924"/>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8545122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02     </a:t>
            </a:r>
            <a:r>
              <a:rPr lang="en-US" dirty="0" err="1">
                <a:solidFill>
                  <a:schemeClr val="bg1"/>
                </a:solidFill>
              </a:rPr>
              <a:t>Krisenreaktion</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605547" y="1687540"/>
            <a:ext cx="9515167" cy="4650317"/>
          </a:xfrm>
        </p:spPr>
        <p:txBody>
          <a:bodyPr>
            <a:normAutofit/>
          </a:bodyPr>
          <a:lstStyle/>
          <a:p>
            <a:pPr marL="12700" indent="-12700" algn="just"/>
            <a:r>
              <a:rPr lang="en-GB" sz="2200" dirty="0">
                <a:latin typeface="Calibri" panose="020F0502020204030204" pitchFamily="34" charset="0"/>
                <a:ea typeface="Lato Light" panose="020F0502020204030203" pitchFamily="34" charset="0"/>
                <a:cs typeface="Calibri" panose="020F0502020204030204" pitchFamily="34" charset="0"/>
              </a:rPr>
              <a:t>Die Krisenreaktion ist das, </a:t>
            </a:r>
            <a:r>
              <a:rPr lang="en-GB" sz="2200" b="1" dirty="0">
                <a:latin typeface="Calibri" panose="020F0502020204030204" pitchFamily="34" charset="0"/>
                <a:ea typeface="Lato Light" panose="020F0502020204030203" pitchFamily="34" charset="0"/>
                <a:cs typeface="Calibri" panose="020F0502020204030204" pitchFamily="34" charset="0"/>
              </a:rPr>
              <a:t>was das Management </a:t>
            </a:r>
            <a:r>
              <a:rPr lang="en-GB" sz="2200" dirty="0">
                <a:latin typeface="Calibri" panose="020F0502020204030204" pitchFamily="34" charset="0"/>
                <a:ea typeface="Lato Light" panose="020F0502020204030203" pitchFamily="34" charset="0"/>
                <a:cs typeface="Calibri" panose="020F0502020204030204" pitchFamily="34" charset="0"/>
              </a:rPr>
              <a:t>während und nach einer Krise </a:t>
            </a:r>
            <a:r>
              <a:rPr lang="en-GB" sz="2200" b="1" dirty="0">
                <a:latin typeface="Calibri" panose="020F0502020204030204" pitchFamily="34" charset="0"/>
                <a:ea typeface="Lato Light" panose="020F0502020204030203" pitchFamily="34" charset="0"/>
                <a:cs typeface="Calibri" panose="020F0502020204030204" pitchFamily="34" charset="0"/>
              </a:rPr>
              <a:t>tut und </a:t>
            </a:r>
            <a:r>
              <a:rPr lang="en-GB" sz="2200" b="1" dirty="0" err="1">
                <a:latin typeface="Calibri" panose="020F0502020204030204" pitchFamily="34" charset="0"/>
                <a:ea typeface="Lato Light" panose="020F0502020204030203" pitchFamily="34" charset="0"/>
                <a:cs typeface="Calibri" panose="020F0502020204030204" pitchFamily="34" charset="0"/>
              </a:rPr>
              <a:t>sagt</a:t>
            </a:r>
            <a:r>
              <a:rPr lang="en-GB" sz="2200" dirty="0">
                <a:latin typeface="Calibri" panose="020F0502020204030204" pitchFamily="34" charset="0"/>
                <a:ea typeface="Lato Light" panose="020F0502020204030203" pitchFamily="34" charset="0"/>
                <a:cs typeface="Calibri" panose="020F0502020204030204" pitchFamily="34" charset="0"/>
              </a:rPr>
              <a:t>. Die Öffentlichkeitsarbeit spielt bei der Krisenreaktion eine </a:t>
            </a:r>
            <a:r>
              <a:rPr lang="en-GB" sz="2200" dirty="0" err="1">
                <a:latin typeface="Calibri" panose="020F0502020204030204" pitchFamily="34" charset="0"/>
                <a:ea typeface="Lato Light" panose="020F0502020204030203" pitchFamily="34" charset="0"/>
                <a:cs typeface="Calibri" panose="020F0502020204030204" pitchFamily="34" charset="0"/>
              </a:rPr>
              <a:t>entscheidende</a:t>
            </a:r>
            <a:r>
              <a:rPr lang="en-GB" sz="2200" dirty="0">
                <a:latin typeface="Calibri" panose="020F0502020204030204" pitchFamily="34" charset="0"/>
                <a:ea typeface="Lato Light" panose="020F0502020204030203" pitchFamily="34" charset="0"/>
                <a:cs typeface="Calibri" panose="020F0502020204030204" pitchFamily="34" charset="0"/>
              </a:rPr>
              <a:t> Rolle: Sie </a:t>
            </a:r>
            <a:r>
              <a:rPr lang="en-GB" sz="2200" dirty="0" err="1">
                <a:latin typeface="Calibri" panose="020F0502020204030204" pitchFamily="34" charset="0"/>
                <a:ea typeface="Lato Light" panose="020F0502020204030203" pitchFamily="34" charset="0"/>
                <a:cs typeface="Calibri" panose="020F0502020204030204" pitchFamily="34" charset="0"/>
              </a:rPr>
              <a:t>trägt</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dazu</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bei</a:t>
            </a:r>
            <a:r>
              <a:rPr lang="en-GB" sz="2200" dirty="0">
                <a:latin typeface="Calibri" panose="020F0502020204030204" pitchFamily="34" charset="0"/>
                <a:ea typeface="Lato Light" panose="020F0502020204030203" pitchFamily="34" charset="0"/>
                <a:cs typeface="Calibri" panose="020F0502020204030204" pitchFamily="34" charset="0"/>
              </a:rPr>
              <a:t>, die Botschaften zu entwickeln, die an die verschiedenen Zielgruppen gesendet </a:t>
            </a:r>
            <a:r>
              <a:rPr lang="en-GB" sz="2200" dirty="0" err="1">
                <a:latin typeface="Calibri" panose="020F0502020204030204" pitchFamily="34" charset="0"/>
                <a:ea typeface="Lato Light" panose="020F0502020204030203" pitchFamily="34" charset="0"/>
                <a:cs typeface="Calibri" panose="020F0502020204030204" pitchFamily="34" charset="0"/>
              </a:rPr>
              <a:t>werden</a:t>
            </a:r>
            <a:r>
              <a:rPr lang="en-GB" sz="2200" dirty="0">
                <a:latin typeface="Calibri" panose="020F0502020204030204" pitchFamily="34" charset="0"/>
                <a:ea typeface="Lato Light" panose="020F0502020204030203" pitchFamily="34" charset="0"/>
                <a:cs typeface="Calibri" panose="020F0502020204030204" pitchFamily="34" charset="0"/>
              </a:rPr>
              <a:t>. Die Krisenreaktion ist Gegenstand zahlreicher </a:t>
            </a:r>
            <a:r>
              <a:rPr lang="en-GB" sz="2200" dirty="0" err="1">
                <a:latin typeface="Calibri" panose="020F0502020204030204" pitchFamily="34" charset="0"/>
                <a:ea typeface="Lato Light" panose="020F0502020204030203" pitchFamily="34" charset="0"/>
                <a:cs typeface="Calibri" panose="020F0502020204030204" pitchFamily="34" charset="0"/>
              </a:rPr>
              <a:t>Forschungsarbeiten</a:t>
            </a:r>
            <a:r>
              <a:rPr lang="en-GB" sz="2200" dirty="0">
                <a:latin typeface="Calibri" panose="020F0502020204030204" pitchFamily="34" charset="0"/>
                <a:ea typeface="Lato Light" panose="020F0502020204030203" pitchFamily="34" charset="0"/>
                <a:cs typeface="Calibri" panose="020F0502020204030204" pitchFamily="34" charset="0"/>
              </a:rPr>
              <a:t>. </a:t>
            </a:r>
          </a:p>
          <a:p>
            <a:pPr marL="12700" indent="-12700"/>
            <a:r>
              <a:rPr lang="en-GB" sz="2200" b="1" dirty="0">
                <a:latin typeface="Calibri" panose="020F0502020204030204" pitchFamily="34" charset="0"/>
                <a:ea typeface="Lato Light" panose="020F0502020204030203" pitchFamily="34" charset="0"/>
                <a:cs typeface="Calibri" panose="020F0502020204030204" pitchFamily="34" charset="0"/>
              </a:rPr>
              <a:t>Diese Forschung wurde in zwei Abschnitte </a:t>
            </a:r>
            <a:r>
              <a:rPr lang="en-GB" sz="2200" b="1" dirty="0" err="1">
                <a:latin typeface="Calibri" panose="020F0502020204030204" pitchFamily="34" charset="0"/>
                <a:ea typeface="Lato Light" panose="020F0502020204030203" pitchFamily="34" charset="0"/>
                <a:cs typeface="Calibri" panose="020F0502020204030204" pitchFamily="34" charset="0"/>
              </a:rPr>
              <a:t>unterteilt</a:t>
            </a:r>
            <a:r>
              <a:rPr lang="en-GB" sz="2200" b="1" dirty="0">
                <a:latin typeface="Calibri" panose="020F0502020204030204" pitchFamily="34" charset="0"/>
                <a:ea typeface="Lato Light" panose="020F0502020204030203" pitchFamily="34" charset="0"/>
                <a:cs typeface="Calibri" panose="020F0502020204030204" pitchFamily="34" charset="0"/>
              </a:rPr>
              <a:t>: </a:t>
            </a:r>
          </a:p>
          <a:p>
            <a:pPr marL="457200" indent="-457200">
              <a:buClr>
                <a:srgbClr val="F16924"/>
              </a:buClr>
              <a:buFont typeface="+mj-lt"/>
              <a:buAutoNum type="arabicPeriod"/>
            </a:pPr>
            <a:r>
              <a:rPr lang="en-GB" sz="2200" dirty="0">
                <a:latin typeface="Calibri" panose="020F0502020204030204" pitchFamily="34" charset="0"/>
                <a:ea typeface="Lato Light" panose="020F0502020204030203" pitchFamily="34" charset="0"/>
                <a:cs typeface="Calibri" panose="020F0502020204030204" pitchFamily="34" charset="0"/>
              </a:rPr>
              <a:t>die erste </a:t>
            </a:r>
            <a:r>
              <a:rPr lang="en-GB" sz="2200" dirty="0" err="1">
                <a:latin typeface="Calibri" panose="020F0502020204030204" pitchFamily="34" charset="0"/>
                <a:ea typeface="Lato Light" panose="020F0502020204030203" pitchFamily="34" charset="0"/>
                <a:cs typeface="Calibri" panose="020F0502020204030204" pitchFamily="34" charset="0"/>
              </a:rPr>
              <a:t>Krisenreaktion</a:t>
            </a:r>
            <a:r>
              <a:rPr lang="en-GB" sz="2200" dirty="0">
                <a:latin typeface="Calibri" panose="020F0502020204030204" pitchFamily="34" charset="0"/>
                <a:ea typeface="Lato Light" panose="020F0502020204030203" pitchFamily="34" charset="0"/>
                <a:cs typeface="Calibri" panose="020F0502020204030204" pitchFamily="34" charset="0"/>
              </a:rPr>
              <a:t> </a:t>
            </a:r>
          </a:p>
          <a:p>
            <a:pPr marL="457200" indent="-457200">
              <a:buClr>
                <a:srgbClr val="F16924"/>
              </a:buClr>
              <a:buFont typeface="+mj-lt"/>
              <a:buAutoNum type="arabicPeriod"/>
            </a:pPr>
            <a:r>
              <a:rPr lang="en-GB" sz="2200" dirty="0">
                <a:latin typeface="Calibri" panose="020F0502020204030204" pitchFamily="34" charset="0"/>
                <a:ea typeface="Lato Light" panose="020F0502020204030203" pitchFamily="34" charset="0"/>
                <a:cs typeface="Calibri" panose="020F0502020204030204" pitchFamily="34" charset="0"/>
              </a:rPr>
              <a:t>Image-</a:t>
            </a:r>
            <a:r>
              <a:rPr lang="en-GB" sz="2200" dirty="0" err="1">
                <a:latin typeface="Calibri" panose="020F0502020204030204" pitchFamily="34" charset="0"/>
                <a:ea typeface="Lato Light" panose="020F0502020204030203" pitchFamily="34" charset="0"/>
                <a:cs typeface="Calibri" panose="020F0502020204030204" pitchFamily="34" charset="0"/>
              </a:rPr>
              <a:t>Wiederherstellung</a:t>
            </a:r>
            <a:r>
              <a:rPr lang="en-GB" sz="2200" dirty="0">
                <a:latin typeface="Calibri" panose="020F0502020204030204" pitchFamily="34" charset="0"/>
                <a:ea typeface="Lato Light" panose="020F0502020204030203" pitchFamily="34" charset="0"/>
                <a:cs typeface="Calibri" panose="020F0502020204030204" pitchFamily="34" charset="0"/>
              </a:rPr>
              <a:t> und </a:t>
            </a:r>
            <a:r>
              <a:rPr lang="en-GB" sz="2200" dirty="0" err="1">
                <a:latin typeface="Calibri" panose="020F0502020204030204" pitchFamily="34" charset="0"/>
                <a:ea typeface="Lato Light" panose="020F0502020204030203" pitchFamily="34" charset="0"/>
                <a:cs typeface="Calibri" panose="020F0502020204030204" pitchFamily="34" charset="0"/>
              </a:rPr>
              <a:t>Verhaltensabsichten</a:t>
            </a:r>
            <a:endParaRPr lang="en-GB" sz="2200" dirty="0">
              <a:latin typeface="Calibri" panose="020F0502020204030204" pitchFamily="34" charset="0"/>
              <a:ea typeface="Lato Light" panose="020F0502020204030203" pitchFamily="34" charset="0"/>
              <a:cs typeface="Calibri" panose="020F0502020204030204" pitchFamily="34" charset="0"/>
            </a:endParaRPr>
          </a:p>
          <a:p>
            <a:pPr marL="457200" indent="-457200">
              <a:buClr>
                <a:srgbClr val="F16924"/>
              </a:buClr>
              <a:buFont typeface="+mj-lt"/>
              <a:buAutoNum type="arabicPeriod"/>
            </a:pPr>
            <a:endParaRPr lang="en-GB" sz="2200" dirty="0">
              <a:latin typeface="Calibri" panose="020F0502020204030204" pitchFamily="34" charset="0"/>
              <a:ea typeface="Lato Light" panose="020F0502020204030203" pitchFamily="34" charset="0"/>
              <a:cs typeface="Calibri" panose="020F0502020204030204" pitchFamily="34" charset="0"/>
            </a:endParaRPr>
          </a:p>
          <a:p>
            <a:pPr marL="0" indent="0">
              <a:buClr>
                <a:srgbClr val="F16924"/>
              </a:buClr>
            </a:pPr>
            <a:r>
              <a:rPr lang="en-GB" sz="2200" dirty="0">
                <a:latin typeface="Calibri" panose="020F0502020204030204" pitchFamily="34" charset="0"/>
                <a:ea typeface="Lato Light" panose="020F0502020204030203" pitchFamily="34" charset="0"/>
                <a:cs typeface="Calibri" panose="020F0502020204030204" pitchFamily="34" charset="0"/>
              </a:rPr>
              <a:t>Im </a:t>
            </a:r>
            <a:r>
              <a:rPr lang="en-GB" sz="2200" dirty="0" err="1">
                <a:latin typeface="Calibri" panose="020F0502020204030204" pitchFamily="34" charset="0"/>
                <a:ea typeface="Lato Light" panose="020F0502020204030203" pitchFamily="34" charset="0"/>
                <a:cs typeface="Calibri" panose="020F0502020204030204" pitchFamily="34" charset="0"/>
              </a:rPr>
              <a:t>weiteren</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Kursverlauf</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werden</a:t>
            </a:r>
            <a:r>
              <a:rPr lang="en-GB" sz="2200" dirty="0">
                <a:latin typeface="Calibri" panose="020F0502020204030204" pitchFamily="34" charset="0"/>
                <a:ea typeface="Lato Light" panose="020F0502020204030203" pitchFamily="34" charset="0"/>
                <a:cs typeface="Calibri" panose="020F0502020204030204" pitchFamily="34" charset="0"/>
              </a:rPr>
              <a:t> Sie </a:t>
            </a:r>
            <a:r>
              <a:rPr lang="en-GB" sz="2200" dirty="0" err="1">
                <a:latin typeface="Calibri" panose="020F0502020204030204" pitchFamily="34" charset="0"/>
                <a:ea typeface="Lato Light" panose="020F0502020204030203" pitchFamily="34" charset="0"/>
                <a:cs typeface="Calibri" panose="020F0502020204030204" pitchFamily="34" charset="0"/>
              </a:rPr>
              <a:t>Ihr</a:t>
            </a:r>
            <a:r>
              <a:rPr lang="en-GB" sz="2200" dirty="0">
                <a:latin typeface="Calibri" panose="020F0502020204030204" pitchFamily="34" charset="0"/>
                <a:ea typeface="Lato Light" panose="020F0502020204030203" pitchFamily="34" charset="0"/>
                <a:cs typeface="Calibri" panose="020F0502020204030204" pitchFamily="34" charset="0"/>
              </a:rPr>
              <a:t> Wissen </a:t>
            </a:r>
            <a:r>
              <a:rPr lang="en-GB" sz="2200" dirty="0" err="1">
                <a:latin typeface="Calibri" panose="020F0502020204030204" pitchFamily="34" charset="0"/>
                <a:ea typeface="Lato Light" panose="020F0502020204030203" pitchFamily="34" charset="0"/>
                <a:cs typeface="Calibri" panose="020F0502020204030204" pitchFamily="34" charset="0"/>
              </a:rPr>
              <a:t>über</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Kommunikation</a:t>
            </a:r>
            <a:r>
              <a:rPr lang="en-GB" sz="2200" dirty="0">
                <a:latin typeface="Calibri" panose="020F0502020204030204" pitchFamily="34" charset="0"/>
                <a:ea typeface="Lato Light" panose="020F0502020204030203" pitchFamily="34" charset="0"/>
                <a:cs typeface="Calibri" panose="020F0502020204030204" pitchFamily="34" charset="0"/>
              </a:rPr>
              <a:t> und PR (Modul 4) </a:t>
            </a:r>
            <a:r>
              <a:rPr lang="en-GB" sz="2200" dirty="0" err="1">
                <a:latin typeface="Calibri" panose="020F0502020204030204" pitchFamily="34" charset="0"/>
                <a:ea typeface="Lato Light" panose="020F0502020204030203" pitchFamily="34" charset="0"/>
                <a:cs typeface="Calibri" panose="020F0502020204030204" pitchFamily="34" charset="0"/>
              </a:rPr>
              <a:t>vertiefen</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können</a:t>
            </a:r>
            <a:r>
              <a:rPr lang="en-GB" sz="2200" dirty="0">
                <a:latin typeface="Calibri" panose="020F0502020204030204" pitchFamily="34" charset="0"/>
                <a:ea typeface="Lato Light" panose="020F0502020204030203" pitchFamily="34" charset="0"/>
                <a:cs typeface="Calibri" panose="020F0502020204030204" pitchFamily="34" charset="0"/>
              </a:rPr>
              <a:t>.</a:t>
            </a:r>
          </a:p>
        </p:txBody>
      </p:sp>
      <p:grpSp>
        <p:nvGrpSpPr>
          <p:cNvPr id="2" name="Gruppieren 1">
            <a:extLst>
              <a:ext uri="{FF2B5EF4-FFF2-40B4-BE49-F238E27FC236}">
                <a16:creationId xmlns:a16="http://schemas.microsoft.com/office/drawing/2014/main" id="{F86B1F49-CD28-0389-C054-B62C318991F3}"/>
              </a:ext>
            </a:extLst>
          </p:cNvPr>
          <p:cNvGrpSpPr/>
          <p:nvPr/>
        </p:nvGrpSpPr>
        <p:grpSpPr>
          <a:xfrm>
            <a:off x="7630822" y="4564281"/>
            <a:ext cx="4216035" cy="2197551"/>
            <a:chOff x="7210306" y="4573339"/>
            <a:chExt cx="4216035" cy="2197551"/>
          </a:xfrm>
        </p:grpSpPr>
        <p:grpSp>
          <p:nvGrpSpPr>
            <p:cNvPr id="3" name="Group 2">
              <a:extLst>
                <a:ext uri="{FF2B5EF4-FFF2-40B4-BE49-F238E27FC236}">
                  <a16:creationId xmlns:a16="http://schemas.microsoft.com/office/drawing/2014/main" id="{77FEAF0F-B595-DA03-AE51-E7CA5AD4930C}"/>
                </a:ext>
              </a:extLst>
            </p:cNvPr>
            <p:cNvGrpSpPr/>
            <p:nvPr/>
          </p:nvGrpSpPr>
          <p:grpSpPr>
            <a:xfrm>
              <a:off x="7210306" y="4573339"/>
              <a:ext cx="4216035" cy="2093295"/>
              <a:chOff x="4406574" y="3422083"/>
              <a:chExt cx="4216035" cy="2093295"/>
            </a:xfrm>
          </p:grpSpPr>
          <p:sp>
            <p:nvSpPr>
              <p:cNvPr id="5" name="Freeform 4">
                <a:extLst>
                  <a:ext uri="{FF2B5EF4-FFF2-40B4-BE49-F238E27FC236}">
                    <a16:creationId xmlns:a16="http://schemas.microsoft.com/office/drawing/2014/main" id="{93D7F185-A4CA-F597-F3A3-3F326AFC8228}"/>
                  </a:ext>
                </a:extLst>
              </p:cNvPr>
              <p:cNvSpPr/>
              <p:nvPr/>
            </p:nvSpPr>
            <p:spPr>
              <a:xfrm>
                <a:off x="5172562" y="3422083"/>
                <a:ext cx="2682509" cy="1179998"/>
              </a:xfrm>
              <a:custGeom>
                <a:avLst/>
                <a:gdLst>
                  <a:gd name="connsiteX0" fmla="*/ 335061 w 1596848"/>
                  <a:gd name="connsiteY0" fmla="*/ 685817 h 702431"/>
                  <a:gd name="connsiteX1" fmla="*/ 795655 w 1596848"/>
                  <a:gd name="connsiteY1" fmla="*/ 532593 h 702431"/>
                  <a:gd name="connsiteX2" fmla="*/ 1276555 w 1596848"/>
                  <a:gd name="connsiteY2" fmla="*/ 702431 h 702431"/>
                  <a:gd name="connsiteX3" fmla="*/ 1544235 w 1596848"/>
                  <a:gd name="connsiteY3" fmla="*/ 348908 h 702431"/>
                  <a:gd name="connsiteX4" fmla="*/ 1596848 w 1596848"/>
                  <a:gd name="connsiteY4" fmla="*/ 286142 h 702431"/>
                  <a:gd name="connsiteX5" fmla="*/ 798424 w 1596848"/>
                  <a:gd name="connsiteY5" fmla="*/ 0 h 702431"/>
                  <a:gd name="connsiteX6" fmla="*/ 0 w 1596848"/>
                  <a:gd name="connsiteY6" fmla="*/ 286142 h 702431"/>
                  <a:gd name="connsiteX7" fmla="*/ 52613 w 1596848"/>
                  <a:gd name="connsiteY7" fmla="*/ 348908 h 702431"/>
                  <a:gd name="connsiteX8" fmla="*/ 335061 w 1596848"/>
                  <a:gd name="connsiteY8" fmla="*/ 685817 h 70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6848" h="702431">
                    <a:moveTo>
                      <a:pt x="335061" y="685817"/>
                    </a:moveTo>
                    <a:cubicBezTo>
                      <a:pt x="463363" y="589821"/>
                      <a:pt x="623048" y="532593"/>
                      <a:pt x="795655" y="532593"/>
                    </a:cubicBezTo>
                    <a:cubicBezTo>
                      <a:pt x="977492" y="532593"/>
                      <a:pt x="1145485" y="596282"/>
                      <a:pt x="1276555" y="702431"/>
                    </a:cubicBezTo>
                    <a:lnTo>
                      <a:pt x="1544235" y="348908"/>
                    </a:lnTo>
                    <a:lnTo>
                      <a:pt x="1596848" y="286142"/>
                    </a:lnTo>
                    <a:cubicBezTo>
                      <a:pt x="1379935" y="107072"/>
                      <a:pt x="1102102" y="0"/>
                      <a:pt x="798424" y="0"/>
                    </a:cubicBezTo>
                    <a:cubicBezTo>
                      <a:pt x="495669" y="0"/>
                      <a:pt x="216913" y="107072"/>
                      <a:pt x="0" y="286142"/>
                    </a:cubicBezTo>
                    <a:lnTo>
                      <a:pt x="52613" y="348908"/>
                    </a:lnTo>
                    <a:lnTo>
                      <a:pt x="335061" y="685817"/>
                    </a:lnTo>
                    <a:close/>
                  </a:path>
                </a:pathLst>
              </a:custGeom>
              <a:solidFill>
                <a:srgbClr val="F16924"/>
              </a:solidFill>
              <a:ln w="9220" cap="flat">
                <a:solidFill>
                  <a:srgbClr val="FFFFFF"/>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3D80EA6A-9C36-27A4-D5AA-A636809B7C90}"/>
                  </a:ext>
                </a:extLst>
              </p:cNvPr>
              <p:cNvSpPr/>
              <p:nvPr/>
            </p:nvSpPr>
            <p:spPr>
              <a:xfrm>
                <a:off x="4406574" y="3902766"/>
                <a:ext cx="1328849" cy="1612612"/>
              </a:xfrm>
              <a:custGeom>
                <a:avLst/>
                <a:gdLst>
                  <a:gd name="connsiteX0" fmla="*/ 791040 w 791039"/>
                  <a:gd name="connsiteY0" fmla="*/ 399675 h 959958"/>
                  <a:gd name="connsiteX1" fmla="*/ 509515 w 791039"/>
                  <a:gd name="connsiteY1" fmla="*/ 62766 h 959958"/>
                  <a:gd name="connsiteX2" fmla="*/ 456902 w 791039"/>
                  <a:gd name="connsiteY2" fmla="*/ 0 h 959958"/>
                  <a:gd name="connsiteX3" fmla="*/ 0 w 791039"/>
                  <a:gd name="connsiteY3" fmla="*/ 959959 h 959958"/>
                  <a:gd name="connsiteX4" fmla="*/ 88611 w 791039"/>
                  <a:gd name="connsiteY4" fmla="*/ 959959 h 959958"/>
                  <a:gd name="connsiteX5" fmla="*/ 485516 w 791039"/>
                  <a:gd name="connsiteY5" fmla="*/ 959959 h 959958"/>
                  <a:gd name="connsiteX6" fmla="*/ 791040 w 791039"/>
                  <a:gd name="connsiteY6" fmla="*/ 399675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039" h="959958">
                    <a:moveTo>
                      <a:pt x="791040" y="399675"/>
                    </a:moveTo>
                    <a:lnTo>
                      <a:pt x="509515" y="62766"/>
                    </a:lnTo>
                    <a:lnTo>
                      <a:pt x="456902" y="0"/>
                    </a:lnTo>
                    <a:cubicBezTo>
                      <a:pt x="179992" y="227990"/>
                      <a:pt x="2769" y="573206"/>
                      <a:pt x="0" y="959959"/>
                    </a:cubicBezTo>
                    <a:lnTo>
                      <a:pt x="88611" y="959959"/>
                    </a:lnTo>
                    <a:lnTo>
                      <a:pt x="485516" y="959959"/>
                    </a:lnTo>
                    <a:cubicBezTo>
                      <a:pt x="502130" y="731046"/>
                      <a:pt x="618433" y="529823"/>
                      <a:pt x="791040" y="399675"/>
                    </a:cubicBezTo>
                    <a:close/>
                  </a:path>
                </a:pathLst>
              </a:custGeom>
              <a:solidFill>
                <a:srgbClr val="B41F7A"/>
              </a:solidFill>
              <a:ln w="9220" cap="flat">
                <a:solidFill>
                  <a:srgbClr val="FFFFFF"/>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7DE1F3F-6C42-1D3F-A8E9-BB455C2F2560}"/>
                  </a:ext>
                </a:extLst>
              </p:cNvPr>
              <p:cNvSpPr/>
              <p:nvPr/>
            </p:nvSpPr>
            <p:spPr>
              <a:xfrm>
                <a:off x="7317018" y="3901216"/>
                <a:ext cx="1305591" cy="1612612"/>
              </a:xfrm>
              <a:custGeom>
                <a:avLst/>
                <a:gdLst>
                  <a:gd name="connsiteX0" fmla="*/ 777194 w 777194"/>
                  <a:gd name="connsiteY0" fmla="*/ 959959 h 959958"/>
                  <a:gd name="connsiteX1" fmla="*/ 320293 w 777194"/>
                  <a:gd name="connsiteY1" fmla="*/ 0 h 959958"/>
                  <a:gd name="connsiteX2" fmla="*/ 267680 w 777194"/>
                  <a:gd name="connsiteY2" fmla="*/ 62766 h 959958"/>
                  <a:gd name="connsiteX3" fmla="*/ 0 w 777194"/>
                  <a:gd name="connsiteY3" fmla="*/ 416290 h 959958"/>
                  <a:gd name="connsiteX4" fmla="*/ 284295 w 777194"/>
                  <a:gd name="connsiteY4" fmla="*/ 959036 h 959958"/>
                  <a:gd name="connsiteX5" fmla="*/ 687660 w 777194"/>
                  <a:gd name="connsiteY5" fmla="*/ 959036 h 959958"/>
                  <a:gd name="connsiteX6" fmla="*/ 777194 w 777194"/>
                  <a:gd name="connsiteY6" fmla="*/ 959036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194" h="959958">
                    <a:moveTo>
                      <a:pt x="777194" y="959959"/>
                    </a:moveTo>
                    <a:cubicBezTo>
                      <a:pt x="774425" y="573206"/>
                      <a:pt x="597203" y="228913"/>
                      <a:pt x="320293" y="0"/>
                    </a:cubicBezTo>
                    <a:lnTo>
                      <a:pt x="267680" y="62766"/>
                    </a:lnTo>
                    <a:lnTo>
                      <a:pt x="0" y="416290"/>
                    </a:lnTo>
                    <a:cubicBezTo>
                      <a:pt x="161531" y="546438"/>
                      <a:pt x="268603" y="740276"/>
                      <a:pt x="284295" y="959036"/>
                    </a:cubicBezTo>
                    <a:lnTo>
                      <a:pt x="687660" y="959036"/>
                    </a:lnTo>
                    <a:lnTo>
                      <a:pt x="777194" y="959036"/>
                    </a:lnTo>
                    <a:close/>
                  </a:path>
                </a:pathLst>
              </a:custGeom>
              <a:solidFill>
                <a:srgbClr val="EDA13E"/>
              </a:solidFill>
              <a:ln w="9220" cap="flat">
                <a:solidFill>
                  <a:srgbClr val="FFFFFF"/>
                </a:solidFill>
                <a:prstDash val="solid"/>
                <a:miter/>
              </a:ln>
            </p:spPr>
            <p:txBody>
              <a:bodyPr rtlCol="0" anchor="ctr"/>
              <a:lstStyle/>
              <a:p>
                <a:endParaRPr lang="en-US"/>
              </a:p>
            </p:txBody>
          </p:sp>
          <p:sp>
            <p:nvSpPr>
              <p:cNvPr id="10" name="Shape">
                <a:extLst>
                  <a:ext uri="{FF2B5EF4-FFF2-40B4-BE49-F238E27FC236}">
                    <a16:creationId xmlns:a16="http://schemas.microsoft.com/office/drawing/2014/main" id="{F05E3392-9598-2A67-7F05-9E9830C73BA0}"/>
                  </a:ext>
                </a:extLst>
              </p:cNvPr>
              <p:cNvSpPr/>
              <p:nvPr/>
            </p:nvSpPr>
            <p:spPr>
              <a:xfrm>
                <a:off x="6042522" y="5014800"/>
                <a:ext cx="959643" cy="4798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00" y="21600"/>
                    </a:lnTo>
                    <a:cubicBezTo>
                      <a:pt x="21300" y="10029"/>
                      <a:pt x="16586" y="600"/>
                      <a:pt x="10800" y="600"/>
                    </a:cubicBezTo>
                    <a:cubicBezTo>
                      <a:pt x="5014" y="600"/>
                      <a:pt x="300" y="10029"/>
                      <a:pt x="300" y="21600"/>
                    </a:cubicBezTo>
                    <a:lnTo>
                      <a:pt x="0" y="21600"/>
                    </a:lnTo>
                    <a:cubicBezTo>
                      <a:pt x="0" y="9686"/>
                      <a:pt x="4843" y="0"/>
                      <a:pt x="10800" y="0"/>
                    </a:cubicBezTo>
                    <a:cubicBezTo>
                      <a:pt x="16757" y="0"/>
                      <a:pt x="21600" y="9686"/>
                      <a:pt x="21600" y="21600"/>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grpSp>
            <p:nvGrpSpPr>
              <p:cNvPr id="11" name="Group 10">
                <a:extLst>
                  <a:ext uri="{FF2B5EF4-FFF2-40B4-BE49-F238E27FC236}">
                    <a16:creationId xmlns:a16="http://schemas.microsoft.com/office/drawing/2014/main" id="{BB48FDD9-01CE-76CE-D74F-05CE3D36AD9D}"/>
                  </a:ext>
                </a:extLst>
              </p:cNvPr>
              <p:cNvGrpSpPr/>
              <p:nvPr/>
            </p:nvGrpSpPr>
            <p:grpSpPr>
              <a:xfrm>
                <a:off x="4617056" y="4511800"/>
                <a:ext cx="606309" cy="607811"/>
                <a:chOff x="3728644" y="2288054"/>
                <a:chExt cx="1103280" cy="1106016"/>
              </a:xfrm>
              <a:solidFill>
                <a:schemeClr val="bg1"/>
              </a:solidFill>
            </p:grpSpPr>
            <p:sp>
              <p:nvSpPr>
                <p:cNvPr id="27" name="Freeform 26">
                  <a:extLst>
                    <a:ext uri="{FF2B5EF4-FFF2-40B4-BE49-F238E27FC236}">
                      <a16:creationId xmlns:a16="http://schemas.microsoft.com/office/drawing/2014/main" id="{C55D07B0-5430-0BBC-787F-1C54ACBD414D}"/>
                    </a:ext>
                  </a:extLst>
                </p:cNvPr>
                <p:cNvSpPr/>
                <p:nvPr/>
              </p:nvSpPr>
              <p:spPr>
                <a:xfrm>
                  <a:off x="3728644" y="2288054"/>
                  <a:ext cx="924311" cy="773460"/>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43D0580-4BCD-71F0-08DA-982A351A2296}"/>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00956F1-75F6-7EF3-0724-D4DAD358204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E5BB1E1-11B4-5FC8-5216-F86916519D86}"/>
                    </a:ext>
                  </a:extLst>
                </p:cNvPr>
                <p:cNvSpPr/>
                <p:nvPr/>
              </p:nvSpPr>
              <p:spPr>
                <a:xfrm>
                  <a:off x="3928869" y="2587014"/>
                  <a:ext cx="903055" cy="807056"/>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grp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10230D2-D3A6-EF39-B307-D8961326BFB4}"/>
                    </a:ext>
                  </a:extLst>
                </p:cNvPr>
                <p:cNvSpPr/>
                <p:nvPr/>
              </p:nvSpPr>
              <p:spPr>
                <a:xfrm>
                  <a:off x="4230573" y="2825634"/>
                  <a:ext cx="367529" cy="367530"/>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3360FD1-0E62-D3A7-60A8-7545CE121632}"/>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D5C1D05-6F99-252B-C73A-8A73149DF8D4}"/>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BE2349-04B4-9EE4-F65B-17150AABEDD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2A69CB1-14BC-76DD-CFA7-4956773F8140}"/>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09A6DF1-7A1A-2ED8-7119-51FAA718968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4F089E5-8B62-952B-B25E-9E3907B70BA4}"/>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FB75F2-2263-50FE-EA65-5DDC20F06B66}"/>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grpFill/>
                <a:ln w="27426"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A59437D2-7323-D88E-667F-B0399DD238A4}"/>
                  </a:ext>
                </a:extLst>
              </p:cNvPr>
              <p:cNvGrpSpPr/>
              <p:nvPr/>
            </p:nvGrpSpPr>
            <p:grpSpPr>
              <a:xfrm>
                <a:off x="6160856" y="3493200"/>
                <a:ext cx="694251" cy="695591"/>
                <a:chOff x="7284496" y="2127428"/>
                <a:chExt cx="2245645" cy="2249982"/>
              </a:xfrm>
              <a:solidFill>
                <a:schemeClr val="bg1"/>
              </a:solidFill>
            </p:grpSpPr>
            <p:grpSp>
              <p:nvGrpSpPr>
                <p:cNvPr id="19" name="Graphic 3">
                  <a:extLst>
                    <a:ext uri="{FF2B5EF4-FFF2-40B4-BE49-F238E27FC236}">
                      <a16:creationId xmlns:a16="http://schemas.microsoft.com/office/drawing/2014/main" id="{9D14CDF6-B37D-D856-59EE-C978BA717934}"/>
                    </a:ext>
                  </a:extLst>
                </p:cNvPr>
                <p:cNvGrpSpPr/>
                <p:nvPr/>
              </p:nvGrpSpPr>
              <p:grpSpPr>
                <a:xfrm>
                  <a:off x="7284496" y="2127428"/>
                  <a:ext cx="2245645" cy="2249982"/>
                  <a:chOff x="5098317" y="2100784"/>
                  <a:chExt cx="2245645" cy="2249982"/>
                </a:xfrm>
                <a:grpFill/>
              </p:grpSpPr>
              <p:sp>
                <p:nvSpPr>
                  <p:cNvPr id="21" name="Freeform 20">
                    <a:extLst>
                      <a:ext uri="{FF2B5EF4-FFF2-40B4-BE49-F238E27FC236}">
                        <a16:creationId xmlns:a16="http://schemas.microsoft.com/office/drawing/2014/main" id="{474FBAF8-5BB2-28B2-E910-997CC3EEEB0F}"/>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226EC98-E607-82CA-F329-C992DE1F3A60}"/>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C6174F4-024D-1947-3B84-4BAD5C02732D}"/>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04405D6-772B-D07F-E118-B7539207A800}"/>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0550716-1FD1-A81A-B047-FB1CC1B928E2}"/>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6241B5A-3BDA-9031-9112-CDC8C560019C}"/>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sp>
              <p:nvSpPr>
                <p:cNvPr id="20" name="Freeform 19">
                  <a:extLst>
                    <a:ext uri="{FF2B5EF4-FFF2-40B4-BE49-F238E27FC236}">
                      <a16:creationId xmlns:a16="http://schemas.microsoft.com/office/drawing/2014/main" id="{52F10267-F585-72F9-8ED2-9E2FF97AD697}"/>
                    </a:ext>
                  </a:extLst>
                </p:cNvPr>
                <p:cNvSpPr/>
                <p:nvPr/>
              </p:nvSpPr>
              <p:spPr>
                <a:xfrm>
                  <a:off x="8914614" y="2853999"/>
                  <a:ext cx="71952" cy="71983"/>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grpFill/>
                <a:ln w="6040"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C6E56F48-86FB-0274-BC62-AF8A7B233F75}"/>
                  </a:ext>
                </a:extLst>
              </p:cNvPr>
              <p:cNvGrpSpPr/>
              <p:nvPr userDrawn="1"/>
            </p:nvGrpSpPr>
            <p:grpSpPr>
              <a:xfrm>
                <a:off x="7658458" y="4365384"/>
                <a:ext cx="723380" cy="839526"/>
                <a:chOff x="2403525" y="3625384"/>
                <a:chExt cx="853935" cy="991043"/>
              </a:xfrm>
              <a:solidFill>
                <a:schemeClr val="bg1"/>
              </a:solidFill>
            </p:grpSpPr>
            <p:sp>
              <p:nvSpPr>
                <p:cNvPr id="15" name="Freeform 14">
                  <a:extLst>
                    <a:ext uri="{FF2B5EF4-FFF2-40B4-BE49-F238E27FC236}">
                      <a16:creationId xmlns:a16="http://schemas.microsoft.com/office/drawing/2014/main" id="{36FF73A2-1671-9119-E9A8-125CBB34BC99}"/>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08DD0D3-F005-180C-F330-E679D53B4950}"/>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E893CC6-91C6-C1B8-6D84-26CA15417C8E}"/>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D8A9940-38DB-23D0-4F9C-83F4B56DF574}"/>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66" name="Freeform 65">
              <a:extLst>
                <a:ext uri="{FF2B5EF4-FFF2-40B4-BE49-F238E27FC236}">
                  <a16:creationId xmlns:a16="http://schemas.microsoft.com/office/drawing/2014/main" id="{EB7B3610-CE5E-0E1F-7C60-C9E133E61D84}"/>
                </a:ext>
              </a:extLst>
            </p:cNvPr>
            <p:cNvSpPr/>
            <p:nvPr/>
          </p:nvSpPr>
          <p:spPr>
            <a:xfrm rot="1925567">
              <a:off x="9081128" y="5704164"/>
              <a:ext cx="634727" cy="1066726"/>
            </a:xfrm>
            <a:custGeom>
              <a:avLst/>
              <a:gdLst>
                <a:gd name="connsiteX0" fmla="*/ 325831 w 377841"/>
                <a:gd name="connsiteY0" fmla="*/ 353485 h 635002"/>
                <a:gd name="connsiteX1" fmla="*/ 215990 w 377841"/>
                <a:gd name="connsiteY1" fmla="*/ 310102 h 635002"/>
                <a:gd name="connsiteX2" fmla="*/ 16615 w 377841"/>
                <a:gd name="connsiteY2" fmla="*/ 7346 h 635002"/>
                <a:gd name="connsiteX3" fmla="*/ 0 w 377841"/>
                <a:gd name="connsiteY3" fmla="*/ 11038 h 635002"/>
                <a:gd name="connsiteX4" fmla="*/ 101534 w 377841"/>
                <a:gd name="connsiteY4" fmla="*/ 356254 h 635002"/>
                <a:gd name="connsiteX5" fmla="*/ 95995 w 377841"/>
                <a:gd name="connsiteY5" fmla="*/ 361792 h 635002"/>
                <a:gd name="connsiteX6" fmla="*/ 104303 w 377841"/>
                <a:gd name="connsiteY6" fmla="*/ 591629 h 635002"/>
                <a:gd name="connsiteX7" fmla="*/ 334138 w 377841"/>
                <a:gd name="connsiteY7" fmla="*/ 583321 h 635002"/>
                <a:gd name="connsiteX8" fmla="*/ 325831 w 377841"/>
                <a:gd name="connsiteY8" fmla="*/ 353485 h 635002"/>
                <a:gd name="connsiteX9" fmla="*/ 163377 w 377841"/>
                <a:gd name="connsiteY9" fmla="*/ 527939 h 635002"/>
                <a:gd name="connsiteX10" fmla="*/ 159685 w 377841"/>
                <a:gd name="connsiteY10" fmla="*/ 419944 h 635002"/>
                <a:gd name="connsiteX11" fmla="*/ 267680 w 377841"/>
                <a:gd name="connsiteY11" fmla="*/ 416252 h 635002"/>
                <a:gd name="connsiteX12" fmla="*/ 271372 w 377841"/>
                <a:gd name="connsiteY12" fmla="*/ 524247 h 635002"/>
                <a:gd name="connsiteX13" fmla="*/ 163377 w 377841"/>
                <a:gd name="connsiteY13" fmla="*/ 527939 h 63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841" h="635002">
                  <a:moveTo>
                    <a:pt x="325831" y="353485"/>
                  </a:moveTo>
                  <a:cubicBezTo>
                    <a:pt x="294448" y="324871"/>
                    <a:pt x="255680" y="310102"/>
                    <a:pt x="215990" y="310102"/>
                  </a:cubicBezTo>
                  <a:cubicBezTo>
                    <a:pt x="183684" y="260258"/>
                    <a:pt x="22153" y="12884"/>
                    <a:pt x="16615" y="7346"/>
                  </a:cubicBezTo>
                  <a:cubicBezTo>
                    <a:pt x="0" y="-11115"/>
                    <a:pt x="0" y="11038"/>
                    <a:pt x="0" y="11038"/>
                  </a:cubicBezTo>
                  <a:lnTo>
                    <a:pt x="101534" y="356254"/>
                  </a:lnTo>
                  <a:cubicBezTo>
                    <a:pt x="99688" y="358100"/>
                    <a:pt x="97841" y="359946"/>
                    <a:pt x="95995" y="361792"/>
                  </a:cubicBezTo>
                  <a:cubicBezTo>
                    <a:pt x="35075" y="427328"/>
                    <a:pt x="38767" y="529785"/>
                    <a:pt x="104303" y="591629"/>
                  </a:cubicBezTo>
                  <a:cubicBezTo>
                    <a:pt x="169838" y="652549"/>
                    <a:pt x="272295" y="648857"/>
                    <a:pt x="334138" y="583321"/>
                  </a:cubicBezTo>
                  <a:cubicBezTo>
                    <a:pt x="395058" y="516863"/>
                    <a:pt x="392289" y="414405"/>
                    <a:pt x="325831" y="353485"/>
                  </a:cubicBezTo>
                  <a:close/>
                  <a:moveTo>
                    <a:pt x="163377" y="527939"/>
                  </a:moveTo>
                  <a:cubicBezTo>
                    <a:pt x="131994" y="499325"/>
                    <a:pt x="131071" y="450404"/>
                    <a:pt x="159685" y="419944"/>
                  </a:cubicBezTo>
                  <a:cubicBezTo>
                    <a:pt x="188299" y="389483"/>
                    <a:pt x="237220" y="387637"/>
                    <a:pt x="267680" y="416252"/>
                  </a:cubicBezTo>
                  <a:cubicBezTo>
                    <a:pt x="299063" y="444866"/>
                    <a:pt x="299986" y="493787"/>
                    <a:pt x="271372" y="524247"/>
                  </a:cubicBezTo>
                  <a:cubicBezTo>
                    <a:pt x="242758" y="554707"/>
                    <a:pt x="193837" y="557476"/>
                    <a:pt x="163377" y="527939"/>
                  </a:cubicBezTo>
                  <a:close/>
                </a:path>
              </a:pathLst>
            </a:custGeom>
            <a:solidFill>
              <a:srgbClr val="245473"/>
            </a:solidFill>
            <a:ln w="9220" cap="flat">
              <a:noFill/>
              <a:prstDash val="solid"/>
              <a:miter/>
            </a:ln>
          </p:spPr>
          <p:txBody>
            <a:bodyPr rtlCol="0" anchor="ctr"/>
            <a:lstStyle/>
            <a:p>
              <a:endParaRPr lang="en-US"/>
            </a:p>
          </p:txBody>
        </p:sp>
      </p:grpSp>
      <p:grpSp>
        <p:nvGrpSpPr>
          <p:cNvPr id="62" name="Group 61">
            <a:extLst>
              <a:ext uri="{FF2B5EF4-FFF2-40B4-BE49-F238E27FC236}">
                <a16:creationId xmlns:a16="http://schemas.microsoft.com/office/drawing/2014/main" id="{2E81A677-DA72-17E1-9332-6B74B3A3433F}"/>
              </a:ext>
            </a:extLst>
          </p:cNvPr>
          <p:cNvGrpSpPr/>
          <p:nvPr/>
        </p:nvGrpSpPr>
        <p:grpSpPr>
          <a:xfrm>
            <a:off x="397261" y="1795010"/>
            <a:ext cx="1012538" cy="1014493"/>
            <a:chOff x="7284496" y="2127428"/>
            <a:chExt cx="2245645" cy="2249982"/>
          </a:xfrm>
          <a:solidFill>
            <a:srgbClr val="595959"/>
          </a:solidFill>
        </p:grpSpPr>
        <p:grpSp>
          <p:nvGrpSpPr>
            <p:cNvPr id="63" name="Graphic 3">
              <a:extLst>
                <a:ext uri="{FF2B5EF4-FFF2-40B4-BE49-F238E27FC236}">
                  <a16:creationId xmlns:a16="http://schemas.microsoft.com/office/drawing/2014/main" id="{0E91A77A-5756-225C-8D3E-7C1BD017E10B}"/>
                </a:ext>
              </a:extLst>
            </p:cNvPr>
            <p:cNvGrpSpPr/>
            <p:nvPr/>
          </p:nvGrpSpPr>
          <p:grpSpPr>
            <a:xfrm>
              <a:off x="7284496" y="2127428"/>
              <a:ext cx="2245645" cy="2249982"/>
              <a:chOff x="5098317" y="2100784"/>
              <a:chExt cx="2245645" cy="2249982"/>
            </a:xfrm>
            <a:grpFill/>
          </p:grpSpPr>
          <p:sp>
            <p:nvSpPr>
              <p:cNvPr id="68" name="Freeform 67">
                <a:extLst>
                  <a:ext uri="{FF2B5EF4-FFF2-40B4-BE49-F238E27FC236}">
                    <a16:creationId xmlns:a16="http://schemas.microsoft.com/office/drawing/2014/main" id="{D61CE88D-DAC9-B307-5ED3-DD705C1EA427}"/>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FB707B84-03FD-7793-F153-1F18133F17C0}"/>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478DD49-64EC-1835-5409-F5E91E3207B5}"/>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D12C702-8386-9CB2-5DF6-FF5A04DF05DF}"/>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901E839-2206-5449-0FA1-20C7836764E9}"/>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E40EEE5-C94F-72C3-8AB0-EAFBCFC703A6}"/>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grpSp>
          <p:nvGrpSpPr>
            <p:cNvPr id="64" name="Graphic 3">
              <a:extLst>
                <a:ext uri="{FF2B5EF4-FFF2-40B4-BE49-F238E27FC236}">
                  <a16:creationId xmlns:a16="http://schemas.microsoft.com/office/drawing/2014/main" id="{BC5366BE-F541-F027-7232-78600A98FFA2}"/>
                </a:ext>
              </a:extLst>
            </p:cNvPr>
            <p:cNvGrpSpPr/>
            <p:nvPr/>
          </p:nvGrpSpPr>
          <p:grpSpPr>
            <a:xfrm>
              <a:off x="8878245" y="2200268"/>
              <a:ext cx="144167" cy="725714"/>
              <a:chOff x="6692066" y="2173624"/>
              <a:chExt cx="144167" cy="725714"/>
            </a:xfrm>
            <a:grpFill/>
          </p:grpSpPr>
          <p:sp>
            <p:nvSpPr>
              <p:cNvPr id="65" name="Freeform 64">
                <a:extLst>
                  <a:ext uri="{FF2B5EF4-FFF2-40B4-BE49-F238E27FC236}">
                    <a16:creationId xmlns:a16="http://schemas.microsoft.com/office/drawing/2014/main" id="{EA9F6B40-57C8-BDB7-F0B4-75CDE9C889EE}"/>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F16924"/>
              </a:solidFill>
              <a:ln w="6040"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62D0DEA-6420-0DF5-C7E4-9EE6821AC04E}"/>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F16924"/>
              </a:solidFill>
              <a:ln w="604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440481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02      </a:t>
            </a:r>
            <a:r>
              <a:rPr lang="en-US" dirty="0" err="1">
                <a:solidFill>
                  <a:schemeClr val="bg1"/>
                </a:solidFill>
              </a:rPr>
              <a:t>Krisenreaktion</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911176" y="1700692"/>
            <a:ext cx="3451878" cy="4650317"/>
          </a:xfrm>
        </p:spPr>
        <p:txBody>
          <a:bodyPr>
            <a:normAutofit/>
          </a:bodyPr>
          <a:lstStyle/>
          <a:p>
            <a:pPr marL="12700" indent="-12700"/>
            <a:r>
              <a:rPr lang="en-GB" sz="2200" b="1" dirty="0">
                <a:latin typeface="Calibri" panose="020F0502020204030204" pitchFamily="34" charset="0"/>
                <a:ea typeface="Lato Light" panose="020F0502020204030203" pitchFamily="34" charset="0"/>
                <a:cs typeface="Calibri" panose="020F0502020204030204" pitchFamily="34" charset="0"/>
              </a:rPr>
              <a:t>Die </a:t>
            </a:r>
            <a:r>
              <a:rPr lang="en-GB" sz="2200" b="1" dirty="0" err="1">
                <a:latin typeface="Calibri" panose="020F0502020204030204" pitchFamily="34" charset="0"/>
                <a:ea typeface="Lato Light" panose="020F0502020204030203" pitchFamily="34" charset="0"/>
                <a:cs typeface="Calibri" panose="020F0502020204030204" pitchFamily="34" charset="0"/>
              </a:rPr>
              <a:t>wichtigsten</a:t>
            </a:r>
            <a:r>
              <a:rPr lang="en-GB" sz="2200" b="1" dirty="0">
                <a:latin typeface="Calibri" panose="020F0502020204030204" pitchFamily="34" charset="0"/>
                <a:ea typeface="Lato Light" panose="020F0502020204030203" pitchFamily="34" charset="0"/>
                <a:cs typeface="Calibri" panose="020F0502020204030204" pitchFamily="34" charset="0"/>
              </a:rPr>
              <a:t> </a:t>
            </a:r>
            <a:r>
              <a:rPr lang="en-GB" sz="2200" b="1" dirty="0" err="1">
                <a:latin typeface="Calibri" panose="020F0502020204030204" pitchFamily="34" charset="0"/>
                <a:ea typeface="Lato Light" panose="020F0502020204030203" pitchFamily="34" charset="0"/>
                <a:cs typeface="Calibri" panose="020F0502020204030204" pitchFamily="34" charset="0"/>
              </a:rPr>
              <a:t>Merkmale</a:t>
            </a:r>
            <a:r>
              <a:rPr lang="en-GB" sz="2200" b="1" dirty="0">
                <a:latin typeface="Calibri" panose="020F0502020204030204" pitchFamily="34" charset="0"/>
                <a:ea typeface="Lato Light" panose="020F0502020204030203" pitchFamily="34" charset="0"/>
                <a:cs typeface="Calibri" panose="020F0502020204030204" pitchFamily="34" charset="0"/>
              </a:rPr>
              <a:t> der Krisenreaktion konzentrieren sich auf drei Punkte: </a:t>
            </a:r>
          </a:p>
          <a:p>
            <a:pPr marL="457200" indent="-457200">
              <a:buClr>
                <a:srgbClr val="F16924"/>
              </a:buClr>
              <a:buFont typeface="+mj-lt"/>
              <a:buAutoNum type="arabicPeriod"/>
            </a:pPr>
            <a:r>
              <a:rPr lang="en-GB" sz="2200" dirty="0">
                <a:latin typeface="Calibri" panose="020F0502020204030204" pitchFamily="34" charset="0"/>
                <a:ea typeface="Lato Light" panose="020F0502020204030203" pitchFamily="34" charset="0"/>
                <a:cs typeface="Calibri" panose="020F0502020204030204" pitchFamily="34" charset="0"/>
              </a:rPr>
              <a:t>schnell,</a:t>
            </a:r>
          </a:p>
          <a:p>
            <a:pPr marL="457200" indent="-457200">
              <a:buClr>
                <a:srgbClr val="F16924"/>
              </a:buClr>
              <a:buFont typeface="+mj-lt"/>
              <a:buAutoNum type="arabicPeriod"/>
            </a:pPr>
            <a:r>
              <a:rPr lang="en-GB" sz="2200" dirty="0" err="1">
                <a:latin typeface="Calibri" panose="020F0502020204030204" pitchFamily="34" charset="0"/>
                <a:ea typeface="Lato Light" panose="020F0502020204030203" pitchFamily="34" charset="0"/>
                <a:cs typeface="Calibri" panose="020F0502020204030204" pitchFamily="34" charset="0"/>
              </a:rPr>
              <a:t>genau</a:t>
            </a:r>
            <a:r>
              <a:rPr lang="en-GB" sz="2200" dirty="0">
                <a:latin typeface="Calibri" panose="020F0502020204030204" pitchFamily="34" charset="0"/>
                <a:ea typeface="Lato Light" panose="020F0502020204030203" pitchFamily="34" charset="0"/>
                <a:cs typeface="Calibri" panose="020F0502020204030204" pitchFamily="34" charset="0"/>
              </a:rPr>
              <a:t>, </a:t>
            </a:r>
          </a:p>
          <a:p>
            <a:pPr marL="457200" indent="-457200">
              <a:buClr>
                <a:srgbClr val="F16924"/>
              </a:buClr>
              <a:buFont typeface="+mj-lt"/>
              <a:buAutoNum type="arabicPeriod"/>
            </a:pPr>
            <a:r>
              <a:rPr lang="en-GB" sz="2200" dirty="0">
                <a:latin typeface="Calibri" panose="020F0502020204030204" pitchFamily="34" charset="0"/>
                <a:ea typeface="Lato Light" panose="020F0502020204030203" pitchFamily="34" charset="0"/>
                <a:cs typeface="Calibri" panose="020F0502020204030204" pitchFamily="34" charset="0"/>
              </a:rPr>
              <a:t>und </a:t>
            </a:r>
            <a:r>
              <a:rPr lang="en-GB" sz="2200" dirty="0" err="1">
                <a:latin typeface="Calibri" panose="020F0502020204030204" pitchFamily="34" charset="0"/>
                <a:ea typeface="Lato Light" panose="020F0502020204030203" pitchFamily="34" charset="0"/>
                <a:cs typeface="Calibri" panose="020F0502020204030204" pitchFamily="34" charset="0"/>
              </a:rPr>
              <a:t>konsequent</a:t>
            </a:r>
            <a:r>
              <a:rPr lang="en-GB" sz="2200" dirty="0">
                <a:latin typeface="Calibri" panose="020F0502020204030204" pitchFamily="34" charset="0"/>
                <a:ea typeface="Lato Light" panose="020F0502020204030203" pitchFamily="34" charset="0"/>
                <a:cs typeface="Calibri" panose="020F0502020204030204" pitchFamily="34" charset="0"/>
              </a:rPr>
              <a:t> sein.</a:t>
            </a:r>
          </a:p>
        </p:txBody>
      </p:sp>
      <p:grpSp>
        <p:nvGrpSpPr>
          <p:cNvPr id="3" name="Group 2">
            <a:extLst>
              <a:ext uri="{FF2B5EF4-FFF2-40B4-BE49-F238E27FC236}">
                <a16:creationId xmlns:a16="http://schemas.microsoft.com/office/drawing/2014/main" id="{77FEAF0F-B595-DA03-AE51-E7CA5AD4930C}"/>
              </a:ext>
            </a:extLst>
          </p:cNvPr>
          <p:cNvGrpSpPr/>
          <p:nvPr/>
        </p:nvGrpSpPr>
        <p:grpSpPr>
          <a:xfrm>
            <a:off x="2033339" y="4472917"/>
            <a:ext cx="4216035" cy="2093295"/>
            <a:chOff x="4406574" y="3422083"/>
            <a:chExt cx="4216035" cy="2093295"/>
          </a:xfrm>
        </p:grpSpPr>
        <p:sp>
          <p:nvSpPr>
            <p:cNvPr id="5" name="Freeform 4">
              <a:extLst>
                <a:ext uri="{FF2B5EF4-FFF2-40B4-BE49-F238E27FC236}">
                  <a16:creationId xmlns:a16="http://schemas.microsoft.com/office/drawing/2014/main" id="{93D7F185-A4CA-F597-F3A3-3F326AFC8228}"/>
                </a:ext>
              </a:extLst>
            </p:cNvPr>
            <p:cNvSpPr/>
            <p:nvPr/>
          </p:nvSpPr>
          <p:spPr>
            <a:xfrm>
              <a:off x="5172562" y="3422083"/>
              <a:ext cx="2682509" cy="1179998"/>
            </a:xfrm>
            <a:custGeom>
              <a:avLst/>
              <a:gdLst>
                <a:gd name="connsiteX0" fmla="*/ 335061 w 1596848"/>
                <a:gd name="connsiteY0" fmla="*/ 685817 h 702431"/>
                <a:gd name="connsiteX1" fmla="*/ 795655 w 1596848"/>
                <a:gd name="connsiteY1" fmla="*/ 532593 h 702431"/>
                <a:gd name="connsiteX2" fmla="*/ 1276555 w 1596848"/>
                <a:gd name="connsiteY2" fmla="*/ 702431 h 702431"/>
                <a:gd name="connsiteX3" fmla="*/ 1544235 w 1596848"/>
                <a:gd name="connsiteY3" fmla="*/ 348908 h 702431"/>
                <a:gd name="connsiteX4" fmla="*/ 1596848 w 1596848"/>
                <a:gd name="connsiteY4" fmla="*/ 286142 h 702431"/>
                <a:gd name="connsiteX5" fmla="*/ 798424 w 1596848"/>
                <a:gd name="connsiteY5" fmla="*/ 0 h 702431"/>
                <a:gd name="connsiteX6" fmla="*/ 0 w 1596848"/>
                <a:gd name="connsiteY6" fmla="*/ 286142 h 702431"/>
                <a:gd name="connsiteX7" fmla="*/ 52613 w 1596848"/>
                <a:gd name="connsiteY7" fmla="*/ 348908 h 702431"/>
                <a:gd name="connsiteX8" fmla="*/ 335061 w 1596848"/>
                <a:gd name="connsiteY8" fmla="*/ 685817 h 70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6848" h="702431">
                  <a:moveTo>
                    <a:pt x="335061" y="685817"/>
                  </a:moveTo>
                  <a:cubicBezTo>
                    <a:pt x="463363" y="589821"/>
                    <a:pt x="623048" y="532593"/>
                    <a:pt x="795655" y="532593"/>
                  </a:cubicBezTo>
                  <a:cubicBezTo>
                    <a:pt x="977492" y="532593"/>
                    <a:pt x="1145485" y="596282"/>
                    <a:pt x="1276555" y="702431"/>
                  </a:cubicBezTo>
                  <a:lnTo>
                    <a:pt x="1544235" y="348908"/>
                  </a:lnTo>
                  <a:lnTo>
                    <a:pt x="1596848" y="286142"/>
                  </a:lnTo>
                  <a:cubicBezTo>
                    <a:pt x="1379935" y="107072"/>
                    <a:pt x="1102102" y="0"/>
                    <a:pt x="798424" y="0"/>
                  </a:cubicBezTo>
                  <a:cubicBezTo>
                    <a:pt x="495669" y="0"/>
                    <a:pt x="216913" y="107072"/>
                    <a:pt x="0" y="286142"/>
                  </a:cubicBezTo>
                  <a:lnTo>
                    <a:pt x="52613" y="348908"/>
                  </a:lnTo>
                  <a:lnTo>
                    <a:pt x="335061" y="685817"/>
                  </a:lnTo>
                  <a:close/>
                </a:path>
              </a:pathLst>
            </a:custGeom>
            <a:solidFill>
              <a:srgbClr val="F16924"/>
            </a:solidFill>
            <a:ln w="9220" cap="flat">
              <a:solidFill>
                <a:srgbClr val="FFFFFF"/>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3D80EA6A-9C36-27A4-D5AA-A636809B7C90}"/>
                </a:ext>
              </a:extLst>
            </p:cNvPr>
            <p:cNvSpPr/>
            <p:nvPr/>
          </p:nvSpPr>
          <p:spPr>
            <a:xfrm>
              <a:off x="4406574" y="3902766"/>
              <a:ext cx="1328849" cy="1612612"/>
            </a:xfrm>
            <a:custGeom>
              <a:avLst/>
              <a:gdLst>
                <a:gd name="connsiteX0" fmla="*/ 791040 w 791039"/>
                <a:gd name="connsiteY0" fmla="*/ 399675 h 959958"/>
                <a:gd name="connsiteX1" fmla="*/ 509515 w 791039"/>
                <a:gd name="connsiteY1" fmla="*/ 62766 h 959958"/>
                <a:gd name="connsiteX2" fmla="*/ 456902 w 791039"/>
                <a:gd name="connsiteY2" fmla="*/ 0 h 959958"/>
                <a:gd name="connsiteX3" fmla="*/ 0 w 791039"/>
                <a:gd name="connsiteY3" fmla="*/ 959959 h 959958"/>
                <a:gd name="connsiteX4" fmla="*/ 88611 w 791039"/>
                <a:gd name="connsiteY4" fmla="*/ 959959 h 959958"/>
                <a:gd name="connsiteX5" fmla="*/ 485516 w 791039"/>
                <a:gd name="connsiteY5" fmla="*/ 959959 h 959958"/>
                <a:gd name="connsiteX6" fmla="*/ 791040 w 791039"/>
                <a:gd name="connsiteY6" fmla="*/ 399675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039" h="959958">
                  <a:moveTo>
                    <a:pt x="791040" y="399675"/>
                  </a:moveTo>
                  <a:lnTo>
                    <a:pt x="509515" y="62766"/>
                  </a:lnTo>
                  <a:lnTo>
                    <a:pt x="456902" y="0"/>
                  </a:lnTo>
                  <a:cubicBezTo>
                    <a:pt x="179992" y="227990"/>
                    <a:pt x="2769" y="573206"/>
                    <a:pt x="0" y="959959"/>
                  </a:cubicBezTo>
                  <a:lnTo>
                    <a:pt x="88611" y="959959"/>
                  </a:lnTo>
                  <a:lnTo>
                    <a:pt x="485516" y="959959"/>
                  </a:lnTo>
                  <a:cubicBezTo>
                    <a:pt x="502130" y="731046"/>
                    <a:pt x="618433" y="529823"/>
                    <a:pt x="791040" y="399675"/>
                  </a:cubicBezTo>
                  <a:close/>
                </a:path>
              </a:pathLst>
            </a:custGeom>
            <a:solidFill>
              <a:srgbClr val="B41F7A"/>
            </a:solidFill>
            <a:ln w="9220" cap="flat">
              <a:solidFill>
                <a:srgbClr val="FFFFFF"/>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7DE1F3F-6C42-1D3F-A8E9-BB455C2F2560}"/>
                </a:ext>
              </a:extLst>
            </p:cNvPr>
            <p:cNvSpPr/>
            <p:nvPr/>
          </p:nvSpPr>
          <p:spPr>
            <a:xfrm>
              <a:off x="7317018" y="3901216"/>
              <a:ext cx="1305591" cy="1612612"/>
            </a:xfrm>
            <a:custGeom>
              <a:avLst/>
              <a:gdLst>
                <a:gd name="connsiteX0" fmla="*/ 777194 w 777194"/>
                <a:gd name="connsiteY0" fmla="*/ 959959 h 959958"/>
                <a:gd name="connsiteX1" fmla="*/ 320293 w 777194"/>
                <a:gd name="connsiteY1" fmla="*/ 0 h 959958"/>
                <a:gd name="connsiteX2" fmla="*/ 267680 w 777194"/>
                <a:gd name="connsiteY2" fmla="*/ 62766 h 959958"/>
                <a:gd name="connsiteX3" fmla="*/ 0 w 777194"/>
                <a:gd name="connsiteY3" fmla="*/ 416290 h 959958"/>
                <a:gd name="connsiteX4" fmla="*/ 284295 w 777194"/>
                <a:gd name="connsiteY4" fmla="*/ 959036 h 959958"/>
                <a:gd name="connsiteX5" fmla="*/ 687660 w 777194"/>
                <a:gd name="connsiteY5" fmla="*/ 959036 h 959958"/>
                <a:gd name="connsiteX6" fmla="*/ 777194 w 777194"/>
                <a:gd name="connsiteY6" fmla="*/ 959036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194" h="959958">
                  <a:moveTo>
                    <a:pt x="777194" y="959959"/>
                  </a:moveTo>
                  <a:cubicBezTo>
                    <a:pt x="774425" y="573206"/>
                    <a:pt x="597203" y="228913"/>
                    <a:pt x="320293" y="0"/>
                  </a:cubicBezTo>
                  <a:lnTo>
                    <a:pt x="267680" y="62766"/>
                  </a:lnTo>
                  <a:lnTo>
                    <a:pt x="0" y="416290"/>
                  </a:lnTo>
                  <a:cubicBezTo>
                    <a:pt x="161531" y="546438"/>
                    <a:pt x="268603" y="740276"/>
                    <a:pt x="284295" y="959036"/>
                  </a:cubicBezTo>
                  <a:lnTo>
                    <a:pt x="687660" y="959036"/>
                  </a:lnTo>
                  <a:lnTo>
                    <a:pt x="777194" y="959036"/>
                  </a:lnTo>
                  <a:close/>
                </a:path>
              </a:pathLst>
            </a:custGeom>
            <a:solidFill>
              <a:srgbClr val="EDA13E"/>
            </a:solidFill>
            <a:ln w="9220" cap="flat">
              <a:solidFill>
                <a:srgbClr val="FFFFFF"/>
              </a:solidFill>
              <a:prstDash val="solid"/>
              <a:miter/>
            </a:ln>
          </p:spPr>
          <p:txBody>
            <a:bodyPr rtlCol="0" anchor="ctr"/>
            <a:lstStyle/>
            <a:p>
              <a:endParaRPr lang="en-US"/>
            </a:p>
          </p:txBody>
        </p:sp>
        <p:sp>
          <p:nvSpPr>
            <p:cNvPr id="10" name="Shape">
              <a:extLst>
                <a:ext uri="{FF2B5EF4-FFF2-40B4-BE49-F238E27FC236}">
                  <a16:creationId xmlns:a16="http://schemas.microsoft.com/office/drawing/2014/main" id="{F05E3392-9598-2A67-7F05-9E9830C73BA0}"/>
                </a:ext>
              </a:extLst>
            </p:cNvPr>
            <p:cNvSpPr/>
            <p:nvPr/>
          </p:nvSpPr>
          <p:spPr>
            <a:xfrm>
              <a:off x="6042522" y="5014800"/>
              <a:ext cx="959643" cy="4798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00" y="21600"/>
                  </a:lnTo>
                  <a:cubicBezTo>
                    <a:pt x="21300" y="10029"/>
                    <a:pt x="16586" y="600"/>
                    <a:pt x="10800" y="600"/>
                  </a:cubicBezTo>
                  <a:cubicBezTo>
                    <a:pt x="5014" y="600"/>
                    <a:pt x="300" y="10029"/>
                    <a:pt x="300" y="21600"/>
                  </a:cubicBezTo>
                  <a:lnTo>
                    <a:pt x="0" y="21600"/>
                  </a:lnTo>
                  <a:cubicBezTo>
                    <a:pt x="0" y="9686"/>
                    <a:pt x="4843" y="0"/>
                    <a:pt x="10800" y="0"/>
                  </a:cubicBezTo>
                  <a:cubicBezTo>
                    <a:pt x="16757" y="0"/>
                    <a:pt x="21600" y="9686"/>
                    <a:pt x="21600" y="21600"/>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grpSp>
          <p:nvGrpSpPr>
            <p:cNvPr id="11" name="Group 10">
              <a:extLst>
                <a:ext uri="{FF2B5EF4-FFF2-40B4-BE49-F238E27FC236}">
                  <a16:creationId xmlns:a16="http://schemas.microsoft.com/office/drawing/2014/main" id="{BB48FDD9-01CE-76CE-D74F-05CE3D36AD9D}"/>
                </a:ext>
              </a:extLst>
            </p:cNvPr>
            <p:cNvGrpSpPr/>
            <p:nvPr/>
          </p:nvGrpSpPr>
          <p:grpSpPr>
            <a:xfrm>
              <a:off x="4688965" y="4511801"/>
              <a:ext cx="616582" cy="607812"/>
              <a:chOff x="3859510" y="2288053"/>
              <a:chExt cx="1121977" cy="1106017"/>
            </a:xfrm>
            <a:solidFill>
              <a:schemeClr val="bg1"/>
            </a:solidFill>
          </p:grpSpPr>
          <p:sp>
            <p:nvSpPr>
              <p:cNvPr id="27" name="Freeform 26">
                <a:extLst>
                  <a:ext uri="{FF2B5EF4-FFF2-40B4-BE49-F238E27FC236}">
                    <a16:creationId xmlns:a16="http://schemas.microsoft.com/office/drawing/2014/main" id="{C55D07B0-5430-0BBC-787F-1C54ACBD414D}"/>
                  </a:ext>
                </a:extLst>
              </p:cNvPr>
              <p:cNvSpPr/>
              <p:nvPr/>
            </p:nvSpPr>
            <p:spPr>
              <a:xfrm>
                <a:off x="3859510" y="2288053"/>
                <a:ext cx="924315" cy="773460"/>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43D0580-4BCD-71F0-08DA-982A351A2296}"/>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00956F1-75F6-7EF3-0724-D4DAD358204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E5BB1E1-11B4-5FC8-5216-F86916519D86}"/>
                  </a:ext>
                </a:extLst>
              </p:cNvPr>
              <p:cNvSpPr/>
              <p:nvPr/>
            </p:nvSpPr>
            <p:spPr>
              <a:xfrm>
                <a:off x="4078432" y="2587014"/>
                <a:ext cx="903055" cy="807056"/>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grp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10230D2-D3A6-EF39-B307-D8961326BFB4}"/>
                  </a:ext>
                </a:extLst>
              </p:cNvPr>
              <p:cNvSpPr/>
              <p:nvPr/>
            </p:nvSpPr>
            <p:spPr>
              <a:xfrm>
                <a:off x="4361443" y="2825634"/>
                <a:ext cx="367530" cy="367530"/>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3360FD1-0E62-D3A7-60A8-7545CE121632}"/>
                  </a:ext>
                </a:extLst>
              </p:cNvPr>
              <p:cNvSpPr/>
              <p:nvPr/>
            </p:nvSpPr>
            <p:spPr>
              <a:xfrm>
                <a:off x="3956015" y="2438905"/>
                <a:ext cx="921570" cy="773460"/>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D5C1D05-6F99-252B-C73A-8A73149DF8D4}"/>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BE2349-04B4-9EE4-F65B-17150AABEDD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2A69CB1-14BC-76DD-CFA7-4956773F8140}"/>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09A6DF1-7A1A-2ED8-7119-51FAA718968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4F089E5-8B62-952B-B25E-9E3907B70BA4}"/>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FB75F2-2263-50FE-EA65-5DDC20F06B66}"/>
                  </a:ext>
                </a:extLst>
              </p:cNvPr>
              <p:cNvSpPr/>
              <p:nvPr/>
            </p:nvSpPr>
            <p:spPr>
              <a:xfrm>
                <a:off x="4101664" y="2844834"/>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grpFill/>
              <a:ln w="27426"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A59437D2-7323-D88E-667F-B0399DD238A4}"/>
                </a:ext>
              </a:extLst>
            </p:cNvPr>
            <p:cNvGrpSpPr/>
            <p:nvPr/>
          </p:nvGrpSpPr>
          <p:grpSpPr>
            <a:xfrm>
              <a:off x="6160856" y="3493200"/>
              <a:ext cx="694251" cy="695591"/>
              <a:chOff x="7284496" y="2127428"/>
              <a:chExt cx="2245645" cy="2249982"/>
            </a:xfrm>
            <a:solidFill>
              <a:schemeClr val="bg1"/>
            </a:solidFill>
          </p:grpSpPr>
          <p:grpSp>
            <p:nvGrpSpPr>
              <p:cNvPr id="19" name="Graphic 3">
                <a:extLst>
                  <a:ext uri="{FF2B5EF4-FFF2-40B4-BE49-F238E27FC236}">
                    <a16:creationId xmlns:a16="http://schemas.microsoft.com/office/drawing/2014/main" id="{9D14CDF6-B37D-D856-59EE-C978BA717934}"/>
                  </a:ext>
                </a:extLst>
              </p:cNvPr>
              <p:cNvGrpSpPr/>
              <p:nvPr/>
            </p:nvGrpSpPr>
            <p:grpSpPr>
              <a:xfrm>
                <a:off x="7284496" y="2127428"/>
                <a:ext cx="2245645" cy="2249982"/>
                <a:chOff x="5098317" y="2100784"/>
                <a:chExt cx="2245645" cy="2249982"/>
              </a:xfrm>
              <a:grpFill/>
            </p:grpSpPr>
            <p:sp>
              <p:nvSpPr>
                <p:cNvPr id="21" name="Freeform 20">
                  <a:extLst>
                    <a:ext uri="{FF2B5EF4-FFF2-40B4-BE49-F238E27FC236}">
                      <a16:creationId xmlns:a16="http://schemas.microsoft.com/office/drawing/2014/main" id="{474FBAF8-5BB2-28B2-E910-997CC3EEEB0F}"/>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226EC98-E607-82CA-F329-C992DE1F3A60}"/>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C6174F4-024D-1947-3B84-4BAD5C02732D}"/>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04405D6-772B-D07F-E118-B7539207A800}"/>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0550716-1FD1-A81A-B047-FB1CC1B928E2}"/>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6241B5A-3BDA-9031-9112-CDC8C560019C}"/>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sp>
            <p:nvSpPr>
              <p:cNvPr id="20" name="Freeform 19">
                <a:extLst>
                  <a:ext uri="{FF2B5EF4-FFF2-40B4-BE49-F238E27FC236}">
                    <a16:creationId xmlns:a16="http://schemas.microsoft.com/office/drawing/2014/main" id="{52F10267-F585-72F9-8ED2-9E2FF97AD697}"/>
                  </a:ext>
                </a:extLst>
              </p:cNvPr>
              <p:cNvSpPr/>
              <p:nvPr/>
            </p:nvSpPr>
            <p:spPr>
              <a:xfrm>
                <a:off x="8914614" y="2853999"/>
                <a:ext cx="71952" cy="71983"/>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grpFill/>
              <a:ln w="6040"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C6E56F48-86FB-0274-BC62-AF8A7B233F75}"/>
                </a:ext>
              </a:extLst>
            </p:cNvPr>
            <p:cNvGrpSpPr/>
            <p:nvPr userDrawn="1"/>
          </p:nvGrpSpPr>
          <p:grpSpPr>
            <a:xfrm>
              <a:off x="7658458" y="4365384"/>
              <a:ext cx="723380" cy="839526"/>
              <a:chOff x="2403525" y="3625384"/>
              <a:chExt cx="853935" cy="991043"/>
            </a:xfrm>
            <a:solidFill>
              <a:schemeClr val="bg1"/>
            </a:solidFill>
          </p:grpSpPr>
          <p:sp>
            <p:nvSpPr>
              <p:cNvPr id="15" name="Freeform 14">
                <a:extLst>
                  <a:ext uri="{FF2B5EF4-FFF2-40B4-BE49-F238E27FC236}">
                    <a16:creationId xmlns:a16="http://schemas.microsoft.com/office/drawing/2014/main" id="{36FF73A2-1671-9119-E9A8-125CBB34BC99}"/>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08DD0D3-F005-180C-F330-E679D53B4950}"/>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E893CC6-91C6-C1B8-6D84-26CA15417C8E}"/>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D8A9940-38DB-23D0-4F9C-83F4B56DF574}"/>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66" name="Freeform 65">
            <a:extLst>
              <a:ext uri="{FF2B5EF4-FFF2-40B4-BE49-F238E27FC236}">
                <a16:creationId xmlns:a16="http://schemas.microsoft.com/office/drawing/2014/main" id="{EB7B3610-CE5E-0E1F-7C60-C9E133E61D84}"/>
              </a:ext>
            </a:extLst>
          </p:cNvPr>
          <p:cNvSpPr/>
          <p:nvPr/>
        </p:nvSpPr>
        <p:spPr>
          <a:xfrm rot="1925567">
            <a:off x="3893256" y="5609628"/>
            <a:ext cx="634727" cy="1066726"/>
          </a:xfrm>
          <a:custGeom>
            <a:avLst/>
            <a:gdLst>
              <a:gd name="connsiteX0" fmla="*/ 325831 w 377841"/>
              <a:gd name="connsiteY0" fmla="*/ 353485 h 635002"/>
              <a:gd name="connsiteX1" fmla="*/ 215990 w 377841"/>
              <a:gd name="connsiteY1" fmla="*/ 310102 h 635002"/>
              <a:gd name="connsiteX2" fmla="*/ 16615 w 377841"/>
              <a:gd name="connsiteY2" fmla="*/ 7346 h 635002"/>
              <a:gd name="connsiteX3" fmla="*/ 0 w 377841"/>
              <a:gd name="connsiteY3" fmla="*/ 11038 h 635002"/>
              <a:gd name="connsiteX4" fmla="*/ 101534 w 377841"/>
              <a:gd name="connsiteY4" fmla="*/ 356254 h 635002"/>
              <a:gd name="connsiteX5" fmla="*/ 95995 w 377841"/>
              <a:gd name="connsiteY5" fmla="*/ 361792 h 635002"/>
              <a:gd name="connsiteX6" fmla="*/ 104303 w 377841"/>
              <a:gd name="connsiteY6" fmla="*/ 591629 h 635002"/>
              <a:gd name="connsiteX7" fmla="*/ 334138 w 377841"/>
              <a:gd name="connsiteY7" fmla="*/ 583321 h 635002"/>
              <a:gd name="connsiteX8" fmla="*/ 325831 w 377841"/>
              <a:gd name="connsiteY8" fmla="*/ 353485 h 635002"/>
              <a:gd name="connsiteX9" fmla="*/ 163377 w 377841"/>
              <a:gd name="connsiteY9" fmla="*/ 527939 h 635002"/>
              <a:gd name="connsiteX10" fmla="*/ 159685 w 377841"/>
              <a:gd name="connsiteY10" fmla="*/ 419944 h 635002"/>
              <a:gd name="connsiteX11" fmla="*/ 267680 w 377841"/>
              <a:gd name="connsiteY11" fmla="*/ 416252 h 635002"/>
              <a:gd name="connsiteX12" fmla="*/ 271372 w 377841"/>
              <a:gd name="connsiteY12" fmla="*/ 524247 h 635002"/>
              <a:gd name="connsiteX13" fmla="*/ 163377 w 377841"/>
              <a:gd name="connsiteY13" fmla="*/ 527939 h 63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841" h="635002">
                <a:moveTo>
                  <a:pt x="325831" y="353485"/>
                </a:moveTo>
                <a:cubicBezTo>
                  <a:pt x="294448" y="324871"/>
                  <a:pt x="255680" y="310102"/>
                  <a:pt x="215990" y="310102"/>
                </a:cubicBezTo>
                <a:cubicBezTo>
                  <a:pt x="183684" y="260258"/>
                  <a:pt x="22153" y="12884"/>
                  <a:pt x="16615" y="7346"/>
                </a:cubicBezTo>
                <a:cubicBezTo>
                  <a:pt x="0" y="-11115"/>
                  <a:pt x="0" y="11038"/>
                  <a:pt x="0" y="11038"/>
                </a:cubicBezTo>
                <a:lnTo>
                  <a:pt x="101534" y="356254"/>
                </a:lnTo>
                <a:cubicBezTo>
                  <a:pt x="99688" y="358100"/>
                  <a:pt x="97841" y="359946"/>
                  <a:pt x="95995" y="361792"/>
                </a:cubicBezTo>
                <a:cubicBezTo>
                  <a:pt x="35075" y="427328"/>
                  <a:pt x="38767" y="529785"/>
                  <a:pt x="104303" y="591629"/>
                </a:cubicBezTo>
                <a:cubicBezTo>
                  <a:pt x="169838" y="652549"/>
                  <a:pt x="272295" y="648857"/>
                  <a:pt x="334138" y="583321"/>
                </a:cubicBezTo>
                <a:cubicBezTo>
                  <a:pt x="395058" y="516863"/>
                  <a:pt x="392289" y="414405"/>
                  <a:pt x="325831" y="353485"/>
                </a:cubicBezTo>
                <a:close/>
                <a:moveTo>
                  <a:pt x="163377" y="527939"/>
                </a:moveTo>
                <a:cubicBezTo>
                  <a:pt x="131994" y="499325"/>
                  <a:pt x="131071" y="450404"/>
                  <a:pt x="159685" y="419944"/>
                </a:cubicBezTo>
                <a:cubicBezTo>
                  <a:pt x="188299" y="389483"/>
                  <a:pt x="237220" y="387637"/>
                  <a:pt x="267680" y="416252"/>
                </a:cubicBezTo>
                <a:cubicBezTo>
                  <a:pt x="299063" y="444866"/>
                  <a:pt x="299986" y="493787"/>
                  <a:pt x="271372" y="524247"/>
                </a:cubicBezTo>
                <a:cubicBezTo>
                  <a:pt x="242758" y="554707"/>
                  <a:pt x="193837" y="557476"/>
                  <a:pt x="163377" y="527939"/>
                </a:cubicBezTo>
                <a:close/>
              </a:path>
            </a:pathLst>
          </a:custGeom>
          <a:solidFill>
            <a:srgbClr val="245473"/>
          </a:solidFill>
          <a:ln w="9220" cap="flat">
            <a:noFill/>
            <a:prstDash val="solid"/>
            <a:miter/>
          </a:ln>
        </p:spPr>
        <p:txBody>
          <a:bodyPr rtlCol="0" anchor="ctr"/>
          <a:lstStyle/>
          <a:p>
            <a:endParaRPr lang="en-US"/>
          </a:p>
        </p:txBody>
      </p:sp>
      <p:grpSp>
        <p:nvGrpSpPr>
          <p:cNvPr id="62" name="Group 61">
            <a:extLst>
              <a:ext uri="{FF2B5EF4-FFF2-40B4-BE49-F238E27FC236}">
                <a16:creationId xmlns:a16="http://schemas.microsoft.com/office/drawing/2014/main" id="{2E81A677-DA72-17E1-9332-6B74B3A3433F}"/>
              </a:ext>
            </a:extLst>
          </p:cNvPr>
          <p:cNvGrpSpPr/>
          <p:nvPr/>
        </p:nvGrpSpPr>
        <p:grpSpPr>
          <a:xfrm>
            <a:off x="397261" y="1795010"/>
            <a:ext cx="1012538" cy="1014493"/>
            <a:chOff x="7284496" y="2127428"/>
            <a:chExt cx="2245645" cy="2249982"/>
          </a:xfrm>
          <a:solidFill>
            <a:srgbClr val="595959"/>
          </a:solidFill>
        </p:grpSpPr>
        <p:grpSp>
          <p:nvGrpSpPr>
            <p:cNvPr id="63" name="Graphic 3">
              <a:extLst>
                <a:ext uri="{FF2B5EF4-FFF2-40B4-BE49-F238E27FC236}">
                  <a16:creationId xmlns:a16="http://schemas.microsoft.com/office/drawing/2014/main" id="{0E91A77A-5756-225C-8D3E-7C1BD017E10B}"/>
                </a:ext>
              </a:extLst>
            </p:cNvPr>
            <p:cNvGrpSpPr/>
            <p:nvPr/>
          </p:nvGrpSpPr>
          <p:grpSpPr>
            <a:xfrm>
              <a:off x="7284496" y="2127428"/>
              <a:ext cx="2245645" cy="2249982"/>
              <a:chOff x="5098317" y="2100784"/>
              <a:chExt cx="2245645" cy="2249982"/>
            </a:xfrm>
            <a:grpFill/>
          </p:grpSpPr>
          <p:sp>
            <p:nvSpPr>
              <p:cNvPr id="68" name="Freeform 67">
                <a:extLst>
                  <a:ext uri="{FF2B5EF4-FFF2-40B4-BE49-F238E27FC236}">
                    <a16:creationId xmlns:a16="http://schemas.microsoft.com/office/drawing/2014/main" id="{D61CE88D-DAC9-B307-5ED3-DD705C1EA427}"/>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FB707B84-03FD-7793-F153-1F18133F17C0}"/>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478DD49-64EC-1835-5409-F5E91E3207B5}"/>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D12C702-8386-9CB2-5DF6-FF5A04DF05DF}"/>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901E839-2206-5449-0FA1-20C7836764E9}"/>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E40EEE5-C94F-72C3-8AB0-EAFBCFC703A6}"/>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grpSp>
          <p:nvGrpSpPr>
            <p:cNvPr id="64" name="Graphic 3">
              <a:extLst>
                <a:ext uri="{FF2B5EF4-FFF2-40B4-BE49-F238E27FC236}">
                  <a16:creationId xmlns:a16="http://schemas.microsoft.com/office/drawing/2014/main" id="{BC5366BE-F541-F027-7232-78600A98FFA2}"/>
                </a:ext>
              </a:extLst>
            </p:cNvPr>
            <p:cNvGrpSpPr/>
            <p:nvPr/>
          </p:nvGrpSpPr>
          <p:grpSpPr>
            <a:xfrm>
              <a:off x="8878245" y="2200268"/>
              <a:ext cx="144167" cy="725714"/>
              <a:chOff x="6692066" y="2173624"/>
              <a:chExt cx="144167" cy="725714"/>
            </a:xfrm>
            <a:grpFill/>
          </p:grpSpPr>
          <p:sp>
            <p:nvSpPr>
              <p:cNvPr id="65" name="Freeform 64">
                <a:extLst>
                  <a:ext uri="{FF2B5EF4-FFF2-40B4-BE49-F238E27FC236}">
                    <a16:creationId xmlns:a16="http://schemas.microsoft.com/office/drawing/2014/main" id="{EA9F6B40-57C8-BDB7-F0B4-75CDE9C889EE}"/>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F16924"/>
              </a:solidFill>
              <a:ln w="6040"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62D0DEA-6420-0DF5-C7E4-9EE6821AC04E}"/>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F16924"/>
              </a:solidFill>
              <a:ln w="6040" cap="flat">
                <a:noFill/>
                <a:prstDash val="solid"/>
                <a:miter/>
              </a:ln>
            </p:spPr>
            <p:txBody>
              <a:bodyPr rtlCol="0" anchor="ctr"/>
              <a:lstStyle/>
              <a:p>
                <a:endParaRPr lang="en-US"/>
              </a:p>
            </p:txBody>
          </p:sp>
        </p:grpSp>
      </p:grpSp>
      <p:sp>
        <p:nvSpPr>
          <p:cNvPr id="2" name="Text Placeholder 12">
            <a:extLst>
              <a:ext uri="{FF2B5EF4-FFF2-40B4-BE49-F238E27FC236}">
                <a16:creationId xmlns:a16="http://schemas.microsoft.com/office/drawing/2014/main" id="{F75CCBA6-441B-5944-AFFA-EFE86A7871F6}"/>
              </a:ext>
            </a:extLst>
          </p:cNvPr>
          <p:cNvSpPr txBox="1">
            <a:spLocks/>
          </p:cNvSpPr>
          <p:nvPr/>
        </p:nvSpPr>
        <p:spPr>
          <a:xfrm>
            <a:off x="6026428" y="1687072"/>
            <a:ext cx="5576841" cy="4266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just"/>
            <a:r>
              <a:rPr lang="en-GB" sz="2200" dirty="0">
                <a:latin typeface="Calibri" panose="020F0502020204030204" pitchFamily="34" charset="0"/>
                <a:ea typeface="Lato Light" panose="020F0502020204030203" pitchFamily="34" charset="0"/>
                <a:cs typeface="Calibri" panose="020F0502020204030204" pitchFamily="34" charset="0"/>
              </a:rPr>
              <a:t>Die </a:t>
            </a:r>
            <a:r>
              <a:rPr lang="en-GB" sz="2200" dirty="0" err="1">
                <a:latin typeface="Calibri" panose="020F0502020204030204" pitchFamily="34" charset="0"/>
                <a:ea typeface="Lato Light" panose="020F0502020204030203" pitchFamily="34" charset="0"/>
                <a:cs typeface="Calibri" panose="020F0502020204030204" pitchFamily="34" charset="0"/>
              </a:rPr>
              <a:t>verschiedenen</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Strategien</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zur</a:t>
            </a:r>
            <a:r>
              <a:rPr lang="en-GB" sz="2200" dirty="0">
                <a:latin typeface="Calibri" panose="020F0502020204030204" pitchFamily="34" charset="0"/>
                <a:ea typeface="Lato Light" panose="020F0502020204030203" pitchFamily="34" charset="0"/>
                <a:cs typeface="Calibri" panose="020F0502020204030204" pitchFamily="34" charset="0"/>
              </a:rPr>
              <a:t> Image-</a:t>
            </a:r>
            <a:r>
              <a:rPr lang="en-GB" sz="2200" dirty="0" err="1">
                <a:latin typeface="Calibri" panose="020F0502020204030204" pitchFamily="34" charset="0"/>
                <a:ea typeface="Lato Light" panose="020F0502020204030203" pitchFamily="34" charset="0"/>
                <a:cs typeface="Calibri" panose="020F0502020204030204" pitchFamily="34" charset="0"/>
              </a:rPr>
              <a:t>Wiederherstellung</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unterscheiden</a:t>
            </a:r>
            <a:r>
              <a:rPr lang="en-GB" sz="2200" dirty="0">
                <a:latin typeface="Calibri" panose="020F0502020204030204" pitchFamily="34" charset="0"/>
                <a:ea typeface="Lato Light" panose="020F0502020204030203" pitchFamily="34" charset="0"/>
                <a:cs typeface="Calibri" panose="020F0502020204030204" pitchFamily="34" charset="0"/>
              </a:rPr>
              <a:t> sich darin, inwieweit sie denjenigen entgegenkommen, die durch die Krise gefährdet oder geschädigt </a:t>
            </a:r>
            <a:r>
              <a:rPr lang="en-GB" sz="2200" dirty="0" err="1">
                <a:latin typeface="Calibri" panose="020F0502020204030204" pitchFamily="34" charset="0"/>
                <a:ea typeface="Lato Light" panose="020F0502020204030203" pitchFamily="34" charset="0"/>
                <a:cs typeface="Calibri" panose="020F0502020204030204" pitchFamily="34" charset="0"/>
              </a:rPr>
              <a:t>sind</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Entgegenkommen</a:t>
            </a:r>
            <a:r>
              <a:rPr lang="en-GB" sz="2200" dirty="0">
                <a:latin typeface="Calibri" panose="020F0502020204030204" pitchFamily="34" charset="0"/>
                <a:ea typeface="Lato Light" panose="020F0502020204030203" pitchFamily="34" charset="0"/>
                <a:cs typeface="Calibri" panose="020F0502020204030204" pitchFamily="34" charset="0"/>
              </a:rPr>
              <a:t> bedeutet, dass sich die Reaktion mehr </a:t>
            </a:r>
            <a:r>
              <a:rPr lang="en-GB" sz="2200" dirty="0" err="1">
                <a:latin typeface="Calibri" panose="020F0502020204030204" pitchFamily="34" charset="0"/>
                <a:ea typeface="Lato Light" panose="020F0502020204030203" pitchFamily="34" charset="0"/>
                <a:cs typeface="Calibri" panose="020F0502020204030204" pitchFamily="34" charset="0"/>
              </a:rPr>
              <a:t>darauf</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konzentriert</a:t>
            </a:r>
            <a:r>
              <a:rPr lang="en-GB" sz="2200" dirty="0">
                <a:latin typeface="Calibri" panose="020F0502020204030204" pitchFamily="34" charset="0"/>
                <a:ea typeface="Lato Light" panose="020F0502020204030203" pitchFamily="34" charset="0"/>
                <a:cs typeface="Calibri" panose="020F0502020204030204" pitchFamily="34" charset="0"/>
              </a:rPr>
              <a:t> den Opfern </a:t>
            </a:r>
            <a:r>
              <a:rPr lang="en-GB" sz="2200" dirty="0" err="1">
                <a:latin typeface="Calibri" panose="020F0502020204030204" pitchFamily="34" charset="0"/>
                <a:ea typeface="Lato Light" panose="020F0502020204030203" pitchFamily="34" charset="0"/>
                <a:cs typeface="Calibri" panose="020F0502020204030204" pitchFamily="34" charset="0"/>
              </a:rPr>
              <a:t>zu</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helfen</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als</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sich</a:t>
            </a:r>
            <a:r>
              <a:rPr lang="en-GB" sz="2200" dirty="0">
                <a:latin typeface="Calibri" panose="020F0502020204030204" pitchFamily="34" charset="0"/>
                <a:ea typeface="Lato Light" panose="020F0502020204030203" pitchFamily="34" charset="0"/>
                <a:cs typeface="Calibri" panose="020F0502020204030204" pitchFamily="34" charset="0"/>
              </a:rPr>
              <a:t> den </a:t>
            </a:r>
            <a:r>
              <a:rPr lang="en-GB" sz="2200" dirty="0" err="1">
                <a:latin typeface="Calibri" panose="020F0502020204030204" pitchFamily="34" charset="0"/>
                <a:ea typeface="Lato Light" panose="020F0502020204030203" pitchFamily="34" charset="0"/>
                <a:cs typeface="Calibri" panose="020F0502020204030204" pitchFamily="34" charset="0"/>
              </a:rPr>
              <a:t>Belangen</a:t>
            </a:r>
            <a:r>
              <a:rPr lang="en-GB" sz="2200" dirty="0">
                <a:latin typeface="Calibri" panose="020F0502020204030204" pitchFamily="34" charset="0"/>
                <a:ea typeface="Lato Light" panose="020F0502020204030203" pitchFamily="34" charset="0"/>
                <a:cs typeface="Calibri" panose="020F0502020204030204" pitchFamily="34" charset="0"/>
              </a:rPr>
              <a:t> der KMU </a:t>
            </a:r>
            <a:r>
              <a:rPr lang="en-GB" sz="2200" dirty="0" err="1">
                <a:latin typeface="Calibri" panose="020F0502020204030204" pitchFamily="34" charset="0"/>
                <a:ea typeface="Lato Light" panose="020F0502020204030203" pitchFamily="34" charset="0"/>
                <a:cs typeface="Calibri" panose="020F0502020204030204" pitchFamily="34" charset="0"/>
              </a:rPr>
              <a:t>zu</a:t>
            </a:r>
            <a:r>
              <a:rPr lang="en-GB" sz="2200" dirty="0">
                <a:latin typeface="Calibri" panose="020F0502020204030204" pitchFamily="34" charset="0"/>
                <a:ea typeface="Lato Light" panose="020F0502020204030203" pitchFamily="34" charset="0"/>
                <a:cs typeface="Calibri" panose="020F0502020204030204" pitchFamily="34" charset="0"/>
              </a:rPr>
              <a:t> </a:t>
            </a:r>
            <a:r>
              <a:rPr lang="en-GB" sz="2200" dirty="0" err="1">
                <a:latin typeface="Calibri" panose="020F0502020204030204" pitchFamily="34" charset="0"/>
                <a:ea typeface="Lato Light" panose="020F0502020204030203" pitchFamily="34" charset="0"/>
                <a:cs typeface="Calibri" panose="020F0502020204030204" pitchFamily="34" charset="0"/>
              </a:rPr>
              <a:t>widmen</a:t>
            </a:r>
            <a:r>
              <a:rPr lang="en-GB" sz="2200" dirty="0">
                <a:latin typeface="Calibri" panose="020F0502020204030204" pitchFamily="34" charset="0"/>
                <a:ea typeface="Lato Light" panose="020F0502020204030203" pitchFamily="34" charset="0"/>
                <a:cs typeface="Calibri" panose="020F0502020204030204" pitchFamily="34" charset="0"/>
              </a:rPr>
              <a:t>. </a:t>
            </a:r>
          </a:p>
        </p:txBody>
      </p:sp>
    </p:spTree>
    <p:extLst>
      <p:ext uri="{BB962C8B-B14F-4D97-AF65-F5344CB8AC3E}">
        <p14:creationId xmlns:p14="http://schemas.microsoft.com/office/powerpoint/2010/main" val="387664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238C968-C39E-9A3B-89CE-FF07F4771B26}"/>
              </a:ext>
            </a:extLst>
          </p:cNvPr>
          <p:cNvSpPr>
            <a:spLocks noGrp="1"/>
          </p:cNvSpPr>
          <p:nvPr>
            <p:ph type="body" sz="quarter" idx="17"/>
          </p:nvPr>
        </p:nvSpPr>
        <p:spPr/>
        <p:txBody>
          <a:bodyPr/>
          <a:lstStyle/>
          <a:p>
            <a:r>
              <a:rPr lang="en-US" dirty="0"/>
              <a:t>01</a:t>
            </a:r>
          </a:p>
        </p:txBody>
      </p:sp>
      <p:sp>
        <p:nvSpPr>
          <p:cNvPr id="15" name="Text Placeholder 14">
            <a:extLst>
              <a:ext uri="{FF2B5EF4-FFF2-40B4-BE49-F238E27FC236}">
                <a16:creationId xmlns:a16="http://schemas.microsoft.com/office/drawing/2014/main" id="{7809C9F3-7300-02EB-CC8E-3AFB4F775186}"/>
              </a:ext>
            </a:extLst>
          </p:cNvPr>
          <p:cNvSpPr>
            <a:spLocks noGrp="1"/>
          </p:cNvSpPr>
          <p:nvPr>
            <p:ph type="body" sz="quarter" idx="16"/>
          </p:nvPr>
        </p:nvSpPr>
        <p:spPr>
          <a:xfrm>
            <a:off x="1982912" y="1377783"/>
            <a:ext cx="4746661" cy="2588774"/>
          </a:xfrm>
        </p:spPr>
        <p:txBody>
          <a:bodyPr>
            <a:normAutofit/>
          </a:bodyPr>
          <a:lstStyle/>
          <a:p>
            <a:r>
              <a:rPr lang="en-US" dirty="0"/>
              <a:t>WAS IST EINE UNTERNEHMENS-KRISE?</a:t>
            </a:r>
          </a:p>
          <a:p>
            <a:endParaRPr lang="en-US" dirty="0"/>
          </a:p>
          <a:p>
            <a:endParaRPr lang="en-US" dirty="0"/>
          </a:p>
        </p:txBody>
      </p:sp>
    </p:spTree>
    <p:extLst>
      <p:ext uri="{BB962C8B-B14F-4D97-AF65-F5344CB8AC3E}">
        <p14:creationId xmlns:p14="http://schemas.microsoft.com/office/powerpoint/2010/main" val="945518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E73099-5E33-CABF-B2A4-4D037F26FBD7}"/>
              </a:ext>
            </a:extLst>
          </p:cNvPr>
          <p:cNvSpPr/>
          <p:nvPr/>
        </p:nvSpPr>
        <p:spPr>
          <a:xfrm>
            <a:off x="0" y="0"/>
            <a:ext cx="3629025" cy="628552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B1AAFEC-7F9F-7F8B-E76B-8336E3E29394}"/>
              </a:ext>
            </a:extLst>
          </p:cNvPr>
          <p:cNvSpPr>
            <a:spLocks noGrp="1"/>
          </p:cNvSpPr>
          <p:nvPr>
            <p:ph type="body" sz="quarter" idx="16"/>
          </p:nvPr>
        </p:nvSpPr>
        <p:spPr>
          <a:xfrm>
            <a:off x="123544" y="274092"/>
            <a:ext cx="3500611" cy="3256575"/>
          </a:xfrm>
        </p:spPr>
        <p:txBody>
          <a:bodyPr>
            <a:normAutofit fontScale="47500" lnSpcReduction="20000"/>
          </a:bodyPr>
          <a:lstStyle/>
          <a:p>
            <a:pPr>
              <a:lnSpc>
                <a:spcPct val="120000"/>
              </a:lnSpc>
            </a:pPr>
            <a:r>
              <a:rPr lang="en-GB" sz="6000" dirty="0" err="1">
                <a:solidFill>
                  <a:schemeClr val="bg1"/>
                </a:solidFill>
              </a:rPr>
              <a:t>Fallbeispiel</a:t>
            </a:r>
            <a:endParaRPr lang="en-GB" sz="6000" dirty="0">
              <a:solidFill>
                <a:schemeClr val="bg1"/>
              </a:solidFill>
              <a:hlinkClick r:id="rId2">
                <a:extLst>
                  <a:ext uri="{A12FA001-AC4F-418D-AE19-62706E023703}">
                    <ahyp:hlinkClr xmlns:ahyp="http://schemas.microsoft.com/office/drawing/2018/hyperlinkcolor" val="tx"/>
                  </a:ext>
                </a:extLst>
              </a:hlinkClick>
            </a:endParaRPr>
          </a:p>
          <a:p>
            <a:pPr>
              <a:lnSpc>
                <a:spcPct val="120000"/>
              </a:lnSpc>
            </a:pPr>
            <a:r>
              <a:rPr lang="en-GB" sz="5400" dirty="0">
                <a:solidFill>
                  <a:schemeClr val="bg1"/>
                </a:solidFill>
                <a:hlinkClick r:id="rId2">
                  <a:extLst>
                    <a:ext uri="{A12FA001-AC4F-418D-AE19-62706E023703}">
                      <ahyp:hlinkClr xmlns:ahyp="http://schemas.microsoft.com/office/drawing/2018/hyperlinkcolor" val="tx"/>
                    </a:ext>
                  </a:extLst>
                </a:hlinkClick>
              </a:rPr>
              <a:t>Overcoming Brexit: How a small Irish business turned a crisis into an opportunity - Independent.ie</a:t>
            </a:r>
            <a:endParaRPr lang="en-GB" sz="5400" dirty="0">
              <a:solidFill>
                <a:schemeClr val="bg1"/>
              </a:solidFill>
            </a:endParaRPr>
          </a:p>
          <a:p>
            <a:endParaRPr lang="en-US" sz="2900" dirty="0">
              <a:solidFill>
                <a:schemeClr val="bg1"/>
              </a:solidFill>
            </a:endParaRPr>
          </a:p>
          <a:p>
            <a:endParaRPr lang="en-US" dirty="0"/>
          </a:p>
          <a:p>
            <a:endParaRPr lang="en-US" dirty="0"/>
          </a:p>
        </p:txBody>
      </p:sp>
      <p:grpSp>
        <p:nvGrpSpPr>
          <p:cNvPr id="6" name="Graphic 6">
            <a:extLst>
              <a:ext uri="{FF2B5EF4-FFF2-40B4-BE49-F238E27FC236}">
                <a16:creationId xmlns:a16="http://schemas.microsoft.com/office/drawing/2014/main" id="{4E9D68E5-B4C6-E081-4853-5A8823A1D109}"/>
              </a:ext>
            </a:extLst>
          </p:cNvPr>
          <p:cNvGrpSpPr/>
          <p:nvPr/>
        </p:nvGrpSpPr>
        <p:grpSpPr>
          <a:xfrm>
            <a:off x="5071110" y="12356465"/>
            <a:ext cx="1872615" cy="447040"/>
            <a:chOff x="-80578" y="3873532"/>
            <a:chExt cx="772037" cy="184499"/>
          </a:xfrm>
        </p:grpSpPr>
        <p:sp>
          <p:nvSpPr>
            <p:cNvPr id="7" name="Freeform 15">
              <a:extLst>
                <a:ext uri="{FF2B5EF4-FFF2-40B4-BE49-F238E27FC236}">
                  <a16:creationId xmlns:a16="http://schemas.microsoft.com/office/drawing/2014/main" id="{D9566F94-8773-7261-DE79-3283AFDE8334}"/>
                </a:ext>
              </a:extLst>
            </p:cNvPr>
            <p:cNvSpPr/>
            <p:nvPr/>
          </p:nvSpPr>
          <p:spPr>
            <a:xfrm>
              <a:off x="-80578" y="3873532"/>
              <a:ext cx="772037" cy="184499"/>
            </a:xfrm>
            <a:custGeom>
              <a:avLst/>
              <a:gdLst>
                <a:gd name="connsiteX0" fmla="*/ 0 w 691324"/>
                <a:gd name="connsiteY0" fmla="*/ 0 h 184499"/>
                <a:gd name="connsiteX1" fmla="*/ 691324 w 691324"/>
                <a:gd name="connsiteY1" fmla="*/ 0 h 184499"/>
                <a:gd name="connsiteX2" fmla="*/ 691324 w 691324"/>
                <a:gd name="connsiteY2" fmla="*/ 184499 h 184499"/>
                <a:gd name="connsiteX3" fmla="*/ 0 w 691324"/>
                <a:gd name="connsiteY3" fmla="*/ 184499 h 184499"/>
              </a:gdLst>
              <a:ahLst/>
              <a:cxnLst>
                <a:cxn ang="0">
                  <a:pos x="connsiteX0" y="connsiteY0"/>
                </a:cxn>
                <a:cxn ang="0">
                  <a:pos x="connsiteX1" y="connsiteY1"/>
                </a:cxn>
                <a:cxn ang="0">
                  <a:pos x="connsiteX2" y="connsiteY2"/>
                </a:cxn>
                <a:cxn ang="0">
                  <a:pos x="connsiteX3" y="connsiteY3"/>
                </a:cxn>
              </a:cxnLst>
              <a:rect l="l" t="t" r="r" b="b"/>
              <a:pathLst>
                <a:path w="691324" h="184499">
                  <a:moveTo>
                    <a:pt x="0" y="0"/>
                  </a:moveTo>
                  <a:lnTo>
                    <a:pt x="691324" y="0"/>
                  </a:lnTo>
                  <a:lnTo>
                    <a:pt x="691324" y="184499"/>
                  </a:lnTo>
                  <a:lnTo>
                    <a:pt x="0" y="184499"/>
                  </a:lnTo>
                  <a:close/>
                </a:path>
              </a:pathLst>
            </a:custGeom>
            <a:solidFill>
              <a:srgbClr val="FFFFFF"/>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8" name="Graphic 6">
              <a:extLst>
                <a:ext uri="{FF2B5EF4-FFF2-40B4-BE49-F238E27FC236}">
                  <a16:creationId xmlns:a16="http://schemas.microsoft.com/office/drawing/2014/main" id="{580A595F-AF7A-FCC0-B739-AFD22CCA225F}"/>
                </a:ext>
              </a:extLst>
            </p:cNvPr>
            <p:cNvGrpSpPr/>
            <p:nvPr/>
          </p:nvGrpSpPr>
          <p:grpSpPr>
            <a:xfrm>
              <a:off x="67531" y="3914680"/>
              <a:ext cx="500824" cy="109156"/>
              <a:chOff x="67531" y="3914680"/>
              <a:chExt cx="500824" cy="109156"/>
            </a:xfrm>
          </p:grpSpPr>
          <p:sp>
            <p:nvSpPr>
              <p:cNvPr id="9" name="Freeform 17">
                <a:extLst>
                  <a:ext uri="{FF2B5EF4-FFF2-40B4-BE49-F238E27FC236}">
                    <a16:creationId xmlns:a16="http://schemas.microsoft.com/office/drawing/2014/main" id="{3098C537-B349-B173-7082-D9BE7A80F166}"/>
                  </a:ext>
                </a:extLst>
              </p:cNvPr>
              <p:cNvSpPr/>
              <p:nvPr/>
            </p:nvSpPr>
            <p:spPr>
              <a:xfrm>
                <a:off x="67531" y="3914680"/>
                <a:ext cx="160972" cy="108489"/>
              </a:xfrm>
              <a:custGeom>
                <a:avLst/>
                <a:gdLst>
                  <a:gd name="connsiteX0" fmla="*/ 0 w 160972"/>
                  <a:gd name="connsiteY0" fmla="*/ 0 h 108489"/>
                  <a:gd name="connsiteX1" fmla="*/ 160972 w 160972"/>
                  <a:gd name="connsiteY1" fmla="*/ 0 h 108489"/>
                  <a:gd name="connsiteX2" fmla="*/ 160972 w 160972"/>
                  <a:gd name="connsiteY2" fmla="*/ 108490 h 108489"/>
                  <a:gd name="connsiteX3" fmla="*/ 0 w 160972"/>
                  <a:gd name="connsiteY3" fmla="*/ 108490 h 108489"/>
                </a:gdLst>
                <a:ahLst/>
                <a:cxnLst>
                  <a:cxn ang="0">
                    <a:pos x="connsiteX0" y="connsiteY0"/>
                  </a:cxn>
                  <a:cxn ang="0">
                    <a:pos x="connsiteX1" y="connsiteY1"/>
                  </a:cxn>
                  <a:cxn ang="0">
                    <a:pos x="connsiteX2" y="connsiteY2"/>
                  </a:cxn>
                  <a:cxn ang="0">
                    <a:pos x="connsiteX3" y="connsiteY3"/>
                  </a:cxn>
                </a:cxnLst>
                <a:rect l="l" t="t" r="r" b="b"/>
                <a:pathLst>
                  <a:path w="160972" h="108489">
                    <a:moveTo>
                      <a:pt x="0" y="0"/>
                    </a:moveTo>
                    <a:lnTo>
                      <a:pt x="160972" y="0"/>
                    </a:lnTo>
                    <a:lnTo>
                      <a:pt x="160972" y="108490"/>
                    </a:lnTo>
                    <a:lnTo>
                      <a:pt x="0" y="10849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0" name="Freeform 18">
                <a:extLst>
                  <a:ext uri="{FF2B5EF4-FFF2-40B4-BE49-F238E27FC236}">
                    <a16:creationId xmlns:a16="http://schemas.microsoft.com/office/drawing/2014/main" id="{59454B6E-5989-3E49-4672-EECD80AC02EE}"/>
                  </a:ext>
                </a:extLst>
              </p:cNvPr>
              <p:cNvSpPr/>
              <p:nvPr/>
            </p:nvSpPr>
            <p:spPr>
              <a:xfrm>
                <a:off x="177450" y="3963448"/>
                <a:ext cx="10953" cy="9810"/>
              </a:xfrm>
              <a:custGeom>
                <a:avLst/>
                <a:gdLst>
                  <a:gd name="connsiteX0" fmla="*/ 10954 w 10953"/>
                  <a:gd name="connsiteY0" fmla="*/ 3715 h 9810"/>
                  <a:gd name="connsiteX1" fmla="*/ 9239 w 10953"/>
                  <a:gd name="connsiteY1" fmla="*/ 3715 h 9810"/>
                  <a:gd name="connsiteX2" fmla="*/ 6763 w 10953"/>
                  <a:gd name="connsiteY2" fmla="*/ 3620 h 9810"/>
                  <a:gd name="connsiteX3" fmla="*/ 6001 w 10953"/>
                  <a:gd name="connsiteY3" fmla="*/ 1429 h 9810"/>
                  <a:gd name="connsiteX4" fmla="*/ 5429 w 10953"/>
                  <a:gd name="connsiteY4" fmla="*/ 0 h 9810"/>
                  <a:gd name="connsiteX5" fmla="*/ 4953 w 10953"/>
                  <a:gd name="connsiteY5" fmla="*/ 1429 h 9810"/>
                  <a:gd name="connsiteX6" fmla="*/ 4096 w 10953"/>
                  <a:gd name="connsiteY6" fmla="*/ 3620 h 9810"/>
                  <a:gd name="connsiteX7" fmla="*/ 1619 w 10953"/>
                  <a:gd name="connsiteY7" fmla="*/ 3715 h 9810"/>
                  <a:gd name="connsiteX8" fmla="*/ 0 w 10953"/>
                  <a:gd name="connsiteY8" fmla="*/ 3715 h 9810"/>
                  <a:gd name="connsiteX9" fmla="*/ 1333 w 10953"/>
                  <a:gd name="connsiteY9" fmla="*/ 4667 h 9810"/>
                  <a:gd name="connsiteX10" fmla="*/ 3238 w 10953"/>
                  <a:gd name="connsiteY10" fmla="*/ 6096 h 9810"/>
                  <a:gd name="connsiteX11" fmla="*/ 2572 w 10953"/>
                  <a:gd name="connsiteY11" fmla="*/ 8287 h 9810"/>
                  <a:gd name="connsiteX12" fmla="*/ 2095 w 10953"/>
                  <a:gd name="connsiteY12" fmla="*/ 9811 h 9810"/>
                  <a:gd name="connsiteX13" fmla="*/ 3429 w 10953"/>
                  <a:gd name="connsiteY13" fmla="*/ 8954 h 9810"/>
                  <a:gd name="connsiteX14" fmla="*/ 5429 w 10953"/>
                  <a:gd name="connsiteY14" fmla="*/ 7620 h 9810"/>
                  <a:gd name="connsiteX15" fmla="*/ 7525 w 10953"/>
                  <a:gd name="connsiteY15" fmla="*/ 8954 h 9810"/>
                  <a:gd name="connsiteX16" fmla="*/ 8763 w 10953"/>
                  <a:gd name="connsiteY16" fmla="*/ 9811 h 9810"/>
                  <a:gd name="connsiteX17" fmla="*/ 7620 w 10953"/>
                  <a:gd name="connsiteY17" fmla="*/ 6096 h 9810"/>
                  <a:gd name="connsiteX18" fmla="*/ 10954 w 10953"/>
                  <a:gd name="connsiteY18" fmla="*/ 3715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53" h="9810">
                    <a:moveTo>
                      <a:pt x="10954" y="3715"/>
                    </a:moveTo>
                    <a:lnTo>
                      <a:pt x="9239" y="3715"/>
                    </a:lnTo>
                    <a:lnTo>
                      <a:pt x="6763" y="3620"/>
                    </a:lnTo>
                    <a:lnTo>
                      <a:pt x="6001" y="1429"/>
                    </a:lnTo>
                    <a:lnTo>
                      <a:pt x="5429" y="0"/>
                    </a:lnTo>
                    <a:lnTo>
                      <a:pt x="4953" y="1429"/>
                    </a:lnTo>
                    <a:lnTo>
                      <a:pt x="4096" y="3620"/>
                    </a:lnTo>
                    <a:lnTo>
                      <a:pt x="1619" y="3715"/>
                    </a:lnTo>
                    <a:lnTo>
                      <a:pt x="0" y="3715"/>
                    </a:lnTo>
                    <a:lnTo>
                      <a:pt x="1333" y="4667"/>
                    </a:lnTo>
                    <a:lnTo>
                      <a:pt x="3238" y="6096"/>
                    </a:lnTo>
                    <a:lnTo>
                      <a:pt x="2572" y="8287"/>
                    </a:lnTo>
                    <a:lnTo>
                      <a:pt x="2095" y="9811"/>
                    </a:lnTo>
                    <a:lnTo>
                      <a:pt x="3429" y="8954"/>
                    </a:lnTo>
                    <a:lnTo>
                      <a:pt x="5429" y="7620"/>
                    </a:lnTo>
                    <a:lnTo>
                      <a:pt x="7525" y="8954"/>
                    </a:lnTo>
                    <a:lnTo>
                      <a:pt x="8763" y="9811"/>
                    </a:lnTo>
                    <a:lnTo>
                      <a:pt x="7620" y="6096"/>
                    </a:lnTo>
                    <a:lnTo>
                      <a:pt x="10954" y="3715"/>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1" name="Freeform 19">
                <a:extLst>
                  <a:ext uri="{FF2B5EF4-FFF2-40B4-BE49-F238E27FC236}">
                    <a16:creationId xmlns:a16="http://schemas.microsoft.com/office/drawing/2014/main" id="{DCCD53C5-DD3C-3C39-20CB-0A38A84727FA}"/>
                  </a:ext>
                </a:extLst>
              </p:cNvPr>
              <p:cNvSpPr/>
              <p:nvPr/>
            </p:nvSpPr>
            <p:spPr>
              <a:xfrm>
                <a:off x="176307" y="3962400"/>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191 w 13144"/>
                  <a:gd name="connsiteY11" fmla="*/ 5048 h 11715"/>
                  <a:gd name="connsiteX12" fmla="*/ 4858 w 13144"/>
                  <a:gd name="connsiteY12" fmla="*/ 6953 h 11715"/>
                  <a:gd name="connsiteX13" fmla="*/ 3905 w 13144"/>
                  <a:gd name="connsiteY13" fmla="*/ 10001 h 11715"/>
                  <a:gd name="connsiteX14" fmla="*/ 6572 w 13144"/>
                  <a:gd name="connsiteY14" fmla="*/ 8192 h 11715"/>
                  <a:gd name="connsiteX15" fmla="*/ 9335 w 13144"/>
                  <a:gd name="connsiteY15" fmla="*/ 10001 h 11715"/>
                  <a:gd name="connsiteX16" fmla="*/ 8382 w 13144"/>
                  <a:gd name="connsiteY16" fmla="*/ 7049 h 11715"/>
                  <a:gd name="connsiteX17" fmla="*/ 11049 w 13144"/>
                  <a:gd name="connsiteY17" fmla="*/ 5144 h 11715"/>
                  <a:gd name="connsiteX18" fmla="*/ 7715 w 13144"/>
                  <a:gd name="connsiteY18" fmla="*/ 5048 h 11715"/>
                  <a:gd name="connsiteX19" fmla="*/ 6667 w 13144"/>
                  <a:gd name="connsiteY19" fmla="*/ 2096 h 11715"/>
                  <a:gd name="connsiteX20" fmla="*/ 5620 w 13144"/>
                  <a:gd name="connsiteY20" fmla="*/ 5048 h 11715"/>
                  <a:gd name="connsiteX21" fmla="*/ 2191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191" y="5048"/>
                    </a:moveTo>
                    <a:lnTo>
                      <a:pt x="4858" y="6953"/>
                    </a:lnTo>
                    <a:lnTo>
                      <a:pt x="3905" y="10001"/>
                    </a:lnTo>
                    <a:lnTo>
                      <a:pt x="6572" y="8192"/>
                    </a:lnTo>
                    <a:lnTo>
                      <a:pt x="9335" y="10001"/>
                    </a:lnTo>
                    <a:lnTo>
                      <a:pt x="8382" y="7049"/>
                    </a:lnTo>
                    <a:lnTo>
                      <a:pt x="11049" y="5144"/>
                    </a:lnTo>
                    <a:lnTo>
                      <a:pt x="7715" y="5048"/>
                    </a:lnTo>
                    <a:lnTo>
                      <a:pt x="6667" y="2096"/>
                    </a:lnTo>
                    <a:lnTo>
                      <a:pt x="5620" y="5048"/>
                    </a:lnTo>
                    <a:lnTo>
                      <a:pt x="2191"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2" name="Freeform 20">
                <a:extLst>
                  <a:ext uri="{FF2B5EF4-FFF2-40B4-BE49-F238E27FC236}">
                    <a16:creationId xmlns:a16="http://schemas.microsoft.com/office/drawing/2014/main" id="{BEAFC179-0042-1DEF-8443-5244D2306185}"/>
                  </a:ext>
                </a:extLst>
              </p:cNvPr>
              <p:cNvSpPr/>
              <p:nvPr/>
            </p:nvSpPr>
            <p:spPr>
              <a:xfrm>
                <a:off x="172782" y="3945922"/>
                <a:ext cx="10953" cy="9905"/>
              </a:xfrm>
              <a:custGeom>
                <a:avLst/>
                <a:gdLst>
                  <a:gd name="connsiteX0" fmla="*/ 3239 w 10953"/>
                  <a:gd name="connsiteY0" fmla="*/ 6096 h 9905"/>
                  <a:gd name="connsiteX1" fmla="*/ 2572 w 10953"/>
                  <a:gd name="connsiteY1" fmla="*/ 8382 h 9905"/>
                  <a:gd name="connsiteX2" fmla="*/ 2096 w 10953"/>
                  <a:gd name="connsiteY2" fmla="*/ 9906 h 9905"/>
                  <a:gd name="connsiteX3" fmla="*/ 3429 w 10953"/>
                  <a:gd name="connsiteY3" fmla="*/ 8954 h 9905"/>
                  <a:gd name="connsiteX4" fmla="*/ 5429 w 10953"/>
                  <a:gd name="connsiteY4" fmla="*/ 7620 h 9905"/>
                  <a:gd name="connsiteX5" fmla="*/ 7525 w 10953"/>
                  <a:gd name="connsiteY5" fmla="*/ 8954 h 9905"/>
                  <a:gd name="connsiteX6" fmla="*/ 8858 w 10953"/>
                  <a:gd name="connsiteY6" fmla="*/ 9906 h 9905"/>
                  <a:gd name="connsiteX7" fmla="*/ 8382 w 10953"/>
                  <a:gd name="connsiteY7" fmla="*/ 8382 h 9905"/>
                  <a:gd name="connsiteX8" fmla="*/ 7620 w 10953"/>
                  <a:gd name="connsiteY8" fmla="*/ 6096 h 9905"/>
                  <a:gd name="connsiteX9" fmla="*/ 9620 w 10953"/>
                  <a:gd name="connsiteY9" fmla="*/ 4763 h 9905"/>
                  <a:gd name="connsiteX10" fmla="*/ 10954 w 10953"/>
                  <a:gd name="connsiteY10" fmla="*/ 3715 h 9905"/>
                  <a:gd name="connsiteX11" fmla="*/ 9239 w 10953"/>
                  <a:gd name="connsiteY11" fmla="*/ 3715 h 9905"/>
                  <a:gd name="connsiteX12" fmla="*/ 6763 w 10953"/>
                  <a:gd name="connsiteY12" fmla="*/ 3715 h 9905"/>
                  <a:gd name="connsiteX13" fmla="*/ 6001 w 10953"/>
                  <a:gd name="connsiteY13" fmla="*/ 1429 h 9905"/>
                  <a:gd name="connsiteX14" fmla="*/ 5429 w 10953"/>
                  <a:gd name="connsiteY14" fmla="*/ 0 h 9905"/>
                  <a:gd name="connsiteX15" fmla="*/ 4953 w 10953"/>
                  <a:gd name="connsiteY15" fmla="*/ 1429 h 9905"/>
                  <a:gd name="connsiteX16" fmla="*/ 4096 w 10953"/>
                  <a:gd name="connsiteY16" fmla="*/ 3715 h 9905"/>
                  <a:gd name="connsiteX17" fmla="*/ 1619 w 10953"/>
                  <a:gd name="connsiteY17" fmla="*/ 3715 h 9905"/>
                  <a:gd name="connsiteX18" fmla="*/ 0 w 10953"/>
                  <a:gd name="connsiteY18" fmla="*/ 3715 h 9905"/>
                  <a:gd name="connsiteX19" fmla="*/ 1333 w 10953"/>
                  <a:gd name="connsiteY19" fmla="*/ 4763 h 9905"/>
                  <a:gd name="connsiteX20" fmla="*/ 3239 w 10953"/>
                  <a:gd name="connsiteY20" fmla="*/ 6096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905">
                    <a:moveTo>
                      <a:pt x="3239" y="6096"/>
                    </a:moveTo>
                    <a:lnTo>
                      <a:pt x="2572" y="8382"/>
                    </a:lnTo>
                    <a:lnTo>
                      <a:pt x="2096" y="9906"/>
                    </a:lnTo>
                    <a:lnTo>
                      <a:pt x="3429" y="8954"/>
                    </a:lnTo>
                    <a:lnTo>
                      <a:pt x="5429" y="7620"/>
                    </a:lnTo>
                    <a:lnTo>
                      <a:pt x="7525" y="8954"/>
                    </a:lnTo>
                    <a:lnTo>
                      <a:pt x="8858" y="9906"/>
                    </a:lnTo>
                    <a:lnTo>
                      <a:pt x="8382" y="8382"/>
                    </a:lnTo>
                    <a:lnTo>
                      <a:pt x="7620" y="6096"/>
                    </a:lnTo>
                    <a:lnTo>
                      <a:pt x="9620" y="4763"/>
                    </a:lnTo>
                    <a:lnTo>
                      <a:pt x="10954" y="3715"/>
                    </a:lnTo>
                    <a:lnTo>
                      <a:pt x="9239" y="3715"/>
                    </a:lnTo>
                    <a:lnTo>
                      <a:pt x="6763" y="3715"/>
                    </a:lnTo>
                    <a:lnTo>
                      <a:pt x="6001" y="1429"/>
                    </a:lnTo>
                    <a:lnTo>
                      <a:pt x="5429" y="0"/>
                    </a:lnTo>
                    <a:lnTo>
                      <a:pt x="4953" y="1429"/>
                    </a:lnTo>
                    <a:lnTo>
                      <a:pt x="4096" y="3715"/>
                    </a:lnTo>
                    <a:lnTo>
                      <a:pt x="1619" y="3715"/>
                    </a:lnTo>
                    <a:lnTo>
                      <a:pt x="0" y="3715"/>
                    </a:lnTo>
                    <a:lnTo>
                      <a:pt x="1333" y="4763"/>
                    </a:lnTo>
                    <a:lnTo>
                      <a:pt x="3239" y="6096"/>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3" name="Freeform 21">
                <a:extLst>
                  <a:ext uri="{FF2B5EF4-FFF2-40B4-BE49-F238E27FC236}">
                    <a16:creationId xmlns:a16="http://schemas.microsoft.com/office/drawing/2014/main" id="{3825E35A-8A94-7F41-D562-5F1718550A9D}"/>
                  </a:ext>
                </a:extLst>
              </p:cNvPr>
              <p:cNvSpPr/>
              <p:nvPr/>
            </p:nvSpPr>
            <p:spPr>
              <a:xfrm>
                <a:off x="171639" y="3944874"/>
                <a:ext cx="13239" cy="11810"/>
              </a:xfrm>
              <a:custGeom>
                <a:avLst/>
                <a:gdLst>
                  <a:gd name="connsiteX0" fmla="*/ 10573 w 13239"/>
                  <a:gd name="connsiteY0" fmla="*/ 11811 h 11810"/>
                  <a:gd name="connsiteX1" fmla="*/ 6572 w 13239"/>
                  <a:gd name="connsiteY1" fmla="*/ 9144 h 11810"/>
                  <a:gd name="connsiteX2" fmla="*/ 2572 w 13239"/>
                  <a:gd name="connsiteY2" fmla="*/ 11811 h 11810"/>
                  <a:gd name="connsiteX3" fmla="*/ 4000 w 13239"/>
                  <a:gd name="connsiteY3" fmla="*/ 7334 h 11810"/>
                  <a:gd name="connsiteX4" fmla="*/ 0 w 13239"/>
                  <a:gd name="connsiteY4" fmla="*/ 4477 h 11810"/>
                  <a:gd name="connsiteX5" fmla="*/ 4953 w 13239"/>
                  <a:gd name="connsiteY5" fmla="*/ 4381 h 11810"/>
                  <a:gd name="connsiteX6" fmla="*/ 6572 w 13239"/>
                  <a:gd name="connsiteY6" fmla="*/ 0 h 11810"/>
                  <a:gd name="connsiteX7" fmla="*/ 8192 w 13239"/>
                  <a:gd name="connsiteY7" fmla="*/ 4381 h 11810"/>
                  <a:gd name="connsiteX8" fmla="*/ 13240 w 13239"/>
                  <a:gd name="connsiteY8" fmla="*/ 4477 h 11810"/>
                  <a:gd name="connsiteX9" fmla="*/ 9239 w 13239"/>
                  <a:gd name="connsiteY9" fmla="*/ 7334 h 11810"/>
                  <a:gd name="connsiteX10" fmla="*/ 10573 w 13239"/>
                  <a:gd name="connsiteY10" fmla="*/ 11811 h 11810"/>
                  <a:gd name="connsiteX11" fmla="*/ 2191 w 13239"/>
                  <a:gd name="connsiteY11" fmla="*/ 5144 h 11810"/>
                  <a:gd name="connsiteX12" fmla="*/ 4858 w 13239"/>
                  <a:gd name="connsiteY12" fmla="*/ 7048 h 11810"/>
                  <a:gd name="connsiteX13" fmla="*/ 3905 w 13239"/>
                  <a:gd name="connsiteY13" fmla="*/ 10096 h 11810"/>
                  <a:gd name="connsiteX14" fmla="*/ 6572 w 13239"/>
                  <a:gd name="connsiteY14" fmla="*/ 8287 h 11810"/>
                  <a:gd name="connsiteX15" fmla="*/ 9239 w 13239"/>
                  <a:gd name="connsiteY15" fmla="*/ 10096 h 11810"/>
                  <a:gd name="connsiteX16" fmla="*/ 8287 w 13239"/>
                  <a:gd name="connsiteY16" fmla="*/ 7048 h 11810"/>
                  <a:gd name="connsiteX17" fmla="*/ 10954 w 13239"/>
                  <a:gd name="connsiteY17" fmla="*/ 5144 h 11810"/>
                  <a:gd name="connsiteX18" fmla="*/ 7715 w 13239"/>
                  <a:gd name="connsiteY18" fmla="*/ 5048 h 11810"/>
                  <a:gd name="connsiteX19" fmla="*/ 6667 w 13239"/>
                  <a:gd name="connsiteY19" fmla="*/ 2096 h 11810"/>
                  <a:gd name="connsiteX20" fmla="*/ 5620 w 13239"/>
                  <a:gd name="connsiteY20" fmla="*/ 5048 h 11810"/>
                  <a:gd name="connsiteX21" fmla="*/ 2191 w 13239"/>
                  <a:gd name="connsiteY21" fmla="*/ 5144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810">
                    <a:moveTo>
                      <a:pt x="10573" y="11811"/>
                    </a:moveTo>
                    <a:lnTo>
                      <a:pt x="6572" y="9144"/>
                    </a:lnTo>
                    <a:lnTo>
                      <a:pt x="2572" y="11811"/>
                    </a:lnTo>
                    <a:lnTo>
                      <a:pt x="4000" y="7334"/>
                    </a:lnTo>
                    <a:lnTo>
                      <a:pt x="0" y="4477"/>
                    </a:lnTo>
                    <a:lnTo>
                      <a:pt x="4953" y="4381"/>
                    </a:lnTo>
                    <a:lnTo>
                      <a:pt x="6572" y="0"/>
                    </a:lnTo>
                    <a:lnTo>
                      <a:pt x="8192" y="4381"/>
                    </a:lnTo>
                    <a:lnTo>
                      <a:pt x="13240" y="4477"/>
                    </a:lnTo>
                    <a:lnTo>
                      <a:pt x="9239" y="7334"/>
                    </a:lnTo>
                    <a:lnTo>
                      <a:pt x="10573" y="11811"/>
                    </a:lnTo>
                    <a:close/>
                    <a:moveTo>
                      <a:pt x="2191" y="5144"/>
                    </a:moveTo>
                    <a:lnTo>
                      <a:pt x="4858" y="7048"/>
                    </a:lnTo>
                    <a:lnTo>
                      <a:pt x="3905" y="10096"/>
                    </a:lnTo>
                    <a:lnTo>
                      <a:pt x="6572" y="8287"/>
                    </a:lnTo>
                    <a:lnTo>
                      <a:pt x="9239" y="10096"/>
                    </a:lnTo>
                    <a:lnTo>
                      <a:pt x="8287" y="7048"/>
                    </a:lnTo>
                    <a:lnTo>
                      <a:pt x="10954" y="5144"/>
                    </a:lnTo>
                    <a:lnTo>
                      <a:pt x="7715" y="5048"/>
                    </a:lnTo>
                    <a:lnTo>
                      <a:pt x="6667" y="2096"/>
                    </a:lnTo>
                    <a:lnTo>
                      <a:pt x="5620" y="5048"/>
                    </a:lnTo>
                    <a:lnTo>
                      <a:pt x="2191" y="5144"/>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4" name="Freeform 22">
                <a:extLst>
                  <a:ext uri="{FF2B5EF4-FFF2-40B4-BE49-F238E27FC236}">
                    <a16:creationId xmlns:a16="http://schemas.microsoft.com/office/drawing/2014/main" id="{DB21FA29-BF57-3EF5-1A85-B7C75DA36C89}"/>
                  </a:ext>
                </a:extLst>
              </p:cNvPr>
              <p:cNvSpPr/>
              <p:nvPr/>
            </p:nvSpPr>
            <p:spPr>
              <a:xfrm>
                <a:off x="160114" y="3933254"/>
                <a:ext cx="10953" cy="9810"/>
              </a:xfrm>
              <a:custGeom>
                <a:avLst/>
                <a:gdLst>
                  <a:gd name="connsiteX0" fmla="*/ 6763 w 10953"/>
                  <a:gd name="connsiteY0" fmla="*/ 3620 h 9810"/>
                  <a:gd name="connsiteX1" fmla="*/ 6001 w 10953"/>
                  <a:gd name="connsiteY1" fmla="*/ 1429 h 9810"/>
                  <a:gd name="connsiteX2" fmla="*/ 5429 w 10953"/>
                  <a:gd name="connsiteY2" fmla="*/ 0 h 9810"/>
                  <a:gd name="connsiteX3" fmla="*/ 4191 w 10953"/>
                  <a:gd name="connsiteY3" fmla="*/ 3620 h 9810"/>
                  <a:gd name="connsiteX4" fmla="*/ 1619 w 10953"/>
                  <a:gd name="connsiteY4" fmla="*/ 3620 h 9810"/>
                  <a:gd name="connsiteX5" fmla="*/ 0 w 10953"/>
                  <a:gd name="connsiteY5" fmla="*/ 3715 h 9810"/>
                  <a:gd name="connsiteX6" fmla="*/ 1333 w 10953"/>
                  <a:gd name="connsiteY6" fmla="*/ 4667 h 9810"/>
                  <a:gd name="connsiteX7" fmla="*/ 3334 w 10953"/>
                  <a:gd name="connsiteY7" fmla="*/ 6096 h 9810"/>
                  <a:gd name="connsiteX8" fmla="*/ 2572 w 10953"/>
                  <a:gd name="connsiteY8" fmla="*/ 8287 h 9810"/>
                  <a:gd name="connsiteX9" fmla="*/ 2096 w 10953"/>
                  <a:gd name="connsiteY9" fmla="*/ 9811 h 9810"/>
                  <a:gd name="connsiteX10" fmla="*/ 3429 w 10953"/>
                  <a:gd name="connsiteY10" fmla="*/ 8954 h 9810"/>
                  <a:gd name="connsiteX11" fmla="*/ 5429 w 10953"/>
                  <a:gd name="connsiteY11" fmla="*/ 7620 h 9810"/>
                  <a:gd name="connsiteX12" fmla="*/ 7525 w 10953"/>
                  <a:gd name="connsiteY12" fmla="*/ 8954 h 9810"/>
                  <a:gd name="connsiteX13" fmla="*/ 8858 w 10953"/>
                  <a:gd name="connsiteY13" fmla="*/ 9811 h 9810"/>
                  <a:gd name="connsiteX14" fmla="*/ 8382 w 10953"/>
                  <a:gd name="connsiteY14" fmla="*/ 8287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620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429" y="0"/>
                    </a:lnTo>
                    <a:lnTo>
                      <a:pt x="4191" y="3620"/>
                    </a:lnTo>
                    <a:lnTo>
                      <a:pt x="1619" y="3620"/>
                    </a:lnTo>
                    <a:lnTo>
                      <a:pt x="0" y="3715"/>
                    </a:lnTo>
                    <a:lnTo>
                      <a:pt x="1333" y="4667"/>
                    </a:lnTo>
                    <a:lnTo>
                      <a:pt x="3334" y="6096"/>
                    </a:lnTo>
                    <a:lnTo>
                      <a:pt x="2572" y="8287"/>
                    </a:lnTo>
                    <a:lnTo>
                      <a:pt x="2096" y="9811"/>
                    </a:lnTo>
                    <a:lnTo>
                      <a:pt x="3429" y="8954"/>
                    </a:lnTo>
                    <a:lnTo>
                      <a:pt x="5429" y="7620"/>
                    </a:lnTo>
                    <a:lnTo>
                      <a:pt x="7525" y="8954"/>
                    </a:lnTo>
                    <a:lnTo>
                      <a:pt x="8858" y="9811"/>
                    </a:lnTo>
                    <a:lnTo>
                      <a:pt x="8382" y="8287"/>
                    </a:lnTo>
                    <a:lnTo>
                      <a:pt x="7620" y="6096"/>
                    </a:lnTo>
                    <a:lnTo>
                      <a:pt x="9620" y="4667"/>
                    </a:lnTo>
                    <a:lnTo>
                      <a:pt x="10954" y="3715"/>
                    </a:lnTo>
                    <a:lnTo>
                      <a:pt x="9334" y="3620"/>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5" name="Freeform 23">
                <a:extLst>
                  <a:ext uri="{FF2B5EF4-FFF2-40B4-BE49-F238E27FC236}">
                    <a16:creationId xmlns:a16="http://schemas.microsoft.com/office/drawing/2014/main" id="{22BD3E4C-D9E3-C831-A5AB-2F48BE7CCDB0}"/>
                  </a:ext>
                </a:extLst>
              </p:cNvPr>
              <p:cNvSpPr/>
              <p:nvPr/>
            </p:nvSpPr>
            <p:spPr>
              <a:xfrm>
                <a:off x="159066" y="3932206"/>
                <a:ext cx="13239" cy="11715"/>
              </a:xfrm>
              <a:custGeom>
                <a:avLst/>
                <a:gdLst>
                  <a:gd name="connsiteX0" fmla="*/ 10573 w 13239"/>
                  <a:gd name="connsiteY0" fmla="*/ 11716 h 11715"/>
                  <a:gd name="connsiteX1" fmla="*/ 6572 w 13239"/>
                  <a:gd name="connsiteY1" fmla="*/ 9049 h 11715"/>
                  <a:gd name="connsiteX2" fmla="*/ 2572 w 13239"/>
                  <a:gd name="connsiteY2" fmla="*/ 11716 h 11715"/>
                  <a:gd name="connsiteX3" fmla="*/ 4001 w 13239"/>
                  <a:gd name="connsiteY3" fmla="*/ 7239 h 11715"/>
                  <a:gd name="connsiteX4" fmla="*/ 0 w 13239"/>
                  <a:gd name="connsiteY4" fmla="*/ 4381 h 11715"/>
                  <a:gd name="connsiteX5" fmla="*/ 5048 w 13239"/>
                  <a:gd name="connsiteY5" fmla="*/ 4286 h 11715"/>
                  <a:gd name="connsiteX6" fmla="*/ 6668 w 13239"/>
                  <a:gd name="connsiteY6" fmla="*/ 0 h 11715"/>
                  <a:gd name="connsiteX7" fmla="*/ 8287 w 13239"/>
                  <a:gd name="connsiteY7" fmla="*/ 4286 h 11715"/>
                  <a:gd name="connsiteX8" fmla="*/ 13240 w 13239"/>
                  <a:gd name="connsiteY8" fmla="*/ 4381 h 11715"/>
                  <a:gd name="connsiteX9" fmla="*/ 9239 w 13239"/>
                  <a:gd name="connsiteY9" fmla="*/ 7239 h 11715"/>
                  <a:gd name="connsiteX10" fmla="*/ 10573 w 13239"/>
                  <a:gd name="connsiteY10" fmla="*/ 11716 h 11715"/>
                  <a:gd name="connsiteX11" fmla="*/ 2096 w 13239"/>
                  <a:gd name="connsiteY11" fmla="*/ 5048 h 11715"/>
                  <a:gd name="connsiteX12" fmla="*/ 4763 w 13239"/>
                  <a:gd name="connsiteY12" fmla="*/ 6953 h 11715"/>
                  <a:gd name="connsiteX13" fmla="*/ 3810 w 13239"/>
                  <a:gd name="connsiteY13" fmla="*/ 10001 h 11715"/>
                  <a:gd name="connsiteX14" fmla="*/ 6477 w 13239"/>
                  <a:gd name="connsiteY14" fmla="*/ 8191 h 11715"/>
                  <a:gd name="connsiteX15" fmla="*/ 9144 w 13239"/>
                  <a:gd name="connsiteY15" fmla="*/ 10001 h 11715"/>
                  <a:gd name="connsiteX16" fmla="*/ 8192 w 13239"/>
                  <a:gd name="connsiteY16" fmla="*/ 6953 h 11715"/>
                  <a:gd name="connsiteX17" fmla="*/ 10859 w 13239"/>
                  <a:gd name="connsiteY17" fmla="*/ 5048 h 11715"/>
                  <a:gd name="connsiteX18" fmla="*/ 7525 w 13239"/>
                  <a:gd name="connsiteY18" fmla="*/ 4953 h 11715"/>
                  <a:gd name="connsiteX19" fmla="*/ 6477 w 13239"/>
                  <a:gd name="connsiteY19" fmla="*/ 2000 h 11715"/>
                  <a:gd name="connsiteX20" fmla="*/ 5429 w 13239"/>
                  <a:gd name="connsiteY20" fmla="*/ 4953 h 11715"/>
                  <a:gd name="connsiteX21" fmla="*/ 2096 w 1323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715">
                    <a:moveTo>
                      <a:pt x="10573" y="11716"/>
                    </a:moveTo>
                    <a:lnTo>
                      <a:pt x="6572" y="9049"/>
                    </a:lnTo>
                    <a:lnTo>
                      <a:pt x="2572" y="11716"/>
                    </a:lnTo>
                    <a:lnTo>
                      <a:pt x="4001" y="7239"/>
                    </a:lnTo>
                    <a:lnTo>
                      <a:pt x="0" y="4381"/>
                    </a:lnTo>
                    <a:lnTo>
                      <a:pt x="5048" y="4286"/>
                    </a:lnTo>
                    <a:lnTo>
                      <a:pt x="6668" y="0"/>
                    </a:lnTo>
                    <a:lnTo>
                      <a:pt x="8287" y="4286"/>
                    </a:lnTo>
                    <a:lnTo>
                      <a:pt x="13240" y="4381"/>
                    </a:lnTo>
                    <a:lnTo>
                      <a:pt x="9239" y="7239"/>
                    </a:lnTo>
                    <a:lnTo>
                      <a:pt x="10573" y="11716"/>
                    </a:lnTo>
                    <a:close/>
                    <a:moveTo>
                      <a:pt x="2096" y="5048"/>
                    </a:moveTo>
                    <a:lnTo>
                      <a:pt x="4763" y="6953"/>
                    </a:lnTo>
                    <a:lnTo>
                      <a:pt x="3810" y="10001"/>
                    </a:lnTo>
                    <a:lnTo>
                      <a:pt x="6477" y="8191"/>
                    </a:lnTo>
                    <a:lnTo>
                      <a:pt x="9144" y="10001"/>
                    </a:lnTo>
                    <a:lnTo>
                      <a:pt x="8192" y="6953"/>
                    </a:lnTo>
                    <a:lnTo>
                      <a:pt x="10859" y="5048"/>
                    </a:lnTo>
                    <a:lnTo>
                      <a:pt x="7525" y="4953"/>
                    </a:lnTo>
                    <a:lnTo>
                      <a:pt x="6477" y="2000"/>
                    </a:lnTo>
                    <a:lnTo>
                      <a:pt x="5429"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6" name="Freeform 24">
                <a:extLst>
                  <a:ext uri="{FF2B5EF4-FFF2-40B4-BE49-F238E27FC236}">
                    <a16:creationId xmlns:a16="http://schemas.microsoft.com/office/drawing/2014/main" id="{815F8C7C-9ED2-BE62-6406-490B9287CCFB}"/>
                  </a:ext>
                </a:extLst>
              </p:cNvPr>
              <p:cNvSpPr/>
              <p:nvPr/>
            </p:nvSpPr>
            <p:spPr>
              <a:xfrm>
                <a:off x="142397" y="3928587"/>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7" name="Freeform 25">
                <a:extLst>
                  <a:ext uri="{FF2B5EF4-FFF2-40B4-BE49-F238E27FC236}">
                    <a16:creationId xmlns:a16="http://schemas.microsoft.com/office/drawing/2014/main" id="{C514A78C-E4E9-897D-CF3A-5640F1255A49}"/>
                  </a:ext>
                </a:extLst>
              </p:cNvPr>
              <p:cNvSpPr/>
              <p:nvPr/>
            </p:nvSpPr>
            <p:spPr>
              <a:xfrm>
                <a:off x="141255" y="3927539"/>
                <a:ext cx="13144" cy="11715"/>
              </a:xfrm>
              <a:custGeom>
                <a:avLst/>
                <a:gdLst>
                  <a:gd name="connsiteX0" fmla="*/ 2572 w 13144"/>
                  <a:gd name="connsiteY0" fmla="*/ 11716 h 11715"/>
                  <a:gd name="connsiteX1" fmla="*/ 4000 w 13144"/>
                  <a:gd name="connsiteY1" fmla="*/ 7239 h 11715"/>
                  <a:gd name="connsiteX2" fmla="*/ 0 w 13144"/>
                  <a:gd name="connsiteY2" fmla="*/ 4382 h 11715"/>
                  <a:gd name="connsiteX3" fmla="*/ 5048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668 w 13144"/>
                  <a:gd name="connsiteY11" fmla="*/ 8192 h 11715"/>
                  <a:gd name="connsiteX12" fmla="*/ 9430 w 13144"/>
                  <a:gd name="connsiteY12" fmla="*/ 10001 h 11715"/>
                  <a:gd name="connsiteX13" fmla="*/ 8477 w 13144"/>
                  <a:gd name="connsiteY13" fmla="*/ 6953 h 11715"/>
                  <a:gd name="connsiteX14" fmla="*/ 11144 w 13144"/>
                  <a:gd name="connsiteY14" fmla="*/ 5048 h 11715"/>
                  <a:gd name="connsiteX15" fmla="*/ 7810 w 13144"/>
                  <a:gd name="connsiteY15" fmla="*/ 4953 h 11715"/>
                  <a:gd name="connsiteX16" fmla="*/ 6763 w 13144"/>
                  <a:gd name="connsiteY16" fmla="*/ 2000 h 11715"/>
                  <a:gd name="connsiteX17" fmla="*/ 5715 w 13144"/>
                  <a:gd name="connsiteY17" fmla="*/ 4953 h 11715"/>
                  <a:gd name="connsiteX18" fmla="*/ 2381 w 13144"/>
                  <a:gd name="connsiteY18" fmla="*/ 5048 h 11715"/>
                  <a:gd name="connsiteX19" fmla="*/ 5048 w 13144"/>
                  <a:gd name="connsiteY19" fmla="*/ 6953 h 11715"/>
                  <a:gd name="connsiteX20" fmla="*/ 4096 w 13144"/>
                  <a:gd name="connsiteY20" fmla="*/ 10001 h 11715"/>
                  <a:gd name="connsiteX21" fmla="*/ 6668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0" y="7239"/>
                    </a:lnTo>
                    <a:lnTo>
                      <a:pt x="0" y="4382"/>
                    </a:lnTo>
                    <a:lnTo>
                      <a:pt x="5048" y="4286"/>
                    </a:lnTo>
                    <a:lnTo>
                      <a:pt x="6572" y="0"/>
                    </a:lnTo>
                    <a:lnTo>
                      <a:pt x="8192" y="4286"/>
                    </a:lnTo>
                    <a:lnTo>
                      <a:pt x="13145" y="4382"/>
                    </a:lnTo>
                    <a:lnTo>
                      <a:pt x="9144" y="7239"/>
                    </a:lnTo>
                    <a:lnTo>
                      <a:pt x="10573" y="11716"/>
                    </a:lnTo>
                    <a:lnTo>
                      <a:pt x="6572" y="9049"/>
                    </a:lnTo>
                    <a:lnTo>
                      <a:pt x="2572" y="11716"/>
                    </a:lnTo>
                    <a:close/>
                    <a:moveTo>
                      <a:pt x="6668" y="8192"/>
                    </a:moveTo>
                    <a:lnTo>
                      <a:pt x="9430" y="10001"/>
                    </a:lnTo>
                    <a:lnTo>
                      <a:pt x="8477" y="6953"/>
                    </a:lnTo>
                    <a:lnTo>
                      <a:pt x="11144" y="5048"/>
                    </a:lnTo>
                    <a:lnTo>
                      <a:pt x="7810" y="4953"/>
                    </a:lnTo>
                    <a:lnTo>
                      <a:pt x="6763" y="2000"/>
                    </a:lnTo>
                    <a:lnTo>
                      <a:pt x="5715" y="4953"/>
                    </a:lnTo>
                    <a:lnTo>
                      <a:pt x="2381" y="5048"/>
                    </a:lnTo>
                    <a:lnTo>
                      <a:pt x="5048" y="6953"/>
                    </a:lnTo>
                    <a:lnTo>
                      <a:pt x="4096" y="10001"/>
                    </a:lnTo>
                    <a:lnTo>
                      <a:pt x="6668"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8" name="Freeform 26">
                <a:extLst>
                  <a:ext uri="{FF2B5EF4-FFF2-40B4-BE49-F238E27FC236}">
                    <a16:creationId xmlns:a16="http://schemas.microsoft.com/office/drawing/2014/main" id="{A8686417-449B-AC63-4038-06AD13F9B026}"/>
                  </a:ext>
                </a:extLst>
              </p:cNvPr>
              <p:cNvSpPr/>
              <p:nvPr/>
            </p:nvSpPr>
            <p:spPr>
              <a:xfrm>
                <a:off x="124871" y="3933254"/>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620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620"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9" name="Freeform 27">
                <a:extLst>
                  <a:ext uri="{FF2B5EF4-FFF2-40B4-BE49-F238E27FC236}">
                    <a16:creationId xmlns:a16="http://schemas.microsoft.com/office/drawing/2014/main" id="{46C3435E-600C-BEAF-A765-A868AA25EB34}"/>
                  </a:ext>
                </a:extLst>
              </p:cNvPr>
              <p:cNvSpPr/>
              <p:nvPr/>
            </p:nvSpPr>
            <p:spPr>
              <a:xfrm>
                <a:off x="123728" y="3932111"/>
                <a:ext cx="13335" cy="11810"/>
              </a:xfrm>
              <a:custGeom>
                <a:avLst/>
                <a:gdLst>
                  <a:gd name="connsiteX0" fmla="*/ 2572 w 13335"/>
                  <a:gd name="connsiteY0" fmla="*/ 11811 h 11810"/>
                  <a:gd name="connsiteX1" fmla="*/ 4001 w 13335"/>
                  <a:gd name="connsiteY1" fmla="*/ 7334 h 11810"/>
                  <a:gd name="connsiteX2" fmla="*/ 0 w 13335"/>
                  <a:gd name="connsiteY2" fmla="*/ 4477 h 11810"/>
                  <a:gd name="connsiteX3" fmla="*/ 5048 w 13335"/>
                  <a:gd name="connsiteY3" fmla="*/ 4381 h 11810"/>
                  <a:gd name="connsiteX4" fmla="*/ 6668 w 13335"/>
                  <a:gd name="connsiteY4" fmla="*/ 0 h 11810"/>
                  <a:gd name="connsiteX5" fmla="*/ 8287 w 13335"/>
                  <a:gd name="connsiteY5" fmla="*/ 4381 h 11810"/>
                  <a:gd name="connsiteX6" fmla="*/ 13335 w 13335"/>
                  <a:gd name="connsiteY6" fmla="*/ 4477 h 11810"/>
                  <a:gd name="connsiteX7" fmla="*/ 9334 w 13335"/>
                  <a:gd name="connsiteY7" fmla="*/ 7334 h 11810"/>
                  <a:gd name="connsiteX8" fmla="*/ 10763 w 13335"/>
                  <a:gd name="connsiteY8" fmla="*/ 11811 h 11810"/>
                  <a:gd name="connsiteX9" fmla="*/ 6763 w 13335"/>
                  <a:gd name="connsiteY9" fmla="*/ 9144 h 11810"/>
                  <a:gd name="connsiteX10" fmla="*/ 2572 w 13335"/>
                  <a:gd name="connsiteY10" fmla="*/ 11811 h 11810"/>
                  <a:gd name="connsiteX11" fmla="*/ 6668 w 13335"/>
                  <a:gd name="connsiteY11" fmla="*/ 8287 h 11810"/>
                  <a:gd name="connsiteX12" fmla="*/ 9334 w 13335"/>
                  <a:gd name="connsiteY12" fmla="*/ 10096 h 11810"/>
                  <a:gd name="connsiteX13" fmla="*/ 8382 w 13335"/>
                  <a:gd name="connsiteY13" fmla="*/ 7048 h 11810"/>
                  <a:gd name="connsiteX14" fmla="*/ 11049 w 13335"/>
                  <a:gd name="connsiteY14" fmla="*/ 5144 h 11810"/>
                  <a:gd name="connsiteX15" fmla="*/ 7715 w 13335"/>
                  <a:gd name="connsiteY15" fmla="*/ 5048 h 11810"/>
                  <a:gd name="connsiteX16" fmla="*/ 6668 w 13335"/>
                  <a:gd name="connsiteY16" fmla="*/ 2096 h 11810"/>
                  <a:gd name="connsiteX17" fmla="*/ 5620 w 13335"/>
                  <a:gd name="connsiteY17" fmla="*/ 5048 h 11810"/>
                  <a:gd name="connsiteX18" fmla="*/ 2286 w 13335"/>
                  <a:gd name="connsiteY18" fmla="*/ 5144 h 11810"/>
                  <a:gd name="connsiteX19" fmla="*/ 4953 w 13335"/>
                  <a:gd name="connsiteY19" fmla="*/ 7048 h 11810"/>
                  <a:gd name="connsiteX20" fmla="*/ 4001 w 13335"/>
                  <a:gd name="connsiteY20" fmla="*/ 10096 h 11810"/>
                  <a:gd name="connsiteX21" fmla="*/ 6668 w 13335"/>
                  <a:gd name="connsiteY21" fmla="*/ 8287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810">
                    <a:moveTo>
                      <a:pt x="2572" y="11811"/>
                    </a:moveTo>
                    <a:lnTo>
                      <a:pt x="4001" y="7334"/>
                    </a:lnTo>
                    <a:lnTo>
                      <a:pt x="0" y="4477"/>
                    </a:lnTo>
                    <a:lnTo>
                      <a:pt x="5048" y="4381"/>
                    </a:lnTo>
                    <a:lnTo>
                      <a:pt x="6668" y="0"/>
                    </a:lnTo>
                    <a:lnTo>
                      <a:pt x="8287" y="4381"/>
                    </a:lnTo>
                    <a:lnTo>
                      <a:pt x="13335" y="4477"/>
                    </a:lnTo>
                    <a:lnTo>
                      <a:pt x="9334" y="7334"/>
                    </a:lnTo>
                    <a:lnTo>
                      <a:pt x="10763" y="11811"/>
                    </a:lnTo>
                    <a:lnTo>
                      <a:pt x="6763" y="9144"/>
                    </a:lnTo>
                    <a:lnTo>
                      <a:pt x="2572" y="11811"/>
                    </a:lnTo>
                    <a:close/>
                    <a:moveTo>
                      <a:pt x="6668" y="8287"/>
                    </a:moveTo>
                    <a:lnTo>
                      <a:pt x="9334" y="10096"/>
                    </a:lnTo>
                    <a:lnTo>
                      <a:pt x="8382" y="7048"/>
                    </a:lnTo>
                    <a:lnTo>
                      <a:pt x="11049" y="5144"/>
                    </a:lnTo>
                    <a:lnTo>
                      <a:pt x="7715" y="5048"/>
                    </a:lnTo>
                    <a:lnTo>
                      <a:pt x="6668" y="2096"/>
                    </a:lnTo>
                    <a:lnTo>
                      <a:pt x="5620" y="5048"/>
                    </a:lnTo>
                    <a:lnTo>
                      <a:pt x="2286" y="5144"/>
                    </a:lnTo>
                    <a:lnTo>
                      <a:pt x="4953" y="7048"/>
                    </a:lnTo>
                    <a:lnTo>
                      <a:pt x="4001" y="10096"/>
                    </a:lnTo>
                    <a:lnTo>
                      <a:pt x="6668" y="8287"/>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0" name="Freeform 28">
                <a:extLst>
                  <a:ext uri="{FF2B5EF4-FFF2-40B4-BE49-F238E27FC236}">
                    <a16:creationId xmlns:a16="http://schemas.microsoft.com/office/drawing/2014/main" id="{7F520F26-8C83-ADA8-8BDF-61265ABD2463}"/>
                  </a:ext>
                </a:extLst>
              </p:cNvPr>
              <p:cNvSpPr/>
              <p:nvPr/>
            </p:nvSpPr>
            <p:spPr>
              <a:xfrm>
                <a:off x="112108" y="3945827"/>
                <a:ext cx="10953" cy="9810"/>
              </a:xfrm>
              <a:custGeom>
                <a:avLst/>
                <a:gdLst>
                  <a:gd name="connsiteX0" fmla="*/ 6763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715 h 9810"/>
                  <a:gd name="connsiteX6" fmla="*/ 0 w 10953"/>
                  <a:gd name="connsiteY6" fmla="*/ 3715 h 9810"/>
                  <a:gd name="connsiteX7" fmla="*/ 1334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715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525" y="0"/>
                    </a:lnTo>
                    <a:lnTo>
                      <a:pt x="4953" y="1429"/>
                    </a:lnTo>
                    <a:lnTo>
                      <a:pt x="4191" y="3620"/>
                    </a:lnTo>
                    <a:lnTo>
                      <a:pt x="1715" y="3715"/>
                    </a:lnTo>
                    <a:lnTo>
                      <a:pt x="0" y="3715"/>
                    </a:lnTo>
                    <a:lnTo>
                      <a:pt x="1334" y="4667"/>
                    </a:lnTo>
                    <a:lnTo>
                      <a:pt x="3334" y="6096"/>
                    </a:lnTo>
                    <a:lnTo>
                      <a:pt x="2572" y="8287"/>
                    </a:lnTo>
                    <a:lnTo>
                      <a:pt x="2096" y="9811"/>
                    </a:lnTo>
                    <a:lnTo>
                      <a:pt x="3429" y="8954"/>
                    </a:lnTo>
                    <a:lnTo>
                      <a:pt x="5525" y="7620"/>
                    </a:lnTo>
                    <a:lnTo>
                      <a:pt x="7525" y="8954"/>
                    </a:lnTo>
                    <a:lnTo>
                      <a:pt x="8858" y="9811"/>
                    </a:lnTo>
                    <a:lnTo>
                      <a:pt x="7620" y="6096"/>
                    </a:lnTo>
                    <a:lnTo>
                      <a:pt x="9620" y="4667"/>
                    </a:lnTo>
                    <a:lnTo>
                      <a:pt x="10954" y="3715"/>
                    </a:lnTo>
                    <a:lnTo>
                      <a:pt x="9334" y="3715"/>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 name="Freeform 29">
                <a:extLst>
                  <a:ext uri="{FF2B5EF4-FFF2-40B4-BE49-F238E27FC236}">
                    <a16:creationId xmlns:a16="http://schemas.microsoft.com/office/drawing/2014/main" id="{04EDD802-AB05-CBE2-D39E-96942A8F0044}"/>
                  </a:ext>
                </a:extLst>
              </p:cNvPr>
              <p:cNvSpPr/>
              <p:nvPr/>
            </p:nvSpPr>
            <p:spPr>
              <a:xfrm>
                <a:off x="111060" y="3944779"/>
                <a:ext cx="13049" cy="11715"/>
              </a:xfrm>
              <a:custGeom>
                <a:avLst/>
                <a:gdLst>
                  <a:gd name="connsiteX0" fmla="*/ 2572 w 13049"/>
                  <a:gd name="connsiteY0" fmla="*/ 11716 h 11715"/>
                  <a:gd name="connsiteX1" fmla="*/ 4000 w 13049"/>
                  <a:gd name="connsiteY1" fmla="*/ 7239 h 11715"/>
                  <a:gd name="connsiteX2" fmla="*/ 0 w 13049"/>
                  <a:gd name="connsiteY2" fmla="*/ 4382 h 11715"/>
                  <a:gd name="connsiteX3" fmla="*/ 4953 w 13049"/>
                  <a:gd name="connsiteY3" fmla="*/ 4286 h 11715"/>
                  <a:gd name="connsiteX4" fmla="*/ 6572 w 13049"/>
                  <a:gd name="connsiteY4" fmla="*/ 0 h 11715"/>
                  <a:gd name="connsiteX5" fmla="*/ 8096 w 13049"/>
                  <a:gd name="connsiteY5" fmla="*/ 4286 h 11715"/>
                  <a:gd name="connsiteX6" fmla="*/ 13049 w 13049"/>
                  <a:gd name="connsiteY6" fmla="*/ 4382 h 11715"/>
                  <a:gd name="connsiteX7" fmla="*/ 9049 w 13049"/>
                  <a:gd name="connsiteY7" fmla="*/ 7239 h 11715"/>
                  <a:gd name="connsiteX8" fmla="*/ 10477 w 13049"/>
                  <a:gd name="connsiteY8" fmla="*/ 11716 h 11715"/>
                  <a:gd name="connsiteX9" fmla="*/ 6477 w 13049"/>
                  <a:gd name="connsiteY9" fmla="*/ 9049 h 11715"/>
                  <a:gd name="connsiteX10" fmla="*/ 2572 w 13049"/>
                  <a:gd name="connsiteY10" fmla="*/ 11716 h 11715"/>
                  <a:gd name="connsiteX11" fmla="*/ 6572 w 13049"/>
                  <a:gd name="connsiteY11" fmla="*/ 8192 h 11715"/>
                  <a:gd name="connsiteX12" fmla="*/ 9239 w 13049"/>
                  <a:gd name="connsiteY12" fmla="*/ 10001 h 11715"/>
                  <a:gd name="connsiteX13" fmla="*/ 8287 w 13049"/>
                  <a:gd name="connsiteY13" fmla="*/ 6953 h 11715"/>
                  <a:gd name="connsiteX14" fmla="*/ 10954 w 13049"/>
                  <a:gd name="connsiteY14" fmla="*/ 5048 h 11715"/>
                  <a:gd name="connsiteX15" fmla="*/ 7620 w 13049"/>
                  <a:gd name="connsiteY15" fmla="*/ 4953 h 11715"/>
                  <a:gd name="connsiteX16" fmla="*/ 6572 w 13049"/>
                  <a:gd name="connsiteY16" fmla="*/ 2000 h 11715"/>
                  <a:gd name="connsiteX17" fmla="*/ 5524 w 13049"/>
                  <a:gd name="connsiteY17" fmla="*/ 4953 h 11715"/>
                  <a:gd name="connsiteX18" fmla="*/ 2191 w 13049"/>
                  <a:gd name="connsiteY18" fmla="*/ 5048 h 11715"/>
                  <a:gd name="connsiteX19" fmla="*/ 4858 w 13049"/>
                  <a:gd name="connsiteY19" fmla="*/ 6953 h 11715"/>
                  <a:gd name="connsiteX20" fmla="*/ 3905 w 13049"/>
                  <a:gd name="connsiteY20" fmla="*/ 10001 h 11715"/>
                  <a:gd name="connsiteX21" fmla="*/ 6572 w 13049"/>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2572" y="11716"/>
                    </a:moveTo>
                    <a:lnTo>
                      <a:pt x="4000" y="7239"/>
                    </a:lnTo>
                    <a:lnTo>
                      <a:pt x="0" y="4382"/>
                    </a:lnTo>
                    <a:lnTo>
                      <a:pt x="4953" y="4286"/>
                    </a:lnTo>
                    <a:lnTo>
                      <a:pt x="6572" y="0"/>
                    </a:lnTo>
                    <a:lnTo>
                      <a:pt x="8096" y="4286"/>
                    </a:lnTo>
                    <a:lnTo>
                      <a:pt x="13049" y="4382"/>
                    </a:lnTo>
                    <a:lnTo>
                      <a:pt x="9049" y="7239"/>
                    </a:lnTo>
                    <a:lnTo>
                      <a:pt x="10477" y="11716"/>
                    </a:lnTo>
                    <a:lnTo>
                      <a:pt x="6477"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2" name="Freeform 30">
                <a:extLst>
                  <a:ext uri="{FF2B5EF4-FFF2-40B4-BE49-F238E27FC236}">
                    <a16:creationId xmlns:a16="http://schemas.microsoft.com/office/drawing/2014/main" id="{EA700793-4E69-97E2-3E2D-DF6A03FE9AEB}"/>
                  </a:ext>
                </a:extLst>
              </p:cNvPr>
              <p:cNvSpPr/>
              <p:nvPr/>
            </p:nvSpPr>
            <p:spPr>
              <a:xfrm>
                <a:off x="107345" y="3963448"/>
                <a:ext cx="10953" cy="9810"/>
              </a:xfrm>
              <a:custGeom>
                <a:avLst/>
                <a:gdLst>
                  <a:gd name="connsiteX0" fmla="*/ 7525 w 10953"/>
                  <a:gd name="connsiteY0" fmla="*/ 8954 h 9810"/>
                  <a:gd name="connsiteX1" fmla="*/ 8858 w 10953"/>
                  <a:gd name="connsiteY1" fmla="*/ 9811 h 9810"/>
                  <a:gd name="connsiteX2" fmla="*/ 8382 w 10953"/>
                  <a:gd name="connsiteY2" fmla="*/ 8287 h 9810"/>
                  <a:gd name="connsiteX3" fmla="*/ 7620 w 10953"/>
                  <a:gd name="connsiteY3" fmla="*/ 6096 h 9810"/>
                  <a:gd name="connsiteX4" fmla="*/ 9620 w 10953"/>
                  <a:gd name="connsiteY4" fmla="*/ 4667 h 9810"/>
                  <a:gd name="connsiteX5" fmla="*/ 10954 w 10953"/>
                  <a:gd name="connsiteY5" fmla="*/ 3715 h 9810"/>
                  <a:gd name="connsiteX6" fmla="*/ 9334 w 10953"/>
                  <a:gd name="connsiteY6" fmla="*/ 3620 h 9810"/>
                  <a:gd name="connsiteX7" fmla="*/ 6763 w 10953"/>
                  <a:gd name="connsiteY7" fmla="*/ 3620 h 9810"/>
                  <a:gd name="connsiteX8" fmla="*/ 6001 w 10953"/>
                  <a:gd name="connsiteY8" fmla="*/ 1333 h 9810"/>
                  <a:gd name="connsiteX9" fmla="*/ 5429 w 10953"/>
                  <a:gd name="connsiteY9" fmla="*/ 0 h 9810"/>
                  <a:gd name="connsiteX10" fmla="*/ 4953 w 10953"/>
                  <a:gd name="connsiteY10" fmla="*/ 1333 h 9810"/>
                  <a:gd name="connsiteX11" fmla="*/ 4096 w 10953"/>
                  <a:gd name="connsiteY11" fmla="*/ 3620 h 9810"/>
                  <a:gd name="connsiteX12" fmla="*/ 1619 w 10953"/>
                  <a:gd name="connsiteY12" fmla="*/ 3620 h 9810"/>
                  <a:gd name="connsiteX13" fmla="*/ 0 w 10953"/>
                  <a:gd name="connsiteY13" fmla="*/ 3715 h 9810"/>
                  <a:gd name="connsiteX14" fmla="*/ 1334 w 10953"/>
                  <a:gd name="connsiteY14" fmla="*/ 4667 h 9810"/>
                  <a:gd name="connsiteX15" fmla="*/ 3334 w 10953"/>
                  <a:gd name="connsiteY15" fmla="*/ 6096 h 9810"/>
                  <a:gd name="connsiteX16" fmla="*/ 2572 w 10953"/>
                  <a:gd name="connsiteY16" fmla="*/ 8287 h 9810"/>
                  <a:gd name="connsiteX17" fmla="*/ 2096 w 10953"/>
                  <a:gd name="connsiteY17" fmla="*/ 9811 h 9810"/>
                  <a:gd name="connsiteX18" fmla="*/ 3429 w 10953"/>
                  <a:gd name="connsiteY18" fmla="*/ 8954 h 9810"/>
                  <a:gd name="connsiteX19" fmla="*/ 5429 w 10953"/>
                  <a:gd name="connsiteY19" fmla="*/ 7525 h 9810"/>
                  <a:gd name="connsiteX20" fmla="*/ 7525 w 10953"/>
                  <a:gd name="connsiteY20" fmla="*/ 8954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7525" y="8954"/>
                    </a:moveTo>
                    <a:lnTo>
                      <a:pt x="8858" y="9811"/>
                    </a:lnTo>
                    <a:lnTo>
                      <a:pt x="8382" y="8287"/>
                    </a:lnTo>
                    <a:lnTo>
                      <a:pt x="7620" y="6096"/>
                    </a:lnTo>
                    <a:lnTo>
                      <a:pt x="9620" y="4667"/>
                    </a:lnTo>
                    <a:lnTo>
                      <a:pt x="10954" y="3715"/>
                    </a:lnTo>
                    <a:lnTo>
                      <a:pt x="9334" y="3620"/>
                    </a:lnTo>
                    <a:lnTo>
                      <a:pt x="6763" y="3620"/>
                    </a:lnTo>
                    <a:lnTo>
                      <a:pt x="6001" y="1333"/>
                    </a:lnTo>
                    <a:lnTo>
                      <a:pt x="5429" y="0"/>
                    </a:lnTo>
                    <a:lnTo>
                      <a:pt x="4953" y="1333"/>
                    </a:lnTo>
                    <a:lnTo>
                      <a:pt x="4096" y="3620"/>
                    </a:lnTo>
                    <a:lnTo>
                      <a:pt x="1619" y="3620"/>
                    </a:lnTo>
                    <a:lnTo>
                      <a:pt x="0" y="3715"/>
                    </a:lnTo>
                    <a:lnTo>
                      <a:pt x="1334" y="4667"/>
                    </a:lnTo>
                    <a:lnTo>
                      <a:pt x="3334" y="6096"/>
                    </a:lnTo>
                    <a:lnTo>
                      <a:pt x="2572" y="8287"/>
                    </a:lnTo>
                    <a:lnTo>
                      <a:pt x="2096" y="9811"/>
                    </a:lnTo>
                    <a:lnTo>
                      <a:pt x="3429" y="8954"/>
                    </a:lnTo>
                    <a:lnTo>
                      <a:pt x="5429" y="7525"/>
                    </a:lnTo>
                    <a:lnTo>
                      <a:pt x="7525" y="8954"/>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3" name="Freeform 31">
                <a:extLst>
                  <a:ext uri="{FF2B5EF4-FFF2-40B4-BE49-F238E27FC236}">
                    <a16:creationId xmlns:a16="http://schemas.microsoft.com/office/drawing/2014/main" id="{B498228F-28C6-F96D-F6FB-4B213F354FA1}"/>
                  </a:ext>
                </a:extLst>
              </p:cNvPr>
              <p:cNvSpPr/>
              <p:nvPr/>
            </p:nvSpPr>
            <p:spPr>
              <a:xfrm>
                <a:off x="106202" y="3962400"/>
                <a:ext cx="13144" cy="11715"/>
              </a:xfrm>
              <a:custGeom>
                <a:avLst/>
                <a:gdLst>
                  <a:gd name="connsiteX0" fmla="*/ 2572 w 13144"/>
                  <a:gd name="connsiteY0" fmla="*/ 11716 h 11715"/>
                  <a:gd name="connsiteX1" fmla="*/ 4001 w 13144"/>
                  <a:gd name="connsiteY1" fmla="*/ 7239 h 11715"/>
                  <a:gd name="connsiteX2" fmla="*/ 0 w 13144"/>
                  <a:gd name="connsiteY2" fmla="*/ 4382 h 11715"/>
                  <a:gd name="connsiteX3" fmla="*/ 4953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572 w 13144"/>
                  <a:gd name="connsiteY11" fmla="*/ 8192 h 11715"/>
                  <a:gd name="connsiteX12" fmla="*/ 9239 w 13144"/>
                  <a:gd name="connsiteY12" fmla="*/ 10001 h 11715"/>
                  <a:gd name="connsiteX13" fmla="*/ 8287 w 13144"/>
                  <a:gd name="connsiteY13" fmla="*/ 6953 h 11715"/>
                  <a:gd name="connsiteX14" fmla="*/ 10954 w 13144"/>
                  <a:gd name="connsiteY14" fmla="*/ 5048 h 11715"/>
                  <a:gd name="connsiteX15" fmla="*/ 7620 w 13144"/>
                  <a:gd name="connsiteY15" fmla="*/ 4953 h 11715"/>
                  <a:gd name="connsiteX16" fmla="*/ 6572 w 13144"/>
                  <a:gd name="connsiteY16" fmla="*/ 2000 h 11715"/>
                  <a:gd name="connsiteX17" fmla="*/ 5525 w 13144"/>
                  <a:gd name="connsiteY17" fmla="*/ 4953 h 11715"/>
                  <a:gd name="connsiteX18" fmla="*/ 2191 w 13144"/>
                  <a:gd name="connsiteY18" fmla="*/ 5048 h 11715"/>
                  <a:gd name="connsiteX19" fmla="*/ 4858 w 13144"/>
                  <a:gd name="connsiteY19" fmla="*/ 6953 h 11715"/>
                  <a:gd name="connsiteX20" fmla="*/ 3905 w 13144"/>
                  <a:gd name="connsiteY20" fmla="*/ 10001 h 11715"/>
                  <a:gd name="connsiteX21" fmla="*/ 6572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1" y="7239"/>
                    </a:lnTo>
                    <a:lnTo>
                      <a:pt x="0" y="4382"/>
                    </a:lnTo>
                    <a:lnTo>
                      <a:pt x="4953" y="4286"/>
                    </a:lnTo>
                    <a:lnTo>
                      <a:pt x="6572" y="0"/>
                    </a:lnTo>
                    <a:lnTo>
                      <a:pt x="8192" y="4286"/>
                    </a:lnTo>
                    <a:lnTo>
                      <a:pt x="13145" y="4382"/>
                    </a:lnTo>
                    <a:lnTo>
                      <a:pt x="9144" y="7239"/>
                    </a:lnTo>
                    <a:lnTo>
                      <a:pt x="10573" y="11716"/>
                    </a:lnTo>
                    <a:lnTo>
                      <a:pt x="6572" y="9049"/>
                    </a:lnTo>
                    <a:lnTo>
                      <a:pt x="2572" y="11716"/>
                    </a:lnTo>
                    <a:close/>
                    <a:moveTo>
                      <a:pt x="6572" y="8192"/>
                    </a:moveTo>
                    <a:lnTo>
                      <a:pt x="9239" y="10001"/>
                    </a:lnTo>
                    <a:lnTo>
                      <a:pt x="8287" y="6953"/>
                    </a:lnTo>
                    <a:lnTo>
                      <a:pt x="10954" y="5048"/>
                    </a:lnTo>
                    <a:lnTo>
                      <a:pt x="7620" y="4953"/>
                    </a:lnTo>
                    <a:lnTo>
                      <a:pt x="6572" y="2000"/>
                    </a:lnTo>
                    <a:lnTo>
                      <a:pt x="5525"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4" name="Freeform 32">
                <a:extLst>
                  <a:ext uri="{FF2B5EF4-FFF2-40B4-BE49-F238E27FC236}">
                    <a16:creationId xmlns:a16="http://schemas.microsoft.com/office/drawing/2014/main" id="{7780EBDD-298F-54E8-8FD5-FE46E0C2BD68}"/>
                  </a:ext>
                </a:extLst>
              </p:cNvPr>
              <p:cNvSpPr/>
              <p:nvPr/>
            </p:nvSpPr>
            <p:spPr>
              <a:xfrm>
                <a:off x="112013" y="3980783"/>
                <a:ext cx="10953" cy="9811"/>
              </a:xfrm>
              <a:custGeom>
                <a:avLst/>
                <a:gdLst>
                  <a:gd name="connsiteX0" fmla="*/ 6858 w 10953"/>
                  <a:gd name="connsiteY0" fmla="*/ 3620 h 9811"/>
                  <a:gd name="connsiteX1" fmla="*/ 6001 w 10953"/>
                  <a:gd name="connsiteY1" fmla="*/ 1429 h 9811"/>
                  <a:gd name="connsiteX2" fmla="*/ 5524 w 10953"/>
                  <a:gd name="connsiteY2" fmla="*/ 0 h 9811"/>
                  <a:gd name="connsiteX3" fmla="*/ 4953 w 10953"/>
                  <a:gd name="connsiteY3" fmla="*/ 1429 h 9811"/>
                  <a:gd name="connsiteX4" fmla="*/ 4191 w 10953"/>
                  <a:gd name="connsiteY4" fmla="*/ 3620 h 9811"/>
                  <a:gd name="connsiteX5" fmla="*/ 1715 w 10953"/>
                  <a:gd name="connsiteY5" fmla="*/ 3620 h 9811"/>
                  <a:gd name="connsiteX6" fmla="*/ 0 w 10953"/>
                  <a:gd name="connsiteY6" fmla="*/ 3715 h 9811"/>
                  <a:gd name="connsiteX7" fmla="*/ 1429 w 10953"/>
                  <a:gd name="connsiteY7" fmla="*/ 4667 h 9811"/>
                  <a:gd name="connsiteX8" fmla="*/ 3334 w 10953"/>
                  <a:gd name="connsiteY8" fmla="*/ 6096 h 9811"/>
                  <a:gd name="connsiteX9" fmla="*/ 2667 w 10953"/>
                  <a:gd name="connsiteY9" fmla="*/ 8287 h 9811"/>
                  <a:gd name="connsiteX10" fmla="*/ 2096 w 10953"/>
                  <a:gd name="connsiteY10" fmla="*/ 9811 h 9811"/>
                  <a:gd name="connsiteX11" fmla="*/ 3429 w 10953"/>
                  <a:gd name="connsiteY11" fmla="*/ 8954 h 9811"/>
                  <a:gd name="connsiteX12" fmla="*/ 5524 w 10953"/>
                  <a:gd name="connsiteY12" fmla="*/ 7620 h 9811"/>
                  <a:gd name="connsiteX13" fmla="*/ 7525 w 10953"/>
                  <a:gd name="connsiteY13" fmla="*/ 8954 h 9811"/>
                  <a:gd name="connsiteX14" fmla="*/ 8858 w 10953"/>
                  <a:gd name="connsiteY14" fmla="*/ 9811 h 9811"/>
                  <a:gd name="connsiteX15" fmla="*/ 8382 w 10953"/>
                  <a:gd name="connsiteY15" fmla="*/ 8287 h 9811"/>
                  <a:gd name="connsiteX16" fmla="*/ 7715 w 10953"/>
                  <a:gd name="connsiteY16" fmla="*/ 6096 h 9811"/>
                  <a:gd name="connsiteX17" fmla="*/ 9620 w 10953"/>
                  <a:gd name="connsiteY17" fmla="*/ 4667 h 9811"/>
                  <a:gd name="connsiteX18" fmla="*/ 10954 w 10953"/>
                  <a:gd name="connsiteY18" fmla="*/ 3715 h 9811"/>
                  <a:gd name="connsiteX19" fmla="*/ 9334 w 10953"/>
                  <a:gd name="connsiteY19" fmla="*/ 3620 h 9811"/>
                  <a:gd name="connsiteX20" fmla="*/ 6858 w 10953"/>
                  <a:gd name="connsiteY20" fmla="*/ 3620 h 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1">
                    <a:moveTo>
                      <a:pt x="6858" y="3620"/>
                    </a:moveTo>
                    <a:lnTo>
                      <a:pt x="6001" y="1429"/>
                    </a:lnTo>
                    <a:lnTo>
                      <a:pt x="5524" y="0"/>
                    </a:lnTo>
                    <a:lnTo>
                      <a:pt x="4953" y="1429"/>
                    </a:lnTo>
                    <a:lnTo>
                      <a:pt x="4191" y="3620"/>
                    </a:lnTo>
                    <a:lnTo>
                      <a:pt x="1715" y="3620"/>
                    </a:lnTo>
                    <a:lnTo>
                      <a:pt x="0" y="3715"/>
                    </a:lnTo>
                    <a:lnTo>
                      <a:pt x="1429" y="4667"/>
                    </a:lnTo>
                    <a:lnTo>
                      <a:pt x="3334" y="6096"/>
                    </a:lnTo>
                    <a:lnTo>
                      <a:pt x="2667" y="8287"/>
                    </a:lnTo>
                    <a:lnTo>
                      <a:pt x="2096" y="9811"/>
                    </a:lnTo>
                    <a:lnTo>
                      <a:pt x="3429" y="8954"/>
                    </a:lnTo>
                    <a:lnTo>
                      <a:pt x="5524"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5" name="Freeform 33">
                <a:extLst>
                  <a:ext uri="{FF2B5EF4-FFF2-40B4-BE49-F238E27FC236}">
                    <a16:creationId xmlns:a16="http://schemas.microsoft.com/office/drawing/2014/main" id="{C6C8A085-8A06-0928-C41A-8284755EFE51}"/>
                  </a:ext>
                </a:extLst>
              </p:cNvPr>
              <p:cNvSpPr/>
              <p:nvPr/>
            </p:nvSpPr>
            <p:spPr>
              <a:xfrm>
                <a:off x="110965" y="3979831"/>
                <a:ext cx="13049" cy="11620"/>
              </a:xfrm>
              <a:custGeom>
                <a:avLst/>
                <a:gdLst>
                  <a:gd name="connsiteX0" fmla="*/ 10573 w 13049"/>
                  <a:gd name="connsiteY0" fmla="*/ 11621 h 11620"/>
                  <a:gd name="connsiteX1" fmla="*/ 6572 w 13049"/>
                  <a:gd name="connsiteY1" fmla="*/ 8954 h 11620"/>
                  <a:gd name="connsiteX2" fmla="*/ 2572 w 13049"/>
                  <a:gd name="connsiteY2" fmla="*/ 11621 h 11620"/>
                  <a:gd name="connsiteX3" fmla="*/ 4001 w 13049"/>
                  <a:gd name="connsiteY3" fmla="*/ 7239 h 11620"/>
                  <a:gd name="connsiteX4" fmla="*/ 0 w 13049"/>
                  <a:gd name="connsiteY4" fmla="*/ 4381 h 11620"/>
                  <a:gd name="connsiteX5" fmla="*/ 4953 w 13049"/>
                  <a:gd name="connsiteY5" fmla="*/ 4286 h 11620"/>
                  <a:gd name="connsiteX6" fmla="*/ 6572 w 13049"/>
                  <a:gd name="connsiteY6" fmla="*/ 0 h 11620"/>
                  <a:gd name="connsiteX7" fmla="*/ 8096 w 13049"/>
                  <a:gd name="connsiteY7" fmla="*/ 4286 h 11620"/>
                  <a:gd name="connsiteX8" fmla="*/ 13049 w 13049"/>
                  <a:gd name="connsiteY8" fmla="*/ 4381 h 11620"/>
                  <a:gd name="connsiteX9" fmla="*/ 9049 w 13049"/>
                  <a:gd name="connsiteY9" fmla="*/ 7239 h 11620"/>
                  <a:gd name="connsiteX10" fmla="*/ 10573 w 13049"/>
                  <a:gd name="connsiteY10" fmla="*/ 11621 h 11620"/>
                  <a:gd name="connsiteX11" fmla="*/ 6572 w 13049"/>
                  <a:gd name="connsiteY11" fmla="*/ 8096 h 11620"/>
                  <a:gd name="connsiteX12" fmla="*/ 9239 w 13049"/>
                  <a:gd name="connsiteY12" fmla="*/ 9906 h 11620"/>
                  <a:gd name="connsiteX13" fmla="*/ 8287 w 13049"/>
                  <a:gd name="connsiteY13" fmla="*/ 6953 h 11620"/>
                  <a:gd name="connsiteX14" fmla="*/ 10954 w 13049"/>
                  <a:gd name="connsiteY14" fmla="*/ 5048 h 11620"/>
                  <a:gd name="connsiteX15" fmla="*/ 7620 w 13049"/>
                  <a:gd name="connsiteY15" fmla="*/ 4953 h 11620"/>
                  <a:gd name="connsiteX16" fmla="*/ 6572 w 13049"/>
                  <a:gd name="connsiteY16" fmla="*/ 2000 h 11620"/>
                  <a:gd name="connsiteX17" fmla="*/ 5525 w 13049"/>
                  <a:gd name="connsiteY17" fmla="*/ 4953 h 11620"/>
                  <a:gd name="connsiteX18" fmla="*/ 2191 w 13049"/>
                  <a:gd name="connsiteY18" fmla="*/ 5048 h 11620"/>
                  <a:gd name="connsiteX19" fmla="*/ 4858 w 13049"/>
                  <a:gd name="connsiteY19" fmla="*/ 6953 h 11620"/>
                  <a:gd name="connsiteX20" fmla="*/ 3905 w 13049"/>
                  <a:gd name="connsiteY20" fmla="*/ 9906 h 11620"/>
                  <a:gd name="connsiteX21" fmla="*/ 6572 w 13049"/>
                  <a:gd name="connsiteY21" fmla="*/ 809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620">
                    <a:moveTo>
                      <a:pt x="10573" y="11621"/>
                    </a:moveTo>
                    <a:lnTo>
                      <a:pt x="6572" y="8954"/>
                    </a:lnTo>
                    <a:lnTo>
                      <a:pt x="2572" y="11621"/>
                    </a:lnTo>
                    <a:lnTo>
                      <a:pt x="4001" y="7239"/>
                    </a:lnTo>
                    <a:lnTo>
                      <a:pt x="0" y="4381"/>
                    </a:lnTo>
                    <a:lnTo>
                      <a:pt x="4953" y="4286"/>
                    </a:lnTo>
                    <a:lnTo>
                      <a:pt x="6572" y="0"/>
                    </a:lnTo>
                    <a:lnTo>
                      <a:pt x="8096" y="4286"/>
                    </a:lnTo>
                    <a:lnTo>
                      <a:pt x="13049" y="4381"/>
                    </a:lnTo>
                    <a:lnTo>
                      <a:pt x="9049" y="7239"/>
                    </a:lnTo>
                    <a:lnTo>
                      <a:pt x="10573" y="11621"/>
                    </a:lnTo>
                    <a:close/>
                    <a:moveTo>
                      <a:pt x="6572" y="8096"/>
                    </a:moveTo>
                    <a:lnTo>
                      <a:pt x="9239" y="9906"/>
                    </a:lnTo>
                    <a:lnTo>
                      <a:pt x="8287" y="6953"/>
                    </a:lnTo>
                    <a:lnTo>
                      <a:pt x="10954" y="5048"/>
                    </a:lnTo>
                    <a:lnTo>
                      <a:pt x="7620" y="4953"/>
                    </a:lnTo>
                    <a:lnTo>
                      <a:pt x="6572" y="2000"/>
                    </a:lnTo>
                    <a:lnTo>
                      <a:pt x="5525" y="4953"/>
                    </a:lnTo>
                    <a:lnTo>
                      <a:pt x="2191" y="5048"/>
                    </a:lnTo>
                    <a:lnTo>
                      <a:pt x="4858" y="6953"/>
                    </a:lnTo>
                    <a:lnTo>
                      <a:pt x="3905" y="9906"/>
                    </a:lnTo>
                    <a:lnTo>
                      <a:pt x="6572" y="8096"/>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6" name="Freeform 34">
                <a:extLst>
                  <a:ext uri="{FF2B5EF4-FFF2-40B4-BE49-F238E27FC236}">
                    <a16:creationId xmlns:a16="http://schemas.microsoft.com/office/drawing/2014/main" id="{2C043848-1AF7-AD53-28AE-F42D05829D1A}"/>
                  </a:ext>
                </a:extLst>
              </p:cNvPr>
              <p:cNvSpPr/>
              <p:nvPr/>
            </p:nvSpPr>
            <p:spPr>
              <a:xfrm>
                <a:off x="124681" y="3993452"/>
                <a:ext cx="11048" cy="9810"/>
              </a:xfrm>
              <a:custGeom>
                <a:avLst/>
                <a:gdLst>
                  <a:gd name="connsiteX0" fmla="*/ 6858 w 11048"/>
                  <a:gd name="connsiteY0" fmla="*/ 3620 h 9810"/>
                  <a:gd name="connsiteX1" fmla="*/ 6001 w 11048"/>
                  <a:gd name="connsiteY1" fmla="*/ 1429 h 9810"/>
                  <a:gd name="connsiteX2" fmla="*/ 5525 w 11048"/>
                  <a:gd name="connsiteY2" fmla="*/ 0 h 9810"/>
                  <a:gd name="connsiteX3" fmla="*/ 4953 w 11048"/>
                  <a:gd name="connsiteY3" fmla="*/ 1429 h 9810"/>
                  <a:gd name="connsiteX4" fmla="*/ 4191 w 11048"/>
                  <a:gd name="connsiteY4" fmla="*/ 3620 h 9810"/>
                  <a:gd name="connsiteX5" fmla="*/ 1715 w 11048"/>
                  <a:gd name="connsiteY5" fmla="*/ 3715 h 9810"/>
                  <a:gd name="connsiteX6" fmla="*/ 0 w 11048"/>
                  <a:gd name="connsiteY6" fmla="*/ 3715 h 9810"/>
                  <a:gd name="connsiteX7" fmla="*/ 1429 w 11048"/>
                  <a:gd name="connsiteY7" fmla="*/ 4667 h 9810"/>
                  <a:gd name="connsiteX8" fmla="*/ 3334 w 11048"/>
                  <a:gd name="connsiteY8" fmla="*/ 6096 h 9810"/>
                  <a:gd name="connsiteX9" fmla="*/ 2667 w 11048"/>
                  <a:gd name="connsiteY9" fmla="*/ 8287 h 9810"/>
                  <a:gd name="connsiteX10" fmla="*/ 2191 w 11048"/>
                  <a:gd name="connsiteY10" fmla="*/ 9811 h 9810"/>
                  <a:gd name="connsiteX11" fmla="*/ 3429 w 11048"/>
                  <a:gd name="connsiteY11" fmla="*/ 8954 h 9810"/>
                  <a:gd name="connsiteX12" fmla="*/ 5525 w 11048"/>
                  <a:gd name="connsiteY12" fmla="*/ 7620 h 9810"/>
                  <a:gd name="connsiteX13" fmla="*/ 7525 w 11048"/>
                  <a:gd name="connsiteY13" fmla="*/ 8954 h 9810"/>
                  <a:gd name="connsiteX14" fmla="*/ 8858 w 11048"/>
                  <a:gd name="connsiteY14" fmla="*/ 9811 h 9810"/>
                  <a:gd name="connsiteX15" fmla="*/ 8382 w 11048"/>
                  <a:gd name="connsiteY15" fmla="*/ 8287 h 9810"/>
                  <a:gd name="connsiteX16" fmla="*/ 7715 w 11048"/>
                  <a:gd name="connsiteY16" fmla="*/ 6096 h 9810"/>
                  <a:gd name="connsiteX17" fmla="*/ 9620 w 11048"/>
                  <a:gd name="connsiteY17" fmla="*/ 4667 h 9810"/>
                  <a:gd name="connsiteX18" fmla="*/ 11049 w 11048"/>
                  <a:gd name="connsiteY18" fmla="*/ 3715 h 9810"/>
                  <a:gd name="connsiteX19" fmla="*/ 9335 w 11048"/>
                  <a:gd name="connsiteY19" fmla="*/ 3715 h 9810"/>
                  <a:gd name="connsiteX20" fmla="*/ 6858 w 11048"/>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48" h="9810">
                    <a:moveTo>
                      <a:pt x="6858" y="3620"/>
                    </a:moveTo>
                    <a:lnTo>
                      <a:pt x="6001" y="1429"/>
                    </a:lnTo>
                    <a:lnTo>
                      <a:pt x="5525" y="0"/>
                    </a:lnTo>
                    <a:lnTo>
                      <a:pt x="4953" y="1429"/>
                    </a:lnTo>
                    <a:lnTo>
                      <a:pt x="4191" y="3620"/>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1049" y="3715"/>
                    </a:lnTo>
                    <a:lnTo>
                      <a:pt x="9335"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7" name="Freeform 35">
                <a:extLst>
                  <a:ext uri="{FF2B5EF4-FFF2-40B4-BE49-F238E27FC236}">
                    <a16:creationId xmlns:a16="http://schemas.microsoft.com/office/drawing/2014/main" id="{807FC7F3-B3D1-828A-5F02-0AB7E62B3421}"/>
                  </a:ext>
                </a:extLst>
              </p:cNvPr>
              <p:cNvSpPr/>
              <p:nvPr/>
            </p:nvSpPr>
            <p:spPr>
              <a:xfrm>
                <a:off x="123633" y="3992404"/>
                <a:ext cx="13334" cy="11715"/>
              </a:xfrm>
              <a:custGeom>
                <a:avLst/>
                <a:gdLst>
                  <a:gd name="connsiteX0" fmla="*/ 2572 w 13334"/>
                  <a:gd name="connsiteY0" fmla="*/ 11716 h 11715"/>
                  <a:gd name="connsiteX1" fmla="*/ 4000 w 13334"/>
                  <a:gd name="connsiteY1" fmla="*/ 7239 h 11715"/>
                  <a:gd name="connsiteX2" fmla="*/ 0 w 13334"/>
                  <a:gd name="connsiteY2" fmla="*/ 4382 h 11715"/>
                  <a:gd name="connsiteX3" fmla="*/ 5048 w 13334"/>
                  <a:gd name="connsiteY3" fmla="*/ 4286 h 11715"/>
                  <a:gd name="connsiteX4" fmla="*/ 6667 w 13334"/>
                  <a:gd name="connsiteY4" fmla="*/ 0 h 11715"/>
                  <a:gd name="connsiteX5" fmla="*/ 8287 w 13334"/>
                  <a:gd name="connsiteY5" fmla="*/ 4286 h 11715"/>
                  <a:gd name="connsiteX6" fmla="*/ 13335 w 13334"/>
                  <a:gd name="connsiteY6" fmla="*/ 4382 h 11715"/>
                  <a:gd name="connsiteX7" fmla="*/ 9334 w 13334"/>
                  <a:gd name="connsiteY7" fmla="*/ 7239 h 11715"/>
                  <a:gd name="connsiteX8" fmla="*/ 10763 w 13334"/>
                  <a:gd name="connsiteY8" fmla="*/ 11716 h 11715"/>
                  <a:gd name="connsiteX9" fmla="*/ 6763 w 13334"/>
                  <a:gd name="connsiteY9" fmla="*/ 9049 h 11715"/>
                  <a:gd name="connsiteX10" fmla="*/ 2572 w 13334"/>
                  <a:gd name="connsiteY10" fmla="*/ 11716 h 11715"/>
                  <a:gd name="connsiteX11" fmla="*/ 6572 w 13334"/>
                  <a:gd name="connsiteY11" fmla="*/ 8192 h 11715"/>
                  <a:gd name="connsiteX12" fmla="*/ 9239 w 13334"/>
                  <a:gd name="connsiteY12" fmla="*/ 10001 h 11715"/>
                  <a:gd name="connsiteX13" fmla="*/ 8287 w 13334"/>
                  <a:gd name="connsiteY13" fmla="*/ 6953 h 11715"/>
                  <a:gd name="connsiteX14" fmla="*/ 10954 w 13334"/>
                  <a:gd name="connsiteY14" fmla="*/ 5048 h 11715"/>
                  <a:gd name="connsiteX15" fmla="*/ 7620 w 13334"/>
                  <a:gd name="connsiteY15" fmla="*/ 4953 h 11715"/>
                  <a:gd name="connsiteX16" fmla="*/ 6572 w 13334"/>
                  <a:gd name="connsiteY16" fmla="*/ 2000 h 11715"/>
                  <a:gd name="connsiteX17" fmla="*/ 5524 w 13334"/>
                  <a:gd name="connsiteY17" fmla="*/ 4953 h 11715"/>
                  <a:gd name="connsiteX18" fmla="*/ 2191 w 13334"/>
                  <a:gd name="connsiteY18" fmla="*/ 5048 h 11715"/>
                  <a:gd name="connsiteX19" fmla="*/ 4858 w 13334"/>
                  <a:gd name="connsiteY19" fmla="*/ 6953 h 11715"/>
                  <a:gd name="connsiteX20" fmla="*/ 3905 w 13334"/>
                  <a:gd name="connsiteY20" fmla="*/ 10001 h 11715"/>
                  <a:gd name="connsiteX21" fmla="*/ 6572 w 1333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4" h="11715">
                    <a:moveTo>
                      <a:pt x="2572" y="11716"/>
                    </a:moveTo>
                    <a:lnTo>
                      <a:pt x="4000" y="7239"/>
                    </a:lnTo>
                    <a:lnTo>
                      <a:pt x="0" y="4382"/>
                    </a:lnTo>
                    <a:lnTo>
                      <a:pt x="5048" y="4286"/>
                    </a:lnTo>
                    <a:lnTo>
                      <a:pt x="6667" y="0"/>
                    </a:lnTo>
                    <a:lnTo>
                      <a:pt x="8287" y="4286"/>
                    </a:lnTo>
                    <a:lnTo>
                      <a:pt x="13335" y="4382"/>
                    </a:lnTo>
                    <a:lnTo>
                      <a:pt x="9334" y="7239"/>
                    </a:lnTo>
                    <a:lnTo>
                      <a:pt x="10763" y="11716"/>
                    </a:lnTo>
                    <a:lnTo>
                      <a:pt x="6763"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8" name="Freeform 36">
                <a:extLst>
                  <a:ext uri="{FF2B5EF4-FFF2-40B4-BE49-F238E27FC236}">
                    <a16:creationId xmlns:a16="http://schemas.microsoft.com/office/drawing/2014/main" id="{3232620F-96DE-3E5E-5E99-DCF4A9631089}"/>
                  </a:ext>
                </a:extLst>
              </p:cNvPr>
              <p:cNvSpPr/>
              <p:nvPr/>
            </p:nvSpPr>
            <p:spPr>
              <a:xfrm>
                <a:off x="142397" y="3998119"/>
                <a:ext cx="10953" cy="9906"/>
              </a:xfrm>
              <a:custGeom>
                <a:avLst/>
                <a:gdLst>
                  <a:gd name="connsiteX0" fmla="*/ 6858 w 10953"/>
                  <a:gd name="connsiteY0" fmla="*/ 3620 h 9906"/>
                  <a:gd name="connsiteX1" fmla="*/ 6001 w 10953"/>
                  <a:gd name="connsiteY1" fmla="*/ 1429 h 9906"/>
                  <a:gd name="connsiteX2" fmla="*/ 5525 w 10953"/>
                  <a:gd name="connsiteY2" fmla="*/ 0 h 9906"/>
                  <a:gd name="connsiteX3" fmla="*/ 4953 w 10953"/>
                  <a:gd name="connsiteY3" fmla="*/ 1429 h 9906"/>
                  <a:gd name="connsiteX4" fmla="*/ 4191 w 10953"/>
                  <a:gd name="connsiteY4" fmla="*/ 3620 h 9906"/>
                  <a:gd name="connsiteX5" fmla="*/ 1715 w 10953"/>
                  <a:gd name="connsiteY5" fmla="*/ 3715 h 9906"/>
                  <a:gd name="connsiteX6" fmla="*/ 0 w 10953"/>
                  <a:gd name="connsiteY6" fmla="*/ 3715 h 9906"/>
                  <a:gd name="connsiteX7" fmla="*/ 1333 w 10953"/>
                  <a:gd name="connsiteY7" fmla="*/ 4763 h 9906"/>
                  <a:gd name="connsiteX8" fmla="*/ 3334 w 10953"/>
                  <a:gd name="connsiteY8" fmla="*/ 6096 h 9906"/>
                  <a:gd name="connsiteX9" fmla="*/ 2572 w 10953"/>
                  <a:gd name="connsiteY9" fmla="*/ 8382 h 9906"/>
                  <a:gd name="connsiteX10" fmla="*/ 2096 w 10953"/>
                  <a:gd name="connsiteY10" fmla="*/ 9906 h 9906"/>
                  <a:gd name="connsiteX11" fmla="*/ 5525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5" y="0"/>
                    </a:lnTo>
                    <a:lnTo>
                      <a:pt x="4953" y="1429"/>
                    </a:lnTo>
                    <a:lnTo>
                      <a:pt x="4191" y="3620"/>
                    </a:lnTo>
                    <a:lnTo>
                      <a:pt x="1715" y="3715"/>
                    </a:lnTo>
                    <a:lnTo>
                      <a:pt x="0" y="3715"/>
                    </a:lnTo>
                    <a:lnTo>
                      <a:pt x="1333" y="4763"/>
                    </a:lnTo>
                    <a:lnTo>
                      <a:pt x="3334" y="6096"/>
                    </a:lnTo>
                    <a:lnTo>
                      <a:pt x="2572" y="8382"/>
                    </a:lnTo>
                    <a:lnTo>
                      <a:pt x="2096" y="9906"/>
                    </a:lnTo>
                    <a:lnTo>
                      <a:pt x="5525"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9" name="Freeform 37">
                <a:extLst>
                  <a:ext uri="{FF2B5EF4-FFF2-40B4-BE49-F238E27FC236}">
                    <a16:creationId xmlns:a16="http://schemas.microsoft.com/office/drawing/2014/main" id="{01992BDB-4890-E124-5970-6D69213970E9}"/>
                  </a:ext>
                </a:extLst>
              </p:cNvPr>
              <p:cNvSpPr/>
              <p:nvPr/>
            </p:nvSpPr>
            <p:spPr>
              <a:xfrm>
                <a:off x="141350" y="3997166"/>
                <a:ext cx="13049" cy="11715"/>
              </a:xfrm>
              <a:custGeom>
                <a:avLst/>
                <a:gdLst>
                  <a:gd name="connsiteX0" fmla="*/ 10573 w 13049"/>
                  <a:gd name="connsiteY0" fmla="*/ 11716 h 11715"/>
                  <a:gd name="connsiteX1" fmla="*/ 6572 w 13049"/>
                  <a:gd name="connsiteY1" fmla="*/ 9049 h 11715"/>
                  <a:gd name="connsiteX2" fmla="*/ 2572 w 13049"/>
                  <a:gd name="connsiteY2" fmla="*/ 11716 h 11715"/>
                  <a:gd name="connsiteX3" fmla="*/ 4001 w 13049"/>
                  <a:gd name="connsiteY3" fmla="*/ 7239 h 11715"/>
                  <a:gd name="connsiteX4" fmla="*/ 0 w 13049"/>
                  <a:gd name="connsiteY4" fmla="*/ 4382 h 11715"/>
                  <a:gd name="connsiteX5" fmla="*/ 4953 w 13049"/>
                  <a:gd name="connsiteY5" fmla="*/ 4286 h 11715"/>
                  <a:gd name="connsiteX6" fmla="*/ 6477 w 13049"/>
                  <a:gd name="connsiteY6" fmla="*/ 0 h 11715"/>
                  <a:gd name="connsiteX7" fmla="*/ 8096 w 13049"/>
                  <a:gd name="connsiteY7" fmla="*/ 4286 h 11715"/>
                  <a:gd name="connsiteX8" fmla="*/ 13049 w 13049"/>
                  <a:gd name="connsiteY8" fmla="*/ 4382 h 11715"/>
                  <a:gd name="connsiteX9" fmla="*/ 9049 w 13049"/>
                  <a:gd name="connsiteY9" fmla="*/ 7239 h 11715"/>
                  <a:gd name="connsiteX10" fmla="*/ 10573 w 13049"/>
                  <a:gd name="connsiteY10" fmla="*/ 11716 h 11715"/>
                  <a:gd name="connsiteX11" fmla="*/ 2096 w 13049"/>
                  <a:gd name="connsiteY11" fmla="*/ 5048 h 11715"/>
                  <a:gd name="connsiteX12" fmla="*/ 4763 w 13049"/>
                  <a:gd name="connsiteY12" fmla="*/ 6953 h 11715"/>
                  <a:gd name="connsiteX13" fmla="*/ 3810 w 13049"/>
                  <a:gd name="connsiteY13" fmla="*/ 10001 h 11715"/>
                  <a:gd name="connsiteX14" fmla="*/ 6477 w 13049"/>
                  <a:gd name="connsiteY14" fmla="*/ 8192 h 11715"/>
                  <a:gd name="connsiteX15" fmla="*/ 9239 w 13049"/>
                  <a:gd name="connsiteY15" fmla="*/ 10001 h 11715"/>
                  <a:gd name="connsiteX16" fmla="*/ 8287 w 13049"/>
                  <a:gd name="connsiteY16" fmla="*/ 6953 h 11715"/>
                  <a:gd name="connsiteX17" fmla="*/ 10954 w 13049"/>
                  <a:gd name="connsiteY17" fmla="*/ 5048 h 11715"/>
                  <a:gd name="connsiteX18" fmla="*/ 7620 w 13049"/>
                  <a:gd name="connsiteY18" fmla="*/ 4953 h 11715"/>
                  <a:gd name="connsiteX19" fmla="*/ 6572 w 13049"/>
                  <a:gd name="connsiteY19" fmla="*/ 2000 h 11715"/>
                  <a:gd name="connsiteX20" fmla="*/ 5525 w 13049"/>
                  <a:gd name="connsiteY20" fmla="*/ 4953 h 11715"/>
                  <a:gd name="connsiteX21" fmla="*/ 2096 w 1304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10573" y="11716"/>
                    </a:moveTo>
                    <a:lnTo>
                      <a:pt x="6572" y="9049"/>
                    </a:lnTo>
                    <a:lnTo>
                      <a:pt x="2572" y="11716"/>
                    </a:lnTo>
                    <a:lnTo>
                      <a:pt x="4001" y="7239"/>
                    </a:lnTo>
                    <a:lnTo>
                      <a:pt x="0" y="4382"/>
                    </a:lnTo>
                    <a:lnTo>
                      <a:pt x="4953" y="4286"/>
                    </a:lnTo>
                    <a:lnTo>
                      <a:pt x="6477" y="0"/>
                    </a:lnTo>
                    <a:lnTo>
                      <a:pt x="8096" y="4286"/>
                    </a:lnTo>
                    <a:lnTo>
                      <a:pt x="13049" y="4382"/>
                    </a:lnTo>
                    <a:lnTo>
                      <a:pt x="9049" y="7239"/>
                    </a:lnTo>
                    <a:lnTo>
                      <a:pt x="10573" y="11716"/>
                    </a:lnTo>
                    <a:close/>
                    <a:moveTo>
                      <a:pt x="2096" y="5048"/>
                    </a:moveTo>
                    <a:lnTo>
                      <a:pt x="4763" y="6953"/>
                    </a:lnTo>
                    <a:lnTo>
                      <a:pt x="3810" y="10001"/>
                    </a:lnTo>
                    <a:lnTo>
                      <a:pt x="6477" y="8192"/>
                    </a:lnTo>
                    <a:lnTo>
                      <a:pt x="9239" y="10001"/>
                    </a:lnTo>
                    <a:lnTo>
                      <a:pt x="8287" y="6953"/>
                    </a:lnTo>
                    <a:lnTo>
                      <a:pt x="10954" y="5048"/>
                    </a:lnTo>
                    <a:lnTo>
                      <a:pt x="7620" y="4953"/>
                    </a:lnTo>
                    <a:lnTo>
                      <a:pt x="6572" y="2000"/>
                    </a:lnTo>
                    <a:lnTo>
                      <a:pt x="5525"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0" name="Freeform 38">
                <a:extLst>
                  <a:ext uri="{FF2B5EF4-FFF2-40B4-BE49-F238E27FC236}">
                    <a16:creationId xmlns:a16="http://schemas.microsoft.com/office/drawing/2014/main" id="{B20AB7B6-D298-F328-6030-0638C60EF151}"/>
                  </a:ext>
                </a:extLst>
              </p:cNvPr>
              <p:cNvSpPr/>
              <p:nvPr/>
            </p:nvSpPr>
            <p:spPr>
              <a:xfrm>
                <a:off x="159923" y="3993547"/>
                <a:ext cx="10953" cy="9810"/>
              </a:xfrm>
              <a:custGeom>
                <a:avLst/>
                <a:gdLst>
                  <a:gd name="connsiteX0" fmla="*/ 6858 w 10953"/>
                  <a:gd name="connsiteY0" fmla="*/ 3619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19 h 9810"/>
                  <a:gd name="connsiteX5" fmla="*/ 1715 w 10953"/>
                  <a:gd name="connsiteY5" fmla="*/ 3715 h 9810"/>
                  <a:gd name="connsiteX6" fmla="*/ 0 w 10953"/>
                  <a:gd name="connsiteY6" fmla="*/ 3715 h 9810"/>
                  <a:gd name="connsiteX7" fmla="*/ 1429 w 10953"/>
                  <a:gd name="connsiteY7" fmla="*/ 4667 h 9810"/>
                  <a:gd name="connsiteX8" fmla="*/ 3334 w 10953"/>
                  <a:gd name="connsiteY8" fmla="*/ 6096 h 9810"/>
                  <a:gd name="connsiteX9" fmla="*/ 2667 w 10953"/>
                  <a:gd name="connsiteY9" fmla="*/ 8287 h 9810"/>
                  <a:gd name="connsiteX10" fmla="*/ 2191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715 h 9810"/>
                  <a:gd name="connsiteX20" fmla="*/ 6858 w 10953"/>
                  <a:gd name="connsiteY20" fmla="*/ 3619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19"/>
                    </a:moveTo>
                    <a:lnTo>
                      <a:pt x="6001" y="1429"/>
                    </a:lnTo>
                    <a:lnTo>
                      <a:pt x="5525" y="0"/>
                    </a:lnTo>
                    <a:lnTo>
                      <a:pt x="4953" y="1429"/>
                    </a:lnTo>
                    <a:lnTo>
                      <a:pt x="4191" y="3619"/>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0954" y="3715"/>
                    </a:lnTo>
                    <a:lnTo>
                      <a:pt x="9334" y="3715"/>
                    </a:lnTo>
                    <a:lnTo>
                      <a:pt x="6858" y="3619"/>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1" name="Freeform 39">
                <a:extLst>
                  <a:ext uri="{FF2B5EF4-FFF2-40B4-BE49-F238E27FC236}">
                    <a16:creationId xmlns:a16="http://schemas.microsoft.com/office/drawing/2014/main" id="{5228B442-A742-40FA-E13D-8D3F64BB682E}"/>
                  </a:ext>
                </a:extLst>
              </p:cNvPr>
              <p:cNvSpPr/>
              <p:nvPr/>
            </p:nvSpPr>
            <p:spPr>
              <a:xfrm>
                <a:off x="158876" y="3992499"/>
                <a:ext cx="13335" cy="11715"/>
              </a:xfrm>
              <a:custGeom>
                <a:avLst/>
                <a:gdLst>
                  <a:gd name="connsiteX0" fmla="*/ 2572 w 13335"/>
                  <a:gd name="connsiteY0" fmla="*/ 11716 h 11715"/>
                  <a:gd name="connsiteX1" fmla="*/ 4001 w 13335"/>
                  <a:gd name="connsiteY1" fmla="*/ 7239 h 11715"/>
                  <a:gd name="connsiteX2" fmla="*/ 0 w 13335"/>
                  <a:gd name="connsiteY2" fmla="*/ 4381 h 11715"/>
                  <a:gd name="connsiteX3" fmla="*/ 5048 w 13335"/>
                  <a:gd name="connsiteY3" fmla="*/ 4286 h 11715"/>
                  <a:gd name="connsiteX4" fmla="*/ 6668 w 13335"/>
                  <a:gd name="connsiteY4" fmla="*/ 0 h 11715"/>
                  <a:gd name="connsiteX5" fmla="*/ 8287 w 13335"/>
                  <a:gd name="connsiteY5" fmla="*/ 4286 h 11715"/>
                  <a:gd name="connsiteX6" fmla="*/ 13335 w 13335"/>
                  <a:gd name="connsiteY6" fmla="*/ 4381 h 11715"/>
                  <a:gd name="connsiteX7" fmla="*/ 9335 w 13335"/>
                  <a:gd name="connsiteY7" fmla="*/ 7239 h 11715"/>
                  <a:gd name="connsiteX8" fmla="*/ 10763 w 13335"/>
                  <a:gd name="connsiteY8" fmla="*/ 11716 h 11715"/>
                  <a:gd name="connsiteX9" fmla="*/ 6763 w 13335"/>
                  <a:gd name="connsiteY9" fmla="*/ 9049 h 11715"/>
                  <a:gd name="connsiteX10" fmla="*/ 2572 w 13335"/>
                  <a:gd name="connsiteY10" fmla="*/ 11716 h 11715"/>
                  <a:gd name="connsiteX11" fmla="*/ 6572 w 13335"/>
                  <a:gd name="connsiteY11" fmla="*/ 8192 h 11715"/>
                  <a:gd name="connsiteX12" fmla="*/ 9335 w 13335"/>
                  <a:gd name="connsiteY12" fmla="*/ 10001 h 11715"/>
                  <a:gd name="connsiteX13" fmla="*/ 8382 w 13335"/>
                  <a:gd name="connsiteY13" fmla="*/ 6953 h 11715"/>
                  <a:gd name="connsiteX14" fmla="*/ 11049 w 13335"/>
                  <a:gd name="connsiteY14" fmla="*/ 5048 h 11715"/>
                  <a:gd name="connsiteX15" fmla="*/ 7715 w 13335"/>
                  <a:gd name="connsiteY15" fmla="*/ 4953 h 11715"/>
                  <a:gd name="connsiteX16" fmla="*/ 6668 w 13335"/>
                  <a:gd name="connsiteY16" fmla="*/ 2000 h 11715"/>
                  <a:gd name="connsiteX17" fmla="*/ 5620 w 13335"/>
                  <a:gd name="connsiteY17" fmla="*/ 4953 h 11715"/>
                  <a:gd name="connsiteX18" fmla="*/ 2286 w 13335"/>
                  <a:gd name="connsiteY18" fmla="*/ 5048 h 11715"/>
                  <a:gd name="connsiteX19" fmla="*/ 4953 w 13335"/>
                  <a:gd name="connsiteY19" fmla="*/ 6953 h 11715"/>
                  <a:gd name="connsiteX20" fmla="*/ 4001 w 13335"/>
                  <a:gd name="connsiteY20" fmla="*/ 10001 h 11715"/>
                  <a:gd name="connsiteX21" fmla="*/ 6572 w 13335"/>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715">
                    <a:moveTo>
                      <a:pt x="2572" y="11716"/>
                    </a:moveTo>
                    <a:lnTo>
                      <a:pt x="4001" y="7239"/>
                    </a:lnTo>
                    <a:lnTo>
                      <a:pt x="0" y="4381"/>
                    </a:lnTo>
                    <a:lnTo>
                      <a:pt x="5048" y="4286"/>
                    </a:lnTo>
                    <a:lnTo>
                      <a:pt x="6668" y="0"/>
                    </a:lnTo>
                    <a:lnTo>
                      <a:pt x="8287" y="4286"/>
                    </a:lnTo>
                    <a:lnTo>
                      <a:pt x="13335" y="4381"/>
                    </a:lnTo>
                    <a:lnTo>
                      <a:pt x="9335" y="7239"/>
                    </a:lnTo>
                    <a:lnTo>
                      <a:pt x="10763" y="11716"/>
                    </a:lnTo>
                    <a:lnTo>
                      <a:pt x="6763" y="9049"/>
                    </a:lnTo>
                    <a:lnTo>
                      <a:pt x="2572" y="11716"/>
                    </a:lnTo>
                    <a:close/>
                    <a:moveTo>
                      <a:pt x="6572" y="8192"/>
                    </a:moveTo>
                    <a:lnTo>
                      <a:pt x="9335" y="10001"/>
                    </a:lnTo>
                    <a:lnTo>
                      <a:pt x="8382" y="6953"/>
                    </a:lnTo>
                    <a:lnTo>
                      <a:pt x="11049" y="5048"/>
                    </a:lnTo>
                    <a:lnTo>
                      <a:pt x="7715" y="4953"/>
                    </a:lnTo>
                    <a:lnTo>
                      <a:pt x="6668" y="2000"/>
                    </a:lnTo>
                    <a:lnTo>
                      <a:pt x="5620" y="4953"/>
                    </a:lnTo>
                    <a:lnTo>
                      <a:pt x="2286" y="5048"/>
                    </a:lnTo>
                    <a:lnTo>
                      <a:pt x="4953" y="6953"/>
                    </a:lnTo>
                    <a:lnTo>
                      <a:pt x="4001"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2" name="Freeform 40">
                <a:extLst>
                  <a:ext uri="{FF2B5EF4-FFF2-40B4-BE49-F238E27FC236}">
                    <a16:creationId xmlns:a16="http://schemas.microsoft.com/office/drawing/2014/main" id="{D48D5D2E-B867-18D3-6952-DBBE4FA4962C}"/>
                  </a:ext>
                </a:extLst>
              </p:cNvPr>
              <p:cNvSpPr/>
              <p:nvPr/>
            </p:nvSpPr>
            <p:spPr>
              <a:xfrm>
                <a:off x="172687" y="3980879"/>
                <a:ext cx="10953" cy="9906"/>
              </a:xfrm>
              <a:custGeom>
                <a:avLst/>
                <a:gdLst>
                  <a:gd name="connsiteX0" fmla="*/ 6858 w 10953"/>
                  <a:gd name="connsiteY0" fmla="*/ 3620 h 9906"/>
                  <a:gd name="connsiteX1" fmla="*/ 6001 w 10953"/>
                  <a:gd name="connsiteY1" fmla="*/ 1429 h 9906"/>
                  <a:gd name="connsiteX2" fmla="*/ 5524 w 10953"/>
                  <a:gd name="connsiteY2" fmla="*/ 0 h 9906"/>
                  <a:gd name="connsiteX3" fmla="*/ 4191 w 10953"/>
                  <a:gd name="connsiteY3" fmla="*/ 3620 h 9906"/>
                  <a:gd name="connsiteX4" fmla="*/ 1715 w 10953"/>
                  <a:gd name="connsiteY4" fmla="*/ 3715 h 9906"/>
                  <a:gd name="connsiteX5" fmla="*/ 0 w 10953"/>
                  <a:gd name="connsiteY5" fmla="*/ 3715 h 9906"/>
                  <a:gd name="connsiteX6" fmla="*/ 1333 w 10953"/>
                  <a:gd name="connsiteY6" fmla="*/ 4763 h 9906"/>
                  <a:gd name="connsiteX7" fmla="*/ 3334 w 10953"/>
                  <a:gd name="connsiteY7" fmla="*/ 6096 h 9906"/>
                  <a:gd name="connsiteX8" fmla="*/ 2572 w 10953"/>
                  <a:gd name="connsiteY8" fmla="*/ 8382 h 9906"/>
                  <a:gd name="connsiteX9" fmla="*/ 2095 w 10953"/>
                  <a:gd name="connsiteY9" fmla="*/ 9906 h 9906"/>
                  <a:gd name="connsiteX10" fmla="*/ 3429 w 10953"/>
                  <a:gd name="connsiteY10" fmla="*/ 8954 h 9906"/>
                  <a:gd name="connsiteX11" fmla="*/ 5524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4" y="0"/>
                    </a:lnTo>
                    <a:lnTo>
                      <a:pt x="4191" y="3620"/>
                    </a:lnTo>
                    <a:lnTo>
                      <a:pt x="1715" y="3715"/>
                    </a:lnTo>
                    <a:lnTo>
                      <a:pt x="0" y="3715"/>
                    </a:lnTo>
                    <a:lnTo>
                      <a:pt x="1333" y="4763"/>
                    </a:lnTo>
                    <a:lnTo>
                      <a:pt x="3334" y="6096"/>
                    </a:lnTo>
                    <a:lnTo>
                      <a:pt x="2572" y="8382"/>
                    </a:lnTo>
                    <a:lnTo>
                      <a:pt x="2095" y="9906"/>
                    </a:lnTo>
                    <a:lnTo>
                      <a:pt x="3429" y="8954"/>
                    </a:lnTo>
                    <a:lnTo>
                      <a:pt x="5524"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3" name="Freeform 41">
                <a:extLst>
                  <a:ext uri="{FF2B5EF4-FFF2-40B4-BE49-F238E27FC236}">
                    <a16:creationId xmlns:a16="http://schemas.microsoft.com/office/drawing/2014/main" id="{54BCE884-68D4-07D9-F102-D69082120132}"/>
                  </a:ext>
                </a:extLst>
              </p:cNvPr>
              <p:cNvSpPr/>
              <p:nvPr/>
            </p:nvSpPr>
            <p:spPr>
              <a:xfrm>
                <a:off x="171639" y="3979926"/>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096 w 13144"/>
                  <a:gd name="connsiteY11" fmla="*/ 5048 h 11715"/>
                  <a:gd name="connsiteX12" fmla="*/ 4763 w 13144"/>
                  <a:gd name="connsiteY12" fmla="*/ 6953 h 11715"/>
                  <a:gd name="connsiteX13" fmla="*/ 3810 w 13144"/>
                  <a:gd name="connsiteY13" fmla="*/ 10001 h 11715"/>
                  <a:gd name="connsiteX14" fmla="*/ 6477 w 13144"/>
                  <a:gd name="connsiteY14" fmla="*/ 8192 h 11715"/>
                  <a:gd name="connsiteX15" fmla="*/ 9144 w 13144"/>
                  <a:gd name="connsiteY15" fmla="*/ 10001 h 11715"/>
                  <a:gd name="connsiteX16" fmla="*/ 8192 w 13144"/>
                  <a:gd name="connsiteY16" fmla="*/ 7049 h 11715"/>
                  <a:gd name="connsiteX17" fmla="*/ 10858 w 13144"/>
                  <a:gd name="connsiteY17" fmla="*/ 5144 h 11715"/>
                  <a:gd name="connsiteX18" fmla="*/ 7525 w 13144"/>
                  <a:gd name="connsiteY18" fmla="*/ 5048 h 11715"/>
                  <a:gd name="connsiteX19" fmla="*/ 6477 w 13144"/>
                  <a:gd name="connsiteY19" fmla="*/ 2096 h 11715"/>
                  <a:gd name="connsiteX20" fmla="*/ 5429 w 13144"/>
                  <a:gd name="connsiteY20" fmla="*/ 5048 h 11715"/>
                  <a:gd name="connsiteX21" fmla="*/ 2096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096" y="5048"/>
                    </a:moveTo>
                    <a:lnTo>
                      <a:pt x="4763" y="6953"/>
                    </a:lnTo>
                    <a:lnTo>
                      <a:pt x="3810" y="10001"/>
                    </a:lnTo>
                    <a:lnTo>
                      <a:pt x="6477" y="8192"/>
                    </a:lnTo>
                    <a:lnTo>
                      <a:pt x="9144" y="10001"/>
                    </a:lnTo>
                    <a:lnTo>
                      <a:pt x="8192" y="7049"/>
                    </a:lnTo>
                    <a:lnTo>
                      <a:pt x="10858" y="5144"/>
                    </a:lnTo>
                    <a:lnTo>
                      <a:pt x="7525" y="5048"/>
                    </a:lnTo>
                    <a:lnTo>
                      <a:pt x="6477" y="2096"/>
                    </a:lnTo>
                    <a:lnTo>
                      <a:pt x="5429" y="5048"/>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34" name="Graphic 6">
                <a:extLst>
                  <a:ext uri="{FF2B5EF4-FFF2-40B4-BE49-F238E27FC236}">
                    <a16:creationId xmlns:a16="http://schemas.microsoft.com/office/drawing/2014/main" id="{F7452A10-3F85-B1F3-0E47-D60A44D07851}"/>
                  </a:ext>
                </a:extLst>
              </p:cNvPr>
              <p:cNvGrpSpPr/>
              <p:nvPr/>
            </p:nvGrpSpPr>
            <p:grpSpPr>
              <a:xfrm>
                <a:off x="245458" y="3920871"/>
                <a:ext cx="246221" cy="30670"/>
                <a:chOff x="245458" y="3920871"/>
                <a:chExt cx="246221" cy="30670"/>
              </a:xfrm>
              <a:solidFill>
                <a:srgbClr val="23509E"/>
              </a:solidFill>
            </p:grpSpPr>
            <p:sp>
              <p:nvSpPr>
                <p:cNvPr id="2120" name="Freeform 43">
                  <a:extLst>
                    <a:ext uri="{FF2B5EF4-FFF2-40B4-BE49-F238E27FC236}">
                      <a16:creationId xmlns:a16="http://schemas.microsoft.com/office/drawing/2014/main" id="{114D8B33-8D9F-1257-654D-5662AA9E23CE}"/>
                    </a:ext>
                  </a:extLst>
                </p:cNvPr>
                <p:cNvSpPr/>
                <p:nvPr/>
              </p:nvSpPr>
              <p:spPr>
                <a:xfrm>
                  <a:off x="245458" y="3920871"/>
                  <a:ext cx="20669" cy="24098"/>
                </a:xfrm>
                <a:custGeom>
                  <a:avLst/>
                  <a:gdLst>
                    <a:gd name="connsiteX0" fmla="*/ 17621 w 20669"/>
                    <a:gd name="connsiteY0" fmla="*/ 15526 h 24098"/>
                    <a:gd name="connsiteX1" fmla="*/ 20669 w 20669"/>
                    <a:gd name="connsiteY1" fmla="*/ 16288 h 24098"/>
                    <a:gd name="connsiteX2" fmla="*/ 17145 w 20669"/>
                    <a:gd name="connsiteY2" fmla="*/ 22098 h 24098"/>
                    <a:gd name="connsiteX3" fmla="*/ 10954 w 20669"/>
                    <a:gd name="connsiteY3" fmla="*/ 24098 h 24098"/>
                    <a:gd name="connsiteX4" fmla="*/ 4858 w 20669"/>
                    <a:gd name="connsiteY4" fmla="*/ 22574 h 24098"/>
                    <a:gd name="connsiteX5" fmla="*/ 1238 w 20669"/>
                    <a:gd name="connsiteY5" fmla="*/ 18097 h 24098"/>
                    <a:gd name="connsiteX6" fmla="*/ 0 w 20669"/>
                    <a:gd name="connsiteY6" fmla="*/ 11906 h 24098"/>
                    <a:gd name="connsiteX7" fmla="*/ 1429 w 20669"/>
                    <a:gd name="connsiteY7" fmla="*/ 5524 h 24098"/>
                    <a:gd name="connsiteX8" fmla="*/ 5334 w 20669"/>
                    <a:gd name="connsiteY8" fmla="*/ 1429 h 24098"/>
                    <a:gd name="connsiteX9" fmla="*/ 10954 w 20669"/>
                    <a:gd name="connsiteY9" fmla="*/ 0 h 24098"/>
                    <a:gd name="connsiteX10" fmla="*/ 16859 w 20669"/>
                    <a:gd name="connsiteY10" fmla="*/ 1810 h 24098"/>
                    <a:gd name="connsiteX11" fmla="*/ 20193 w 20669"/>
                    <a:gd name="connsiteY11" fmla="*/ 6763 h 24098"/>
                    <a:gd name="connsiteX12" fmla="*/ 17145 w 20669"/>
                    <a:gd name="connsiteY12" fmla="*/ 7429 h 24098"/>
                    <a:gd name="connsiteX13" fmla="*/ 14764 w 20669"/>
                    <a:gd name="connsiteY13" fmla="*/ 3715 h 24098"/>
                    <a:gd name="connsiteX14" fmla="*/ 10858 w 20669"/>
                    <a:gd name="connsiteY14" fmla="*/ 2572 h 24098"/>
                    <a:gd name="connsiteX15" fmla="*/ 6382 w 20669"/>
                    <a:gd name="connsiteY15" fmla="*/ 3810 h 24098"/>
                    <a:gd name="connsiteX16" fmla="*/ 3810 w 20669"/>
                    <a:gd name="connsiteY16" fmla="*/ 7239 h 24098"/>
                    <a:gd name="connsiteX17" fmla="*/ 3048 w 20669"/>
                    <a:gd name="connsiteY17" fmla="*/ 11716 h 24098"/>
                    <a:gd name="connsiteX18" fmla="*/ 3905 w 20669"/>
                    <a:gd name="connsiteY18" fmla="*/ 16859 h 24098"/>
                    <a:gd name="connsiteX19" fmla="*/ 6572 w 20669"/>
                    <a:gd name="connsiteY19" fmla="*/ 20193 h 24098"/>
                    <a:gd name="connsiteX20" fmla="*/ 10477 w 20669"/>
                    <a:gd name="connsiteY20" fmla="*/ 21241 h 24098"/>
                    <a:gd name="connsiteX21" fmla="*/ 14859 w 20669"/>
                    <a:gd name="connsiteY21" fmla="*/ 19717 h 24098"/>
                    <a:gd name="connsiteX22" fmla="*/ 17621 w 20669"/>
                    <a:gd name="connsiteY22" fmla="*/ 15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669" h="24098">
                      <a:moveTo>
                        <a:pt x="17621" y="15526"/>
                      </a:moveTo>
                      <a:lnTo>
                        <a:pt x="20669" y="16288"/>
                      </a:lnTo>
                      <a:cubicBezTo>
                        <a:pt x="20002" y="18859"/>
                        <a:pt x="18859" y="20764"/>
                        <a:pt x="17145" y="22098"/>
                      </a:cubicBezTo>
                      <a:cubicBezTo>
                        <a:pt x="15430" y="23431"/>
                        <a:pt x="13430" y="24098"/>
                        <a:pt x="10954" y="24098"/>
                      </a:cubicBezTo>
                      <a:cubicBezTo>
                        <a:pt x="8477" y="24098"/>
                        <a:pt x="6382" y="23622"/>
                        <a:pt x="4858" y="22574"/>
                      </a:cubicBezTo>
                      <a:cubicBezTo>
                        <a:pt x="3334" y="21526"/>
                        <a:pt x="2096" y="20098"/>
                        <a:pt x="1238" y="18097"/>
                      </a:cubicBezTo>
                      <a:cubicBezTo>
                        <a:pt x="381" y="16192"/>
                        <a:pt x="0" y="14097"/>
                        <a:pt x="0" y="11906"/>
                      </a:cubicBezTo>
                      <a:cubicBezTo>
                        <a:pt x="0" y="9525"/>
                        <a:pt x="476" y="7334"/>
                        <a:pt x="1429" y="5524"/>
                      </a:cubicBezTo>
                      <a:cubicBezTo>
                        <a:pt x="2381" y="3715"/>
                        <a:pt x="3715" y="2381"/>
                        <a:pt x="5334" y="1429"/>
                      </a:cubicBezTo>
                      <a:cubicBezTo>
                        <a:pt x="7048" y="476"/>
                        <a:pt x="8953" y="0"/>
                        <a:pt x="10954" y="0"/>
                      </a:cubicBezTo>
                      <a:cubicBezTo>
                        <a:pt x="13240" y="0"/>
                        <a:pt x="15240" y="571"/>
                        <a:pt x="16859" y="1810"/>
                      </a:cubicBezTo>
                      <a:cubicBezTo>
                        <a:pt x="18478" y="2953"/>
                        <a:pt x="19526" y="4667"/>
                        <a:pt x="20193" y="6763"/>
                      </a:cubicBezTo>
                      <a:lnTo>
                        <a:pt x="17145" y="7429"/>
                      </a:lnTo>
                      <a:cubicBezTo>
                        <a:pt x="16573" y="5715"/>
                        <a:pt x="15811" y="4477"/>
                        <a:pt x="14764" y="3715"/>
                      </a:cubicBezTo>
                      <a:cubicBezTo>
                        <a:pt x="13716" y="2953"/>
                        <a:pt x="12478" y="2572"/>
                        <a:pt x="10858" y="2572"/>
                      </a:cubicBezTo>
                      <a:cubicBezTo>
                        <a:pt x="9049" y="2572"/>
                        <a:pt x="7620" y="2953"/>
                        <a:pt x="6382" y="3810"/>
                      </a:cubicBezTo>
                      <a:cubicBezTo>
                        <a:pt x="5144" y="4667"/>
                        <a:pt x="4381" y="5810"/>
                        <a:pt x="3810" y="7239"/>
                      </a:cubicBezTo>
                      <a:cubicBezTo>
                        <a:pt x="3334" y="8668"/>
                        <a:pt x="3048" y="10192"/>
                        <a:pt x="3048" y="11716"/>
                      </a:cubicBezTo>
                      <a:cubicBezTo>
                        <a:pt x="3048" y="13716"/>
                        <a:pt x="3334" y="15430"/>
                        <a:pt x="3905" y="16859"/>
                      </a:cubicBezTo>
                      <a:cubicBezTo>
                        <a:pt x="4477" y="18288"/>
                        <a:pt x="5334" y="19431"/>
                        <a:pt x="6572" y="20193"/>
                      </a:cubicBezTo>
                      <a:cubicBezTo>
                        <a:pt x="7810" y="20955"/>
                        <a:pt x="9144" y="21241"/>
                        <a:pt x="10477" y="21241"/>
                      </a:cubicBezTo>
                      <a:cubicBezTo>
                        <a:pt x="12192" y="21241"/>
                        <a:pt x="13621" y="20764"/>
                        <a:pt x="14859" y="19717"/>
                      </a:cubicBezTo>
                      <a:cubicBezTo>
                        <a:pt x="16383" y="18955"/>
                        <a:pt x="17145" y="17431"/>
                        <a:pt x="17621" y="1552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1" name="Freeform 44">
                  <a:extLst>
                    <a:ext uri="{FF2B5EF4-FFF2-40B4-BE49-F238E27FC236}">
                      <a16:creationId xmlns:a16="http://schemas.microsoft.com/office/drawing/2014/main" id="{438D3452-787E-C807-ADBC-C55C6DF08DC7}"/>
                    </a:ext>
                  </a:extLst>
                </p:cNvPr>
                <p:cNvSpPr/>
                <p:nvPr/>
              </p:nvSpPr>
              <p:spPr>
                <a:xfrm>
                  <a:off x="268509" y="3927253"/>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3 h 17621"/>
                    <a:gd name="connsiteX5" fmla="*/ 14859 w 15811"/>
                    <a:gd name="connsiteY5" fmla="*/ 13716 h 17621"/>
                    <a:gd name="connsiteX6" fmla="*/ 12002 w 15811"/>
                    <a:gd name="connsiteY6" fmla="*/ 16574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1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3"/>
                      </a:cubicBezTo>
                      <a:cubicBezTo>
                        <a:pt x="15811" y="10763"/>
                        <a:pt x="15526" y="12478"/>
                        <a:pt x="14859" y="13716"/>
                      </a:cubicBezTo>
                      <a:cubicBezTo>
                        <a:pt x="14192" y="14954"/>
                        <a:pt x="13240" y="15907"/>
                        <a:pt x="12002" y="16574"/>
                      </a:cubicBezTo>
                      <a:cubicBezTo>
                        <a:pt x="10763" y="17240"/>
                        <a:pt x="9430" y="17621"/>
                        <a:pt x="7906" y="17621"/>
                      </a:cubicBezTo>
                      <a:cubicBezTo>
                        <a:pt x="5525" y="17621"/>
                        <a:pt x="3619" y="16859"/>
                        <a:pt x="2191" y="15335"/>
                      </a:cubicBezTo>
                      <a:cubicBezTo>
                        <a:pt x="667" y="13907"/>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3" y="12668"/>
                        <a:pt x="12859" y="10954"/>
                        <a:pt x="12859" y="8763"/>
                      </a:cubicBezTo>
                      <a:cubicBezTo>
                        <a:pt x="12859" y="6668"/>
                        <a:pt x="12383" y="5144"/>
                        <a:pt x="11430" y="4001"/>
                      </a:cubicBezTo>
                      <a:cubicBezTo>
                        <a:pt x="10477" y="2953"/>
                        <a:pt x="9334" y="2381"/>
                        <a:pt x="7906" y="2381"/>
                      </a:cubicBezTo>
                      <a:cubicBezTo>
                        <a:pt x="6477" y="2381"/>
                        <a:pt x="5334" y="2953"/>
                        <a:pt x="4381"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2" name="Freeform 45">
                  <a:extLst>
                    <a:ext uri="{FF2B5EF4-FFF2-40B4-BE49-F238E27FC236}">
                      <a16:creationId xmlns:a16="http://schemas.microsoft.com/office/drawing/2014/main" id="{7BB2F85D-1211-5EC1-B87E-309DEC1A2737}"/>
                    </a:ext>
                  </a:extLst>
                </p:cNvPr>
                <p:cNvSpPr/>
                <p:nvPr/>
              </p:nvSpPr>
              <p:spPr>
                <a:xfrm>
                  <a:off x="286511" y="3934682"/>
                  <a:ext cx="8762" cy="2857"/>
                </a:xfrm>
                <a:custGeom>
                  <a:avLst/>
                  <a:gdLst>
                    <a:gd name="connsiteX0" fmla="*/ 0 w 8762"/>
                    <a:gd name="connsiteY0" fmla="*/ 2858 h 2857"/>
                    <a:gd name="connsiteX1" fmla="*/ 0 w 8762"/>
                    <a:gd name="connsiteY1" fmla="*/ 0 h 2857"/>
                    <a:gd name="connsiteX2" fmla="*/ 8763 w 8762"/>
                    <a:gd name="connsiteY2" fmla="*/ 0 h 2857"/>
                    <a:gd name="connsiteX3" fmla="*/ 8763 w 8762"/>
                    <a:gd name="connsiteY3" fmla="*/ 2858 h 2857"/>
                    <a:gd name="connsiteX4" fmla="*/ 0 w 8762"/>
                    <a:gd name="connsiteY4" fmla="*/ 2858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2" h="2857">
                      <a:moveTo>
                        <a:pt x="0" y="2858"/>
                      </a:moveTo>
                      <a:lnTo>
                        <a:pt x="0" y="0"/>
                      </a:lnTo>
                      <a:lnTo>
                        <a:pt x="8763" y="0"/>
                      </a:lnTo>
                      <a:lnTo>
                        <a:pt x="8763" y="2858"/>
                      </a:lnTo>
                      <a:lnTo>
                        <a:pt x="0" y="285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3" name="Freeform 46">
                  <a:extLst>
                    <a:ext uri="{FF2B5EF4-FFF2-40B4-BE49-F238E27FC236}">
                      <a16:creationId xmlns:a16="http://schemas.microsoft.com/office/drawing/2014/main" id="{D19D2A7F-1B84-6FCB-1345-1BC6CA5923B3}"/>
                    </a:ext>
                  </a:extLst>
                </p:cNvPr>
                <p:cNvSpPr/>
                <p:nvPr/>
              </p:nvSpPr>
              <p:spPr>
                <a:xfrm>
                  <a:off x="296607" y="3920871"/>
                  <a:ext cx="9810" cy="23621"/>
                </a:xfrm>
                <a:custGeom>
                  <a:avLst/>
                  <a:gdLst>
                    <a:gd name="connsiteX0" fmla="*/ 2477 w 9810"/>
                    <a:gd name="connsiteY0" fmla="*/ 23622 h 23621"/>
                    <a:gd name="connsiteX1" fmla="*/ 2477 w 9810"/>
                    <a:gd name="connsiteY1" fmla="*/ 8954 h 23621"/>
                    <a:gd name="connsiteX2" fmla="*/ 0 w 9810"/>
                    <a:gd name="connsiteY2" fmla="*/ 8954 h 23621"/>
                    <a:gd name="connsiteX3" fmla="*/ 0 w 9810"/>
                    <a:gd name="connsiteY3" fmla="*/ 6763 h 23621"/>
                    <a:gd name="connsiteX4" fmla="*/ 2477 w 9810"/>
                    <a:gd name="connsiteY4" fmla="*/ 6763 h 23621"/>
                    <a:gd name="connsiteX5" fmla="*/ 2477 w 9810"/>
                    <a:gd name="connsiteY5" fmla="*/ 4953 h 23621"/>
                    <a:gd name="connsiteX6" fmla="*/ 2762 w 9810"/>
                    <a:gd name="connsiteY6" fmla="*/ 2476 h 23621"/>
                    <a:gd name="connsiteX7" fmla="*/ 4191 w 9810"/>
                    <a:gd name="connsiteY7" fmla="*/ 667 h 23621"/>
                    <a:gd name="connsiteX8" fmla="*/ 7144 w 9810"/>
                    <a:gd name="connsiteY8" fmla="*/ 0 h 23621"/>
                    <a:gd name="connsiteX9" fmla="*/ 9811 w 9810"/>
                    <a:gd name="connsiteY9" fmla="*/ 286 h 23621"/>
                    <a:gd name="connsiteX10" fmla="*/ 9430 w 9810"/>
                    <a:gd name="connsiteY10" fmla="*/ 2762 h 23621"/>
                    <a:gd name="connsiteX11" fmla="*/ 7715 w 9810"/>
                    <a:gd name="connsiteY11" fmla="*/ 2572 h 23621"/>
                    <a:gd name="connsiteX12" fmla="*/ 5906 w 9810"/>
                    <a:gd name="connsiteY12" fmla="*/ 3143 h 23621"/>
                    <a:gd name="connsiteX13" fmla="*/ 5334 w 9810"/>
                    <a:gd name="connsiteY13" fmla="*/ 5239 h 23621"/>
                    <a:gd name="connsiteX14" fmla="*/ 5334 w 9810"/>
                    <a:gd name="connsiteY14" fmla="*/ 6763 h 23621"/>
                    <a:gd name="connsiteX15" fmla="*/ 8573 w 9810"/>
                    <a:gd name="connsiteY15" fmla="*/ 6763 h 23621"/>
                    <a:gd name="connsiteX16" fmla="*/ 8573 w 9810"/>
                    <a:gd name="connsiteY16" fmla="*/ 8954 h 23621"/>
                    <a:gd name="connsiteX17" fmla="*/ 5334 w 9810"/>
                    <a:gd name="connsiteY17" fmla="*/ 8954 h 23621"/>
                    <a:gd name="connsiteX18" fmla="*/ 5334 w 9810"/>
                    <a:gd name="connsiteY18" fmla="*/ 23622 h 23621"/>
                    <a:gd name="connsiteX19" fmla="*/ 2477 w 9810"/>
                    <a:gd name="connsiteY19"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1">
                      <a:moveTo>
                        <a:pt x="2477" y="23622"/>
                      </a:moveTo>
                      <a:lnTo>
                        <a:pt x="2477" y="8954"/>
                      </a:lnTo>
                      <a:lnTo>
                        <a:pt x="0" y="8954"/>
                      </a:lnTo>
                      <a:lnTo>
                        <a:pt x="0" y="6763"/>
                      </a:lnTo>
                      <a:lnTo>
                        <a:pt x="2477" y="6763"/>
                      </a:lnTo>
                      <a:lnTo>
                        <a:pt x="2477" y="4953"/>
                      </a:lnTo>
                      <a:cubicBezTo>
                        <a:pt x="2477" y="3810"/>
                        <a:pt x="2572" y="2953"/>
                        <a:pt x="2762" y="2476"/>
                      </a:cubicBezTo>
                      <a:cubicBezTo>
                        <a:pt x="3048" y="1714"/>
                        <a:pt x="3524" y="1143"/>
                        <a:pt x="4191" y="667"/>
                      </a:cubicBezTo>
                      <a:cubicBezTo>
                        <a:pt x="4858" y="190"/>
                        <a:pt x="5810" y="0"/>
                        <a:pt x="7144" y="0"/>
                      </a:cubicBezTo>
                      <a:cubicBezTo>
                        <a:pt x="7906" y="0"/>
                        <a:pt x="8858" y="95"/>
                        <a:pt x="9811" y="286"/>
                      </a:cubicBezTo>
                      <a:lnTo>
                        <a:pt x="9430" y="2762"/>
                      </a:lnTo>
                      <a:cubicBezTo>
                        <a:pt x="8858" y="2667"/>
                        <a:pt x="8287" y="2572"/>
                        <a:pt x="7715" y="2572"/>
                      </a:cubicBezTo>
                      <a:cubicBezTo>
                        <a:pt x="6858" y="2572"/>
                        <a:pt x="6191" y="2762"/>
                        <a:pt x="5906" y="3143"/>
                      </a:cubicBezTo>
                      <a:cubicBezTo>
                        <a:pt x="5525" y="3524"/>
                        <a:pt x="5334" y="4191"/>
                        <a:pt x="5334" y="5239"/>
                      </a:cubicBezTo>
                      <a:lnTo>
                        <a:pt x="5334" y="6763"/>
                      </a:lnTo>
                      <a:lnTo>
                        <a:pt x="8573" y="6763"/>
                      </a:lnTo>
                      <a:lnTo>
                        <a:pt x="8573" y="8954"/>
                      </a:lnTo>
                      <a:lnTo>
                        <a:pt x="5334" y="8954"/>
                      </a:lnTo>
                      <a:lnTo>
                        <a:pt x="5334"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4" name="Freeform 47">
                  <a:extLst>
                    <a:ext uri="{FF2B5EF4-FFF2-40B4-BE49-F238E27FC236}">
                      <a16:creationId xmlns:a16="http://schemas.microsoft.com/office/drawing/2014/main" id="{3D497BA0-9D01-0846-AFD2-95BB6E178A25}"/>
                    </a:ext>
                  </a:extLst>
                </p:cNvPr>
                <p:cNvSpPr/>
                <p:nvPr/>
              </p:nvSpPr>
              <p:spPr>
                <a:xfrm>
                  <a:off x="307466" y="3927634"/>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1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5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6" y="16288"/>
                        <a:pt x="8001" y="17240"/>
                        <a:pt x="5715" y="17240"/>
                      </a:cubicBezTo>
                      <a:cubicBezTo>
                        <a:pt x="4763" y="17240"/>
                        <a:pt x="3810" y="17050"/>
                        <a:pt x="2953" y="16669"/>
                      </a:cubicBezTo>
                      <a:cubicBezTo>
                        <a:pt x="2096" y="16288"/>
                        <a:pt x="1429" y="15812"/>
                        <a:pt x="1048" y="15240"/>
                      </a:cubicBezTo>
                      <a:cubicBezTo>
                        <a:pt x="667" y="14669"/>
                        <a:pt x="381" y="14002"/>
                        <a:pt x="191" y="13145"/>
                      </a:cubicBezTo>
                      <a:cubicBezTo>
                        <a:pt x="95" y="12573"/>
                        <a:pt x="0" y="11716"/>
                        <a:pt x="0" y="10478"/>
                      </a:cubicBezTo>
                      <a:lnTo>
                        <a:pt x="0" y="0"/>
                      </a:lnTo>
                      <a:lnTo>
                        <a:pt x="2858" y="0"/>
                      </a:lnTo>
                      <a:lnTo>
                        <a:pt x="2858" y="9335"/>
                      </a:lnTo>
                      <a:cubicBezTo>
                        <a:pt x="2858" y="10859"/>
                        <a:pt x="2953" y="11811"/>
                        <a:pt x="3048" y="12382"/>
                      </a:cubicBezTo>
                      <a:cubicBezTo>
                        <a:pt x="3239" y="13145"/>
                        <a:pt x="3620" y="13716"/>
                        <a:pt x="4191" y="14192"/>
                      </a:cubicBezTo>
                      <a:cubicBezTo>
                        <a:pt x="4763" y="14573"/>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5" name="Freeform 48">
                  <a:extLst>
                    <a:ext uri="{FF2B5EF4-FFF2-40B4-BE49-F238E27FC236}">
                      <a16:creationId xmlns:a16="http://schemas.microsoft.com/office/drawing/2014/main" id="{D2A1C69A-F055-D0BE-A7F6-F0602C7DA430}"/>
                    </a:ext>
                  </a:extLst>
                </p:cNvPr>
                <p:cNvSpPr/>
                <p:nvPr/>
              </p:nvSpPr>
              <p:spPr>
                <a:xfrm>
                  <a:off x="325563" y="3927253"/>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2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1"/>
                        <a:pt x="10668" y="571"/>
                      </a:cubicBezTo>
                      <a:cubicBezTo>
                        <a:pt x="11525" y="953"/>
                        <a:pt x="12192" y="1429"/>
                        <a:pt x="12573" y="2000"/>
                      </a:cubicBezTo>
                      <a:cubicBezTo>
                        <a:pt x="12954" y="2572"/>
                        <a:pt x="13335" y="3334"/>
                        <a:pt x="13430" y="4096"/>
                      </a:cubicBezTo>
                      <a:cubicBezTo>
                        <a:pt x="13525" y="4667"/>
                        <a:pt x="13621" y="5525"/>
                        <a:pt x="13621" y="6858"/>
                      </a:cubicBezTo>
                      <a:lnTo>
                        <a:pt x="13621" y="17240"/>
                      </a:lnTo>
                      <a:lnTo>
                        <a:pt x="10763" y="17240"/>
                      </a:lnTo>
                      <a:lnTo>
                        <a:pt x="10763" y="6953"/>
                      </a:lnTo>
                      <a:cubicBezTo>
                        <a:pt x="10763" y="5810"/>
                        <a:pt x="10668" y="4953"/>
                        <a:pt x="10477" y="4382"/>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6" name="Freeform 49">
                  <a:extLst>
                    <a:ext uri="{FF2B5EF4-FFF2-40B4-BE49-F238E27FC236}">
                      <a16:creationId xmlns:a16="http://schemas.microsoft.com/office/drawing/2014/main" id="{B8D8D51A-BDD4-86BF-0C6B-24389D2077BC}"/>
                    </a:ext>
                  </a:extLst>
                </p:cNvPr>
                <p:cNvSpPr/>
                <p:nvPr/>
              </p:nvSpPr>
              <p:spPr>
                <a:xfrm>
                  <a:off x="342613" y="3921252"/>
                  <a:ext cx="14478" cy="23622"/>
                </a:xfrm>
                <a:custGeom>
                  <a:avLst/>
                  <a:gdLst>
                    <a:gd name="connsiteX0" fmla="*/ 11906 w 14478"/>
                    <a:gd name="connsiteY0" fmla="*/ 23241 h 23622"/>
                    <a:gd name="connsiteX1" fmla="*/ 11906 w 14478"/>
                    <a:gd name="connsiteY1" fmla="*/ 21146 h 23622"/>
                    <a:gd name="connsiteX2" fmla="*/ 7239 w 14478"/>
                    <a:gd name="connsiteY2" fmla="*/ 23622 h 23622"/>
                    <a:gd name="connsiteX3" fmla="*/ 3524 w 14478"/>
                    <a:gd name="connsiteY3" fmla="*/ 22479 h 23622"/>
                    <a:gd name="connsiteX4" fmla="*/ 952 w 14478"/>
                    <a:gd name="connsiteY4" fmla="*/ 19336 h 23622"/>
                    <a:gd name="connsiteX5" fmla="*/ 0 w 14478"/>
                    <a:gd name="connsiteY5" fmla="*/ 14764 h 23622"/>
                    <a:gd name="connsiteX6" fmla="*/ 857 w 14478"/>
                    <a:gd name="connsiteY6" fmla="*/ 10192 h 23622"/>
                    <a:gd name="connsiteX7" fmla="*/ 3334 w 14478"/>
                    <a:gd name="connsiteY7" fmla="*/ 7049 h 23622"/>
                    <a:gd name="connsiteX8" fmla="*/ 7048 w 14478"/>
                    <a:gd name="connsiteY8" fmla="*/ 6001 h 23622"/>
                    <a:gd name="connsiteX9" fmla="*/ 9716 w 14478"/>
                    <a:gd name="connsiteY9" fmla="*/ 6668 h 23622"/>
                    <a:gd name="connsiteX10" fmla="*/ 11621 w 14478"/>
                    <a:gd name="connsiteY10" fmla="*/ 8382 h 23622"/>
                    <a:gd name="connsiteX11" fmla="*/ 11621 w 14478"/>
                    <a:gd name="connsiteY11" fmla="*/ 0 h 23622"/>
                    <a:gd name="connsiteX12" fmla="*/ 14478 w 14478"/>
                    <a:gd name="connsiteY12" fmla="*/ 0 h 23622"/>
                    <a:gd name="connsiteX13" fmla="*/ 14478 w 14478"/>
                    <a:gd name="connsiteY13" fmla="*/ 23241 h 23622"/>
                    <a:gd name="connsiteX14" fmla="*/ 11906 w 14478"/>
                    <a:gd name="connsiteY14" fmla="*/ 23241 h 23622"/>
                    <a:gd name="connsiteX15" fmla="*/ 2858 w 14478"/>
                    <a:gd name="connsiteY15" fmla="*/ 14859 h 23622"/>
                    <a:gd name="connsiteX16" fmla="*/ 4191 w 14478"/>
                    <a:gd name="connsiteY16" fmla="*/ 19717 h 23622"/>
                    <a:gd name="connsiteX17" fmla="*/ 7429 w 14478"/>
                    <a:gd name="connsiteY17" fmla="*/ 21336 h 23622"/>
                    <a:gd name="connsiteX18" fmla="*/ 10573 w 14478"/>
                    <a:gd name="connsiteY18" fmla="*/ 19812 h 23622"/>
                    <a:gd name="connsiteX19" fmla="*/ 11906 w 14478"/>
                    <a:gd name="connsiteY19" fmla="*/ 15145 h 23622"/>
                    <a:gd name="connsiteX20" fmla="*/ 10573 w 14478"/>
                    <a:gd name="connsiteY20" fmla="*/ 10097 h 23622"/>
                    <a:gd name="connsiteX21" fmla="*/ 7334 w 14478"/>
                    <a:gd name="connsiteY21" fmla="*/ 8477 h 23622"/>
                    <a:gd name="connsiteX22" fmla="*/ 4191 w 14478"/>
                    <a:gd name="connsiteY22" fmla="*/ 10001 h 23622"/>
                    <a:gd name="connsiteX23" fmla="*/ 2858 w 14478"/>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6" y="6668"/>
                      </a:cubicBezTo>
                      <a:cubicBezTo>
                        <a:pt x="10477" y="7049"/>
                        <a:pt x="11144" y="7620"/>
                        <a:pt x="11621" y="8382"/>
                      </a:cubicBezTo>
                      <a:lnTo>
                        <a:pt x="11621" y="0"/>
                      </a:lnTo>
                      <a:lnTo>
                        <a:pt x="14478" y="0"/>
                      </a:lnTo>
                      <a:lnTo>
                        <a:pt x="14478" y="23241"/>
                      </a:lnTo>
                      <a:lnTo>
                        <a:pt x="11906" y="23241"/>
                      </a:lnTo>
                      <a:close/>
                      <a:moveTo>
                        <a:pt x="2858" y="14859"/>
                      </a:moveTo>
                      <a:cubicBezTo>
                        <a:pt x="2858" y="17050"/>
                        <a:pt x="3334" y="18669"/>
                        <a:pt x="4191" y="19717"/>
                      </a:cubicBezTo>
                      <a:cubicBezTo>
                        <a:pt x="5144" y="20765"/>
                        <a:pt x="6191" y="21336"/>
                        <a:pt x="7429" y="21336"/>
                      </a:cubicBezTo>
                      <a:cubicBezTo>
                        <a:pt x="8668" y="21336"/>
                        <a:pt x="9716" y="20860"/>
                        <a:pt x="10573" y="19812"/>
                      </a:cubicBezTo>
                      <a:cubicBezTo>
                        <a:pt x="11430" y="18764"/>
                        <a:pt x="11906" y="17241"/>
                        <a:pt x="11906" y="15145"/>
                      </a:cubicBezTo>
                      <a:cubicBezTo>
                        <a:pt x="11906" y="12859"/>
                        <a:pt x="11430" y="11144"/>
                        <a:pt x="10573" y="10097"/>
                      </a:cubicBezTo>
                      <a:cubicBezTo>
                        <a:pt x="9716" y="9049"/>
                        <a:pt x="8573" y="8477"/>
                        <a:pt x="7334" y="8477"/>
                      </a:cubicBezTo>
                      <a:cubicBezTo>
                        <a:pt x="6096" y="8477"/>
                        <a:pt x="5048" y="8954"/>
                        <a:pt x="4191" y="10001"/>
                      </a:cubicBezTo>
                      <a:cubicBezTo>
                        <a:pt x="3334" y="10954"/>
                        <a:pt x="2858" y="12668"/>
                        <a:pt x="2858"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7" name="Freeform 50">
                  <a:extLst>
                    <a:ext uri="{FF2B5EF4-FFF2-40B4-BE49-F238E27FC236}">
                      <a16:creationId xmlns:a16="http://schemas.microsoft.com/office/drawing/2014/main" id="{1C2A2D72-D473-CE89-AE4C-1EA721EC4919}"/>
                    </a:ext>
                  </a:extLst>
                </p:cNvPr>
                <p:cNvSpPr/>
                <p:nvPr/>
              </p:nvSpPr>
              <p:spPr>
                <a:xfrm>
                  <a:off x="360615"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7"/>
                        <a:pt x="14192" y="15240"/>
                        <a:pt x="12954" y="16193"/>
                      </a:cubicBezTo>
                      <a:cubicBezTo>
                        <a:pt x="11716" y="17145"/>
                        <a:pt x="10096" y="17621"/>
                        <a:pt x="8096" y="17621"/>
                      </a:cubicBezTo>
                      <a:cubicBezTo>
                        <a:pt x="5620" y="17621"/>
                        <a:pt x="3715" y="16859"/>
                        <a:pt x="2191" y="15335"/>
                      </a:cubicBezTo>
                      <a:cubicBezTo>
                        <a:pt x="667"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525" y="13907"/>
                        <a:pt x="12097"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8" name="Freeform 51">
                  <a:extLst>
                    <a:ext uri="{FF2B5EF4-FFF2-40B4-BE49-F238E27FC236}">
                      <a16:creationId xmlns:a16="http://schemas.microsoft.com/office/drawing/2014/main" id="{12F4DEF1-B260-1E74-BE15-4C5B4CCC9EB5}"/>
                    </a:ext>
                  </a:extLst>
                </p:cNvPr>
                <p:cNvSpPr/>
                <p:nvPr/>
              </p:nvSpPr>
              <p:spPr>
                <a:xfrm>
                  <a:off x="378713" y="3921252"/>
                  <a:ext cx="14477" cy="23622"/>
                </a:xfrm>
                <a:custGeom>
                  <a:avLst/>
                  <a:gdLst>
                    <a:gd name="connsiteX0" fmla="*/ 11906 w 14477"/>
                    <a:gd name="connsiteY0" fmla="*/ 23241 h 23622"/>
                    <a:gd name="connsiteX1" fmla="*/ 11906 w 14477"/>
                    <a:gd name="connsiteY1" fmla="*/ 21146 h 23622"/>
                    <a:gd name="connsiteX2" fmla="*/ 7239 w 14477"/>
                    <a:gd name="connsiteY2" fmla="*/ 23622 h 23622"/>
                    <a:gd name="connsiteX3" fmla="*/ 3524 w 14477"/>
                    <a:gd name="connsiteY3" fmla="*/ 22479 h 23622"/>
                    <a:gd name="connsiteX4" fmla="*/ 952 w 14477"/>
                    <a:gd name="connsiteY4" fmla="*/ 19336 h 23622"/>
                    <a:gd name="connsiteX5" fmla="*/ 0 w 14477"/>
                    <a:gd name="connsiteY5" fmla="*/ 14764 h 23622"/>
                    <a:gd name="connsiteX6" fmla="*/ 857 w 14477"/>
                    <a:gd name="connsiteY6" fmla="*/ 10192 h 23622"/>
                    <a:gd name="connsiteX7" fmla="*/ 3334 w 14477"/>
                    <a:gd name="connsiteY7" fmla="*/ 7049 h 23622"/>
                    <a:gd name="connsiteX8" fmla="*/ 7048 w 14477"/>
                    <a:gd name="connsiteY8" fmla="*/ 6001 h 23622"/>
                    <a:gd name="connsiteX9" fmla="*/ 9715 w 14477"/>
                    <a:gd name="connsiteY9" fmla="*/ 6668 h 23622"/>
                    <a:gd name="connsiteX10" fmla="*/ 11621 w 14477"/>
                    <a:gd name="connsiteY10" fmla="*/ 8382 h 23622"/>
                    <a:gd name="connsiteX11" fmla="*/ 11621 w 14477"/>
                    <a:gd name="connsiteY11" fmla="*/ 0 h 23622"/>
                    <a:gd name="connsiteX12" fmla="*/ 14478 w 14477"/>
                    <a:gd name="connsiteY12" fmla="*/ 0 h 23622"/>
                    <a:gd name="connsiteX13" fmla="*/ 14478 w 14477"/>
                    <a:gd name="connsiteY13" fmla="*/ 23241 h 23622"/>
                    <a:gd name="connsiteX14" fmla="*/ 11906 w 14477"/>
                    <a:gd name="connsiteY14" fmla="*/ 23241 h 23622"/>
                    <a:gd name="connsiteX15" fmla="*/ 2953 w 14477"/>
                    <a:gd name="connsiteY15" fmla="*/ 14859 h 23622"/>
                    <a:gd name="connsiteX16" fmla="*/ 4286 w 14477"/>
                    <a:gd name="connsiteY16" fmla="*/ 19717 h 23622"/>
                    <a:gd name="connsiteX17" fmla="*/ 7525 w 14477"/>
                    <a:gd name="connsiteY17" fmla="*/ 21336 h 23622"/>
                    <a:gd name="connsiteX18" fmla="*/ 10668 w 14477"/>
                    <a:gd name="connsiteY18" fmla="*/ 19812 h 23622"/>
                    <a:gd name="connsiteX19" fmla="*/ 12002 w 14477"/>
                    <a:gd name="connsiteY19" fmla="*/ 15145 h 23622"/>
                    <a:gd name="connsiteX20" fmla="*/ 10668 w 14477"/>
                    <a:gd name="connsiteY20" fmla="*/ 10097 h 23622"/>
                    <a:gd name="connsiteX21" fmla="*/ 7429 w 14477"/>
                    <a:gd name="connsiteY21" fmla="*/ 8477 h 23622"/>
                    <a:gd name="connsiteX22" fmla="*/ 4286 w 14477"/>
                    <a:gd name="connsiteY22" fmla="*/ 10001 h 23622"/>
                    <a:gd name="connsiteX23" fmla="*/ 2953 w 14477"/>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7"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5" y="6668"/>
                      </a:cubicBezTo>
                      <a:cubicBezTo>
                        <a:pt x="10477" y="7144"/>
                        <a:pt x="11144" y="7620"/>
                        <a:pt x="11621" y="8382"/>
                      </a:cubicBezTo>
                      <a:lnTo>
                        <a:pt x="11621" y="0"/>
                      </a:lnTo>
                      <a:lnTo>
                        <a:pt x="14478" y="0"/>
                      </a:lnTo>
                      <a:lnTo>
                        <a:pt x="14478" y="23241"/>
                      </a:lnTo>
                      <a:lnTo>
                        <a:pt x="11906" y="23241"/>
                      </a:lnTo>
                      <a:close/>
                      <a:moveTo>
                        <a:pt x="2953" y="14859"/>
                      </a:moveTo>
                      <a:cubicBezTo>
                        <a:pt x="2953" y="17050"/>
                        <a:pt x="3429" y="18669"/>
                        <a:pt x="4286" y="19717"/>
                      </a:cubicBezTo>
                      <a:cubicBezTo>
                        <a:pt x="5239" y="20765"/>
                        <a:pt x="6286" y="21336"/>
                        <a:pt x="7525" y="21336"/>
                      </a:cubicBezTo>
                      <a:cubicBezTo>
                        <a:pt x="8763" y="21336"/>
                        <a:pt x="9811" y="20860"/>
                        <a:pt x="10668" y="19812"/>
                      </a:cubicBezTo>
                      <a:cubicBezTo>
                        <a:pt x="11525" y="18764"/>
                        <a:pt x="12002" y="17241"/>
                        <a:pt x="12002" y="15145"/>
                      </a:cubicBezTo>
                      <a:cubicBezTo>
                        <a:pt x="12002" y="12859"/>
                        <a:pt x="11525" y="11144"/>
                        <a:pt x="10668" y="10097"/>
                      </a:cubicBezTo>
                      <a:cubicBezTo>
                        <a:pt x="9811" y="9049"/>
                        <a:pt x="8668" y="8477"/>
                        <a:pt x="7429" y="8477"/>
                      </a:cubicBezTo>
                      <a:cubicBezTo>
                        <a:pt x="6191" y="8477"/>
                        <a:pt x="5144" y="8954"/>
                        <a:pt x="4286" y="10001"/>
                      </a:cubicBezTo>
                      <a:cubicBezTo>
                        <a:pt x="3334" y="10954"/>
                        <a:pt x="2953" y="12668"/>
                        <a:pt x="2953"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0" name="Freeform 52">
                  <a:extLst>
                    <a:ext uri="{FF2B5EF4-FFF2-40B4-BE49-F238E27FC236}">
                      <a16:creationId xmlns:a16="http://schemas.microsoft.com/office/drawing/2014/main" id="{6130A5AB-A38E-407C-86EE-0E9D674B1A43}"/>
                    </a:ext>
                  </a:extLst>
                </p:cNvPr>
                <p:cNvSpPr/>
                <p:nvPr/>
              </p:nvSpPr>
              <p:spPr>
                <a:xfrm>
                  <a:off x="406811" y="3921252"/>
                  <a:ext cx="14573" cy="23622"/>
                </a:xfrm>
                <a:custGeom>
                  <a:avLst/>
                  <a:gdLst>
                    <a:gd name="connsiteX0" fmla="*/ 2667 w 14573"/>
                    <a:gd name="connsiteY0" fmla="*/ 23241 h 23622"/>
                    <a:gd name="connsiteX1" fmla="*/ 0 w 14573"/>
                    <a:gd name="connsiteY1" fmla="*/ 23241 h 23622"/>
                    <a:gd name="connsiteX2" fmla="*/ 0 w 14573"/>
                    <a:gd name="connsiteY2" fmla="*/ 0 h 23622"/>
                    <a:gd name="connsiteX3" fmla="*/ 2858 w 14573"/>
                    <a:gd name="connsiteY3" fmla="*/ 0 h 23622"/>
                    <a:gd name="connsiteX4" fmla="*/ 2858 w 14573"/>
                    <a:gd name="connsiteY4" fmla="*/ 8287 h 23622"/>
                    <a:gd name="connsiteX5" fmla="*/ 7430 w 14573"/>
                    <a:gd name="connsiteY5" fmla="*/ 6001 h 23622"/>
                    <a:gd name="connsiteX6" fmla="*/ 10382 w 14573"/>
                    <a:gd name="connsiteY6" fmla="*/ 6668 h 23622"/>
                    <a:gd name="connsiteX7" fmla="*/ 12668 w 14573"/>
                    <a:gd name="connsiteY7" fmla="*/ 8382 h 23622"/>
                    <a:gd name="connsiteX8" fmla="*/ 14097 w 14573"/>
                    <a:gd name="connsiteY8" fmla="*/ 11144 h 23622"/>
                    <a:gd name="connsiteX9" fmla="*/ 14573 w 14573"/>
                    <a:gd name="connsiteY9" fmla="*/ 14574 h 23622"/>
                    <a:gd name="connsiteX10" fmla="*/ 12478 w 14573"/>
                    <a:gd name="connsiteY10" fmla="*/ 21241 h 23622"/>
                    <a:gd name="connsiteX11" fmla="*/ 7334 w 14573"/>
                    <a:gd name="connsiteY11" fmla="*/ 23622 h 23622"/>
                    <a:gd name="connsiteX12" fmla="*/ 2667 w 14573"/>
                    <a:gd name="connsiteY12" fmla="*/ 21146 h 23622"/>
                    <a:gd name="connsiteX13" fmla="*/ 2667 w 14573"/>
                    <a:gd name="connsiteY13" fmla="*/ 23241 h 23622"/>
                    <a:gd name="connsiteX14" fmla="*/ 2572 w 14573"/>
                    <a:gd name="connsiteY14" fmla="*/ 14764 h 23622"/>
                    <a:gd name="connsiteX15" fmla="*/ 3429 w 14573"/>
                    <a:gd name="connsiteY15" fmla="*/ 19145 h 23622"/>
                    <a:gd name="connsiteX16" fmla="*/ 7049 w 14573"/>
                    <a:gd name="connsiteY16" fmla="*/ 21336 h 23622"/>
                    <a:gd name="connsiteX17" fmla="*/ 10287 w 14573"/>
                    <a:gd name="connsiteY17" fmla="*/ 19717 h 23622"/>
                    <a:gd name="connsiteX18" fmla="*/ 11621 w 14573"/>
                    <a:gd name="connsiteY18" fmla="*/ 14859 h 23622"/>
                    <a:gd name="connsiteX19" fmla="*/ 10287 w 14573"/>
                    <a:gd name="connsiteY19" fmla="*/ 10001 h 23622"/>
                    <a:gd name="connsiteX20" fmla="*/ 7144 w 14573"/>
                    <a:gd name="connsiteY20" fmla="*/ 8477 h 23622"/>
                    <a:gd name="connsiteX21" fmla="*/ 3905 w 14573"/>
                    <a:gd name="connsiteY21" fmla="*/ 10097 h 23622"/>
                    <a:gd name="connsiteX22" fmla="*/ 2572 w 14573"/>
                    <a:gd name="connsiteY22" fmla="*/ 14764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73" h="23622">
                      <a:moveTo>
                        <a:pt x="2667" y="23241"/>
                      </a:moveTo>
                      <a:lnTo>
                        <a:pt x="0" y="23241"/>
                      </a:lnTo>
                      <a:lnTo>
                        <a:pt x="0" y="0"/>
                      </a:lnTo>
                      <a:lnTo>
                        <a:pt x="2858" y="0"/>
                      </a:lnTo>
                      <a:lnTo>
                        <a:pt x="2858" y="8287"/>
                      </a:lnTo>
                      <a:cubicBezTo>
                        <a:pt x="4096" y="6763"/>
                        <a:pt x="5620" y="6001"/>
                        <a:pt x="7430" y="6001"/>
                      </a:cubicBezTo>
                      <a:cubicBezTo>
                        <a:pt x="8477" y="6001"/>
                        <a:pt x="9430" y="6191"/>
                        <a:pt x="10382" y="6668"/>
                      </a:cubicBezTo>
                      <a:cubicBezTo>
                        <a:pt x="11335" y="7049"/>
                        <a:pt x="12097" y="7716"/>
                        <a:pt x="12668" y="8382"/>
                      </a:cubicBezTo>
                      <a:cubicBezTo>
                        <a:pt x="13240" y="9144"/>
                        <a:pt x="13716" y="10097"/>
                        <a:pt x="14097" y="11144"/>
                      </a:cubicBezTo>
                      <a:cubicBezTo>
                        <a:pt x="14478" y="12192"/>
                        <a:pt x="14573" y="13335"/>
                        <a:pt x="14573" y="14574"/>
                      </a:cubicBezTo>
                      <a:cubicBezTo>
                        <a:pt x="14573" y="17431"/>
                        <a:pt x="13906" y="19717"/>
                        <a:pt x="12478" y="21241"/>
                      </a:cubicBezTo>
                      <a:cubicBezTo>
                        <a:pt x="11049" y="22860"/>
                        <a:pt x="9335" y="23622"/>
                        <a:pt x="7334" y="23622"/>
                      </a:cubicBezTo>
                      <a:cubicBezTo>
                        <a:pt x="5334" y="23622"/>
                        <a:pt x="3810" y="22765"/>
                        <a:pt x="2667" y="21146"/>
                      </a:cubicBezTo>
                      <a:lnTo>
                        <a:pt x="2667" y="23241"/>
                      </a:lnTo>
                      <a:close/>
                      <a:moveTo>
                        <a:pt x="2572" y="14764"/>
                      </a:moveTo>
                      <a:cubicBezTo>
                        <a:pt x="2572" y="16764"/>
                        <a:pt x="2858" y="18288"/>
                        <a:pt x="3429" y="19145"/>
                      </a:cubicBezTo>
                      <a:cubicBezTo>
                        <a:pt x="4286" y="20574"/>
                        <a:pt x="5525" y="21336"/>
                        <a:pt x="7049" y="21336"/>
                      </a:cubicBezTo>
                      <a:cubicBezTo>
                        <a:pt x="8287" y="21336"/>
                        <a:pt x="9335" y="20765"/>
                        <a:pt x="10287" y="19717"/>
                      </a:cubicBezTo>
                      <a:cubicBezTo>
                        <a:pt x="11240" y="18669"/>
                        <a:pt x="11621" y="17050"/>
                        <a:pt x="11621" y="14859"/>
                      </a:cubicBezTo>
                      <a:cubicBezTo>
                        <a:pt x="11621" y="12668"/>
                        <a:pt x="11144" y="11049"/>
                        <a:pt x="10287" y="10001"/>
                      </a:cubicBezTo>
                      <a:cubicBezTo>
                        <a:pt x="9430" y="8954"/>
                        <a:pt x="8382" y="8477"/>
                        <a:pt x="7144" y="8477"/>
                      </a:cubicBezTo>
                      <a:cubicBezTo>
                        <a:pt x="5906" y="8477"/>
                        <a:pt x="4858" y="9049"/>
                        <a:pt x="3905" y="10097"/>
                      </a:cubicBezTo>
                      <a:cubicBezTo>
                        <a:pt x="3048" y="11144"/>
                        <a:pt x="2572" y="12668"/>
                        <a:pt x="2572" y="1476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1" name="Freeform 53">
                  <a:extLst>
                    <a:ext uri="{FF2B5EF4-FFF2-40B4-BE49-F238E27FC236}">
                      <a16:creationId xmlns:a16="http://schemas.microsoft.com/office/drawing/2014/main" id="{A3C2F7BC-0748-1425-E259-9CE5F785A482}"/>
                    </a:ext>
                  </a:extLst>
                </p:cNvPr>
                <p:cNvSpPr/>
                <p:nvPr/>
              </p:nvSpPr>
              <p:spPr>
                <a:xfrm>
                  <a:off x="423290" y="3927824"/>
                  <a:ext cx="15430" cy="23717"/>
                </a:xfrm>
                <a:custGeom>
                  <a:avLst/>
                  <a:gdLst>
                    <a:gd name="connsiteX0" fmla="*/ 1429 w 15430"/>
                    <a:gd name="connsiteY0" fmla="*/ 23146 h 23717"/>
                    <a:gd name="connsiteX1" fmla="*/ 1143 w 15430"/>
                    <a:gd name="connsiteY1" fmla="*/ 20479 h 23717"/>
                    <a:gd name="connsiteX2" fmla="*/ 2762 w 15430"/>
                    <a:gd name="connsiteY2" fmla="*/ 20765 h 23717"/>
                    <a:gd name="connsiteX3" fmla="*/ 4286 w 15430"/>
                    <a:gd name="connsiteY3" fmla="*/ 20479 h 23717"/>
                    <a:gd name="connsiteX4" fmla="*/ 5239 w 15430"/>
                    <a:gd name="connsiteY4" fmla="*/ 19621 h 23717"/>
                    <a:gd name="connsiteX5" fmla="*/ 6096 w 15430"/>
                    <a:gd name="connsiteY5" fmla="*/ 17526 h 23717"/>
                    <a:gd name="connsiteX6" fmla="*/ 6382 w 15430"/>
                    <a:gd name="connsiteY6" fmla="*/ 16859 h 23717"/>
                    <a:gd name="connsiteX7" fmla="*/ 0 w 15430"/>
                    <a:gd name="connsiteY7" fmla="*/ 0 h 23717"/>
                    <a:gd name="connsiteX8" fmla="*/ 3048 w 15430"/>
                    <a:gd name="connsiteY8" fmla="*/ 0 h 23717"/>
                    <a:gd name="connsiteX9" fmla="*/ 6572 w 15430"/>
                    <a:gd name="connsiteY9" fmla="*/ 9716 h 23717"/>
                    <a:gd name="connsiteX10" fmla="*/ 7810 w 15430"/>
                    <a:gd name="connsiteY10" fmla="*/ 13621 h 23717"/>
                    <a:gd name="connsiteX11" fmla="*/ 8954 w 15430"/>
                    <a:gd name="connsiteY11" fmla="*/ 9811 h 23717"/>
                    <a:gd name="connsiteX12" fmla="*/ 12573 w 15430"/>
                    <a:gd name="connsiteY12" fmla="*/ 0 h 23717"/>
                    <a:gd name="connsiteX13" fmla="*/ 15431 w 15430"/>
                    <a:gd name="connsiteY13" fmla="*/ 0 h 23717"/>
                    <a:gd name="connsiteX14" fmla="*/ 9049 w 15430"/>
                    <a:gd name="connsiteY14" fmla="*/ 17145 h 23717"/>
                    <a:gd name="connsiteX15" fmla="*/ 7429 w 15430"/>
                    <a:gd name="connsiteY15" fmla="*/ 20955 h 23717"/>
                    <a:gd name="connsiteX16" fmla="*/ 5715 w 15430"/>
                    <a:gd name="connsiteY16" fmla="*/ 23051 h 23717"/>
                    <a:gd name="connsiteX17" fmla="*/ 3334 w 15430"/>
                    <a:gd name="connsiteY17" fmla="*/ 23717 h 23717"/>
                    <a:gd name="connsiteX18" fmla="*/ 1429 w 15430"/>
                    <a:gd name="connsiteY18" fmla="*/ 23146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430" h="23717">
                      <a:moveTo>
                        <a:pt x="1429" y="23146"/>
                      </a:moveTo>
                      <a:lnTo>
                        <a:pt x="1143" y="20479"/>
                      </a:lnTo>
                      <a:cubicBezTo>
                        <a:pt x="1810" y="20669"/>
                        <a:pt x="2286" y="20765"/>
                        <a:pt x="2762" y="20765"/>
                      </a:cubicBezTo>
                      <a:cubicBezTo>
                        <a:pt x="3429" y="20765"/>
                        <a:pt x="3905" y="20669"/>
                        <a:pt x="4286" y="20479"/>
                      </a:cubicBezTo>
                      <a:cubicBezTo>
                        <a:pt x="4667" y="20288"/>
                        <a:pt x="4953" y="20003"/>
                        <a:pt x="5239" y="19621"/>
                      </a:cubicBezTo>
                      <a:cubicBezTo>
                        <a:pt x="5429" y="19336"/>
                        <a:pt x="5715" y="18669"/>
                        <a:pt x="6096" y="17526"/>
                      </a:cubicBezTo>
                      <a:cubicBezTo>
                        <a:pt x="6191" y="17336"/>
                        <a:pt x="6191" y="17145"/>
                        <a:pt x="6382" y="16859"/>
                      </a:cubicBezTo>
                      <a:lnTo>
                        <a:pt x="0" y="0"/>
                      </a:lnTo>
                      <a:lnTo>
                        <a:pt x="3048" y="0"/>
                      </a:lnTo>
                      <a:lnTo>
                        <a:pt x="6572" y="9716"/>
                      </a:lnTo>
                      <a:cubicBezTo>
                        <a:pt x="7048" y="10954"/>
                        <a:pt x="7429" y="12287"/>
                        <a:pt x="7810" y="13621"/>
                      </a:cubicBezTo>
                      <a:cubicBezTo>
                        <a:pt x="8096" y="12287"/>
                        <a:pt x="8573" y="11049"/>
                        <a:pt x="8954" y="9811"/>
                      </a:cubicBezTo>
                      <a:lnTo>
                        <a:pt x="12573" y="0"/>
                      </a:lnTo>
                      <a:lnTo>
                        <a:pt x="15431" y="0"/>
                      </a:lnTo>
                      <a:lnTo>
                        <a:pt x="9049" y="17145"/>
                      </a:lnTo>
                      <a:cubicBezTo>
                        <a:pt x="8382" y="18955"/>
                        <a:pt x="7810" y="20288"/>
                        <a:pt x="7429" y="20955"/>
                      </a:cubicBezTo>
                      <a:cubicBezTo>
                        <a:pt x="6953" y="21908"/>
                        <a:pt x="6382" y="22574"/>
                        <a:pt x="5715" y="23051"/>
                      </a:cubicBezTo>
                      <a:cubicBezTo>
                        <a:pt x="5048" y="23527"/>
                        <a:pt x="4286" y="23717"/>
                        <a:pt x="3334" y="23717"/>
                      </a:cubicBezTo>
                      <a:cubicBezTo>
                        <a:pt x="2762" y="23527"/>
                        <a:pt x="2096" y="23432"/>
                        <a:pt x="1429" y="2314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2" name="Freeform 54">
                  <a:extLst>
                    <a:ext uri="{FF2B5EF4-FFF2-40B4-BE49-F238E27FC236}">
                      <a16:creationId xmlns:a16="http://schemas.microsoft.com/office/drawing/2014/main" id="{02391BF9-6AF7-B1FD-F6BB-C02F736E8365}"/>
                    </a:ext>
                  </a:extLst>
                </p:cNvPr>
                <p:cNvSpPr/>
                <p:nvPr/>
              </p:nvSpPr>
              <p:spPr>
                <a:xfrm>
                  <a:off x="448436" y="392172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7 w 8286"/>
                    <a:gd name="connsiteY4" fmla="*/ 21146 h 22955"/>
                    <a:gd name="connsiteX5" fmla="*/ 2096 w 8286"/>
                    <a:gd name="connsiteY5" fmla="*/ 17812 h 22955"/>
                    <a:gd name="connsiteX6" fmla="*/ 2096 w 8286"/>
                    <a:gd name="connsiteY6" fmla="*/ 8096 h 22955"/>
                    <a:gd name="connsiteX7" fmla="*/ 0 w 8286"/>
                    <a:gd name="connsiteY7" fmla="*/ 8096 h 22955"/>
                    <a:gd name="connsiteX8" fmla="*/ 0 w 8286"/>
                    <a:gd name="connsiteY8" fmla="*/ 5905 h 22955"/>
                    <a:gd name="connsiteX9" fmla="*/ 2096 w 8286"/>
                    <a:gd name="connsiteY9" fmla="*/ 5905 h 22955"/>
                    <a:gd name="connsiteX10" fmla="*/ 2096 w 8286"/>
                    <a:gd name="connsiteY10" fmla="*/ 1714 h 22955"/>
                    <a:gd name="connsiteX11" fmla="*/ 4953 w 8286"/>
                    <a:gd name="connsiteY11" fmla="*/ 0 h 22955"/>
                    <a:gd name="connsiteX12" fmla="*/ 4953 w 8286"/>
                    <a:gd name="connsiteY12" fmla="*/ 5905 h 22955"/>
                    <a:gd name="connsiteX13" fmla="*/ 7810 w 8286"/>
                    <a:gd name="connsiteY13" fmla="*/ 5905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7" y="21146"/>
                      </a:cubicBezTo>
                      <a:cubicBezTo>
                        <a:pt x="2286" y="20574"/>
                        <a:pt x="2096" y="19526"/>
                        <a:pt x="2096" y="17812"/>
                      </a:cubicBezTo>
                      <a:lnTo>
                        <a:pt x="2096" y="8096"/>
                      </a:lnTo>
                      <a:lnTo>
                        <a:pt x="0" y="8096"/>
                      </a:lnTo>
                      <a:lnTo>
                        <a:pt x="0" y="5905"/>
                      </a:lnTo>
                      <a:lnTo>
                        <a:pt x="2096" y="5905"/>
                      </a:lnTo>
                      <a:lnTo>
                        <a:pt x="2096" y="1714"/>
                      </a:lnTo>
                      <a:lnTo>
                        <a:pt x="4953" y="0"/>
                      </a:lnTo>
                      <a:lnTo>
                        <a:pt x="4953" y="5905"/>
                      </a:lnTo>
                      <a:lnTo>
                        <a:pt x="7810" y="5905"/>
                      </a:lnTo>
                      <a:lnTo>
                        <a:pt x="7810" y="8096"/>
                      </a:lnTo>
                      <a:lnTo>
                        <a:pt x="4953" y="8096"/>
                      </a:lnTo>
                      <a:lnTo>
                        <a:pt x="4953" y="17907"/>
                      </a:lnTo>
                      <a:cubicBezTo>
                        <a:pt x="4953" y="18764"/>
                        <a:pt x="5048" y="19240"/>
                        <a:pt x="5144" y="19431"/>
                      </a:cubicBezTo>
                      <a:cubicBezTo>
                        <a:pt x="5239" y="19621"/>
                        <a:pt x="5429" y="19812"/>
                        <a:pt x="5620" y="20003"/>
                      </a:cubicBezTo>
                      <a:cubicBezTo>
                        <a:pt x="5810" y="20098"/>
                        <a:pt x="6191" y="20193"/>
                        <a:pt x="6572" y="20193"/>
                      </a:cubicBezTo>
                      <a:cubicBezTo>
                        <a:pt x="7048" y="20383"/>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3" name="Freeform 55">
                  <a:extLst>
                    <a:ext uri="{FF2B5EF4-FFF2-40B4-BE49-F238E27FC236}">
                      <a16:creationId xmlns:a16="http://schemas.microsoft.com/office/drawing/2014/main" id="{24B0A568-2CB6-5E53-7536-3CFA7E06CFD6}"/>
                    </a:ext>
                  </a:extLst>
                </p:cNvPr>
                <p:cNvSpPr/>
                <p:nvPr/>
              </p:nvSpPr>
              <p:spPr>
                <a:xfrm>
                  <a:off x="459199" y="3921252"/>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5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3 h 23431"/>
                    <a:gd name="connsiteX13" fmla="*/ 4858 w 13716"/>
                    <a:gd name="connsiteY13" fmla="*/ 9239 h 23431"/>
                    <a:gd name="connsiteX14" fmla="*/ 3239 w 13716"/>
                    <a:gd name="connsiteY14" fmla="*/ 11049 h 23431"/>
                    <a:gd name="connsiteX15" fmla="*/ 2762 w 13716"/>
                    <a:gd name="connsiteY15" fmla="*/ 14192 h 23431"/>
                    <a:gd name="connsiteX16" fmla="*/ 2762 w 13716"/>
                    <a:gd name="connsiteY16" fmla="*/ 23432 h 23431"/>
                    <a:gd name="connsiteX17" fmla="*/ 0 w 13716"/>
                    <a:gd name="connsiteY17" fmla="*/ 23432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4" y="8001"/>
                        <a:pt x="13145" y="8858"/>
                      </a:cubicBezTo>
                      <a:cubicBezTo>
                        <a:pt x="13526" y="9716"/>
                        <a:pt x="13716" y="10954"/>
                        <a:pt x="13716" y="12668"/>
                      </a:cubicBezTo>
                      <a:lnTo>
                        <a:pt x="13716" y="23336"/>
                      </a:lnTo>
                      <a:lnTo>
                        <a:pt x="10858" y="23336"/>
                      </a:lnTo>
                      <a:lnTo>
                        <a:pt x="10858" y="12668"/>
                      </a:lnTo>
                      <a:cubicBezTo>
                        <a:pt x="10858" y="11240"/>
                        <a:pt x="10573" y="10192"/>
                        <a:pt x="9906" y="9525"/>
                      </a:cubicBezTo>
                      <a:cubicBezTo>
                        <a:pt x="9239" y="8858"/>
                        <a:pt x="8382" y="8573"/>
                        <a:pt x="7239" y="8573"/>
                      </a:cubicBezTo>
                      <a:cubicBezTo>
                        <a:pt x="6382" y="8573"/>
                        <a:pt x="5620" y="8763"/>
                        <a:pt x="4858" y="9239"/>
                      </a:cubicBezTo>
                      <a:cubicBezTo>
                        <a:pt x="4096" y="9716"/>
                        <a:pt x="3620" y="10287"/>
                        <a:pt x="3239" y="11049"/>
                      </a:cubicBezTo>
                      <a:cubicBezTo>
                        <a:pt x="2953" y="11811"/>
                        <a:pt x="2762" y="12859"/>
                        <a:pt x="2762" y="14192"/>
                      </a:cubicBezTo>
                      <a:lnTo>
                        <a:pt x="2762" y="23432"/>
                      </a:lnTo>
                      <a:lnTo>
                        <a:pt x="0" y="2343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4" name="Freeform 56">
                  <a:extLst>
                    <a:ext uri="{FF2B5EF4-FFF2-40B4-BE49-F238E27FC236}">
                      <a16:creationId xmlns:a16="http://schemas.microsoft.com/office/drawing/2014/main" id="{AAAD86FC-8414-4ABA-55A2-86B57D7125D4}"/>
                    </a:ext>
                  </a:extLst>
                </p:cNvPr>
                <p:cNvSpPr/>
                <p:nvPr/>
              </p:nvSpPr>
              <p:spPr>
                <a:xfrm>
                  <a:off x="476154"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8 w 15525"/>
                    <a:gd name="connsiteY16" fmla="*/ 7239 h 17621"/>
                    <a:gd name="connsiteX17" fmla="*/ 12668 w 15525"/>
                    <a:gd name="connsiteY17" fmla="*/ 7239 h 17621"/>
                    <a:gd name="connsiteX18" fmla="*/ 11620 w 15525"/>
                    <a:gd name="connsiteY18" fmla="*/ 4096 h 17621"/>
                    <a:gd name="connsiteX19" fmla="*/ 8096 w 15525"/>
                    <a:gd name="connsiteY19" fmla="*/ 2477 h 17621"/>
                    <a:gd name="connsiteX20" fmla="*/ 4763 w 15525"/>
                    <a:gd name="connsiteY20" fmla="*/ 3810 h 17621"/>
                    <a:gd name="connsiteX21" fmla="*/ 3238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7"/>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620" y="13907"/>
                        <a:pt x="12192" y="13049"/>
                        <a:pt x="12573" y="11811"/>
                      </a:cubicBezTo>
                      <a:close/>
                      <a:moveTo>
                        <a:pt x="3238" y="7239"/>
                      </a:moveTo>
                      <a:lnTo>
                        <a:pt x="12668" y="7239"/>
                      </a:lnTo>
                      <a:cubicBezTo>
                        <a:pt x="12573" y="5810"/>
                        <a:pt x="12192" y="4763"/>
                        <a:pt x="11620" y="4096"/>
                      </a:cubicBezTo>
                      <a:cubicBezTo>
                        <a:pt x="10668" y="2953"/>
                        <a:pt x="9525" y="2477"/>
                        <a:pt x="8096" y="2477"/>
                      </a:cubicBezTo>
                      <a:cubicBezTo>
                        <a:pt x="6763" y="2477"/>
                        <a:pt x="5715" y="2953"/>
                        <a:pt x="4763" y="3810"/>
                      </a:cubicBezTo>
                      <a:cubicBezTo>
                        <a:pt x="3810" y="4572"/>
                        <a:pt x="3334" y="5715"/>
                        <a:pt x="3238"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5" name="Graphic 6">
                <a:extLst>
                  <a:ext uri="{FF2B5EF4-FFF2-40B4-BE49-F238E27FC236}">
                    <a16:creationId xmlns:a16="http://schemas.microsoft.com/office/drawing/2014/main" id="{C3C85FD5-2FE1-F92B-A0B4-E46C160766F8}"/>
                  </a:ext>
                </a:extLst>
              </p:cNvPr>
              <p:cNvGrpSpPr/>
              <p:nvPr/>
            </p:nvGrpSpPr>
            <p:grpSpPr>
              <a:xfrm>
                <a:off x="246506" y="3957638"/>
                <a:ext cx="321849" cy="30194"/>
                <a:chOff x="246506" y="3957638"/>
                <a:chExt cx="321849" cy="30194"/>
              </a:xfrm>
              <a:solidFill>
                <a:srgbClr val="23509E"/>
              </a:solidFill>
            </p:grpSpPr>
            <p:sp>
              <p:nvSpPr>
                <p:cNvPr id="55" name="Freeform 58">
                  <a:extLst>
                    <a:ext uri="{FF2B5EF4-FFF2-40B4-BE49-F238E27FC236}">
                      <a16:creationId xmlns:a16="http://schemas.microsoft.com/office/drawing/2014/main" id="{8C222C20-A31F-5E40-D59D-3A815A2FFA5B}"/>
                    </a:ext>
                  </a:extLst>
                </p:cNvPr>
                <p:cNvSpPr/>
                <p:nvPr/>
              </p:nvSpPr>
              <p:spPr>
                <a:xfrm>
                  <a:off x="246506" y="3957638"/>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6" name="Freeform 59">
                  <a:extLst>
                    <a:ext uri="{FF2B5EF4-FFF2-40B4-BE49-F238E27FC236}">
                      <a16:creationId xmlns:a16="http://schemas.microsoft.com/office/drawing/2014/main" id="{F416395F-1BD3-CA2D-C3FA-B31C163BB689}"/>
                    </a:ext>
                  </a:extLst>
                </p:cNvPr>
                <p:cNvSpPr/>
                <p:nvPr/>
              </p:nvSpPr>
              <p:spPr>
                <a:xfrm>
                  <a:off x="267746"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7" name="Freeform 60">
                  <a:extLst>
                    <a:ext uri="{FF2B5EF4-FFF2-40B4-BE49-F238E27FC236}">
                      <a16:creationId xmlns:a16="http://schemas.microsoft.com/office/drawing/2014/main" id="{4EE737A6-A3AE-F77E-42CF-87D3B4F001EA}"/>
                    </a:ext>
                  </a:extLst>
                </p:cNvPr>
                <p:cNvSpPr/>
                <p:nvPr/>
              </p:nvSpPr>
              <p:spPr>
                <a:xfrm>
                  <a:off x="277557"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8" name="Freeform 61">
                  <a:extLst>
                    <a:ext uri="{FF2B5EF4-FFF2-40B4-BE49-F238E27FC236}">
                      <a16:creationId xmlns:a16="http://schemas.microsoft.com/office/drawing/2014/main" id="{3466D5A6-F415-06B3-3C61-7E7AF4C0C61B}"/>
                    </a:ext>
                  </a:extLst>
                </p:cNvPr>
                <p:cNvSpPr/>
                <p:nvPr/>
              </p:nvSpPr>
              <p:spPr>
                <a:xfrm>
                  <a:off x="295464" y="3963448"/>
                  <a:ext cx="13906" cy="17525"/>
                </a:xfrm>
                <a:custGeom>
                  <a:avLst/>
                  <a:gdLst>
                    <a:gd name="connsiteX0" fmla="*/ 0 w 13906"/>
                    <a:gd name="connsiteY0" fmla="*/ 12382 h 17525"/>
                    <a:gd name="connsiteX1" fmla="*/ 2857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2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8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7" y="11906"/>
                      </a:lnTo>
                      <a:cubicBezTo>
                        <a:pt x="3048" y="13049"/>
                        <a:pt x="3429" y="13906"/>
                        <a:pt x="4191" y="14478"/>
                      </a:cubicBezTo>
                      <a:cubicBezTo>
                        <a:pt x="4953" y="15049"/>
                        <a:pt x="5905" y="15335"/>
                        <a:pt x="7239" y="15335"/>
                      </a:cubicBezTo>
                      <a:cubicBezTo>
                        <a:pt x="8572" y="15335"/>
                        <a:pt x="9525" y="15049"/>
                        <a:pt x="10192" y="14573"/>
                      </a:cubicBezTo>
                      <a:cubicBezTo>
                        <a:pt x="10858" y="14002"/>
                        <a:pt x="11144" y="13430"/>
                        <a:pt x="11144" y="12668"/>
                      </a:cubicBezTo>
                      <a:cubicBezTo>
                        <a:pt x="11144" y="12001"/>
                        <a:pt x="10858" y="11525"/>
                        <a:pt x="10287" y="11144"/>
                      </a:cubicBezTo>
                      <a:cubicBezTo>
                        <a:pt x="9906" y="10858"/>
                        <a:pt x="8953"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7" y="953"/>
                        <a:pt x="3429" y="667"/>
                        <a:pt x="4191" y="381"/>
                      </a:cubicBezTo>
                      <a:cubicBezTo>
                        <a:pt x="4953" y="190"/>
                        <a:pt x="5810" y="0"/>
                        <a:pt x="6667" y="0"/>
                      </a:cubicBezTo>
                      <a:cubicBezTo>
                        <a:pt x="8001" y="0"/>
                        <a:pt x="9144" y="190"/>
                        <a:pt x="10192" y="571"/>
                      </a:cubicBezTo>
                      <a:cubicBezTo>
                        <a:pt x="11144" y="953"/>
                        <a:pt x="11906" y="1429"/>
                        <a:pt x="12382"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4" y="2286"/>
                        <a:pt x="4572" y="2476"/>
                        <a:pt x="4096" y="2953"/>
                      </a:cubicBezTo>
                      <a:cubicBezTo>
                        <a:pt x="3524" y="3429"/>
                        <a:pt x="3238" y="3905"/>
                        <a:pt x="3238" y="4477"/>
                      </a:cubicBezTo>
                      <a:cubicBezTo>
                        <a:pt x="3238"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3"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381"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9" name="Freeform 62">
                  <a:extLst>
                    <a:ext uri="{FF2B5EF4-FFF2-40B4-BE49-F238E27FC236}">
                      <a16:creationId xmlns:a16="http://schemas.microsoft.com/office/drawing/2014/main" id="{BD75869B-2D45-AC3B-98FC-D9D06C0E050D}"/>
                    </a:ext>
                  </a:extLst>
                </p:cNvPr>
                <p:cNvSpPr/>
                <p:nvPr/>
              </p:nvSpPr>
              <p:spPr>
                <a:xfrm>
                  <a:off x="31289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2 w 22764"/>
                    <a:gd name="connsiteY14" fmla="*/ 4191 h 17240"/>
                    <a:gd name="connsiteX15" fmla="*/ 18574 w 22764"/>
                    <a:gd name="connsiteY15" fmla="*/ 2953 h 17240"/>
                    <a:gd name="connsiteX16" fmla="*/ 16859 w 22764"/>
                    <a:gd name="connsiteY16" fmla="*/ 2477 h 17240"/>
                    <a:gd name="connsiteX17" fmla="*/ 13907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2" y="4191"/>
                      </a:cubicBezTo>
                      <a:cubicBezTo>
                        <a:pt x="19431" y="3715"/>
                        <a:pt x="19145" y="3238"/>
                        <a:pt x="18574" y="2953"/>
                      </a:cubicBezTo>
                      <a:cubicBezTo>
                        <a:pt x="18098" y="2667"/>
                        <a:pt x="17526" y="2477"/>
                        <a:pt x="16859" y="2477"/>
                      </a:cubicBezTo>
                      <a:cubicBezTo>
                        <a:pt x="15716" y="2477"/>
                        <a:pt x="14669" y="2857"/>
                        <a:pt x="13907" y="3620"/>
                      </a:cubicBezTo>
                      <a:cubicBezTo>
                        <a:pt x="13145"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20"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0" name="Freeform 63">
                  <a:extLst>
                    <a:ext uri="{FF2B5EF4-FFF2-40B4-BE49-F238E27FC236}">
                      <a16:creationId xmlns:a16="http://schemas.microsoft.com/office/drawing/2014/main" id="{881E6804-942A-7CC2-347C-4C31CD3C0B55}"/>
                    </a:ext>
                  </a:extLst>
                </p:cNvPr>
                <p:cNvSpPr/>
                <p:nvPr/>
              </p:nvSpPr>
              <p:spPr>
                <a:xfrm>
                  <a:off x="339946" y="3964020"/>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0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4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5" y="16288"/>
                        <a:pt x="8001" y="17240"/>
                        <a:pt x="5715" y="17240"/>
                      </a:cubicBezTo>
                      <a:cubicBezTo>
                        <a:pt x="4763" y="17240"/>
                        <a:pt x="3810" y="17050"/>
                        <a:pt x="2953" y="16669"/>
                      </a:cubicBezTo>
                      <a:cubicBezTo>
                        <a:pt x="2096" y="16288"/>
                        <a:pt x="1429" y="15812"/>
                        <a:pt x="1048" y="15240"/>
                      </a:cubicBezTo>
                      <a:cubicBezTo>
                        <a:pt x="667" y="14669"/>
                        <a:pt x="381" y="14002"/>
                        <a:pt x="190" y="13145"/>
                      </a:cubicBezTo>
                      <a:cubicBezTo>
                        <a:pt x="95" y="12573"/>
                        <a:pt x="0" y="11716"/>
                        <a:pt x="0" y="10478"/>
                      </a:cubicBezTo>
                      <a:lnTo>
                        <a:pt x="0" y="0"/>
                      </a:lnTo>
                      <a:lnTo>
                        <a:pt x="2858" y="0"/>
                      </a:lnTo>
                      <a:lnTo>
                        <a:pt x="2858" y="9334"/>
                      </a:lnTo>
                      <a:cubicBezTo>
                        <a:pt x="2858" y="10858"/>
                        <a:pt x="2953" y="11811"/>
                        <a:pt x="3048" y="12382"/>
                      </a:cubicBezTo>
                      <a:cubicBezTo>
                        <a:pt x="3238" y="13145"/>
                        <a:pt x="3619" y="13716"/>
                        <a:pt x="4191" y="14192"/>
                      </a:cubicBezTo>
                      <a:cubicBezTo>
                        <a:pt x="4763" y="14669"/>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1" name="Freeform 64">
                  <a:extLst>
                    <a:ext uri="{FF2B5EF4-FFF2-40B4-BE49-F238E27FC236}">
                      <a16:creationId xmlns:a16="http://schemas.microsoft.com/office/drawing/2014/main" id="{63953213-4BF5-ABC3-95B6-56BFC5ADC25F}"/>
                    </a:ext>
                  </a:extLst>
                </p:cNvPr>
                <p:cNvSpPr/>
                <p:nvPr/>
              </p:nvSpPr>
              <p:spPr>
                <a:xfrm>
                  <a:off x="356900" y="3963448"/>
                  <a:ext cx="13906" cy="17525"/>
                </a:xfrm>
                <a:custGeom>
                  <a:avLst/>
                  <a:gdLst>
                    <a:gd name="connsiteX0" fmla="*/ 0 w 13906"/>
                    <a:gd name="connsiteY0" fmla="*/ 12382 h 17525"/>
                    <a:gd name="connsiteX1" fmla="*/ 2858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3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9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8" y="11906"/>
                      </a:lnTo>
                      <a:cubicBezTo>
                        <a:pt x="3048" y="13049"/>
                        <a:pt x="3429" y="13906"/>
                        <a:pt x="4191" y="14478"/>
                      </a:cubicBezTo>
                      <a:cubicBezTo>
                        <a:pt x="4953" y="15049"/>
                        <a:pt x="5906" y="15335"/>
                        <a:pt x="7239" y="15335"/>
                      </a:cubicBezTo>
                      <a:cubicBezTo>
                        <a:pt x="8573" y="15335"/>
                        <a:pt x="9525" y="15049"/>
                        <a:pt x="10192" y="14573"/>
                      </a:cubicBezTo>
                      <a:cubicBezTo>
                        <a:pt x="10858" y="14002"/>
                        <a:pt x="11144" y="13430"/>
                        <a:pt x="11144" y="12668"/>
                      </a:cubicBezTo>
                      <a:cubicBezTo>
                        <a:pt x="11144" y="12001"/>
                        <a:pt x="10858" y="11525"/>
                        <a:pt x="10287" y="11144"/>
                      </a:cubicBezTo>
                      <a:cubicBezTo>
                        <a:pt x="9906" y="10858"/>
                        <a:pt x="8954"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8" y="953"/>
                        <a:pt x="3429" y="667"/>
                        <a:pt x="4191" y="381"/>
                      </a:cubicBezTo>
                      <a:cubicBezTo>
                        <a:pt x="4953" y="190"/>
                        <a:pt x="5810" y="0"/>
                        <a:pt x="6667" y="0"/>
                      </a:cubicBezTo>
                      <a:cubicBezTo>
                        <a:pt x="8001" y="0"/>
                        <a:pt x="9144" y="190"/>
                        <a:pt x="10192" y="571"/>
                      </a:cubicBezTo>
                      <a:cubicBezTo>
                        <a:pt x="11144" y="953"/>
                        <a:pt x="11906" y="1429"/>
                        <a:pt x="12383"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5" y="2286"/>
                        <a:pt x="4572" y="2476"/>
                        <a:pt x="4096" y="2953"/>
                      </a:cubicBezTo>
                      <a:cubicBezTo>
                        <a:pt x="3524" y="3429"/>
                        <a:pt x="3239" y="3905"/>
                        <a:pt x="3239" y="4477"/>
                      </a:cubicBezTo>
                      <a:cubicBezTo>
                        <a:pt x="3239"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4"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286"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2" name="Freeform 65">
                  <a:extLst>
                    <a:ext uri="{FF2B5EF4-FFF2-40B4-BE49-F238E27FC236}">
                      <a16:creationId xmlns:a16="http://schemas.microsoft.com/office/drawing/2014/main" id="{0EAC2836-9B46-221A-9E19-EAC04E12D633}"/>
                    </a:ext>
                  </a:extLst>
                </p:cNvPr>
                <p:cNvSpPr/>
                <p:nvPr/>
              </p:nvSpPr>
              <p:spPr>
                <a:xfrm>
                  <a:off x="373950" y="3961829"/>
                  <a:ext cx="15239" cy="15335"/>
                </a:xfrm>
                <a:custGeom>
                  <a:avLst/>
                  <a:gdLst>
                    <a:gd name="connsiteX0" fmla="*/ 6286 w 15239"/>
                    <a:gd name="connsiteY0" fmla="*/ 15335 h 15335"/>
                    <a:gd name="connsiteX1" fmla="*/ 6286 w 15239"/>
                    <a:gd name="connsiteY1" fmla="*/ 8954 h 15335"/>
                    <a:gd name="connsiteX2" fmla="*/ 0 w 15239"/>
                    <a:gd name="connsiteY2" fmla="*/ 8954 h 15335"/>
                    <a:gd name="connsiteX3" fmla="*/ 0 w 15239"/>
                    <a:gd name="connsiteY3" fmla="*/ 6287 h 15335"/>
                    <a:gd name="connsiteX4" fmla="*/ 6286 w 15239"/>
                    <a:gd name="connsiteY4" fmla="*/ 6287 h 15335"/>
                    <a:gd name="connsiteX5" fmla="*/ 6286 w 15239"/>
                    <a:gd name="connsiteY5" fmla="*/ 0 h 15335"/>
                    <a:gd name="connsiteX6" fmla="*/ 8954 w 15239"/>
                    <a:gd name="connsiteY6" fmla="*/ 0 h 15335"/>
                    <a:gd name="connsiteX7" fmla="*/ 8954 w 15239"/>
                    <a:gd name="connsiteY7" fmla="*/ 6287 h 15335"/>
                    <a:gd name="connsiteX8" fmla="*/ 15240 w 15239"/>
                    <a:gd name="connsiteY8" fmla="*/ 6287 h 15335"/>
                    <a:gd name="connsiteX9" fmla="*/ 15240 w 15239"/>
                    <a:gd name="connsiteY9" fmla="*/ 8954 h 15335"/>
                    <a:gd name="connsiteX10" fmla="*/ 8954 w 15239"/>
                    <a:gd name="connsiteY10" fmla="*/ 8954 h 15335"/>
                    <a:gd name="connsiteX11" fmla="*/ 8954 w 15239"/>
                    <a:gd name="connsiteY11" fmla="*/ 15335 h 15335"/>
                    <a:gd name="connsiteX12" fmla="*/ 6286 w 15239"/>
                    <a:gd name="connsiteY12" fmla="*/ 15335 h 1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39" h="15335">
                      <a:moveTo>
                        <a:pt x="6286" y="15335"/>
                      </a:moveTo>
                      <a:lnTo>
                        <a:pt x="6286" y="8954"/>
                      </a:lnTo>
                      <a:lnTo>
                        <a:pt x="0" y="8954"/>
                      </a:lnTo>
                      <a:lnTo>
                        <a:pt x="0" y="6287"/>
                      </a:lnTo>
                      <a:lnTo>
                        <a:pt x="6286" y="6287"/>
                      </a:lnTo>
                      <a:lnTo>
                        <a:pt x="6286" y="0"/>
                      </a:lnTo>
                      <a:lnTo>
                        <a:pt x="8954" y="0"/>
                      </a:lnTo>
                      <a:lnTo>
                        <a:pt x="8954" y="6287"/>
                      </a:lnTo>
                      <a:lnTo>
                        <a:pt x="15240" y="6287"/>
                      </a:lnTo>
                      <a:lnTo>
                        <a:pt x="15240" y="8954"/>
                      </a:lnTo>
                      <a:lnTo>
                        <a:pt x="8954" y="8954"/>
                      </a:lnTo>
                      <a:lnTo>
                        <a:pt x="8954" y="15335"/>
                      </a:lnTo>
                      <a:lnTo>
                        <a:pt x="6286" y="15335"/>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3" name="Freeform 66">
                  <a:extLst>
                    <a:ext uri="{FF2B5EF4-FFF2-40B4-BE49-F238E27FC236}">
                      <a16:creationId xmlns:a16="http://schemas.microsoft.com/office/drawing/2014/main" id="{D456A36D-CDBA-8B31-79A3-337CB6D69997}"/>
                    </a:ext>
                  </a:extLst>
                </p:cNvPr>
                <p:cNvSpPr/>
                <p:nvPr/>
              </p:nvSpPr>
              <p:spPr>
                <a:xfrm>
                  <a:off x="402621" y="3957638"/>
                  <a:ext cx="17716" cy="23241"/>
                </a:xfrm>
                <a:custGeom>
                  <a:avLst/>
                  <a:gdLst>
                    <a:gd name="connsiteX0" fmla="*/ 0 w 17716"/>
                    <a:gd name="connsiteY0" fmla="*/ 23241 h 23241"/>
                    <a:gd name="connsiteX1" fmla="*/ 0 w 17716"/>
                    <a:gd name="connsiteY1" fmla="*/ 0 h 23241"/>
                    <a:gd name="connsiteX2" fmla="*/ 8763 w 17716"/>
                    <a:gd name="connsiteY2" fmla="*/ 0 h 23241"/>
                    <a:gd name="connsiteX3" fmla="*/ 12287 w 17716"/>
                    <a:gd name="connsiteY3" fmla="*/ 191 h 23241"/>
                    <a:gd name="connsiteX4" fmla="*/ 15145 w 17716"/>
                    <a:gd name="connsiteY4" fmla="*/ 1238 h 23241"/>
                    <a:gd name="connsiteX5" fmla="*/ 17050 w 17716"/>
                    <a:gd name="connsiteY5" fmla="*/ 3524 h 23241"/>
                    <a:gd name="connsiteX6" fmla="*/ 17717 w 17716"/>
                    <a:gd name="connsiteY6" fmla="*/ 6668 h 23241"/>
                    <a:gd name="connsiteX7" fmla="*/ 15811 w 17716"/>
                    <a:gd name="connsiteY7" fmla="*/ 11716 h 23241"/>
                    <a:gd name="connsiteX8" fmla="*/ 8953 w 17716"/>
                    <a:gd name="connsiteY8" fmla="*/ 13811 h 23241"/>
                    <a:gd name="connsiteX9" fmla="*/ 2953 w 17716"/>
                    <a:gd name="connsiteY9" fmla="*/ 13811 h 23241"/>
                    <a:gd name="connsiteX10" fmla="*/ 2953 w 17716"/>
                    <a:gd name="connsiteY10" fmla="*/ 23241 h 23241"/>
                    <a:gd name="connsiteX11" fmla="*/ 0 w 17716"/>
                    <a:gd name="connsiteY11" fmla="*/ 23241 h 23241"/>
                    <a:gd name="connsiteX12" fmla="*/ 3048 w 17716"/>
                    <a:gd name="connsiteY12" fmla="*/ 11049 h 23241"/>
                    <a:gd name="connsiteX13" fmla="*/ 9049 w 17716"/>
                    <a:gd name="connsiteY13" fmla="*/ 11049 h 23241"/>
                    <a:gd name="connsiteX14" fmla="*/ 13240 w 17716"/>
                    <a:gd name="connsiteY14" fmla="*/ 9906 h 23241"/>
                    <a:gd name="connsiteX15" fmla="*/ 14478 w 17716"/>
                    <a:gd name="connsiteY15" fmla="*/ 6763 h 23241"/>
                    <a:gd name="connsiteX16" fmla="*/ 13716 w 17716"/>
                    <a:gd name="connsiteY16" fmla="*/ 4286 h 23241"/>
                    <a:gd name="connsiteX17" fmla="*/ 11811 w 17716"/>
                    <a:gd name="connsiteY17" fmla="*/ 2953 h 23241"/>
                    <a:gd name="connsiteX18" fmla="*/ 8953 w 17716"/>
                    <a:gd name="connsiteY18" fmla="*/ 2762 h 23241"/>
                    <a:gd name="connsiteX19" fmla="*/ 3048 w 17716"/>
                    <a:gd name="connsiteY19" fmla="*/ 2762 h 23241"/>
                    <a:gd name="connsiteX20" fmla="*/ 3048 w 17716"/>
                    <a:gd name="connsiteY20" fmla="*/ 11049 h 2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16" h="23241">
                      <a:moveTo>
                        <a:pt x="0" y="23241"/>
                      </a:moveTo>
                      <a:lnTo>
                        <a:pt x="0" y="0"/>
                      </a:lnTo>
                      <a:lnTo>
                        <a:pt x="8763" y="0"/>
                      </a:lnTo>
                      <a:cubicBezTo>
                        <a:pt x="10287" y="0"/>
                        <a:pt x="11525" y="95"/>
                        <a:pt x="12287" y="191"/>
                      </a:cubicBezTo>
                      <a:cubicBezTo>
                        <a:pt x="13430" y="381"/>
                        <a:pt x="14383" y="762"/>
                        <a:pt x="15145" y="1238"/>
                      </a:cubicBezTo>
                      <a:cubicBezTo>
                        <a:pt x="15907" y="1810"/>
                        <a:pt x="16573" y="2477"/>
                        <a:pt x="17050" y="3524"/>
                      </a:cubicBezTo>
                      <a:cubicBezTo>
                        <a:pt x="17526" y="4477"/>
                        <a:pt x="17717" y="5525"/>
                        <a:pt x="17717" y="6668"/>
                      </a:cubicBezTo>
                      <a:cubicBezTo>
                        <a:pt x="17717" y="8668"/>
                        <a:pt x="17050" y="10287"/>
                        <a:pt x="15811" y="11716"/>
                      </a:cubicBezTo>
                      <a:cubicBezTo>
                        <a:pt x="14573" y="13049"/>
                        <a:pt x="12287" y="13811"/>
                        <a:pt x="8953" y="13811"/>
                      </a:cubicBezTo>
                      <a:lnTo>
                        <a:pt x="2953" y="13811"/>
                      </a:lnTo>
                      <a:lnTo>
                        <a:pt x="2953" y="23241"/>
                      </a:lnTo>
                      <a:lnTo>
                        <a:pt x="0" y="23241"/>
                      </a:lnTo>
                      <a:close/>
                      <a:moveTo>
                        <a:pt x="3048" y="11049"/>
                      </a:moveTo>
                      <a:lnTo>
                        <a:pt x="9049" y="11049"/>
                      </a:lnTo>
                      <a:cubicBezTo>
                        <a:pt x="11049" y="11049"/>
                        <a:pt x="12478" y="10668"/>
                        <a:pt x="13240" y="9906"/>
                      </a:cubicBezTo>
                      <a:cubicBezTo>
                        <a:pt x="14097" y="9144"/>
                        <a:pt x="14478" y="8096"/>
                        <a:pt x="14478" y="6763"/>
                      </a:cubicBezTo>
                      <a:cubicBezTo>
                        <a:pt x="14478" y="5810"/>
                        <a:pt x="14192" y="4953"/>
                        <a:pt x="13716" y="4286"/>
                      </a:cubicBezTo>
                      <a:cubicBezTo>
                        <a:pt x="13240" y="3620"/>
                        <a:pt x="12573" y="3143"/>
                        <a:pt x="11811" y="2953"/>
                      </a:cubicBezTo>
                      <a:cubicBezTo>
                        <a:pt x="11335" y="2858"/>
                        <a:pt x="10382" y="2762"/>
                        <a:pt x="8953" y="2762"/>
                      </a:cubicBezTo>
                      <a:lnTo>
                        <a:pt x="3048" y="2762"/>
                      </a:lnTo>
                      <a:lnTo>
                        <a:pt x="3048" y="1104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2" name="Freeform 67">
                  <a:extLst>
                    <a:ext uri="{FF2B5EF4-FFF2-40B4-BE49-F238E27FC236}">
                      <a16:creationId xmlns:a16="http://schemas.microsoft.com/office/drawing/2014/main" id="{379C02D4-F516-2888-A421-90785C0F8250}"/>
                    </a:ext>
                  </a:extLst>
                </p:cNvPr>
                <p:cNvSpPr/>
                <p:nvPr/>
              </p:nvSpPr>
              <p:spPr>
                <a:xfrm>
                  <a:off x="423861"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3" name="Freeform 68">
                  <a:extLst>
                    <a:ext uri="{FF2B5EF4-FFF2-40B4-BE49-F238E27FC236}">
                      <a16:creationId xmlns:a16="http://schemas.microsoft.com/office/drawing/2014/main" id="{5063A3B2-CD3C-8398-3F8F-18B2404C3C8A}"/>
                    </a:ext>
                  </a:extLst>
                </p:cNvPr>
                <p:cNvSpPr/>
                <p:nvPr/>
              </p:nvSpPr>
              <p:spPr>
                <a:xfrm>
                  <a:off x="433672" y="3963638"/>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2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2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2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1" y="667"/>
                        <a:pt x="5810" y="0"/>
                        <a:pt x="7906" y="0"/>
                      </a:cubicBezTo>
                      <a:cubicBezTo>
                        <a:pt x="10192" y="0"/>
                        <a:pt x="12097" y="762"/>
                        <a:pt x="13621" y="2286"/>
                      </a:cubicBezTo>
                      <a:cubicBezTo>
                        <a:pt x="15050" y="3810"/>
                        <a:pt x="15812" y="5905"/>
                        <a:pt x="15812" y="8572"/>
                      </a:cubicBezTo>
                      <a:cubicBezTo>
                        <a:pt x="15812" y="10763"/>
                        <a:pt x="15526" y="12478"/>
                        <a:pt x="14859" y="13716"/>
                      </a:cubicBezTo>
                      <a:cubicBezTo>
                        <a:pt x="14192" y="14954"/>
                        <a:pt x="13240" y="15907"/>
                        <a:pt x="12002" y="16573"/>
                      </a:cubicBezTo>
                      <a:cubicBezTo>
                        <a:pt x="10763" y="17240"/>
                        <a:pt x="9430" y="17621"/>
                        <a:pt x="7906" y="17621"/>
                      </a:cubicBezTo>
                      <a:cubicBezTo>
                        <a:pt x="5525" y="17621"/>
                        <a:pt x="3620" y="16859"/>
                        <a:pt x="2191" y="15335"/>
                      </a:cubicBezTo>
                      <a:cubicBezTo>
                        <a:pt x="762" y="13906"/>
                        <a:pt x="0" y="11716"/>
                        <a:pt x="0" y="8858"/>
                      </a:cubicBezTo>
                      <a:close/>
                      <a:moveTo>
                        <a:pt x="2953" y="8858"/>
                      </a:moveTo>
                      <a:cubicBezTo>
                        <a:pt x="2953" y="11049"/>
                        <a:pt x="3429" y="12668"/>
                        <a:pt x="4382" y="13716"/>
                      </a:cubicBezTo>
                      <a:cubicBezTo>
                        <a:pt x="5334" y="14764"/>
                        <a:pt x="6477" y="15335"/>
                        <a:pt x="7906" y="15335"/>
                      </a:cubicBezTo>
                      <a:cubicBezTo>
                        <a:pt x="9335" y="15335"/>
                        <a:pt x="10478" y="14764"/>
                        <a:pt x="11430" y="13716"/>
                      </a:cubicBezTo>
                      <a:cubicBezTo>
                        <a:pt x="12383" y="12668"/>
                        <a:pt x="12859" y="10954"/>
                        <a:pt x="12859" y="8763"/>
                      </a:cubicBezTo>
                      <a:cubicBezTo>
                        <a:pt x="12859" y="6668"/>
                        <a:pt x="12383" y="5144"/>
                        <a:pt x="11430" y="4001"/>
                      </a:cubicBezTo>
                      <a:cubicBezTo>
                        <a:pt x="10478" y="2953"/>
                        <a:pt x="9335" y="2381"/>
                        <a:pt x="7906" y="2381"/>
                      </a:cubicBezTo>
                      <a:cubicBezTo>
                        <a:pt x="6477" y="2381"/>
                        <a:pt x="5334" y="2953"/>
                        <a:pt x="4382"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4" name="Freeform 69">
                  <a:extLst>
                    <a:ext uri="{FF2B5EF4-FFF2-40B4-BE49-F238E27FC236}">
                      <a16:creationId xmlns:a16="http://schemas.microsoft.com/office/drawing/2014/main" id="{9E01CF2B-8337-7C0A-DCE1-DCB1D40FB32E}"/>
                    </a:ext>
                  </a:extLst>
                </p:cNvPr>
                <p:cNvSpPr/>
                <p:nvPr/>
              </p:nvSpPr>
              <p:spPr>
                <a:xfrm>
                  <a:off x="451579" y="3963734"/>
                  <a:ext cx="14954" cy="24098"/>
                </a:xfrm>
                <a:custGeom>
                  <a:avLst/>
                  <a:gdLst>
                    <a:gd name="connsiteX0" fmla="*/ 667 w 14954"/>
                    <a:gd name="connsiteY0" fmla="*/ 18574 h 24098"/>
                    <a:gd name="connsiteX1" fmla="*/ 3429 w 14954"/>
                    <a:gd name="connsiteY1" fmla="*/ 18955 h 24098"/>
                    <a:gd name="connsiteX2" fmla="*/ 4381 w 14954"/>
                    <a:gd name="connsiteY2" fmla="*/ 20860 h 24098"/>
                    <a:gd name="connsiteX3" fmla="*/ 7239 w 14954"/>
                    <a:gd name="connsiteY3" fmla="*/ 21622 h 24098"/>
                    <a:gd name="connsiteX4" fmla="*/ 10287 w 14954"/>
                    <a:gd name="connsiteY4" fmla="*/ 20860 h 24098"/>
                    <a:gd name="connsiteX5" fmla="*/ 11716 w 14954"/>
                    <a:gd name="connsiteY5" fmla="*/ 18669 h 24098"/>
                    <a:gd name="connsiteX6" fmla="*/ 11906 w 14954"/>
                    <a:gd name="connsiteY6" fmla="*/ 15049 h 24098"/>
                    <a:gd name="connsiteX7" fmla="*/ 7239 w 14954"/>
                    <a:gd name="connsiteY7" fmla="*/ 17240 h 24098"/>
                    <a:gd name="connsiteX8" fmla="*/ 1905 w 14954"/>
                    <a:gd name="connsiteY8" fmla="*/ 14764 h 24098"/>
                    <a:gd name="connsiteX9" fmla="*/ 0 w 14954"/>
                    <a:gd name="connsiteY9" fmla="*/ 8763 h 24098"/>
                    <a:gd name="connsiteX10" fmla="*/ 857 w 14954"/>
                    <a:gd name="connsiteY10" fmla="*/ 4286 h 24098"/>
                    <a:gd name="connsiteX11" fmla="*/ 3429 w 14954"/>
                    <a:gd name="connsiteY11" fmla="*/ 1143 h 24098"/>
                    <a:gd name="connsiteX12" fmla="*/ 7334 w 14954"/>
                    <a:gd name="connsiteY12" fmla="*/ 0 h 24098"/>
                    <a:gd name="connsiteX13" fmla="*/ 12287 w 14954"/>
                    <a:gd name="connsiteY13" fmla="*/ 2381 h 24098"/>
                    <a:gd name="connsiteX14" fmla="*/ 12287 w 14954"/>
                    <a:gd name="connsiteY14" fmla="*/ 381 h 24098"/>
                    <a:gd name="connsiteX15" fmla="*/ 14954 w 14954"/>
                    <a:gd name="connsiteY15" fmla="*/ 381 h 24098"/>
                    <a:gd name="connsiteX16" fmla="*/ 14954 w 14954"/>
                    <a:gd name="connsiteY16" fmla="*/ 14954 h 24098"/>
                    <a:gd name="connsiteX17" fmla="*/ 14192 w 14954"/>
                    <a:gd name="connsiteY17" fmla="*/ 20574 h 24098"/>
                    <a:gd name="connsiteX18" fmla="*/ 11621 w 14954"/>
                    <a:gd name="connsiteY18" fmla="*/ 23146 h 24098"/>
                    <a:gd name="connsiteX19" fmla="*/ 7334 w 14954"/>
                    <a:gd name="connsiteY19" fmla="*/ 24098 h 24098"/>
                    <a:gd name="connsiteX20" fmla="*/ 2476 w 14954"/>
                    <a:gd name="connsiteY20" fmla="*/ 22765 h 24098"/>
                    <a:gd name="connsiteX21" fmla="*/ 667 w 14954"/>
                    <a:gd name="connsiteY21" fmla="*/ 18574 h 24098"/>
                    <a:gd name="connsiteX22" fmla="*/ 3048 w 14954"/>
                    <a:gd name="connsiteY22" fmla="*/ 8477 h 24098"/>
                    <a:gd name="connsiteX23" fmla="*/ 4381 w 14954"/>
                    <a:gd name="connsiteY23" fmla="*/ 13335 h 24098"/>
                    <a:gd name="connsiteX24" fmla="*/ 7715 w 14954"/>
                    <a:gd name="connsiteY24" fmla="*/ 14859 h 24098"/>
                    <a:gd name="connsiteX25" fmla="*/ 11049 w 14954"/>
                    <a:gd name="connsiteY25" fmla="*/ 13335 h 24098"/>
                    <a:gd name="connsiteX26" fmla="*/ 12382 w 14954"/>
                    <a:gd name="connsiteY26" fmla="*/ 8572 h 24098"/>
                    <a:gd name="connsiteX27" fmla="*/ 11049 w 14954"/>
                    <a:gd name="connsiteY27" fmla="*/ 3905 h 24098"/>
                    <a:gd name="connsiteX28" fmla="*/ 7715 w 14954"/>
                    <a:gd name="connsiteY28" fmla="*/ 2381 h 24098"/>
                    <a:gd name="connsiteX29" fmla="*/ 4477 w 14954"/>
                    <a:gd name="connsiteY29" fmla="*/ 3905 h 24098"/>
                    <a:gd name="connsiteX30" fmla="*/ 3048 w 14954"/>
                    <a:gd name="connsiteY30" fmla="*/ 847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54" h="24098">
                      <a:moveTo>
                        <a:pt x="667" y="18574"/>
                      </a:moveTo>
                      <a:lnTo>
                        <a:pt x="3429" y="18955"/>
                      </a:lnTo>
                      <a:cubicBezTo>
                        <a:pt x="3524" y="19812"/>
                        <a:pt x="3905" y="20479"/>
                        <a:pt x="4381" y="20860"/>
                      </a:cubicBezTo>
                      <a:cubicBezTo>
                        <a:pt x="5048" y="21431"/>
                        <a:pt x="6096" y="21622"/>
                        <a:pt x="7239" y="21622"/>
                      </a:cubicBezTo>
                      <a:cubicBezTo>
                        <a:pt x="8573" y="21622"/>
                        <a:pt x="9620" y="21336"/>
                        <a:pt x="10287" y="20860"/>
                      </a:cubicBezTo>
                      <a:cubicBezTo>
                        <a:pt x="11049" y="20288"/>
                        <a:pt x="11525" y="19621"/>
                        <a:pt x="11716" y="18669"/>
                      </a:cubicBezTo>
                      <a:cubicBezTo>
                        <a:pt x="11906" y="18097"/>
                        <a:pt x="11906" y="16859"/>
                        <a:pt x="11906" y="15049"/>
                      </a:cubicBezTo>
                      <a:cubicBezTo>
                        <a:pt x="10668" y="16478"/>
                        <a:pt x="9144" y="17240"/>
                        <a:pt x="7239" y="17240"/>
                      </a:cubicBezTo>
                      <a:cubicBezTo>
                        <a:pt x="4953" y="17240"/>
                        <a:pt x="3143" y="16383"/>
                        <a:pt x="1905" y="14764"/>
                      </a:cubicBezTo>
                      <a:cubicBezTo>
                        <a:pt x="667" y="13049"/>
                        <a:pt x="0" y="11049"/>
                        <a:pt x="0" y="8763"/>
                      </a:cubicBezTo>
                      <a:cubicBezTo>
                        <a:pt x="0" y="7144"/>
                        <a:pt x="286" y="5715"/>
                        <a:pt x="857" y="4286"/>
                      </a:cubicBezTo>
                      <a:cubicBezTo>
                        <a:pt x="1429" y="2953"/>
                        <a:pt x="2286" y="1905"/>
                        <a:pt x="3429" y="1143"/>
                      </a:cubicBezTo>
                      <a:cubicBezTo>
                        <a:pt x="4572" y="381"/>
                        <a:pt x="5810" y="0"/>
                        <a:pt x="7334" y="0"/>
                      </a:cubicBezTo>
                      <a:cubicBezTo>
                        <a:pt x="9334" y="0"/>
                        <a:pt x="10954" y="762"/>
                        <a:pt x="12287" y="2381"/>
                      </a:cubicBezTo>
                      <a:lnTo>
                        <a:pt x="12287" y="381"/>
                      </a:lnTo>
                      <a:lnTo>
                        <a:pt x="14954" y="381"/>
                      </a:lnTo>
                      <a:lnTo>
                        <a:pt x="14954" y="14954"/>
                      </a:lnTo>
                      <a:cubicBezTo>
                        <a:pt x="14954" y="17621"/>
                        <a:pt x="14669" y="19431"/>
                        <a:pt x="14192" y="20574"/>
                      </a:cubicBezTo>
                      <a:cubicBezTo>
                        <a:pt x="13621" y="21622"/>
                        <a:pt x="12859" y="22574"/>
                        <a:pt x="11621" y="23146"/>
                      </a:cubicBezTo>
                      <a:cubicBezTo>
                        <a:pt x="10477" y="23813"/>
                        <a:pt x="9049" y="24098"/>
                        <a:pt x="7334" y="24098"/>
                      </a:cubicBezTo>
                      <a:cubicBezTo>
                        <a:pt x="5334" y="24098"/>
                        <a:pt x="3715" y="23622"/>
                        <a:pt x="2476" y="22765"/>
                      </a:cubicBezTo>
                      <a:cubicBezTo>
                        <a:pt x="1238" y="21717"/>
                        <a:pt x="667" y="20383"/>
                        <a:pt x="667" y="18574"/>
                      </a:cubicBezTo>
                      <a:close/>
                      <a:moveTo>
                        <a:pt x="3048" y="8477"/>
                      </a:moveTo>
                      <a:cubicBezTo>
                        <a:pt x="3048" y="10668"/>
                        <a:pt x="3524" y="12287"/>
                        <a:pt x="4381" y="13335"/>
                      </a:cubicBezTo>
                      <a:cubicBezTo>
                        <a:pt x="5239" y="14383"/>
                        <a:pt x="6382" y="14859"/>
                        <a:pt x="7715" y="14859"/>
                      </a:cubicBezTo>
                      <a:cubicBezTo>
                        <a:pt x="9049" y="14859"/>
                        <a:pt x="10096" y="14383"/>
                        <a:pt x="11049" y="13335"/>
                      </a:cubicBezTo>
                      <a:cubicBezTo>
                        <a:pt x="11906" y="12287"/>
                        <a:pt x="12382" y="10763"/>
                        <a:pt x="12382" y="8572"/>
                      </a:cubicBezTo>
                      <a:cubicBezTo>
                        <a:pt x="12382" y="6477"/>
                        <a:pt x="11906" y="4953"/>
                        <a:pt x="11049" y="3905"/>
                      </a:cubicBezTo>
                      <a:cubicBezTo>
                        <a:pt x="10096" y="2857"/>
                        <a:pt x="9049" y="2381"/>
                        <a:pt x="7715" y="2381"/>
                      </a:cubicBezTo>
                      <a:cubicBezTo>
                        <a:pt x="6477" y="2381"/>
                        <a:pt x="5334" y="2857"/>
                        <a:pt x="4477" y="3905"/>
                      </a:cubicBezTo>
                      <a:cubicBezTo>
                        <a:pt x="3524" y="4858"/>
                        <a:pt x="3048" y="6382"/>
                        <a:pt x="3048" y="8477"/>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5" name="Freeform 70">
                  <a:extLst>
                    <a:ext uri="{FF2B5EF4-FFF2-40B4-BE49-F238E27FC236}">
                      <a16:creationId xmlns:a16="http://schemas.microsoft.com/office/drawing/2014/main" id="{4C609415-33CD-6971-D943-2D8601380A60}"/>
                    </a:ext>
                  </a:extLst>
                </p:cNvPr>
                <p:cNvSpPr/>
                <p:nvPr/>
              </p:nvSpPr>
              <p:spPr>
                <a:xfrm>
                  <a:off x="470819"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6" name="Freeform 71">
                  <a:extLst>
                    <a:ext uri="{FF2B5EF4-FFF2-40B4-BE49-F238E27FC236}">
                      <a16:creationId xmlns:a16="http://schemas.microsoft.com/office/drawing/2014/main" id="{117B7CAF-7A2D-24E8-4783-E47A393CD858}"/>
                    </a:ext>
                  </a:extLst>
                </p:cNvPr>
                <p:cNvSpPr/>
                <p:nvPr/>
              </p:nvSpPr>
              <p:spPr>
                <a:xfrm>
                  <a:off x="480630"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7" name="Freeform 72">
                  <a:extLst>
                    <a:ext uri="{FF2B5EF4-FFF2-40B4-BE49-F238E27FC236}">
                      <a16:creationId xmlns:a16="http://schemas.microsoft.com/office/drawing/2014/main" id="{1C2E8F84-B600-4DAB-FD43-832B5A28275F}"/>
                    </a:ext>
                  </a:extLst>
                </p:cNvPr>
                <p:cNvSpPr/>
                <p:nvPr/>
              </p:nvSpPr>
              <p:spPr>
                <a:xfrm>
                  <a:off x="49977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98" y="2667"/>
                        <a:pt x="17526" y="2477"/>
                        <a:pt x="16859" y="2477"/>
                      </a:cubicBezTo>
                      <a:cubicBezTo>
                        <a:pt x="15716" y="2477"/>
                        <a:pt x="14669" y="2857"/>
                        <a:pt x="13906" y="3620"/>
                      </a:cubicBezTo>
                      <a:cubicBezTo>
                        <a:pt x="13144"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19"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8" name="Freeform 73">
                  <a:extLst>
                    <a:ext uri="{FF2B5EF4-FFF2-40B4-BE49-F238E27FC236}">
                      <a16:creationId xmlns:a16="http://schemas.microsoft.com/office/drawing/2014/main" id="{A1419C7C-2E50-2491-1371-B73864AAE498}"/>
                    </a:ext>
                  </a:extLst>
                </p:cNvPr>
                <p:cNvSpPr/>
                <p:nvPr/>
              </p:nvSpPr>
              <p:spPr>
                <a:xfrm>
                  <a:off x="526827"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2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3 w 22764"/>
                    <a:gd name="connsiteY18" fmla="*/ 7429 h 17240"/>
                    <a:gd name="connsiteX19" fmla="*/ 12763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8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4" y="286"/>
                        <a:pt x="6572" y="0"/>
                        <a:pt x="7620" y="0"/>
                      </a:cubicBezTo>
                      <a:cubicBezTo>
                        <a:pt x="8858" y="0"/>
                        <a:pt x="9906" y="286"/>
                        <a:pt x="10668" y="762"/>
                      </a:cubicBezTo>
                      <a:cubicBezTo>
                        <a:pt x="11430" y="1238"/>
                        <a:pt x="12001" y="2000"/>
                        <a:pt x="12382" y="2953"/>
                      </a:cubicBezTo>
                      <a:cubicBezTo>
                        <a:pt x="13716" y="953"/>
                        <a:pt x="15430" y="0"/>
                        <a:pt x="17621" y="0"/>
                      </a:cubicBezTo>
                      <a:cubicBezTo>
                        <a:pt x="19336" y="0"/>
                        <a:pt x="20574" y="476"/>
                        <a:pt x="21431" y="1429"/>
                      </a:cubicBezTo>
                      <a:cubicBezTo>
                        <a:pt x="22288"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02" y="2667"/>
                        <a:pt x="17526" y="2477"/>
                        <a:pt x="16859" y="2477"/>
                      </a:cubicBezTo>
                      <a:cubicBezTo>
                        <a:pt x="15716" y="2477"/>
                        <a:pt x="14668" y="2857"/>
                        <a:pt x="13906" y="3620"/>
                      </a:cubicBezTo>
                      <a:cubicBezTo>
                        <a:pt x="13144" y="4381"/>
                        <a:pt x="12763" y="5715"/>
                        <a:pt x="12763" y="7429"/>
                      </a:cubicBezTo>
                      <a:lnTo>
                        <a:pt x="12763" y="17240"/>
                      </a:lnTo>
                      <a:lnTo>
                        <a:pt x="9906" y="17240"/>
                      </a:lnTo>
                      <a:lnTo>
                        <a:pt x="9906" y="6287"/>
                      </a:lnTo>
                      <a:cubicBezTo>
                        <a:pt x="9906" y="5048"/>
                        <a:pt x="9715" y="4096"/>
                        <a:pt x="9239" y="3429"/>
                      </a:cubicBezTo>
                      <a:cubicBezTo>
                        <a:pt x="8763" y="2762"/>
                        <a:pt x="8001" y="2477"/>
                        <a:pt x="6953" y="2477"/>
                      </a:cubicBezTo>
                      <a:cubicBezTo>
                        <a:pt x="6191" y="2477"/>
                        <a:pt x="5429" y="2667"/>
                        <a:pt x="4763" y="3143"/>
                      </a:cubicBezTo>
                      <a:cubicBezTo>
                        <a:pt x="4096" y="3524"/>
                        <a:pt x="3619" y="4191"/>
                        <a:pt x="3238"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9" name="Freeform 74">
                  <a:extLst>
                    <a:ext uri="{FF2B5EF4-FFF2-40B4-BE49-F238E27FC236}">
                      <a16:creationId xmlns:a16="http://schemas.microsoft.com/office/drawing/2014/main" id="{0420273D-257F-2C75-2062-520759F03A4D}"/>
                    </a:ext>
                  </a:extLst>
                </p:cNvPr>
                <p:cNvSpPr/>
                <p:nvPr/>
              </p:nvSpPr>
              <p:spPr>
                <a:xfrm>
                  <a:off x="552830" y="3963638"/>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8" y="2477"/>
                        <a:pt x="5620" y="2953"/>
                        <a:pt x="4667" y="3810"/>
                      </a:cubicBezTo>
                      <a:cubicBezTo>
                        <a:pt x="3810" y="4572"/>
                        <a:pt x="3239"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6" name="Graphic 6">
                <a:extLst>
                  <a:ext uri="{FF2B5EF4-FFF2-40B4-BE49-F238E27FC236}">
                    <a16:creationId xmlns:a16="http://schemas.microsoft.com/office/drawing/2014/main" id="{82CF6448-3502-955E-7106-C943E1BA7008}"/>
                  </a:ext>
                </a:extLst>
              </p:cNvPr>
              <p:cNvGrpSpPr/>
              <p:nvPr/>
            </p:nvGrpSpPr>
            <p:grpSpPr>
              <a:xfrm>
                <a:off x="245077" y="3993642"/>
                <a:ext cx="321658" cy="30194"/>
                <a:chOff x="245077" y="3993642"/>
                <a:chExt cx="321658" cy="30194"/>
              </a:xfrm>
              <a:solidFill>
                <a:srgbClr val="23509E"/>
              </a:solidFill>
            </p:grpSpPr>
            <p:sp>
              <p:nvSpPr>
                <p:cNvPr id="37" name="Freeform 76">
                  <a:extLst>
                    <a:ext uri="{FF2B5EF4-FFF2-40B4-BE49-F238E27FC236}">
                      <a16:creationId xmlns:a16="http://schemas.microsoft.com/office/drawing/2014/main" id="{65787380-2D9E-BD26-3690-592B65F6425C}"/>
                    </a:ext>
                  </a:extLst>
                </p:cNvPr>
                <p:cNvSpPr/>
                <p:nvPr/>
              </p:nvSpPr>
              <p:spPr>
                <a:xfrm>
                  <a:off x="24507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857 w 15811"/>
                    <a:gd name="connsiteY10" fmla="*/ 8858 h 17621"/>
                    <a:gd name="connsiteX11" fmla="*/ 4286 w 15811"/>
                    <a:gd name="connsiteY11" fmla="*/ 13716 h 17621"/>
                    <a:gd name="connsiteX12" fmla="*/ 7810 w 15811"/>
                    <a:gd name="connsiteY12" fmla="*/ 15335 h 17621"/>
                    <a:gd name="connsiteX13" fmla="*/ 11335 w 15811"/>
                    <a:gd name="connsiteY13" fmla="*/ 13716 h 17621"/>
                    <a:gd name="connsiteX14" fmla="*/ 12763 w 15811"/>
                    <a:gd name="connsiteY14" fmla="*/ 8763 h 17621"/>
                    <a:gd name="connsiteX15" fmla="*/ 11335 w 15811"/>
                    <a:gd name="connsiteY15" fmla="*/ 4000 h 17621"/>
                    <a:gd name="connsiteX16" fmla="*/ 7810 w 15811"/>
                    <a:gd name="connsiteY16" fmla="*/ 2381 h 17621"/>
                    <a:gd name="connsiteX17" fmla="*/ 4286 w 15811"/>
                    <a:gd name="connsiteY17" fmla="*/ 4000 h 17621"/>
                    <a:gd name="connsiteX18" fmla="*/ 2857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667" y="13811"/>
                        <a:pt x="0" y="11716"/>
                        <a:pt x="0" y="8858"/>
                      </a:cubicBezTo>
                      <a:close/>
                      <a:moveTo>
                        <a:pt x="2857" y="8858"/>
                      </a:moveTo>
                      <a:cubicBezTo>
                        <a:pt x="2857" y="11049"/>
                        <a:pt x="3334" y="12668"/>
                        <a:pt x="4286" y="13716"/>
                      </a:cubicBezTo>
                      <a:cubicBezTo>
                        <a:pt x="5239" y="14764"/>
                        <a:pt x="6382" y="15335"/>
                        <a:pt x="7810" y="15335"/>
                      </a:cubicBezTo>
                      <a:cubicBezTo>
                        <a:pt x="9239" y="15335"/>
                        <a:pt x="10382" y="14764"/>
                        <a:pt x="11335" y="13716"/>
                      </a:cubicBezTo>
                      <a:cubicBezTo>
                        <a:pt x="12287" y="12668"/>
                        <a:pt x="12763" y="10954"/>
                        <a:pt x="12763" y="8763"/>
                      </a:cubicBezTo>
                      <a:cubicBezTo>
                        <a:pt x="12763" y="6667"/>
                        <a:pt x="12287" y="5144"/>
                        <a:pt x="11335" y="4000"/>
                      </a:cubicBezTo>
                      <a:cubicBezTo>
                        <a:pt x="10382" y="2953"/>
                        <a:pt x="9239" y="2381"/>
                        <a:pt x="7810" y="2381"/>
                      </a:cubicBezTo>
                      <a:cubicBezTo>
                        <a:pt x="6382" y="2381"/>
                        <a:pt x="5239" y="2953"/>
                        <a:pt x="4286" y="4000"/>
                      </a:cubicBezTo>
                      <a:cubicBezTo>
                        <a:pt x="3334" y="5048"/>
                        <a:pt x="2857" y="6667"/>
                        <a:pt x="2857"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8" name="Freeform 77">
                  <a:extLst>
                    <a:ext uri="{FF2B5EF4-FFF2-40B4-BE49-F238E27FC236}">
                      <a16:creationId xmlns:a16="http://schemas.microsoft.com/office/drawing/2014/main" id="{09F7B3C2-49EC-C0E8-173E-7D10468F63C7}"/>
                    </a:ext>
                  </a:extLst>
                </p:cNvPr>
                <p:cNvSpPr/>
                <p:nvPr/>
              </p:nvSpPr>
              <p:spPr>
                <a:xfrm>
                  <a:off x="262413" y="3993642"/>
                  <a:ext cx="9810" cy="23622"/>
                </a:xfrm>
                <a:custGeom>
                  <a:avLst/>
                  <a:gdLst>
                    <a:gd name="connsiteX0" fmla="*/ 2477 w 9810"/>
                    <a:gd name="connsiteY0" fmla="*/ 23622 h 23622"/>
                    <a:gd name="connsiteX1" fmla="*/ 2477 w 9810"/>
                    <a:gd name="connsiteY1" fmla="*/ 8954 h 23622"/>
                    <a:gd name="connsiteX2" fmla="*/ 0 w 9810"/>
                    <a:gd name="connsiteY2" fmla="*/ 8954 h 23622"/>
                    <a:gd name="connsiteX3" fmla="*/ 0 w 9810"/>
                    <a:gd name="connsiteY3" fmla="*/ 6763 h 23622"/>
                    <a:gd name="connsiteX4" fmla="*/ 2477 w 9810"/>
                    <a:gd name="connsiteY4" fmla="*/ 6763 h 23622"/>
                    <a:gd name="connsiteX5" fmla="*/ 2477 w 9810"/>
                    <a:gd name="connsiteY5" fmla="*/ 4953 h 23622"/>
                    <a:gd name="connsiteX6" fmla="*/ 2762 w 9810"/>
                    <a:gd name="connsiteY6" fmla="*/ 2477 h 23622"/>
                    <a:gd name="connsiteX7" fmla="*/ 4191 w 9810"/>
                    <a:gd name="connsiteY7" fmla="*/ 667 h 23622"/>
                    <a:gd name="connsiteX8" fmla="*/ 7144 w 9810"/>
                    <a:gd name="connsiteY8" fmla="*/ 0 h 23622"/>
                    <a:gd name="connsiteX9" fmla="*/ 9811 w 9810"/>
                    <a:gd name="connsiteY9" fmla="*/ 286 h 23622"/>
                    <a:gd name="connsiteX10" fmla="*/ 9334 w 9810"/>
                    <a:gd name="connsiteY10" fmla="*/ 2762 h 23622"/>
                    <a:gd name="connsiteX11" fmla="*/ 7620 w 9810"/>
                    <a:gd name="connsiteY11" fmla="*/ 2572 h 23622"/>
                    <a:gd name="connsiteX12" fmla="*/ 5810 w 9810"/>
                    <a:gd name="connsiteY12" fmla="*/ 3143 h 23622"/>
                    <a:gd name="connsiteX13" fmla="*/ 5239 w 9810"/>
                    <a:gd name="connsiteY13" fmla="*/ 5239 h 23622"/>
                    <a:gd name="connsiteX14" fmla="*/ 5239 w 9810"/>
                    <a:gd name="connsiteY14" fmla="*/ 6763 h 23622"/>
                    <a:gd name="connsiteX15" fmla="*/ 8477 w 9810"/>
                    <a:gd name="connsiteY15" fmla="*/ 6763 h 23622"/>
                    <a:gd name="connsiteX16" fmla="*/ 8477 w 9810"/>
                    <a:gd name="connsiteY16" fmla="*/ 8954 h 23622"/>
                    <a:gd name="connsiteX17" fmla="*/ 5239 w 9810"/>
                    <a:gd name="connsiteY17" fmla="*/ 8954 h 23622"/>
                    <a:gd name="connsiteX18" fmla="*/ 5239 w 9810"/>
                    <a:gd name="connsiteY18" fmla="*/ 23622 h 23622"/>
                    <a:gd name="connsiteX19" fmla="*/ 2477 w 9810"/>
                    <a:gd name="connsiteY19" fmla="*/ 23622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2">
                      <a:moveTo>
                        <a:pt x="2477" y="23622"/>
                      </a:moveTo>
                      <a:lnTo>
                        <a:pt x="2477" y="8954"/>
                      </a:lnTo>
                      <a:lnTo>
                        <a:pt x="0" y="8954"/>
                      </a:lnTo>
                      <a:lnTo>
                        <a:pt x="0" y="6763"/>
                      </a:lnTo>
                      <a:lnTo>
                        <a:pt x="2477" y="6763"/>
                      </a:lnTo>
                      <a:lnTo>
                        <a:pt x="2477" y="4953"/>
                      </a:lnTo>
                      <a:cubicBezTo>
                        <a:pt x="2477" y="3810"/>
                        <a:pt x="2572" y="2953"/>
                        <a:pt x="2762" y="2477"/>
                      </a:cubicBezTo>
                      <a:cubicBezTo>
                        <a:pt x="3048" y="1715"/>
                        <a:pt x="3524" y="1143"/>
                        <a:pt x="4191" y="667"/>
                      </a:cubicBezTo>
                      <a:cubicBezTo>
                        <a:pt x="4858" y="191"/>
                        <a:pt x="5810" y="0"/>
                        <a:pt x="7144" y="0"/>
                      </a:cubicBezTo>
                      <a:cubicBezTo>
                        <a:pt x="7906" y="0"/>
                        <a:pt x="8858" y="95"/>
                        <a:pt x="9811" y="286"/>
                      </a:cubicBezTo>
                      <a:lnTo>
                        <a:pt x="9334" y="2762"/>
                      </a:lnTo>
                      <a:cubicBezTo>
                        <a:pt x="8763" y="2667"/>
                        <a:pt x="8192" y="2572"/>
                        <a:pt x="7620" y="2572"/>
                      </a:cubicBezTo>
                      <a:cubicBezTo>
                        <a:pt x="6763" y="2572"/>
                        <a:pt x="6096" y="2762"/>
                        <a:pt x="5810" y="3143"/>
                      </a:cubicBezTo>
                      <a:cubicBezTo>
                        <a:pt x="5429" y="3524"/>
                        <a:pt x="5239" y="4191"/>
                        <a:pt x="5239" y="5239"/>
                      </a:cubicBezTo>
                      <a:lnTo>
                        <a:pt x="5239" y="6763"/>
                      </a:lnTo>
                      <a:lnTo>
                        <a:pt x="8477" y="6763"/>
                      </a:lnTo>
                      <a:lnTo>
                        <a:pt x="8477" y="8954"/>
                      </a:lnTo>
                      <a:lnTo>
                        <a:pt x="5239" y="8954"/>
                      </a:lnTo>
                      <a:lnTo>
                        <a:pt x="5239"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9" name="Freeform 78">
                  <a:extLst>
                    <a:ext uri="{FF2B5EF4-FFF2-40B4-BE49-F238E27FC236}">
                      <a16:creationId xmlns:a16="http://schemas.microsoft.com/office/drawing/2014/main" id="{345CA472-C970-3AE8-D9C2-E329DEE862EB}"/>
                    </a:ext>
                  </a:extLst>
                </p:cNvPr>
                <p:cNvSpPr/>
                <p:nvPr/>
              </p:nvSpPr>
              <p:spPr>
                <a:xfrm>
                  <a:off x="280510" y="399449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6 w 8286"/>
                    <a:gd name="connsiteY4" fmla="*/ 21146 h 22955"/>
                    <a:gd name="connsiteX5" fmla="*/ 2095 w 8286"/>
                    <a:gd name="connsiteY5" fmla="*/ 17812 h 22955"/>
                    <a:gd name="connsiteX6" fmla="*/ 2095 w 8286"/>
                    <a:gd name="connsiteY6" fmla="*/ 8096 h 22955"/>
                    <a:gd name="connsiteX7" fmla="*/ 0 w 8286"/>
                    <a:gd name="connsiteY7" fmla="*/ 8096 h 22955"/>
                    <a:gd name="connsiteX8" fmla="*/ 0 w 8286"/>
                    <a:gd name="connsiteY8" fmla="*/ 5906 h 22955"/>
                    <a:gd name="connsiteX9" fmla="*/ 2095 w 8286"/>
                    <a:gd name="connsiteY9" fmla="*/ 5906 h 22955"/>
                    <a:gd name="connsiteX10" fmla="*/ 2095 w 8286"/>
                    <a:gd name="connsiteY10" fmla="*/ 1715 h 22955"/>
                    <a:gd name="connsiteX11" fmla="*/ 4953 w 8286"/>
                    <a:gd name="connsiteY11" fmla="*/ 0 h 22955"/>
                    <a:gd name="connsiteX12" fmla="*/ 4953 w 8286"/>
                    <a:gd name="connsiteY12" fmla="*/ 5906 h 22955"/>
                    <a:gd name="connsiteX13" fmla="*/ 7810 w 8286"/>
                    <a:gd name="connsiteY13" fmla="*/ 5906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6" y="21146"/>
                      </a:cubicBezTo>
                      <a:cubicBezTo>
                        <a:pt x="2286" y="20574"/>
                        <a:pt x="2095" y="19526"/>
                        <a:pt x="2095" y="17812"/>
                      </a:cubicBezTo>
                      <a:lnTo>
                        <a:pt x="2095" y="8096"/>
                      </a:lnTo>
                      <a:lnTo>
                        <a:pt x="0" y="8096"/>
                      </a:lnTo>
                      <a:lnTo>
                        <a:pt x="0" y="5906"/>
                      </a:lnTo>
                      <a:lnTo>
                        <a:pt x="2095" y="5906"/>
                      </a:lnTo>
                      <a:lnTo>
                        <a:pt x="2095" y="1715"/>
                      </a:lnTo>
                      <a:lnTo>
                        <a:pt x="4953" y="0"/>
                      </a:lnTo>
                      <a:lnTo>
                        <a:pt x="4953" y="5906"/>
                      </a:lnTo>
                      <a:lnTo>
                        <a:pt x="7810" y="5906"/>
                      </a:lnTo>
                      <a:lnTo>
                        <a:pt x="7810" y="8096"/>
                      </a:lnTo>
                      <a:lnTo>
                        <a:pt x="4953" y="8096"/>
                      </a:lnTo>
                      <a:lnTo>
                        <a:pt x="4953" y="17907"/>
                      </a:lnTo>
                      <a:cubicBezTo>
                        <a:pt x="4953" y="18764"/>
                        <a:pt x="5048" y="19241"/>
                        <a:pt x="5144" y="19431"/>
                      </a:cubicBezTo>
                      <a:cubicBezTo>
                        <a:pt x="5239" y="19621"/>
                        <a:pt x="5429" y="19812"/>
                        <a:pt x="5620" y="20003"/>
                      </a:cubicBezTo>
                      <a:cubicBezTo>
                        <a:pt x="5810" y="20098"/>
                        <a:pt x="6191" y="20193"/>
                        <a:pt x="6572" y="20193"/>
                      </a:cubicBezTo>
                      <a:cubicBezTo>
                        <a:pt x="6953" y="20384"/>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0" name="Freeform 79">
                  <a:extLst>
                    <a:ext uri="{FF2B5EF4-FFF2-40B4-BE49-F238E27FC236}">
                      <a16:creationId xmlns:a16="http://schemas.microsoft.com/office/drawing/2014/main" id="{20B59567-9420-0AD2-BC32-656059058905}"/>
                    </a:ext>
                  </a:extLst>
                </p:cNvPr>
                <p:cNvSpPr/>
                <p:nvPr/>
              </p:nvSpPr>
              <p:spPr>
                <a:xfrm>
                  <a:off x="291273" y="3994023"/>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4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2 h 23431"/>
                    <a:gd name="connsiteX13" fmla="*/ 4858 w 13716"/>
                    <a:gd name="connsiteY13" fmla="*/ 9239 h 23431"/>
                    <a:gd name="connsiteX14" fmla="*/ 3238 w 13716"/>
                    <a:gd name="connsiteY14" fmla="*/ 11049 h 23431"/>
                    <a:gd name="connsiteX15" fmla="*/ 2762 w 13716"/>
                    <a:gd name="connsiteY15" fmla="*/ 14192 h 23431"/>
                    <a:gd name="connsiteX16" fmla="*/ 2762 w 13716"/>
                    <a:gd name="connsiteY16" fmla="*/ 23431 h 23431"/>
                    <a:gd name="connsiteX17" fmla="*/ 0 w 13716"/>
                    <a:gd name="connsiteY17" fmla="*/ 23431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3" y="8001"/>
                        <a:pt x="13144" y="8858"/>
                      </a:cubicBezTo>
                      <a:cubicBezTo>
                        <a:pt x="13525" y="9715"/>
                        <a:pt x="13716" y="10954"/>
                        <a:pt x="13716" y="12668"/>
                      </a:cubicBezTo>
                      <a:lnTo>
                        <a:pt x="13716" y="23336"/>
                      </a:lnTo>
                      <a:lnTo>
                        <a:pt x="10858" y="23336"/>
                      </a:lnTo>
                      <a:lnTo>
                        <a:pt x="10858" y="12668"/>
                      </a:lnTo>
                      <a:cubicBezTo>
                        <a:pt x="10858" y="11239"/>
                        <a:pt x="10573" y="10192"/>
                        <a:pt x="9906" y="9525"/>
                      </a:cubicBezTo>
                      <a:cubicBezTo>
                        <a:pt x="9335" y="8858"/>
                        <a:pt x="8382" y="8572"/>
                        <a:pt x="7239" y="8572"/>
                      </a:cubicBezTo>
                      <a:cubicBezTo>
                        <a:pt x="6382" y="8572"/>
                        <a:pt x="5620" y="8763"/>
                        <a:pt x="4858" y="9239"/>
                      </a:cubicBezTo>
                      <a:cubicBezTo>
                        <a:pt x="4096" y="9715"/>
                        <a:pt x="3619" y="10287"/>
                        <a:pt x="3238" y="11049"/>
                      </a:cubicBezTo>
                      <a:cubicBezTo>
                        <a:pt x="2953" y="11811"/>
                        <a:pt x="2762" y="12859"/>
                        <a:pt x="2762" y="14192"/>
                      </a:cubicBezTo>
                      <a:lnTo>
                        <a:pt x="2762" y="23431"/>
                      </a:lnTo>
                      <a:lnTo>
                        <a:pt x="0" y="23431"/>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1" name="Freeform 80">
                  <a:extLst>
                    <a:ext uri="{FF2B5EF4-FFF2-40B4-BE49-F238E27FC236}">
                      <a16:creationId xmlns:a16="http://schemas.microsoft.com/office/drawing/2014/main" id="{6F253182-C053-0872-8BB4-8F817E4C989B}"/>
                    </a:ext>
                  </a:extLst>
                </p:cNvPr>
                <p:cNvSpPr/>
                <p:nvPr/>
              </p:nvSpPr>
              <p:spPr>
                <a:xfrm>
                  <a:off x="308228"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621" y="13906"/>
                        <a:pt x="12192"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2" name="Freeform 81">
                  <a:extLst>
                    <a:ext uri="{FF2B5EF4-FFF2-40B4-BE49-F238E27FC236}">
                      <a16:creationId xmlns:a16="http://schemas.microsoft.com/office/drawing/2014/main" id="{4975D90B-CA6B-FD40-BF11-9445671390E6}"/>
                    </a:ext>
                  </a:extLst>
                </p:cNvPr>
                <p:cNvSpPr/>
                <p:nvPr/>
              </p:nvSpPr>
              <p:spPr>
                <a:xfrm>
                  <a:off x="336803" y="3994023"/>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3" name="Freeform 82">
                  <a:extLst>
                    <a:ext uri="{FF2B5EF4-FFF2-40B4-BE49-F238E27FC236}">
                      <a16:creationId xmlns:a16="http://schemas.microsoft.com/office/drawing/2014/main" id="{3D9A7794-CE61-704C-81F4-CCD5A377BE3A}"/>
                    </a:ext>
                  </a:extLst>
                </p:cNvPr>
                <p:cNvSpPr/>
                <p:nvPr/>
              </p:nvSpPr>
              <p:spPr>
                <a:xfrm>
                  <a:off x="358044" y="4000405"/>
                  <a:ext cx="13715" cy="17240"/>
                </a:xfrm>
                <a:custGeom>
                  <a:avLst/>
                  <a:gdLst>
                    <a:gd name="connsiteX0" fmla="*/ 11049 w 13715"/>
                    <a:gd name="connsiteY0" fmla="*/ 16859 h 17240"/>
                    <a:gd name="connsiteX1" fmla="*/ 11049 w 13715"/>
                    <a:gd name="connsiteY1" fmla="*/ 14383 h 17240"/>
                    <a:gd name="connsiteX2" fmla="*/ 5715 w 13715"/>
                    <a:gd name="connsiteY2" fmla="*/ 17240 h 17240"/>
                    <a:gd name="connsiteX3" fmla="*/ 2953 w 13715"/>
                    <a:gd name="connsiteY3" fmla="*/ 16669 h 17240"/>
                    <a:gd name="connsiteX4" fmla="*/ 1048 w 13715"/>
                    <a:gd name="connsiteY4" fmla="*/ 15240 h 17240"/>
                    <a:gd name="connsiteX5" fmla="*/ 190 w 13715"/>
                    <a:gd name="connsiteY5" fmla="*/ 13144 h 17240"/>
                    <a:gd name="connsiteX6" fmla="*/ 0 w 13715"/>
                    <a:gd name="connsiteY6" fmla="*/ 10477 h 17240"/>
                    <a:gd name="connsiteX7" fmla="*/ 0 w 13715"/>
                    <a:gd name="connsiteY7" fmla="*/ 0 h 17240"/>
                    <a:gd name="connsiteX8" fmla="*/ 2857 w 13715"/>
                    <a:gd name="connsiteY8" fmla="*/ 0 h 17240"/>
                    <a:gd name="connsiteX9" fmla="*/ 2857 w 13715"/>
                    <a:gd name="connsiteY9" fmla="*/ 9334 h 17240"/>
                    <a:gd name="connsiteX10" fmla="*/ 3048 w 13715"/>
                    <a:gd name="connsiteY10" fmla="*/ 12382 h 17240"/>
                    <a:gd name="connsiteX11" fmla="*/ 4191 w 13715"/>
                    <a:gd name="connsiteY11" fmla="*/ 14192 h 17240"/>
                    <a:gd name="connsiteX12" fmla="*/ 6382 w 13715"/>
                    <a:gd name="connsiteY12" fmla="*/ 14859 h 17240"/>
                    <a:gd name="connsiteX13" fmla="*/ 8763 w 13715"/>
                    <a:gd name="connsiteY13" fmla="*/ 14192 h 17240"/>
                    <a:gd name="connsiteX14" fmla="*/ 10382 w 13715"/>
                    <a:gd name="connsiteY14" fmla="*/ 12382 h 17240"/>
                    <a:gd name="connsiteX15" fmla="*/ 10858 w 13715"/>
                    <a:gd name="connsiteY15" fmla="*/ 9049 h 17240"/>
                    <a:gd name="connsiteX16" fmla="*/ 10858 w 13715"/>
                    <a:gd name="connsiteY16" fmla="*/ 0 h 17240"/>
                    <a:gd name="connsiteX17" fmla="*/ 13716 w 13715"/>
                    <a:gd name="connsiteY17" fmla="*/ 0 h 17240"/>
                    <a:gd name="connsiteX18" fmla="*/ 13716 w 13715"/>
                    <a:gd name="connsiteY18" fmla="*/ 16859 h 17240"/>
                    <a:gd name="connsiteX19" fmla="*/ 11049 w 13715"/>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5" h="17240">
                      <a:moveTo>
                        <a:pt x="11049" y="16859"/>
                      </a:moveTo>
                      <a:lnTo>
                        <a:pt x="11049" y="14383"/>
                      </a:lnTo>
                      <a:cubicBezTo>
                        <a:pt x="9715" y="16288"/>
                        <a:pt x="8001" y="17240"/>
                        <a:pt x="5715" y="17240"/>
                      </a:cubicBezTo>
                      <a:cubicBezTo>
                        <a:pt x="4763" y="17240"/>
                        <a:pt x="3810" y="17050"/>
                        <a:pt x="2953" y="16669"/>
                      </a:cubicBezTo>
                      <a:cubicBezTo>
                        <a:pt x="2096" y="16288"/>
                        <a:pt x="1429" y="15811"/>
                        <a:pt x="1048" y="15240"/>
                      </a:cubicBezTo>
                      <a:cubicBezTo>
                        <a:pt x="667" y="14668"/>
                        <a:pt x="381" y="14002"/>
                        <a:pt x="190" y="13144"/>
                      </a:cubicBezTo>
                      <a:cubicBezTo>
                        <a:pt x="95" y="12573"/>
                        <a:pt x="0" y="11716"/>
                        <a:pt x="0" y="10477"/>
                      </a:cubicBezTo>
                      <a:lnTo>
                        <a:pt x="0" y="0"/>
                      </a:lnTo>
                      <a:lnTo>
                        <a:pt x="2857" y="0"/>
                      </a:lnTo>
                      <a:lnTo>
                        <a:pt x="2857" y="9334"/>
                      </a:lnTo>
                      <a:cubicBezTo>
                        <a:pt x="2857" y="10858"/>
                        <a:pt x="2953" y="11811"/>
                        <a:pt x="3048" y="12382"/>
                      </a:cubicBezTo>
                      <a:cubicBezTo>
                        <a:pt x="3238" y="13144"/>
                        <a:pt x="3619" y="13716"/>
                        <a:pt x="4191" y="14192"/>
                      </a:cubicBezTo>
                      <a:cubicBezTo>
                        <a:pt x="4763" y="14668"/>
                        <a:pt x="5524" y="14859"/>
                        <a:pt x="6382" y="14859"/>
                      </a:cubicBezTo>
                      <a:cubicBezTo>
                        <a:pt x="7239" y="14859"/>
                        <a:pt x="8001" y="14668"/>
                        <a:pt x="8763" y="14192"/>
                      </a:cubicBezTo>
                      <a:cubicBezTo>
                        <a:pt x="9525" y="13716"/>
                        <a:pt x="10001" y="13144"/>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4" name="Freeform 83">
                  <a:extLst>
                    <a:ext uri="{FF2B5EF4-FFF2-40B4-BE49-F238E27FC236}">
                      <a16:creationId xmlns:a16="http://schemas.microsoft.com/office/drawing/2014/main" id="{9A86B7C8-98CA-699C-CCA5-21B11A988728}"/>
                    </a:ext>
                  </a:extLst>
                </p:cNvPr>
                <p:cNvSpPr/>
                <p:nvPr/>
              </p:nvSpPr>
              <p:spPr>
                <a:xfrm>
                  <a:off x="376046" y="4000024"/>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7 w 9143"/>
                    <a:gd name="connsiteY11" fmla="*/ 8477 h 17335"/>
                    <a:gd name="connsiteX12" fmla="*/ 2857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8"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0"/>
                        <a:pt x="3524" y="4477"/>
                        <a:pt x="3334" y="5144"/>
                      </a:cubicBezTo>
                      <a:cubicBezTo>
                        <a:pt x="3048" y="6191"/>
                        <a:pt x="2857" y="7239"/>
                        <a:pt x="2857" y="8477"/>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5" name="Freeform 84">
                  <a:extLst>
                    <a:ext uri="{FF2B5EF4-FFF2-40B4-BE49-F238E27FC236}">
                      <a16:creationId xmlns:a16="http://schemas.microsoft.com/office/drawing/2014/main" id="{CED7A93D-D55F-9F63-8F12-851197CEAF49}"/>
                    </a:ext>
                  </a:extLst>
                </p:cNvPr>
                <p:cNvSpPr/>
                <p:nvPr/>
              </p:nvSpPr>
              <p:spPr>
                <a:xfrm>
                  <a:off x="38585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5" y="15335"/>
                        <a:pt x="10477" y="14764"/>
                        <a:pt x="11430" y="13716"/>
                      </a:cubicBezTo>
                      <a:cubicBezTo>
                        <a:pt x="12383" y="12668"/>
                        <a:pt x="12859" y="10954"/>
                        <a:pt x="12859" y="8763"/>
                      </a:cubicBezTo>
                      <a:cubicBezTo>
                        <a:pt x="12859" y="6667"/>
                        <a:pt x="12383" y="5144"/>
                        <a:pt x="11430" y="4000"/>
                      </a:cubicBezTo>
                      <a:cubicBezTo>
                        <a:pt x="10477" y="2953"/>
                        <a:pt x="9335"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6" name="Freeform 85">
                  <a:extLst>
                    <a:ext uri="{FF2B5EF4-FFF2-40B4-BE49-F238E27FC236}">
                      <a16:creationId xmlns:a16="http://schemas.microsoft.com/office/drawing/2014/main" id="{992C80D2-43BD-2644-F284-001A7B298EEC}"/>
                    </a:ext>
                  </a:extLst>
                </p:cNvPr>
                <p:cNvSpPr/>
                <p:nvPr/>
              </p:nvSpPr>
              <p:spPr>
                <a:xfrm>
                  <a:off x="405002" y="4000024"/>
                  <a:ext cx="14573" cy="23812"/>
                </a:xfrm>
                <a:custGeom>
                  <a:avLst/>
                  <a:gdLst>
                    <a:gd name="connsiteX0" fmla="*/ 0 w 14573"/>
                    <a:gd name="connsiteY0" fmla="*/ 23717 h 23812"/>
                    <a:gd name="connsiteX1" fmla="*/ 0 w 14573"/>
                    <a:gd name="connsiteY1" fmla="*/ 381 h 23812"/>
                    <a:gd name="connsiteX2" fmla="*/ 2572 w 14573"/>
                    <a:gd name="connsiteY2" fmla="*/ 381 h 23812"/>
                    <a:gd name="connsiteX3" fmla="*/ 2572 w 14573"/>
                    <a:gd name="connsiteY3" fmla="*/ 2572 h 23812"/>
                    <a:gd name="connsiteX4" fmla="*/ 4667 w 14573"/>
                    <a:gd name="connsiteY4" fmla="*/ 667 h 23812"/>
                    <a:gd name="connsiteX5" fmla="*/ 7429 w 14573"/>
                    <a:gd name="connsiteY5" fmla="*/ 0 h 23812"/>
                    <a:gd name="connsiteX6" fmla="*/ 11240 w 14573"/>
                    <a:gd name="connsiteY6" fmla="*/ 1143 h 23812"/>
                    <a:gd name="connsiteX7" fmla="*/ 13716 w 14573"/>
                    <a:gd name="connsiteY7" fmla="*/ 4286 h 23812"/>
                    <a:gd name="connsiteX8" fmla="*/ 14573 w 14573"/>
                    <a:gd name="connsiteY8" fmla="*/ 8763 h 23812"/>
                    <a:gd name="connsiteX9" fmla="*/ 13621 w 14573"/>
                    <a:gd name="connsiteY9" fmla="*/ 13430 h 23812"/>
                    <a:gd name="connsiteX10" fmla="*/ 10954 w 14573"/>
                    <a:gd name="connsiteY10" fmla="*/ 16573 h 23812"/>
                    <a:gd name="connsiteX11" fmla="*/ 7239 w 14573"/>
                    <a:gd name="connsiteY11" fmla="*/ 17716 h 23812"/>
                    <a:gd name="connsiteX12" fmla="*/ 4667 w 14573"/>
                    <a:gd name="connsiteY12" fmla="*/ 17145 h 23812"/>
                    <a:gd name="connsiteX13" fmla="*/ 2762 w 14573"/>
                    <a:gd name="connsiteY13" fmla="*/ 15621 h 23812"/>
                    <a:gd name="connsiteX14" fmla="*/ 2762 w 14573"/>
                    <a:gd name="connsiteY14" fmla="*/ 23813 h 23812"/>
                    <a:gd name="connsiteX15" fmla="*/ 0 w 14573"/>
                    <a:gd name="connsiteY15" fmla="*/ 23813 h 23812"/>
                    <a:gd name="connsiteX16" fmla="*/ 2572 w 14573"/>
                    <a:gd name="connsiteY16" fmla="*/ 8954 h 23812"/>
                    <a:gd name="connsiteX17" fmla="*/ 3905 w 14573"/>
                    <a:gd name="connsiteY17" fmla="*/ 13716 h 23812"/>
                    <a:gd name="connsiteX18" fmla="*/ 7048 w 14573"/>
                    <a:gd name="connsiteY18" fmla="*/ 15240 h 23812"/>
                    <a:gd name="connsiteX19" fmla="*/ 10287 w 14573"/>
                    <a:gd name="connsiteY19" fmla="*/ 13621 h 23812"/>
                    <a:gd name="connsiteX20" fmla="*/ 11621 w 14573"/>
                    <a:gd name="connsiteY20" fmla="*/ 8668 h 23812"/>
                    <a:gd name="connsiteX21" fmla="*/ 10287 w 14573"/>
                    <a:gd name="connsiteY21" fmla="*/ 3810 h 23812"/>
                    <a:gd name="connsiteX22" fmla="*/ 7144 w 14573"/>
                    <a:gd name="connsiteY22" fmla="*/ 2191 h 23812"/>
                    <a:gd name="connsiteX23" fmla="*/ 3905 w 14573"/>
                    <a:gd name="connsiteY23" fmla="*/ 3905 h 23812"/>
                    <a:gd name="connsiteX24" fmla="*/ 2572 w 14573"/>
                    <a:gd name="connsiteY24" fmla="*/ 8954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73" h="23812">
                      <a:moveTo>
                        <a:pt x="0" y="23717"/>
                      </a:moveTo>
                      <a:lnTo>
                        <a:pt x="0" y="381"/>
                      </a:lnTo>
                      <a:lnTo>
                        <a:pt x="2572" y="381"/>
                      </a:lnTo>
                      <a:lnTo>
                        <a:pt x="2572" y="2572"/>
                      </a:lnTo>
                      <a:cubicBezTo>
                        <a:pt x="3143" y="1714"/>
                        <a:pt x="3905" y="1048"/>
                        <a:pt x="4667" y="667"/>
                      </a:cubicBezTo>
                      <a:cubicBezTo>
                        <a:pt x="5429" y="286"/>
                        <a:pt x="6382" y="0"/>
                        <a:pt x="7429" y="0"/>
                      </a:cubicBezTo>
                      <a:cubicBezTo>
                        <a:pt x="8858" y="0"/>
                        <a:pt x="10096" y="381"/>
                        <a:pt x="11240" y="1143"/>
                      </a:cubicBezTo>
                      <a:cubicBezTo>
                        <a:pt x="12382" y="1905"/>
                        <a:pt x="13144" y="2953"/>
                        <a:pt x="13716" y="4286"/>
                      </a:cubicBezTo>
                      <a:cubicBezTo>
                        <a:pt x="14288" y="5620"/>
                        <a:pt x="14573" y="7144"/>
                        <a:pt x="14573" y="8763"/>
                      </a:cubicBezTo>
                      <a:cubicBezTo>
                        <a:pt x="14573" y="10478"/>
                        <a:pt x="14288" y="12002"/>
                        <a:pt x="13621" y="13430"/>
                      </a:cubicBezTo>
                      <a:cubicBezTo>
                        <a:pt x="13049" y="14764"/>
                        <a:pt x="12097" y="15907"/>
                        <a:pt x="10954" y="16573"/>
                      </a:cubicBezTo>
                      <a:cubicBezTo>
                        <a:pt x="9811" y="17336"/>
                        <a:pt x="8572" y="17716"/>
                        <a:pt x="7239" y="17716"/>
                      </a:cubicBezTo>
                      <a:cubicBezTo>
                        <a:pt x="6286" y="17716"/>
                        <a:pt x="5429" y="17526"/>
                        <a:pt x="4667" y="17145"/>
                      </a:cubicBezTo>
                      <a:cubicBezTo>
                        <a:pt x="3905" y="16764"/>
                        <a:pt x="3334" y="16192"/>
                        <a:pt x="2762" y="15621"/>
                      </a:cubicBezTo>
                      <a:lnTo>
                        <a:pt x="2762" y="23813"/>
                      </a:lnTo>
                      <a:lnTo>
                        <a:pt x="0" y="23813"/>
                      </a:lnTo>
                      <a:close/>
                      <a:moveTo>
                        <a:pt x="2572" y="8954"/>
                      </a:moveTo>
                      <a:cubicBezTo>
                        <a:pt x="2572" y="11144"/>
                        <a:pt x="3048" y="12763"/>
                        <a:pt x="3905" y="13716"/>
                      </a:cubicBezTo>
                      <a:cubicBezTo>
                        <a:pt x="4763" y="14764"/>
                        <a:pt x="5810" y="15240"/>
                        <a:pt x="7048" y="15240"/>
                      </a:cubicBezTo>
                      <a:cubicBezTo>
                        <a:pt x="8287" y="15240"/>
                        <a:pt x="9430" y="14669"/>
                        <a:pt x="10287" y="13621"/>
                      </a:cubicBezTo>
                      <a:cubicBezTo>
                        <a:pt x="11144" y="12573"/>
                        <a:pt x="11621" y="10858"/>
                        <a:pt x="11621" y="8668"/>
                      </a:cubicBezTo>
                      <a:cubicBezTo>
                        <a:pt x="11621" y="6477"/>
                        <a:pt x="11144" y="4953"/>
                        <a:pt x="10287" y="3810"/>
                      </a:cubicBezTo>
                      <a:cubicBezTo>
                        <a:pt x="9430" y="2762"/>
                        <a:pt x="8382" y="2191"/>
                        <a:pt x="7144" y="2191"/>
                      </a:cubicBezTo>
                      <a:cubicBezTo>
                        <a:pt x="5905" y="2191"/>
                        <a:pt x="4858" y="2762"/>
                        <a:pt x="3905" y="3905"/>
                      </a:cubicBezTo>
                      <a:cubicBezTo>
                        <a:pt x="3048" y="5144"/>
                        <a:pt x="2572" y="6763"/>
                        <a:pt x="2572" y="895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7" name="Freeform 86">
                  <a:extLst>
                    <a:ext uri="{FF2B5EF4-FFF2-40B4-BE49-F238E27FC236}">
                      <a16:creationId xmlns:a16="http://schemas.microsoft.com/office/drawing/2014/main" id="{191E5EA2-D19B-EA5F-635D-4E62D5377157}"/>
                    </a:ext>
                  </a:extLst>
                </p:cNvPr>
                <p:cNvSpPr/>
                <p:nvPr/>
              </p:nvSpPr>
              <p:spPr>
                <a:xfrm>
                  <a:off x="422052"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3048 w 15525"/>
                    <a:gd name="connsiteY11" fmla="*/ 9525 h 17621"/>
                    <a:gd name="connsiteX12" fmla="*/ 4572 w 15525"/>
                    <a:gd name="connsiteY12" fmla="*/ 13811 h 17621"/>
                    <a:gd name="connsiteX13" fmla="*/ 8096 w 15525"/>
                    <a:gd name="connsiteY13" fmla="*/ 15240 h 17621"/>
                    <a:gd name="connsiteX14" fmla="*/ 10763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3048" y="9525"/>
                      </a:lnTo>
                      <a:cubicBezTo>
                        <a:pt x="3143" y="11335"/>
                        <a:pt x="3715" y="12763"/>
                        <a:pt x="4572" y="13811"/>
                      </a:cubicBezTo>
                      <a:cubicBezTo>
                        <a:pt x="5524" y="14764"/>
                        <a:pt x="6667" y="15240"/>
                        <a:pt x="8096" y="15240"/>
                      </a:cubicBezTo>
                      <a:cubicBezTo>
                        <a:pt x="9144" y="15240"/>
                        <a:pt x="10001" y="14954"/>
                        <a:pt x="10763"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7" y="2477"/>
                        <a:pt x="5620" y="2953"/>
                        <a:pt x="4667" y="3810"/>
                      </a:cubicBezTo>
                      <a:cubicBezTo>
                        <a:pt x="3810" y="4572"/>
                        <a:pt x="3238"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8" name="Freeform 87">
                  <a:extLst>
                    <a:ext uri="{FF2B5EF4-FFF2-40B4-BE49-F238E27FC236}">
                      <a16:creationId xmlns:a16="http://schemas.microsoft.com/office/drawing/2014/main" id="{01A17BCC-E822-8038-3AB8-5EB9E9663582}"/>
                    </a:ext>
                  </a:extLst>
                </p:cNvPr>
                <p:cNvSpPr/>
                <p:nvPr/>
              </p:nvSpPr>
              <p:spPr>
                <a:xfrm>
                  <a:off x="440149" y="4000119"/>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7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19 h 17525"/>
                    <a:gd name="connsiteX22" fmla="*/ 14573 w 15525"/>
                    <a:gd name="connsiteY22" fmla="*/ 6286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716 w 15525"/>
                    <a:gd name="connsiteY28" fmla="*/ 8667 h 17525"/>
                    <a:gd name="connsiteX29" fmla="*/ 7049 w 15525"/>
                    <a:gd name="connsiteY29" fmla="*/ 9715 h 17525"/>
                    <a:gd name="connsiteX30" fmla="*/ 4572 w 15525"/>
                    <a:gd name="connsiteY30" fmla="*/ 10287 h 17525"/>
                    <a:gd name="connsiteX31" fmla="*/ 3429 w 15525"/>
                    <a:gd name="connsiteY31" fmla="*/ 11239 h 17525"/>
                    <a:gd name="connsiteX32" fmla="*/ 3048 w 15525"/>
                    <a:gd name="connsiteY32" fmla="*/ 12573 h 17525"/>
                    <a:gd name="connsiteX33" fmla="*/ 3905 w 15525"/>
                    <a:gd name="connsiteY33" fmla="*/ 14478 h 17525"/>
                    <a:gd name="connsiteX34" fmla="*/ 6477 w 15525"/>
                    <a:gd name="connsiteY34" fmla="*/ 15240 h 17525"/>
                    <a:gd name="connsiteX35" fmla="*/ 9430 w 15525"/>
                    <a:gd name="connsiteY35" fmla="*/ 14478 h 17525"/>
                    <a:gd name="connsiteX36" fmla="*/ 11335 w 15525"/>
                    <a:gd name="connsiteY36" fmla="*/ 12478 h 17525"/>
                    <a:gd name="connsiteX37" fmla="*/ 11811 w 15525"/>
                    <a:gd name="connsiteY37" fmla="*/ 9620 h 17525"/>
                    <a:gd name="connsiteX38" fmla="*/ 11811 w 15525"/>
                    <a:gd name="connsiteY38" fmla="*/ 866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5"/>
                        <a:pt x="6953" y="17526"/>
                        <a:pt x="5810" y="17526"/>
                      </a:cubicBezTo>
                      <a:cubicBezTo>
                        <a:pt x="4001" y="17526"/>
                        <a:pt x="2572" y="17050"/>
                        <a:pt x="1524" y="16192"/>
                      </a:cubicBezTo>
                      <a:cubicBezTo>
                        <a:pt x="572" y="15335"/>
                        <a:pt x="0" y="14097"/>
                        <a:pt x="0" y="12763"/>
                      </a:cubicBezTo>
                      <a:cubicBezTo>
                        <a:pt x="0" y="11906"/>
                        <a:pt x="191" y="11144"/>
                        <a:pt x="572" y="10477"/>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2"/>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19"/>
                      </a:cubicBezTo>
                      <a:cubicBezTo>
                        <a:pt x="14573" y="4096"/>
                        <a:pt x="14573" y="4953"/>
                        <a:pt x="14573" y="6286"/>
                      </a:cubicBezTo>
                      <a:lnTo>
                        <a:pt x="14573" y="10096"/>
                      </a:lnTo>
                      <a:cubicBezTo>
                        <a:pt x="14573" y="12763"/>
                        <a:pt x="14669" y="14383"/>
                        <a:pt x="14764" y="15145"/>
                      </a:cubicBezTo>
                      <a:cubicBezTo>
                        <a:pt x="14859" y="15811"/>
                        <a:pt x="15145" y="16478"/>
                        <a:pt x="15526" y="17145"/>
                      </a:cubicBezTo>
                      <a:lnTo>
                        <a:pt x="12573" y="17145"/>
                      </a:lnTo>
                      <a:cubicBezTo>
                        <a:pt x="12287" y="16573"/>
                        <a:pt x="12097" y="15907"/>
                        <a:pt x="12002" y="15049"/>
                      </a:cubicBezTo>
                      <a:close/>
                      <a:moveTo>
                        <a:pt x="11716" y="8667"/>
                      </a:moveTo>
                      <a:cubicBezTo>
                        <a:pt x="10668" y="9049"/>
                        <a:pt x="9144" y="9430"/>
                        <a:pt x="7049" y="9715"/>
                      </a:cubicBezTo>
                      <a:cubicBezTo>
                        <a:pt x="5906" y="9906"/>
                        <a:pt x="5048" y="10096"/>
                        <a:pt x="4572" y="10287"/>
                      </a:cubicBezTo>
                      <a:cubicBezTo>
                        <a:pt x="4096" y="10477"/>
                        <a:pt x="3715" y="10763"/>
                        <a:pt x="3429" y="11239"/>
                      </a:cubicBezTo>
                      <a:cubicBezTo>
                        <a:pt x="3143" y="11620"/>
                        <a:pt x="3048" y="12097"/>
                        <a:pt x="3048" y="12573"/>
                      </a:cubicBezTo>
                      <a:cubicBezTo>
                        <a:pt x="3048" y="13335"/>
                        <a:pt x="3334" y="14001"/>
                        <a:pt x="3905" y="14478"/>
                      </a:cubicBezTo>
                      <a:cubicBezTo>
                        <a:pt x="4477" y="14954"/>
                        <a:pt x="5334" y="15240"/>
                        <a:pt x="6477" y="15240"/>
                      </a:cubicBezTo>
                      <a:cubicBezTo>
                        <a:pt x="7620" y="15240"/>
                        <a:pt x="8573" y="14954"/>
                        <a:pt x="9430" y="14478"/>
                      </a:cubicBezTo>
                      <a:cubicBezTo>
                        <a:pt x="10287" y="14001"/>
                        <a:pt x="10954" y="13335"/>
                        <a:pt x="11335" y="12478"/>
                      </a:cubicBezTo>
                      <a:cubicBezTo>
                        <a:pt x="11621" y="11811"/>
                        <a:pt x="11811" y="10858"/>
                        <a:pt x="11811" y="9620"/>
                      </a:cubicBezTo>
                      <a:lnTo>
                        <a:pt x="11811" y="8667"/>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9" name="Freeform 88">
                  <a:extLst>
                    <a:ext uri="{FF2B5EF4-FFF2-40B4-BE49-F238E27FC236}">
                      <a16:creationId xmlns:a16="http://schemas.microsoft.com/office/drawing/2014/main" id="{B84F3BAB-9B1D-54D6-FB36-80D61C755892}"/>
                    </a:ext>
                  </a:extLst>
                </p:cNvPr>
                <p:cNvSpPr/>
                <p:nvPr/>
              </p:nvSpPr>
              <p:spPr>
                <a:xfrm>
                  <a:off x="459199"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8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8"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0" name="Freeform 89">
                  <a:extLst>
                    <a:ext uri="{FF2B5EF4-FFF2-40B4-BE49-F238E27FC236}">
                      <a16:creationId xmlns:a16="http://schemas.microsoft.com/office/drawing/2014/main" id="{E81A2797-B9BF-AC0C-77B4-6606DC8442FC}"/>
                    </a:ext>
                  </a:extLst>
                </p:cNvPr>
                <p:cNvSpPr/>
                <p:nvPr/>
              </p:nvSpPr>
              <p:spPr>
                <a:xfrm>
                  <a:off x="486726" y="3994023"/>
                  <a:ext cx="18192" cy="23622"/>
                </a:xfrm>
                <a:custGeom>
                  <a:avLst/>
                  <a:gdLst>
                    <a:gd name="connsiteX0" fmla="*/ 15145 w 18192"/>
                    <a:gd name="connsiteY0" fmla="*/ 0 h 23622"/>
                    <a:gd name="connsiteX1" fmla="*/ 18193 w 18192"/>
                    <a:gd name="connsiteY1" fmla="*/ 0 h 23622"/>
                    <a:gd name="connsiteX2" fmla="*/ 18193 w 18192"/>
                    <a:gd name="connsiteY2" fmla="*/ 13430 h 23622"/>
                    <a:gd name="connsiteX3" fmla="*/ 17431 w 18192"/>
                    <a:gd name="connsiteY3" fmla="*/ 18955 h 23622"/>
                    <a:gd name="connsiteX4" fmla="*/ 14573 w 18192"/>
                    <a:gd name="connsiteY4" fmla="*/ 22288 h 23622"/>
                    <a:gd name="connsiteX5" fmla="*/ 9144 w 18192"/>
                    <a:gd name="connsiteY5" fmla="*/ 23622 h 23622"/>
                    <a:gd name="connsiteX6" fmla="*/ 3810 w 18192"/>
                    <a:gd name="connsiteY6" fmla="*/ 22479 h 23622"/>
                    <a:gd name="connsiteX7" fmla="*/ 857 w 18192"/>
                    <a:gd name="connsiteY7" fmla="*/ 19240 h 23622"/>
                    <a:gd name="connsiteX8" fmla="*/ 0 w 18192"/>
                    <a:gd name="connsiteY8" fmla="*/ 13430 h 23622"/>
                    <a:gd name="connsiteX9" fmla="*/ 0 w 18192"/>
                    <a:gd name="connsiteY9" fmla="*/ 0 h 23622"/>
                    <a:gd name="connsiteX10" fmla="*/ 3048 w 18192"/>
                    <a:gd name="connsiteY10" fmla="*/ 0 h 23622"/>
                    <a:gd name="connsiteX11" fmla="*/ 3048 w 18192"/>
                    <a:gd name="connsiteY11" fmla="*/ 13430 h 23622"/>
                    <a:gd name="connsiteX12" fmla="*/ 3620 w 18192"/>
                    <a:gd name="connsiteY12" fmla="*/ 17907 h 23622"/>
                    <a:gd name="connsiteX13" fmla="*/ 5525 w 18192"/>
                    <a:gd name="connsiteY13" fmla="*/ 20098 h 23622"/>
                    <a:gd name="connsiteX14" fmla="*/ 8858 w 18192"/>
                    <a:gd name="connsiteY14" fmla="*/ 20860 h 23622"/>
                    <a:gd name="connsiteX15" fmla="*/ 13716 w 18192"/>
                    <a:gd name="connsiteY15" fmla="*/ 19336 h 23622"/>
                    <a:gd name="connsiteX16" fmla="*/ 15145 w 18192"/>
                    <a:gd name="connsiteY16" fmla="*/ 13430 h 23622"/>
                    <a:gd name="connsiteX17" fmla="*/ 15145 w 18192"/>
                    <a:gd name="connsiteY17" fmla="*/ 0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2" h="23622">
                      <a:moveTo>
                        <a:pt x="15145" y="0"/>
                      </a:moveTo>
                      <a:lnTo>
                        <a:pt x="18193" y="0"/>
                      </a:lnTo>
                      <a:lnTo>
                        <a:pt x="18193" y="13430"/>
                      </a:lnTo>
                      <a:cubicBezTo>
                        <a:pt x="18193" y="15812"/>
                        <a:pt x="17907" y="17621"/>
                        <a:pt x="17431" y="18955"/>
                      </a:cubicBezTo>
                      <a:cubicBezTo>
                        <a:pt x="16859" y="20288"/>
                        <a:pt x="15907" y="21431"/>
                        <a:pt x="14573" y="22288"/>
                      </a:cubicBezTo>
                      <a:cubicBezTo>
                        <a:pt x="13240" y="23146"/>
                        <a:pt x="11430" y="23622"/>
                        <a:pt x="9144" y="23622"/>
                      </a:cubicBezTo>
                      <a:cubicBezTo>
                        <a:pt x="6953" y="23622"/>
                        <a:pt x="5144" y="23241"/>
                        <a:pt x="3810" y="22479"/>
                      </a:cubicBezTo>
                      <a:cubicBezTo>
                        <a:pt x="2381" y="21717"/>
                        <a:pt x="1429" y="20669"/>
                        <a:pt x="857" y="19240"/>
                      </a:cubicBezTo>
                      <a:cubicBezTo>
                        <a:pt x="286" y="17812"/>
                        <a:pt x="0" y="15907"/>
                        <a:pt x="0" y="13430"/>
                      </a:cubicBezTo>
                      <a:lnTo>
                        <a:pt x="0" y="0"/>
                      </a:lnTo>
                      <a:lnTo>
                        <a:pt x="3048" y="0"/>
                      </a:lnTo>
                      <a:lnTo>
                        <a:pt x="3048" y="13430"/>
                      </a:lnTo>
                      <a:cubicBezTo>
                        <a:pt x="3048" y="15430"/>
                        <a:pt x="3239" y="16954"/>
                        <a:pt x="3620" y="17907"/>
                      </a:cubicBezTo>
                      <a:cubicBezTo>
                        <a:pt x="4001" y="18860"/>
                        <a:pt x="4667" y="19621"/>
                        <a:pt x="5525" y="20098"/>
                      </a:cubicBezTo>
                      <a:cubicBezTo>
                        <a:pt x="6477" y="20574"/>
                        <a:pt x="7525" y="20860"/>
                        <a:pt x="8858" y="20860"/>
                      </a:cubicBezTo>
                      <a:cubicBezTo>
                        <a:pt x="11144" y="20860"/>
                        <a:pt x="12764" y="20384"/>
                        <a:pt x="13716" y="19336"/>
                      </a:cubicBezTo>
                      <a:cubicBezTo>
                        <a:pt x="14669" y="18288"/>
                        <a:pt x="15145" y="16383"/>
                        <a:pt x="15145" y="13430"/>
                      </a:cubicBezTo>
                      <a:lnTo>
                        <a:pt x="15145" y="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1" name="Freeform 90">
                  <a:extLst>
                    <a:ext uri="{FF2B5EF4-FFF2-40B4-BE49-F238E27FC236}">
                      <a16:creationId xmlns:a16="http://schemas.microsoft.com/office/drawing/2014/main" id="{A73AFD26-8535-9B91-D4AE-60A3DAD6E722}"/>
                    </a:ext>
                  </a:extLst>
                </p:cNvPr>
                <p:cNvSpPr/>
                <p:nvPr/>
              </p:nvSpPr>
              <p:spPr>
                <a:xfrm>
                  <a:off x="509777"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4 w 13620"/>
                    <a:gd name="connsiteY13" fmla="*/ 3048 h 17335"/>
                    <a:gd name="connsiteX14" fmla="*/ 7334 w 13620"/>
                    <a:gd name="connsiteY14" fmla="*/ 2572 h 17335"/>
                    <a:gd name="connsiteX15" fmla="*/ 4191 w 13620"/>
                    <a:gd name="connsiteY15" fmla="*/ 3715 h 17335"/>
                    <a:gd name="connsiteX16" fmla="*/ 2857 w 13620"/>
                    <a:gd name="connsiteY16" fmla="*/ 8096 h 17335"/>
                    <a:gd name="connsiteX17" fmla="*/ 2857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3" y="0"/>
                        <a:pt x="9811" y="190"/>
                        <a:pt x="10668" y="571"/>
                      </a:cubicBezTo>
                      <a:cubicBezTo>
                        <a:pt x="11525" y="953"/>
                        <a:pt x="12192" y="1429"/>
                        <a:pt x="12573" y="2000"/>
                      </a:cubicBezTo>
                      <a:cubicBezTo>
                        <a:pt x="12954" y="2572"/>
                        <a:pt x="13335" y="3334"/>
                        <a:pt x="13430" y="4096"/>
                      </a:cubicBezTo>
                      <a:cubicBezTo>
                        <a:pt x="13525" y="4667"/>
                        <a:pt x="13621" y="5524"/>
                        <a:pt x="13621" y="6858"/>
                      </a:cubicBezTo>
                      <a:lnTo>
                        <a:pt x="13621" y="17240"/>
                      </a:lnTo>
                      <a:lnTo>
                        <a:pt x="10763" y="17240"/>
                      </a:lnTo>
                      <a:lnTo>
                        <a:pt x="10763" y="6953"/>
                      </a:lnTo>
                      <a:cubicBezTo>
                        <a:pt x="10763" y="5810"/>
                        <a:pt x="10668" y="4953"/>
                        <a:pt x="10477" y="4381"/>
                      </a:cubicBezTo>
                      <a:cubicBezTo>
                        <a:pt x="10287" y="3810"/>
                        <a:pt x="9906" y="3334"/>
                        <a:pt x="9334" y="3048"/>
                      </a:cubicBezTo>
                      <a:cubicBezTo>
                        <a:pt x="8763" y="2667"/>
                        <a:pt x="8096" y="2572"/>
                        <a:pt x="7334" y="2572"/>
                      </a:cubicBezTo>
                      <a:cubicBezTo>
                        <a:pt x="6096" y="2572"/>
                        <a:pt x="5048" y="2953"/>
                        <a:pt x="4191" y="3715"/>
                      </a:cubicBezTo>
                      <a:cubicBezTo>
                        <a:pt x="3334" y="4477"/>
                        <a:pt x="2857" y="5905"/>
                        <a:pt x="2857" y="8096"/>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2" name="Freeform 91">
                  <a:extLst>
                    <a:ext uri="{FF2B5EF4-FFF2-40B4-BE49-F238E27FC236}">
                      <a16:creationId xmlns:a16="http://schemas.microsoft.com/office/drawing/2014/main" id="{0A59F2C4-214F-61EB-5243-22F9F00F5E56}"/>
                    </a:ext>
                  </a:extLst>
                </p:cNvPr>
                <p:cNvSpPr/>
                <p:nvPr/>
              </p:nvSpPr>
              <p:spPr>
                <a:xfrm>
                  <a:off x="527779" y="3994119"/>
                  <a:ext cx="2857" cy="23145"/>
                </a:xfrm>
                <a:custGeom>
                  <a:avLst/>
                  <a:gdLst>
                    <a:gd name="connsiteX0" fmla="*/ 0 w 2857"/>
                    <a:gd name="connsiteY0" fmla="*/ 3238 h 23145"/>
                    <a:gd name="connsiteX1" fmla="*/ 0 w 2857"/>
                    <a:gd name="connsiteY1" fmla="*/ 0 h 23145"/>
                    <a:gd name="connsiteX2" fmla="*/ 2857 w 2857"/>
                    <a:gd name="connsiteY2" fmla="*/ 0 h 23145"/>
                    <a:gd name="connsiteX3" fmla="*/ 2857 w 2857"/>
                    <a:gd name="connsiteY3" fmla="*/ 3238 h 23145"/>
                    <a:gd name="connsiteX4" fmla="*/ 0 w 2857"/>
                    <a:gd name="connsiteY4" fmla="*/ 3238 h 23145"/>
                    <a:gd name="connsiteX5" fmla="*/ 0 w 2857"/>
                    <a:gd name="connsiteY5" fmla="*/ 23146 h 23145"/>
                    <a:gd name="connsiteX6" fmla="*/ 0 w 2857"/>
                    <a:gd name="connsiteY6" fmla="*/ 6287 h 23145"/>
                    <a:gd name="connsiteX7" fmla="*/ 2857 w 2857"/>
                    <a:gd name="connsiteY7" fmla="*/ 6287 h 23145"/>
                    <a:gd name="connsiteX8" fmla="*/ 2857 w 2857"/>
                    <a:gd name="connsiteY8" fmla="*/ 23146 h 23145"/>
                    <a:gd name="connsiteX9" fmla="*/ 0 w 2857"/>
                    <a:gd name="connsiteY9" fmla="*/ 23146 h 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 h="23145">
                      <a:moveTo>
                        <a:pt x="0" y="3238"/>
                      </a:moveTo>
                      <a:lnTo>
                        <a:pt x="0" y="0"/>
                      </a:lnTo>
                      <a:lnTo>
                        <a:pt x="2857" y="0"/>
                      </a:lnTo>
                      <a:lnTo>
                        <a:pt x="2857" y="3238"/>
                      </a:lnTo>
                      <a:lnTo>
                        <a:pt x="0" y="3238"/>
                      </a:lnTo>
                      <a:close/>
                      <a:moveTo>
                        <a:pt x="0" y="23146"/>
                      </a:moveTo>
                      <a:lnTo>
                        <a:pt x="0" y="6287"/>
                      </a:lnTo>
                      <a:lnTo>
                        <a:pt x="2857" y="6287"/>
                      </a:lnTo>
                      <a:lnTo>
                        <a:pt x="2857" y="23146"/>
                      </a:lnTo>
                      <a:lnTo>
                        <a:pt x="0" y="2314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3" name="Freeform 92">
                  <a:extLst>
                    <a:ext uri="{FF2B5EF4-FFF2-40B4-BE49-F238E27FC236}">
                      <a16:creationId xmlns:a16="http://schemas.microsoft.com/office/drawing/2014/main" id="{33F978E2-F66B-CDE0-F123-5023E5DCE794}"/>
                    </a:ext>
                  </a:extLst>
                </p:cNvPr>
                <p:cNvSpPr/>
                <p:nvPr/>
              </p:nvSpPr>
              <p:spPr>
                <a:xfrm>
                  <a:off x="533970"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1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49" y="3810"/>
                        <a:pt x="15811" y="5905"/>
                        <a:pt x="15811" y="8572"/>
                      </a:cubicBezTo>
                      <a:cubicBezTo>
                        <a:pt x="15811" y="10763"/>
                        <a:pt x="15526" y="12478"/>
                        <a:pt x="14859" y="13716"/>
                      </a:cubicBezTo>
                      <a:cubicBezTo>
                        <a:pt x="14192" y="14954"/>
                        <a:pt x="13240" y="15907"/>
                        <a:pt x="12001" y="16573"/>
                      </a:cubicBezTo>
                      <a:cubicBezTo>
                        <a:pt x="10763" y="17240"/>
                        <a:pt x="9430" y="17621"/>
                        <a:pt x="7906" y="17621"/>
                      </a:cubicBezTo>
                      <a:cubicBezTo>
                        <a:pt x="5524"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2" y="12668"/>
                        <a:pt x="12859" y="10954"/>
                        <a:pt x="12859" y="8763"/>
                      </a:cubicBezTo>
                      <a:cubicBezTo>
                        <a:pt x="12859" y="6667"/>
                        <a:pt x="12382" y="5144"/>
                        <a:pt x="11430" y="4000"/>
                      </a:cubicBezTo>
                      <a:cubicBezTo>
                        <a:pt x="10477" y="2953"/>
                        <a:pt x="9334"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4" name="Freeform 93">
                  <a:extLst>
                    <a:ext uri="{FF2B5EF4-FFF2-40B4-BE49-F238E27FC236}">
                      <a16:creationId xmlns:a16="http://schemas.microsoft.com/office/drawing/2014/main" id="{5BD72F59-751D-7893-8D1F-98F8C51B0CFA}"/>
                    </a:ext>
                  </a:extLst>
                </p:cNvPr>
                <p:cNvSpPr/>
                <p:nvPr/>
              </p:nvSpPr>
              <p:spPr>
                <a:xfrm>
                  <a:off x="553115"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7"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grpSp>
      <p:sp>
        <p:nvSpPr>
          <p:cNvPr id="2135" name="Rectangle 82">
            <a:extLst>
              <a:ext uri="{FF2B5EF4-FFF2-40B4-BE49-F238E27FC236}">
                <a16:creationId xmlns:a16="http://schemas.microsoft.com/office/drawing/2014/main" id="{17A638CD-E16A-4268-90BE-49D660E063BC}"/>
              </a:ext>
            </a:extLst>
          </p:cNvPr>
          <p:cNvSpPr>
            <a:spLocks noChangeArrowheads="1"/>
          </p:cNvSpPr>
          <p:nvPr/>
        </p:nvSpPr>
        <p:spPr bwMode="auto">
          <a:xfrm>
            <a:off x="3847599" y="474345"/>
            <a:ext cx="8215987"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r>
              <a:rPr lang="en-GB" sz="2400" b="0" i="0" dirty="0">
                <a:solidFill>
                  <a:srgbClr val="595959"/>
                </a:solidFill>
                <a:effectLst/>
                <a:latin typeface="Nuacht Serif Text"/>
              </a:rPr>
              <a:t>Als im Sommer 2016 der Brexit beschlossen wurde, wusste der irische Unternehmer Peter Morrow von </a:t>
            </a:r>
            <a:r>
              <a:rPr lang="en-GB" sz="2400" b="0" i="1" dirty="0">
                <a:solidFill>
                  <a:srgbClr val="F16924"/>
                </a:solidFill>
                <a:effectLst/>
                <a:latin typeface="Nuacht Serif Text"/>
                <a:hlinkClick r:id="rId3">
                  <a:extLst>
                    <a:ext uri="{A12FA001-AC4F-418D-AE19-62706E023703}">
                      <ahyp:hlinkClr xmlns:ahyp="http://schemas.microsoft.com/office/drawing/2018/hyperlinkcolor" val="tx"/>
                    </a:ext>
                  </a:extLst>
                </a:hlinkClick>
              </a:rPr>
              <a:t>SKYLARK Stairs</a:t>
            </a:r>
            <a:r>
              <a:rPr lang="en-GB" sz="2400" b="0" i="0" dirty="0">
                <a:solidFill>
                  <a:srgbClr val="595959"/>
                </a:solidFill>
                <a:effectLst/>
                <a:latin typeface="Nuacht Serif Text"/>
              </a:rPr>
              <a:t>, dass sein Geschäft mit </a:t>
            </a:r>
            <a:r>
              <a:rPr lang="en-GB" sz="2400" b="0" i="0" dirty="0" err="1">
                <a:solidFill>
                  <a:srgbClr val="595959"/>
                </a:solidFill>
                <a:effectLst/>
                <a:latin typeface="Nuacht Serif Text"/>
              </a:rPr>
              <a:t>elektrischen</a:t>
            </a:r>
            <a:r>
              <a:rPr lang="en-GB" sz="2400" b="0" i="0" dirty="0">
                <a:solidFill>
                  <a:srgbClr val="595959"/>
                </a:solidFill>
                <a:effectLst/>
                <a:latin typeface="Nuacht Serif Text"/>
              </a:rPr>
              <a:t> </a:t>
            </a:r>
            <a:r>
              <a:rPr lang="en-GB" sz="2400" b="0" i="0" dirty="0" err="1">
                <a:solidFill>
                  <a:srgbClr val="595959"/>
                </a:solidFill>
                <a:effectLst/>
                <a:latin typeface="Nuacht Serif Text"/>
              </a:rPr>
              <a:t>Dachbodentreppen</a:t>
            </a:r>
            <a:r>
              <a:rPr lang="en-GB" sz="2400" b="0" i="0" dirty="0">
                <a:solidFill>
                  <a:srgbClr val="595959"/>
                </a:solidFill>
                <a:effectLst/>
                <a:latin typeface="Nuacht Serif Text"/>
              </a:rPr>
              <a:t> in </a:t>
            </a:r>
            <a:r>
              <a:rPr lang="en-GB" sz="2400" b="0" i="0" dirty="0" err="1">
                <a:solidFill>
                  <a:srgbClr val="595959"/>
                </a:solidFill>
                <a:effectLst/>
                <a:latin typeface="Nuacht Serif Text"/>
              </a:rPr>
              <a:t>Schwierigkeiten</a:t>
            </a:r>
            <a:r>
              <a:rPr lang="en-GB" sz="2400" b="0" i="0" dirty="0">
                <a:solidFill>
                  <a:srgbClr val="595959"/>
                </a:solidFill>
                <a:effectLst/>
                <a:latin typeface="Nuacht Serif Text"/>
              </a:rPr>
              <a:t> </a:t>
            </a:r>
            <a:r>
              <a:rPr lang="en-GB" sz="2400" b="0" i="0" dirty="0" err="1">
                <a:solidFill>
                  <a:srgbClr val="595959"/>
                </a:solidFill>
                <a:effectLst/>
                <a:latin typeface="Nuacht Serif Text"/>
              </a:rPr>
              <a:t>kommen</a:t>
            </a:r>
            <a:r>
              <a:rPr lang="en-GB" sz="2400" b="0" i="0" dirty="0">
                <a:solidFill>
                  <a:srgbClr val="595959"/>
                </a:solidFill>
                <a:effectLst/>
                <a:latin typeface="Nuacht Serif Text"/>
              </a:rPr>
              <a:t> </a:t>
            </a:r>
            <a:r>
              <a:rPr lang="en-GB" sz="2400" b="0" i="0" dirty="0" err="1">
                <a:solidFill>
                  <a:srgbClr val="595959"/>
                </a:solidFill>
                <a:effectLst/>
                <a:latin typeface="Nuacht Serif Text"/>
              </a:rPr>
              <a:t>würde</a:t>
            </a:r>
            <a:r>
              <a:rPr lang="en-GB" sz="2400" b="0" i="0" dirty="0">
                <a:solidFill>
                  <a:srgbClr val="595959"/>
                </a:solidFill>
                <a:effectLst/>
                <a:latin typeface="Nuacht Serif Text"/>
              </a:rPr>
              <a:t>. 90 % seiner </a:t>
            </a:r>
            <a:r>
              <a:rPr lang="en-GB" sz="2400" b="0" i="0" dirty="0" err="1">
                <a:solidFill>
                  <a:srgbClr val="595959"/>
                </a:solidFill>
                <a:effectLst/>
                <a:latin typeface="Nuacht Serif Text"/>
              </a:rPr>
              <a:t>Geschäfte</a:t>
            </a:r>
            <a:r>
              <a:rPr lang="en-GB" sz="2400" b="0" i="0" dirty="0">
                <a:solidFill>
                  <a:srgbClr val="595959"/>
                </a:solidFill>
                <a:effectLst/>
                <a:latin typeface="Nuacht Serif Text"/>
              </a:rPr>
              <a:t> </a:t>
            </a:r>
            <a:r>
              <a:rPr lang="en-GB" sz="2400" b="0" i="0" dirty="0" err="1">
                <a:solidFill>
                  <a:srgbClr val="595959"/>
                </a:solidFill>
                <a:effectLst/>
                <a:latin typeface="Nuacht Serif Text"/>
              </a:rPr>
              <a:t>liefen</a:t>
            </a:r>
            <a:r>
              <a:rPr lang="en-GB" sz="2400" b="0" i="0" dirty="0">
                <a:solidFill>
                  <a:srgbClr val="595959"/>
                </a:solidFill>
                <a:effectLst/>
                <a:latin typeface="Nuacht Serif Text"/>
              </a:rPr>
              <a:t> </a:t>
            </a:r>
            <a:r>
              <a:rPr lang="en-GB" sz="2400" b="0" i="0" dirty="0" err="1">
                <a:solidFill>
                  <a:srgbClr val="595959"/>
                </a:solidFill>
                <a:effectLst/>
                <a:latin typeface="Nuacht Serif Text"/>
              </a:rPr>
              <a:t>über</a:t>
            </a:r>
            <a:r>
              <a:rPr lang="en-GB" sz="2400" b="0" i="0" dirty="0">
                <a:solidFill>
                  <a:srgbClr val="595959"/>
                </a:solidFill>
                <a:effectLst/>
                <a:latin typeface="Nuacht Serif Text"/>
              </a:rPr>
              <a:t> den </a:t>
            </a:r>
            <a:r>
              <a:rPr lang="en-GB" sz="2400" b="0" i="0" dirty="0" err="1">
                <a:solidFill>
                  <a:srgbClr val="595959"/>
                </a:solidFill>
                <a:effectLst/>
                <a:latin typeface="Nuacht Serif Text"/>
              </a:rPr>
              <a:t>britischen</a:t>
            </a:r>
            <a:r>
              <a:rPr lang="en-GB" sz="2400" b="0" i="0" dirty="0">
                <a:solidFill>
                  <a:srgbClr val="595959"/>
                </a:solidFill>
                <a:effectLst/>
                <a:latin typeface="Nuacht Serif Text"/>
              </a:rPr>
              <a:t> Markt. </a:t>
            </a:r>
          </a:p>
          <a:p>
            <a:pPr algn="l"/>
            <a:endParaRPr lang="en-GB" sz="2400" b="0" i="0" dirty="0">
              <a:solidFill>
                <a:srgbClr val="595959"/>
              </a:solidFill>
              <a:effectLst/>
              <a:latin typeface="Nuacht Serif Text"/>
            </a:endParaRPr>
          </a:p>
          <a:p>
            <a:r>
              <a:rPr lang="en-GB" sz="2400" b="0" i="0" dirty="0">
                <a:solidFill>
                  <a:srgbClr val="595959"/>
                </a:solidFill>
                <a:effectLst/>
                <a:latin typeface="Nuacht Serif Text"/>
              </a:rPr>
              <a:t>Die Ungewissheit, die durch die Entscheidung des </a:t>
            </a:r>
            <a:r>
              <a:rPr lang="en-GB" sz="2400" b="0" i="0" dirty="0" err="1">
                <a:solidFill>
                  <a:srgbClr val="595959"/>
                </a:solidFill>
                <a:effectLst/>
                <a:latin typeface="Nuacht Serif Text"/>
              </a:rPr>
              <a:t>Vereinigten</a:t>
            </a:r>
            <a:r>
              <a:rPr lang="en-GB" sz="2400" b="0" i="0" dirty="0">
                <a:solidFill>
                  <a:srgbClr val="595959"/>
                </a:solidFill>
                <a:effectLst/>
                <a:latin typeface="Nuacht Serif Text"/>
              </a:rPr>
              <a:t> </a:t>
            </a:r>
            <a:r>
              <a:rPr lang="en-GB" sz="2400" b="0" i="0" dirty="0" err="1">
                <a:solidFill>
                  <a:srgbClr val="595959"/>
                </a:solidFill>
                <a:effectLst/>
                <a:latin typeface="Nuacht Serif Text"/>
              </a:rPr>
              <a:t>Königreichs</a:t>
            </a:r>
            <a:r>
              <a:rPr lang="en-GB" sz="2400" b="0" i="0" dirty="0">
                <a:solidFill>
                  <a:srgbClr val="595959"/>
                </a:solidFill>
                <a:effectLst/>
                <a:latin typeface="Nuacht Serif Text"/>
              </a:rPr>
              <a:t> entstanden ist, </a:t>
            </a:r>
            <a:r>
              <a:rPr lang="en-GB" sz="2400" b="0" i="0" dirty="0" err="1">
                <a:solidFill>
                  <a:srgbClr val="595959"/>
                </a:solidFill>
                <a:effectLst/>
                <a:latin typeface="Nuacht Serif Text"/>
              </a:rPr>
              <a:t>könnte</a:t>
            </a:r>
            <a:r>
              <a:rPr lang="en-GB" sz="2400" b="0" i="0" dirty="0">
                <a:solidFill>
                  <a:srgbClr val="595959"/>
                </a:solidFill>
                <a:effectLst/>
                <a:latin typeface="Nuacht Serif Text"/>
              </a:rPr>
              <a:t> also seine </a:t>
            </a:r>
            <a:r>
              <a:rPr lang="en-GB" sz="2400" dirty="0" err="1">
                <a:solidFill>
                  <a:srgbClr val="595959"/>
                </a:solidFill>
                <a:latin typeface="Nuacht Serif Text"/>
              </a:rPr>
              <a:t>Existenzgrundlage</a:t>
            </a:r>
            <a:r>
              <a:rPr lang="en-GB" sz="2400" dirty="0">
                <a:solidFill>
                  <a:srgbClr val="595959"/>
                </a:solidFill>
                <a:latin typeface="Nuacht Serif Text"/>
              </a:rPr>
              <a:t> </a:t>
            </a:r>
            <a:r>
              <a:rPr lang="en-GB" sz="2400" b="0" i="0" dirty="0" err="1">
                <a:solidFill>
                  <a:srgbClr val="595959"/>
                </a:solidFill>
                <a:effectLst/>
                <a:latin typeface="Nuacht Serif Text"/>
              </a:rPr>
              <a:t>zerstören</a:t>
            </a:r>
            <a:r>
              <a:rPr lang="en-GB" sz="2400" b="0" i="0" dirty="0">
                <a:solidFill>
                  <a:srgbClr val="595959"/>
                </a:solidFill>
                <a:effectLst/>
                <a:latin typeface="Nuacht Serif Text"/>
              </a:rPr>
              <a:t>.</a:t>
            </a:r>
          </a:p>
          <a:p>
            <a:pPr algn="l"/>
            <a:endParaRPr lang="en-GB" sz="2400" dirty="0">
              <a:solidFill>
                <a:srgbClr val="595959"/>
              </a:solidFill>
              <a:latin typeface="Nuacht Serif Text"/>
            </a:endParaRPr>
          </a:p>
          <a:p>
            <a:r>
              <a:rPr lang="en-GB" sz="2400" b="0" i="0" dirty="0">
                <a:solidFill>
                  <a:srgbClr val="595959"/>
                </a:solidFill>
                <a:effectLst/>
                <a:latin typeface="Nuacht Serif Text"/>
              </a:rPr>
              <a:t>Nachdem er jedoch die </a:t>
            </a:r>
            <a:r>
              <a:rPr lang="en-GB" sz="2400" b="0" i="0" dirty="0" err="1">
                <a:solidFill>
                  <a:srgbClr val="595959"/>
                </a:solidFill>
                <a:effectLst/>
                <a:latin typeface="Nuacht Serif Text"/>
              </a:rPr>
              <a:t>Hilfe</a:t>
            </a:r>
            <a:r>
              <a:rPr lang="en-GB" sz="2400" b="0" i="0" dirty="0">
                <a:solidFill>
                  <a:srgbClr val="595959"/>
                </a:solidFill>
                <a:effectLst/>
                <a:latin typeface="Nuacht Serif Text"/>
              </a:rPr>
              <a:t> des </a:t>
            </a:r>
            <a:r>
              <a:rPr lang="en-GB" sz="2400" b="0" i="0" dirty="0">
                <a:solidFill>
                  <a:srgbClr val="F16924"/>
                </a:solidFill>
                <a:effectLst/>
                <a:latin typeface="Nuacht Serif Text"/>
                <a:hlinkClick r:id="rId4">
                  <a:extLst>
                    <a:ext uri="{A12FA001-AC4F-418D-AE19-62706E023703}">
                      <ahyp:hlinkClr xmlns:ahyp="http://schemas.microsoft.com/office/drawing/2018/hyperlinkcolor" val="tx"/>
                    </a:ext>
                  </a:extLst>
                </a:hlinkClick>
              </a:rPr>
              <a:t>Local Enterprise Office (LEO) in Galway </a:t>
            </a:r>
            <a:r>
              <a:rPr lang="en-GB" sz="2400" b="0" i="0" dirty="0">
                <a:solidFill>
                  <a:srgbClr val="595959"/>
                </a:solidFill>
                <a:effectLst/>
                <a:latin typeface="Nuacht Serif Text"/>
              </a:rPr>
              <a:t>in</a:t>
            </a:r>
            <a:r>
              <a:rPr lang="en-GB" sz="2400" b="0" i="0" dirty="0">
                <a:solidFill>
                  <a:srgbClr val="87A66E"/>
                </a:solidFill>
                <a:effectLst/>
                <a:latin typeface="Nuacht Serif Text"/>
              </a:rPr>
              <a:t> </a:t>
            </a:r>
            <a:r>
              <a:rPr lang="en-GB" sz="2400" b="0" i="0" dirty="0">
                <a:solidFill>
                  <a:srgbClr val="595959"/>
                </a:solidFill>
                <a:effectLst/>
                <a:latin typeface="Nuacht Serif Text"/>
              </a:rPr>
              <a:t>Anspruch </a:t>
            </a:r>
            <a:r>
              <a:rPr lang="en-GB" sz="2400" b="0" i="0" dirty="0" err="1">
                <a:solidFill>
                  <a:srgbClr val="595959"/>
                </a:solidFill>
                <a:effectLst/>
                <a:latin typeface="Nuacht Serif Text"/>
              </a:rPr>
              <a:t>genommen</a:t>
            </a:r>
            <a:r>
              <a:rPr lang="en-GB" sz="2400" b="0" i="0" dirty="0">
                <a:solidFill>
                  <a:srgbClr val="595959"/>
                </a:solidFill>
                <a:effectLst/>
                <a:latin typeface="Nuacht Serif Text"/>
              </a:rPr>
              <a:t> </a:t>
            </a:r>
            <a:r>
              <a:rPr lang="en-GB" sz="2400" b="0" i="0" dirty="0" err="1">
                <a:solidFill>
                  <a:srgbClr val="595959"/>
                </a:solidFill>
                <a:effectLst/>
                <a:latin typeface="Nuacht Serif Text"/>
              </a:rPr>
              <a:t>hatte</a:t>
            </a:r>
            <a:r>
              <a:rPr lang="en-GB" sz="2400" b="0" i="0" dirty="0">
                <a:solidFill>
                  <a:srgbClr val="595959"/>
                </a:solidFill>
                <a:effectLst/>
                <a:latin typeface="Nuacht Serif Text"/>
              </a:rPr>
              <a:t>, floriert Peters </a:t>
            </a:r>
            <a:r>
              <a:rPr lang="en-GB" sz="2400" b="0" i="0" dirty="0" err="1">
                <a:solidFill>
                  <a:srgbClr val="595959"/>
                </a:solidFill>
                <a:effectLst/>
                <a:latin typeface="Nuacht Serif Text"/>
              </a:rPr>
              <a:t>Geschäft</a:t>
            </a:r>
            <a:r>
              <a:rPr lang="en-GB" sz="2400" b="0" i="0" dirty="0">
                <a:solidFill>
                  <a:srgbClr val="595959"/>
                </a:solidFill>
                <a:effectLst/>
                <a:latin typeface="Nuacht Serif Text"/>
              </a:rPr>
              <a:t> </a:t>
            </a:r>
            <a:r>
              <a:rPr lang="en-GB" sz="2400" b="0" i="0" dirty="0" err="1">
                <a:solidFill>
                  <a:srgbClr val="595959"/>
                </a:solidFill>
                <a:effectLst/>
                <a:latin typeface="Nuacht Serif Text"/>
              </a:rPr>
              <a:t>wieder</a:t>
            </a:r>
            <a:r>
              <a:rPr lang="en-GB" sz="2400" dirty="0">
                <a:solidFill>
                  <a:srgbClr val="595959"/>
                </a:solidFill>
                <a:latin typeface="Nuacht Serif Text"/>
              </a:rPr>
              <a:t>. Er </a:t>
            </a:r>
            <a:r>
              <a:rPr lang="en-GB" sz="2400" dirty="0" err="1">
                <a:solidFill>
                  <a:srgbClr val="595959"/>
                </a:solidFill>
                <a:latin typeface="Nuacht Serif Text"/>
              </a:rPr>
              <a:t>nahm</a:t>
            </a:r>
            <a:r>
              <a:rPr lang="en-GB" sz="2400" dirty="0">
                <a:solidFill>
                  <a:srgbClr val="595959"/>
                </a:solidFill>
                <a:latin typeface="Nuacht Serif Text"/>
              </a:rPr>
              <a:t> am </a:t>
            </a:r>
            <a:r>
              <a:rPr lang="en-GB" sz="2400" dirty="0" err="1">
                <a:solidFill>
                  <a:srgbClr val="595959"/>
                </a:solidFill>
                <a:latin typeface="Nuacht Serif Text"/>
              </a:rPr>
              <a:t>Programm</a:t>
            </a:r>
            <a:r>
              <a:rPr lang="en-GB" sz="2400" dirty="0">
                <a:solidFill>
                  <a:srgbClr val="595959"/>
                </a:solidFill>
                <a:latin typeface="Nuacht Serif Text"/>
              </a:rPr>
              <a:t> </a:t>
            </a:r>
            <a:r>
              <a:rPr lang="en-GB" sz="2400" i="1" dirty="0">
                <a:solidFill>
                  <a:srgbClr val="F16924"/>
                </a:solidFill>
                <a:latin typeface="Nuacht Serif Text"/>
                <a:hlinkClick r:id="rId5">
                  <a:extLst>
                    <a:ext uri="{A12FA001-AC4F-418D-AE19-62706E023703}">
                      <ahyp:hlinkClr xmlns:ahyp="http://schemas.microsoft.com/office/drawing/2018/hyperlinkcolor" val="tx"/>
                    </a:ext>
                  </a:extLst>
                </a:hlinkClick>
              </a:rPr>
              <a:t>"Lean for Micro" </a:t>
            </a:r>
            <a:r>
              <a:rPr lang="en-GB" sz="2400" dirty="0">
                <a:solidFill>
                  <a:srgbClr val="595959"/>
                </a:solidFill>
                <a:latin typeface="Nuacht Serif Text"/>
              </a:rPr>
              <a:t>teil und </a:t>
            </a:r>
          </a:p>
          <a:p>
            <a:pPr algn="l"/>
            <a:r>
              <a:rPr lang="en-GB" sz="2400" dirty="0" err="1">
                <a:solidFill>
                  <a:srgbClr val="595959"/>
                </a:solidFill>
                <a:latin typeface="Nuacht Serif Text"/>
              </a:rPr>
              <a:t>erhielt</a:t>
            </a:r>
            <a:r>
              <a:rPr lang="en-GB" sz="2400" dirty="0">
                <a:solidFill>
                  <a:srgbClr val="595959"/>
                </a:solidFill>
                <a:latin typeface="Nuacht Serif Text"/>
              </a:rPr>
              <a:t> </a:t>
            </a:r>
            <a:r>
              <a:rPr lang="en-GB" sz="2400" dirty="0" err="1">
                <a:solidFill>
                  <a:srgbClr val="595959"/>
                </a:solidFill>
                <a:latin typeface="Nuacht Serif Text"/>
              </a:rPr>
              <a:t>darüber</a:t>
            </a:r>
            <a:r>
              <a:rPr lang="en-GB" sz="2400" dirty="0">
                <a:solidFill>
                  <a:srgbClr val="595959"/>
                </a:solidFill>
                <a:latin typeface="Nuacht Serif Text"/>
              </a:rPr>
              <a:t> </a:t>
            </a:r>
            <a:r>
              <a:rPr lang="en-GB" sz="2400" b="0" i="0" dirty="0" err="1">
                <a:solidFill>
                  <a:srgbClr val="595959"/>
                </a:solidFill>
                <a:effectLst/>
                <a:latin typeface="Nuacht Serif Text"/>
              </a:rPr>
              <a:t>finanzielle</a:t>
            </a:r>
            <a:r>
              <a:rPr lang="en-GB" sz="2400" b="0" i="0" dirty="0">
                <a:solidFill>
                  <a:srgbClr val="595959"/>
                </a:solidFill>
                <a:effectLst/>
                <a:latin typeface="Nuacht Serif Text"/>
              </a:rPr>
              <a:t> </a:t>
            </a:r>
            <a:r>
              <a:rPr lang="en-GB" sz="2400" b="0" i="0" dirty="0" err="1">
                <a:solidFill>
                  <a:srgbClr val="595959"/>
                </a:solidFill>
                <a:effectLst/>
                <a:latin typeface="Nuacht Serif Text"/>
              </a:rPr>
              <a:t>Unterstützung</a:t>
            </a:r>
            <a:r>
              <a:rPr lang="en-GB" sz="2400" b="0" i="0" dirty="0">
                <a:solidFill>
                  <a:srgbClr val="595959"/>
                </a:solidFill>
                <a:effectLst/>
                <a:latin typeface="Nuacht Serif Text"/>
              </a:rPr>
              <a:t>, um in die </a:t>
            </a:r>
            <a:r>
              <a:rPr lang="en-GB" sz="2400" b="0" i="0" dirty="0" err="1">
                <a:solidFill>
                  <a:srgbClr val="595959"/>
                </a:solidFill>
                <a:effectLst/>
                <a:latin typeface="Nuacht Serif Text"/>
              </a:rPr>
              <a:t>Märkte</a:t>
            </a:r>
            <a:r>
              <a:rPr lang="en-GB" sz="2400" b="0" i="0" dirty="0">
                <a:solidFill>
                  <a:srgbClr val="595959"/>
                </a:solidFill>
                <a:effectLst/>
                <a:latin typeface="Nuacht Serif Text"/>
              </a:rPr>
              <a:t> der </a:t>
            </a:r>
            <a:r>
              <a:rPr lang="en-GB" sz="2400" b="0" i="0" dirty="0" err="1">
                <a:solidFill>
                  <a:srgbClr val="595959"/>
                </a:solidFill>
                <a:effectLst/>
                <a:latin typeface="Nuacht Serif Text"/>
              </a:rPr>
              <a:t>Vereinigten</a:t>
            </a:r>
            <a:r>
              <a:rPr lang="en-GB" sz="2400" b="0" i="0" dirty="0">
                <a:solidFill>
                  <a:srgbClr val="595959"/>
                </a:solidFill>
                <a:effectLst/>
                <a:latin typeface="Nuacht Serif Text"/>
              </a:rPr>
              <a:t> </a:t>
            </a:r>
            <a:r>
              <a:rPr lang="en-GB" sz="2400" b="0" i="0" dirty="0" err="1">
                <a:solidFill>
                  <a:srgbClr val="595959"/>
                </a:solidFill>
                <a:effectLst/>
                <a:latin typeface="Nuacht Serif Text"/>
              </a:rPr>
              <a:t>Staaten</a:t>
            </a:r>
            <a:r>
              <a:rPr lang="en-GB" sz="2400" b="0" i="0" dirty="0">
                <a:solidFill>
                  <a:srgbClr val="595959"/>
                </a:solidFill>
                <a:effectLst/>
                <a:latin typeface="Nuacht Serif Text"/>
              </a:rPr>
              <a:t> </a:t>
            </a:r>
            <a:r>
              <a:rPr lang="en-GB" sz="2400" dirty="0">
                <a:solidFill>
                  <a:srgbClr val="595959"/>
                </a:solidFill>
                <a:latin typeface="Nuacht Serif Text"/>
              </a:rPr>
              <a:t>und </a:t>
            </a:r>
            <a:r>
              <a:rPr lang="en-GB" sz="2400" b="0" i="0" dirty="0" err="1">
                <a:solidFill>
                  <a:srgbClr val="595959"/>
                </a:solidFill>
                <a:effectLst/>
                <a:latin typeface="Nuacht Serif Text"/>
              </a:rPr>
              <a:t>Australien</a:t>
            </a:r>
            <a:r>
              <a:rPr lang="en-GB" sz="2400" b="0" i="0" dirty="0">
                <a:solidFill>
                  <a:srgbClr val="595959"/>
                </a:solidFill>
                <a:effectLst/>
                <a:latin typeface="Nuacht Serif Text"/>
              </a:rPr>
              <a:t> </a:t>
            </a:r>
            <a:r>
              <a:rPr lang="en-GB" sz="2400" b="0" i="0" dirty="0" err="1">
                <a:solidFill>
                  <a:srgbClr val="595959"/>
                </a:solidFill>
                <a:effectLst/>
                <a:latin typeface="Nuacht Serif Text"/>
              </a:rPr>
              <a:t>zu</a:t>
            </a:r>
            <a:r>
              <a:rPr lang="en-GB" sz="2400" b="0" i="0" dirty="0">
                <a:solidFill>
                  <a:srgbClr val="595959"/>
                </a:solidFill>
                <a:effectLst/>
                <a:latin typeface="Nuacht Serif Text"/>
              </a:rPr>
              <a:t> </a:t>
            </a:r>
            <a:r>
              <a:rPr lang="en-GB" sz="2400" b="0" i="0" dirty="0" err="1">
                <a:solidFill>
                  <a:srgbClr val="595959"/>
                </a:solidFill>
                <a:effectLst/>
                <a:latin typeface="Nuacht Serif Text"/>
              </a:rPr>
              <a:t>expandieren</a:t>
            </a:r>
            <a:r>
              <a:rPr lang="en-GB" sz="2400" b="0" i="0" dirty="0">
                <a:solidFill>
                  <a:srgbClr val="595959"/>
                </a:solidFill>
                <a:effectLst/>
                <a:latin typeface="Nuacht Serif Text"/>
              </a:rPr>
              <a:t>. </a:t>
            </a:r>
            <a:endParaRPr lang="en-GB" sz="2400" dirty="0">
              <a:solidFill>
                <a:srgbClr val="595959"/>
              </a:solidFill>
              <a:latin typeface="Nuacht Serif Tex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IE" altLang="en-US" sz="1800" b="0" i="0" u="none" strike="noStrike" cap="none" normalizeH="0" baseline="0" dirty="0">
              <a:ln>
                <a:noFill/>
              </a:ln>
              <a:solidFill>
                <a:schemeClr val="tx1"/>
              </a:solidFill>
              <a:effectLst/>
              <a:latin typeface="Arial" panose="020B0604020202020204" pitchFamily="34" charset="0"/>
            </a:endParaRPr>
          </a:p>
        </p:txBody>
      </p:sp>
      <p:sp>
        <p:nvSpPr>
          <p:cNvPr id="2136" name="Rectangle 83">
            <a:extLst>
              <a:ext uri="{FF2B5EF4-FFF2-40B4-BE49-F238E27FC236}">
                <a16:creationId xmlns:a16="http://schemas.microsoft.com/office/drawing/2014/main" id="{F8BDDBBF-7CC6-3CB5-7DE1-EBB34D6DAD8A}"/>
              </a:ext>
            </a:extLst>
          </p:cNvPr>
          <p:cNvSpPr>
            <a:spLocks noChangeArrowheads="1"/>
          </p:cNvSpPr>
          <p:nvPr/>
        </p:nvSpPr>
        <p:spPr bwMode="auto">
          <a:xfrm>
            <a:off x="0" y="302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5" name="Picture 4">
            <a:extLst>
              <a:ext uri="{FF2B5EF4-FFF2-40B4-BE49-F238E27FC236}">
                <a16:creationId xmlns:a16="http://schemas.microsoft.com/office/drawing/2014/main" id="{565803FC-720F-D576-A476-A414FA274A34}"/>
              </a:ext>
            </a:extLst>
          </p:cNvPr>
          <p:cNvPicPr>
            <a:picLocks noChangeAspect="1"/>
          </p:cNvPicPr>
          <p:nvPr/>
        </p:nvPicPr>
        <p:blipFill>
          <a:blip r:embed="rId6"/>
          <a:stretch>
            <a:fillRect/>
          </a:stretch>
        </p:blipFill>
        <p:spPr>
          <a:xfrm>
            <a:off x="223444" y="3689229"/>
            <a:ext cx="3111660" cy="2368672"/>
          </a:xfrm>
          <a:prstGeom prst="rect">
            <a:avLst/>
          </a:prstGeom>
        </p:spPr>
      </p:pic>
    </p:spTree>
    <p:extLst>
      <p:ext uri="{BB962C8B-B14F-4D97-AF65-F5344CB8AC3E}">
        <p14:creationId xmlns:p14="http://schemas.microsoft.com/office/powerpoint/2010/main" val="641879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E73099-5E33-CABF-B2A4-4D037F26FBD7}"/>
              </a:ext>
            </a:extLst>
          </p:cNvPr>
          <p:cNvSpPr/>
          <p:nvPr/>
        </p:nvSpPr>
        <p:spPr>
          <a:xfrm>
            <a:off x="0" y="0"/>
            <a:ext cx="3629025" cy="628552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aphic 6">
            <a:extLst>
              <a:ext uri="{FF2B5EF4-FFF2-40B4-BE49-F238E27FC236}">
                <a16:creationId xmlns:a16="http://schemas.microsoft.com/office/drawing/2014/main" id="{4E9D68E5-B4C6-E081-4853-5A8823A1D109}"/>
              </a:ext>
            </a:extLst>
          </p:cNvPr>
          <p:cNvGrpSpPr/>
          <p:nvPr/>
        </p:nvGrpSpPr>
        <p:grpSpPr>
          <a:xfrm>
            <a:off x="5071110" y="12356465"/>
            <a:ext cx="1872615" cy="447040"/>
            <a:chOff x="-80578" y="3873532"/>
            <a:chExt cx="772037" cy="184499"/>
          </a:xfrm>
        </p:grpSpPr>
        <p:sp>
          <p:nvSpPr>
            <p:cNvPr id="7" name="Freeform 15">
              <a:extLst>
                <a:ext uri="{FF2B5EF4-FFF2-40B4-BE49-F238E27FC236}">
                  <a16:creationId xmlns:a16="http://schemas.microsoft.com/office/drawing/2014/main" id="{D9566F94-8773-7261-DE79-3283AFDE8334}"/>
                </a:ext>
              </a:extLst>
            </p:cNvPr>
            <p:cNvSpPr/>
            <p:nvPr/>
          </p:nvSpPr>
          <p:spPr>
            <a:xfrm>
              <a:off x="-80578" y="3873532"/>
              <a:ext cx="772037" cy="184499"/>
            </a:xfrm>
            <a:custGeom>
              <a:avLst/>
              <a:gdLst>
                <a:gd name="connsiteX0" fmla="*/ 0 w 691324"/>
                <a:gd name="connsiteY0" fmla="*/ 0 h 184499"/>
                <a:gd name="connsiteX1" fmla="*/ 691324 w 691324"/>
                <a:gd name="connsiteY1" fmla="*/ 0 h 184499"/>
                <a:gd name="connsiteX2" fmla="*/ 691324 w 691324"/>
                <a:gd name="connsiteY2" fmla="*/ 184499 h 184499"/>
                <a:gd name="connsiteX3" fmla="*/ 0 w 691324"/>
                <a:gd name="connsiteY3" fmla="*/ 184499 h 184499"/>
              </a:gdLst>
              <a:ahLst/>
              <a:cxnLst>
                <a:cxn ang="0">
                  <a:pos x="connsiteX0" y="connsiteY0"/>
                </a:cxn>
                <a:cxn ang="0">
                  <a:pos x="connsiteX1" y="connsiteY1"/>
                </a:cxn>
                <a:cxn ang="0">
                  <a:pos x="connsiteX2" y="connsiteY2"/>
                </a:cxn>
                <a:cxn ang="0">
                  <a:pos x="connsiteX3" y="connsiteY3"/>
                </a:cxn>
              </a:cxnLst>
              <a:rect l="l" t="t" r="r" b="b"/>
              <a:pathLst>
                <a:path w="691324" h="184499">
                  <a:moveTo>
                    <a:pt x="0" y="0"/>
                  </a:moveTo>
                  <a:lnTo>
                    <a:pt x="691324" y="0"/>
                  </a:lnTo>
                  <a:lnTo>
                    <a:pt x="691324" y="184499"/>
                  </a:lnTo>
                  <a:lnTo>
                    <a:pt x="0" y="184499"/>
                  </a:lnTo>
                  <a:close/>
                </a:path>
              </a:pathLst>
            </a:custGeom>
            <a:solidFill>
              <a:srgbClr val="FFFFFF"/>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8" name="Graphic 6">
              <a:extLst>
                <a:ext uri="{FF2B5EF4-FFF2-40B4-BE49-F238E27FC236}">
                  <a16:creationId xmlns:a16="http://schemas.microsoft.com/office/drawing/2014/main" id="{580A595F-AF7A-FCC0-B739-AFD22CCA225F}"/>
                </a:ext>
              </a:extLst>
            </p:cNvPr>
            <p:cNvGrpSpPr/>
            <p:nvPr/>
          </p:nvGrpSpPr>
          <p:grpSpPr>
            <a:xfrm>
              <a:off x="67531" y="3914680"/>
              <a:ext cx="500824" cy="109156"/>
              <a:chOff x="67531" y="3914680"/>
              <a:chExt cx="500824" cy="109156"/>
            </a:xfrm>
          </p:grpSpPr>
          <p:sp>
            <p:nvSpPr>
              <p:cNvPr id="9" name="Freeform 17">
                <a:extLst>
                  <a:ext uri="{FF2B5EF4-FFF2-40B4-BE49-F238E27FC236}">
                    <a16:creationId xmlns:a16="http://schemas.microsoft.com/office/drawing/2014/main" id="{3098C537-B349-B173-7082-D9BE7A80F166}"/>
                  </a:ext>
                </a:extLst>
              </p:cNvPr>
              <p:cNvSpPr/>
              <p:nvPr/>
            </p:nvSpPr>
            <p:spPr>
              <a:xfrm>
                <a:off x="67531" y="3914680"/>
                <a:ext cx="160972" cy="108489"/>
              </a:xfrm>
              <a:custGeom>
                <a:avLst/>
                <a:gdLst>
                  <a:gd name="connsiteX0" fmla="*/ 0 w 160972"/>
                  <a:gd name="connsiteY0" fmla="*/ 0 h 108489"/>
                  <a:gd name="connsiteX1" fmla="*/ 160972 w 160972"/>
                  <a:gd name="connsiteY1" fmla="*/ 0 h 108489"/>
                  <a:gd name="connsiteX2" fmla="*/ 160972 w 160972"/>
                  <a:gd name="connsiteY2" fmla="*/ 108490 h 108489"/>
                  <a:gd name="connsiteX3" fmla="*/ 0 w 160972"/>
                  <a:gd name="connsiteY3" fmla="*/ 108490 h 108489"/>
                </a:gdLst>
                <a:ahLst/>
                <a:cxnLst>
                  <a:cxn ang="0">
                    <a:pos x="connsiteX0" y="connsiteY0"/>
                  </a:cxn>
                  <a:cxn ang="0">
                    <a:pos x="connsiteX1" y="connsiteY1"/>
                  </a:cxn>
                  <a:cxn ang="0">
                    <a:pos x="connsiteX2" y="connsiteY2"/>
                  </a:cxn>
                  <a:cxn ang="0">
                    <a:pos x="connsiteX3" y="connsiteY3"/>
                  </a:cxn>
                </a:cxnLst>
                <a:rect l="l" t="t" r="r" b="b"/>
                <a:pathLst>
                  <a:path w="160972" h="108489">
                    <a:moveTo>
                      <a:pt x="0" y="0"/>
                    </a:moveTo>
                    <a:lnTo>
                      <a:pt x="160972" y="0"/>
                    </a:lnTo>
                    <a:lnTo>
                      <a:pt x="160972" y="108490"/>
                    </a:lnTo>
                    <a:lnTo>
                      <a:pt x="0" y="10849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0" name="Freeform 18">
                <a:extLst>
                  <a:ext uri="{FF2B5EF4-FFF2-40B4-BE49-F238E27FC236}">
                    <a16:creationId xmlns:a16="http://schemas.microsoft.com/office/drawing/2014/main" id="{59454B6E-5989-3E49-4672-EECD80AC02EE}"/>
                  </a:ext>
                </a:extLst>
              </p:cNvPr>
              <p:cNvSpPr/>
              <p:nvPr/>
            </p:nvSpPr>
            <p:spPr>
              <a:xfrm>
                <a:off x="177450" y="3963448"/>
                <a:ext cx="10953" cy="9810"/>
              </a:xfrm>
              <a:custGeom>
                <a:avLst/>
                <a:gdLst>
                  <a:gd name="connsiteX0" fmla="*/ 10954 w 10953"/>
                  <a:gd name="connsiteY0" fmla="*/ 3715 h 9810"/>
                  <a:gd name="connsiteX1" fmla="*/ 9239 w 10953"/>
                  <a:gd name="connsiteY1" fmla="*/ 3715 h 9810"/>
                  <a:gd name="connsiteX2" fmla="*/ 6763 w 10953"/>
                  <a:gd name="connsiteY2" fmla="*/ 3620 h 9810"/>
                  <a:gd name="connsiteX3" fmla="*/ 6001 w 10953"/>
                  <a:gd name="connsiteY3" fmla="*/ 1429 h 9810"/>
                  <a:gd name="connsiteX4" fmla="*/ 5429 w 10953"/>
                  <a:gd name="connsiteY4" fmla="*/ 0 h 9810"/>
                  <a:gd name="connsiteX5" fmla="*/ 4953 w 10953"/>
                  <a:gd name="connsiteY5" fmla="*/ 1429 h 9810"/>
                  <a:gd name="connsiteX6" fmla="*/ 4096 w 10953"/>
                  <a:gd name="connsiteY6" fmla="*/ 3620 h 9810"/>
                  <a:gd name="connsiteX7" fmla="*/ 1619 w 10953"/>
                  <a:gd name="connsiteY7" fmla="*/ 3715 h 9810"/>
                  <a:gd name="connsiteX8" fmla="*/ 0 w 10953"/>
                  <a:gd name="connsiteY8" fmla="*/ 3715 h 9810"/>
                  <a:gd name="connsiteX9" fmla="*/ 1333 w 10953"/>
                  <a:gd name="connsiteY9" fmla="*/ 4667 h 9810"/>
                  <a:gd name="connsiteX10" fmla="*/ 3238 w 10953"/>
                  <a:gd name="connsiteY10" fmla="*/ 6096 h 9810"/>
                  <a:gd name="connsiteX11" fmla="*/ 2572 w 10953"/>
                  <a:gd name="connsiteY11" fmla="*/ 8287 h 9810"/>
                  <a:gd name="connsiteX12" fmla="*/ 2095 w 10953"/>
                  <a:gd name="connsiteY12" fmla="*/ 9811 h 9810"/>
                  <a:gd name="connsiteX13" fmla="*/ 3429 w 10953"/>
                  <a:gd name="connsiteY13" fmla="*/ 8954 h 9810"/>
                  <a:gd name="connsiteX14" fmla="*/ 5429 w 10953"/>
                  <a:gd name="connsiteY14" fmla="*/ 7620 h 9810"/>
                  <a:gd name="connsiteX15" fmla="*/ 7525 w 10953"/>
                  <a:gd name="connsiteY15" fmla="*/ 8954 h 9810"/>
                  <a:gd name="connsiteX16" fmla="*/ 8763 w 10953"/>
                  <a:gd name="connsiteY16" fmla="*/ 9811 h 9810"/>
                  <a:gd name="connsiteX17" fmla="*/ 7620 w 10953"/>
                  <a:gd name="connsiteY17" fmla="*/ 6096 h 9810"/>
                  <a:gd name="connsiteX18" fmla="*/ 10954 w 10953"/>
                  <a:gd name="connsiteY18" fmla="*/ 3715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53" h="9810">
                    <a:moveTo>
                      <a:pt x="10954" y="3715"/>
                    </a:moveTo>
                    <a:lnTo>
                      <a:pt x="9239" y="3715"/>
                    </a:lnTo>
                    <a:lnTo>
                      <a:pt x="6763" y="3620"/>
                    </a:lnTo>
                    <a:lnTo>
                      <a:pt x="6001" y="1429"/>
                    </a:lnTo>
                    <a:lnTo>
                      <a:pt x="5429" y="0"/>
                    </a:lnTo>
                    <a:lnTo>
                      <a:pt x="4953" y="1429"/>
                    </a:lnTo>
                    <a:lnTo>
                      <a:pt x="4096" y="3620"/>
                    </a:lnTo>
                    <a:lnTo>
                      <a:pt x="1619" y="3715"/>
                    </a:lnTo>
                    <a:lnTo>
                      <a:pt x="0" y="3715"/>
                    </a:lnTo>
                    <a:lnTo>
                      <a:pt x="1333" y="4667"/>
                    </a:lnTo>
                    <a:lnTo>
                      <a:pt x="3238" y="6096"/>
                    </a:lnTo>
                    <a:lnTo>
                      <a:pt x="2572" y="8287"/>
                    </a:lnTo>
                    <a:lnTo>
                      <a:pt x="2095" y="9811"/>
                    </a:lnTo>
                    <a:lnTo>
                      <a:pt x="3429" y="8954"/>
                    </a:lnTo>
                    <a:lnTo>
                      <a:pt x="5429" y="7620"/>
                    </a:lnTo>
                    <a:lnTo>
                      <a:pt x="7525" y="8954"/>
                    </a:lnTo>
                    <a:lnTo>
                      <a:pt x="8763" y="9811"/>
                    </a:lnTo>
                    <a:lnTo>
                      <a:pt x="7620" y="6096"/>
                    </a:lnTo>
                    <a:lnTo>
                      <a:pt x="10954" y="3715"/>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1" name="Freeform 19">
                <a:extLst>
                  <a:ext uri="{FF2B5EF4-FFF2-40B4-BE49-F238E27FC236}">
                    <a16:creationId xmlns:a16="http://schemas.microsoft.com/office/drawing/2014/main" id="{DCCD53C5-DD3C-3C39-20CB-0A38A84727FA}"/>
                  </a:ext>
                </a:extLst>
              </p:cNvPr>
              <p:cNvSpPr/>
              <p:nvPr/>
            </p:nvSpPr>
            <p:spPr>
              <a:xfrm>
                <a:off x="176307" y="3962400"/>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191 w 13144"/>
                  <a:gd name="connsiteY11" fmla="*/ 5048 h 11715"/>
                  <a:gd name="connsiteX12" fmla="*/ 4858 w 13144"/>
                  <a:gd name="connsiteY12" fmla="*/ 6953 h 11715"/>
                  <a:gd name="connsiteX13" fmla="*/ 3905 w 13144"/>
                  <a:gd name="connsiteY13" fmla="*/ 10001 h 11715"/>
                  <a:gd name="connsiteX14" fmla="*/ 6572 w 13144"/>
                  <a:gd name="connsiteY14" fmla="*/ 8192 h 11715"/>
                  <a:gd name="connsiteX15" fmla="*/ 9335 w 13144"/>
                  <a:gd name="connsiteY15" fmla="*/ 10001 h 11715"/>
                  <a:gd name="connsiteX16" fmla="*/ 8382 w 13144"/>
                  <a:gd name="connsiteY16" fmla="*/ 7049 h 11715"/>
                  <a:gd name="connsiteX17" fmla="*/ 11049 w 13144"/>
                  <a:gd name="connsiteY17" fmla="*/ 5144 h 11715"/>
                  <a:gd name="connsiteX18" fmla="*/ 7715 w 13144"/>
                  <a:gd name="connsiteY18" fmla="*/ 5048 h 11715"/>
                  <a:gd name="connsiteX19" fmla="*/ 6667 w 13144"/>
                  <a:gd name="connsiteY19" fmla="*/ 2096 h 11715"/>
                  <a:gd name="connsiteX20" fmla="*/ 5620 w 13144"/>
                  <a:gd name="connsiteY20" fmla="*/ 5048 h 11715"/>
                  <a:gd name="connsiteX21" fmla="*/ 2191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191" y="5048"/>
                    </a:moveTo>
                    <a:lnTo>
                      <a:pt x="4858" y="6953"/>
                    </a:lnTo>
                    <a:lnTo>
                      <a:pt x="3905" y="10001"/>
                    </a:lnTo>
                    <a:lnTo>
                      <a:pt x="6572" y="8192"/>
                    </a:lnTo>
                    <a:lnTo>
                      <a:pt x="9335" y="10001"/>
                    </a:lnTo>
                    <a:lnTo>
                      <a:pt x="8382" y="7049"/>
                    </a:lnTo>
                    <a:lnTo>
                      <a:pt x="11049" y="5144"/>
                    </a:lnTo>
                    <a:lnTo>
                      <a:pt x="7715" y="5048"/>
                    </a:lnTo>
                    <a:lnTo>
                      <a:pt x="6667" y="2096"/>
                    </a:lnTo>
                    <a:lnTo>
                      <a:pt x="5620" y="5048"/>
                    </a:lnTo>
                    <a:lnTo>
                      <a:pt x="2191"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2" name="Freeform 20">
                <a:extLst>
                  <a:ext uri="{FF2B5EF4-FFF2-40B4-BE49-F238E27FC236}">
                    <a16:creationId xmlns:a16="http://schemas.microsoft.com/office/drawing/2014/main" id="{BEAFC179-0042-1DEF-8443-5244D2306185}"/>
                  </a:ext>
                </a:extLst>
              </p:cNvPr>
              <p:cNvSpPr/>
              <p:nvPr/>
            </p:nvSpPr>
            <p:spPr>
              <a:xfrm>
                <a:off x="172782" y="3945922"/>
                <a:ext cx="10953" cy="9905"/>
              </a:xfrm>
              <a:custGeom>
                <a:avLst/>
                <a:gdLst>
                  <a:gd name="connsiteX0" fmla="*/ 3239 w 10953"/>
                  <a:gd name="connsiteY0" fmla="*/ 6096 h 9905"/>
                  <a:gd name="connsiteX1" fmla="*/ 2572 w 10953"/>
                  <a:gd name="connsiteY1" fmla="*/ 8382 h 9905"/>
                  <a:gd name="connsiteX2" fmla="*/ 2096 w 10953"/>
                  <a:gd name="connsiteY2" fmla="*/ 9906 h 9905"/>
                  <a:gd name="connsiteX3" fmla="*/ 3429 w 10953"/>
                  <a:gd name="connsiteY3" fmla="*/ 8954 h 9905"/>
                  <a:gd name="connsiteX4" fmla="*/ 5429 w 10953"/>
                  <a:gd name="connsiteY4" fmla="*/ 7620 h 9905"/>
                  <a:gd name="connsiteX5" fmla="*/ 7525 w 10953"/>
                  <a:gd name="connsiteY5" fmla="*/ 8954 h 9905"/>
                  <a:gd name="connsiteX6" fmla="*/ 8858 w 10953"/>
                  <a:gd name="connsiteY6" fmla="*/ 9906 h 9905"/>
                  <a:gd name="connsiteX7" fmla="*/ 8382 w 10953"/>
                  <a:gd name="connsiteY7" fmla="*/ 8382 h 9905"/>
                  <a:gd name="connsiteX8" fmla="*/ 7620 w 10953"/>
                  <a:gd name="connsiteY8" fmla="*/ 6096 h 9905"/>
                  <a:gd name="connsiteX9" fmla="*/ 9620 w 10953"/>
                  <a:gd name="connsiteY9" fmla="*/ 4763 h 9905"/>
                  <a:gd name="connsiteX10" fmla="*/ 10954 w 10953"/>
                  <a:gd name="connsiteY10" fmla="*/ 3715 h 9905"/>
                  <a:gd name="connsiteX11" fmla="*/ 9239 w 10953"/>
                  <a:gd name="connsiteY11" fmla="*/ 3715 h 9905"/>
                  <a:gd name="connsiteX12" fmla="*/ 6763 w 10953"/>
                  <a:gd name="connsiteY12" fmla="*/ 3715 h 9905"/>
                  <a:gd name="connsiteX13" fmla="*/ 6001 w 10953"/>
                  <a:gd name="connsiteY13" fmla="*/ 1429 h 9905"/>
                  <a:gd name="connsiteX14" fmla="*/ 5429 w 10953"/>
                  <a:gd name="connsiteY14" fmla="*/ 0 h 9905"/>
                  <a:gd name="connsiteX15" fmla="*/ 4953 w 10953"/>
                  <a:gd name="connsiteY15" fmla="*/ 1429 h 9905"/>
                  <a:gd name="connsiteX16" fmla="*/ 4096 w 10953"/>
                  <a:gd name="connsiteY16" fmla="*/ 3715 h 9905"/>
                  <a:gd name="connsiteX17" fmla="*/ 1619 w 10953"/>
                  <a:gd name="connsiteY17" fmla="*/ 3715 h 9905"/>
                  <a:gd name="connsiteX18" fmla="*/ 0 w 10953"/>
                  <a:gd name="connsiteY18" fmla="*/ 3715 h 9905"/>
                  <a:gd name="connsiteX19" fmla="*/ 1333 w 10953"/>
                  <a:gd name="connsiteY19" fmla="*/ 4763 h 9905"/>
                  <a:gd name="connsiteX20" fmla="*/ 3239 w 10953"/>
                  <a:gd name="connsiteY20" fmla="*/ 6096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905">
                    <a:moveTo>
                      <a:pt x="3239" y="6096"/>
                    </a:moveTo>
                    <a:lnTo>
                      <a:pt x="2572" y="8382"/>
                    </a:lnTo>
                    <a:lnTo>
                      <a:pt x="2096" y="9906"/>
                    </a:lnTo>
                    <a:lnTo>
                      <a:pt x="3429" y="8954"/>
                    </a:lnTo>
                    <a:lnTo>
                      <a:pt x="5429" y="7620"/>
                    </a:lnTo>
                    <a:lnTo>
                      <a:pt x="7525" y="8954"/>
                    </a:lnTo>
                    <a:lnTo>
                      <a:pt x="8858" y="9906"/>
                    </a:lnTo>
                    <a:lnTo>
                      <a:pt x="8382" y="8382"/>
                    </a:lnTo>
                    <a:lnTo>
                      <a:pt x="7620" y="6096"/>
                    </a:lnTo>
                    <a:lnTo>
                      <a:pt x="9620" y="4763"/>
                    </a:lnTo>
                    <a:lnTo>
                      <a:pt x="10954" y="3715"/>
                    </a:lnTo>
                    <a:lnTo>
                      <a:pt x="9239" y="3715"/>
                    </a:lnTo>
                    <a:lnTo>
                      <a:pt x="6763" y="3715"/>
                    </a:lnTo>
                    <a:lnTo>
                      <a:pt x="6001" y="1429"/>
                    </a:lnTo>
                    <a:lnTo>
                      <a:pt x="5429" y="0"/>
                    </a:lnTo>
                    <a:lnTo>
                      <a:pt x="4953" y="1429"/>
                    </a:lnTo>
                    <a:lnTo>
                      <a:pt x="4096" y="3715"/>
                    </a:lnTo>
                    <a:lnTo>
                      <a:pt x="1619" y="3715"/>
                    </a:lnTo>
                    <a:lnTo>
                      <a:pt x="0" y="3715"/>
                    </a:lnTo>
                    <a:lnTo>
                      <a:pt x="1333" y="4763"/>
                    </a:lnTo>
                    <a:lnTo>
                      <a:pt x="3239" y="6096"/>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3" name="Freeform 21">
                <a:extLst>
                  <a:ext uri="{FF2B5EF4-FFF2-40B4-BE49-F238E27FC236}">
                    <a16:creationId xmlns:a16="http://schemas.microsoft.com/office/drawing/2014/main" id="{3825E35A-8A94-7F41-D562-5F1718550A9D}"/>
                  </a:ext>
                </a:extLst>
              </p:cNvPr>
              <p:cNvSpPr/>
              <p:nvPr/>
            </p:nvSpPr>
            <p:spPr>
              <a:xfrm>
                <a:off x="171639" y="3944874"/>
                <a:ext cx="13239" cy="11810"/>
              </a:xfrm>
              <a:custGeom>
                <a:avLst/>
                <a:gdLst>
                  <a:gd name="connsiteX0" fmla="*/ 10573 w 13239"/>
                  <a:gd name="connsiteY0" fmla="*/ 11811 h 11810"/>
                  <a:gd name="connsiteX1" fmla="*/ 6572 w 13239"/>
                  <a:gd name="connsiteY1" fmla="*/ 9144 h 11810"/>
                  <a:gd name="connsiteX2" fmla="*/ 2572 w 13239"/>
                  <a:gd name="connsiteY2" fmla="*/ 11811 h 11810"/>
                  <a:gd name="connsiteX3" fmla="*/ 4000 w 13239"/>
                  <a:gd name="connsiteY3" fmla="*/ 7334 h 11810"/>
                  <a:gd name="connsiteX4" fmla="*/ 0 w 13239"/>
                  <a:gd name="connsiteY4" fmla="*/ 4477 h 11810"/>
                  <a:gd name="connsiteX5" fmla="*/ 4953 w 13239"/>
                  <a:gd name="connsiteY5" fmla="*/ 4381 h 11810"/>
                  <a:gd name="connsiteX6" fmla="*/ 6572 w 13239"/>
                  <a:gd name="connsiteY6" fmla="*/ 0 h 11810"/>
                  <a:gd name="connsiteX7" fmla="*/ 8192 w 13239"/>
                  <a:gd name="connsiteY7" fmla="*/ 4381 h 11810"/>
                  <a:gd name="connsiteX8" fmla="*/ 13240 w 13239"/>
                  <a:gd name="connsiteY8" fmla="*/ 4477 h 11810"/>
                  <a:gd name="connsiteX9" fmla="*/ 9239 w 13239"/>
                  <a:gd name="connsiteY9" fmla="*/ 7334 h 11810"/>
                  <a:gd name="connsiteX10" fmla="*/ 10573 w 13239"/>
                  <a:gd name="connsiteY10" fmla="*/ 11811 h 11810"/>
                  <a:gd name="connsiteX11" fmla="*/ 2191 w 13239"/>
                  <a:gd name="connsiteY11" fmla="*/ 5144 h 11810"/>
                  <a:gd name="connsiteX12" fmla="*/ 4858 w 13239"/>
                  <a:gd name="connsiteY12" fmla="*/ 7048 h 11810"/>
                  <a:gd name="connsiteX13" fmla="*/ 3905 w 13239"/>
                  <a:gd name="connsiteY13" fmla="*/ 10096 h 11810"/>
                  <a:gd name="connsiteX14" fmla="*/ 6572 w 13239"/>
                  <a:gd name="connsiteY14" fmla="*/ 8287 h 11810"/>
                  <a:gd name="connsiteX15" fmla="*/ 9239 w 13239"/>
                  <a:gd name="connsiteY15" fmla="*/ 10096 h 11810"/>
                  <a:gd name="connsiteX16" fmla="*/ 8287 w 13239"/>
                  <a:gd name="connsiteY16" fmla="*/ 7048 h 11810"/>
                  <a:gd name="connsiteX17" fmla="*/ 10954 w 13239"/>
                  <a:gd name="connsiteY17" fmla="*/ 5144 h 11810"/>
                  <a:gd name="connsiteX18" fmla="*/ 7715 w 13239"/>
                  <a:gd name="connsiteY18" fmla="*/ 5048 h 11810"/>
                  <a:gd name="connsiteX19" fmla="*/ 6667 w 13239"/>
                  <a:gd name="connsiteY19" fmla="*/ 2096 h 11810"/>
                  <a:gd name="connsiteX20" fmla="*/ 5620 w 13239"/>
                  <a:gd name="connsiteY20" fmla="*/ 5048 h 11810"/>
                  <a:gd name="connsiteX21" fmla="*/ 2191 w 13239"/>
                  <a:gd name="connsiteY21" fmla="*/ 5144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810">
                    <a:moveTo>
                      <a:pt x="10573" y="11811"/>
                    </a:moveTo>
                    <a:lnTo>
                      <a:pt x="6572" y="9144"/>
                    </a:lnTo>
                    <a:lnTo>
                      <a:pt x="2572" y="11811"/>
                    </a:lnTo>
                    <a:lnTo>
                      <a:pt x="4000" y="7334"/>
                    </a:lnTo>
                    <a:lnTo>
                      <a:pt x="0" y="4477"/>
                    </a:lnTo>
                    <a:lnTo>
                      <a:pt x="4953" y="4381"/>
                    </a:lnTo>
                    <a:lnTo>
                      <a:pt x="6572" y="0"/>
                    </a:lnTo>
                    <a:lnTo>
                      <a:pt x="8192" y="4381"/>
                    </a:lnTo>
                    <a:lnTo>
                      <a:pt x="13240" y="4477"/>
                    </a:lnTo>
                    <a:lnTo>
                      <a:pt x="9239" y="7334"/>
                    </a:lnTo>
                    <a:lnTo>
                      <a:pt x="10573" y="11811"/>
                    </a:lnTo>
                    <a:close/>
                    <a:moveTo>
                      <a:pt x="2191" y="5144"/>
                    </a:moveTo>
                    <a:lnTo>
                      <a:pt x="4858" y="7048"/>
                    </a:lnTo>
                    <a:lnTo>
                      <a:pt x="3905" y="10096"/>
                    </a:lnTo>
                    <a:lnTo>
                      <a:pt x="6572" y="8287"/>
                    </a:lnTo>
                    <a:lnTo>
                      <a:pt x="9239" y="10096"/>
                    </a:lnTo>
                    <a:lnTo>
                      <a:pt x="8287" y="7048"/>
                    </a:lnTo>
                    <a:lnTo>
                      <a:pt x="10954" y="5144"/>
                    </a:lnTo>
                    <a:lnTo>
                      <a:pt x="7715" y="5048"/>
                    </a:lnTo>
                    <a:lnTo>
                      <a:pt x="6667" y="2096"/>
                    </a:lnTo>
                    <a:lnTo>
                      <a:pt x="5620" y="5048"/>
                    </a:lnTo>
                    <a:lnTo>
                      <a:pt x="2191" y="5144"/>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4" name="Freeform 22">
                <a:extLst>
                  <a:ext uri="{FF2B5EF4-FFF2-40B4-BE49-F238E27FC236}">
                    <a16:creationId xmlns:a16="http://schemas.microsoft.com/office/drawing/2014/main" id="{DB21FA29-BF57-3EF5-1A85-B7C75DA36C89}"/>
                  </a:ext>
                </a:extLst>
              </p:cNvPr>
              <p:cNvSpPr/>
              <p:nvPr/>
            </p:nvSpPr>
            <p:spPr>
              <a:xfrm>
                <a:off x="160114" y="3933254"/>
                <a:ext cx="10953" cy="9810"/>
              </a:xfrm>
              <a:custGeom>
                <a:avLst/>
                <a:gdLst>
                  <a:gd name="connsiteX0" fmla="*/ 6763 w 10953"/>
                  <a:gd name="connsiteY0" fmla="*/ 3620 h 9810"/>
                  <a:gd name="connsiteX1" fmla="*/ 6001 w 10953"/>
                  <a:gd name="connsiteY1" fmla="*/ 1429 h 9810"/>
                  <a:gd name="connsiteX2" fmla="*/ 5429 w 10953"/>
                  <a:gd name="connsiteY2" fmla="*/ 0 h 9810"/>
                  <a:gd name="connsiteX3" fmla="*/ 4191 w 10953"/>
                  <a:gd name="connsiteY3" fmla="*/ 3620 h 9810"/>
                  <a:gd name="connsiteX4" fmla="*/ 1619 w 10953"/>
                  <a:gd name="connsiteY4" fmla="*/ 3620 h 9810"/>
                  <a:gd name="connsiteX5" fmla="*/ 0 w 10953"/>
                  <a:gd name="connsiteY5" fmla="*/ 3715 h 9810"/>
                  <a:gd name="connsiteX6" fmla="*/ 1333 w 10953"/>
                  <a:gd name="connsiteY6" fmla="*/ 4667 h 9810"/>
                  <a:gd name="connsiteX7" fmla="*/ 3334 w 10953"/>
                  <a:gd name="connsiteY7" fmla="*/ 6096 h 9810"/>
                  <a:gd name="connsiteX8" fmla="*/ 2572 w 10953"/>
                  <a:gd name="connsiteY8" fmla="*/ 8287 h 9810"/>
                  <a:gd name="connsiteX9" fmla="*/ 2096 w 10953"/>
                  <a:gd name="connsiteY9" fmla="*/ 9811 h 9810"/>
                  <a:gd name="connsiteX10" fmla="*/ 3429 w 10953"/>
                  <a:gd name="connsiteY10" fmla="*/ 8954 h 9810"/>
                  <a:gd name="connsiteX11" fmla="*/ 5429 w 10953"/>
                  <a:gd name="connsiteY11" fmla="*/ 7620 h 9810"/>
                  <a:gd name="connsiteX12" fmla="*/ 7525 w 10953"/>
                  <a:gd name="connsiteY12" fmla="*/ 8954 h 9810"/>
                  <a:gd name="connsiteX13" fmla="*/ 8858 w 10953"/>
                  <a:gd name="connsiteY13" fmla="*/ 9811 h 9810"/>
                  <a:gd name="connsiteX14" fmla="*/ 8382 w 10953"/>
                  <a:gd name="connsiteY14" fmla="*/ 8287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620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429" y="0"/>
                    </a:lnTo>
                    <a:lnTo>
                      <a:pt x="4191" y="3620"/>
                    </a:lnTo>
                    <a:lnTo>
                      <a:pt x="1619" y="3620"/>
                    </a:lnTo>
                    <a:lnTo>
                      <a:pt x="0" y="3715"/>
                    </a:lnTo>
                    <a:lnTo>
                      <a:pt x="1333" y="4667"/>
                    </a:lnTo>
                    <a:lnTo>
                      <a:pt x="3334" y="6096"/>
                    </a:lnTo>
                    <a:lnTo>
                      <a:pt x="2572" y="8287"/>
                    </a:lnTo>
                    <a:lnTo>
                      <a:pt x="2096" y="9811"/>
                    </a:lnTo>
                    <a:lnTo>
                      <a:pt x="3429" y="8954"/>
                    </a:lnTo>
                    <a:lnTo>
                      <a:pt x="5429" y="7620"/>
                    </a:lnTo>
                    <a:lnTo>
                      <a:pt x="7525" y="8954"/>
                    </a:lnTo>
                    <a:lnTo>
                      <a:pt x="8858" y="9811"/>
                    </a:lnTo>
                    <a:lnTo>
                      <a:pt x="8382" y="8287"/>
                    </a:lnTo>
                    <a:lnTo>
                      <a:pt x="7620" y="6096"/>
                    </a:lnTo>
                    <a:lnTo>
                      <a:pt x="9620" y="4667"/>
                    </a:lnTo>
                    <a:lnTo>
                      <a:pt x="10954" y="3715"/>
                    </a:lnTo>
                    <a:lnTo>
                      <a:pt x="9334" y="3620"/>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5" name="Freeform 23">
                <a:extLst>
                  <a:ext uri="{FF2B5EF4-FFF2-40B4-BE49-F238E27FC236}">
                    <a16:creationId xmlns:a16="http://schemas.microsoft.com/office/drawing/2014/main" id="{22BD3E4C-D9E3-C831-A5AB-2F48BE7CCDB0}"/>
                  </a:ext>
                </a:extLst>
              </p:cNvPr>
              <p:cNvSpPr/>
              <p:nvPr/>
            </p:nvSpPr>
            <p:spPr>
              <a:xfrm>
                <a:off x="159066" y="3932206"/>
                <a:ext cx="13239" cy="11715"/>
              </a:xfrm>
              <a:custGeom>
                <a:avLst/>
                <a:gdLst>
                  <a:gd name="connsiteX0" fmla="*/ 10573 w 13239"/>
                  <a:gd name="connsiteY0" fmla="*/ 11716 h 11715"/>
                  <a:gd name="connsiteX1" fmla="*/ 6572 w 13239"/>
                  <a:gd name="connsiteY1" fmla="*/ 9049 h 11715"/>
                  <a:gd name="connsiteX2" fmla="*/ 2572 w 13239"/>
                  <a:gd name="connsiteY2" fmla="*/ 11716 h 11715"/>
                  <a:gd name="connsiteX3" fmla="*/ 4001 w 13239"/>
                  <a:gd name="connsiteY3" fmla="*/ 7239 h 11715"/>
                  <a:gd name="connsiteX4" fmla="*/ 0 w 13239"/>
                  <a:gd name="connsiteY4" fmla="*/ 4381 h 11715"/>
                  <a:gd name="connsiteX5" fmla="*/ 5048 w 13239"/>
                  <a:gd name="connsiteY5" fmla="*/ 4286 h 11715"/>
                  <a:gd name="connsiteX6" fmla="*/ 6668 w 13239"/>
                  <a:gd name="connsiteY6" fmla="*/ 0 h 11715"/>
                  <a:gd name="connsiteX7" fmla="*/ 8287 w 13239"/>
                  <a:gd name="connsiteY7" fmla="*/ 4286 h 11715"/>
                  <a:gd name="connsiteX8" fmla="*/ 13240 w 13239"/>
                  <a:gd name="connsiteY8" fmla="*/ 4381 h 11715"/>
                  <a:gd name="connsiteX9" fmla="*/ 9239 w 13239"/>
                  <a:gd name="connsiteY9" fmla="*/ 7239 h 11715"/>
                  <a:gd name="connsiteX10" fmla="*/ 10573 w 13239"/>
                  <a:gd name="connsiteY10" fmla="*/ 11716 h 11715"/>
                  <a:gd name="connsiteX11" fmla="*/ 2096 w 13239"/>
                  <a:gd name="connsiteY11" fmla="*/ 5048 h 11715"/>
                  <a:gd name="connsiteX12" fmla="*/ 4763 w 13239"/>
                  <a:gd name="connsiteY12" fmla="*/ 6953 h 11715"/>
                  <a:gd name="connsiteX13" fmla="*/ 3810 w 13239"/>
                  <a:gd name="connsiteY13" fmla="*/ 10001 h 11715"/>
                  <a:gd name="connsiteX14" fmla="*/ 6477 w 13239"/>
                  <a:gd name="connsiteY14" fmla="*/ 8191 h 11715"/>
                  <a:gd name="connsiteX15" fmla="*/ 9144 w 13239"/>
                  <a:gd name="connsiteY15" fmla="*/ 10001 h 11715"/>
                  <a:gd name="connsiteX16" fmla="*/ 8192 w 13239"/>
                  <a:gd name="connsiteY16" fmla="*/ 6953 h 11715"/>
                  <a:gd name="connsiteX17" fmla="*/ 10859 w 13239"/>
                  <a:gd name="connsiteY17" fmla="*/ 5048 h 11715"/>
                  <a:gd name="connsiteX18" fmla="*/ 7525 w 13239"/>
                  <a:gd name="connsiteY18" fmla="*/ 4953 h 11715"/>
                  <a:gd name="connsiteX19" fmla="*/ 6477 w 13239"/>
                  <a:gd name="connsiteY19" fmla="*/ 2000 h 11715"/>
                  <a:gd name="connsiteX20" fmla="*/ 5429 w 13239"/>
                  <a:gd name="connsiteY20" fmla="*/ 4953 h 11715"/>
                  <a:gd name="connsiteX21" fmla="*/ 2096 w 1323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715">
                    <a:moveTo>
                      <a:pt x="10573" y="11716"/>
                    </a:moveTo>
                    <a:lnTo>
                      <a:pt x="6572" y="9049"/>
                    </a:lnTo>
                    <a:lnTo>
                      <a:pt x="2572" y="11716"/>
                    </a:lnTo>
                    <a:lnTo>
                      <a:pt x="4001" y="7239"/>
                    </a:lnTo>
                    <a:lnTo>
                      <a:pt x="0" y="4381"/>
                    </a:lnTo>
                    <a:lnTo>
                      <a:pt x="5048" y="4286"/>
                    </a:lnTo>
                    <a:lnTo>
                      <a:pt x="6668" y="0"/>
                    </a:lnTo>
                    <a:lnTo>
                      <a:pt x="8287" y="4286"/>
                    </a:lnTo>
                    <a:lnTo>
                      <a:pt x="13240" y="4381"/>
                    </a:lnTo>
                    <a:lnTo>
                      <a:pt x="9239" y="7239"/>
                    </a:lnTo>
                    <a:lnTo>
                      <a:pt x="10573" y="11716"/>
                    </a:lnTo>
                    <a:close/>
                    <a:moveTo>
                      <a:pt x="2096" y="5048"/>
                    </a:moveTo>
                    <a:lnTo>
                      <a:pt x="4763" y="6953"/>
                    </a:lnTo>
                    <a:lnTo>
                      <a:pt x="3810" y="10001"/>
                    </a:lnTo>
                    <a:lnTo>
                      <a:pt x="6477" y="8191"/>
                    </a:lnTo>
                    <a:lnTo>
                      <a:pt x="9144" y="10001"/>
                    </a:lnTo>
                    <a:lnTo>
                      <a:pt x="8192" y="6953"/>
                    </a:lnTo>
                    <a:lnTo>
                      <a:pt x="10859" y="5048"/>
                    </a:lnTo>
                    <a:lnTo>
                      <a:pt x="7525" y="4953"/>
                    </a:lnTo>
                    <a:lnTo>
                      <a:pt x="6477" y="2000"/>
                    </a:lnTo>
                    <a:lnTo>
                      <a:pt x="5429"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6" name="Freeform 24">
                <a:extLst>
                  <a:ext uri="{FF2B5EF4-FFF2-40B4-BE49-F238E27FC236}">
                    <a16:creationId xmlns:a16="http://schemas.microsoft.com/office/drawing/2014/main" id="{815F8C7C-9ED2-BE62-6406-490B9287CCFB}"/>
                  </a:ext>
                </a:extLst>
              </p:cNvPr>
              <p:cNvSpPr/>
              <p:nvPr/>
            </p:nvSpPr>
            <p:spPr>
              <a:xfrm>
                <a:off x="142397" y="3928587"/>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7" name="Freeform 25">
                <a:extLst>
                  <a:ext uri="{FF2B5EF4-FFF2-40B4-BE49-F238E27FC236}">
                    <a16:creationId xmlns:a16="http://schemas.microsoft.com/office/drawing/2014/main" id="{C514A78C-E4E9-897D-CF3A-5640F1255A49}"/>
                  </a:ext>
                </a:extLst>
              </p:cNvPr>
              <p:cNvSpPr/>
              <p:nvPr/>
            </p:nvSpPr>
            <p:spPr>
              <a:xfrm>
                <a:off x="141255" y="3927539"/>
                <a:ext cx="13144" cy="11715"/>
              </a:xfrm>
              <a:custGeom>
                <a:avLst/>
                <a:gdLst>
                  <a:gd name="connsiteX0" fmla="*/ 2572 w 13144"/>
                  <a:gd name="connsiteY0" fmla="*/ 11716 h 11715"/>
                  <a:gd name="connsiteX1" fmla="*/ 4000 w 13144"/>
                  <a:gd name="connsiteY1" fmla="*/ 7239 h 11715"/>
                  <a:gd name="connsiteX2" fmla="*/ 0 w 13144"/>
                  <a:gd name="connsiteY2" fmla="*/ 4382 h 11715"/>
                  <a:gd name="connsiteX3" fmla="*/ 5048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668 w 13144"/>
                  <a:gd name="connsiteY11" fmla="*/ 8192 h 11715"/>
                  <a:gd name="connsiteX12" fmla="*/ 9430 w 13144"/>
                  <a:gd name="connsiteY12" fmla="*/ 10001 h 11715"/>
                  <a:gd name="connsiteX13" fmla="*/ 8477 w 13144"/>
                  <a:gd name="connsiteY13" fmla="*/ 6953 h 11715"/>
                  <a:gd name="connsiteX14" fmla="*/ 11144 w 13144"/>
                  <a:gd name="connsiteY14" fmla="*/ 5048 h 11715"/>
                  <a:gd name="connsiteX15" fmla="*/ 7810 w 13144"/>
                  <a:gd name="connsiteY15" fmla="*/ 4953 h 11715"/>
                  <a:gd name="connsiteX16" fmla="*/ 6763 w 13144"/>
                  <a:gd name="connsiteY16" fmla="*/ 2000 h 11715"/>
                  <a:gd name="connsiteX17" fmla="*/ 5715 w 13144"/>
                  <a:gd name="connsiteY17" fmla="*/ 4953 h 11715"/>
                  <a:gd name="connsiteX18" fmla="*/ 2381 w 13144"/>
                  <a:gd name="connsiteY18" fmla="*/ 5048 h 11715"/>
                  <a:gd name="connsiteX19" fmla="*/ 5048 w 13144"/>
                  <a:gd name="connsiteY19" fmla="*/ 6953 h 11715"/>
                  <a:gd name="connsiteX20" fmla="*/ 4096 w 13144"/>
                  <a:gd name="connsiteY20" fmla="*/ 10001 h 11715"/>
                  <a:gd name="connsiteX21" fmla="*/ 6668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0" y="7239"/>
                    </a:lnTo>
                    <a:lnTo>
                      <a:pt x="0" y="4382"/>
                    </a:lnTo>
                    <a:lnTo>
                      <a:pt x="5048" y="4286"/>
                    </a:lnTo>
                    <a:lnTo>
                      <a:pt x="6572" y="0"/>
                    </a:lnTo>
                    <a:lnTo>
                      <a:pt x="8192" y="4286"/>
                    </a:lnTo>
                    <a:lnTo>
                      <a:pt x="13145" y="4382"/>
                    </a:lnTo>
                    <a:lnTo>
                      <a:pt x="9144" y="7239"/>
                    </a:lnTo>
                    <a:lnTo>
                      <a:pt x="10573" y="11716"/>
                    </a:lnTo>
                    <a:lnTo>
                      <a:pt x="6572" y="9049"/>
                    </a:lnTo>
                    <a:lnTo>
                      <a:pt x="2572" y="11716"/>
                    </a:lnTo>
                    <a:close/>
                    <a:moveTo>
                      <a:pt x="6668" y="8192"/>
                    </a:moveTo>
                    <a:lnTo>
                      <a:pt x="9430" y="10001"/>
                    </a:lnTo>
                    <a:lnTo>
                      <a:pt x="8477" y="6953"/>
                    </a:lnTo>
                    <a:lnTo>
                      <a:pt x="11144" y="5048"/>
                    </a:lnTo>
                    <a:lnTo>
                      <a:pt x="7810" y="4953"/>
                    </a:lnTo>
                    <a:lnTo>
                      <a:pt x="6763" y="2000"/>
                    </a:lnTo>
                    <a:lnTo>
                      <a:pt x="5715" y="4953"/>
                    </a:lnTo>
                    <a:lnTo>
                      <a:pt x="2381" y="5048"/>
                    </a:lnTo>
                    <a:lnTo>
                      <a:pt x="5048" y="6953"/>
                    </a:lnTo>
                    <a:lnTo>
                      <a:pt x="4096" y="10001"/>
                    </a:lnTo>
                    <a:lnTo>
                      <a:pt x="6668"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8" name="Freeform 26">
                <a:extLst>
                  <a:ext uri="{FF2B5EF4-FFF2-40B4-BE49-F238E27FC236}">
                    <a16:creationId xmlns:a16="http://schemas.microsoft.com/office/drawing/2014/main" id="{A8686417-449B-AC63-4038-06AD13F9B026}"/>
                  </a:ext>
                </a:extLst>
              </p:cNvPr>
              <p:cNvSpPr/>
              <p:nvPr/>
            </p:nvSpPr>
            <p:spPr>
              <a:xfrm>
                <a:off x="124871" y="3933254"/>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620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620"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9" name="Freeform 27">
                <a:extLst>
                  <a:ext uri="{FF2B5EF4-FFF2-40B4-BE49-F238E27FC236}">
                    <a16:creationId xmlns:a16="http://schemas.microsoft.com/office/drawing/2014/main" id="{46C3435E-600C-BEAF-A765-A868AA25EB34}"/>
                  </a:ext>
                </a:extLst>
              </p:cNvPr>
              <p:cNvSpPr/>
              <p:nvPr/>
            </p:nvSpPr>
            <p:spPr>
              <a:xfrm>
                <a:off x="123728" y="3932111"/>
                <a:ext cx="13335" cy="11810"/>
              </a:xfrm>
              <a:custGeom>
                <a:avLst/>
                <a:gdLst>
                  <a:gd name="connsiteX0" fmla="*/ 2572 w 13335"/>
                  <a:gd name="connsiteY0" fmla="*/ 11811 h 11810"/>
                  <a:gd name="connsiteX1" fmla="*/ 4001 w 13335"/>
                  <a:gd name="connsiteY1" fmla="*/ 7334 h 11810"/>
                  <a:gd name="connsiteX2" fmla="*/ 0 w 13335"/>
                  <a:gd name="connsiteY2" fmla="*/ 4477 h 11810"/>
                  <a:gd name="connsiteX3" fmla="*/ 5048 w 13335"/>
                  <a:gd name="connsiteY3" fmla="*/ 4381 h 11810"/>
                  <a:gd name="connsiteX4" fmla="*/ 6668 w 13335"/>
                  <a:gd name="connsiteY4" fmla="*/ 0 h 11810"/>
                  <a:gd name="connsiteX5" fmla="*/ 8287 w 13335"/>
                  <a:gd name="connsiteY5" fmla="*/ 4381 h 11810"/>
                  <a:gd name="connsiteX6" fmla="*/ 13335 w 13335"/>
                  <a:gd name="connsiteY6" fmla="*/ 4477 h 11810"/>
                  <a:gd name="connsiteX7" fmla="*/ 9334 w 13335"/>
                  <a:gd name="connsiteY7" fmla="*/ 7334 h 11810"/>
                  <a:gd name="connsiteX8" fmla="*/ 10763 w 13335"/>
                  <a:gd name="connsiteY8" fmla="*/ 11811 h 11810"/>
                  <a:gd name="connsiteX9" fmla="*/ 6763 w 13335"/>
                  <a:gd name="connsiteY9" fmla="*/ 9144 h 11810"/>
                  <a:gd name="connsiteX10" fmla="*/ 2572 w 13335"/>
                  <a:gd name="connsiteY10" fmla="*/ 11811 h 11810"/>
                  <a:gd name="connsiteX11" fmla="*/ 6668 w 13335"/>
                  <a:gd name="connsiteY11" fmla="*/ 8287 h 11810"/>
                  <a:gd name="connsiteX12" fmla="*/ 9334 w 13335"/>
                  <a:gd name="connsiteY12" fmla="*/ 10096 h 11810"/>
                  <a:gd name="connsiteX13" fmla="*/ 8382 w 13335"/>
                  <a:gd name="connsiteY13" fmla="*/ 7048 h 11810"/>
                  <a:gd name="connsiteX14" fmla="*/ 11049 w 13335"/>
                  <a:gd name="connsiteY14" fmla="*/ 5144 h 11810"/>
                  <a:gd name="connsiteX15" fmla="*/ 7715 w 13335"/>
                  <a:gd name="connsiteY15" fmla="*/ 5048 h 11810"/>
                  <a:gd name="connsiteX16" fmla="*/ 6668 w 13335"/>
                  <a:gd name="connsiteY16" fmla="*/ 2096 h 11810"/>
                  <a:gd name="connsiteX17" fmla="*/ 5620 w 13335"/>
                  <a:gd name="connsiteY17" fmla="*/ 5048 h 11810"/>
                  <a:gd name="connsiteX18" fmla="*/ 2286 w 13335"/>
                  <a:gd name="connsiteY18" fmla="*/ 5144 h 11810"/>
                  <a:gd name="connsiteX19" fmla="*/ 4953 w 13335"/>
                  <a:gd name="connsiteY19" fmla="*/ 7048 h 11810"/>
                  <a:gd name="connsiteX20" fmla="*/ 4001 w 13335"/>
                  <a:gd name="connsiteY20" fmla="*/ 10096 h 11810"/>
                  <a:gd name="connsiteX21" fmla="*/ 6668 w 13335"/>
                  <a:gd name="connsiteY21" fmla="*/ 8287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810">
                    <a:moveTo>
                      <a:pt x="2572" y="11811"/>
                    </a:moveTo>
                    <a:lnTo>
                      <a:pt x="4001" y="7334"/>
                    </a:lnTo>
                    <a:lnTo>
                      <a:pt x="0" y="4477"/>
                    </a:lnTo>
                    <a:lnTo>
                      <a:pt x="5048" y="4381"/>
                    </a:lnTo>
                    <a:lnTo>
                      <a:pt x="6668" y="0"/>
                    </a:lnTo>
                    <a:lnTo>
                      <a:pt x="8287" y="4381"/>
                    </a:lnTo>
                    <a:lnTo>
                      <a:pt x="13335" y="4477"/>
                    </a:lnTo>
                    <a:lnTo>
                      <a:pt x="9334" y="7334"/>
                    </a:lnTo>
                    <a:lnTo>
                      <a:pt x="10763" y="11811"/>
                    </a:lnTo>
                    <a:lnTo>
                      <a:pt x="6763" y="9144"/>
                    </a:lnTo>
                    <a:lnTo>
                      <a:pt x="2572" y="11811"/>
                    </a:lnTo>
                    <a:close/>
                    <a:moveTo>
                      <a:pt x="6668" y="8287"/>
                    </a:moveTo>
                    <a:lnTo>
                      <a:pt x="9334" y="10096"/>
                    </a:lnTo>
                    <a:lnTo>
                      <a:pt x="8382" y="7048"/>
                    </a:lnTo>
                    <a:lnTo>
                      <a:pt x="11049" y="5144"/>
                    </a:lnTo>
                    <a:lnTo>
                      <a:pt x="7715" y="5048"/>
                    </a:lnTo>
                    <a:lnTo>
                      <a:pt x="6668" y="2096"/>
                    </a:lnTo>
                    <a:lnTo>
                      <a:pt x="5620" y="5048"/>
                    </a:lnTo>
                    <a:lnTo>
                      <a:pt x="2286" y="5144"/>
                    </a:lnTo>
                    <a:lnTo>
                      <a:pt x="4953" y="7048"/>
                    </a:lnTo>
                    <a:lnTo>
                      <a:pt x="4001" y="10096"/>
                    </a:lnTo>
                    <a:lnTo>
                      <a:pt x="6668" y="8287"/>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0" name="Freeform 28">
                <a:extLst>
                  <a:ext uri="{FF2B5EF4-FFF2-40B4-BE49-F238E27FC236}">
                    <a16:creationId xmlns:a16="http://schemas.microsoft.com/office/drawing/2014/main" id="{7F520F26-8C83-ADA8-8BDF-61265ABD2463}"/>
                  </a:ext>
                </a:extLst>
              </p:cNvPr>
              <p:cNvSpPr/>
              <p:nvPr/>
            </p:nvSpPr>
            <p:spPr>
              <a:xfrm>
                <a:off x="112108" y="3945827"/>
                <a:ext cx="10953" cy="9810"/>
              </a:xfrm>
              <a:custGeom>
                <a:avLst/>
                <a:gdLst>
                  <a:gd name="connsiteX0" fmla="*/ 6763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715 h 9810"/>
                  <a:gd name="connsiteX6" fmla="*/ 0 w 10953"/>
                  <a:gd name="connsiteY6" fmla="*/ 3715 h 9810"/>
                  <a:gd name="connsiteX7" fmla="*/ 1334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715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525" y="0"/>
                    </a:lnTo>
                    <a:lnTo>
                      <a:pt x="4953" y="1429"/>
                    </a:lnTo>
                    <a:lnTo>
                      <a:pt x="4191" y="3620"/>
                    </a:lnTo>
                    <a:lnTo>
                      <a:pt x="1715" y="3715"/>
                    </a:lnTo>
                    <a:lnTo>
                      <a:pt x="0" y="3715"/>
                    </a:lnTo>
                    <a:lnTo>
                      <a:pt x="1334" y="4667"/>
                    </a:lnTo>
                    <a:lnTo>
                      <a:pt x="3334" y="6096"/>
                    </a:lnTo>
                    <a:lnTo>
                      <a:pt x="2572" y="8287"/>
                    </a:lnTo>
                    <a:lnTo>
                      <a:pt x="2096" y="9811"/>
                    </a:lnTo>
                    <a:lnTo>
                      <a:pt x="3429" y="8954"/>
                    </a:lnTo>
                    <a:lnTo>
                      <a:pt x="5525" y="7620"/>
                    </a:lnTo>
                    <a:lnTo>
                      <a:pt x="7525" y="8954"/>
                    </a:lnTo>
                    <a:lnTo>
                      <a:pt x="8858" y="9811"/>
                    </a:lnTo>
                    <a:lnTo>
                      <a:pt x="7620" y="6096"/>
                    </a:lnTo>
                    <a:lnTo>
                      <a:pt x="9620" y="4667"/>
                    </a:lnTo>
                    <a:lnTo>
                      <a:pt x="10954" y="3715"/>
                    </a:lnTo>
                    <a:lnTo>
                      <a:pt x="9334" y="3715"/>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 name="Freeform 29">
                <a:extLst>
                  <a:ext uri="{FF2B5EF4-FFF2-40B4-BE49-F238E27FC236}">
                    <a16:creationId xmlns:a16="http://schemas.microsoft.com/office/drawing/2014/main" id="{04EDD802-AB05-CBE2-D39E-96942A8F0044}"/>
                  </a:ext>
                </a:extLst>
              </p:cNvPr>
              <p:cNvSpPr/>
              <p:nvPr/>
            </p:nvSpPr>
            <p:spPr>
              <a:xfrm>
                <a:off x="111060" y="3944779"/>
                <a:ext cx="13049" cy="11715"/>
              </a:xfrm>
              <a:custGeom>
                <a:avLst/>
                <a:gdLst>
                  <a:gd name="connsiteX0" fmla="*/ 2572 w 13049"/>
                  <a:gd name="connsiteY0" fmla="*/ 11716 h 11715"/>
                  <a:gd name="connsiteX1" fmla="*/ 4000 w 13049"/>
                  <a:gd name="connsiteY1" fmla="*/ 7239 h 11715"/>
                  <a:gd name="connsiteX2" fmla="*/ 0 w 13049"/>
                  <a:gd name="connsiteY2" fmla="*/ 4382 h 11715"/>
                  <a:gd name="connsiteX3" fmla="*/ 4953 w 13049"/>
                  <a:gd name="connsiteY3" fmla="*/ 4286 h 11715"/>
                  <a:gd name="connsiteX4" fmla="*/ 6572 w 13049"/>
                  <a:gd name="connsiteY4" fmla="*/ 0 h 11715"/>
                  <a:gd name="connsiteX5" fmla="*/ 8096 w 13049"/>
                  <a:gd name="connsiteY5" fmla="*/ 4286 h 11715"/>
                  <a:gd name="connsiteX6" fmla="*/ 13049 w 13049"/>
                  <a:gd name="connsiteY6" fmla="*/ 4382 h 11715"/>
                  <a:gd name="connsiteX7" fmla="*/ 9049 w 13049"/>
                  <a:gd name="connsiteY7" fmla="*/ 7239 h 11715"/>
                  <a:gd name="connsiteX8" fmla="*/ 10477 w 13049"/>
                  <a:gd name="connsiteY8" fmla="*/ 11716 h 11715"/>
                  <a:gd name="connsiteX9" fmla="*/ 6477 w 13049"/>
                  <a:gd name="connsiteY9" fmla="*/ 9049 h 11715"/>
                  <a:gd name="connsiteX10" fmla="*/ 2572 w 13049"/>
                  <a:gd name="connsiteY10" fmla="*/ 11716 h 11715"/>
                  <a:gd name="connsiteX11" fmla="*/ 6572 w 13049"/>
                  <a:gd name="connsiteY11" fmla="*/ 8192 h 11715"/>
                  <a:gd name="connsiteX12" fmla="*/ 9239 w 13049"/>
                  <a:gd name="connsiteY12" fmla="*/ 10001 h 11715"/>
                  <a:gd name="connsiteX13" fmla="*/ 8287 w 13049"/>
                  <a:gd name="connsiteY13" fmla="*/ 6953 h 11715"/>
                  <a:gd name="connsiteX14" fmla="*/ 10954 w 13049"/>
                  <a:gd name="connsiteY14" fmla="*/ 5048 h 11715"/>
                  <a:gd name="connsiteX15" fmla="*/ 7620 w 13049"/>
                  <a:gd name="connsiteY15" fmla="*/ 4953 h 11715"/>
                  <a:gd name="connsiteX16" fmla="*/ 6572 w 13049"/>
                  <a:gd name="connsiteY16" fmla="*/ 2000 h 11715"/>
                  <a:gd name="connsiteX17" fmla="*/ 5524 w 13049"/>
                  <a:gd name="connsiteY17" fmla="*/ 4953 h 11715"/>
                  <a:gd name="connsiteX18" fmla="*/ 2191 w 13049"/>
                  <a:gd name="connsiteY18" fmla="*/ 5048 h 11715"/>
                  <a:gd name="connsiteX19" fmla="*/ 4858 w 13049"/>
                  <a:gd name="connsiteY19" fmla="*/ 6953 h 11715"/>
                  <a:gd name="connsiteX20" fmla="*/ 3905 w 13049"/>
                  <a:gd name="connsiteY20" fmla="*/ 10001 h 11715"/>
                  <a:gd name="connsiteX21" fmla="*/ 6572 w 13049"/>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2572" y="11716"/>
                    </a:moveTo>
                    <a:lnTo>
                      <a:pt x="4000" y="7239"/>
                    </a:lnTo>
                    <a:lnTo>
                      <a:pt x="0" y="4382"/>
                    </a:lnTo>
                    <a:lnTo>
                      <a:pt x="4953" y="4286"/>
                    </a:lnTo>
                    <a:lnTo>
                      <a:pt x="6572" y="0"/>
                    </a:lnTo>
                    <a:lnTo>
                      <a:pt x="8096" y="4286"/>
                    </a:lnTo>
                    <a:lnTo>
                      <a:pt x="13049" y="4382"/>
                    </a:lnTo>
                    <a:lnTo>
                      <a:pt x="9049" y="7239"/>
                    </a:lnTo>
                    <a:lnTo>
                      <a:pt x="10477" y="11716"/>
                    </a:lnTo>
                    <a:lnTo>
                      <a:pt x="6477"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2" name="Freeform 30">
                <a:extLst>
                  <a:ext uri="{FF2B5EF4-FFF2-40B4-BE49-F238E27FC236}">
                    <a16:creationId xmlns:a16="http://schemas.microsoft.com/office/drawing/2014/main" id="{EA700793-4E69-97E2-3E2D-DF6A03FE9AEB}"/>
                  </a:ext>
                </a:extLst>
              </p:cNvPr>
              <p:cNvSpPr/>
              <p:nvPr/>
            </p:nvSpPr>
            <p:spPr>
              <a:xfrm>
                <a:off x="107345" y="3963448"/>
                <a:ext cx="10953" cy="9810"/>
              </a:xfrm>
              <a:custGeom>
                <a:avLst/>
                <a:gdLst>
                  <a:gd name="connsiteX0" fmla="*/ 7525 w 10953"/>
                  <a:gd name="connsiteY0" fmla="*/ 8954 h 9810"/>
                  <a:gd name="connsiteX1" fmla="*/ 8858 w 10953"/>
                  <a:gd name="connsiteY1" fmla="*/ 9811 h 9810"/>
                  <a:gd name="connsiteX2" fmla="*/ 8382 w 10953"/>
                  <a:gd name="connsiteY2" fmla="*/ 8287 h 9810"/>
                  <a:gd name="connsiteX3" fmla="*/ 7620 w 10953"/>
                  <a:gd name="connsiteY3" fmla="*/ 6096 h 9810"/>
                  <a:gd name="connsiteX4" fmla="*/ 9620 w 10953"/>
                  <a:gd name="connsiteY4" fmla="*/ 4667 h 9810"/>
                  <a:gd name="connsiteX5" fmla="*/ 10954 w 10953"/>
                  <a:gd name="connsiteY5" fmla="*/ 3715 h 9810"/>
                  <a:gd name="connsiteX6" fmla="*/ 9334 w 10953"/>
                  <a:gd name="connsiteY6" fmla="*/ 3620 h 9810"/>
                  <a:gd name="connsiteX7" fmla="*/ 6763 w 10953"/>
                  <a:gd name="connsiteY7" fmla="*/ 3620 h 9810"/>
                  <a:gd name="connsiteX8" fmla="*/ 6001 w 10953"/>
                  <a:gd name="connsiteY8" fmla="*/ 1333 h 9810"/>
                  <a:gd name="connsiteX9" fmla="*/ 5429 w 10953"/>
                  <a:gd name="connsiteY9" fmla="*/ 0 h 9810"/>
                  <a:gd name="connsiteX10" fmla="*/ 4953 w 10953"/>
                  <a:gd name="connsiteY10" fmla="*/ 1333 h 9810"/>
                  <a:gd name="connsiteX11" fmla="*/ 4096 w 10953"/>
                  <a:gd name="connsiteY11" fmla="*/ 3620 h 9810"/>
                  <a:gd name="connsiteX12" fmla="*/ 1619 w 10953"/>
                  <a:gd name="connsiteY12" fmla="*/ 3620 h 9810"/>
                  <a:gd name="connsiteX13" fmla="*/ 0 w 10953"/>
                  <a:gd name="connsiteY13" fmla="*/ 3715 h 9810"/>
                  <a:gd name="connsiteX14" fmla="*/ 1334 w 10953"/>
                  <a:gd name="connsiteY14" fmla="*/ 4667 h 9810"/>
                  <a:gd name="connsiteX15" fmla="*/ 3334 w 10953"/>
                  <a:gd name="connsiteY15" fmla="*/ 6096 h 9810"/>
                  <a:gd name="connsiteX16" fmla="*/ 2572 w 10953"/>
                  <a:gd name="connsiteY16" fmla="*/ 8287 h 9810"/>
                  <a:gd name="connsiteX17" fmla="*/ 2096 w 10953"/>
                  <a:gd name="connsiteY17" fmla="*/ 9811 h 9810"/>
                  <a:gd name="connsiteX18" fmla="*/ 3429 w 10953"/>
                  <a:gd name="connsiteY18" fmla="*/ 8954 h 9810"/>
                  <a:gd name="connsiteX19" fmla="*/ 5429 w 10953"/>
                  <a:gd name="connsiteY19" fmla="*/ 7525 h 9810"/>
                  <a:gd name="connsiteX20" fmla="*/ 7525 w 10953"/>
                  <a:gd name="connsiteY20" fmla="*/ 8954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7525" y="8954"/>
                    </a:moveTo>
                    <a:lnTo>
                      <a:pt x="8858" y="9811"/>
                    </a:lnTo>
                    <a:lnTo>
                      <a:pt x="8382" y="8287"/>
                    </a:lnTo>
                    <a:lnTo>
                      <a:pt x="7620" y="6096"/>
                    </a:lnTo>
                    <a:lnTo>
                      <a:pt x="9620" y="4667"/>
                    </a:lnTo>
                    <a:lnTo>
                      <a:pt x="10954" y="3715"/>
                    </a:lnTo>
                    <a:lnTo>
                      <a:pt x="9334" y="3620"/>
                    </a:lnTo>
                    <a:lnTo>
                      <a:pt x="6763" y="3620"/>
                    </a:lnTo>
                    <a:lnTo>
                      <a:pt x="6001" y="1333"/>
                    </a:lnTo>
                    <a:lnTo>
                      <a:pt x="5429" y="0"/>
                    </a:lnTo>
                    <a:lnTo>
                      <a:pt x="4953" y="1333"/>
                    </a:lnTo>
                    <a:lnTo>
                      <a:pt x="4096" y="3620"/>
                    </a:lnTo>
                    <a:lnTo>
                      <a:pt x="1619" y="3620"/>
                    </a:lnTo>
                    <a:lnTo>
                      <a:pt x="0" y="3715"/>
                    </a:lnTo>
                    <a:lnTo>
                      <a:pt x="1334" y="4667"/>
                    </a:lnTo>
                    <a:lnTo>
                      <a:pt x="3334" y="6096"/>
                    </a:lnTo>
                    <a:lnTo>
                      <a:pt x="2572" y="8287"/>
                    </a:lnTo>
                    <a:lnTo>
                      <a:pt x="2096" y="9811"/>
                    </a:lnTo>
                    <a:lnTo>
                      <a:pt x="3429" y="8954"/>
                    </a:lnTo>
                    <a:lnTo>
                      <a:pt x="5429" y="7525"/>
                    </a:lnTo>
                    <a:lnTo>
                      <a:pt x="7525" y="8954"/>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3" name="Freeform 31">
                <a:extLst>
                  <a:ext uri="{FF2B5EF4-FFF2-40B4-BE49-F238E27FC236}">
                    <a16:creationId xmlns:a16="http://schemas.microsoft.com/office/drawing/2014/main" id="{B498228F-28C6-F96D-F6FB-4B213F354FA1}"/>
                  </a:ext>
                </a:extLst>
              </p:cNvPr>
              <p:cNvSpPr/>
              <p:nvPr/>
            </p:nvSpPr>
            <p:spPr>
              <a:xfrm>
                <a:off x="106202" y="3962400"/>
                <a:ext cx="13144" cy="11715"/>
              </a:xfrm>
              <a:custGeom>
                <a:avLst/>
                <a:gdLst>
                  <a:gd name="connsiteX0" fmla="*/ 2572 w 13144"/>
                  <a:gd name="connsiteY0" fmla="*/ 11716 h 11715"/>
                  <a:gd name="connsiteX1" fmla="*/ 4001 w 13144"/>
                  <a:gd name="connsiteY1" fmla="*/ 7239 h 11715"/>
                  <a:gd name="connsiteX2" fmla="*/ 0 w 13144"/>
                  <a:gd name="connsiteY2" fmla="*/ 4382 h 11715"/>
                  <a:gd name="connsiteX3" fmla="*/ 4953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572 w 13144"/>
                  <a:gd name="connsiteY11" fmla="*/ 8192 h 11715"/>
                  <a:gd name="connsiteX12" fmla="*/ 9239 w 13144"/>
                  <a:gd name="connsiteY12" fmla="*/ 10001 h 11715"/>
                  <a:gd name="connsiteX13" fmla="*/ 8287 w 13144"/>
                  <a:gd name="connsiteY13" fmla="*/ 6953 h 11715"/>
                  <a:gd name="connsiteX14" fmla="*/ 10954 w 13144"/>
                  <a:gd name="connsiteY14" fmla="*/ 5048 h 11715"/>
                  <a:gd name="connsiteX15" fmla="*/ 7620 w 13144"/>
                  <a:gd name="connsiteY15" fmla="*/ 4953 h 11715"/>
                  <a:gd name="connsiteX16" fmla="*/ 6572 w 13144"/>
                  <a:gd name="connsiteY16" fmla="*/ 2000 h 11715"/>
                  <a:gd name="connsiteX17" fmla="*/ 5525 w 13144"/>
                  <a:gd name="connsiteY17" fmla="*/ 4953 h 11715"/>
                  <a:gd name="connsiteX18" fmla="*/ 2191 w 13144"/>
                  <a:gd name="connsiteY18" fmla="*/ 5048 h 11715"/>
                  <a:gd name="connsiteX19" fmla="*/ 4858 w 13144"/>
                  <a:gd name="connsiteY19" fmla="*/ 6953 h 11715"/>
                  <a:gd name="connsiteX20" fmla="*/ 3905 w 13144"/>
                  <a:gd name="connsiteY20" fmla="*/ 10001 h 11715"/>
                  <a:gd name="connsiteX21" fmla="*/ 6572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1" y="7239"/>
                    </a:lnTo>
                    <a:lnTo>
                      <a:pt x="0" y="4382"/>
                    </a:lnTo>
                    <a:lnTo>
                      <a:pt x="4953" y="4286"/>
                    </a:lnTo>
                    <a:lnTo>
                      <a:pt x="6572" y="0"/>
                    </a:lnTo>
                    <a:lnTo>
                      <a:pt x="8192" y="4286"/>
                    </a:lnTo>
                    <a:lnTo>
                      <a:pt x="13145" y="4382"/>
                    </a:lnTo>
                    <a:lnTo>
                      <a:pt x="9144" y="7239"/>
                    </a:lnTo>
                    <a:lnTo>
                      <a:pt x="10573" y="11716"/>
                    </a:lnTo>
                    <a:lnTo>
                      <a:pt x="6572" y="9049"/>
                    </a:lnTo>
                    <a:lnTo>
                      <a:pt x="2572" y="11716"/>
                    </a:lnTo>
                    <a:close/>
                    <a:moveTo>
                      <a:pt x="6572" y="8192"/>
                    </a:moveTo>
                    <a:lnTo>
                      <a:pt x="9239" y="10001"/>
                    </a:lnTo>
                    <a:lnTo>
                      <a:pt x="8287" y="6953"/>
                    </a:lnTo>
                    <a:lnTo>
                      <a:pt x="10954" y="5048"/>
                    </a:lnTo>
                    <a:lnTo>
                      <a:pt x="7620" y="4953"/>
                    </a:lnTo>
                    <a:lnTo>
                      <a:pt x="6572" y="2000"/>
                    </a:lnTo>
                    <a:lnTo>
                      <a:pt x="5525"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4" name="Freeform 32">
                <a:extLst>
                  <a:ext uri="{FF2B5EF4-FFF2-40B4-BE49-F238E27FC236}">
                    <a16:creationId xmlns:a16="http://schemas.microsoft.com/office/drawing/2014/main" id="{7780EBDD-298F-54E8-8FD5-FE46E0C2BD68}"/>
                  </a:ext>
                </a:extLst>
              </p:cNvPr>
              <p:cNvSpPr/>
              <p:nvPr/>
            </p:nvSpPr>
            <p:spPr>
              <a:xfrm>
                <a:off x="112013" y="3980783"/>
                <a:ext cx="10953" cy="9811"/>
              </a:xfrm>
              <a:custGeom>
                <a:avLst/>
                <a:gdLst>
                  <a:gd name="connsiteX0" fmla="*/ 6858 w 10953"/>
                  <a:gd name="connsiteY0" fmla="*/ 3620 h 9811"/>
                  <a:gd name="connsiteX1" fmla="*/ 6001 w 10953"/>
                  <a:gd name="connsiteY1" fmla="*/ 1429 h 9811"/>
                  <a:gd name="connsiteX2" fmla="*/ 5524 w 10953"/>
                  <a:gd name="connsiteY2" fmla="*/ 0 h 9811"/>
                  <a:gd name="connsiteX3" fmla="*/ 4953 w 10953"/>
                  <a:gd name="connsiteY3" fmla="*/ 1429 h 9811"/>
                  <a:gd name="connsiteX4" fmla="*/ 4191 w 10953"/>
                  <a:gd name="connsiteY4" fmla="*/ 3620 h 9811"/>
                  <a:gd name="connsiteX5" fmla="*/ 1715 w 10953"/>
                  <a:gd name="connsiteY5" fmla="*/ 3620 h 9811"/>
                  <a:gd name="connsiteX6" fmla="*/ 0 w 10953"/>
                  <a:gd name="connsiteY6" fmla="*/ 3715 h 9811"/>
                  <a:gd name="connsiteX7" fmla="*/ 1429 w 10953"/>
                  <a:gd name="connsiteY7" fmla="*/ 4667 h 9811"/>
                  <a:gd name="connsiteX8" fmla="*/ 3334 w 10953"/>
                  <a:gd name="connsiteY8" fmla="*/ 6096 h 9811"/>
                  <a:gd name="connsiteX9" fmla="*/ 2667 w 10953"/>
                  <a:gd name="connsiteY9" fmla="*/ 8287 h 9811"/>
                  <a:gd name="connsiteX10" fmla="*/ 2096 w 10953"/>
                  <a:gd name="connsiteY10" fmla="*/ 9811 h 9811"/>
                  <a:gd name="connsiteX11" fmla="*/ 3429 w 10953"/>
                  <a:gd name="connsiteY11" fmla="*/ 8954 h 9811"/>
                  <a:gd name="connsiteX12" fmla="*/ 5524 w 10953"/>
                  <a:gd name="connsiteY12" fmla="*/ 7620 h 9811"/>
                  <a:gd name="connsiteX13" fmla="*/ 7525 w 10953"/>
                  <a:gd name="connsiteY13" fmla="*/ 8954 h 9811"/>
                  <a:gd name="connsiteX14" fmla="*/ 8858 w 10953"/>
                  <a:gd name="connsiteY14" fmla="*/ 9811 h 9811"/>
                  <a:gd name="connsiteX15" fmla="*/ 8382 w 10953"/>
                  <a:gd name="connsiteY15" fmla="*/ 8287 h 9811"/>
                  <a:gd name="connsiteX16" fmla="*/ 7715 w 10953"/>
                  <a:gd name="connsiteY16" fmla="*/ 6096 h 9811"/>
                  <a:gd name="connsiteX17" fmla="*/ 9620 w 10953"/>
                  <a:gd name="connsiteY17" fmla="*/ 4667 h 9811"/>
                  <a:gd name="connsiteX18" fmla="*/ 10954 w 10953"/>
                  <a:gd name="connsiteY18" fmla="*/ 3715 h 9811"/>
                  <a:gd name="connsiteX19" fmla="*/ 9334 w 10953"/>
                  <a:gd name="connsiteY19" fmla="*/ 3620 h 9811"/>
                  <a:gd name="connsiteX20" fmla="*/ 6858 w 10953"/>
                  <a:gd name="connsiteY20" fmla="*/ 3620 h 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1">
                    <a:moveTo>
                      <a:pt x="6858" y="3620"/>
                    </a:moveTo>
                    <a:lnTo>
                      <a:pt x="6001" y="1429"/>
                    </a:lnTo>
                    <a:lnTo>
                      <a:pt x="5524" y="0"/>
                    </a:lnTo>
                    <a:lnTo>
                      <a:pt x="4953" y="1429"/>
                    </a:lnTo>
                    <a:lnTo>
                      <a:pt x="4191" y="3620"/>
                    </a:lnTo>
                    <a:lnTo>
                      <a:pt x="1715" y="3620"/>
                    </a:lnTo>
                    <a:lnTo>
                      <a:pt x="0" y="3715"/>
                    </a:lnTo>
                    <a:lnTo>
                      <a:pt x="1429" y="4667"/>
                    </a:lnTo>
                    <a:lnTo>
                      <a:pt x="3334" y="6096"/>
                    </a:lnTo>
                    <a:lnTo>
                      <a:pt x="2667" y="8287"/>
                    </a:lnTo>
                    <a:lnTo>
                      <a:pt x="2096" y="9811"/>
                    </a:lnTo>
                    <a:lnTo>
                      <a:pt x="3429" y="8954"/>
                    </a:lnTo>
                    <a:lnTo>
                      <a:pt x="5524"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5" name="Freeform 33">
                <a:extLst>
                  <a:ext uri="{FF2B5EF4-FFF2-40B4-BE49-F238E27FC236}">
                    <a16:creationId xmlns:a16="http://schemas.microsoft.com/office/drawing/2014/main" id="{C6C8A085-8A06-0928-C41A-8284755EFE51}"/>
                  </a:ext>
                </a:extLst>
              </p:cNvPr>
              <p:cNvSpPr/>
              <p:nvPr/>
            </p:nvSpPr>
            <p:spPr>
              <a:xfrm>
                <a:off x="110965" y="3979831"/>
                <a:ext cx="13049" cy="11620"/>
              </a:xfrm>
              <a:custGeom>
                <a:avLst/>
                <a:gdLst>
                  <a:gd name="connsiteX0" fmla="*/ 10573 w 13049"/>
                  <a:gd name="connsiteY0" fmla="*/ 11621 h 11620"/>
                  <a:gd name="connsiteX1" fmla="*/ 6572 w 13049"/>
                  <a:gd name="connsiteY1" fmla="*/ 8954 h 11620"/>
                  <a:gd name="connsiteX2" fmla="*/ 2572 w 13049"/>
                  <a:gd name="connsiteY2" fmla="*/ 11621 h 11620"/>
                  <a:gd name="connsiteX3" fmla="*/ 4001 w 13049"/>
                  <a:gd name="connsiteY3" fmla="*/ 7239 h 11620"/>
                  <a:gd name="connsiteX4" fmla="*/ 0 w 13049"/>
                  <a:gd name="connsiteY4" fmla="*/ 4381 h 11620"/>
                  <a:gd name="connsiteX5" fmla="*/ 4953 w 13049"/>
                  <a:gd name="connsiteY5" fmla="*/ 4286 h 11620"/>
                  <a:gd name="connsiteX6" fmla="*/ 6572 w 13049"/>
                  <a:gd name="connsiteY6" fmla="*/ 0 h 11620"/>
                  <a:gd name="connsiteX7" fmla="*/ 8096 w 13049"/>
                  <a:gd name="connsiteY7" fmla="*/ 4286 h 11620"/>
                  <a:gd name="connsiteX8" fmla="*/ 13049 w 13049"/>
                  <a:gd name="connsiteY8" fmla="*/ 4381 h 11620"/>
                  <a:gd name="connsiteX9" fmla="*/ 9049 w 13049"/>
                  <a:gd name="connsiteY9" fmla="*/ 7239 h 11620"/>
                  <a:gd name="connsiteX10" fmla="*/ 10573 w 13049"/>
                  <a:gd name="connsiteY10" fmla="*/ 11621 h 11620"/>
                  <a:gd name="connsiteX11" fmla="*/ 6572 w 13049"/>
                  <a:gd name="connsiteY11" fmla="*/ 8096 h 11620"/>
                  <a:gd name="connsiteX12" fmla="*/ 9239 w 13049"/>
                  <a:gd name="connsiteY12" fmla="*/ 9906 h 11620"/>
                  <a:gd name="connsiteX13" fmla="*/ 8287 w 13049"/>
                  <a:gd name="connsiteY13" fmla="*/ 6953 h 11620"/>
                  <a:gd name="connsiteX14" fmla="*/ 10954 w 13049"/>
                  <a:gd name="connsiteY14" fmla="*/ 5048 h 11620"/>
                  <a:gd name="connsiteX15" fmla="*/ 7620 w 13049"/>
                  <a:gd name="connsiteY15" fmla="*/ 4953 h 11620"/>
                  <a:gd name="connsiteX16" fmla="*/ 6572 w 13049"/>
                  <a:gd name="connsiteY16" fmla="*/ 2000 h 11620"/>
                  <a:gd name="connsiteX17" fmla="*/ 5525 w 13049"/>
                  <a:gd name="connsiteY17" fmla="*/ 4953 h 11620"/>
                  <a:gd name="connsiteX18" fmla="*/ 2191 w 13049"/>
                  <a:gd name="connsiteY18" fmla="*/ 5048 h 11620"/>
                  <a:gd name="connsiteX19" fmla="*/ 4858 w 13049"/>
                  <a:gd name="connsiteY19" fmla="*/ 6953 h 11620"/>
                  <a:gd name="connsiteX20" fmla="*/ 3905 w 13049"/>
                  <a:gd name="connsiteY20" fmla="*/ 9906 h 11620"/>
                  <a:gd name="connsiteX21" fmla="*/ 6572 w 13049"/>
                  <a:gd name="connsiteY21" fmla="*/ 809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620">
                    <a:moveTo>
                      <a:pt x="10573" y="11621"/>
                    </a:moveTo>
                    <a:lnTo>
                      <a:pt x="6572" y="8954"/>
                    </a:lnTo>
                    <a:lnTo>
                      <a:pt x="2572" y="11621"/>
                    </a:lnTo>
                    <a:lnTo>
                      <a:pt x="4001" y="7239"/>
                    </a:lnTo>
                    <a:lnTo>
                      <a:pt x="0" y="4381"/>
                    </a:lnTo>
                    <a:lnTo>
                      <a:pt x="4953" y="4286"/>
                    </a:lnTo>
                    <a:lnTo>
                      <a:pt x="6572" y="0"/>
                    </a:lnTo>
                    <a:lnTo>
                      <a:pt x="8096" y="4286"/>
                    </a:lnTo>
                    <a:lnTo>
                      <a:pt x="13049" y="4381"/>
                    </a:lnTo>
                    <a:lnTo>
                      <a:pt x="9049" y="7239"/>
                    </a:lnTo>
                    <a:lnTo>
                      <a:pt x="10573" y="11621"/>
                    </a:lnTo>
                    <a:close/>
                    <a:moveTo>
                      <a:pt x="6572" y="8096"/>
                    </a:moveTo>
                    <a:lnTo>
                      <a:pt x="9239" y="9906"/>
                    </a:lnTo>
                    <a:lnTo>
                      <a:pt x="8287" y="6953"/>
                    </a:lnTo>
                    <a:lnTo>
                      <a:pt x="10954" y="5048"/>
                    </a:lnTo>
                    <a:lnTo>
                      <a:pt x="7620" y="4953"/>
                    </a:lnTo>
                    <a:lnTo>
                      <a:pt x="6572" y="2000"/>
                    </a:lnTo>
                    <a:lnTo>
                      <a:pt x="5525" y="4953"/>
                    </a:lnTo>
                    <a:lnTo>
                      <a:pt x="2191" y="5048"/>
                    </a:lnTo>
                    <a:lnTo>
                      <a:pt x="4858" y="6953"/>
                    </a:lnTo>
                    <a:lnTo>
                      <a:pt x="3905" y="9906"/>
                    </a:lnTo>
                    <a:lnTo>
                      <a:pt x="6572" y="8096"/>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6" name="Freeform 34">
                <a:extLst>
                  <a:ext uri="{FF2B5EF4-FFF2-40B4-BE49-F238E27FC236}">
                    <a16:creationId xmlns:a16="http://schemas.microsoft.com/office/drawing/2014/main" id="{2C043848-1AF7-AD53-28AE-F42D05829D1A}"/>
                  </a:ext>
                </a:extLst>
              </p:cNvPr>
              <p:cNvSpPr/>
              <p:nvPr/>
            </p:nvSpPr>
            <p:spPr>
              <a:xfrm>
                <a:off x="124681" y="3993452"/>
                <a:ext cx="11048" cy="9810"/>
              </a:xfrm>
              <a:custGeom>
                <a:avLst/>
                <a:gdLst>
                  <a:gd name="connsiteX0" fmla="*/ 6858 w 11048"/>
                  <a:gd name="connsiteY0" fmla="*/ 3620 h 9810"/>
                  <a:gd name="connsiteX1" fmla="*/ 6001 w 11048"/>
                  <a:gd name="connsiteY1" fmla="*/ 1429 h 9810"/>
                  <a:gd name="connsiteX2" fmla="*/ 5525 w 11048"/>
                  <a:gd name="connsiteY2" fmla="*/ 0 h 9810"/>
                  <a:gd name="connsiteX3" fmla="*/ 4953 w 11048"/>
                  <a:gd name="connsiteY3" fmla="*/ 1429 h 9810"/>
                  <a:gd name="connsiteX4" fmla="*/ 4191 w 11048"/>
                  <a:gd name="connsiteY4" fmla="*/ 3620 h 9810"/>
                  <a:gd name="connsiteX5" fmla="*/ 1715 w 11048"/>
                  <a:gd name="connsiteY5" fmla="*/ 3715 h 9810"/>
                  <a:gd name="connsiteX6" fmla="*/ 0 w 11048"/>
                  <a:gd name="connsiteY6" fmla="*/ 3715 h 9810"/>
                  <a:gd name="connsiteX7" fmla="*/ 1429 w 11048"/>
                  <a:gd name="connsiteY7" fmla="*/ 4667 h 9810"/>
                  <a:gd name="connsiteX8" fmla="*/ 3334 w 11048"/>
                  <a:gd name="connsiteY8" fmla="*/ 6096 h 9810"/>
                  <a:gd name="connsiteX9" fmla="*/ 2667 w 11048"/>
                  <a:gd name="connsiteY9" fmla="*/ 8287 h 9810"/>
                  <a:gd name="connsiteX10" fmla="*/ 2191 w 11048"/>
                  <a:gd name="connsiteY10" fmla="*/ 9811 h 9810"/>
                  <a:gd name="connsiteX11" fmla="*/ 3429 w 11048"/>
                  <a:gd name="connsiteY11" fmla="*/ 8954 h 9810"/>
                  <a:gd name="connsiteX12" fmla="*/ 5525 w 11048"/>
                  <a:gd name="connsiteY12" fmla="*/ 7620 h 9810"/>
                  <a:gd name="connsiteX13" fmla="*/ 7525 w 11048"/>
                  <a:gd name="connsiteY13" fmla="*/ 8954 h 9810"/>
                  <a:gd name="connsiteX14" fmla="*/ 8858 w 11048"/>
                  <a:gd name="connsiteY14" fmla="*/ 9811 h 9810"/>
                  <a:gd name="connsiteX15" fmla="*/ 8382 w 11048"/>
                  <a:gd name="connsiteY15" fmla="*/ 8287 h 9810"/>
                  <a:gd name="connsiteX16" fmla="*/ 7715 w 11048"/>
                  <a:gd name="connsiteY16" fmla="*/ 6096 h 9810"/>
                  <a:gd name="connsiteX17" fmla="*/ 9620 w 11048"/>
                  <a:gd name="connsiteY17" fmla="*/ 4667 h 9810"/>
                  <a:gd name="connsiteX18" fmla="*/ 11049 w 11048"/>
                  <a:gd name="connsiteY18" fmla="*/ 3715 h 9810"/>
                  <a:gd name="connsiteX19" fmla="*/ 9335 w 11048"/>
                  <a:gd name="connsiteY19" fmla="*/ 3715 h 9810"/>
                  <a:gd name="connsiteX20" fmla="*/ 6858 w 11048"/>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48" h="9810">
                    <a:moveTo>
                      <a:pt x="6858" y="3620"/>
                    </a:moveTo>
                    <a:lnTo>
                      <a:pt x="6001" y="1429"/>
                    </a:lnTo>
                    <a:lnTo>
                      <a:pt x="5525" y="0"/>
                    </a:lnTo>
                    <a:lnTo>
                      <a:pt x="4953" y="1429"/>
                    </a:lnTo>
                    <a:lnTo>
                      <a:pt x="4191" y="3620"/>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1049" y="3715"/>
                    </a:lnTo>
                    <a:lnTo>
                      <a:pt x="9335"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7" name="Freeform 35">
                <a:extLst>
                  <a:ext uri="{FF2B5EF4-FFF2-40B4-BE49-F238E27FC236}">
                    <a16:creationId xmlns:a16="http://schemas.microsoft.com/office/drawing/2014/main" id="{807FC7F3-B3D1-828A-5F02-0AB7E62B3421}"/>
                  </a:ext>
                </a:extLst>
              </p:cNvPr>
              <p:cNvSpPr/>
              <p:nvPr/>
            </p:nvSpPr>
            <p:spPr>
              <a:xfrm>
                <a:off x="123633" y="3992404"/>
                <a:ext cx="13334" cy="11715"/>
              </a:xfrm>
              <a:custGeom>
                <a:avLst/>
                <a:gdLst>
                  <a:gd name="connsiteX0" fmla="*/ 2572 w 13334"/>
                  <a:gd name="connsiteY0" fmla="*/ 11716 h 11715"/>
                  <a:gd name="connsiteX1" fmla="*/ 4000 w 13334"/>
                  <a:gd name="connsiteY1" fmla="*/ 7239 h 11715"/>
                  <a:gd name="connsiteX2" fmla="*/ 0 w 13334"/>
                  <a:gd name="connsiteY2" fmla="*/ 4382 h 11715"/>
                  <a:gd name="connsiteX3" fmla="*/ 5048 w 13334"/>
                  <a:gd name="connsiteY3" fmla="*/ 4286 h 11715"/>
                  <a:gd name="connsiteX4" fmla="*/ 6667 w 13334"/>
                  <a:gd name="connsiteY4" fmla="*/ 0 h 11715"/>
                  <a:gd name="connsiteX5" fmla="*/ 8287 w 13334"/>
                  <a:gd name="connsiteY5" fmla="*/ 4286 h 11715"/>
                  <a:gd name="connsiteX6" fmla="*/ 13335 w 13334"/>
                  <a:gd name="connsiteY6" fmla="*/ 4382 h 11715"/>
                  <a:gd name="connsiteX7" fmla="*/ 9334 w 13334"/>
                  <a:gd name="connsiteY7" fmla="*/ 7239 h 11715"/>
                  <a:gd name="connsiteX8" fmla="*/ 10763 w 13334"/>
                  <a:gd name="connsiteY8" fmla="*/ 11716 h 11715"/>
                  <a:gd name="connsiteX9" fmla="*/ 6763 w 13334"/>
                  <a:gd name="connsiteY9" fmla="*/ 9049 h 11715"/>
                  <a:gd name="connsiteX10" fmla="*/ 2572 w 13334"/>
                  <a:gd name="connsiteY10" fmla="*/ 11716 h 11715"/>
                  <a:gd name="connsiteX11" fmla="*/ 6572 w 13334"/>
                  <a:gd name="connsiteY11" fmla="*/ 8192 h 11715"/>
                  <a:gd name="connsiteX12" fmla="*/ 9239 w 13334"/>
                  <a:gd name="connsiteY12" fmla="*/ 10001 h 11715"/>
                  <a:gd name="connsiteX13" fmla="*/ 8287 w 13334"/>
                  <a:gd name="connsiteY13" fmla="*/ 6953 h 11715"/>
                  <a:gd name="connsiteX14" fmla="*/ 10954 w 13334"/>
                  <a:gd name="connsiteY14" fmla="*/ 5048 h 11715"/>
                  <a:gd name="connsiteX15" fmla="*/ 7620 w 13334"/>
                  <a:gd name="connsiteY15" fmla="*/ 4953 h 11715"/>
                  <a:gd name="connsiteX16" fmla="*/ 6572 w 13334"/>
                  <a:gd name="connsiteY16" fmla="*/ 2000 h 11715"/>
                  <a:gd name="connsiteX17" fmla="*/ 5524 w 13334"/>
                  <a:gd name="connsiteY17" fmla="*/ 4953 h 11715"/>
                  <a:gd name="connsiteX18" fmla="*/ 2191 w 13334"/>
                  <a:gd name="connsiteY18" fmla="*/ 5048 h 11715"/>
                  <a:gd name="connsiteX19" fmla="*/ 4858 w 13334"/>
                  <a:gd name="connsiteY19" fmla="*/ 6953 h 11715"/>
                  <a:gd name="connsiteX20" fmla="*/ 3905 w 13334"/>
                  <a:gd name="connsiteY20" fmla="*/ 10001 h 11715"/>
                  <a:gd name="connsiteX21" fmla="*/ 6572 w 1333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4" h="11715">
                    <a:moveTo>
                      <a:pt x="2572" y="11716"/>
                    </a:moveTo>
                    <a:lnTo>
                      <a:pt x="4000" y="7239"/>
                    </a:lnTo>
                    <a:lnTo>
                      <a:pt x="0" y="4382"/>
                    </a:lnTo>
                    <a:lnTo>
                      <a:pt x="5048" y="4286"/>
                    </a:lnTo>
                    <a:lnTo>
                      <a:pt x="6667" y="0"/>
                    </a:lnTo>
                    <a:lnTo>
                      <a:pt x="8287" y="4286"/>
                    </a:lnTo>
                    <a:lnTo>
                      <a:pt x="13335" y="4382"/>
                    </a:lnTo>
                    <a:lnTo>
                      <a:pt x="9334" y="7239"/>
                    </a:lnTo>
                    <a:lnTo>
                      <a:pt x="10763" y="11716"/>
                    </a:lnTo>
                    <a:lnTo>
                      <a:pt x="6763"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8" name="Freeform 36">
                <a:extLst>
                  <a:ext uri="{FF2B5EF4-FFF2-40B4-BE49-F238E27FC236}">
                    <a16:creationId xmlns:a16="http://schemas.microsoft.com/office/drawing/2014/main" id="{3232620F-96DE-3E5E-5E99-DCF4A9631089}"/>
                  </a:ext>
                </a:extLst>
              </p:cNvPr>
              <p:cNvSpPr/>
              <p:nvPr/>
            </p:nvSpPr>
            <p:spPr>
              <a:xfrm>
                <a:off x="142397" y="3998119"/>
                <a:ext cx="10953" cy="9906"/>
              </a:xfrm>
              <a:custGeom>
                <a:avLst/>
                <a:gdLst>
                  <a:gd name="connsiteX0" fmla="*/ 6858 w 10953"/>
                  <a:gd name="connsiteY0" fmla="*/ 3620 h 9906"/>
                  <a:gd name="connsiteX1" fmla="*/ 6001 w 10953"/>
                  <a:gd name="connsiteY1" fmla="*/ 1429 h 9906"/>
                  <a:gd name="connsiteX2" fmla="*/ 5525 w 10953"/>
                  <a:gd name="connsiteY2" fmla="*/ 0 h 9906"/>
                  <a:gd name="connsiteX3" fmla="*/ 4953 w 10953"/>
                  <a:gd name="connsiteY3" fmla="*/ 1429 h 9906"/>
                  <a:gd name="connsiteX4" fmla="*/ 4191 w 10953"/>
                  <a:gd name="connsiteY4" fmla="*/ 3620 h 9906"/>
                  <a:gd name="connsiteX5" fmla="*/ 1715 w 10953"/>
                  <a:gd name="connsiteY5" fmla="*/ 3715 h 9906"/>
                  <a:gd name="connsiteX6" fmla="*/ 0 w 10953"/>
                  <a:gd name="connsiteY6" fmla="*/ 3715 h 9906"/>
                  <a:gd name="connsiteX7" fmla="*/ 1333 w 10953"/>
                  <a:gd name="connsiteY7" fmla="*/ 4763 h 9906"/>
                  <a:gd name="connsiteX8" fmla="*/ 3334 w 10953"/>
                  <a:gd name="connsiteY8" fmla="*/ 6096 h 9906"/>
                  <a:gd name="connsiteX9" fmla="*/ 2572 w 10953"/>
                  <a:gd name="connsiteY9" fmla="*/ 8382 h 9906"/>
                  <a:gd name="connsiteX10" fmla="*/ 2096 w 10953"/>
                  <a:gd name="connsiteY10" fmla="*/ 9906 h 9906"/>
                  <a:gd name="connsiteX11" fmla="*/ 5525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5" y="0"/>
                    </a:lnTo>
                    <a:lnTo>
                      <a:pt x="4953" y="1429"/>
                    </a:lnTo>
                    <a:lnTo>
                      <a:pt x="4191" y="3620"/>
                    </a:lnTo>
                    <a:lnTo>
                      <a:pt x="1715" y="3715"/>
                    </a:lnTo>
                    <a:lnTo>
                      <a:pt x="0" y="3715"/>
                    </a:lnTo>
                    <a:lnTo>
                      <a:pt x="1333" y="4763"/>
                    </a:lnTo>
                    <a:lnTo>
                      <a:pt x="3334" y="6096"/>
                    </a:lnTo>
                    <a:lnTo>
                      <a:pt x="2572" y="8382"/>
                    </a:lnTo>
                    <a:lnTo>
                      <a:pt x="2096" y="9906"/>
                    </a:lnTo>
                    <a:lnTo>
                      <a:pt x="5525"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9" name="Freeform 37">
                <a:extLst>
                  <a:ext uri="{FF2B5EF4-FFF2-40B4-BE49-F238E27FC236}">
                    <a16:creationId xmlns:a16="http://schemas.microsoft.com/office/drawing/2014/main" id="{01992BDB-4890-E124-5970-6D69213970E9}"/>
                  </a:ext>
                </a:extLst>
              </p:cNvPr>
              <p:cNvSpPr/>
              <p:nvPr/>
            </p:nvSpPr>
            <p:spPr>
              <a:xfrm>
                <a:off x="141350" y="3997166"/>
                <a:ext cx="13049" cy="11715"/>
              </a:xfrm>
              <a:custGeom>
                <a:avLst/>
                <a:gdLst>
                  <a:gd name="connsiteX0" fmla="*/ 10573 w 13049"/>
                  <a:gd name="connsiteY0" fmla="*/ 11716 h 11715"/>
                  <a:gd name="connsiteX1" fmla="*/ 6572 w 13049"/>
                  <a:gd name="connsiteY1" fmla="*/ 9049 h 11715"/>
                  <a:gd name="connsiteX2" fmla="*/ 2572 w 13049"/>
                  <a:gd name="connsiteY2" fmla="*/ 11716 h 11715"/>
                  <a:gd name="connsiteX3" fmla="*/ 4001 w 13049"/>
                  <a:gd name="connsiteY3" fmla="*/ 7239 h 11715"/>
                  <a:gd name="connsiteX4" fmla="*/ 0 w 13049"/>
                  <a:gd name="connsiteY4" fmla="*/ 4382 h 11715"/>
                  <a:gd name="connsiteX5" fmla="*/ 4953 w 13049"/>
                  <a:gd name="connsiteY5" fmla="*/ 4286 h 11715"/>
                  <a:gd name="connsiteX6" fmla="*/ 6477 w 13049"/>
                  <a:gd name="connsiteY6" fmla="*/ 0 h 11715"/>
                  <a:gd name="connsiteX7" fmla="*/ 8096 w 13049"/>
                  <a:gd name="connsiteY7" fmla="*/ 4286 h 11715"/>
                  <a:gd name="connsiteX8" fmla="*/ 13049 w 13049"/>
                  <a:gd name="connsiteY8" fmla="*/ 4382 h 11715"/>
                  <a:gd name="connsiteX9" fmla="*/ 9049 w 13049"/>
                  <a:gd name="connsiteY9" fmla="*/ 7239 h 11715"/>
                  <a:gd name="connsiteX10" fmla="*/ 10573 w 13049"/>
                  <a:gd name="connsiteY10" fmla="*/ 11716 h 11715"/>
                  <a:gd name="connsiteX11" fmla="*/ 2096 w 13049"/>
                  <a:gd name="connsiteY11" fmla="*/ 5048 h 11715"/>
                  <a:gd name="connsiteX12" fmla="*/ 4763 w 13049"/>
                  <a:gd name="connsiteY12" fmla="*/ 6953 h 11715"/>
                  <a:gd name="connsiteX13" fmla="*/ 3810 w 13049"/>
                  <a:gd name="connsiteY13" fmla="*/ 10001 h 11715"/>
                  <a:gd name="connsiteX14" fmla="*/ 6477 w 13049"/>
                  <a:gd name="connsiteY14" fmla="*/ 8192 h 11715"/>
                  <a:gd name="connsiteX15" fmla="*/ 9239 w 13049"/>
                  <a:gd name="connsiteY15" fmla="*/ 10001 h 11715"/>
                  <a:gd name="connsiteX16" fmla="*/ 8287 w 13049"/>
                  <a:gd name="connsiteY16" fmla="*/ 6953 h 11715"/>
                  <a:gd name="connsiteX17" fmla="*/ 10954 w 13049"/>
                  <a:gd name="connsiteY17" fmla="*/ 5048 h 11715"/>
                  <a:gd name="connsiteX18" fmla="*/ 7620 w 13049"/>
                  <a:gd name="connsiteY18" fmla="*/ 4953 h 11715"/>
                  <a:gd name="connsiteX19" fmla="*/ 6572 w 13049"/>
                  <a:gd name="connsiteY19" fmla="*/ 2000 h 11715"/>
                  <a:gd name="connsiteX20" fmla="*/ 5525 w 13049"/>
                  <a:gd name="connsiteY20" fmla="*/ 4953 h 11715"/>
                  <a:gd name="connsiteX21" fmla="*/ 2096 w 1304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10573" y="11716"/>
                    </a:moveTo>
                    <a:lnTo>
                      <a:pt x="6572" y="9049"/>
                    </a:lnTo>
                    <a:lnTo>
                      <a:pt x="2572" y="11716"/>
                    </a:lnTo>
                    <a:lnTo>
                      <a:pt x="4001" y="7239"/>
                    </a:lnTo>
                    <a:lnTo>
                      <a:pt x="0" y="4382"/>
                    </a:lnTo>
                    <a:lnTo>
                      <a:pt x="4953" y="4286"/>
                    </a:lnTo>
                    <a:lnTo>
                      <a:pt x="6477" y="0"/>
                    </a:lnTo>
                    <a:lnTo>
                      <a:pt x="8096" y="4286"/>
                    </a:lnTo>
                    <a:lnTo>
                      <a:pt x="13049" y="4382"/>
                    </a:lnTo>
                    <a:lnTo>
                      <a:pt x="9049" y="7239"/>
                    </a:lnTo>
                    <a:lnTo>
                      <a:pt x="10573" y="11716"/>
                    </a:lnTo>
                    <a:close/>
                    <a:moveTo>
                      <a:pt x="2096" y="5048"/>
                    </a:moveTo>
                    <a:lnTo>
                      <a:pt x="4763" y="6953"/>
                    </a:lnTo>
                    <a:lnTo>
                      <a:pt x="3810" y="10001"/>
                    </a:lnTo>
                    <a:lnTo>
                      <a:pt x="6477" y="8192"/>
                    </a:lnTo>
                    <a:lnTo>
                      <a:pt x="9239" y="10001"/>
                    </a:lnTo>
                    <a:lnTo>
                      <a:pt x="8287" y="6953"/>
                    </a:lnTo>
                    <a:lnTo>
                      <a:pt x="10954" y="5048"/>
                    </a:lnTo>
                    <a:lnTo>
                      <a:pt x="7620" y="4953"/>
                    </a:lnTo>
                    <a:lnTo>
                      <a:pt x="6572" y="2000"/>
                    </a:lnTo>
                    <a:lnTo>
                      <a:pt x="5525"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0" name="Freeform 38">
                <a:extLst>
                  <a:ext uri="{FF2B5EF4-FFF2-40B4-BE49-F238E27FC236}">
                    <a16:creationId xmlns:a16="http://schemas.microsoft.com/office/drawing/2014/main" id="{B20AB7B6-D298-F328-6030-0638C60EF151}"/>
                  </a:ext>
                </a:extLst>
              </p:cNvPr>
              <p:cNvSpPr/>
              <p:nvPr/>
            </p:nvSpPr>
            <p:spPr>
              <a:xfrm>
                <a:off x="159923" y="3993547"/>
                <a:ext cx="10953" cy="9810"/>
              </a:xfrm>
              <a:custGeom>
                <a:avLst/>
                <a:gdLst>
                  <a:gd name="connsiteX0" fmla="*/ 6858 w 10953"/>
                  <a:gd name="connsiteY0" fmla="*/ 3619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19 h 9810"/>
                  <a:gd name="connsiteX5" fmla="*/ 1715 w 10953"/>
                  <a:gd name="connsiteY5" fmla="*/ 3715 h 9810"/>
                  <a:gd name="connsiteX6" fmla="*/ 0 w 10953"/>
                  <a:gd name="connsiteY6" fmla="*/ 3715 h 9810"/>
                  <a:gd name="connsiteX7" fmla="*/ 1429 w 10953"/>
                  <a:gd name="connsiteY7" fmla="*/ 4667 h 9810"/>
                  <a:gd name="connsiteX8" fmla="*/ 3334 w 10953"/>
                  <a:gd name="connsiteY8" fmla="*/ 6096 h 9810"/>
                  <a:gd name="connsiteX9" fmla="*/ 2667 w 10953"/>
                  <a:gd name="connsiteY9" fmla="*/ 8287 h 9810"/>
                  <a:gd name="connsiteX10" fmla="*/ 2191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715 h 9810"/>
                  <a:gd name="connsiteX20" fmla="*/ 6858 w 10953"/>
                  <a:gd name="connsiteY20" fmla="*/ 3619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19"/>
                    </a:moveTo>
                    <a:lnTo>
                      <a:pt x="6001" y="1429"/>
                    </a:lnTo>
                    <a:lnTo>
                      <a:pt x="5525" y="0"/>
                    </a:lnTo>
                    <a:lnTo>
                      <a:pt x="4953" y="1429"/>
                    </a:lnTo>
                    <a:lnTo>
                      <a:pt x="4191" y="3619"/>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0954" y="3715"/>
                    </a:lnTo>
                    <a:lnTo>
                      <a:pt x="9334" y="3715"/>
                    </a:lnTo>
                    <a:lnTo>
                      <a:pt x="6858" y="3619"/>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1" name="Freeform 39">
                <a:extLst>
                  <a:ext uri="{FF2B5EF4-FFF2-40B4-BE49-F238E27FC236}">
                    <a16:creationId xmlns:a16="http://schemas.microsoft.com/office/drawing/2014/main" id="{5228B442-A742-40FA-E13D-8D3F64BB682E}"/>
                  </a:ext>
                </a:extLst>
              </p:cNvPr>
              <p:cNvSpPr/>
              <p:nvPr/>
            </p:nvSpPr>
            <p:spPr>
              <a:xfrm>
                <a:off x="158876" y="3992499"/>
                <a:ext cx="13335" cy="11715"/>
              </a:xfrm>
              <a:custGeom>
                <a:avLst/>
                <a:gdLst>
                  <a:gd name="connsiteX0" fmla="*/ 2572 w 13335"/>
                  <a:gd name="connsiteY0" fmla="*/ 11716 h 11715"/>
                  <a:gd name="connsiteX1" fmla="*/ 4001 w 13335"/>
                  <a:gd name="connsiteY1" fmla="*/ 7239 h 11715"/>
                  <a:gd name="connsiteX2" fmla="*/ 0 w 13335"/>
                  <a:gd name="connsiteY2" fmla="*/ 4381 h 11715"/>
                  <a:gd name="connsiteX3" fmla="*/ 5048 w 13335"/>
                  <a:gd name="connsiteY3" fmla="*/ 4286 h 11715"/>
                  <a:gd name="connsiteX4" fmla="*/ 6668 w 13335"/>
                  <a:gd name="connsiteY4" fmla="*/ 0 h 11715"/>
                  <a:gd name="connsiteX5" fmla="*/ 8287 w 13335"/>
                  <a:gd name="connsiteY5" fmla="*/ 4286 h 11715"/>
                  <a:gd name="connsiteX6" fmla="*/ 13335 w 13335"/>
                  <a:gd name="connsiteY6" fmla="*/ 4381 h 11715"/>
                  <a:gd name="connsiteX7" fmla="*/ 9335 w 13335"/>
                  <a:gd name="connsiteY7" fmla="*/ 7239 h 11715"/>
                  <a:gd name="connsiteX8" fmla="*/ 10763 w 13335"/>
                  <a:gd name="connsiteY8" fmla="*/ 11716 h 11715"/>
                  <a:gd name="connsiteX9" fmla="*/ 6763 w 13335"/>
                  <a:gd name="connsiteY9" fmla="*/ 9049 h 11715"/>
                  <a:gd name="connsiteX10" fmla="*/ 2572 w 13335"/>
                  <a:gd name="connsiteY10" fmla="*/ 11716 h 11715"/>
                  <a:gd name="connsiteX11" fmla="*/ 6572 w 13335"/>
                  <a:gd name="connsiteY11" fmla="*/ 8192 h 11715"/>
                  <a:gd name="connsiteX12" fmla="*/ 9335 w 13335"/>
                  <a:gd name="connsiteY12" fmla="*/ 10001 h 11715"/>
                  <a:gd name="connsiteX13" fmla="*/ 8382 w 13335"/>
                  <a:gd name="connsiteY13" fmla="*/ 6953 h 11715"/>
                  <a:gd name="connsiteX14" fmla="*/ 11049 w 13335"/>
                  <a:gd name="connsiteY14" fmla="*/ 5048 h 11715"/>
                  <a:gd name="connsiteX15" fmla="*/ 7715 w 13335"/>
                  <a:gd name="connsiteY15" fmla="*/ 4953 h 11715"/>
                  <a:gd name="connsiteX16" fmla="*/ 6668 w 13335"/>
                  <a:gd name="connsiteY16" fmla="*/ 2000 h 11715"/>
                  <a:gd name="connsiteX17" fmla="*/ 5620 w 13335"/>
                  <a:gd name="connsiteY17" fmla="*/ 4953 h 11715"/>
                  <a:gd name="connsiteX18" fmla="*/ 2286 w 13335"/>
                  <a:gd name="connsiteY18" fmla="*/ 5048 h 11715"/>
                  <a:gd name="connsiteX19" fmla="*/ 4953 w 13335"/>
                  <a:gd name="connsiteY19" fmla="*/ 6953 h 11715"/>
                  <a:gd name="connsiteX20" fmla="*/ 4001 w 13335"/>
                  <a:gd name="connsiteY20" fmla="*/ 10001 h 11715"/>
                  <a:gd name="connsiteX21" fmla="*/ 6572 w 13335"/>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715">
                    <a:moveTo>
                      <a:pt x="2572" y="11716"/>
                    </a:moveTo>
                    <a:lnTo>
                      <a:pt x="4001" y="7239"/>
                    </a:lnTo>
                    <a:lnTo>
                      <a:pt x="0" y="4381"/>
                    </a:lnTo>
                    <a:lnTo>
                      <a:pt x="5048" y="4286"/>
                    </a:lnTo>
                    <a:lnTo>
                      <a:pt x="6668" y="0"/>
                    </a:lnTo>
                    <a:lnTo>
                      <a:pt x="8287" y="4286"/>
                    </a:lnTo>
                    <a:lnTo>
                      <a:pt x="13335" y="4381"/>
                    </a:lnTo>
                    <a:lnTo>
                      <a:pt x="9335" y="7239"/>
                    </a:lnTo>
                    <a:lnTo>
                      <a:pt x="10763" y="11716"/>
                    </a:lnTo>
                    <a:lnTo>
                      <a:pt x="6763" y="9049"/>
                    </a:lnTo>
                    <a:lnTo>
                      <a:pt x="2572" y="11716"/>
                    </a:lnTo>
                    <a:close/>
                    <a:moveTo>
                      <a:pt x="6572" y="8192"/>
                    </a:moveTo>
                    <a:lnTo>
                      <a:pt x="9335" y="10001"/>
                    </a:lnTo>
                    <a:lnTo>
                      <a:pt x="8382" y="6953"/>
                    </a:lnTo>
                    <a:lnTo>
                      <a:pt x="11049" y="5048"/>
                    </a:lnTo>
                    <a:lnTo>
                      <a:pt x="7715" y="4953"/>
                    </a:lnTo>
                    <a:lnTo>
                      <a:pt x="6668" y="2000"/>
                    </a:lnTo>
                    <a:lnTo>
                      <a:pt x="5620" y="4953"/>
                    </a:lnTo>
                    <a:lnTo>
                      <a:pt x="2286" y="5048"/>
                    </a:lnTo>
                    <a:lnTo>
                      <a:pt x="4953" y="6953"/>
                    </a:lnTo>
                    <a:lnTo>
                      <a:pt x="4001"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2" name="Freeform 40">
                <a:extLst>
                  <a:ext uri="{FF2B5EF4-FFF2-40B4-BE49-F238E27FC236}">
                    <a16:creationId xmlns:a16="http://schemas.microsoft.com/office/drawing/2014/main" id="{D48D5D2E-B867-18D3-6952-DBBE4FA4962C}"/>
                  </a:ext>
                </a:extLst>
              </p:cNvPr>
              <p:cNvSpPr/>
              <p:nvPr/>
            </p:nvSpPr>
            <p:spPr>
              <a:xfrm>
                <a:off x="172687" y="3980879"/>
                <a:ext cx="10953" cy="9906"/>
              </a:xfrm>
              <a:custGeom>
                <a:avLst/>
                <a:gdLst>
                  <a:gd name="connsiteX0" fmla="*/ 6858 w 10953"/>
                  <a:gd name="connsiteY0" fmla="*/ 3620 h 9906"/>
                  <a:gd name="connsiteX1" fmla="*/ 6001 w 10953"/>
                  <a:gd name="connsiteY1" fmla="*/ 1429 h 9906"/>
                  <a:gd name="connsiteX2" fmla="*/ 5524 w 10953"/>
                  <a:gd name="connsiteY2" fmla="*/ 0 h 9906"/>
                  <a:gd name="connsiteX3" fmla="*/ 4191 w 10953"/>
                  <a:gd name="connsiteY3" fmla="*/ 3620 h 9906"/>
                  <a:gd name="connsiteX4" fmla="*/ 1715 w 10953"/>
                  <a:gd name="connsiteY4" fmla="*/ 3715 h 9906"/>
                  <a:gd name="connsiteX5" fmla="*/ 0 w 10953"/>
                  <a:gd name="connsiteY5" fmla="*/ 3715 h 9906"/>
                  <a:gd name="connsiteX6" fmla="*/ 1333 w 10953"/>
                  <a:gd name="connsiteY6" fmla="*/ 4763 h 9906"/>
                  <a:gd name="connsiteX7" fmla="*/ 3334 w 10953"/>
                  <a:gd name="connsiteY7" fmla="*/ 6096 h 9906"/>
                  <a:gd name="connsiteX8" fmla="*/ 2572 w 10953"/>
                  <a:gd name="connsiteY8" fmla="*/ 8382 h 9906"/>
                  <a:gd name="connsiteX9" fmla="*/ 2095 w 10953"/>
                  <a:gd name="connsiteY9" fmla="*/ 9906 h 9906"/>
                  <a:gd name="connsiteX10" fmla="*/ 3429 w 10953"/>
                  <a:gd name="connsiteY10" fmla="*/ 8954 h 9906"/>
                  <a:gd name="connsiteX11" fmla="*/ 5524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4" y="0"/>
                    </a:lnTo>
                    <a:lnTo>
                      <a:pt x="4191" y="3620"/>
                    </a:lnTo>
                    <a:lnTo>
                      <a:pt x="1715" y="3715"/>
                    </a:lnTo>
                    <a:lnTo>
                      <a:pt x="0" y="3715"/>
                    </a:lnTo>
                    <a:lnTo>
                      <a:pt x="1333" y="4763"/>
                    </a:lnTo>
                    <a:lnTo>
                      <a:pt x="3334" y="6096"/>
                    </a:lnTo>
                    <a:lnTo>
                      <a:pt x="2572" y="8382"/>
                    </a:lnTo>
                    <a:lnTo>
                      <a:pt x="2095" y="9906"/>
                    </a:lnTo>
                    <a:lnTo>
                      <a:pt x="3429" y="8954"/>
                    </a:lnTo>
                    <a:lnTo>
                      <a:pt x="5524"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3" name="Freeform 41">
                <a:extLst>
                  <a:ext uri="{FF2B5EF4-FFF2-40B4-BE49-F238E27FC236}">
                    <a16:creationId xmlns:a16="http://schemas.microsoft.com/office/drawing/2014/main" id="{54BCE884-68D4-07D9-F102-D69082120132}"/>
                  </a:ext>
                </a:extLst>
              </p:cNvPr>
              <p:cNvSpPr/>
              <p:nvPr/>
            </p:nvSpPr>
            <p:spPr>
              <a:xfrm>
                <a:off x="171639" y="3979926"/>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096 w 13144"/>
                  <a:gd name="connsiteY11" fmla="*/ 5048 h 11715"/>
                  <a:gd name="connsiteX12" fmla="*/ 4763 w 13144"/>
                  <a:gd name="connsiteY12" fmla="*/ 6953 h 11715"/>
                  <a:gd name="connsiteX13" fmla="*/ 3810 w 13144"/>
                  <a:gd name="connsiteY13" fmla="*/ 10001 h 11715"/>
                  <a:gd name="connsiteX14" fmla="*/ 6477 w 13144"/>
                  <a:gd name="connsiteY14" fmla="*/ 8192 h 11715"/>
                  <a:gd name="connsiteX15" fmla="*/ 9144 w 13144"/>
                  <a:gd name="connsiteY15" fmla="*/ 10001 h 11715"/>
                  <a:gd name="connsiteX16" fmla="*/ 8192 w 13144"/>
                  <a:gd name="connsiteY16" fmla="*/ 7049 h 11715"/>
                  <a:gd name="connsiteX17" fmla="*/ 10858 w 13144"/>
                  <a:gd name="connsiteY17" fmla="*/ 5144 h 11715"/>
                  <a:gd name="connsiteX18" fmla="*/ 7525 w 13144"/>
                  <a:gd name="connsiteY18" fmla="*/ 5048 h 11715"/>
                  <a:gd name="connsiteX19" fmla="*/ 6477 w 13144"/>
                  <a:gd name="connsiteY19" fmla="*/ 2096 h 11715"/>
                  <a:gd name="connsiteX20" fmla="*/ 5429 w 13144"/>
                  <a:gd name="connsiteY20" fmla="*/ 5048 h 11715"/>
                  <a:gd name="connsiteX21" fmla="*/ 2096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096" y="5048"/>
                    </a:moveTo>
                    <a:lnTo>
                      <a:pt x="4763" y="6953"/>
                    </a:lnTo>
                    <a:lnTo>
                      <a:pt x="3810" y="10001"/>
                    </a:lnTo>
                    <a:lnTo>
                      <a:pt x="6477" y="8192"/>
                    </a:lnTo>
                    <a:lnTo>
                      <a:pt x="9144" y="10001"/>
                    </a:lnTo>
                    <a:lnTo>
                      <a:pt x="8192" y="7049"/>
                    </a:lnTo>
                    <a:lnTo>
                      <a:pt x="10858" y="5144"/>
                    </a:lnTo>
                    <a:lnTo>
                      <a:pt x="7525" y="5048"/>
                    </a:lnTo>
                    <a:lnTo>
                      <a:pt x="6477" y="2096"/>
                    </a:lnTo>
                    <a:lnTo>
                      <a:pt x="5429" y="5048"/>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34" name="Graphic 6">
                <a:extLst>
                  <a:ext uri="{FF2B5EF4-FFF2-40B4-BE49-F238E27FC236}">
                    <a16:creationId xmlns:a16="http://schemas.microsoft.com/office/drawing/2014/main" id="{F7452A10-3F85-B1F3-0E47-D60A44D07851}"/>
                  </a:ext>
                </a:extLst>
              </p:cNvPr>
              <p:cNvGrpSpPr/>
              <p:nvPr/>
            </p:nvGrpSpPr>
            <p:grpSpPr>
              <a:xfrm>
                <a:off x="245458" y="3920871"/>
                <a:ext cx="246221" cy="30670"/>
                <a:chOff x="245458" y="3920871"/>
                <a:chExt cx="246221" cy="30670"/>
              </a:xfrm>
              <a:solidFill>
                <a:srgbClr val="23509E"/>
              </a:solidFill>
            </p:grpSpPr>
            <p:sp>
              <p:nvSpPr>
                <p:cNvPr id="2120" name="Freeform 43">
                  <a:extLst>
                    <a:ext uri="{FF2B5EF4-FFF2-40B4-BE49-F238E27FC236}">
                      <a16:creationId xmlns:a16="http://schemas.microsoft.com/office/drawing/2014/main" id="{114D8B33-8D9F-1257-654D-5662AA9E23CE}"/>
                    </a:ext>
                  </a:extLst>
                </p:cNvPr>
                <p:cNvSpPr/>
                <p:nvPr/>
              </p:nvSpPr>
              <p:spPr>
                <a:xfrm>
                  <a:off x="245458" y="3920871"/>
                  <a:ext cx="20669" cy="24098"/>
                </a:xfrm>
                <a:custGeom>
                  <a:avLst/>
                  <a:gdLst>
                    <a:gd name="connsiteX0" fmla="*/ 17621 w 20669"/>
                    <a:gd name="connsiteY0" fmla="*/ 15526 h 24098"/>
                    <a:gd name="connsiteX1" fmla="*/ 20669 w 20669"/>
                    <a:gd name="connsiteY1" fmla="*/ 16288 h 24098"/>
                    <a:gd name="connsiteX2" fmla="*/ 17145 w 20669"/>
                    <a:gd name="connsiteY2" fmla="*/ 22098 h 24098"/>
                    <a:gd name="connsiteX3" fmla="*/ 10954 w 20669"/>
                    <a:gd name="connsiteY3" fmla="*/ 24098 h 24098"/>
                    <a:gd name="connsiteX4" fmla="*/ 4858 w 20669"/>
                    <a:gd name="connsiteY4" fmla="*/ 22574 h 24098"/>
                    <a:gd name="connsiteX5" fmla="*/ 1238 w 20669"/>
                    <a:gd name="connsiteY5" fmla="*/ 18097 h 24098"/>
                    <a:gd name="connsiteX6" fmla="*/ 0 w 20669"/>
                    <a:gd name="connsiteY6" fmla="*/ 11906 h 24098"/>
                    <a:gd name="connsiteX7" fmla="*/ 1429 w 20669"/>
                    <a:gd name="connsiteY7" fmla="*/ 5524 h 24098"/>
                    <a:gd name="connsiteX8" fmla="*/ 5334 w 20669"/>
                    <a:gd name="connsiteY8" fmla="*/ 1429 h 24098"/>
                    <a:gd name="connsiteX9" fmla="*/ 10954 w 20669"/>
                    <a:gd name="connsiteY9" fmla="*/ 0 h 24098"/>
                    <a:gd name="connsiteX10" fmla="*/ 16859 w 20669"/>
                    <a:gd name="connsiteY10" fmla="*/ 1810 h 24098"/>
                    <a:gd name="connsiteX11" fmla="*/ 20193 w 20669"/>
                    <a:gd name="connsiteY11" fmla="*/ 6763 h 24098"/>
                    <a:gd name="connsiteX12" fmla="*/ 17145 w 20669"/>
                    <a:gd name="connsiteY12" fmla="*/ 7429 h 24098"/>
                    <a:gd name="connsiteX13" fmla="*/ 14764 w 20669"/>
                    <a:gd name="connsiteY13" fmla="*/ 3715 h 24098"/>
                    <a:gd name="connsiteX14" fmla="*/ 10858 w 20669"/>
                    <a:gd name="connsiteY14" fmla="*/ 2572 h 24098"/>
                    <a:gd name="connsiteX15" fmla="*/ 6382 w 20669"/>
                    <a:gd name="connsiteY15" fmla="*/ 3810 h 24098"/>
                    <a:gd name="connsiteX16" fmla="*/ 3810 w 20669"/>
                    <a:gd name="connsiteY16" fmla="*/ 7239 h 24098"/>
                    <a:gd name="connsiteX17" fmla="*/ 3048 w 20669"/>
                    <a:gd name="connsiteY17" fmla="*/ 11716 h 24098"/>
                    <a:gd name="connsiteX18" fmla="*/ 3905 w 20669"/>
                    <a:gd name="connsiteY18" fmla="*/ 16859 h 24098"/>
                    <a:gd name="connsiteX19" fmla="*/ 6572 w 20669"/>
                    <a:gd name="connsiteY19" fmla="*/ 20193 h 24098"/>
                    <a:gd name="connsiteX20" fmla="*/ 10477 w 20669"/>
                    <a:gd name="connsiteY20" fmla="*/ 21241 h 24098"/>
                    <a:gd name="connsiteX21" fmla="*/ 14859 w 20669"/>
                    <a:gd name="connsiteY21" fmla="*/ 19717 h 24098"/>
                    <a:gd name="connsiteX22" fmla="*/ 17621 w 20669"/>
                    <a:gd name="connsiteY22" fmla="*/ 15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669" h="24098">
                      <a:moveTo>
                        <a:pt x="17621" y="15526"/>
                      </a:moveTo>
                      <a:lnTo>
                        <a:pt x="20669" y="16288"/>
                      </a:lnTo>
                      <a:cubicBezTo>
                        <a:pt x="20002" y="18859"/>
                        <a:pt x="18859" y="20764"/>
                        <a:pt x="17145" y="22098"/>
                      </a:cubicBezTo>
                      <a:cubicBezTo>
                        <a:pt x="15430" y="23431"/>
                        <a:pt x="13430" y="24098"/>
                        <a:pt x="10954" y="24098"/>
                      </a:cubicBezTo>
                      <a:cubicBezTo>
                        <a:pt x="8477" y="24098"/>
                        <a:pt x="6382" y="23622"/>
                        <a:pt x="4858" y="22574"/>
                      </a:cubicBezTo>
                      <a:cubicBezTo>
                        <a:pt x="3334" y="21526"/>
                        <a:pt x="2096" y="20098"/>
                        <a:pt x="1238" y="18097"/>
                      </a:cubicBezTo>
                      <a:cubicBezTo>
                        <a:pt x="381" y="16192"/>
                        <a:pt x="0" y="14097"/>
                        <a:pt x="0" y="11906"/>
                      </a:cubicBezTo>
                      <a:cubicBezTo>
                        <a:pt x="0" y="9525"/>
                        <a:pt x="476" y="7334"/>
                        <a:pt x="1429" y="5524"/>
                      </a:cubicBezTo>
                      <a:cubicBezTo>
                        <a:pt x="2381" y="3715"/>
                        <a:pt x="3715" y="2381"/>
                        <a:pt x="5334" y="1429"/>
                      </a:cubicBezTo>
                      <a:cubicBezTo>
                        <a:pt x="7048" y="476"/>
                        <a:pt x="8953" y="0"/>
                        <a:pt x="10954" y="0"/>
                      </a:cubicBezTo>
                      <a:cubicBezTo>
                        <a:pt x="13240" y="0"/>
                        <a:pt x="15240" y="571"/>
                        <a:pt x="16859" y="1810"/>
                      </a:cubicBezTo>
                      <a:cubicBezTo>
                        <a:pt x="18478" y="2953"/>
                        <a:pt x="19526" y="4667"/>
                        <a:pt x="20193" y="6763"/>
                      </a:cubicBezTo>
                      <a:lnTo>
                        <a:pt x="17145" y="7429"/>
                      </a:lnTo>
                      <a:cubicBezTo>
                        <a:pt x="16573" y="5715"/>
                        <a:pt x="15811" y="4477"/>
                        <a:pt x="14764" y="3715"/>
                      </a:cubicBezTo>
                      <a:cubicBezTo>
                        <a:pt x="13716" y="2953"/>
                        <a:pt x="12478" y="2572"/>
                        <a:pt x="10858" y="2572"/>
                      </a:cubicBezTo>
                      <a:cubicBezTo>
                        <a:pt x="9049" y="2572"/>
                        <a:pt x="7620" y="2953"/>
                        <a:pt x="6382" y="3810"/>
                      </a:cubicBezTo>
                      <a:cubicBezTo>
                        <a:pt x="5144" y="4667"/>
                        <a:pt x="4381" y="5810"/>
                        <a:pt x="3810" y="7239"/>
                      </a:cubicBezTo>
                      <a:cubicBezTo>
                        <a:pt x="3334" y="8668"/>
                        <a:pt x="3048" y="10192"/>
                        <a:pt x="3048" y="11716"/>
                      </a:cubicBezTo>
                      <a:cubicBezTo>
                        <a:pt x="3048" y="13716"/>
                        <a:pt x="3334" y="15430"/>
                        <a:pt x="3905" y="16859"/>
                      </a:cubicBezTo>
                      <a:cubicBezTo>
                        <a:pt x="4477" y="18288"/>
                        <a:pt x="5334" y="19431"/>
                        <a:pt x="6572" y="20193"/>
                      </a:cubicBezTo>
                      <a:cubicBezTo>
                        <a:pt x="7810" y="20955"/>
                        <a:pt x="9144" y="21241"/>
                        <a:pt x="10477" y="21241"/>
                      </a:cubicBezTo>
                      <a:cubicBezTo>
                        <a:pt x="12192" y="21241"/>
                        <a:pt x="13621" y="20764"/>
                        <a:pt x="14859" y="19717"/>
                      </a:cubicBezTo>
                      <a:cubicBezTo>
                        <a:pt x="16383" y="18955"/>
                        <a:pt x="17145" y="17431"/>
                        <a:pt x="17621" y="1552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1" name="Freeform 44">
                  <a:extLst>
                    <a:ext uri="{FF2B5EF4-FFF2-40B4-BE49-F238E27FC236}">
                      <a16:creationId xmlns:a16="http://schemas.microsoft.com/office/drawing/2014/main" id="{438D3452-787E-C807-ADBC-C55C6DF08DC7}"/>
                    </a:ext>
                  </a:extLst>
                </p:cNvPr>
                <p:cNvSpPr/>
                <p:nvPr/>
              </p:nvSpPr>
              <p:spPr>
                <a:xfrm>
                  <a:off x="268509" y="3927253"/>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3 h 17621"/>
                    <a:gd name="connsiteX5" fmla="*/ 14859 w 15811"/>
                    <a:gd name="connsiteY5" fmla="*/ 13716 h 17621"/>
                    <a:gd name="connsiteX6" fmla="*/ 12002 w 15811"/>
                    <a:gd name="connsiteY6" fmla="*/ 16574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1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3"/>
                      </a:cubicBezTo>
                      <a:cubicBezTo>
                        <a:pt x="15811" y="10763"/>
                        <a:pt x="15526" y="12478"/>
                        <a:pt x="14859" y="13716"/>
                      </a:cubicBezTo>
                      <a:cubicBezTo>
                        <a:pt x="14192" y="14954"/>
                        <a:pt x="13240" y="15907"/>
                        <a:pt x="12002" y="16574"/>
                      </a:cubicBezTo>
                      <a:cubicBezTo>
                        <a:pt x="10763" y="17240"/>
                        <a:pt x="9430" y="17621"/>
                        <a:pt x="7906" y="17621"/>
                      </a:cubicBezTo>
                      <a:cubicBezTo>
                        <a:pt x="5525" y="17621"/>
                        <a:pt x="3619" y="16859"/>
                        <a:pt x="2191" y="15335"/>
                      </a:cubicBezTo>
                      <a:cubicBezTo>
                        <a:pt x="667" y="13907"/>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3" y="12668"/>
                        <a:pt x="12859" y="10954"/>
                        <a:pt x="12859" y="8763"/>
                      </a:cubicBezTo>
                      <a:cubicBezTo>
                        <a:pt x="12859" y="6668"/>
                        <a:pt x="12383" y="5144"/>
                        <a:pt x="11430" y="4001"/>
                      </a:cubicBezTo>
                      <a:cubicBezTo>
                        <a:pt x="10477" y="2953"/>
                        <a:pt x="9334" y="2381"/>
                        <a:pt x="7906" y="2381"/>
                      </a:cubicBezTo>
                      <a:cubicBezTo>
                        <a:pt x="6477" y="2381"/>
                        <a:pt x="5334" y="2953"/>
                        <a:pt x="4381"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2" name="Freeform 45">
                  <a:extLst>
                    <a:ext uri="{FF2B5EF4-FFF2-40B4-BE49-F238E27FC236}">
                      <a16:creationId xmlns:a16="http://schemas.microsoft.com/office/drawing/2014/main" id="{7BB2F85D-1211-5EC1-B87E-309DEC1A2737}"/>
                    </a:ext>
                  </a:extLst>
                </p:cNvPr>
                <p:cNvSpPr/>
                <p:nvPr/>
              </p:nvSpPr>
              <p:spPr>
                <a:xfrm>
                  <a:off x="286511" y="3934682"/>
                  <a:ext cx="8762" cy="2857"/>
                </a:xfrm>
                <a:custGeom>
                  <a:avLst/>
                  <a:gdLst>
                    <a:gd name="connsiteX0" fmla="*/ 0 w 8762"/>
                    <a:gd name="connsiteY0" fmla="*/ 2858 h 2857"/>
                    <a:gd name="connsiteX1" fmla="*/ 0 w 8762"/>
                    <a:gd name="connsiteY1" fmla="*/ 0 h 2857"/>
                    <a:gd name="connsiteX2" fmla="*/ 8763 w 8762"/>
                    <a:gd name="connsiteY2" fmla="*/ 0 h 2857"/>
                    <a:gd name="connsiteX3" fmla="*/ 8763 w 8762"/>
                    <a:gd name="connsiteY3" fmla="*/ 2858 h 2857"/>
                    <a:gd name="connsiteX4" fmla="*/ 0 w 8762"/>
                    <a:gd name="connsiteY4" fmla="*/ 2858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2" h="2857">
                      <a:moveTo>
                        <a:pt x="0" y="2858"/>
                      </a:moveTo>
                      <a:lnTo>
                        <a:pt x="0" y="0"/>
                      </a:lnTo>
                      <a:lnTo>
                        <a:pt x="8763" y="0"/>
                      </a:lnTo>
                      <a:lnTo>
                        <a:pt x="8763" y="2858"/>
                      </a:lnTo>
                      <a:lnTo>
                        <a:pt x="0" y="285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3" name="Freeform 46">
                  <a:extLst>
                    <a:ext uri="{FF2B5EF4-FFF2-40B4-BE49-F238E27FC236}">
                      <a16:creationId xmlns:a16="http://schemas.microsoft.com/office/drawing/2014/main" id="{D19D2A7F-1B84-6FCB-1345-1BC6CA5923B3}"/>
                    </a:ext>
                  </a:extLst>
                </p:cNvPr>
                <p:cNvSpPr/>
                <p:nvPr/>
              </p:nvSpPr>
              <p:spPr>
                <a:xfrm>
                  <a:off x="296607" y="3920871"/>
                  <a:ext cx="9810" cy="23621"/>
                </a:xfrm>
                <a:custGeom>
                  <a:avLst/>
                  <a:gdLst>
                    <a:gd name="connsiteX0" fmla="*/ 2477 w 9810"/>
                    <a:gd name="connsiteY0" fmla="*/ 23622 h 23621"/>
                    <a:gd name="connsiteX1" fmla="*/ 2477 w 9810"/>
                    <a:gd name="connsiteY1" fmla="*/ 8954 h 23621"/>
                    <a:gd name="connsiteX2" fmla="*/ 0 w 9810"/>
                    <a:gd name="connsiteY2" fmla="*/ 8954 h 23621"/>
                    <a:gd name="connsiteX3" fmla="*/ 0 w 9810"/>
                    <a:gd name="connsiteY3" fmla="*/ 6763 h 23621"/>
                    <a:gd name="connsiteX4" fmla="*/ 2477 w 9810"/>
                    <a:gd name="connsiteY4" fmla="*/ 6763 h 23621"/>
                    <a:gd name="connsiteX5" fmla="*/ 2477 w 9810"/>
                    <a:gd name="connsiteY5" fmla="*/ 4953 h 23621"/>
                    <a:gd name="connsiteX6" fmla="*/ 2762 w 9810"/>
                    <a:gd name="connsiteY6" fmla="*/ 2476 h 23621"/>
                    <a:gd name="connsiteX7" fmla="*/ 4191 w 9810"/>
                    <a:gd name="connsiteY7" fmla="*/ 667 h 23621"/>
                    <a:gd name="connsiteX8" fmla="*/ 7144 w 9810"/>
                    <a:gd name="connsiteY8" fmla="*/ 0 h 23621"/>
                    <a:gd name="connsiteX9" fmla="*/ 9811 w 9810"/>
                    <a:gd name="connsiteY9" fmla="*/ 286 h 23621"/>
                    <a:gd name="connsiteX10" fmla="*/ 9430 w 9810"/>
                    <a:gd name="connsiteY10" fmla="*/ 2762 h 23621"/>
                    <a:gd name="connsiteX11" fmla="*/ 7715 w 9810"/>
                    <a:gd name="connsiteY11" fmla="*/ 2572 h 23621"/>
                    <a:gd name="connsiteX12" fmla="*/ 5906 w 9810"/>
                    <a:gd name="connsiteY12" fmla="*/ 3143 h 23621"/>
                    <a:gd name="connsiteX13" fmla="*/ 5334 w 9810"/>
                    <a:gd name="connsiteY13" fmla="*/ 5239 h 23621"/>
                    <a:gd name="connsiteX14" fmla="*/ 5334 w 9810"/>
                    <a:gd name="connsiteY14" fmla="*/ 6763 h 23621"/>
                    <a:gd name="connsiteX15" fmla="*/ 8573 w 9810"/>
                    <a:gd name="connsiteY15" fmla="*/ 6763 h 23621"/>
                    <a:gd name="connsiteX16" fmla="*/ 8573 w 9810"/>
                    <a:gd name="connsiteY16" fmla="*/ 8954 h 23621"/>
                    <a:gd name="connsiteX17" fmla="*/ 5334 w 9810"/>
                    <a:gd name="connsiteY17" fmla="*/ 8954 h 23621"/>
                    <a:gd name="connsiteX18" fmla="*/ 5334 w 9810"/>
                    <a:gd name="connsiteY18" fmla="*/ 23622 h 23621"/>
                    <a:gd name="connsiteX19" fmla="*/ 2477 w 9810"/>
                    <a:gd name="connsiteY19"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1">
                      <a:moveTo>
                        <a:pt x="2477" y="23622"/>
                      </a:moveTo>
                      <a:lnTo>
                        <a:pt x="2477" y="8954"/>
                      </a:lnTo>
                      <a:lnTo>
                        <a:pt x="0" y="8954"/>
                      </a:lnTo>
                      <a:lnTo>
                        <a:pt x="0" y="6763"/>
                      </a:lnTo>
                      <a:lnTo>
                        <a:pt x="2477" y="6763"/>
                      </a:lnTo>
                      <a:lnTo>
                        <a:pt x="2477" y="4953"/>
                      </a:lnTo>
                      <a:cubicBezTo>
                        <a:pt x="2477" y="3810"/>
                        <a:pt x="2572" y="2953"/>
                        <a:pt x="2762" y="2476"/>
                      </a:cubicBezTo>
                      <a:cubicBezTo>
                        <a:pt x="3048" y="1714"/>
                        <a:pt x="3524" y="1143"/>
                        <a:pt x="4191" y="667"/>
                      </a:cubicBezTo>
                      <a:cubicBezTo>
                        <a:pt x="4858" y="190"/>
                        <a:pt x="5810" y="0"/>
                        <a:pt x="7144" y="0"/>
                      </a:cubicBezTo>
                      <a:cubicBezTo>
                        <a:pt x="7906" y="0"/>
                        <a:pt x="8858" y="95"/>
                        <a:pt x="9811" y="286"/>
                      </a:cubicBezTo>
                      <a:lnTo>
                        <a:pt x="9430" y="2762"/>
                      </a:lnTo>
                      <a:cubicBezTo>
                        <a:pt x="8858" y="2667"/>
                        <a:pt x="8287" y="2572"/>
                        <a:pt x="7715" y="2572"/>
                      </a:cubicBezTo>
                      <a:cubicBezTo>
                        <a:pt x="6858" y="2572"/>
                        <a:pt x="6191" y="2762"/>
                        <a:pt x="5906" y="3143"/>
                      </a:cubicBezTo>
                      <a:cubicBezTo>
                        <a:pt x="5525" y="3524"/>
                        <a:pt x="5334" y="4191"/>
                        <a:pt x="5334" y="5239"/>
                      </a:cubicBezTo>
                      <a:lnTo>
                        <a:pt x="5334" y="6763"/>
                      </a:lnTo>
                      <a:lnTo>
                        <a:pt x="8573" y="6763"/>
                      </a:lnTo>
                      <a:lnTo>
                        <a:pt x="8573" y="8954"/>
                      </a:lnTo>
                      <a:lnTo>
                        <a:pt x="5334" y="8954"/>
                      </a:lnTo>
                      <a:lnTo>
                        <a:pt x="5334"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4" name="Freeform 47">
                  <a:extLst>
                    <a:ext uri="{FF2B5EF4-FFF2-40B4-BE49-F238E27FC236}">
                      <a16:creationId xmlns:a16="http://schemas.microsoft.com/office/drawing/2014/main" id="{3D497BA0-9D01-0846-AFD2-95BB6E178A25}"/>
                    </a:ext>
                  </a:extLst>
                </p:cNvPr>
                <p:cNvSpPr/>
                <p:nvPr/>
              </p:nvSpPr>
              <p:spPr>
                <a:xfrm>
                  <a:off x="307466" y="3927634"/>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1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5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6" y="16288"/>
                        <a:pt x="8001" y="17240"/>
                        <a:pt x="5715" y="17240"/>
                      </a:cubicBezTo>
                      <a:cubicBezTo>
                        <a:pt x="4763" y="17240"/>
                        <a:pt x="3810" y="17050"/>
                        <a:pt x="2953" y="16669"/>
                      </a:cubicBezTo>
                      <a:cubicBezTo>
                        <a:pt x="2096" y="16288"/>
                        <a:pt x="1429" y="15812"/>
                        <a:pt x="1048" y="15240"/>
                      </a:cubicBezTo>
                      <a:cubicBezTo>
                        <a:pt x="667" y="14669"/>
                        <a:pt x="381" y="14002"/>
                        <a:pt x="191" y="13145"/>
                      </a:cubicBezTo>
                      <a:cubicBezTo>
                        <a:pt x="95" y="12573"/>
                        <a:pt x="0" y="11716"/>
                        <a:pt x="0" y="10478"/>
                      </a:cubicBezTo>
                      <a:lnTo>
                        <a:pt x="0" y="0"/>
                      </a:lnTo>
                      <a:lnTo>
                        <a:pt x="2858" y="0"/>
                      </a:lnTo>
                      <a:lnTo>
                        <a:pt x="2858" y="9335"/>
                      </a:lnTo>
                      <a:cubicBezTo>
                        <a:pt x="2858" y="10859"/>
                        <a:pt x="2953" y="11811"/>
                        <a:pt x="3048" y="12382"/>
                      </a:cubicBezTo>
                      <a:cubicBezTo>
                        <a:pt x="3239" y="13145"/>
                        <a:pt x="3620" y="13716"/>
                        <a:pt x="4191" y="14192"/>
                      </a:cubicBezTo>
                      <a:cubicBezTo>
                        <a:pt x="4763" y="14573"/>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5" name="Freeform 48">
                  <a:extLst>
                    <a:ext uri="{FF2B5EF4-FFF2-40B4-BE49-F238E27FC236}">
                      <a16:creationId xmlns:a16="http://schemas.microsoft.com/office/drawing/2014/main" id="{D2A1C69A-F055-D0BE-A7F6-F0602C7DA430}"/>
                    </a:ext>
                  </a:extLst>
                </p:cNvPr>
                <p:cNvSpPr/>
                <p:nvPr/>
              </p:nvSpPr>
              <p:spPr>
                <a:xfrm>
                  <a:off x="325563" y="3927253"/>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2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1"/>
                        <a:pt x="10668" y="571"/>
                      </a:cubicBezTo>
                      <a:cubicBezTo>
                        <a:pt x="11525" y="953"/>
                        <a:pt x="12192" y="1429"/>
                        <a:pt x="12573" y="2000"/>
                      </a:cubicBezTo>
                      <a:cubicBezTo>
                        <a:pt x="12954" y="2572"/>
                        <a:pt x="13335" y="3334"/>
                        <a:pt x="13430" y="4096"/>
                      </a:cubicBezTo>
                      <a:cubicBezTo>
                        <a:pt x="13525" y="4667"/>
                        <a:pt x="13621" y="5525"/>
                        <a:pt x="13621" y="6858"/>
                      </a:cubicBezTo>
                      <a:lnTo>
                        <a:pt x="13621" y="17240"/>
                      </a:lnTo>
                      <a:lnTo>
                        <a:pt x="10763" y="17240"/>
                      </a:lnTo>
                      <a:lnTo>
                        <a:pt x="10763" y="6953"/>
                      </a:lnTo>
                      <a:cubicBezTo>
                        <a:pt x="10763" y="5810"/>
                        <a:pt x="10668" y="4953"/>
                        <a:pt x="10477" y="4382"/>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6" name="Freeform 49">
                  <a:extLst>
                    <a:ext uri="{FF2B5EF4-FFF2-40B4-BE49-F238E27FC236}">
                      <a16:creationId xmlns:a16="http://schemas.microsoft.com/office/drawing/2014/main" id="{B8D8D51A-BDD4-86BF-0C6B-24389D2077BC}"/>
                    </a:ext>
                  </a:extLst>
                </p:cNvPr>
                <p:cNvSpPr/>
                <p:nvPr/>
              </p:nvSpPr>
              <p:spPr>
                <a:xfrm>
                  <a:off x="342613" y="3921252"/>
                  <a:ext cx="14478" cy="23622"/>
                </a:xfrm>
                <a:custGeom>
                  <a:avLst/>
                  <a:gdLst>
                    <a:gd name="connsiteX0" fmla="*/ 11906 w 14478"/>
                    <a:gd name="connsiteY0" fmla="*/ 23241 h 23622"/>
                    <a:gd name="connsiteX1" fmla="*/ 11906 w 14478"/>
                    <a:gd name="connsiteY1" fmla="*/ 21146 h 23622"/>
                    <a:gd name="connsiteX2" fmla="*/ 7239 w 14478"/>
                    <a:gd name="connsiteY2" fmla="*/ 23622 h 23622"/>
                    <a:gd name="connsiteX3" fmla="*/ 3524 w 14478"/>
                    <a:gd name="connsiteY3" fmla="*/ 22479 h 23622"/>
                    <a:gd name="connsiteX4" fmla="*/ 952 w 14478"/>
                    <a:gd name="connsiteY4" fmla="*/ 19336 h 23622"/>
                    <a:gd name="connsiteX5" fmla="*/ 0 w 14478"/>
                    <a:gd name="connsiteY5" fmla="*/ 14764 h 23622"/>
                    <a:gd name="connsiteX6" fmla="*/ 857 w 14478"/>
                    <a:gd name="connsiteY6" fmla="*/ 10192 h 23622"/>
                    <a:gd name="connsiteX7" fmla="*/ 3334 w 14478"/>
                    <a:gd name="connsiteY7" fmla="*/ 7049 h 23622"/>
                    <a:gd name="connsiteX8" fmla="*/ 7048 w 14478"/>
                    <a:gd name="connsiteY8" fmla="*/ 6001 h 23622"/>
                    <a:gd name="connsiteX9" fmla="*/ 9716 w 14478"/>
                    <a:gd name="connsiteY9" fmla="*/ 6668 h 23622"/>
                    <a:gd name="connsiteX10" fmla="*/ 11621 w 14478"/>
                    <a:gd name="connsiteY10" fmla="*/ 8382 h 23622"/>
                    <a:gd name="connsiteX11" fmla="*/ 11621 w 14478"/>
                    <a:gd name="connsiteY11" fmla="*/ 0 h 23622"/>
                    <a:gd name="connsiteX12" fmla="*/ 14478 w 14478"/>
                    <a:gd name="connsiteY12" fmla="*/ 0 h 23622"/>
                    <a:gd name="connsiteX13" fmla="*/ 14478 w 14478"/>
                    <a:gd name="connsiteY13" fmla="*/ 23241 h 23622"/>
                    <a:gd name="connsiteX14" fmla="*/ 11906 w 14478"/>
                    <a:gd name="connsiteY14" fmla="*/ 23241 h 23622"/>
                    <a:gd name="connsiteX15" fmla="*/ 2858 w 14478"/>
                    <a:gd name="connsiteY15" fmla="*/ 14859 h 23622"/>
                    <a:gd name="connsiteX16" fmla="*/ 4191 w 14478"/>
                    <a:gd name="connsiteY16" fmla="*/ 19717 h 23622"/>
                    <a:gd name="connsiteX17" fmla="*/ 7429 w 14478"/>
                    <a:gd name="connsiteY17" fmla="*/ 21336 h 23622"/>
                    <a:gd name="connsiteX18" fmla="*/ 10573 w 14478"/>
                    <a:gd name="connsiteY18" fmla="*/ 19812 h 23622"/>
                    <a:gd name="connsiteX19" fmla="*/ 11906 w 14478"/>
                    <a:gd name="connsiteY19" fmla="*/ 15145 h 23622"/>
                    <a:gd name="connsiteX20" fmla="*/ 10573 w 14478"/>
                    <a:gd name="connsiteY20" fmla="*/ 10097 h 23622"/>
                    <a:gd name="connsiteX21" fmla="*/ 7334 w 14478"/>
                    <a:gd name="connsiteY21" fmla="*/ 8477 h 23622"/>
                    <a:gd name="connsiteX22" fmla="*/ 4191 w 14478"/>
                    <a:gd name="connsiteY22" fmla="*/ 10001 h 23622"/>
                    <a:gd name="connsiteX23" fmla="*/ 2858 w 14478"/>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6" y="6668"/>
                      </a:cubicBezTo>
                      <a:cubicBezTo>
                        <a:pt x="10477" y="7049"/>
                        <a:pt x="11144" y="7620"/>
                        <a:pt x="11621" y="8382"/>
                      </a:cubicBezTo>
                      <a:lnTo>
                        <a:pt x="11621" y="0"/>
                      </a:lnTo>
                      <a:lnTo>
                        <a:pt x="14478" y="0"/>
                      </a:lnTo>
                      <a:lnTo>
                        <a:pt x="14478" y="23241"/>
                      </a:lnTo>
                      <a:lnTo>
                        <a:pt x="11906" y="23241"/>
                      </a:lnTo>
                      <a:close/>
                      <a:moveTo>
                        <a:pt x="2858" y="14859"/>
                      </a:moveTo>
                      <a:cubicBezTo>
                        <a:pt x="2858" y="17050"/>
                        <a:pt x="3334" y="18669"/>
                        <a:pt x="4191" y="19717"/>
                      </a:cubicBezTo>
                      <a:cubicBezTo>
                        <a:pt x="5144" y="20765"/>
                        <a:pt x="6191" y="21336"/>
                        <a:pt x="7429" y="21336"/>
                      </a:cubicBezTo>
                      <a:cubicBezTo>
                        <a:pt x="8668" y="21336"/>
                        <a:pt x="9716" y="20860"/>
                        <a:pt x="10573" y="19812"/>
                      </a:cubicBezTo>
                      <a:cubicBezTo>
                        <a:pt x="11430" y="18764"/>
                        <a:pt x="11906" y="17241"/>
                        <a:pt x="11906" y="15145"/>
                      </a:cubicBezTo>
                      <a:cubicBezTo>
                        <a:pt x="11906" y="12859"/>
                        <a:pt x="11430" y="11144"/>
                        <a:pt x="10573" y="10097"/>
                      </a:cubicBezTo>
                      <a:cubicBezTo>
                        <a:pt x="9716" y="9049"/>
                        <a:pt x="8573" y="8477"/>
                        <a:pt x="7334" y="8477"/>
                      </a:cubicBezTo>
                      <a:cubicBezTo>
                        <a:pt x="6096" y="8477"/>
                        <a:pt x="5048" y="8954"/>
                        <a:pt x="4191" y="10001"/>
                      </a:cubicBezTo>
                      <a:cubicBezTo>
                        <a:pt x="3334" y="10954"/>
                        <a:pt x="2858" y="12668"/>
                        <a:pt x="2858"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7" name="Freeform 50">
                  <a:extLst>
                    <a:ext uri="{FF2B5EF4-FFF2-40B4-BE49-F238E27FC236}">
                      <a16:creationId xmlns:a16="http://schemas.microsoft.com/office/drawing/2014/main" id="{1C2A2D72-D473-CE89-AE4C-1EA721EC4919}"/>
                    </a:ext>
                  </a:extLst>
                </p:cNvPr>
                <p:cNvSpPr/>
                <p:nvPr/>
              </p:nvSpPr>
              <p:spPr>
                <a:xfrm>
                  <a:off x="360615"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7"/>
                        <a:pt x="14192" y="15240"/>
                        <a:pt x="12954" y="16193"/>
                      </a:cubicBezTo>
                      <a:cubicBezTo>
                        <a:pt x="11716" y="17145"/>
                        <a:pt x="10096" y="17621"/>
                        <a:pt x="8096" y="17621"/>
                      </a:cubicBezTo>
                      <a:cubicBezTo>
                        <a:pt x="5620" y="17621"/>
                        <a:pt x="3715" y="16859"/>
                        <a:pt x="2191" y="15335"/>
                      </a:cubicBezTo>
                      <a:cubicBezTo>
                        <a:pt x="667"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525" y="13907"/>
                        <a:pt x="12097"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8" name="Freeform 51">
                  <a:extLst>
                    <a:ext uri="{FF2B5EF4-FFF2-40B4-BE49-F238E27FC236}">
                      <a16:creationId xmlns:a16="http://schemas.microsoft.com/office/drawing/2014/main" id="{12F4DEF1-B260-1E74-BE15-4C5B4CCC9EB5}"/>
                    </a:ext>
                  </a:extLst>
                </p:cNvPr>
                <p:cNvSpPr/>
                <p:nvPr/>
              </p:nvSpPr>
              <p:spPr>
                <a:xfrm>
                  <a:off x="378713" y="3921252"/>
                  <a:ext cx="14477" cy="23622"/>
                </a:xfrm>
                <a:custGeom>
                  <a:avLst/>
                  <a:gdLst>
                    <a:gd name="connsiteX0" fmla="*/ 11906 w 14477"/>
                    <a:gd name="connsiteY0" fmla="*/ 23241 h 23622"/>
                    <a:gd name="connsiteX1" fmla="*/ 11906 w 14477"/>
                    <a:gd name="connsiteY1" fmla="*/ 21146 h 23622"/>
                    <a:gd name="connsiteX2" fmla="*/ 7239 w 14477"/>
                    <a:gd name="connsiteY2" fmla="*/ 23622 h 23622"/>
                    <a:gd name="connsiteX3" fmla="*/ 3524 w 14477"/>
                    <a:gd name="connsiteY3" fmla="*/ 22479 h 23622"/>
                    <a:gd name="connsiteX4" fmla="*/ 952 w 14477"/>
                    <a:gd name="connsiteY4" fmla="*/ 19336 h 23622"/>
                    <a:gd name="connsiteX5" fmla="*/ 0 w 14477"/>
                    <a:gd name="connsiteY5" fmla="*/ 14764 h 23622"/>
                    <a:gd name="connsiteX6" fmla="*/ 857 w 14477"/>
                    <a:gd name="connsiteY6" fmla="*/ 10192 h 23622"/>
                    <a:gd name="connsiteX7" fmla="*/ 3334 w 14477"/>
                    <a:gd name="connsiteY7" fmla="*/ 7049 h 23622"/>
                    <a:gd name="connsiteX8" fmla="*/ 7048 w 14477"/>
                    <a:gd name="connsiteY8" fmla="*/ 6001 h 23622"/>
                    <a:gd name="connsiteX9" fmla="*/ 9715 w 14477"/>
                    <a:gd name="connsiteY9" fmla="*/ 6668 h 23622"/>
                    <a:gd name="connsiteX10" fmla="*/ 11621 w 14477"/>
                    <a:gd name="connsiteY10" fmla="*/ 8382 h 23622"/>
                    <a:gd name="connsiteX11" fmla="*/ 11621 w 14477"/>
                    <a:gd name="connsiteY11" fmla="*/ 0 h 23622"/>
                    <a:gd name="connsiteX12" fmla="*/ 14478 w 14477"/>
                    <a:gd name="connsiteY12" fmla="*/ 0 h 23622"/>
                    <a:gd name="connsiteX13" fmla="*/ 14478 w 14477"/>
                    <a:gd name="connsiteY13" fmla="*/ 23241 h 23622"/>
                    <a:gd name="connsiteX14" fmla="*/ 11906 w 14477"/>
                    <a:gd name="connsiteY14" fmla="*/ 23241 h 23622"/>
                    <a:gd name="connsiteX15" fmla="*/ 2953 w 14477"/>
                    <a:gd name="connsiteY15" fmla="*/ 14859 h 23622"/>
                    <a:gd name="connsiteX16" fmla="*/ 4286 w 14477"/>
                    <a:gd name="connsiteY16" fmla="*/ 19717 h 23622"/>
                    <a:gd name="connsiteX17" fmla="*/ 7525 w 14477"/>
                    <a:gd name="connsiteY17" fmla="*/ 21336 h 23622"/>
                    <a:gd name="connsiteX18" fmla="*/ 10668 w 14477"/>
                    <a:gd name="connsiteY18" fmla="*/ 19812 h 23622"/>
                    <a:gd name="connsiteX19" fmla="*/ 12002 w 14477"/>
                    <a:gd name="connsiteY19" fmla="*/ 15145 h 23622"/>
                    <a:gd name="connsiteX20" fmla="*/ 10668 w 14477"/>
                    <a:gd name="connsiteY20" fmla="*/ 10097 h 23622"/>
                    <a:gd name="connsiteX21" fmla="*/ 7429 w 14477"/>
                    <a:gd name="connsiteY21" fmla="*/ 8477 h 23622"/>
                    <a:gd name="connsiteX22" fmla="*/ 4286 w 14477"/>
                    <a:gd name="connsiteY22" fmla="*/ 10001 h 23622"/>
                    <a:gd name="connsiteX23" fmla="*/ 2953 w 14477"/>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7"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5" y="6668"/>
                      </a:cubicBezTo>
                      <a:cubicBezTo>
                        <a:pt x="10477" y="7144"/>
                        <a:pt x="11144" y="7620"/>
                        <a:pt x="11621" y="8382"/>
                      </a:cubicBezTo>
                      <a:lnTo>
                        <a:pt x="11621" y="0"/>
                      </a:lnTo>
                      <a:lnTo>
                        <a:pt x="14478" y="0"/>
                      </a:lnTo>
                      <a:lnTo>
                        <a:pt x="14478" y="23241"/>
                      </a:lnTo>
                      <a:lnTo>
                        <a:pt x="11906" y="23241"/>
                      </a:lnTo>
                      <a:close/>
                      <a:moveTo>
                        <a:pt x="2953" y="14859"/>
                      </a:moveTo>
                      <a:cubicBezTo>
                        <a:pt x="2953" y="17050"/>
                        <a:pt x="3429" y="18669"/>
                        <a:pt x="4286" y="19717"/>
                      </a:cubicBezTo>
                      <a:cubicBezTo>
                        <a:pt x="5239" y="20765"/>
                        <a:pt x="6286" y="21336"/>
                        <a:pt x="7525" y="21336"/>
                      </a:cubicBezTo>
                      <a:cubicBezTo>
                        <a:pt x="8763" y="21336"/>
                        <a:pt x="9811" y="20860"/>
                        <a:pt x="10668" y="19812"/>
                      </a:cubicBezTo>
                      <a:cubicBezTo>
                        <a:pt x="11525" y="18764"/>
                        <a:pt x="12002" y="17241"/>
                        <a:pt x="12002" y="15145"/>
                      </a:cubicBezTo>
                      <a:cubicBezTo>
                        <a:pt x="12002" y="12859"/>
                        <a:pt x="11525" y="11144"/>
                        <a:pt x="10668" y="10097"/>
                      </a:cubicBezTo>
                      <a:cubicBezTo>
                        <a:pt x="9811" y="9049"/>
                        <a:pt x="8668" y="8477"/>
                        <a:pt x="7429" y="8477"/>
                      </a:cubicBezTo>
                      <a:cubicBezTo>
                        <a:pt x="6191" y="8477"/>
                        <a:pt x="5144" y="8954"/>
                        <a:pt x="4286" y="10001"/>
                      </a:cubicBezTo>
                      <a:cubicBezTo>
                        <a:pt x="3334" y="10954"/>
                        <a:pt x="2953" y="12668"/>
                        <a:pt x="2953"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0" name="Freeform 52">
                  <a:extLst>
                    <a:ext uri="{FF2B5EF4-FFF2-40B4-BE49-F238E27FC236}">
                      <a16:creationId xmlns:a16="http://schemas.microsoft.com/office/drawing/2014/main" id="{6130A5AB-A38E-407C-86EE-0E9D674B1A43}"/>
                    </a:ext>
                  </a:extLst>
                </p:cNvPr>
                <p:cNvSpPr/>
                <p:nvPr/>
              </p:nvSpPr>
              <p:spPr>
                <a:xfrm>
                  <a:off x="406811" y="3921252"/>
                  <a:ext cx="14573" cy="23622"/>
                </a:xfrm>
                <a:custGeom>
                  <a:avLst/>
                  <a:gdLst>
                    <a:gd name="connsiteX0" fmla="*/ 2667 w 14573"/>
                    <a:gd name="connsiteY0" fmla="*/ 23241 h 23622"/>
                    <a:gd name="connsiteX1" fmla="*/ 0 w 14573"/>
                    <a:gd name="connsiteY1" fmla="*/ 23241 h 23622"/>
                    <a:gd name="connsiteX2" fmla="*/ 0 w 14573"/>
                    <a:gd name="connsiteY2" fmla="*/ 0 h 23622"/>
                    <a:gd name="connsiteX3" fmla="*/ 2858 w 14573"/>
                    <a:gd name="connsiteY3" fmla="*/ 0 h 23622"/>
                    <a:gd name="connsiteX4" fmla="*/ 2858 w 14573"/>
                    <a:gd name="connsiteY4" fmla="*/ 8287 h 23622"/>
                    <a:gd name="connsiteX5" fmla="*/ 7430 w 14573"/>
                    <a:gd name="connsiteY5" fmla="*/ 6001 h 23622"/>
                    <a:gd name="connsiteX6" fmla="*/ 10382 w 14573"/>
                    <a:gd name="connsiteY6" fmla="*/ 6668 h 23622"/>
                    <a:gd name="connsiteX7" fmla="*/ 12668 w 14573"/>
                    <a:gd name="connsiteY7" fmla="*/ 8382 h 23622"/>
                    <a:gd name="connsiteX8" fmla="*/ 14097 w 14573"/>
                    <a:gd name="connsiteY8" fmla="*/ 11144 h 23622"/>
                    <a:gd name="connsiteX9" fmla="*/ 14573 w 14573"/>
                    <a:gd name="connsiteY9" fmla="*/ 14574 h 23622"/>
                    <a:gd name="connsiteX10" fmla="*/ 12478 w 14573"/>
                    <a:gd name="connsiteY10" fmla="*/ 21241 h 23622"/>
                    <a:gd name="connsiteX11" fmla="*/ 7334 w 14573"/>
                    <a:gd name="connsiteY11" fmla="*/ 23622 h 23622"/>
                    <a:gd name="connsiteX12" fmla="*/ 2667 w 14573"/>
                    <a:gd name="connsiteY12" fmla="*/ 21146 h 23622"/>
                    <a:gd name="connsiteX13" fmla="*/ 2667 w 14573"/>
                    <a:gd name="connsiteY13" fmla="*/ 23241 h 23622"/>
                    <a:gd name="connsiteX14" fmla="*/ 2572 w 14573"/>
                    <a:gd name="connsiteY14" fmla="*/ 14764 h 23622"/>
                    <a:gd name="connsiteX15" fmla="*/ 3429 w 14573"/>
                    <a:gd name="connsiteY15" fmla="*/ 19145 h 23622"/>
                    <a:gd name="connsiteX16" fmla="*/ 7049 w 14573"/>
                    <a:gd name="connsiteY16" fmla="*/ 21336 h 23622"/>
                    <a:gd name="connsiteX17" fmla="*/ 10287 w 14573"/>
                    <a:gd name="connsiteY17" fmla="*/ 19717 h 23622"/>
                    <a:gd name="connsiteX18" fmla="*/ 11621 w 14573"/>
                    <a:gd name="connsiteY18" fmla="*/ 14859 h 23622"/>
                    <a:gd name="connsiteX19" fmla="*/ 10287 w 14573"/>
                    <a:gd name="connsiteY19" fmla="*/ 10001 h 23622"/>
                    <a:gd name="connsiteX20" fmla="*/ 7144 w 14573"/>
                    <a:gd name="connsiteY20" fmla="*/ 8477 h 23622"/>
                    <a:gd name="connsiteX21" fmla="*/ 3905 w 14573"/>
                    <a:gd name="connsiteY21" fmla="*/ 10097 h 23622"/>
                    <a:gd name="connsiteX22" fmla="*/ 2572 w 14573"/>
                    <a:gd name="connsiteY22" fmla="*/ 14764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73" h="23622">
                      <a:moveTo>
                        <a:pt x="2667" y="23241"/>
                      </a:moveTo>
                      <a:lnTo>
                        <a:pt x="0" y="23241"/>
                      </a:lnTo>
                      <a:lnTo>
                        <a:pt x="0" y="0"/>
                      </a:lnTo>
                      <a:lnTo>
                        <a:pt x="2858" y="0"/>
                      </a:lnTo>
                      <a:lnTo>
                        <a:pt x="2858" y="8287"/>
                      </a:lnTo>
                      <a:cubicBezTo>
                        <a:pt x="4096" y="6763"/>
                        <a:pt x="5620" y="6001"/>
                        <a:pt x="7430" y="6001"/>
                      </a:cubicBezTo>
                      <a:cubicBezTo>
                        <a:pt x="8477" y="6001"/>
                        <a:pt x="9430" y="6191"/>
                        <a:pt x="10382" y="6668"/>
                      </a:cubicBezTo>
                      <a:cubicBezTo>
                        <a:pt x="11335" y="7049"/>
                        <a:pt x="12097" y="7716"/>
                        <a:pt x="12668" y="8382"/>
                      </a:cubicBezTo>
                      <a:cubicBezTo>
                        <a:pt x="13240" y="9144"/>
                        <a:pt x="13716" y="10097"/>
                        <a:pt x="14097" y="11144"/>
                      </a:cubicBezTo>
                      <a:cubicBezTo>
                        <a:pt x="14478" y="12192"/>
                        <a:pt x="14573" y="13335"/>
                        <a:pt x="14573" y="14574"/>
                      </a:cubicBezTo>
                      <a:cubicBezTo>
                        <a:pt x="14573" y="17431"/>
                        <a:pt x="13906" y="19717"/>
                        <a:pt x="12478" y="21241"/>
                      </a:cubicBezTo>
                      <a:cubicBezTo>
                        <a:pt x="11049" y="22860"/>
                        <a:pt x="9335" y="23622"/>
                        <a:pt x="7334" y="23622"/>
                      </a:cubicBezTo>
                      <a:cubicBezTo>
                        <a:pt x="5334" y="23622"/>
                        <a:pt x="3810" y="22765"/>
                        <a:pt x="2667" y="21146"/>
                      </a:cubicBezTo>
                      <a:lnTo>
                        <a:pt x="2667" y="23241"/>
                      </a:lnTo>
                      <a:close/>
                      <a:moveTo>
                        <a:pt x="2572" y="14764"/>
                      </a:moveTo>
                      <a:cubicBezTo>
                        <a:pt x="2572" y="16764"/>
                        <a:pt x="2858" y="18288"/>
                        <a:pt x="3429" y="19145"/>
                      </a:cubicBezTo>
                      <a:cubicBezTo>
                        <a:pt x="4286" y="20574"/>
                        <a:pt x="5525" y="21336"/>
                        <a:pt x="7049" y="21336"/>
                      </a:cubicBezTo>
                      <a:cubicBezTo>
                        <a:pt x="8287" y="21336"/>
                        <a:pt x="9335" y="20765"/>
                        <a:pt x="10287" y="19717"/>
                      </a:cubicBezTo>
                      <a:cubicBezTo>
                        <a:pt x="11240" y="18669"/>
                        <a:pt x="11621" y="17050"/>
                        <a:pt x="11621" y="14859"/>
                      </a:cubicBezTo>
                      <a:cubicBezTo>
                        <a:pt x="11621" y="12668"/>
                        <a:pt x="11144" y="11049"/>
                        <a:pt x="10287" y="10001"/>
                      </a:cubicBezTo>
                      <a:cubicBezTo>
                        <a:pt x="9430" y="8954"/>
                        <a:pt x="8382" y="8477"/>
                        <a:pt x="7144" y="8477"/>
                      </a:cubicBezTo>
                      <a:cubicBezTo>
                        <a:pt x="5906" y="8477"/>
                        <a:pt x="4858" y="9049"/>
                        <a:pt x="3905" y="10097"/>
                      </a:cubicBezTo>
                      <a:cubicBezTo>
                        <a:pt x="3048" y="11144"/>
                        <a:pt x="2572" y="12668"/>
                        <a:pt x="2572" y="1476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1" name="Freeform 53">
                  <a:extLst>
                    <a:ext uri="{FF2B5EF4-FFF2-40B4-BE49-F238E27FC236}">
                      <a16:creationId xmlns:a16="http://schemas.microsoft.com/office/drawing/2014/main" id="{A3C2F7BC-0748-1425-E259-9CE5F785A482}"/>
                    </a:ext>
                  </a:extLst>
                </p:cNvPr>
                <p:cNvSpPr/>
                <p:nvPr/>
              </p:nvSpPr>
              <p:spPr>
                <a:xfrm>
                  <a:off x="423290" y="3927824"/>
                  <a:ext cx="15430" cy="23717"/>
                </a:xfrm>
                <a:custGeom>
                  <a:avLst/>
                  <a:gdLst>
                    <a:gd name="connsiteX0" fmla="*/ 1429 w 15430"/>
                    <a:gd name="connsiteY0" fmla="*/ 23146 h 23717"/>
                    <a:gd name="connsiteX1" fmla="*/ 1143 w 15430"/>
                    <a:gd name="connsiteY1" fmla="*/ 20479 h 23717"/>
                    <a:gd name="connsiteX2" fmla="*/ 2762 w 15430"/>
                    <a:gd name="connsiteY2" fmla="*/ 20765 h 23717"/>
                    <a:gd name="connsiteX3" fmla="*/ 4286 w 15430"/>
                    <a:gd name="connsiteY3" fmla="*/ 20479 h 23717"/>
                    <a:gd name="connsiteX4" fmla="*/ 5239 w 15430"/>
                    <a:gd name="connsiteY4" fmla="*/ 19621 h 23717"/>
                    <a:gd name="connsiteX5" fmla="*/ 6096 w 15430"/>
                    <a:gd name="connsiteY5" fmla="*/ 17526 h 23717"/>
                    <a:gd name="connsiteX6" fmla="*/ 6382 w 15430"/>
                    <a:gd name="connsiteY6" fmla="*/ 16859 h 23717"/>
                    <a:gd name="connsiteX7" fmla="*/ 0 w 15430"/>
                    <a:gd name="connsiteY7" fmla="*/ 0 h 23717"/>
                    <a:gd name="connsiteX8" fmla="*/ 3048 w 15430"/>
                    <a:gd name="connsiteY8" fmla="*/ 0 h 23717"/>
                    <a:gd name="connsiteX9" fmla="*/ 6572 w 15430"/>
                    <a:gd name="connsiteY9" fmla="*/ 9716 h 23717"/>
                    <a:gd name="connsiteX10" fmla="*/ 7810 w 15430"/>
                    <a:gd name="connsiteY10" fmla="*/ 13621 h 23717"/>
                    <a:gd name="connsiteX11" fmla="*/ 8954 w 15430"/>
                    <a:gd name="connsiteY11" fmla="*/ 9811 h 23717"/>
                    <a:gd name="connsiteX12" fmla="*/ 12573 w 15430"/>
                    <a:gd name="connsiteY12" fmla="*/ 0 h 23717"/>
                    <a:gd name="connsiteX13" fmla="*/ 15431 w 15430"/>
                    <a:gd name="connsiteY13" fmla="*/ 0 h 23717"/>
                    <a:gd name="connsiteX14" fmla="*/ 9049 w 15430"/>
                    <a:gd name="connsiteY14" fmla="*/ 17145 h 23717"/>
                    <a:gd name="connsiteX15" fmla="*/ 7429 w 15430"/>
                    <a:gd name="connsiteY15" fmla="*/ 20955 h 23717"/>
                    <a:gd name="connsiteX16" fmla="*/ 5715 w 15430"/>
                    <a:gd name="connsiteY16" fmla="*/ 23051 h 23717"/>
                    <a:gd name="connsiteX17" fmla="*/ 3334 w 15430"/>
                    <a:gd name="connsiteY17" fmla="*/ 23717 h 23717"/>
                    <a:gd name="connsiteX18" fmla="*/ 1429 w 15430"/>
                    <a:gd name="connsiteY18" fmla="*/ 23146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430" h="23717">
                      <a:moveTo>
                        <a:pt x="1429" y="23146"/>
                      </a:moveTo>
                      <a:lnTo>
                        <a:pt x="1143" y="20479"/>
                      </a:lnTo>
                      <a:cubicBezTo>
                        <a:pt x="1810" y="20669"/>
                        <a:pt x="2286" y="20765"/>
                        <a:pt x="2762" y="20765"/>
                      </a:cubicBezTo>
                      <a:cubicBezTo>
                        <a:pt x="3429" y="20765"/>
                        <a:pt x="3905" y="20669"/>
                        <a:pt x="4286" y="20479"/>
                      </a:cubicBezTo>
                      <a:cubicBezTo>
                        <a:pt x="4667" y="20288"/>
                        <a:pt x="4953" y="20003"/>
                        <a:pt x="5239" y="19621"/>
                      </a:cubicBezTo>
                      <a:cubicBezTo>
                        <a:pt x="5429" y="19336"/>
                        <a:pt x="5715" y="18669"/>
                        <a:pt x="6096" y="17526"/>
                      </a:cubicBezTo>
                      <a:cubicBezTo>
                        <a:pt x="6191" y="17336"/>
                        <a:pt x="6191" y="17145"/>
                        <a:pt x="6382" y="16859"/>
                      </a:cubicBezTo>
                      <a:lnTo>
                        <a:pt x="0" y="0"/>
                      </a:lnTo>
                      <a:lnTo>
                        <a:pt x="3048" y="0"/>
                      </a:lnTo>
                      <a:lnTo>
                        <a:pt x="6572" y="9716"/>
                      </a:lnTo>
                      <a:cubicBezTo>
                        <a:pt x="7048" y="10954"/>
                        <a:pt x="7429" y="12287"/>
                        <a:pt x="7810" y="13621"/>
                      </a:cubicBezTo>
                      <a:cubicBezTo>
                        <a:pt x="8096" y="12287"/>
                        <a:pt x="8573" y="11049"/>
                        <a:pt x="8954" y="9811"/>
                      </a:cubicBezTo>
                      <a:lnTo>
                        <a:pt x="12573" y="0"/>
                      </a:lnTo>
                      <a:lnTo>
                        <a:pt x="15431" y="0"/>
                      </a:lnTo>
                      <a:lnTo>
                        <a:pt x="9049" y="17145"/>
                      </a:lnTo>
                      <a:cubicBezTo>
                        <a:pt x="8382" y="18955"/>
                        <a:pt x="7810" y="20288"/>
                        <a:pt x="7429" y="20955"/>
                      </a:cubicBezTo>
                      <a:cubicBezTo>
                        <a:pt x="6953" y="21908"/>
                        <a:pt x="6382" y="22574"/>
                        <a:pt x="5715" y="23051"/>
                      </a:cubicBezTo>
                      <a:cubicBezTo>
                        <a:pt x="5048" y="23527"/>
                        <a:pt x="4286" y="23717"/>
                        <a:pt x="3334" y="23717"/>
                      </a:cubicBezTo>
                      <a:cubicBezTo>
                        <a:pt x="2762" y="23527"/>
                        <a:pt x="2096" y="23432"/>
                        <a:pt x="1429" y="2314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2" name="Freeform 54">
                  <a:extLst>
                    <a:ext uri="{FF2B5EF4-FFF2-40B4-BE49-F238E27FC236}">
                      <a16:creationId xmlns:a16="http://schemas.microsoft.com/office/drawing/2014/main" id="{02391BF9-6AF7-B1FD-F6BB-C02F736E8365}"/>
                    </a:ext>
                  </a:extLst>
                </p:cNvPr>
                <p:cNvSpPr/>
                <p:nvPr/>
              </p:nvSpPr>
              <p:spPr>
                <a:xfrm>
                  <a:off x="448436" y="392172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7 w 8286"/>
                    <a:gd name="connsiteY4" fmla="*/ 21146 h 22955"/>
                    <a:gd name="connsiteX5" fmla="*/ 2096 w 8286"/>
                    <a:gd name="connsiteY5" fmla="*/ 17812 h 22955"/>
                    <a:gd name="connsiteX6" fmla="*/ 2096 w 8286"/>
                    <a:gd name="connsiteY6" fmla="*/ 8096 h 22955"/>
                    <a:gd name="connsiteX7" fmla="*/ 0 w 8286"/>
                    <a:gd name="connsiteY7" fmla="*/ 8096 h 22955"/>
                    <a:gd name="connsiteX8" fmla="*/ 0 w 8286"/>
                    <a:gd name="connsiteY8" fmla="*/ 5905 h 22955"/>
                    <a:gd name="connsiteX9" fmla="*/ 2096 w 8286"/>
                    <a:gd name="connsiteY9" fmla="*/ 5905 h 22955"/>
                    <a:gd name="connsiteX10" fmla="*/ 2096 w 8286"/>
                    <a:gd name="connsiteY10" fmla="*/ 1714 h 22955"/>
                    <a:gd name="connsiteX11" fmla="*/ 4953 w 8286"/>
                    <a:gd name="connsiteY11" fmla="*/ 0 h 22955"/>
                    <a:gd name="connsiteX12" fmla="*/ 4953 w 8286"/>
                    <a:gd name="connsiteY12" fmla="*/ 5905 h 22955"/>
                    <a:gd name="connsiteX13" fmla="*/ 7810 w 8286"/>
                    <a:gd name="connsiteY13" fmla="*/ 5905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7" y="21146"/>
                      </a:cubicBezTo>
                      <a:cubicBezTo>
                        <a:pt x="2286" y="20574"/>
                        <a:pt x="2096" y="19526"/>
                        <a:pt x="2096" y="17812"/>
                      </a:cubicBezTo>
                      <a:lnTo>
                        <a:pt x="2096" y="8096"/>
                      </a:lnTo>
                      <a:lnTo>
                        <a:pt x="0" y="8096"/>
                      </a:lnTo>
                      <a:lnTo>
                        <a:pt x="0" y="5905"/>
                      </a:lnTo>
                      <a:lnTo>
                        <a:pt x="2096" y="5905"/>
                      </a:lnTo>
                      <a:lnTo>
                        <a:pt x="2096" y="1714"/>
                      </a:lnTo>
                      <a:lnTo>
                        <a:pt x="4953" y="0"/>
                      </a:lnTo>
                      <a:lnTo>
                        <a:pt x="4953" y="5905"/>
                      </a:lnTo>
                      <a:lnTo>
                        <a:pt x="7810" y="5905"/>
                      </a:lnTo>
                      <a:lnTo>
                        <a:pt x="7810" y="8096"/>
                      </a:lnTo>
                      <a:lnTo>
                        <a:pt x="4953" y="8096"/>
                      </a:lnTo>
                      <a:lnTo>
                        <a:pt x="4953" y="17907"/>
                      </a:lnTo>
                      <a:cubicBezTo>
                        <a:pt x="4953" y="18764"/>
                        <a:pt x="5048" y="19240"/>
                        <a:pt x="5144" y="19431"/>
                      </a:cubicBezTo>
                      <a:cubicBezTo>
                        <a:pt x="5239" y="19621"/>
                        <a:pt x="5429" y="19812"/>
                        <a:pt x="5620" y="20003"/>
                      </a:cubicBezTo>
                      <a:cubicBezTo>
                        <a:pt x="5810" y="20098"/>
                        <a:pt x="6191" y="20193"/>
                        <a:pt x="6572" y="20193"/>
                      </a:cubicBezTo>
                      <a:cubicBezTo>
                        <a:pt x="7048" y="20383"/>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3" name="Freeform 55">
                  <a:extLst>
                    <a:ext uri="{FF2B5EF4-FFF2-40B4-BE49-F238E27FC236}">
                      <a16:creationId xmlns:a16="http://schemas.microsoft.com/office/drawing/2014/main" id="{24B0A568-2CB6-5E53-7536-3CFA7E06CFD6}"/>
                    </a:ext>
                  </a:extLst>
                </p:cNvPr>
                <p:cNvSpPr/>
                <p:nvPr/>
              </p:nvSpPr>
              <p:spPr>
                <a:xfrm>
                  <a:off x="459199" y="3921252"/>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5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3 h 23431"/>
                    <a:gd name="connsiteX13" fmla="*/ 4858 w 13716"/>
                    <a:gd name="connsiteY13" fmla="*/ 9239 h 23431"/>
                    <a:gd name="connsiteX14" fmla="*/ 3239 w 13716"/>
                    <a:gd name="connsiteY14" fmla="*/ 11049 h 23431"/>
                    <a:gd name="connsiteX15" fmla="*/ 2762 w 13716"/>
                    <a:gd name="connsiteY15" fmla="*/ 14192 h 23431"/>
                    <a:gd name="connsiteX16" fmla="*/ 2762 w 13716"/>
                    <a:gd name="connsiteY16" fmla="*/ 23432 h 23431"/>
                    <a:gd name="connsiteX17" fmla="*/ 0 w 13716"/>
                    <a:gd name="connsiteY17" fmla="*/ 23432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4" y="8001"/>
                        <a:pt x="13145" y="8858"/>
                      </a:cubicBezTo>
                      <a:cubicBezTo>
                        <a:pt x="13526" y="9716"/>
                        <a:pt x="13716" y="10954"/>
                        <a:pt x="13716" y="12668"/>
                      </a:cubicBezTo>
                      <a:lnTo>
                        <a:pt x="13716" y="23336"/>
                      </a:lnTo>
                      <a:lnTo>
                        <a:pt x="10858" y="23336"/>
                      </a:lnTo>
                      <a:lnTo>
                        <a:pt x="10858" y="12668"/>
                      </a:lnTo>
                      <a:cubicBezTo>
                        <a:pt x="10858" y="11240"/>
                        <a:pt x="10573" y="10192"/>
                        <a:pt x="9906" y="9525"/>
                      </a:cubicBezTo>
                      <a:cubicBezTo>
                        <a:pt x="9239" y="8858"/>
                        <a:pt x="8382" y="8573"/>
                        <a:pt x="7239" y="8573"/>
                      </a:cubicBezTo>
                      <a:cubicBezTo>
                        <a:pt x="6382" y="8573"/>
                        <a:pt x="5620" y="8763"/>
                        <a:pt x="4858" y="9239"/>
                      </a:cubicBezTo>
                      <a:cubicBezTo>
                        <a:pt x="4096" y="9716"/>
                        <a:pt x="3620" y="10287"/>
                        <a:pt x="3239" y="11049"/>
                      </a:cubicBezTo>
                      <a:cubicBezTo>
                        <a:pt x="2953" y="11811"/>
                        <a:pt x="2762" y="12859"/>
                        <a:pt x="2762" y="14192"/>
                      </a:cubicBezTo>
                      <a:lnTo>
                        <a:pt x="2762" y="23432"/>
                      </a:lnTo>
                      <a:lnTo>
                        <a:pt x="0" y="2343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4" name="Freeform 56">
                  <a:extLst>
                    <a:ext uri="{FF2B5EF4-FFF2-40B4-BE49-F238E27FC236}">
                      <a16:creationId xmlns:a16="http://schemas.microsoft.com/office/drawing/2014/main" id="{AAAD86FC-8414-4ABA-55A2-86B57D7125D4}"/>
                    </a:ext>
                  </a:extLst>
                </p:cNvPr>
                <p:cNvSpPr/>
                <p:nvPr/>
              </p:nvSpPr>
              <p:spPr>
                <a:xfrm>
                  <a:off x="476154"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8 w 15525"/>
                    <a:gd name="connsiteY16" fmla="*/ 7239 h 17621"/>
                    <a:gd name="connsiteX17" fmla="*/ 12668 w 15525"/>
                    <a:gd name="connsiteY17" fmla="*/ 7239 h 17621"/>
                    <a:gd name="connsiteX18" fmla="*/ 11620 w 15525"/>
                    <a:gd name="connsiteY18" fmla="*/ 4096 h 17621"/>
                    <a:gd name="connsiteX19" fmla="*/ 8096 w 15525"/>
                    <a:gd name="connsiteY19" fmla="*/ 2477 h 17621"/>
                    <a:gd name="connsiteX20" fmla="*/ 4763 w 15525"/>
                    <a:gd name="connsiteY20" fmla="*/ 3810 h 17621"/>
                    <a:gd name="connsiteX21" fmla="*/ 3238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7"/>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620" y="13907"/>
                        <a:pt x="12192" y="13049"/>
                        <a:pt x="12573" y="11811"/>
                      </a:cubicBezTo>
                      <a:close/>
                      <a:moveTo>
                        <a:pt x="3238" y="7239"/>
                      </a:moveTo>
                      <a:lnTo>
                        <a:pt x="12668" y="7239"/>
                      </a:lnTo>
                      <a:cubicBezTo>
                        <a:pt x="12573" y="5810"/>
                        <a:pt x="12192" y="4763"/>
                        <a:pt x="11620" y="4096"/>
                      </a:cubicBezTo>
                      <a:cubicBezTo>
                        <a:pt x="10668" y="2953"/>
                        <a:pt x="9525" y="2477"/>
                        <a:pt x="8096" y="2477"/>
                      </a:cubicBezTo>
                      <a:cubicBezTo>
                        <a:pt x="6763" y="2477"/>
                        <a:pt x="5715" y="2953"/>
                        <a:pt x="4763" y="3810"/>
                      </a:cubicBezTo>
                      <a:cubicBezTo>
                        <a:pt x="3810" y="4572"/>
                        <a:pt x="3334" y="5715"/>
                        <a:pt x="3238"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5" name="Graphic 6">
                <a:extLst>
                  <a:ext uri="{FF2B5EF4-FFF2-40B4-BE49-F238E27FC236}">
                    <a16:creationId xmlns:a16="http://schemas.microsoft.com/office/drawing/2014/main" id="{C3C85FD5-2FE1-F92B-A0B4-E46C160766F8}"/>
                  </a:ext>
                </a:extLst>
              </p:cNvPr>
              <p:cNvGrpSpPr/>
              <p:nvPr/>
            </p:nvGrpSpPr>
            <p:grpSpPr>
              <a:xfrm>
                <a:off x="246506" y="3957638"/>
                <a:ext cx="321849" cy="30194"/>
                <a:chOff x="246506" y="3957638"/>
                <a:chExt cx="321849" cy="30194"/>
              </a:xfrm>
              <a:solidFill>
                <a:srgbClr val="23509E"/>
              </a:solidFill>
            </p:grpSpPr>
            <p:sp>
              <p:nvSpPr>
                <p:cNvPr id="55" name="Freeform 58">
                  <a:extLst>
                    <a:ext uri="{FF2B5EF4-FFF2-40B4-BE49-F238E27FC236}">
                      <a16:creationId xmlns:a16="http://schemas.microsoft.com/office/drawing/2014/main" id="{8C222C20-A31F-5E40-D59D-3A815A2FFA5B}"/>
                    </a:ext>
                  </a:extLst>
                </p:cNvPr>
                <p:cNvSpPr/>
                <p:nvPr/>
              </p:nvSpPr>
              <p:spPr>
                <a:xfrm>
                  <a:off x="246506" y="3957638"/>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6" name="Freeform 59">
                  <a:extLst>
                    <a:ext uri="{FF2B5EF4-FFF2-40B4-BE49-F238E27FC236}">
                      <a16:creationId xmlns:a16="http://schemas.microsoft.com/office/drawing/2014/main" id="{F416395F-1BD3-CA2D-C3FA-B31C163BB689}"/>
                    </a:ext>
                  </a:extLst>
                </p:cNvPr>
                <p:cNvSpPr/>
                <p:nvPr/>
              </p:nvSpPr>
              <p:spPr>
                <a:xfrm>
                  <a:off x="267746"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7" name="Freeform 60">
                  <a:extLst>
                    <a:ext uri="{FF2B5EF4-FFF2-40B4-BE49-F238E27FC236}">
                      <a16:creationId xmlns:a16="http://schemas.microsoft.com/office/drawing/2014/main" id="{4EE737A6-A3AE-F77E-42CF-87D3B4F001EA}"/>
                    </a:ext>
                  </a:extLst>
                </p:cNvPr>
                <p:cNvSpPr/>
                <p:nvPr/>
              </p:nvSpPr>
              <p:spPr>
                <a:xfrm>
                  <a:off x="277557"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8" name="Freeform 61">
                  <a:extLst>
                    <a:ext uri="{FF2B5EF4-FFF2-40B4-BE49-F238E27FC236}">
                      <a16:creationId xmlns:a16="http://schemas.microsoft.com/office/drawing/2014/main" id="{3466D5A6-F415-06B3-3C61-7E7AF4C0C61B}"/>
                    </a:ext>
                  </a:extLst>
                </p:cNvPr>
                <p:cNvSpPr/>
                <p:nvPr/>
              </p:nvSpPr>
              <p:spPr>
                <a:xfrm>
                  <a:off x="295464" y="3963448"/>
                  <a:ext cx="13906" cy="17525"/>
                </a:xfrm>
                <a:custGeom>
                  <a:avLst/>
                  <a:gdLst>
                    <a:gd name="connsiteX0" fmla="*/ 0 w 13906"/>
                    <a:gd name="connsiteY0" fmla="*/ 12382 h 17525"/>
                    <a:gd name="connsiteX1" fmla="*/ 2857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2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8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7" y="11906"/>
                      </a:lnTo>
                      <a:cubicBezTo>
                        <a:pt x="3048" y="13049"/>
                        <a:pt x="3429" y="13906"/>
                        <a:pt x="4191" y="14478"/>
                      </a:cubicBezTo>
                      <a:cubicBezTo>
                        <a:pt x="4953" y="15049"/>
                        <a:pt x="5905" y="15335"/>
                        <a:pt x="7239" y="15335"/>
                      </a:cubicBezTo>
                      <a:cubicBezTo>
                        <a:pt x="8572" y="15335"/>
                        <a:pt x="9525" y="15049"/>
                        <a:pt x="10192" y="14573"/>
                      </a:cubicBezTo>
                      <a:cubicBezTo>
                        <a:pt x="10858" y="14002"/>
                        <a:pt x="11144" y="13430"/>
                        <a:pt x="11144" y="12668"/>
                      </a:cubicBezTo>
                      <a:cubicBezTo>
                        <a:pt x="11144" y="12001"/>
                        <a:pt x="10858" y="11525"/>
                        <a:pt x="10287" y="11144"/>
                      </a:cubicBezTo>
                      <a:cubicBezTo>
                        <a:pt x="9906" y="10858"/>
                        <a:pt x="8953"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7" y="953"/>
                        <a:pt x="3429" y="667"/>
                        <a:pt x="4191" y="381"/>
                      </a:cubicBezTo>
                      <a:cubicBezTo>
                        <a:pt x="4953" y="190"/>
                        <a:pt x="5810" y="0"/>
                        <a:pt x="6667" y="0"/>
                      </a:cubicBezTo>
                      <a:cubicBezTo>
                        <a:pt x="8001" y="0"/>
                        <a:pt x="9144" y="190"/>
                        <a:pt x="10192" y="571"/>
                      </a:cubicBezTo>
                      <a:cubicBezTo>
                        <a:pt x="11144" y="953"/>
                        <a:pt x="11906" y="1429"/>
                        <a:pt x="12382"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4" y="2286"/>
                        <a:pt x="4572" y="2476"/>
                        <a:pt x="4096" y="2953"/>
                      </a:cubicBezTo>
                      <a:cubicBezTo>
                        <a:pt x="3524" y="3429"/>
                        <a:pt x="3238" y="3905"/>
                        <a:pt x="3238" y="4477"/>
                      </a:cubicBezTo>
                      <a:cubicBezTo>
                        <a:pt x="3238"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3"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381"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9" name="Freeform 62">
                  <a:extLst>
                    <a:ext uri="{FF2B5EF4-FFF2-40B4-BE49-F238E27FC236}">
                      <a16:creationId xmlns:a16="http://schemas.microsoft.com/office/drawing/2014/main" id="{BD75869B-2D45-AC3B-98FC-D9D06C0E050D}"/>
                    </a:ext>
                  </a:extLst>
                </p:cNvPr>
                <p:cNvSpPr/>
                <p:nvPr/>
              </p:nvSpPr>
              <p:spPr>
                <a:xfrm>
                  <a:off x="31289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2 w 22764"/>
                    <a:gd name="connsiteY14" fmla="*/ 4191 h 17240"/>
                    <a:gd name="connsiteX15" fmla="*/ 18574 w 22764"/>
                    <a:gd name="connsiteY15" fmla="*/ 2953 h 17240"/>
                    <a:gd name="connsiteX16" fmla="*/ 16859 w 22764"/>
                    <a:gd name="connsiteY16" fmla="*/ 2477 h 17240"/>
                    <a:gd name="connsiteX17" fmla="*/ 13907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2" y="4191"/>
                      </a:cubicBezTo>
                      <a:cubicBezTo>
                        <a:pt x="19431" y="3715"/>
                        <a:pt x="19145" y="3238"/>
                        <a:pt x="18574" y="2953"/>
                      </a:cubicBezTo>
                      <a:cubicBezTo>
                        <a:pt x="18098" y="2667"/>
                        <a:pt x="17526" y="2477"/>
                        <a:pt x="16859" y="2477"/>
                      </a:cubicBezTo>
                      <a:cubicBezTo>
                        <a:pt x="15716" y="2477"/>
                        <a:pt x="14669" y="2857"/>
                        <a:pt x="13907" y="3620"/>
                      </a:cubicBezTo>
                      <a:cubicBezTo>
                        <a:pt x="13145"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20"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0" name="Freeform 63">
                  <a:extLst>
                    <a:ext uri="{FF2B5EF4-FFF2-40B4-BE49-F238E27FC236}">
                      <a16:creationId xmlns:a16="http://schemas.microsoft.com/office/drawing/2014/main" id="{881E6804-942A-7CC2-347C-4C31CD3C0B55}"/>
                    </a:ext>
                  </a:extLst>
                </p:cNvPr>
                <p:cNvSpPr/>
                <p:nvPr/>
              </p:nvSpPr>
              <p:spPr>
                <a:xfrm>
                  <a:off x="339946" y="3964020"/>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0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4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5" y="16288"/>
                        <a:pt x="8001" y="17240"/>
                        <a:pt x="5715" y="17240"/>
                      </a:cubicBezTo>
                      <a:cubicBezTo>
                        <a:pt x="4763" y="17240"/>
                        <a:pt x="3810" y="17050"/>
                        <a:pt x="2953" y="16669"/>
                      </a:cubicBezTo>
                      <a:cubicBezTo>
                        <a:pt x="2096" y="16288"/>
                        <a:pt x="1429" y="15812"/>
                        <a:pt x="1048" y="15240"/>
                      </a:cubicBezTo>
                      <a:cubicBezTo>
                        <a:pt x="667" y="14669"/>
                        <a:pt x="381" y="14002"/>
                        <a:pt x="190" y="13145"/>
                      </a:cubicBezTo>
                      <a:cubicBezTo>
                        <a:pt x="95" y="12573"/>
                        <a:pt x="0" y="11716"/>
                        <a:pt x="0" y="10478"/>
                      </a:cubicBezTo>
                      <a:lnTo>
                        <a:pt x="0" y="0"/>
                      </a:lnTo>
                      <a:lnTo>
                        <a:pt x="2858" y="0"/>
                      </a:lnTo>
                      <a:lnTo>
                        <a:pt x="2858" y="9334"/>
                      </a:lnTo>
                      <a:cubicBezTo>
                        <a:pt x="2858" y="10858"/>
                        <a:pt x="2953" y="11811"/>
                        <a:pt x="3048" y="12382"/>
                      </a:cubicBezTo>
                      <a:cubicBezTo>
                        <a:pt x="3238" y="13145"/>
                        <a:pt x="3619" y="13716"/>
                        <a:pt x="4191" y="14192"/>
                      </a:cubicBezTo>
                      <a:cubicBezTo>
                        <a:pt x="4763" y="14669"/>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1" name="Freeform 64">
                  <a:extLst>
                    <a:ext uri="{FF2B5EF4-FFF2-40B4-BE49-F238E27FC236}">
                      <a16:creationId xmlns:a16="http://schemas.microsoft.com/office/drawing/2014/main" id="{63953213-4BF5-ABC3-95B6-56BFC5ADC25F}"/>
                    </a:ext>
                  </a:extLst>
                </p:cNvPr>
                <p:cNvSpPr/>
                <p:nvPr/>
              </p:nvSpPr>
              <p:spPr>
                <a:xfrm>
                  <a:off x="356900" y="3963448"/>
                  <a:ext cx="13906" cy="17525"/>
                </a:xfrm>
                <a:custGeom>
                  <a:avLst/>
                  <a:gdLst>
                    <a:gd name="connsiteX0" fmla="*/ 0 w 13906"/>
                    <a:gd name="connsiteY0" fmla="*/ 12382 h 17525"/>
                    <a:gd name="connsiteX1" fmla="*/ 2858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3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9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8" y="11906"/>
                      </a:lnTo>
                      <a:cubicBezTo>
                        <a:pt x="3048" y="13049"/>
                        <a:pt x="3429" y="13906"/>
                        <a:pt x="4191" y="14478"/>
                      </a:cubicBezTo>
                      <a:cubicBezTo>
                        <a:pt x="4953" y="15049"/>
                        <a:pt x="5906" y="15335"/>
                        <a:pt x="7239" y="15335"/>
                      </a:cubicBezTo>
                      <a:cubicBezTo>
                        <a:pt x="8573" y="15335"/>
                        <a:pt x="9525" y="15049"/>
                        <a:pt x="10192" y="14573"/>
                      </a:cubicBezTo>
                      <a:cubicBezTo>
                        <a:pt x="10858" y="14002"/>
                        <a:pt x="11144" y="13430"/>
                        <a:pt x="11144" y="12668"/>
                      </a:cubicBezTo>
                      <a:cubicBezTo>
                        <a:pt x="11144" y="12001"/>
                        <a:pt x="10858" y="11525"/>
                        <a:pt x="10287" y="11144"/>
                      </a:cubicBezTo>
                      <a:cubicBezTo>
                        <a:pt x="9906" y="10858"/>
                        <a:pt x="8954"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8" y="953"/>
                        <a:pt x="3429" y="667"/>
                        <a:pt x="4191" y="381"/>
                      </a:cubicBezTo>
                      <a:cubicBezTo>
                        <a:pt x="4953" y="190"/>
                        <a:pt x="5810" y="0"/>
                        <a:pt x="6667" y="0"/>
                      </a:cubicBezTo>
                      <a:cubicBezTo>
                        <a:pt x="8001" y="0"/>
                        <a:pt x="9144" y="190"/>
                        <a:pt x="10192" y="571"/>
                      </a:cubicBezTo>
                      <a:cubicBezTo>
                        <a:pt x="11144" y="953"/>
                        <a:pt x="11906" y="1429"/>
                        <a:pt x="12383"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5" y="2286"/>
                        <a:pt x="4572" y="2476"/>
                        <a:pt x="4096" y="2953"/>
                      </a:cubicBezTo>
                      <a:cubicBezTo>
                        <a:pt x="3524" y="3429"/>
                        <a:pt x="3239" y="3905"/>
                        <a:pt x="3239" y="4477"/>
                      </a:cubicBezTo>
                      <a:cubicBezTo>
                        <a:pt x="3239"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4"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286"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2" name="Freeform 65">
                  <a:extLst>
                    <a:ext uri="{FF2B5EF4-FFF2-40B4-BE49-F238E27FC236}">
                      <a16:creationId xmlns:a16="http://schemas.microsoft.com/office/drawing/2014/main" id="{0EAC2836-9B46-221A-9E19-EAC04E12D633}"/>
                    </a:ext>
                  </a:extLst>
                </p:cNvPr>
                <p:cNvSpPr/>
                <p:nvPr/>
              </p:nvSpPr>
              <p:spPr>
                <a:xfrm>
                  <a:off x="373950" y="3961829"/>
                  <a:ext cx="15239" cy="15335"/>
                </a:xfrm>
                <a:custGeom>
                  <a:avLst/>
                  <a:gdLst>
                    <a:gd name="connsiteX0" fmla="*/ 6286 w 15239"/>
                    <a:gd name="connsiteY0" fmla="*/ 15335 h 15335"/>
                    <a:gd name="connsiteX1" fmla="*/ 6286 w 15239"/>
                    <a:gd name="connsiteY1" fmla="*/ 8954 h 15335"/>
                    <a:gd name="connsiteX2" fmla="*/ 0 w 15239"/>
                    <a:gd name="connsiteY2" fmla="*/ 8954 h 15335"/>
                    <a:gd name="connsiteX3" fmla="*/ 0 w 15239"/>
                    <a:gd name="connsiteY3" fmla="*/ 6287 h 15335"/>
                    <a:gd name="connsiteX4" fmla="*/ 6286 w 15239"/>
                    <a:gd name="connsiteY4" fmla="*/ 6287 h 15335"/>
                    <a:gd name="connsiteX5" fmla="*/ 6286 w 15239"/>
                    <a:gd name="connsiteY5" fmla="*/ 0 h 15335"/>
                    <a:gd name="connsiteX6" fmla="*/ 8954 w 15239"/>
                    <a:gd name="connsiteY6" fmla="*/ 0 h 15335"/>
                    <a:gd name="connsiteX7" fmla="*/ 8954 w 15239"/>
                    <a:gd name="connsiteY7" fmla="*/ 6287 h 15335"/>
                    <a:gd name="connsiteX8" fmla="*/ 15240 w 15239"/>
                    <a:gd name="connsiteY8" fmla="*/ 6287 h 15335"/>
                    <a:gd name="connsiteX9" fmla="*/ 15240 w 15239"/>
                    <a:gd name="connsiteY9" fmla="*/ 8954 h 15335"/>
                    <a:gd name="connsiteX10" fmla="*/ 8954 w 15239"/>
                    <a:gd name="connsiteY10" fmla="*/ 8954 h 15335"/>
                    <a:gd name="connsiteX11" fmla="*/ 8954 w 15239"/>
                    <a:gd name="connsiteY11" fmla="*/ 15335 h 15335"/>
                    <a:gd name="connsiteX12" fmla="*/ 6286 w 15239"/>
                    <a:gd name="connsiteY12" fmla="*/ 15335 h 1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39" h="15335">
                      <a:moveTo>
                        <a:pt x="6286" y="15335"/>
                      </a:moveTo>
                      <a:lnTo>
                        <a:pt x="6286" y="8954"/>
                      </a:lnTo>
                      <a:lnTo>
                        <a:pt x="0" y="8954"/>
                      </a:lnTo>
                      <a:lnTo>
                        <a:pt x="0" y="6287"/>
                      </a:lnTo>
                      <a:lnTo>
                        <a:pt x="6286" y="6287"/>
                      </a:lnTo>
                      <a:lnTo>
                        <a:pt x="6286" y="0"/>
                      </a:lnTo>
                      <a:lnTo>
                        <a:pt x="8954" y="0"/>
                      </a:lnTo>
                      <a:lnTo>
                        <a:pt x="8954" y="6287"/>
                      </a:lnTo>
                      <a:lnTo>
                        <a:pt x="15240" y="6287"/>
                      </a:lnTo>
                      <a:lnTo>
                        <a:pt x="15240" y="8954"/>
                      </a:lnTo>
                      <a:lnTo>
                        <a:pt x="8954" y="8954"/>
                      </a:lnTo>
                      <a:lnTo>
                        <a:pt x="8954" y="15335"/>
                      </a:lnTo>
                      <a:lnTo>
                        <a:pt x="6286" y="15335"/>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3" name="Freeform 66">
                  <a:extLst>
                    <a:ext uri="{FF2B5EF4-FFF2-40B4-BE49-F238E27FC236}">
                      <a16:creationId xmlns:a16="http://schemas.microsoft.com/office/drawing/2014/main" id="{D456A36D-CDBA-8B31-79A3-337CB6D69997}"/>
                    </a:ext>
                  </a:extLst>
                </p:cNvPr>
                <p:cNvSpPr/>
                <p:nvPr/>
              </p:nvSpPr>
              <p:spPr>
                <a:xfrm>
                  <a:off x="402621" y="3957638"/>
                  <a:ext cx="17716" cy="23241"/>
                </a:xfrm>
                <a:custGeom>
                  <a:avLst/>
                  <a:gdLst>
                    <a:gd name="connsiteX0" fmla="*/ 0 w 17716"/>
                    <a:gd name="connsiteY0" fmla="*/ 23241 h 23241"/>
                    <a:gd name="connsiteX1" fmla="*/ 0 w 17716"/>
                    <a:gd name="connsiteY1" fmla="*/ 0 h 23241"/>
                    <a:gd name="connsiteX2" fmla="*/ 8763 w 17716"/>
                    <a:gd name="connsiteY2" fmla="*/ 0 h 23241"/>
                    <a:gd name="connsiteX3" fmla="*/ 12287 w 17716"/>
                    <a:gd name="connsiteY3" fmla="*/ 191 h 23241"/>
                    <a:gd name="connsiteX4" fmla="*/ 15145 w 17716"/>
                    <a:gd name="connsiteY4" fmla="*/ 1238 h 23241"/>
                    <a:gd name="connsiteX5" fmla="*/ 17050 w 17716"/>
                    <a:gd name="connsiteY5" fmla="*/ 3524 h 23241"/>
                    <a:gd name="connsiteX6" fmla="*/ 17717 w 17716"/>
                    <a:gd name="connsiteY6" fmla="*/ 6668 h 23241"/>
                    <a:gd name="connsiteX7" fmla="*/ 15811 w 17716"/>
                    <a:gd name="connsiteY7" fmla="*/ 11716 h 23241"/>
                    <a:gd name="connsiteX8" fmla="*/ 8953 w 17716"/>
                    <a:gd name="connsiteY8" fmla="*/ 13811 h 23241"/>
                    <a:gd name="connsiteX9" fmla="*/ 2953 w 17716"/>
                    <a:gd name="connsiteY9" fmla="*/ 13811 h 23241"/>
                    <a:gd name="connsiteX10" fmla="*/ 2953 w 17716"/>
                    <a:gd name="connsiteY10" fmla="*/ 23241 h 23241"/>
                    <a:gd name="connsiteX11" fmla="*/ 0 w 17716"/>
                    <a:gd name="connsiteY11" fmla="*/ 23241 h 23241"/>
                    <a:gd name="connsiteX12" fmla="*/ 3048 w 17716"/>
                    <a:gd name="connsiteY12" fmla="*/ 11049 h 23241"/>
                    <a:gd name="connsiteX13" fmla="*/ 9049 w 17716"/>
                    <a:gd name="connsiteY13" fmla="*/ 11049 h 23241"/>
                    <a:gd name="connsiteX14" fmla="*/ 13240 w 17716"/>
                    <a:gd name="connsiteY14" fmla="*/ 9906 h 23241"/>
                    <a:gd name="connsiteX15" fmla="*/ 14478 w 17716"/>
                    <a:gd name="connsiteY15" fmla="*/ 6763 h 23241"/>
                    <a:gd name="connsiteX16" fmla="*/ 13716 w 17716"/>
                    <a:gd name="connsiteY16" fmla="*/ 4286 h 23241"/>
                    <a:gd name="connsiteX17" fmla="*/ 11811 w 17716"/>
                    <a:gd name="connsiteY17" fmla="*/ 2953 h 23241"/>
                    <a:gd name="connsiteX18" fmla="*/ 8953 w 17716"/>
                    <a:gd name="connsiteY18" fmla="*/ 2762 h 23241"/>
                    <a:gd name="connsiteX19" fmla="*/ 3048 w 17716"/>
                    <a:gd name="connsiteY19" fmla="*/ 2762 h 23241"/>
                    <a:gd name="connsiteX20" fmla="*/ 3048 w 17716"/>
                    <a:gd name="connsiteY20" fmla="*/ 11049 h 2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16" h="23241">
                      <a:moveTo>
                        <a:pt x="0" y="23241"/>
                      </a:moveTo>
                      <a:lnTo>
                        <a:pt x="0" y="0"/>
                      </a:lnTo>
                      <a:lnTo>
                        <a:pt x="8763" y="0"/>
                      </a:lnTo>
                      <a:cubicBezTo>
                        <a:pt x="10287" y="0"/>
                        <a:pt x="11525" y="95"/>
                        <a:pt x="12287" y="191"/>
                      </a:cubicBezTo>
                      <a:cubicBezTo>
                        <a:pt x="13430" y="381"/>
                        <a:pt x="14383" y="762"/>
                        <a:pt x="15145" y="1238"/>
                      </a:cubicBezTo>
                      <a:cubicBezTo>
                        <a:pt x="15907" y="1810"/>
                        <a:pt x="16573" y="2477"/>
                        <a:pt x="17050" y="3524"/>
                      </a:cubicBezTo>
                      <a:cubicBezTo>
                        <a:pt x="17526" y="4477"/>
                        <a:pt x="17717" y="5525"/>
                        <a:pt x="17717" y="6668"/>
                      </a:cubicBezTo>
                      <a:cubicBezTo>
                        <a:pt x="17717" y="8668"/>
                        <a:pt x="17050" y="10287"/>
                        <a:pt x="15811" y="11716"/>
                      </a:cubicBezTo>
                      <a:cubicBezTo>
                        <a:pt x="14573" y="13049"/>
                        <a:pt x="12287" y="13811"/>
                        <a:pt x="8953" y="13811"/>
                      </a:cubicBezTo>
                      <a:lnTo>
                        <a:pt x="2953" y="13811"/>
                      </a:lnTo>
                      <a:lnTo>
                        <a:pt x="2953" y="23241"/>
                      </a:lnTo>
                      <a:lnTo>
                        <a:pt x="0" y="23241"/>
                      </a:lnTo>
                      <a:close/>
                      <a:moveTo>
                        <a:pt x="3048" y="11049"/>
                      </a:moveTo>
                      <a:lnTo>
                        <a:pt x="9049" y="11049"/>
                      </a:lnTo>
                      <a:cubicBezTo>
                        <a:pt x="11049" y="11049"/>
                        <a:pt x="12478" y="10668"/>
                        <a:pt x="13240" y="9906"/>
                      </a:cubicBezTo>
                      <a:cubicBezTo>
                        <a:pt x="14097" y="9144"/>
                        <a:pt x="14478" y="8096"/>
                        <a:pt x="14478" y="6763"/>
                      </a:cubicBezTo>
                      <a:cubicBezTo>
                        <a:pt x="14478" y="5810"/>
                        <a:pt x="14192" y="4953"/>
                        <a:pt x="13716" y="4286"/>
                      </a:cubicBezTo>
                      <a:cubicBezTo>
                        <a:pt x="13240" y="3620"/>
                        <a:pt x="12573" y="3143"/>
                        <a:pt x="11811" y="2953"/>
                      </a:cubicBezTo>
                      <a:cubicBezTo>
                        <a:pt x="11335" y="2858"/>
                        <a:pt x="10382" y="2762"/>
                        <a:pt x="8953" y="2762"/>
                      </a:cubicBezTo>
                      <a:lnTo>
                        <a:pt x="3048" y="2762"/>
                      </a:lnTo>
                      <a:lnTo>
                        <a:pt x="3048" y="1104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2" name="Freeform 67">
                  <a:extLst>
                    <a:ext uri="{FF2B5EF4-FFF2-40B4-BE49-F238E27FC236}">
                      <a16:creationId xmlns:a16="http://schemas.microsoft.com/office/drawing/2014/main" id="{379C02D4-F516-2888-A421-90785C0F8250}"/>
                    </a:ext>
                  </a:extLst>
                </p:cNvPr>
                <p:cNvSpPr/>
                <p:nvPr/>
              </p:nvSpPr>
              <p:spPr>
                <a:xfrm>
                  <a:off x="423861"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3" name="Freeform 68">
                  <a:extLst>
                    <a:ext uri="{FF2B5EF4-FFF2-40B4-BE49-F238E27FC236}">
                      <a16:creationId xmlns:a16="http://schemas.microsoft.com/office/drawing/2014/main" id="{5063A3B2-CD3C-8398-3F8F-18B2404C3C8A}"/>
                    </a:ext>
                  </a:extLst>
                </p:cNvPr>
                <p:cNvSpPr/>
                <p:nvPr/>
              </p:nvSpPr>
              <p:spPr>
                <a:xfrm>
                  <a:off x="433672" y="3963638"/>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2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2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2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1" y="667"/>
                        <a:pt x="5810" y="0"/>
                        <a:pt x="7906" y="0"/>
                      </a:cubicBezTo>
                      <a:cubicBezTo>
                        <a:pt x="10192" y="0"/>
                        <a:pt x="12097" y="762"/>
                        <a:pt x="13621" y="2286"/>
                      </a:cubicBezTo>
                      <a:cubicBezTo>
                        <a:pt x="15050" y="3810"/>
                        <a:pt x="15812" y="5905"/>
                        <a:pt x="15812" y="8572"/>
                      </a:cubicBezTo>
                      <a:cubicBezTo>
                        <a:pt x="15812" y="10763"/>
                        <a:pt x="15526" y="12478"/>
                        <a:pt x="14859" y="13716"/>
                      </a:cubicBezTo>
                      <a:cubicBezTo>
                        <a:pt x="14192" y="14954"/>
                        <a:pt x="13240" y="15907"/>
                        <a:pt x="12002" y="16573"/>
                      </a:cubicBezTo>
                      <a:cubicBezTo>
                        <a:pt x="10763" y="17240"/>
                        <a:pt x="9430" y="17621"/>
                        <a:pt x="7906" y="17621"/>
                      </a:cubicBezTo>
                      <a:cubicBezTo>
                        <a:pt x="5525" y="17621"/>
                        <a:pt x="3620" y="16859"/>
                        <a:pt x="2191" y="15335"/>
                      </a:cubicBezTo>
                      <a:cubicBezTo>
                        <a:pt x="762" y="13906"/>
                        <a:pt x="0" y="11716"/>
                        <a:pt x="0" y="8858"/>
                      </a:cubicBezTo>
                      <a:close/>
                      <a:moveTo>
                        <a:pt x="2953" y="8858"/>
                      </a:moveTo>
                      <a:cubicBezTo>
                        <a:pt x="2953" y="11049"/>
                        <a:pt x="3429" y="12668"/>
                        <a:pt x="4382" y="13716"/>
                      </a:cubicBezTo>
                      <a:cubicBezTo>
                        <a:pt x="5334" y="14764"/>
                        <a:pt x="6477" y="15335"/>
                        <a:pt x="7906" y="15335"/>
                      </a:cubicBezTo>
                      <a:cubicBezTo>
                        <a:pt x="9335" y="15335"/>
                        <a:pt x="10478" y="14764"/>
                        <a:pt x="11430" y="13716"/>
                      </a:cubicBezTo>
                      <a:cubicBezTo>
                        <a:pt x="12383" y="12668"/>
                        <a:pt x="12859" y="10954"/>
                        <a:pt x="12859" y="8763"/>
                      </a:cubicBezTo>
                      <a:cubicBezTo>
                        <a:pt x="12859" y="6668"/>
                        <a:pt x="12383" y="5144"/>
                        <a:pt x="11430" y="4001"/>
                      </a:cubicBezTo>
                      <a:cubicBezTo>
                        <a:pt x="10478" y="2953"/>
                        <a:pt x="9335" y="2381"/>
                        <a:pt x="7906" y="2381"/>
                      </a:cubicBezTo>
                      <a:cubicBezTo>
                        <a:pt x="6477" y="2381"/>
                        <a:pt x="5334" y="2953"/>
                        <a:pt x="4382"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4" name="Freeform 69">
                  <a:extLst>
                    <a:ext uri="{FF2B5EF4-FFF2-40B4-BE49-F238E27FC236}">
                      <a16:creationId xmlns:a16="http://schemas.microsoft.com/office/drawing/2014/main" id="{9E01CF2B-8337-7C0A-DCE1-DCB1D40FB32E}"/>
                    </a:ext>
                  </a:extLst>
                </p:cNvPr>
                <p:cNvSpPr/>
                <p:nvPr/>
              </p:nvSpPr>
              <p:spPr>
                <a:xfrm>
                  <a:off x="451579" y="3963734"/>
                  <a:ext cx="14954" cy="24098"/>
                </a:xfrm>
                <a:custGeom>
                  <a:avLst/>
                  <a:gdLst>
                    <a:gd name="connsiteX0" fmla="*/ 667 w 14954"/>
                    <a:gd name="connsiteY0" fmla="*/ 18574 h 24098"/>
                    <a:gd name="connsiteX1" fmla="*/ 3429 w 14954"/>
                    <a:gd name="connsiteY1" fmla="*/ 18955 h 24098"/>
                    <a:gd name="connsiteX2" fmla="*/ 4381 w 14954"/>
                    <a:gd name="connsiteY2" fmla="*/ 20860 h 24098"/>
                    <a:gd name="connsiteX3" fmla="*/ 7239 w 14954"/>
                    <a:gd name="connsiteY3" fmla="*/ 21622 h 24098"/>
                    <a:gd name="connsiteX4" fmla="*/ 10287 w 14954"/>
                    <a:gd name="connsiteY4" fmla="*/ 20860 h 24098"/>
                    <a:gd name="connsiteX5" fmla="*/ 11716 w 14954"/>
                    <a:gd name="connsiteY5" fmla="*/ 18669 h 24098"/>
                    <a:gd name="connsiteX6" fmla="*/ 11906 w 14954"/>
                    <a:gd name="connsiteY6" fmla="*/ 15049 h 24098"/>
                    <a:gd name="connsiteX7" fmla="*/ 7239 w 14954"/>
                    <a:gd name="connsiteY7" fmla="*/ 17240 h 24098"/>
                    <a:gd name="connsiteX8" fmla="*/ 1905 w 14954"/>
                    <a:gd name="connsiteY8" fmla="*/ 14764 h 24098"/>
                    <a:gd name="connsiteX9" fmla="*/ 0 w 14954"/>
                    <a:gd name="connsiteY9" fmla="*/ 8763 h 24098"/>
                    <a:gd name="connsiteX10" fmla="*/ 857 w 14954"/>
                    <a:gd name="connsiteY10" fmla="*/ 4286 h 24098"/>
                    <a:gd name="connsiteX11" fmla="*/ 3429 w 14954"/>
                    <a:gd name="connsiteY11" fmla="*/ 1143 h 24098"/>
                    <a:gd name="connsiteX12" fmla="*/ 7334 w 14954"/>
                    <a:gd name="connsiteY12" fmla="*/ 0 h 24098"/>
                    <a:gd name="connsiteX13" fmla="*/ 12287 w 14954"/>
                    <a:gd name="connsiteY13" fmla="*/ 2381 h 24098"/>
                    <a:gd name="connsiteX14" fmla="*/ 12287 w 14954"/>
                    <a:gd name="connsiteY14" fmla="*/ 381 h 24098"/>
                    <a:gd name="connsiteX15" fmla="*/ 14954 w 14954"/>
                    <a:gd name="connsiteY15" fmla="*/ 381 h 24098"/>
                    <a:gd name="connsiteX16" fmla="*/ 14954 w 14954"/>
                    <a:gd name="connsiteY16" fmla="*/ 14954 h 24098"/>
                    <a:gd name="connsiteX17" fmla="*/ 14192 w 14954"/>
                    <a:gd name="connsiteY17" fmla="*/ 20574 h 24098"/>
                    <a:gd name="connsiteX18" fmla="*/ 11621 w 14954"/>
                    <a:gd name="connsiteY18" fmla="*/ 23146 h 24098"/>
                    <a:gd name="connsiteX19" fmla="*/ 7334 w 14954"/>
                    <a:gd name="connsiteY19" fmla="*/ 24098 h 24098"/>
                    <a:gd name="connsiteX20" fmla="*/ 2476 w 14954"/>
                    <a:gd name="connsiteY20" fmla="*/ 22765 h 24098"/>
                    <a:gd name="connsiteX21" fmla="*/ 667 w 14954"/>
                    <a:gd name="connsiteY21" fmla="*/ 18574 h 24098"/>
                    <a:gd name="connsiteX22" fmla="*/ 3048 w 14954"/>
                    <a:gd name="connsiteY22" fmla="*/ 8477 h 24098"/>
                    <a:gd name="connsiteX23" fmla="*/ 4381 w 14954"/>
                    <a:gd name="connsiteY23" fmla="*/ 13335 h 24098"/>
                    <a:gd name="connsiteX24" fmla="*/ 7715 w 14954"/>
                    <a:gd name="connsiteY24" fmla="*/ 14859 h 24098"/>
                    <a:gd name="connsiteX25" fmla="*/ 11049 w 14954"/>
                    <a:gd name="connsiteY25" fmla="*/ 13335 h 24098"/>
                    <a:gd name="connsiteX26" fmla="*/ 12382 w 14954"/>
                    <a:gd name="connsiteY26" fmla="*/ 8572 h 24098"/>
                    <a:gd name="connsiteX27" fmla="*/ 11049 w 14954"/>
                    <a:gd name="connsiteY27" fmla="*/ 3905 h 24098"/>
                    <a:gd name="connsiteX28" fmla="*/ 7715 w 14954"/>
                    <a:gd name="connsiteY28" fmla="*/ 2381 h 24098"/>
                    <a:gd name="connsiteX29" fmla="*/ 4477 w 14954"/>
                    <a:gd name="connsiteY29" fmla="*/ 3905 h 24098"/>
                    <a:gd name="connsiteX30" fmla="*/ 3048 w 14954"/>
                    <a:gd name="connsiteY30" fmla="*/ 847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54" h="24098">
                      <a:moveTo>
                        <a:pt x="667" y="18574"/>
                      </a:moveTo>
                      <a:lnTo>
                        <a:pt x="3429" y="18955"/>
                      </a:lnTo>
                      <a:cubicBezTo>
                        <a:pt x="3524" y="19812"/>
                        <a:pt x="3905" y="20479"/>
                        <a:pt x="4381" y="20860"/>
                      </a:cubicBezTo>
                      <a:cubicBezTo>
                        <a:pt x="5048" y="21431"/>
                        <a:pt x="6096" y="21622"/>
                        <a:pt x="7239" y="21622"/>
                      </a:cubicBezTo>
                      <a:cubicBezTo>
                        <a:pt x="8573" y="21622"/>
                        <a:pt x="9620" y="21336"/>
                        <a:pt x="10287" y="20860"/>
                      </a:cubicBezTo>
                      <a:cubicBezTo>
                        <a:pt x="11049" y="20288"/>
                        <a:pt x="11525" y="19621"/>
                        <a:pt x="11716" y="18669"/>
                      </a:cubicBezTo>
                      <a:cubicBezTo>
                        <a:pt x="11906" y="18097"/>
                        <a:pt x="11906" y="16859"/>
                        <a:pt x="11906" y="15049"/>
                      </a:cubicBezTo>
                      <a:cubicBezTo>
                        <a:pt x="10668" y="16478"/>
                        <a:pt x="9144" y="17240"/>
                        <a:pt x="7239" y="17240"/>
                      </a:cubicBezTo>
                      <a:cubicBezTo>
                        <a:pt x="4953" y="17240"/>
                        <a:pt x="3143" y="16383"/>
                        <a:pt x="1905" y="14764"/>
                      </a:cubicBezTo>
                      <a:cubicBezTo>
                        <a:pt x="667" y="13049"/>
                        <a:pt x="0" y="11049"/>
                        <a:pt x="0" y="8763"/>
                      </a:cubicBezTo>
                      <a:cubicBezTo>
                        <a:pt x="0" y="7144"/>
                        <a:pt x="286" y="5715"/>
                        <a:pt x="857" y="4286"/>
                      </a:cubicBezTo>
                      <a:cubicBezTo>
                        <a:pt x="1429" y="2953"/>
                        <a:pt x="2286" y="1905"/>
                        <a:pt x="3429" y="1143"/>
                      </a:cubicBezTo>
                      <a:cubicBezTo>
                        <a:pt x="4572" y="381"/>
                        <a:pt x="5810" y="0"/>
                        <a:pt x="7334" y="0"/>
                      </a:cubicBezTo>
                      <a:cubicBezTo>
                        <a:pt x="9334" y="0"/>
                        <a:pt x="10954" y="762"/>
                        <a:pt x="12287" y="2381"/>
                      </a:cubicBezTo>
                      <a:lnTo>
                        <a:pt x="12287" y="381"/>
                      </a:lnTo>
                      <a:lnTo>
                        <a:pt x="14954" y="381"/>
                      </a:lnTo>
                      <a:lnTo>
                        <a:pt x="14954" y="14954"/>
                      </a:lnTo>
                      <a:cubicBezTo>
                        <a:pt x="14954" y="17621"/>
                        <a:pt x="14669" y="19431"/>
                        <a:pt x="14192" y="20574"/>
                      </a:cubicBezTo>
                      <a:cubicBezTo>
                        <a:pt x="13621" y="21622"/>
                        <a:pt x="12859" y="22574"/>
                        <a:pt x="11621" y="23146"/>
                      </a:cubicBezTo>
                      <a:cubicBezTo>
                        <a:pt x="10477" y="23813"/>
                        <a:pt x="9049" y="24098"/>
                        <a:pt x="7334" y="24098"/>
                      </a:cubicBezTo>
                      <a:cubicBezTo>
                        <a:pt x="5334" y="24098"/>
                        <a:pt x="3715" y="23622"/>
                        <a:pt x="2476" y="22765"/>
                      </a:cubicBezTo>
                      <a:cubicBezTo>
                        <a:pt x="1238" y="21717"/>
                        <a:pt x="667" y="20383"/>
                        <a:pt x="667" y="18574"/>
                      </a:cubicBezTo>
                      <a:close/>
                      <a:moveTo>
                        <a:pt x="3048" y="8477"/>
                      </a:moveTo>
                      <a:cubicBezTo>
                        <a:pt x="3048" y="10668"/>
                        <a:pt x="3524" y="12287"/>
                        <a:pt x="4381" y="13335"/>
                      </a:cubicBezTo>
                      <a:cubicBezTo>
                        <a:pt x="5239" y="14383"/>
                        <a:pt x="6382" y="14859"/>
                        <a:pt x="7715" y="14859"/>
                      </a:cubicBezTo>
                      <a:cubicBezTo>
                        <a:pt x="9049" y="14859"/>
                        <a:pt x="10096" y="14383"/>
                        <a:pt x="11049" y="13335"/>
                      </a:cubicBezTo>
                      <a:cubicBezTo>
                        <a:pt x="11906" y="12287"/>
                        <a:pt x="12382" y="10763"/>
                        <a:pt x="12382" y="8572"/>
                      </a:cubicBezTo>
                      <a:cubicBezTo>
                        <a:pt x="12382" y="6477"/>
                        <a:pt x="11906" y="4953"/>
                        <a:pt x="11049" y="3905"/>
                      </a:cubicBezTo>
                      <a:cubicBezTo>
                        <a:pt x="10096" y="2857"/>
                        <a:pt x="9049" y="2381"/>
                        <a:pt x="7715" y="2381"/>
                      </a:cubicBezTo>
                      <a:cubicBezTo>
                        <a:pt x="6477" y="2381"/>
                        <a:pt x="5334" y="2857"/>
                        <a:pt x="4477" y="3905"/>
                      </a:cubicBezTo>
                      <a:cubicBezTo>
                        <a:pt x="3524" y="4858"/>
                        <a:pt x="3048" y="6382"/>
                        <a:pt x="3048" y="8477"/>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5" name="Freeform 70">
                  <a:extLst>
                    <a:ext uri="{FF2B5EF4-FFF2-40B4-BE49-F238E27FC236}">
                      <a16:creationId xmlns:a16="http://schemas.microsoft.com/office/drawing/2014/main" id="{4C609415-33CD-6971-D943-2D8601380A60}"/>
                    </a:ext>
                  </a:extLst>
                </p:cNvPr>
                <p:cNvSpPr/>
                <p:nvPr/>
              </p:nvSpPr>
              <p:spPr>
                <a:xfrm>
                  <a:off x="470819"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6" name="Freeform 71">
                  <a:extLst>
                    <a:ext uri="{FF2B5EF4-FFF2-40B4-BE49-F238E27FC236}">
                      <a16:creationId xmlns:a16="http://schemas.microsoft.com/office/drawing/2014/main" id="{117B7CAF-7A2D-24E8-4783-E47A393CD858}"/>
                    </a:ext>
                  </a:extLst>
                </p:cNvPr>
                <p:cNvSpPr/>
                <p:nvPr/>
              </p:nvSpPr>
              <p:spPr>
                <a:xfrm>
                  <a:off x="480630"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7" name="Freeform 72">
                  <a:extLst>
                    <a:ext uri="{FF2B5EF4-FFF2-40B4-BE49-F238E27FC236}">
                      <a16:creationId xmlns:a16="http://schemas.microsoft.com/office/drawing/2014/main" id="{1C2E8F84-B600-4DAB-FD43-832B5A28275F}"/>
                    </a:ext>
                  </a:extLst>
                </p:cNvPr>
                <p:cNvSpPr/>
                <p:nvPr/>
              </p:nvSpPr>
              <p:spPr>
                <a:xfrm>
                  <a:off x="49977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98" y="2667"/>
                        <a:pt x="17526" y="2477"/>
                        <a:pt x="16859" y="2477"/>
                      </a:cubicBezTo>
                      <a:cubicBezTo>
                        <a:pt x="15716" y="2477"/>
                        <a:pt x="14669" y="2857"/>
                        <a:pt x="13906" y="3620"/>
                      </a:cubicBezTo>
                      <a:cubicBezTo>
                        <a:pt x="13144"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19"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8" name="Freeform 73">
                  <a:extLst>
                    <a:ext uri="{FF2B5EF4-FFF2-40B4-BE49-F238E27FC236}">
                      <a16:creationId xmlns:a16="http://schemas.microsoft.com/office/drawing/2014/main" id="{A1419C7C-2E50-2491-1371-B73864AAE498}"/>
                    </a:ext>
                  </a:extLst>
                </p:cNvPr>
                <p:cNvSpPr/>
                <p:nvPr/>
              </p:nvSpPr>
              <p:spPr>
                <a:xfrm>
                  <a:off x="526827"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2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3 w 22764"/>
                    <a:gd name="connsiteY18" fmla="*/ 7429 h 17240"/>
                    <a:gd name="connsiteX19" fmla="*/ 12763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8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4" y="286"/>
                        <a:pt x="6572" y="0"/>
                        <a:pt x="7620" y="0"/>
                      </a:cubicBezTo>
                      <a:cubicBezTo>
                        <a:pt x="8858" y="0"/>
                        <a:pt x="9906" y="286"/>
                        <a:pt x="10668" y="762"/>
                      </a:cubicBezTo>
                      <a:cubicBezTo>
                        <a:pt x="11430" y="1238"/>
                        <a:pt x="12001" y="2000"/>
                        <a:pt x="12382" y="2953"/>
                      </a:cubicBezTo>
                      <a:cubicBezTo>
                        <a:pt x="13716" y="953"/>
                        <a:pt x="15430" y="0"/>
                        <a:pt x="17621" y="0"/>
                      </a:cubicBezTo>
                      <a:cubicBezTo>
                        <a:pt x="19336" y="0"/>
                        <a:pt x="20574" y="476"/>
                        <a:pt x="21431" y="1429"/>
                      </a:cubicBezTo>
                      <a:cubicBezTo>
                        <a:pt x="22288"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02" y="2667"/>
                        <a:pt x="17526" y="2477"/>
                        <a:pt x="16859" y="2477"/>
                      </a:cubicBezTo>
                      <a:cubicBezTo>
                        <a:pt x="15716" y="2477"/>
                        <a:pt x="14668" y="2857"/>
                        <a:pt x="13906" y="3620"/>
                      </a:cubicBezTo>
                      <a:cubicBezTo>
                        <a:pt x="13144" y="4381"/>
                        <a:pt x="12763" y="5715"/>
                        <a:pt x="12763" y="7429"/>
                      </a:cubicBezTo>
                      <a:lnTo>
                        <a:pt x="12763" y="17240"/>
                      </a:lnTo>
                      <a:lnTo>
                        <a:pt x="9906" y="17240"/>
                      </a:lnTo>
                      <a:lnTo>
                        <a:pt x="9906" y="6287"/>
                      </a:lnTo>
                      <a:cubicBezTo>
                        <a:pt x="9906" y="5048"/>
                        <a:pt x="9715" y="4096"/>
                        <a:pt x="9239" y="3429"/>
                      </a:cubicBezTo>
                      <a:cubicBezTo>
                        <a:pt x="8763" y="2762"/>
                        <a:pt x="8001" y="2477"/>
                        <a:pt x="6953" y="2477"/>
                      </a:cubicBezTo>
                      <a:cubicBezTo>
                        <a:pt x="6191" y="2477"/>
                        <a:pt x="5429" y="2667"/>
                        <a:pt x="4763" y="3143"/>
                      </a:cubicBezTo>
                      <a:cubicBezTo>
                        <a:pt x="4096" y="3524"/>
                        <a:pt x="3619" y="4191"/>
                        <a:pt x="3238"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9" name="Freeform 74">
                  <a:extLst>
                    <a:ext uri="{FF2B5EF4-FFF2-40B4-BE49-F238E27FC236}">
                      <a16:creationId xmlns:a16="http://schemas.microsoft.com/office/drawing/2014/main" id="{0420273D-257F-2C75-2062-520759F03A4D}"/>
                    </a:ext>
                  </a:extLst>
                </p:cNvPr>
                <p:cNvSpPr/>
                <p:nvPr/>
              </p:nvSpPr>
              <p:spPr>
                <a:xfrm>
                  <a:off x="552830" y="3963638"/>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8" y="2477"/>
                        <a:pt x="5620" y="2953"/>
                        <a:pt x="4667" y="3810"/>
                      </a:cubicBezTo>
                      <a:cubicBezTo>
                        <a:pt x="3810" y="4572"/>
                        <a:pt x="3239"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6" name="Graphic 6">
                <a:extLst>
                  <a:ext uri="{FF2B5EF4-FFF2-40B4-BE49-F238E27FC236}">
                    <a16:creationId xmlns:a16="http://schemas.microsoft.com/office/drawing/2014/main" id="{82CF6448-3502-955E-7106-C943E1BA7008}"/>
                  </a:ext>
                </a:extLst>
              </p:cNvPr>
              <p:cNvGrpSpPr/>
              <p:nvPr/>
            </p:nvGrpSpPr>
            <p:grpSpPr>
              <a:xfrm>
                <a:off x="245077" y="3993642"/>
                <a:ext cx="321658" cy="30194"/>
                <a:chOff x="245077" y="3993642"/>
                <a:chExt cx="321658" cy="30194"/>
              </a:xfrm>
              <a:solidFill>
                <a:srgbClr val="23509E"/>
              </a:solidFill>
            </p:grpSpPr>
            <p:sp>
              <p:nvSpPr>
                <p:cNvPr id="37" name="Freeform 76">
                  <a:extLst>
                    <a:ext uri="{FF2B5EF4-FFF2-40B4-BE49-F238E27FC236}">
                      <a16:creationId xmlns:a16="http://schemas.microsoft.com/office/drawing/2014/main" id="{65787380-2D9E-BD26-3690-592B65F6425C}"/>
                    </a:ext>
                  </a:extLst>
                </p:cNvPr>
                <p:cNvSpPr/>
                <p:nvPr/>
              </p:nvSpPr>
              <p:spPr>
                <a:xfrm>
                  <a:off x="24507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857 w 15811"/>
                    <a:gd name="connsiteY10" fmla="*/ 8858 h 17621"/>
                    <a:gd name="connsiteX11" fmla="*/ 4286 w 15811"/>
                    <a:gd name="connsiteY11" fmla="*/ 13716 h 17621"/>
                    <a:gd name="connsiteX12" fmla="*/ 7810 w 15811"/>
                    <a:gd name="connsiteY12" fmla="*/ 15335 h 17621"/>
                    <a:gd name="connsiteX13" fmla="*/ 11335 w 15811"/>
                    <a:gd name="connsiteY13" fmla="*/ 13716 h 17621"/>
                    <a:gd name="connsiteX14" fmla="*/ 12763 w 15811"/>
                    <a:gd name="connsiteY14" fmla="*/ 8763 h 17621"/>
                    <a:gd name="connsiteX15" fmla="*/ 11335 w 15811"/>
                    <a:gd name="connsiteY15" fmla="*/ 4000 h 17621"/>
                    <a:gd name="connsiteX16" fmla="*/ 7810 w 15811"/>
                    <a:gd name="connsiteY16" fmla="*/ 2381 h 17621"/>
                    <a:gd name="connsiteX17" fmla="*/ 4286 w 15811"/>
                    <a:gd name="connsiteY17" fmla="*/ 4000 h 17621"/>
                    <a:gd name="connsiteX18" fmla="*/ 2857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667" y="13811"/>
                        <a:pt x="0" y="11716"/>
                        <a:pt x="0" y="8858"/>
                      </a:cubicBezTo>
                      <a:close/>
                      <a:moveTo>
                        <a:pt x="2857" y="8858"/>
                      </a:moveTo>
                      <a:cubicBezTo>
                        <a:pt x="2857" y="11049"/>
                        <a:pt x="3334" y="12668"/>
                        <a:pt x="4286" y="13716"/>
                      </a:cubicBezTo>
                      <a:cubicBezTo>
                        <a:pt x="5239" y="14764"/>
                        <a:pt x="6382" y="15335"/>
                        <a:pt x="7810" y="15335"/>
                      </a:cubicBezTo>
                      <a:cubicBezTo>
                        <a:pt x="9239" y="15335"/>
                        <a:pt x="10382" y="14764"/>
                        <a:pt x="11335" y="13716"/>
                      </a:cubicBezTo>
                      <a:cubicBezTo>
                        <a:pt x="12287" y="12668"/>
                        <a:pt x="12763" y="10954"/>
                        <a:pt x="12763" y="8763"/>
                      </a:cubicBezTo>
                      <a:cubicBezTo>
                        <a:pt x="12763" y="6667"/>
                        <a:pt x="12287" y="5144"/>
                        <a:pt x="11335" y="4000"/>
                      </a:cubicBezTo>
                      <a:cubicBezTo>
                        <a:pt x="10382" y="2953"/>
                        <a:pt x="9239" y="2381"/>
                        <a:pt x="7810" y="2381"/>
                      </a:cubicBezTo>
                      <a:cubicBezTo>
                        <a:pt x="6382" y="2381"/>
                        <a:pt x="5239" y="2953"/>
                        <a:pt x="4286" y="4000"/>
                      </a:cubicBezTo>
                      <a:cubicBezTo>
                        <a:pt x="3334" y="5048"/>
                        <a:pt x="2857" y="6667"/>
                        <a:pt x="2857"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8" name="Freeform 77">
                  <a:extLst>
                    <a:ext uri="{FF2B5EF4-FFF2-40B4-BE49-F238E27FC236}">
                      <a16:creationId xmlns:a16="http://schemas.microsoft.com/office/drawing/2014/main" id="{09F7B3C2-49EC-C0E8-173E-7D10468F63C7}"/>
                    </a:ext>
                  </a:extLst>
                </p:cNvPr>
                <p:cNvSpPr/>
                <p:nvPr/>
              </p:nvSpPr>
              <p:spPr>
                <a:xfrm>
                  <a:off x="262413" y="3993642"/>
                  <a:ext cx="9810" cy="23622"/>
                </a:xfrm>
                <a:custGeom>
                  <a:avLst/>
                  <a:gdLst>
                    <a:gd name="connsiteX0" fmla="*/ 2477 w 9810"/>
                    <a:gd name="connsiteY0" fmla="*/ 23622 h 23622"/>
                    <a:gd name="connsiteX1" fmla="*/ 2477 w 9810"/>
                    <a:gd name="connsiteY1" fmla="*/ 8954 h 23622"/>
                    <a:gd name="connsiteX2" fmla="*/ 0 w 9810"/>
                    <a:gd name="connsiteY2" fmla="*/ 8954 h 23622"/>
                    <a:gd name="connsiteX3" fmla="*/ 0 w 9810"/>
                    <a:gd name="connsiteY3" fmla="*/ 6763 h 23622"/>
                    <a:gd name="connsiteX4" fmla="*/ 2477 w 9810"/>
                    <a:gd name="connsiteY4" fmla="*/ 6763 h 23622"/>
                    <a:gd name="connsiteX5" fmla="*/ 2477 w 9810"/>
                    <a:gd name="connsiteY5" fmla="*/ 4953 h 23622"/>
                    <a:gd name="connsiteX6" fmla="*/ 2762 w 9810"/>
                    <a:gd name="connsiteY6" fmla="*/ 2477 h 23622"/>
                    <a:gd name="connsiteX7" fmla="*/ 4191 w 9810"/>
                    <a:gd name="connsiteY7" fmla="*/ 667 h 23622"/>
                    <a:gd name="connsiteX8" fmla="*/ 7144 w 9810"/>
                    <a:gd name="connsiteY8" fmla="*/ 0 h 23622"/>
                    <a:gd name="connsiteX9" fmla="*/ 9811 w 9810"/>
                    <a:gd name="connsiteY9" fmla="*/ 286 h 23622"/>
                    <a:gd name="connsiteX10" fmla="*/ 9334 w 9810"/>
                    <a:gd name="connsiteY10" fmla="*/ 2762 h 23622"/>
                    <a:gd name="connsiteX11" fmla="*/ 7620 w 9810"/>
                    <a:gd name="connsiteY11" fmla="*/ 2572 h 23622"/>
                    <a:gd name="connsiteX12" fmla="*/ 5810 w 9810"/>
                    <a:gd name="connsiteY12" fmla="*/ 3143 h 23622"/>
                    <a:gd name="connsiteX13" fmla="*/ 5239 w 9810"/>
                    <a:gd name="connsiteY13" fmla="*/ 5239 h 23622"/>
                    <a:gd name="connsiteX14" fmla="*/ 5239 w 9810"/>
                    <a:gd name="connsiteY14" fmla="*/ 6763 h 23622"/>
                    <a:gd name="connsiteX15" fmla="*/ 8477 w 9810"/>
                    <a:gd name="connsiteY15" fmla="*/ 6763 h 23622"/>
                    <a:gd name="connsiteX16" fmla="*/ 8477 w 9810"/>
                    <a:gd name="connsiteY16" fmla="*/ 8954 h 23622"/>
                    <a:gd name="connsiteX17" fmla="*/ 5239 w 9810"/>
                    <a:gd name="connsiteY17" fmla="*/ 8954 h 23622"/>
                    <a:gd name="connsiteX18" fmla="*/ 5239 w 9810"/>
                    <a:gd name="connsiteY18" fmla="*/ 23622 h 23622"/>
                    <a:gd name="connsiteX19" fmla="*/ 2477 w 9810"/>
                    <a:gd name="connsiteY19" fmla="*/ 23622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2">
                      <a:moveTo>
                        <a:pt x="2477" y="23622"/>
                      </a:moveTo>
                      <a:lnTo>
                        <a:pt x="2477" y="8954"/>
                      </a:lnTo>
                      <a:lnTo>
                        <a:pt x="0" y="8954"/>
                      </a:lnTo>
                      <a:lnTo>
                        <a:pt x="0" y="6763"/>
                      </a:lnTo>
                      <a:lnTo>
                        <a:pt x="2477" y="6763"/>
                      </a:lnTo>
                      <a:lnTo>
                        <a:pt x="2477" y="4953"/>
                      </a:lnTo>
                      <a:cubicBezTo>
                        <a:pt x="2477" y="3810"/>
                        <a:pt x="2572" y="2953"/>
                        <a:pt x="2762" y="2477"/>
                      </a:cubicBezTo>
                      <a:cubicBezTo>
                        <a:pt x="3048" y="1715"/>
                        <a:pt x="3524" y="1143"/>
                        <a:pt x="4191" y="667"/>
                      </a:cubicBezTo>
                      <a:cubicBezTo>
                        <a:pt x="4858" y="191"/>
                        <a:pt x="5810" y="0"/>
                        <a:pt x="7144" y="0"/>
                      </a:cubicBezTo>
                      <a:cubicBezTo>
                        <a:pt x="7906" y="0"/>
                        <a:pt x="8858" y="95"/>
                        <a:pt x="9811" y="286"/>
                      </a:cubicBezTo>
                      <a:lnTo>
                        <a:pt x="9334" y="2762"/>
                      </a:lnTo>
                      <a:cubicBezTo>
                        <a:pt x="8763" y="2667"/>
                        <a:pt x="8192" y="2572"/>
                        <a:pt x="7620" y="2572"/>
                      </a:cubicBezTo>
                      <a:cubicBezTo>
                        <a:pt x="6763" y="2572"/>
                        <a:pt x="6096" y="2762"/>
                        <a:pt x="5810" y="3143"/>
                      </a:cubicBezTo>
                      <a:cubicBezTo>
                        <a:pt x="5429" y="3524"/>
                        <a:pt x="5239" y="4191"/>
                        <a:pt x="5239" y="5239"/>
                      </a:cubicBezTo>
                      <a:lnTo>
                        <a:pt x="5239" y="6763"/>
                      </a:lnTo>
                      <a:lnTo>
                        <a:pt x="8477" y="6763"/>
                      </a:lnTo>
                      <a:lnTo>
                        <a:pt x="8477" y="8954"/>
                      </a:lnTo>
                      <a:lnTo>
                        <a:pt x="5239" y="8954"/>
                      </a:lnTo>
                      <a:lnTo>
                        <a:pt x="5239"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9" name="Freeform 78">
                  <a:extLst>
                    <a:ext uri="{FF2B5EF4-FFF2-40B4-BE49-F238E27FC236}">
                      <a16:creationId xmlns:a16="http://schemas.microsoft.com/office/drawing/2014/main" id="{345CA472-C970-3AE8-D9C2-E329DEE862EB}"/>
                    </a:ext>
                  </a:extLst>
                </p:cNvPr>
                <p:cNvSpPr/>
                <p:nvPr/>
              </p:nvSpPr>
              <p:spPr>
                <a:xfrm>
                  <a:off x="280510" y="399449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6 w 8286"/>
                    <a:gd name="connsiteY4" fmla="*/ 21146 h 22955"/>
                    <a:gd name="connsiteX5" fmla="*/ 2095 w 8286"/>
                    <a:gd name="connsiteY5" fmla="*/ 17812 h 22955"/>
                    <a:gd name="connsiteX6" fmla="*/ 2095 w 8286"/>
                    <a:gd name="connsiteY6" fmla="*/ 8096 h 22955"/>
                    <a:gd name="connsiteX7" fmla="*/ 0 w 8286"/>
                    <a:gd name="connsiteY7" fmla="*/ 8096 h 22955"/>
                    <a:gd name="connsiteX8" fmla="*/ 0 w 8286"/>
                    <a:gd name="connsiteY8" fmla="*/ 5906 h 22955"/>
                    <a:gd name="connsiteX9" fmla="*/ 2095 w 8286"/>
                    <a:gd name="connsiteY9" fmla="*/ 5906 h 22955"/>
                    <a:gd name="connsiteX10" fmla="*/ 2095 w 8286"/>
                    <a:gd name="connsiteY10" fmla="*/ 1715 h 22955"/>
                    <a:gd name="connsiteX11" fmla="*/ 4953 w 8286"/>
                    <a:gd name="connsiteY11" fmla="*/ 0 h 22955"/>
                    <a:gd name="connsiteX12" fmla="*/ 4953 w 8286"/>
                    <a:gd name="connsiteY12" fmla="*/ 5906 h 22955"/>
                    <a:gd name="connsiteX13" fmla="*/ 7810 w 8286"/>
                    <a:gd name="connsiteY13" fmla="*/ 5906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6" y="21146"/>
                      </a:cubicBezTo>
                      <a:cubicBezTo>
                        <a:pt x="2286" y="20574"/>
                        <a:pt x="2095" y="19526"/>
                        <a:pt x="2095" y="17812"/>
                      </a:cubicBezTo>
                      <a:lnTo>
                        <a:pt x="2095" y="8096"/>
                      </a:lnTo>
                      <a:lnTo>
                        <a:pt x="0" y="8096"/>
                      </a:lnTo>
                      <a:lnTo>
                        <a:pt x="0" y="5906"/>
                      </a:lnTo>
                      <a:lnTo>
                        <a:pt x="2095" y="5906"/>
                      </a:lnTo>
                      <a:lnTo>
                        <a:pt x="2095" y="1715"/>
                      </a:lnTo>
                      <a:lnTo>
                        <a:pt x="4953" y="0"/>
                      </a:lnTo>
                      <a:lnTo>
                        <a:pt x="4953" y="5906"/>
                      </a:lnTo>
                      <a:lnTo>
                        <a:pt x="7810" y="5906"/>
                      </a:lnTo>
                      <a:lnTo>
                        <a:pt x="7810" y="8096"/>
                      </a:lnTo>
                      <a:lnTo>
                        <a:pt x="4953" y="8096"/>
                      </a:lnTo>
                      <a:lnTo>
                        <a:pt x="4953" y="17907"/>
                      </a:lnTo>
                      <a:cubicBezTo>
                        <a:pt x="4953" y="18764"/>
                        <a:pt x="5048" y="19241"/>
                        <a:pt x="5144" y="19431"/>
                      </a:cubicBezTo>
                      <a:cubicBezTo>
                        <a:pt x="5239" y="19621"/>
                        <a:pt x="5429" y="19812"/>
                        <a:pt x="5620" y="20003"/>
                      </a:cubicBezTo>
                      <a:cubicBezTo>
                        <a:pt x="5810" y="20098"/>
                        <a:pt x="6191" y="20193"/>
                        <a:pt x="6572" y="20193"/>
                      </a:cubicBezTo>
                      <a:cubicBezTo>
                        <a:pt x="6953" y="20384"/>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0" name="Freeform 79">
                  <a:extLst>
                    <a:ext uri="{FF2B5EF4-FFF2-40B4-BE49-F238E27FC236}">
                      <a16:creationId xmlns:a16="http://schemas.microsoft.com/office/drawing/2014/main" id="{20B59567-9420-0AD2-BC32-656059058905}"/>
                    </a:ext>
                  </a:extLst>
                </p:cNvPr>
                <p:cNvSpPr/>
                <p:nvPr/>
              </p:nvSpPr>
              <p:spPr>
                <a:xfrm>
                  <a:off x="291273" y="3994023"/>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4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2 h 23431"/>
                    <a:gd name="connsiteX13" fmla="*/ 4858 w 13716"/>
                    <a:gd name="connsiteY13" fmla="*/ 9239 h 23431"/>
                    <a:gd name="connsiteX14" fmla="*/ 3238 w 13716"/>
                    <a:gd name="connsiteY14" fmla="*/ 11049 h 23431"/>
                    <a:gd name="connsiteX15" fmla="*/ 2762 w 13716"/>
                    <a:gd name="connsiteY15" fmla="*/ 14192 h 23431"/>
                    <a:gd name="connsiteX16" fmla="*/ 2762 w 13716"/>
                    <a:gd name="connsiteY16" fmla="*/ 23431 h 23431"/>
                    <a:gd name="connsiteX17" fmla="*/ 0 w 13716"/>
                    <a:gd name="connsiteY17" fmla="*/ 23431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3" y="8001"/>
                        <a:pt x="13144" y="8858"/>
                      </a:cubicBezTo>
                      <a:cubicBezTo>
                        <a:pt x="13525" y="9715"/>
                        <a:pt x="13716" y="10954"/>
                        <a:pt x="13716" y="12668"/>
                      </a:cubicBezTo>
                      <a:lnTo>
                        <a:pt x="13716" y="23336"/>
                      </a:lnTo>
                      <a:lnTo>
                        <a:pt x="10858" y="23336"/>
                      </a:lnTo>
                      <a:lnTo>
                        <a:pt x="10858" y="12668"/>
                      </a:lnTo>
                      <a:cubicBezTo>
                        <a:pt x="10858" y="11239"/>
                        <a:pt x="10573" y="10192"/>
                        <a:pt x="9906" y="9525"/>
                      </a:cubicBezTo>
                      <a:cubicBezTo>
                        <a:pt x="9335" y="8858"/>
                        <a:pt x="8382" y="8572"/>
                        <a:pt x="7239" y="8572"/>
                      </a:cubicBezTo>
                      <a:cubicBezTo>
                        <a:pt x="6382" y="8572"/>
                        <a:pt x="5620" y="8763"/>
                        <a:pt x="4858" y="9239"/>
                      </a:cubicBezTo>
                      <a:cubicBezTo>
                        <a:pt x="4096" y="9715"/>
                        <a:pt x="3619" y="10287"/>
                        <a:pt x="3238" y="11049"/>
                      </a:cubicBezTo>
                      <a:cubicBezTo>
                        <a:pt x="2953" y="11811"/>
                        <a:pt x="2762" y="12859"/>
                        <a:pt x="2762" y="14192"/>
                      </a:cubicBezTo>
                      <a:lnTo>
                        <a:pt x="2762" y="23431"/>
                      </a:lnTo>
                      <a:lnTo>
                        <a:pt x="0" y="23431"/>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1" name="Freeform 80">
                  <a:extLst>
                    <a:ext uri="{FF2B5EF4-FFF2-40B4-BE49-F238E27FC236}">
                      <a16:creationId xmlns:a16="http://schemas.microsoft.com/office/drawing/2014/main" id="{6F253182-C053-0872-8BB4-8F817E4C989B}"/>
                    </a:ext>
                  </a:extLst>
                </p:cNvPr>
                <p:cNvSpPr/>
                <p:nvPr/>
              </p:nvSpPr>
              <p:spPr>
                <a:xfrm>
                  <a:off x="308228"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621" y="13906"/>
                        <a:pt x="12192"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2" name="Freeform 81">
                  <a:extLst>
                    <a:ext uri="{FF2B5EF4-FFF2-40B4-BE49-F238E27FC236}">
                      <a16:creationId xmlns:a16="http://schemas.microsoft.com/office/drawing/2014/main" id="{4975D90B-CA6B-FD40-BF11-9445671390E6}"/>
                    </a:ext>
                  </a:extLst>
                </p:cNvPr>
                <p:cNvSpPr/>
                <p:nvPr/>
              </p:nvSpPr>
              <p:spPr>
                <a:xfrm>
                  <a:off x="336803" y="3994023"/>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3" name="Freeform 82">
                  <a:extLst>
                    <a:ext uri="{FF2B5EF4-FFF2-40B4-BE49-F238E27FC236}">
                      <a16:creationId xmlns:a16="http://schemas.microsoft.com/office/drawing/2014/main" id="{3D9A7794-CE61-704C-81F4-CCD5A377BE3A}"/>
                    </a:ext>
                  </a:extLst>
                </p:cNvPr>
                <p:cNvSpPr/>
                <p:nvPr/>
              </p:nvSpPr>
              <p:spPr>
                <a:xfrm>
                  <a:off x="358044" y="4000405"/>
                  <a:ext cx="13715" cy="17240"/>
                </a:xfrm>
                <a:custGeom>
                  <a:avLst/>
                  <a:gdLst>
                    <a:gd name="connsiteX0" fmla="*/ 11049 w 13715"/>
                    <a:gd name="connsiteY0" fmla="*/ 16859 h 17240"/>
                    <a:gd name="connsiteX1" fmla="*/ 11049 w 13715"/>
                    <a:gd name="connsiteY1" fmla="*/ 14383 h 17240"/>
                    <a:gd name="connsiteX2" fmla="*/ 5715 w 13715"/>
                    <a:gd name="connsiteY2" fmla="*/ 17240 h 17240"/>
                    <a:gd name="connsiteX3" fmla="*/ 2953 w 13715"/>
                    <a:gd name="connsiteY3" fmla="*/ 16669 h 17240"/>
                    <a:gd name="connsiteX4" fmla="*/ 1048 w 13715"/>
                    <a:gd name="connsiteY4" fmla="*/ 15240 h 17240"/>
                    <a:gd name="connsiteX5" fmla="*/ 190 w 13715"/>
                    <a:gd name="connsiteY5" fmla="*/ 13144 h 17240"/>
                    <a:gd name="connsiteX6" fmla="*/ 0 w 13715"/>
                    <a:gd name="connsiteY6" fmla="*/ 10477 h 17240"/>
                    <a:gd name="connsiteX7" fmla="*/ 0 w 13715"/>
                    <a:gd name="connsiteY7" fmla="*/ 0 h 17240"/>
                    <a:gd name="connsiteX8" fmla="*/ 2857 w 13715"/>
                    <a:gd name="connsiteY8" fmla="*/ 0 h 17240"/>
                    <a:gd name="connsiteX9" fmla="*/ 2857 w 13715"/>
                    <a:gd name="connsiteY9" fmla="*/ 9334 h 17240"/>
                    <a:gd name="connsiteX10" fmla="*/ 3048 w 13715"/>
                    <a:gd name="connsiteY10" fmla="*/ 12382 h 17240"/>
                    <a:gd name="connsiteX11" fmla="*/ 4191 w 13715"/>
                    <a:gd name="connsiteY11" fmla="*/ 14192 h 17240"/>
                    <a:gd name="connsiteX12" fmla="*/ 6382 w 13715"/>
                    <a:gd name="connsiteY12" fmla="*/ 14859 h 17240"/>
                    <a:gd name="connsiteX13" fmla="*/ 8763 w 13715"/>
                    <a:gd name="connsiteY13" fmla="*/ 14192 h 17240"/>
                    <a:gd name="connsiteX14" fmla="*/ 10382 w 13715"/>
                    <a:gd name="connsiteY14" fmla="*/ 12382 h 17240"/>
                    <a:gd name="connsiteX15" fmla="*/ 10858 w 13715"/>
                    <a:gd name="connsiteY15" fmla="*/ 9049 h 17240"/>
                    <a:gd name="connsiteX16" fmla="*/ 10858 w 13715"/>
                    <a:gd name="connsiteY16" fmla="*/ 0 h 17240"/>
                    <a:gd name="connsiteX17" fmla="*/ 13716 w 13715"/>
                    <a:gd name="connsiteY17" fmla="*/ 0 h 17240"/>
                    <a:gd name="connsiteX18" fmla="*/ 13716 w 13715"/>
                    <a:gd name="connsiteY18" fmla="*/ 16859 h 17240"/>
                    <a:gd name="connsiteX19" fmla="*/ 11049 w 13715"/>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5" h="17240">
                      <a:moveTo>
                        <a:pt x="11049" y="16859"/>
                      </a:moveTo>
                      <a:lnTo>
                        <a:pt x="11049" y="14383"/>
                      </a:lnTo>
                      <a:cubicBezTo>
                        <a:pt x="9715" y="16288"/>
                        <a:pt x="8001" y="17240"/>
                        <a:pt x="5715" y="17240"/>
                      </a:cubicBezTo>
                      <a:cubicBezTo>
                        <a:pt x="4763" y="17240"/>
                        <a:pt x="3810" y="17050"/>
                        <a:pt x="2953" y="16669"/>
                      </a:cubicBezTo>
                      <a:cubicBezTo>
                        <a:pt x="2096" y="16288"/>
                        <a:pt x="1429" y="15811"/>
                        <a:pt x="1048" y="15240"/>
                      </a:cubicBezTo>
                      <a:cubicBezTo>
                        <a:pt x="667" y="14668"/>
                        <a:pt x="381" y="14002"/>
                        <a:pt x="190" y="13144"/>
                      </a:cubicBezTo>
                      <a:cubicBezTo>
                        <a:pt x="95" y="12573"/>
                        <a:pt x="0" y="11716"/>
                        <a:pt x="0" y="10477"/>
                      </a:cubicBezTo>
                      <a:lnTo>
                        <a:pt x="0" y="0"/>
                      </a:lnTo>
                      <a:lnTo>
                        <a:pt x="2857" y="0"/>
                      </a:lnTo>
                      <a:lnTo>
                        <a:pt x="2857" y="9334"/>
                      </a:lnTo>
                      <a:cubicBezTo>
                        <a:pt x="2857" y="10858"/>
                        <a:pt x="2953" y="11811"/>
                        <a:pt x="3048" y="12382"/>
                      </a:cubicBezTo>
                      <a:cubicBezTo>
                        <a:pt x="3238" y="13144"/>
                        <a:pt x="3619" y="13716"/>
                        <a:pt x="4191" y="14192"/>
                      </a:cubicBezTo>
                      <a:cubicBezTo>
                        <a:pt x="4763" y="14668"/>
                        <a:pt x="5524" y="14859"/>
                        <a:pt x="6382" y="14859"/>
                      </a:cubicBezTo>
                      <a:cubicBezTo>
                        <a:pt x="7239" y="14859"/>
                        <a:pt x="8001" y="14668"/>
                        <a:pt x="8763" y="14192"/>
                      </a:cubicBezTo>
                      <a:cubicBezTo>
                        <a:pt x="9525" y="13716"/>
                        <a:pt x="10001" y="13144"/>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4" name="Freeform 83">
                  <a:extLst>
                    <a:ext uri="{FF2B5EF4-FFF2-40B4-BE49-F238E27FC236}">
                      <a16:creationId xmlns:a16="http://schemas.microsoft.com/office/drawing/2014/main" id="{9A86B7C8-98CA-699C-CCA5-21B11A988728}"/>
                    </a:ext>
                  </a:extLst>
                </p:cNvPr>
                <p:cNvSpPr/>
                <p:nvPr/>
              </p:nvSpPr>
              <p:spPr>
                <a:xfrm>
                  <a:off x="376046" y="4000024"/>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7 w 9143"/>
                    <a:gd name="connsiteY11" fmla="*/ 8477 h 17335"/>
                    <a:gd name="connsiteX12" fmla="*/ 2857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8"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0"/>
                        <a:pt x="3524" y="4477"/>
                        <a:pt x="3334" y="5144"/>
                      </a:cubicBezTo>
                      <a:cubicBezTo>
                        <a:pt x="3048" y="6191"/>
                        <a:pt x="2857" y="7239"/>
                        <a:pt x="2857" y="8477"/>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5" name="Freeform 84">
                  <a:extLst>
                    <a:ext uri="{FF2B5EF4-FFF2-40B4-BE49-F238E27FC236}">
                      <a16:creationId xmlns:a16="http://schemas.microsoft.com/office/drawing/2014/main" id="{CED7A93D-D55F-9F63-8F12-851197CEAF49}"/>
                    </a:ext>
                  </a:extLst>
                </p:cNvPr>
                <p:cNvSpPr/>
                <p:nvPr/>
              </p:nvSpPr>
              <p:spPr>
                <a:xfrm>
                  <a:off x="38585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5" y="15335"/>
                        <a:pt x="10477" y="14764"/>
                        <a:pt x="11430" y="13716"/>
                      </a:cubicBezTo>
                      <a:cubicBezTo>
                        <a:pt x="12383" y="12668"/>
                        <a:pt x="12859" y="10954"/>
                        <a:pt x="12859" y="8763"/>
                      </a:cubicBezTo>
                      <a:cubicBezTo>
                        <a:pt x="12859" y="6667"/>
                        <a:pt x="12383" y="5144"/>
                        <a:pt x="11430" y="4000"/>
                      </a:cubicBezTo>
                      <a:cubicBezTo>
                        <a:pt x="10477" y="2953"/>
                        <a:pt x="9335"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6" name="Freeform 85">
                  <a:extLst>
                    <a:ext uri="{FF2B5EF4-FFF2-40B4-BE49-F238E27FC236}">
                      <a16:creationId xmlns:a16="http://schemas.microsoft.com/office/drawing/2014/main" id="{992C80D2-43BD-2644-F284-001A7B298EEC}"/>
                    </a:ext>
                  </a:extLst>
                </p:cNvPr>
                <p:cNvSpPr/>
                <p:nvPr/>
              </p:nvSpPr>
              <p:spPr>
                <a:xfrm>
                  <a:off x="405002" y="4000024"/>
                  <a:ext cx="14573" cy="23812"/>
                </a:xfrm>
                <a:custGeom>
                  <a:avLst/>
                  <a:gdLst>
                    <a:gd name="connsiteX0" fmla="*/ 0 w 14573"/>
                    <a:gd name="connsiteY0" fmla="*/ 23717 h 23812"/>
                    <a:gd name="connsiteX1" fmla="*/ 0 w 14573"/>
                    <a:gd name="connsiteY1" fmla="*/ 381 h 23812"/>
                    <a:gd name="connsiteX2" fmla="*/ 2572 w 14573"/>
                    <a:gd name="connsiteY2" fmla="*/ 381 h 23812"/>
                    <a:gd name="connsiteX3" fmla="*/ 2572 w 14573"/>
                    <a:gd name="connsiteY3" fmla="*/ 2572 h 23812"/>
                    <a:gd name="connsiteX4" fmla="*/ 4667 w 14573"/>
                    <a:gd name="connsiteY4" fmla="*/ 667 h 23812"/>
                    <a:gd name="connsiteX5" fmla="*/ 7429 w 14573"/>
                    <a:gd name="connsiteY5" fmla="*/ 0 h 23812"/>
                    <a:gd name="connsiteX6" fmla="*/ 11240 w 14573"/>
                    <a:gd name="connsiteY6" fmla="*/ 1143 h 23812"/>
                    <a:gd name="connsiteX7" fmla="*/ 13716 w 14573"/>
                    <a:gd name="connsiteY7" fmla="*/ 4286 h 23812"/>
                    <a:gd name="connsiteX8" fmla="*/ 14573 w 14573"/>
                    <a:gd name="connsiteY8" fmla="*/ 8763 h 23812"/>
                    <a:gd name="connsiteX9" fmla="*/ 13621 w 14573"/>
                    <a:gd name="connsiteY9" fmla="*/ 13430 h 23812"/>
                    <a:gd name="connsiteX10" fmla="*/ 10954 w 14573"/>
                    <a:gd name="connsiteY10" fmla="*/ 16573 h 23812"/>
                    <a:gd name="connsiteX11" fmla="*/ 7239 w 14573"/>
                    <a:gd name="connsiteY11" fmla="*/ 17716 h 23812"/>
                    <a:gd name="connsiteX12" fmla="*/ 4667 w 14573"/>
                    <a:gd name="connsiteY12" fmla="*/ 17145 h 23812"/>
                    <a:gd name="connsiteX13" fmla="*/ 2762 w 14573"/>
                    <a:gd name="connsiteY13" fmla="*/ 15621 h 23812"/>
                    <a:gd name="connsiteX14" fmla="*/ 2762 w 14573"/>
                    <a:gd name="connsiteY14" fmla="*/ 23813 h 23812"/>
                    <a:gd name="connsiteX15" fmla="*/ 0 w 14573"/>
                    <a:gd name="connsiteY15" fmla="*/ 23813 h 23812"/>
                    <a:gd name="connsiteX16" fmla="*/ 2572 w 14573"/>
                    <a:gd name="connsiteY16" fmla="*/ 8954 h 23812"/>
                    <a:gd name="connsiteX17" fmla="*/ 3905 w 14573"/>
                    <a:gd name="connsiteY17" fmla="*/ 13716 h 23812"/>
                    <a:gd name="connsiteX18" fmla="*/ 7048 w 14573"/>
                    <a:gd name="connsiteY18" fmla="*/ 15240 h 23812"/>
                    <a:gd name="connsiteX19" fmla="*/ 10287 w 14573"/>
                    <a:gd name="connsiteY19" fmla="*/ 13621 h 23812"/>
                    <a:gd name="connsiteX20" fmla="*/ 11621 w 14573"/>
                    <a:gd name="connsiteY20" fmla="*/ 8668 h 23812"/>
                    <a:gd name="connsiteX21" fmla="*/ 10287 w 14573"/>
                    <a:gd name="connsiteY21" fmla="*/ 3810 h 23812"/>
                    <a:gd name="connsiteX22" fmla="*/ 7144 w 14573"/>
                    <a:gd name="connsiteY22" fmla="*/ 2191 h 23812"/>
                    <a:gd name="connsiteX23" fmla="*/ 3905 w 14573"/>
                    <a:gd name="connsiteY23" fmla="*/ 3905 h 23812"/>
                    <a:gd name="connsiteX24" fmla="*/ 2572 w 14573"/>
                    <a:gd name="connsiteY24" fmla="*/ 8954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73" h="23812">
                      <a:moveTo>
                        <a:pt x="0" y="23717"/>
                      </a:moveTo>
                      <a:lnTo>
                        <a:pt x="0" y="381"/>
                      </a:lnTo>
                      <a:lnTo>
                        <a:pt x="2572" y="381"/>
                      </a:lnTo>
                      <a:lnTo>
                        <a:pt x="2572" y="2572"/>
                      </a:lnTo>
                      <a:cubicBezTo>
                        <a:pt x="3143" y="1714"/>
                        <a:pt x="3905" y="1048"/>
                        <a:pt x="4667" y="667"/>
                      </a:cubicBezTo>
                      <a:cubicBezTo>
                        <a:pt x="5429" y="286"/>
                        <a:pt x="6382" y="0"/>
                        <a:pt x="7429" y="0"/>
                      </a:cubicBezTo>
                      <a:cubicBezTo>
                        <a:pt x="8858" y="0"/>
                        <a:pt x="10096" y="381"/>
                        <a:pt x="11240" y="1143"/>
                      </a:cubicBezTo>
                      <a:cubicBezTo>
                        <a:pt x="12382" y="1905"/>
                        <a:pt x="13144" y="2953"/>
                        <a:pt x="13716" y="4286"/>
                      </a:cubicBezTo>
                      <a:cubicBezTo>
                        <a:pt x="14288" y="5620"/>
                        <a:pt x="14573" y="7144"/>
                        <a:pt x="14573" y="8763"/>
                      </a:cubicBezTo>
                      <a:cubicBezTo>
                        <a:pt x="14573" y="10478"/>
                        <a:pt x="14288" y="12002"/>
                        <a:pt x="13621" y="13430"/>
                      </a:cubicBezTo>
                      <a:cubicBezTo>
                        <a:pt x="13049" y="14764"/>
                        <a:pt x="12097" y="15907"/>
                        <a:pt x="10954" y="16573"/>
                      </a:cubicBezTo>
                      <a:cubicBezTo>
                        <a:pt x="9811" y="17336"/>
                        <a:pt x="8572" y="17716"/>
                        <a:pt x="7239" y="17716"/>
                      </a:cubicBezTo>
                      <a:cubicBezTo>
                        <a:pt x="6286" y="17716"/>
                        <a:pt x="5429" y="17526"/>
                        <a:pt x="4667" y="17145"/>
                      </a:cubicBezTo>
                      <a:cubicBezTo>
                        <a:pt x="3905" y="16764"/>
                        <a:pt x="3334" y="16192"/>
                        <a:pt x="2762" y="15621"/>
                      </a:cubicBezTo>
                      <a:lnTo>
                        <a:pt x="2762" y="23813"/>
                      </a:lnTo>
                      <a:lnTo>
                        <a:pt x="0" y="23813"/>
                      </a:lnTo>
                      <a:close/>
                      <a:moveTo>
                        <a:pt x="2572" y="8954"/>
                      </a:moveTo>
                      <a:cubicBezTo>
                        <a:pt x="2572" y="11144"/>
                        <a:pt x="3048" y="12763"/>
                        <a:pt x="3905" y="13716"/>
                      </a:cubicBezTo>
                      <a:cubicBezTo>
                        <a:pt x="4763" y="14764"/>
                        <a:pt x="5810" y="15240"/>
                        <a:pt x="7048" y="15240"/>
                      </a:cubicBezTo>
                      <a:cubicBezTo>
                        <a:pt x="8287" y="15240"/>
                        <a:pt x="9430" y="14669"/>
                        <a:pt x="10287" y="13621"/>
                      </a:cubicBezTo>
                      <a:cubicBezTo>
                        <a:pt x="11144" y="12573"/>
                        <a:pt x="11621" y="10858"/>
                        <a:pt x="11621" y="8668"/>
                      </a:cubicBezTo>
                      <a:cubicBezTo>
                        <a:pt x="11621" y="6477"/>
                        <a:pt x="11144" y="4953"/>
                        <a:pt x="10287" y="3810"/>
                      </a:cubicBezTo>
                      <a:cubicBezTo>
                        <a:pt x="9430" y="2762"/>
                        <a:pt x="8382" y="2191"/>
                        <a:pt x="7144" y="2191"/>
                      </a:cubicBezTo>
                      <a:cubicBezTo>
                        <a:pt x="5905" y="2191"/>
                        <a:pt x="4858" y="2762"/>
                        <a:pt x="3905" y="3905"/>
                      </a:cubicBezTo>
                      <a:cubicBezTo>
                        <a:pt x="3048" y="5144"/>
                        <a:pt x="2572" y="6763"/>
                        <a:pt x="2572" y="895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7" name="Freeform 86">
                  <a:extLst>
                    <a:ext uri="{FF2B5EF4-FFF2-40B4-BE49-F238E27FC236}">
                      <a16:creationId xmlns:a16="http://schemas.microsoft.com/office/drawing/2014/main" id="{191E5EA2-D19B-EA5F-635D-4E62D5377157}"/>
                    </a:ext>
                  </a:extLst>
                </p:cNvPr>
                <p:cNvSpPr/>
                <p:nvPr/>
              </p:nvSpPr>
              <p:spPr>
                <a:xfrm>
                  <a:off x="422052"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3048 w 15525"/>
                    <a:gd name="connsiteY11" fmla="*/ 9525 h 17621"/>
                    <a:gd name="connsiteX12" fmla="*/ 4572 w 15525"/>
                    <a:gd name="connsiteY12" fmla="*/ 13811 h 17621"/>
                    <a:gd name="connsiteX13" fmla="*/ 8096 w 15525"/>
                    <a:gd name="connsiteY13" fmla="*/ 15240 h 17621"/>
                    <a:gd name="connsiteX14" fmla="*/ 10763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3048" y="9525"/>
                      </a:lnTo>
                      <a:cubicBezTo>
                        <a:pt x="3143" y="11335"/>
                        <a:pt x="3715" y="12763"/>
                        <a:pt x="4572" y="13811"/>
                      </a:cubicBezTo>
                      <a:cubicBezTo>
                        <a:pt x="5524" y="14764"/>
                        <a:pt x="6667" y="15240"/>
                        <a:pt x="8096" y="15240"/>
                      </a:cubicBezTo>
                      <a:cubicBezTo>
                        <a:pt x="9144" y="15240"/>
                        <a:pt x="10001" y="14954"/>
                        <a:pt x="10763"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7" y="2477"/>
                        <a:pt x="5620" y="2953"/>
                        <a:pt x="4667" y="3810"/>
                      </a:cubicBezTo>
                      <a:cubicBezTo>
                        <a:pt x="3810" y="4572"/>
                        <a:pt x="3238"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8" name="Freeform 87">
                  <a:extLst>
                    <a:ext uri="{FF2B5EF4-FFF2-40B4-BE49-F238E27FC236}">
                      <a16:creationId xmlns:a16="http://schemas.microsoft.com/office/drawing/2014/main" id="{01A17BCC-E822-8038-3AB8-5EB9E9663582}"/>
                    </a:ext>
                  </a:extLst>
                </p:cNvPr>
                <p:cNvSpPr/>
                <p:nvPr/>
              </p:nvSpPr>
              <p:spPr>
                <a:xfrm>
                  <a:off x="440149" y="4000119"/>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7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19 h 17525"/>
                    <a:gd name="connsiteX22" fmla="*/ 14573 w 15525"/>
                    <a:gd name="connsiteY22" fmla="*/ 6286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716 w 15525"/>
                    <a:gd name="connsiteY28" fmla="*/ 8667 h 17525"/>
                    <a:gd name="connsiteX29" fmla="*/ 7049 w 15525"/>
                    <a:gd name="connsiteY29" fmla="*/ 9715 h 17525"/>
                    <a:gd name="connsiteX30" fmla="*/ 4572 w 15525"/>
                    <a:gd name="connsiteY30" fmla="*/ 10287 h 17525"/>
                    <a:gd name="connsiteX31" fmla="*/ 3429 w 15525"/>
                    <a:gd name="connsiteY31" fmla="*/ 11239 h 17525"/>
                    <a:gd name="connsiteX32" fmla="*/ 3048 w 15525"/>
                    <a:gd name="connsiteY32" fmla="*/ 12573 h 17525"/>
                    <a:gd name="connsiteX33" fmla="*/ 3905 w 15525"/>
                    <a:gd name="connsiteY33" fmla="*/ 14478 h 17525"/>
                    <a:gd name="connsiteX34" fmla="*/ 6477 w 15525"/>
                    <a:gd name="connsiteY34" fmla="*/ 15240 h 17525"/>
                    <a:gd name="connsiteX35" fmla="*/ 9430 w 15525"/>
                    <a:gd name="connsiteY35" fmla="*/ 14478 h 17525"/>
                    <a:gd name="connsiteX36" fmla="*/ 11335 w 15525"/>
                    <a:gd name="connsiteY36" fmla="*/ 12478 h 17525"/>
                    <a:gd name="connsiteX37" fmla="*/ 11811 w 15525"/>
                    <a:gd name="connsiteY37" fmla="*/ 9620 h 17525"/>
                    <a:gd name="connsiteX38" fmla="*/ 11811 w 15525"/>
                    <a:gd name="connsiteY38" fmla="*/ 866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5"/>
                        <a:pt x="6953" y="17526"/>
                        <a:pt x="5810" y="17526"/>
                      </a:cubicBezTo>
                      <a:cubicBezTo>
                        <a:pt x="4001" y="17526"/>
                        <a:pt x="2572" y="17050"/>
                        <a:pt x="1524" y="16192"/>
                      </a:cubicBezTo>
                      <a:cubicBezTo>
                        <a:pt x="572" y="15335"/>
                        <a:pt x="0" y="14097"/>
                        <a:pt x="0" y="12763"/>
                      </a:cubicBezTo>
                      <a:cubicBezTo>
                        <a:pt x="0" y="11906"/>
                        <a:pt x="191" y="11144"/>
                        <a:pt x="572" y="10477"/>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2"/>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19"/>
                      </a:cubicBezTo>
                      <a:cubicBezTo>
                        <a:pt x="14573" y="4096"/>
                        <a:pt x="14573" y="4953"/>
                        <a:pt x="14573" y="6286"/>
                      </a:cubicBezTo>
                      <a:lnTo>
                        <a:pt x="14573" y="10096"/>
                      </a:lnTo>
                      <a:cubicBezTo>
                        <a:pt x="14573" y="12763"/>
                        <a:pt x="14669" y="14383"/>
                        <a:pt x="14764" y="15145"/>
                      </a:cubicBezTo>
                      <a:cubicBezTo>
                        <a:pt x="14859" y="15811"/>
                        <a:pt x="15145" y="16478"/>
                        <a:pt x="15526" y="17145"/>
                      </a:cubicBezTo>
                      <a:lnTo>
                        <a:pt x="12573" y="17145"/>
                      </a:lnTo>
                      <a:cubicBezTo>
                        <a:pt x="12287" y="16573"/>
                        <a:pt x="12097" y="15907"/>
                        <a:pt x="12002" y="15049"/>
                      </a:cubicBezTo>
                      <a:close/>
                      <a:moveTo>
                        <a:pt x="11716" y="8667"/>
                      </a:moveTo>
                      <a:cubicBezTo>
                        <a:pt x="10668" y="9049"/>
                        <a:pt x="9144" y="9430"/>
                        <a:pt x="7049" y="9715"/>
                      </a:cubicBezTo>
                      <a:cubicBezTo>
                        <a:pt x="5906" y="9906"/>
                        <a:pt x="5048" y="10096"/>
                        <a:pt x="4572" y="10287"/>
                      </a:cubicBezTo>
                      <a:cubicBezTo>
                        <a:pt x="4096" y="10477"/>
                        <a:pt x="3715" y="10763"/>
                        <a:pt x="3429" y="11239"/>
                      </a:cubicBezTo>
                      <a:cubicBezTo>
                        <a:pt x="3143" y="11620"/>
                        <a:pt x="3048" y="12097"/>
                        <a:pt x="3048" y="12573"/>
                      </a:cubicBezTo>
                      <a:cubicBezTo>
                        <a:pt x="3048" y="13335"/>
                        <a:pt x="3334" y="14001"/>
                        <a:pt x="3905" y="14478"/>
                      </a:cubicBezTo>
                      <a:cubicBezTo>
                        <a:pt x="4477" y="14954"/>
                        <a:pt x="5334" y="15240"/>
                        <a:pt x="6477" y="15240"/>
                      </a:cubicBezTo>
                      <a:cubicBezTo>
                        <a:pt x="7620" y="15240"/>
                        <a:pt x="8573" y="14954"/>
                        <a:pt x="9430" y="14478"/>
                      </a:cubicBezTo>
                      <a:cubicBezTo>
                        <a:pt x="10287" y="14001"/>
                        <a:pt x="10954" y="13335"/>
                        <a:pt x="11335" y="12478"/>
                      </a:cubicBezTo>
                      <a:cubicBezTo>
                        <a:pt x="11621" y="11811"/>
                        <a:pt x="11811" y="10858"/>
                        <a:pt x="11811" y="9620"/>
                      </a:cubicBezTo>
                      <a:lnTo>
                        <a:pt x="11811" y="8667"/>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9" name="Freeform 88">
                  <a:extLst>
                    <a:ext uri="{FF2B5EF4-FFF2-40B4-BE49-F238E27FC236}">
                      <a16:creationId xmlns:a16="http://schemas.microsoft.com/office/drawing/2014/main" id="{B84F3BAB-9B1D-54D6-FB36-80D61C755892}"/>
                    </a:ext>
                  </a:extLst>
                </p:cNvPr>
                <p:cNvSpPr/>
                <p:nvPr/>
              </p:nvSpPr>
              <p:spPr>
                <a:xfrm>
                  <a:off x="459199"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8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8"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0" name="Freeform 89">
                  <a:extLst>
                    <a:ext uri="{FF2B5EF4-FFF2-40B4-BE49-F238E27FC236}">
                      <a16:creationId xmlns:a16="http://schemas.microsoft.com/office/drawing/2014/main" id="{E81A2797-B9BF-AC0C-77B4-6606DC8442FC}"/>
                    </a:ext>
                  </a:extLst>
                </p:cNvPr>
                <p:cNvSpPr/>
                <p:nvPr/>
              </p:nvSpPr>
              <p:spPr>
                <a:xfrm>
                  <a:off x="486726" y="3994023"/>
                  <a:ext cx="18192" cy="23622"/>
                </a:xfrm>
                <a:custGeom>
                  <a:avLst/>
                  <a:gdLst>
                    <a:gd name="connsiteX0" fmla="*/ 15145 w 18192"/>
                    <a:gd name="connsiteY0" fmla="*/ 0 h 23622"/>
                    <a:gd name="connsiteX1" fmla="*/ 18193 w 18192"/>
                    <a:gd name="connsiteY1" fmla="*/ 0 h 23622"/>
                    <a:gd name="connsiteX2" fmla="*/ 18193 w 18192"/>
                    <a:gd name="connsiteY2" fmla="*/ 13430 h 23622"/>
                    <a:gd name="connsiteX3" fmla="*/ 17431 w 18192"/>
                    <a:gd name="connsiteY3" fmla="*/ 18955 h 23622"/>
                    <a:gd name="connsiteX4" fmla="*/ 14573 w 18192"/>
                    <a:gd name="connsiteY4" fmla="*/ 22288 h 23622"/>
                    <a:gd name="connsiteX5" fmla="*/ 9144 w 18192"/>
                    <a:gd name="connsiteY5" fmla="*/ 23622 h 23622"/>
                    <a:gd name="connsiteX6" fmla="*/ 3810 w 18192"/>
                    <a:gd name="connsiteY6" fmla="*/ 22479 h 23622"/>
                    <a:gd name="connsiteX7" fmla="*/ 857 w 18192"/>
                    <a:gd name="connsiteY7" fmla="*/ 19240 h 23622"/>
                    <a:gd name="connsiteX8" fmla="*/ 0 w 18192"/>
                    <a:gd name="connsiteY8" fmla="*/ 13430 h 23622"/>
                    <a:gd name="connsiteX9" fmla="*/ 0 w 18192"/>
                    <a:gd name="connsiteY9" fmla="*/ 0 h 23622"/>
                    <a:gd name="connsiteX10" fmla="*/ 3048 w 18192"/>
                    <a:gd name="connsiteY10" fmla="*/ 0 h 23622"/>
                    <a:gd name="connsiteX11" fmla="*/ 3048 w 18192"/>
                    <a:gd name="connsiteY11" fmla="*/ 13430 h 23622"/>
                    <a:gd name="connsiteX12" fmla="*/ 3620 w 18192"/>
                    <a:gd name="connsiteY12" fmla="*/ 17907 h 23622"/>
                    <a:gd name="connsiteX13" fmla="*/ 5525 w 18192"/>
                    <a:gd name="connsiteY13" fmla="*/ 20098 h 23622"/>
                    <a:gd name="connsiteX14" fmla="*/ 8858 w 18192"/>
                    <a:gd name="connsiteY14" fmla="*/ 20860 h 23622"/>
                    <a:gd name="connsiteX15" fmla="*/ 13716 w 18192"/>
                    <a:gd name="connsiteY15" fmla="*/ 19336 h 23622"/>
                    <a:gd name="connsiteX16" fmla="*/ 15145 w 18192"/>
                    <a:gd name="connsiteY16" fmla="*/ 13430 h 23622"/>
                    <a:gd name="connsiteX17" fmla="*/ 15145 w 18192"/>
                    <a:gd name="connsiteY17" fmla="*/ 0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2" h="23622">
                      <a:moveTo>
                        <a:pt x="15145" y="0"/>
                      </a:moveTo>
                      <a:lnTo>
                        <a:pt x="18193" y="0"/>
                      </a:lnTo>
                      <a:lnTo>
                        <a:pt x="18193" y="13430"/>
                      </a:lnTo>
                      <a:cubicBezTo>
                        <a:pt x="18193" y="15812"/>
                        <a:pt x="17907" y="17621"/>
                        <a:pt x="17431" y="18955"/>
                      </a:cubicBezTo>
                      <a:cubicBezTo>
                        <a:pt x="16859" y="20288"/>
                        <a:pt x="15907" y="21431"/>
                        <a:pt x="14573" y="22288"/>
                      </a:cubicBezTo>
                      <a:cubicBezTo>
                        <a:pt x="13240" y="23146"/>
                        <a:pt x="11430" y="23622"/>
                        <a:pt x="9144" y="23622"/>
                      </a:cubicBezTo>
                      <a:cubicBezTo>
                        <a:pt x="6953" y="23622"/>
                        <a:pt x="5144" y="23241"/>
                        <a:pt x="3810" y="22479"/>
                      </a:cubicBezTo>
                      <a:cubicBezTo>
                        <a:pt x="2381" y="21717"/>
                        <a:pt x="1429" y="20669"/>
                        <a:pt x="857" y="19240"/>
                      </a:cubicBezTo>
                      <a:cubicBezTo>
                        <a:pt x="286" y="17812"/>
                        <a:pt x="0" y="15907"/>
                        <a:pt x="0" y="13430"/>
                      </a:cubicBezTo>
                      <a:lnTo>
                        <a:pt x="0" y="0"/>
                      </a:lnTo>
                      <a:lnTo>
                        <a:pt x="3048" y="0"/>
                      </a:lnTo>
                      <a:lnTo>
                        <a:pt x="3048" y="13430"/>
                      </a:lnTo>
                      <a:cubicBezTo>
                        <a:pt x="3048" y="15430"/>
                        <a:pt x="3239" y="16954"/>
                        <a:pt x="3620" y="17907"/>
                      </a:cubicBezTo>
                      <a:cubicBezTo>
                        <a:pt x="4001" y="18860"/>
                        <a:pt x="4667" y="19621"/>
                        <a:pt x="5525" y="20098"/>
                      </a:cubicBezTo>
                      <a:cubicBezTo>
                        <a:pt x="6477" y="20574"/>
                        <a:pt x="7525" y="20860"/>
                        <a:pt x="8858" y="20860"/>
                      </a:cubicBezTo>
                      <a:cubicBezTo>
                        <a:pt x="11144" y="20860"/>
                        <a:pt x="12764" y="20384"/>
                        <a:pt x="13716" y="19336"/>
                      </a:cubicBezTo>
                      <a:cubicBezTo>
                        <a:pt x="14669" y="18288"/>
                        <a:pt x="15145" y="16383"/>
                        <a:pt x="15145" y="13430"/>
                      </a:cubicBezTo>
                      <a:lnTo>
                        <a:pt x="15145" y="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1" name="Freeform 90">
                  <a:extLst>
                    <a:ext uri="{FF2B5EF4-FFF2-40B4-BE49-F238E27FC236}">
                      <a16:creationId xmlns:a16="http://schemas.microsoft.com/office/drawing/2014/main" id="{A73AFD26-8535-9B91-D4AE-60A3DAD6E722}"/>
                    </a:ext>
                  </a:extLst>
                </p:cNvPr>
                <p:cNvSpPr/>
                <p:nvPr/>
              </p:nvSpPr>
              <p:spPr>
                <a:xfrm>
                  <a:off x="509777"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4 w 13620"/>
                    <a:gd name="connsiteY13" fmla="*/ 3048 h 17335"/>
                    <a:gd name="connsiteX14" fmla="*/ 7334 w 13620"/>
                    <a:gd name="connsiteY14" fmla="*/ 2572 h 17335"/>
                    <a:gd name="connsiteX15" fmla="*/ 4191 w 13620"/>
                    <a:gd name="connsiteY15" fmla="*/ 3715 h 17335"/>
                    <a:gd name="connsiteX16" fmla="*/ 2857 w 13620"/>
                    <a:gd name="connsiteY16" fmla="*/ 8096 h 17335"/>
                    <a:gd name="connsiteX17" fmla="*/ 2857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3" y="0"/>
                        <a:pt x="9811" y="190"/>
                        <a:pt x="10668" y="571"/>
                      </a:cubicBezTo>
                      <a:cubicBezTo>
                        <a:pt x="11525" y="953"/>
                        <a:pt x="12192" y="1429"/>
                        <a:pt x="12573" y="2000"/>
                      </a:cubicBezTo>
                      <a:cubicBezTo>
                        <a:pt x="12954" y="2572"/>
                        <a:pt x="13335" y="3334"/>
                        <a:pt x="13430" y="4096"/>
                      </a:cubicBezTo>
                      <a:cubicBezTo>
                        <a:pt x="13525" y="4667"/>
                        <a:pt x="13621" y="5524"/>
                        <a:pt x="13621" y="6858"/>
                      </a:cubicBezTo>
                      <a:lnTo>
                        <a:pt x="13621" y="17240"/>
                      </a:lnTo>
                      <a:lnTo>
                        <a:pt x="10763" y="17240"/>
                      </a:lnTo>
                      <a:lnTo>
                        <a:pt x="10763" y="6953"/>
                      </a:lnTo>
                      <a:cubicBezTo>
                        <a:pt x="10763" y="5810"/>
                        <a:pt x="10668" y="4953"/>
                        <a:pt x="10477" y="4381"/>
                      </a:cubicBezTo>
                      <a:cubicBezTo>
                        <a:pt x="10287" y="3810"/>
                        <a:pt x="9906" y="3334"/>
                        <a:pt x="9334" y="3048"/>
                      </a:cubicBezTo>
                      <a:cubicBezTo>
                        <a:pt x="8763" y="2667"/>
                        <a:pt x="8096" y="2572"/>
                        <a:pt x="7334" y="2572"/>
                      </a:cubicBezTo>
                      <a:cubicBezTo>
                        <a:pt x="6096" y="2572"/>
                        <a:pt x="5048" y="2953"/>
                        <a:pt x="4191" y="3715"/>
                      </a:cubicBezTo>
                      <a:cubicBezTo>
                        <a:pt x="3334" y="4477"/>
                        <a:pt x="2857" y="5905"/>
                        <a:pt x="2857" y="8096"/>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2" name="Freeform 91">
                  <a:extLst>
                    <a:ext uri="{FF2B5EF4-FFF2-40B4-BE49-F238E27FC236}">
                      <a16:creationId xmlns:a16="http://schemas.microsoft.com/office/drawing/2014/main" id="{0A59F2C4-214F-61EB-5243-22F9F00F5E56}"/>
                    </a:ext>
                  </a:extLst>
                </p:cNvPr>
                <p:cNvSpPr/>
                <p:nvPr/>
              </p:nvSpPr>
              <p:spPr>
                <a:xfrm>
                  <a:off x="527779" y="3994119"/>
                  <a:ext cx="2857" cy="23145"/>
                </a:xfrm>
                <a:custGeom>
                  <a:avLst/>
                  <a:gdLst>
                    <a:gd name="connsiteX0" fmla="*/ 0 w 2857"/>
                    <a:gd name="connsiteY0" fmla="*/ 3238 h 23145"/>
                    <a:gd name="connsiteX1" fmla="*/ 0 w 2857"/>
                    <a:gd name="connsiteY1" fmla="*/ 0 h 23145"/>
                    <a:gd name="connsiteX2" fmla="*/ 2857 w 2857"/>
                    <a:gd name="connsiteY2" fmla="*/ 0 h 23145"/>
                    <a:gd name="connsiteX3" fmla="*/ 2857 w 2857"/>
                    <a:gd name="connsiteY3" fmla="*/ 3238 h 23145"/>
                    <a:gd name="connsiteX4" fmla="*/ 0 w 2857"/>
                    <a:gd name="connsiteY4" fmla="*/ 3238 h 23145"/>
                    <a:gd name="connsiteX5" fmla="*/ 0 w 2857"/>
                    <a:gd name="connsiteY5" fmla="*/ 23146 h 23145"/>
                    <a:gd name="connsiteX6" fmla="*/ 0 w 2857"/>
                    <a:gd name="connsiteY6" fmla="*/ 6287 h 23145"/>
                    <a:gd name="connsiteX7" fmla="*/ 2857 w 2857"/>
                    <a:gd name="connsiteY7" fmla="*/ 6287 h 23145"/>
                    <a:gd name="connsiteX8" fmla="*/ 2857 w 2857"/>
                    <a:gd name="connsiteY8" fmla="*/ 23146 h 23145"/>
                    <a:gd name="connsiteX9" fmla="*/ 0 w 2857"/>
                    <a:gd name="connsiteY9" fmla="*/ 23146 h 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 h="23145">
                      <a:moveTo>
                        <a:pt x="0" y="3238"/>
                      </a:moveTo>
                      <a:lnTo>
                        <a:pt x="0" y="0"/>
                      </a:lnTo>
                      <a:lnTo>
                        <a:pt x="2857" y="0"/>
                      </a:lnTo>
                      <a:lnTo>
                        <a:pt x="2857" y="3238"/>
                      </a:lnTo>
                      <a:lnTo>
                        <a:pt x="0" y="3238"/>
                      </a:lnTo>
                      <a:close/>
                      <a:moveTo>
                        <a:pt x="0" y="23146"/>
                      </a:moveTo>
                      <a:lnTo>
                        <a:pt x="0" y="6287"/>
                      </a:lnTo>
                      <a:lnTo>
                        <a:pt x="2857" y="6287"/>
                      </a:lnTo>
                      <a:lnTo>
                        <a:pt x="2857" y="23146"/>
                      </a:lnTo>
                      <a:lnTo>
                        <a:pt x="0" y="2314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3" name="Freeform 92">
                  <a:extLst>
                    <a:ext uri="{FF2B5EF4-FFF2-40B4-BE49-F238E27FC236}">
                      <a16:creationId xmlns:a16="http://schemas.microsoft.com/office/drawing/2014/main" id="{33F978E2-F66B-CDE0-F123-5023E5DCE794}"/>
                    </a:ext>
                  </a:extLst>
                </p:cNvPr>
                <p:cNvSpPr/>
                <p:nvPr/>
              </p:nvSpPr>
              <p:spPr>
                <a:xfrm>
                  <a:off x="533970"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1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49" y="3810"/>
                        <a:pt x="15811" y="5905"/>
                        <a:pt x="15811" y="8572"/>
                      </a:cubicBezTo>
                      <a:cubicBezTo>
                        <a:pt x="15811" y="10763"/>
                        <a:pt x="15526" y="12478"/>
                        <a:pt x="14859" y="13716"/>
                      </a:cubicBezTo>
                      <a:cubicBezTo>
                        <a:pt x="14192" y="14954"/>
                        <a:pt x="13240" y="15907"/>
                        <a:pt x="12001" y="16573"/>
                      </a:cubicBezTo>
                      <a:cubicBezTo>
                        <a:pt x="10763" y="17240"/>
                        <a:pt x="9430" y="17621"/>
                        <a:pt x="7906" y="17621"/>
                      </a:cubicBezTo>
                      <a:cubicBezTo>
                        <a:pt x="5524"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2" y="12668"/>
                        <a:pt x="12859" y="10954"/>
                        <a:pt x="12859" y="8763"/>
                      </a:cubicBezTo>
                      <a:cubicBezTo>
                        <a:pt x="12859" y="6667"/>
                        <a:pt x="12382" y="5144"/>
                        <a:pt x="11430" y="4000"/>
                      </a:cubicBezTo>
                      <a:cubicBezTo>
                        <a:pt x="10477" y="2953"/>
                        <a:pt x="9334"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4" name="Freeform 93">
                  <a:extLst>
                    <a:ext uri="{FF2B5EF4-FFF2-40B4-BE49-F238E27FC236}">
                      <a16:creationId xmlns:a16="http://schemas.microsoft.com/office/drawing/2014/main" id="{5BD72F59-751D-7893-8D1F-98F8C51B0CFA}"/>
                    </a:ext>
                  </a:extLst>
                </p:cNvPr>
                <p:cNvSpPr/>
                <p:nvPr/>
              </p:nvSpPr>
              <p:spPr>
                <a:xfrm>
                  <a:off x="553115"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7"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grpSp>
      <p:sp>
        <p:nvSpPr>
          <p:cNvPr id="2135" name="Rectangle 82">
            <a:extLst>
              <a:ext uri="{FF2B5EF4-FFF2-40B4-BE49-F238E27FC236}">
                <a16:creationId xmlns:a16="http://schemas.microsoft.com/office/drawing/2014/main" id="{17A638CD-E16A-4268-90BE-49D660E063BC}"/>
              </a:ext>
            </a:extLst>
          </p:cNvPr>
          <p:cNvSpPr>
            <a:spLocks noChangeArrowheads="1"/>
          </p:cNvSpPr>
          <p:nvPr/>
        </p:nvSpPr>
        <p:spPr bwMode="auto">
          <a:xfrm>
            <a:off x="3847599" y="561046"/>
            <a:ext cx="8215987"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endParaRPr lang="en-GB" sz="2400" dirty="0">
              <a:solidFill>
                <a:srgbClr val="595959"/>
              </a:solidFill>
              <a:latin typeface="Nuacht Serif Text"/>
            </a:endParaRPr>
          </a:p>
          <a:p>
            <a:pPr algn="l"/>
            <a:r>
              <a:rPr lang="en-GB" sz="2400" b="0" i="0" dirty="0">
                <a:solidFill>
                  <a:srgbClr val="595959"/>
                </a:solidFill>
                <a:effectLst/>
                <a:latin typeface="Nuacht Serif Text"/>
              </a:rPr>
              <a:t>Breda Fox, Leiterin von </a:t>
            </a:r>
            <a:r>
              <a:rPr lang="en-GB" sz="2400" b="0" i="0" dirty="0">
                <a:solidFill>
                  <a:srgbClr val="F16924"/>
                </a:solidFill>
                <a:effectLst/>
                <a:latin typeface="Nuacht Serif Text"/>
                <a:hlinkClick r:id="rId2">
                  <a:extLst>
                    <a:ext uri="{A12FA001-AC4F-418D-AE19-62706E023703}">
                      <ahyp:hlinkClr xmlns:ahyp="http://schemas.microsoft.com/office/drawing/2018/hyperlinkcolor" val="tx"/>
                    </a:ext>
                  </a:extLst>
                </a:hlinkClick>
              </a:rPr>
              <a:t>LEO Galway</a:t>
            </a:r>
            <a:r>
              <a:rPr lang="en-GB" sz="2400" b="0" i="0" dirty="0">
                <a:solidFill>
                  <a:srgbClr val="595959"/>
                </a:solidFill>
                <a:effectLst/>
                <a:latin typeface="Nuacht Serif Text"/>
              </a:rPr>
              <a:t>, </a:t>
            </a:r>
            <a:r>
              <a:rPr lang="en-GB" sz="2400" b="0" i="0" dirty="0" err="1">
                <a:solidFill>
                  <a:srgbClr val="595959"/>
                </a:solidFill>
                <a:effectLst/>
                <a:latin typeface="Nuacht Serif Text"/>
              </a:rPr>
              <a:t>erklärt</a:t>
            </a:r>
            <a:r>
              <a:rPr lang="en-GB" sz="2400" dirty="0">
                <a:solidFill>
                  <a:srgbClr val="595959"/>
                </a:solidFill>
                <a:latin typeface="Nuacht Serif Text"/>
              </a:rPr>
              <a:t>:</a:t>
            </a:r>
            <a:endParaRPr lang="en-GB" sz="2400" b="0" i="0" dirty="0">
              <a:solidFill>
                <a:srgbClr val="595959"/>
              </a:solidFill>
              <a:effectLst/>
              <a:latin typeface="Nuacht Serif Text"/>
            </a:endParaRPr>
          </a:p>
          <a:p>
            <a:pPr algn="l"/>
            <a:endParaRPr lang="en-GB" sz="2400" dirty="0">
              <a:solidFill>
                <a:srgbClr val="595959"/>
              </a:solidFill>
              <a:latin typeface="Nuacht Serif Text"/>
            </a:endParaRPr>
          </a:p>
          <a:p>
            <a:pPr algn="l"/>
            <a:r>
              <a:rPr lang="en-GB" sz="2400" b="0" i="1" dirty="0">
                <a:solidFill>
                  <a:srgbClr val="595959"/>
                </a:solidFill>
                <a:effectLst/>
                <a:latin typeface="Nuacht Serif Text"/>
              </a:rPr>
              <a:t>"Peter </a:t>
            </a:r>
            <a:r>
              <a:rPr lang="en-GB" sz="2400" b="0" i="1" dirty="0" err="1">
                <a:solidFill>
                  <a:srgbClr val="595959"/>
                </a:solidFill>
                <a:effectLst/>
                <a:latin typeface="Nuacht Serif Text"/>
              </a:rPr>
              <a:t>dachte</a:t>
            </a:r>
            <a:r>
              <a:rPr lang="en-GB" sz="2400" b="0" i="1" dirty="0">
                <a:solidFill>
                  <a:srgbClr val="595959"/>
                </a:solidFill>
                <a:effectLst/>
                <a:latin typeface="Nuacht Serif Text"/>
              </a:rPr>
              <a:t>, er müsse 2016 in neue Anlagen investieren, um die Nachfrage in den USA </a:t>
            </a:r>
            <a:r>
              <a:rPr lang="en-GB" sz="2400" b="0" i="1" dirty="0" err="1">
                <a:solidFill>
                  <a:srgbClr val="595959"/>
                </a:solidFill>
                <a:effectLst/>
                <a:latin typeface="Nuacht Serif Text"/>
              </a:rPr>
              <a:t>zu</a:t>
            </a:r>
            <a:r>
              <a:rPr lang="en-GB" sz="2400" b="0" i="1" dirty="0">
                <a:solidFill>
                  <a:srgbClr val="595959"/>
                </a:solidFill>
                <a:effectLst/>
                <a:latin typeface="Nuacht Serif Text"/>
              </a:rPr>
              <a:t> </a:t>
            </a:r>
            <a:r>
              <a:rPr lang="en-GB" sz="2400" b="0" i="1" dirty="0" err="1">
                <a:solidFill>
                  <a:srgbClr val="595959"/>
                </a:solidFill>
                <a:effectLst/>
                <a:latin typeface="Nuacht Serif Text"/>
              </a:rPr>
              <a:t>befriedigen</a:t>
            </a:r>
            <a:r>
              <a:rPr lang="en-GB" sz="2400" b="0" i="1" dirty="0">
                <a:solidFill>
                  <a:srgbClr val="595959"/>
                </a:solidFill>
                <a:effectLst/>
                <a:latin typeface="Nuacht Serif Text"/>
              </a:rPr>
              <a:t>. </a:t>
            </a:r>
            <a:r>
              <a:rPr lang="en-GB" sz="2400" i="1" dirty="0">
                <a:solidFill>
                  <a:srgbClr val="595959"/>
                </a:solidFill>
                <a:latin typeface="Nuacht Serif Text"/>
              </a:rPr>
              <a:t>A</a:t>
            </a:r>
            <a:r>
              <a:rPr lang="en-GB" sz="2400" b="0" i="1" dirty="0">
                <a:solidFill>
                  <a:srgbClr val="595959"/>
                </a:solidFill>
                <a:effectLst/>
                <a:latin typeface="Nuacht Serif Text"/>
              </a:rPr>
              <a:t>ber </a:t>
            </a:r>
            <a:r>
              <a:rPr lang="en-GB" sz="2400" b="0" i="1" dirty="0" err="1">
                <a:solidFill>
                  <a:srgbClr val="595959"/>
                </a:solidFill>
                <a:effectLst/>
                <a:latin typeface="Nuacht Serif Text"/>
              </a:rPr>
              <a:t>nach</a:t>
            </a:r>
            <a:r>
              <a:rPr lang="en-GB" sz="2400" b="0" i="1" dirty="0">
                <a:solidFill>
                  <a:srgbClr val="595959"/>
                </a:solidFill>
                <a:effectLst/>
                <a:latin typeface="Nuacht Serif Text"/>
              </a:rPr>
              <a:t> der </a:t>
            </a:r>
            <a:r>
              <a:rPr lang="en-GB" sz="2400" b="0" i="1" dirty="0" err="1">
                <a:solidFill>
                  <a:srgbClr val="595959"/>
                </a:solidFill>
                <a:effectLst/>
                <a:latin typeface="Nuacht Serif Text"/>
              </a:rPr>
              <a:t>Unterstützung</a:t>
            </a:r>
            <a:r>
              <a:rPr lang="en-GB" sz="2400" b="0" i="1" dirty="0">
                <a:solidFill>
                  <a:srgbClr val="595959"/>
                </a:solidFill>
                <a:effectLst/>
                <a:latin typeface="Nuacht Serif Text"/>
              </a:rPr>
              <a:t> </a:t>
            </a:r>
            <a:r>
              <a:rPr lang="en-GB" sz="2400" b="0" i="1" dirty="0" err="1">
                <a:solidFill>
                  <a:srgbClr val="595959"/>
                </a:solidFill>
                <a:effectLst/>
                <a:latin typeface="Nuacht Serif Text"/>
              </a:rPr>
              <a:t>wurde</a:t>
            </a:r>
            <a:r>
              <a:rPr lang="en-GB" sz="2400" b="0" i="1" dirty="0">
                <a:solidFill>
                  <a:srgbClr val="595959"/>
                </a:solidFill>
                <a:effectLst/>
                <a:latin typeface="Nuacht Serif Text"/>
              </a:rPr>
              <a:t> das </a:t>
            </a:r>
            <a:r>
              <a:rPr lang="en-GB" sz="2400" b="0" i="1" dirty="0" err="1">
                <a:solidFill>
                  <a:srgbClr val="595959"/>
                </a:solidFill>
                <a:effectLst/>
                <a:latin typeface="Nuacht Serif Text"/>
              </a:rPr>
              <a:t>Unternehmen</a:t>
            </a:r>
            <a:r>
              <a:rPr lang="en-GB" sz="2400" b="0" i="1" dirty="0">
                <a:solidFill>
                  <a:srgbClr val="595959"/>
                </a:solidFill>
                <a:effectLst/>
                <a:latin typeface="Nuacht Serif Text"/>
              </a:rPr>
              <a:t> </a:t>
            </a:r>
            <a:r>
              <a:rPr lang="en-GB" sz="2400" b="0" i="1" dirty="0" err="1">
                <a:solidFill>
                  <a:srgbClr val="595959"/>
                </a:solidFill>
                <a:effectLst/>
                <a:latin typeface="Nuacht Serif Text"/>
              </a:rPr>
              <a:t>umgestaltet</a:t>
            </a:r>
            <a:r>
              <a:rPr lang="en-GB" sz="2400" b="0" i="1" dirty="0">
                <a:solidFill>
                  <a:srgbClr val="595959"/>
                </a:solidFill>
                <a:effectLst/>
                <a:latin typeface="Nuacht Serif Text"/>
              </a:rPr>
              <a:t> und die Produktivität verdoppelte sich ohne zusätzliche Investitionen. Ein Beispiel: Ein Verpackungsprozess, für den ursprünglich zwei Männer 90 Minuten benötigten, wurde auf einen Mann und 10 Minuten reduziert. </a:t>
            </a:r>
            <a:r>
              <a:rPr lang="en-GB" sz="2400" i="1" dirty="0">
                <a:solidFill>
                  <a:srgbClr val="595959"/>
                </a:solidFill>
                <a:latin typeface="Nuacht Serif Text"/>
              </a:rPr>
              <a:t>Peter</a:t>
            </a:r>
            <a:r>
              <a:rPr lang="en-GB" sz="2400" b="0" i="1" dirty="0">
                <a:solidFill>
                  <a:srgbClr val="595959"/>
                </a:solidFill>
                <a:effectLst/>
                <a:latin typeface="Nuacht Serif Text"/>
              </a:rPr>
              <a:t> ist jetzt unser bester </a:t>
            </a:r>
            <a:r>
              <a:rPr lang="en-GB" sz="2400" b="0" i="1" dirty="0" err="1">
                <a:solidFill>
                  <a:srgbClr val="595959"/>
                </a:solidFill>
                <a:effectLst/>
                <a:latin typeface="Nuacht Serif Text"/>
              </a:rPr>
              <a:t>Fürsprecher</a:t>
            </a:r>
            <a:r>
              <a:rPr lang="en-GB" sz="2400" b="0" i="1" dirty="0">
                <a:solidFill>
                  <a:srgbClr val="595959"/>
                </a:solidFill>
                <a:effectLst/>
                <a:latin typeface="Nuacht Serif Text"/>
              </a:rPr>
              <a:t> des </a:t>
            </a:r>
            <a:r>
              <a:rPr lang="en-GB" sz="2400" b="0" i="1" dirty="0" err="1">
                <a:solidFill>
                  <a:srgbClr val="595959"/>
                </a:solidFill>
                <a:effectLst/>
                <a:latin typeface="Nuacht Serif Text"/>
              </a:rPr>
              <a:t>Programms</a:t>
            </a:r>
            <a:r>
              <a:rPr lang="en-GB" sz="2400" b="0" i="1" dirty="0">
                <a:solidFill>
                  <a:srgbClr val="595959"/>
                </a:solidFill>
                <a:effectLst/>
                <a:latin typeface="Nuacht Serif Text"/>
              </a:rPr>
              <a:t>, weil er die tatsächlichen Auswirkungen auf sein Unternehmen erlebt hat."</a:t>
            </a:r>
          </a:p>
          <a:p>
            <a:pPr algn="l"/>
            <a:endParaRPr lang="en-GB" sz="2400" dirty="0">
              <a:solidFill>
                <a:srgbClr val="595959"/>
              </a:solidFill>
              <a:latin typeface="Nuacht Serif Text"/>
            </a:endParaRPr>
          </a:p>
          <a:p>
            <a:pPr algn="l"/>
            <a:endParaRPr lang="en-GB" sz="2400" dirty="0">
              <a:solidFill>
                <a:srgbClr val="595959"/>
              </a:solidFill>
              <a:latin typeface="Nuacht Serif Text"/>
            </a:endParaRPr>
          </a:p>
          <a:p>
            <a:pPr eaLnBrk="0" fontAlgn="base" hangingPunct="0">
              <a:spcBef>
                <a:spcPct val="0"/>
              </a:spcBef>
              <a:spcAft>
                <a:spcPct val="0"/>
              </a:spcAft>
            </a:pPr>
            <a:r>
              <a:rPr lang="en-US" sz="1600" i="1" dirty="0">
                <a:solidFill>
                  <a:srgbClr val="595959"/>
                </a:solidFill>
              </a:rPr>
              <a:t>Mit freundlicher Genehmigung: Local Enterprise Office, Irland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IE" altLang="en-US" sz="1800" b="0" i="0" u="none" strike="noStrike" cap="none" normalizeH="0" baseline="0" dirty="0">
              <a:ln>
                <a:noFill/>
              </a:ln>
              <a:solidFill>
                <a:schemeClr val="tx1"/>
              </a:solidFill>
              <a:effectLst/>
              <a:latin typeface="Arial" panose="020B0604020202020204" pitchFamily="34" charset="0"/>
            </a:endParaRPr>
          </a:p>
        </p:txBody>
      </p:sp>
      <p:sp>
        <p:nvSpPr>
          <p:cNvPr id="2136" name="Rectangle 83">
            <a:extLst>
              <a:ext uri="{FF2B5EF4-FFF2-40B4-BE49-F238E27FC236}">
                <a16:creationId xmlns:a16="http://schemas.microsoft.com/office/drawing/2014/main" id="{F8BDDBBF-7CC6-3CB5-7DE1-EBB34D6DAD8A}"/>
              </a:ext>
            </a:extLst>
          </p:cNvPr>
          <p:cNvSpPr>
            <a:spLocks noChangeArrowheads="1"/>
          </p:cNvSpPr>
          <p:nvPr/>
        </p:nvSpPr>
        <p:spPr bwMode="auto">
          <a:xfrm>
            <a:off x="0" y="302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5" name="Picture 4">
            <a:extLst>
              <a:ext uri="{FF2B5EF4-FFF2-40B4-BE49-F238E27FC236}">
                <a16:creationId xmlns:a16="http://schemas.microsoft.com/office/drawing/2014/main" id="{565803FC-720F-D576-A476-A414FA274A34}"/>
              </a:ext>
            </a:extLst>
          </p:cNvPr>
          <p:cNvPicPr>
            <a:picLocks noChangeAspect="1"/>
          </p:cNvPicPr>
          <p:nvPr/>
        </p:nvPicPr>
        <p:blipFill>
          <a:blip r:embed="rId3"/>
          <a:stretch>
            <a:fillRect/>
          </a:stretch>
        </p:blipFill>
        <p:spPr>
          <a:xfrm>
            <a:off x="223444" y="3689229"/>
            <a:ext cx="3111660" cy="2368672"/>
          </a:xfrm>
          <a:prstGeom prst="rect">
            <a:avLst/>
          </a:prstGeom>
        </p:spPr>
      </p:pic>
      <p:sp>
        <p:nvSpPr>
          <p:cNvPr id="2137" name="Text Placeholder 2">
            <a:extLst>
              <a:ext uri="{FF2B5EF4-FFF2-40B4-BE49-F238E27FC236}">
                <a16:creationId xmlns:a16="http://schemas.microsoft.com/office/drawing/2014/main" id="{49FC3093-754D-97D0-2D76-1263D2630F53}"/>
              </a:ext>
            </a:extLst>
          </p:cNvPr>
          <p:cNvSpPr txBox="1">
            <a:spLocks/>
          </p:cNvSpPr>
          <p:nvPr/>
        </p:nvSpPr>
        <p:spPr>
          <a:xfrm>
            <a:off x="128414" y="561046"/>
            <a:ext cx="3500611" cy="3256575"/>
          </a:xfrm>
          <a:prstGeom prst="rect">
            <a:avLst/>
          </a:prstGeom>
        </p:spPr>
        <p:txBody>
          <a:bodyPr vert="horz" lIns="91440" tIns="45720" rIns="91440" bIns="45720" rtlCol="0">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6000" dirty="0">
                <a:solidFill>
                  <a:schemeClr val="bg1"/>
                </a:solidFill>
              </a:rPr>
              <a:t>Fallbeispiel</a:t>
            </a:r>
            <a:endParaRPr lang="en-GB" sz="6000" dirty="0">
              <a:solidFill>
                <a:schemeClr val="bg1"/>
              </a:solidFill>
              <a:hlinkClick r:id="rId4">
                <a:extLst>
                  <a:ext uri="{A12FA001-AC4F-418D-AE19-62706E023703}">
                    <ahyp:hlinkClr xmlns:ahyp="http://schemas.microsoft.com/office/drawing/2018/hyperlinkcolor" val="tx"/>
                  </a:ext>
                </a:extLst>
              </a:hlinkClick>
            </a:endParaRPr>
          </a:p>
          <a:p>
            <a:pPr>
              <a:lnSpc>
                <a:spcPct val="120000"/>
              </a:lnSpc>
            </a:pPr>
            <a:r>
              <a:rPr lang="en-GB" sz="4800" dirty="0">
                <a:solidFill>
                  <a:schemeClr val="bg1"/>
                </a:solidFill>
                <a:hlinkClick r:id="rId4">
                  <a:extLst>
                    <a:ext uri="{A12FA001-AC4F-418D-AE19-62706E023703}">
                      <ahyp:hlinkClr xmlns:ahyp="http://schemas.microsoft.com/office/drawing/2018/hyperlinkcolor" val="tx"/>
                    </a:ext>
                  </a:extLst>
                </a:hlinkClick>
              </a:rPr>
              <a:t>Overcoming Brexit: How a small Irish business turned a crisis into an opportunity - Independent.ie</a:t>
            </a:r>
            <a:endParaRPr lang="en-GB" sz="4800" dirty="0">
              <a:solidFill>
                <a:schemeClr val="bg1"/>
              </a:solidFill>
            </a:endParaRPr>
          </a:p>
          <a:p>
            <a:endParaRPr lang="en-GB" sz="5100" dirty="0">
              <a:solidFill>
                <a:schemeClr val="bg1"/>
              </a:solidFill>
            </a:endParaRPr>
          </a:p>
          <a:p>
            <a:endParaRPr lang="en-US" dirty="0"/>
          </a:p>
          <a:p>
            <a:endParaRPr lang="en-US" dirty="0"/>
          </a:p>
        </p:txBody>
      </p:sp>
    </p:spTree>
    <p:extLst>
      <p:ext uri="{BB962C8B-B14F-4D97-AF65-F5344CB8AC3E}">
        <p14:creationId xmlns:p14="http://schemas.microsoft.com/office/powerpoint/2010/main" val="32957984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03  </a:t>
            </a:r>
            <a:r>
              <a:rPr lang="en-US" dirty="0">
                <a:solidFill>
                  <a:schemeClr val="bg1"/>
                </a:solidFill>
              </a:rPr>
              <a:t>Phase nach der Krise</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487706"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667782" y="1801798"/>
            <a:ext cx="9515167" cy="2474653"/>
          </a:xfrm>
        </p:spPr>
        <p:txBody>
          <a:bodyPr>
            <a:normAutofit/>
          </a:bodyPr>
          <a:lstStyle/>
          <a:p>
            <a:pPr marL="12700" indent="-12700" algn="just"/>
            <a:r>
              <a:rPr lang="en-GB" sz="1800" dirty="0">
                <a:latin typeface="Calibri" panose="020F0502020204030204" pitchFamily="34" charset="0"/>
                <a:ea typeface="Lato Light" panose="020F0502020204030203" pitchFamily="34" charset="0"/>
                <a:cs typeface="Calibri" panose="020F0502020204030204" pitchFamily="34" charset="0"/>
              </a:rPr>
              <a:t>In der Phase nach der Krise </a:t>
            </a:r>
            <a:r>
              <a:rPr lang="en-GB" sz="1800" b="1" u="sng" dirty="0">
                <a:latin typeface="Calibri" panose="020F0502020204030204" pitchFamily="34" charset="0"/>
                <a:ea typeface="Lato Light" panose="020F0502020204030203" pitchFamily="34" charset="0"/>
                <a:cs typeface="Calibri" panose="020F0502020204030204" pitchFamily="34" charset="0"/>
              </a:rPr>
              <a:t>kehrt </a:t>
            </a:r>
            <a:r>
              <a:rPr lang="en-GB" sz="1800" dirty="0">
                <a:latin typeface="Calibri" panose="020F0502020204030204" pitchFamily="34" charset="0"/>
                <a:ea typeface="Lato Light" panose="020F0502020204030203" pitchFamily="34" charset="0"/>
                <a:cs typeface="Calibri" panose="020F0502020204030204" pitchFamily="34" charset="0"/>
              </a:rPr>
              <a:t>die Organisation </a:t>
            </a:r>
            <a:r>
              <a:rPr lang="en-GB" sz="1800" b="1" u="sng" dirty="0">
                <a:latin typeface="Calibri" panose="020F0502020204030204" pitchFamily="34" charset="0"/>
                <a:ea typeface="Lato Light" panose="020F0502020204030203" pitchFamily="34" charset="0"/>
                <a:cs typeface="Calibri" panose="020F0502020204030204" pitchFamily="34" charset="0"/>
              </a:rPr>
              <a:t>zum "business as usual" zurück</a:t>
            </a:r>
            <a:r>
              <a:rPr lang="en-GB" sz="1800" dirty="0">
                <a:latin typeface="Calibri" panose="020F0502020204030204" pitchFamily="34" charset="0"/>
                <a:ea typeface="Lato Light" panose="020F0502020204030203" pitchFamily="34" charset="0"/>
                <a:cs typeface="Calibri" panose="020F0502020204030204" pitchFamily="34" charset="0"/>
              </a:rPr>
              <a:t>. Die Krise steht nicht mehr im Mittelpunkt der Aufmerksamkeit des Managements, erfordert aber weiterhin eine </a:t>
            </a:r>
            <a:r>
              <a:rPr lang="en-GB" sz="1800" dirty="0" err="1">
                <a:latin typeface="Calibri" panose="020F0502020204030204" pitchFamily="34" charset="0"/>
                <a:ea typeface="Lato Light" panose="020F0502020204030203" pitchFamily="34" charset="0"/>
                <a:cs typeface="Calibri" panose="020F0502020204030204" pitchFamily="34" charset="0"/>
              </a:rPr>
              <a:t>gewisse</a:t>
            </a:r>
            <a:r>
              <a:rPr lang="en-GB" sz="1800" dirty="0">
                <a:latin typeface="Calibri" panose="020F0502020204030204" pitchFamily="34" charset="0"/>
                <a:ea typeface="Lato Light" panose="020F0502020204030203" pitchFamily="34" charset="0"/>
                <a:cs typeface="Calibri" panose="020F0502020204030204" pitchFamily="34" charset="0"/>
              </a:rPr>
              <a:t> </a:t>
            </a:r>
            <a:r>
              <a:rPr lang="en-GB" sz="1800" dirty="0" err="1">
                <a:latin typeface="Calibri" panose="020F0502020204030204" pitchFamily="34" charset="0"/>
                <a:ea typeface="Lato Light" panose="020F0502020204030203" pitchFamily="34" charset="0"/>
                <a:cs typeface="Calibri" panose="020F0502020204030204" pitchFamily="34" charset="0"/>
              </a:rPr>
              <a:t>Zuwendung</a:t>
            </a:r>
            <a:r>
              <a:rPr lang="en-GB" sz="1800" dirty="0">
                <a:latin typeface="Calibri" panose="020F0502020204030204" pitchFamily="34" charset="0"/>
                <a:ea typeface="Lato Light" panose="020F0502020204030203" pitchFamily="34" charset="0"/>
                <a:cs typeface="Calibri" panose="020F0502020204030204" pitchFamily="34" charset="0"/>
              </a:rPr>
              <a:t>. Wie bereits erwähnt, kann die Image-</a:t>
            </a:r>
            <a:r>
              <a:rPr lang="en-GB" sz="1800" dirty="0" err="1">
                <a:latin typeface="Calibri" panose="020F0502020204030204" pitchFamily="34" charset="0"/>
                <a:ea typeface="Lato Light" panose="020F0502020204030203" pitchFamily="34" charset="0"/>
                <a:cs typeface="Calibri" panose="020F0502020204030204" pitchFamily="34" charset="0"/>
              </a:rPr>
              <a:t>Wiederherstellung</a:t>
            </a:r>
            <a:r>
              <a:rPr lang="en-GB" sz="1800" dirty="0">
                <a:latin typeface="Calibri" panose="020F0502020204030204" pitchFamily="34" charset="0"/>
                <a:ea typeface="Lato Light" panose="020F0502020204030203" pitchFamily="34" charset="0"/>
                <a:cs typeface="Calibri" panose="020F0502020204030204" pitchFamily="34" charset="0"/>
              </a:rPr>
              <a:t> in dieser Phase fortgesetzt oder eingeleitet werden. Die </a:t>
            </a:r>
            <a:r>
              <a:rPr lang="en-GB" sz="1800" dirty="0" err="1">
                <a:latin typeface="Calibri" panose="020F0502020204030204" pitchFamily="34" charset="0"/>
                <a:ea typeface="Lato Light" panose="020F0502020204030203" pitchFamily="34" charset="0"/>
                <a:cs typeface="Calibri" panose="020F0502020204030204" pitchFamily="34" charset="0"/>
              </a:rPr>
              <a:t>Folgekommunikation</a:t>
            </a:r>
            <a:r>
              <a:rPr lang="en-GB" sz="1800" dirty="0">
                <a:latin typeface="Calibri" panose="020F0502020204030204" pitchFamily="34" charset="0"/>
                <a:ea typeface="Lato Light" panose="020F0502020204030203" pitchFamily="34" charset="0"/>
                <a:cs typeface="Calibri" panose="020F0502020204030204" pitchFamily="34" charset="0"/>
              </a:rPr>
              <a:t> </a:t>
            </a:r>
            <a:r>
              <a:rPr lang="en-GB" sz="1800" dirty="0" err="1">
                <a:latin typeface="Calibri" panose="020F0502020204030204" pitchFamily="34" charset="0"/>
                <a:ea typeface="Lato Light" panose="020F0502020204030203" pitchFamily="34" charset="0"/>
                <a:cs typeface="Calibri" panose="020F0502020204030204" pitchFamily="34" charset="0"/>
              </a:rPr>
              <a:t>ist</a:t>
            </a:r>
            <a:r>
              <a:rPr lang="en-GB" sz="1800" dirty="0">
                <a:latin typeface="Calibri" panose="020F0502020204030204" pitchFamily="34" charset="0"/>
                <a:ea typeface="Lato Light" panose="020F0502020204030203" pitchFamily="34" charset="0"/>
                <a:cs typeface="Calibri" panose="020F0502020204030204" pitchFamily="34" charset="0"/>
              </a:rPr>
              <a:t> </a:t>
            </a:r>
            <a:r>
              <a:rPr lang="en-GB" sz="1800" dirty="0" err="1">
                <a:latin typeface="Calibri" panose="020F0502020204030204" pitchFamily="34" charset="0"/>
                <a:ea typeface="Lato Light" panose="020F0502020204030203" pitchFamily="34" charset="0"/>
                <a:cs typeface="Calibri" panose="020F0502020204030204" pitchFamily="34" charset="0"/>
              </a:rPr>
              <a:t>erforderlich</a:t>
            </a:r>
            <a:r>
              <a:rPr lang="en-GB" sz="1800" dirty="0">
                <a:latin typeface="Calibri" panose="020F0502020204030204" pitchFamily="34" charset="0"/>
                <a:ea typeface="Lato Light" panose="020F0502020204030203" pitchFamily="34" charset="0"/>
                <a:cs typeface="Calibri" panose="020F0502020204030204" pitchFamily="34" charset="0"/>
              </a:rPr>
              <a:t> und </a:t>
            </a:r>
            <a:r>
              <a:rPr lang="en-GB" sz="1800" dirty="0" err="1">
                <a:latin typeface="Calibri" panose="020F0502020204030204" pitchFamily="34" charset="0"/>
                <a:ea typeface="Lato Light" panose="020F0502020204030203" pitchFamily="34" charset="0"/>
                <a:cs typeface="Calibri" panose="020F0502020204030204" pitchFamily="34" charset="0"/>
              </a:rPr>
              <a:t>wichtig</a:t>
            </a:r>
            <a:r>
              <a:rPr lang="en-GB" sz="1800" dirty="0">
                <a:latin typeface="Calibri" panose="020F0502020204030204" pitchFamily="34" charset="0"/>
                <a:ea typeface="Lato Light" panose="020F0502020204030203" pitchFamily="34" charset="0"/>
                <a:cs typeface="Calibri" panose="020F0502020204030204" pitchFamily="34" charset="0"/>
              </a:rPr>
              <a:t>. </a:t>
            </a:r>
          </a:p>
          <a:p>
            <a:pPr marL="12700" indent="-12700" algn="just"/>
            <a:r>
              <a:rPr lang="en-GB" sz="1800" dirty="0" err="1">
                <a:latin typeface="Calibri" panose="020F0502020204030204" pitchFamily="34" charset="0"/>
                <a:ea typeface="Lato Light" panose="020F0502020204030203" pitchFamily="34" charset="0"/>
                <a:cs typeface="Calibri" panose="020F0502020204030204" pitchFamily="34" charset="0"/>
              </a:rPr>
              <a:t>Krisenmanager:innen</a:t>
            </a:r>
            <a:r>
              <a:rPr lang="en-GB" sz="1800" dirty="0">
                <a:latin typeface="Calibri" panose="020F0502020204030204" pitchFamily="34" charset="0"/>
                <a:ea typeface="Lato Light" panose="020F0502020204030203" pitchFamily="34" charset="0"/>
                <a:cs typeface="Calibri" panose="020F0502020204030204" pitchFamily="34" charset="0"/>
              </a:rPr>
              <a:t> </a:t>
            </a:r>
            <a:r>
              <a:rPr lang="en-GB" sz="1800" dirty="0" err="1">
                <a:latin typeface="Calibri" panose="020F0502020204030204" pitchFamily="34" charset="0"/>
                <a:ea typeface="Lato Light" panose="020F0502020204030203" pitchFamily="34" charset="0"/>
                <a:cs typeface="Calibri" panose="020F0502020204030204" pitchFamily="34" charset="0"/>
              </a:rPr>
              <a:t>müssen</a:t>
            </a:r>
            <a:r>
              <a:rPr lang="en-GB" sz="1800" dirty="0">
                <a:latin typeface="Calibri" panose="020F0502020204030204" pitchFamily="34" charset="0"/>
                <a:ea typeface="Lato Light" panose="020F0502020204030203" pitchFamily="34" charset="0"/>
                <a:cs typeface="Calibri" panose="020F0502020204030204" pitchFamily="34" charset="0"/>
              </a:rPr>
              <a:t> </a:t>
            </a:r>
            <a:r>
              <a:rPr lang="en-GB" sz="1800" dirty="0" err="1">
                <a:latin typeface="Calibri" panose="020F0502020204030204" pitchFamily="34" charset="0"/>
                <a:ea typeface="Lato Light" panose="020F0502020204030203" pitchFamily="34" charset="0"/>
                <a:cs typeface="Calibri" panose="020F0502020204030204" pitchFamily="34" charset="0"/>
              </a:rPr>
              <a:t>beispielsweise</a:t>
            </a:r>
            <a:r>
              <a:rPr lang="en-GB" sz="1800" dirty="0">
                <a:latin typeface="Calibri" panose="020F0502020204030204" pitchFamily="34" charset="0"/>
                <a:ea typeface="Lato Light" panose="020F0502020204030203" pitchFamily="34" charset="0"/>
                <a:cs typeface="Calibri" panose="020F0502020204030204" pitchFamily="34" charset="0"/>
              </a:rPr>
              <a:t> </a:t>
            </a:r>
            <a:r>
              <a:rPr lang="en-GB" sz="1800" dirty="0" err="1">
                <a:latin typeface="Calibri" panose="020F0502020204030204" pitchFamily="34" charset="0"/>
                <a:ea typeface="Lato Light" panose="020F0502020204030203" pitchFamily="34" charset="0"/>
                <a:cs typeface="Calibri" panose="020F0502020204030204" pitchFamily="34" charset="0"/>
              </a:rPr>
              <a:t>Versprechen</a:t>
            </a:r>
            <a:r>
              <a:rPr lang="en-GB" sz="1800" dirty="0">
                <a:latin typeface="Calibri" panose="020F0502020204030204" pitchFamily="34" charset="0"/>
                <a:ea typeface="Lato Light" panose="020F0502020204030203" pitchFamily="34" charset="0"/>
                <a:cs typeface="Calibri" panose="020F0502020204030204" pitchFamily="34" charset="0"/>
              </a:rPr>
              <a:t> </a:t>
            </a:r>
            <a:r>
              <a:rPr lang="en-GB" sz="1800" dirty="0" err="1">
                <a:latin typeface="Calibri" panose="020F0502020204030204" pitchFamily="34" charset="0"/>
                <a:ea typeface="Lato Light" panose="020F0502020204030203" pitchFamily="34" charset="0"/>
                <a:cs typeface="Calibri" panose="020F0502020204030204" pitchFamily="34" charset="0"/>
              </a:rPr>
              <a:t>einhalten</a:t>
            </a:r>
            <a:r>
              <a:rPr lang="en-GB" sz="1800" dirty="0">
                <a:latin typeface="Calibri" panose="020F0502020204030204" pitchFamily="34" charset="0"/>
                <a:ea typeface="Lato Light" panose="020F0502020204030203" pitchFamily="34" charset="0"/>
                <a:cs typeface="Calibri" panose="020F0502020204030204" pitchFamily="34" charset="0"/>
              </a:rPr>
              <a:t>, </a:t>
            </a:r>
            <a:r>
              <a:rPr lang="en-GB" sz="1800" dirty="0" err="1">
                <a:latin typeface="Calibri" panose="020F0502020204030204" pitchFamily="34" charset="0"/>
                <a:ea typeface="Lato Light" panose="020F0502020204030203" pitchFamily="34" charset="0"/>
                <a:cs typeface="Calibri" panose="020F0502020204030204" pitchFamily="34" charset="0"/>
              </a:rPr>
              <a:t>während</a:t>
            </a:r>
            <a:r>
              <a:rPr lang="en-GB" sz="1800" dirty="0">
                <a:latin typeface="Calibri" panose="020F0502020204030204" pitchFamily="34" charset="0"/>
                <a:ea typeface="Lato Light" panose="020F0502020204030203" pitchFamily="34" charset="0"/>
                <a:cs typeface="Calibri" panose="020F0502020204030204" pitchFamily="34" charset="0"/>
              </a:rPr>
              <a:t> der Krisenphase zusätzliche Informationen </a:t>
            </a:r>
            <a:r>
              <a:rPr lang="en-GB" sz="1800" dirty="0" err="1">
                <a:latin typeface="Calibri" panose="020F0502020204030204" pitchFamily="34" charset="0"/>
                <a:ea typeface="Lato Light" panose="020F0502020204030203" pitchFamily="34" charset="0"/>
                <a:cs typeface="Calibri" panose="020F0502020204030204" pitchFamily="34" charset="0"/>
              </a:rPr>
              <a:t>zu</a:t>
            </a:r>
            <a:r>
              <a:rPr lang="en-GB" sz="1800" dirty="0">
                <a:latin typeface="Calibri" panose="020F0502020204030204" pitchFamily="34" charset="0"/>
                <a:ea typeface="Lato Light" panose="020F0502020204030203" pitchFamily="34" charset="0"/>
                <a:cs typeface="Calibri" panose="020F0502020204030204" pitchFamily="34" charset="0"/>
              </a:rPr>
              <a:t> </a:t>
            </a:r>
            <a:r>
              <a:rPr lang="en-GB" sz="1800" dirty="0" err="1">
                <a:latin typeface="Calibri" panose="020F0502020204030204" pitchFamily="34" charset="0"/>
                <a:ea typeface="Lato Light" panose="020F0502020204030203" pitchFamily="34" charset="0"/>
                <a:cs typeface="Calibri" panose="020F0502020204030204" pitchFamily="34" charset="0"/>
              </a:rPr>
              <a:t>liefern</a:t>
            </a:r>
            <a:r>
              <a:rPr lang="en-GB" sz="1800" dirty="0">
                <a:latin typeface="Calibri" panose="020F0502020204030204" pitchFamily="34" charset="0"/>
                <a:ea typeface="Lato Light" panose="020F0502020204030203" pitchFamily="34" charset="0"/>
                <a:cs typeface="Calibri" panose="020F0502020204030204" pitchFamily="34" charset="0"/>
              </a:rPr>
              <a:t> </a:t>
            </a:r>
            <a:r>
              <a:rPr lang="en-GB" sz="1800" dirty="0" err="1">
                <a:latin typeface="Calibri" panose="020F0502020204030204" pitchFamily="34" charset="0"/>
                <a:ea typeface="Lato Light" panose="020F0502020204030203" pitchFamily="34" charset="0"/>
                <a:cs typeface="Calibri" panose="020F0502020204030204" pitchFamily="34" charset="0"/>
              </a:rPr>
              <a:t>oder</a:t>
            </a:r>
            <a:r>
              <a:rPr lang="en-GB" sz="1800" dirty="0">
                <a:latin typeface="Calibri" panose="020F0502020204030204" pitchFamily="34" charset="0"/>
                <a:ea typeface="Lato Light" panose="020F0502020204030203" pitchFamily="34" charset="0"/>
                <a:cs typeface="Calibri" panose="020F0502020204030204" pitchFamily="34" charset="0"/>
              </a:rPr>
              <a:t> </a:t>
            </a:r>
            <a:r>
              <a:rPr lang="en-GB" sz="1800" dirty="0" err="1">
                <a:latin typeface="Calibri" panose="020F0502020204030204" pitchFamily="34" charset="0"/>
                <a:ea typeface="Lato Light" panose="020F0502020204030203" pitchFamily="34" charset="0"/>
                <a:cs typeface="Calibri" panose="020F0502020204030204" pitchFamily="34" charset="0"/>
              </a:rPr>
              <a:t>sie</a:t>
            </a:r>
            <a:r>
              <a:rPr lang="en-GB" sz="1800" dirty="0">
                <a:latin typeface="Calibri" panose="020F0502020204030204" pitchFamily="34" charset="0"/>
                <a:ea typeface="Lato Light" panose="020F0502020204030203" pitchFamily="34" charset="0"/>
                <a:cs typeface="Calibri" panose="020F0502020204030204" pitchFamily="34" charset="0"/>
              </a:rPr>
              <a:t> </a:t>
            </a:r>
            <a:r>
              <a:rPr lang="en-GB" sz="1800" dirty="0" err="1">
                <a:latin typeface="Calibri" panose="020F0502020204030204" pitchFamily="34" charset="0"/>
                <a:ea typeface="Lato Light" panose="020F0502020204030203" pitchFamily="34" charset="0"/>
                <a:cs typeface="Calibri" panose="020F0502020204030204" pitchFamily="34" charset="0"/>
              </a:rPr>
              <a:t>riskieren</a:t>
            </a:r>
            <a:r>
              <a:rPr lang="en-GB" sz="1800" dirty="0">
                <a:latin typeface="Calibri" panose="020F0502020204030204" pitchFamily="34" charset="0"/>
                <a:ea typeface="Lato Light" panose="020F0502020204030203" pitchFamily="34" charset="0"/>
                <a:cs typeface="Calibri" panose="020F0502020204030204" pitchFamily="34" charset="0"/>
              </a:rPr>
              <a:t> den </a:t>
            </a:r>
            <a:r>
              <a:rPr lang="en-GB" sz="1800" dirty="0" err="1">
                <a:latin typeface="Calibri" panose="020F0502020204030204" pitchFamily="34" charset="0"/>
                <a:ea typeface="Lato Light" panose="020F0502020204030203" pitchFamily="34" charset="0"/>
                <a:cs typeface="Calibri" panose="020F0502020204030204" pitchFamily="34" charset="0"/>
              </a:rPr>
              <a:t>Vertrauensverlust</a:t>
            </a:r>
            <a:r>
              <a:rPr lang="en-GB" sz="1800" dirty="0">
                <a:latin typeface="Calibri" panose="020F0502020204030204" pitchFamily="34" charset="0"/>
                <a:ea typeface="Lato Light" panose="020F0502020204030203" pitchFamily="34" charset="0"/>
                <a:cs typeface="Calibri" panose="020F0502020204030204" pitchFamily="34" charset="0"/>
              </a:rPr>
              <a:t> </a:t>
            </a:r>
            <a:r>
              <a:rPr lang="en-GB" sz="1800" dirty="0" err="1">
                <a:latin typeface="Calibri" panose="020F0502020204030204" pitchFamily="34" charset="0"/>
                <a:ea typeface="Lato Light" panose="020F0502020204030203" pitchFamily="34" charset="0"/>
                <a:cs typeface="Calibri" panose="020F0502020204030204" pitchFamily="34" charset="0"/>
              </a:rPr>
              <a:t>derjenigen</a:t>
            </a:r>
            <a:r>
              <a:rPr lang="en-GB" sz="1800" dirty="0">
                <a:latin typeface="Calibri" panose="020F0502020204030204" pitchFamily="34" charset="0"/>
                <a:ea typeface="Lato Light" panose="020F0502020204030203" pitchFamily="34" charset="0"/>
                <a:cs typeface="Calibri" panose="020F0502020204030204" pitchFamily="34" charset="0"/>
              </a:rPr>
              <a:t>, die </a:t>
            </a:r>
            <a:r>
              <a:rPr lang="en-GB" sz="1800" dirty="0" err="1">
                <a:latin typeface="Calibri" panose="020F0502020204030204" pitchFamily="34" charset="0"/>
                <a:ea typeface="Lato Light" panose="020F0502020204030203" pitchFamily="34" charset="0"/>
                <a:cs typeface="Calibri" panose="020F0502020204030204" pitchFamily="34" charset="0"/>
              </a:rPr>
              <a:t>diese</a:t>
            </a:r>
            <a:r>
              <a:rPr lang="en-GB" sz="1800" dirty="0">
                <a:latin typeface="Calibri" panose="020F0502020204030204" pitchFamily="34" charset="0"/>
                <a:ea typeface="Lato Light" panose="020F0502020204030203" pitchFamily="34" charset="0"/>
                <a:cs typeface="Calibri" panose="020F0502020204030204" pitchFamily="34" charset="0"/>
              </a:rPr>
              <a:t> </a:t>
            </a:r>
            <a:r>
              <a:rPr lang="en-GB" sz="1800" dirty="0" err="1">
                <a:latin typeface="Calibri" panose="020F0502020204030204" pitchFamily="34" charset="0"/>
                <a:ea typeface="Lato Light" panose="020F0502020204030203" pitchFamily="34" charset="0"/>
                <a:cs typeface="Calibri" panose="020F0502020204030204" pitchFamily="34" charset="0"/>
              </a:rPr>
              <a:t>Informationen</a:t>
            </a:r>
            <a:r>
              <a:rPr lang="en-GB" sz="1800" dirty="0">
                <a:latin typeface="Calibri" panose="020F0502020204030204" pitchFamily="34" charset="0"/>
                <a:ea typeface="Lato Light" panose="020F0502020204030203" pitchFamily="34" charset="0"/>
                <a:cs typeface="Calibri" panose="020F0502020204030204" pitchFamily="34" charset="0"/>
              </a:rPr>
              <a:t> </a:t>
            </a:r>
            <a:r>
              <a:rPr lang="en-GB" sz="1800" dirty="0" err="1">
                <a:latin typeface="Calibri" panose="020F0502020204030204" pitchFamily="34" charset="0"/>
                <a:ea typeface="Lato Light" panose="020F0502020204030203" pitchFamily="34" charset="0"/>
                <a:cs typeface="Calibri" panose="020F0502020204030204" pitchFamily="34" charset="0"/>
              </a:rPr>
              <a:t>wünschen</a:t>
            </a:r>
            <a:r>
              <a:rPr lang="en-GB" sz="1800" dirty="0">
                <a:latin typeface="Calibri" panose="020F0502020204030204" pitchFamily="34" charset="0"/>
                <a:ea typeface="Lato Light" panose="020F0502020204030203" pitchFamily="34" charset="0"/>
                <a:cs typeface="Calibri" panose="020F0502020204030204" pitchFamily="34" charset="0"/>
              </a:rPr>
              <a:t>. </a:t>
            </a:r>
          </a:p>
          <a:p>
            <a:pPr marL="12700" indent="-12700" algn="just"/>
            <a:endParaRPr lang="en-GB" sz="1800" dirty="0">
              <a:latin typeface="Calibri" panose="020F0502020204030204" pitchFamily="34" charset="0"/>
              <a:ea typeface="Lato Light" panose="020F0502020204030203"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77FEAF0F-B595-DA03-AE51-E7CA5AD4930C}"/>
              </a:ext>
            </a:extLst>
          </p:cNvPr>
          <p:cNvGrpSpPr/>
          <p:nvPr/>
        </p:nvGrpSpPr>
        <p:grpSpPr>
          <a:xfrm>
            <a:off x="7841515" y="4555111"/>
            <a:ext cx="4216035" cy="2093295"/>
            <a:chOff x="4406574" y="3422083"/>
            <a:chExt cx="4216035" cy="2093295"/>
          </a:xfrm>
        </p:grpSpPr>
        <p:sp>
          <p:nvSpPr>
            <p:cNvPr id="5" name="Freeform 4">
              <a:extLst>
                <a:ext uri="{FF2B5EF4-FFF2-40B4-BE49-F238E27FC236}">
                  <a16:creationId xmlns:a16="http://schemas.microsoft.com/office/drawing/2014/main" id="{93D7F185-A4CA-F597-F3A3-3F326AFC8228}"/>
                </a:ext>
              </a:extLst>
            </p:cNvPr>
            <p:cNvSpPr/>
            <p:nvPr/>
          </p:nvSpPr>
          <p:spPr>
            <a:xfrm>
              <a:off x="5172562" y="3422083"/>
              <a:ext cx="2682509" cy="1179998"/>
            </a:xfrm>
            <a:custGeom>
              <a:avLst/>
              <a:gdLst>
                <a:gd name="connsiteX0" fmla="*/ 335061 w 1596848"/>
                <a:gd name="connsiteY0" fmla="*/ 685817 h 702431"/>
                <a:gd name="connsiteX1" fmla="*/ 795655 w 1596848"/>
                <a:gd name="connsiteY1" fmla="*/ 532593 h 702431"/>
                <a:gd name="connsiteX2" fmla="*/ 1276555 w 1596848"/>
                <a:gd name="connsiteY2" fmla="*/ 702431 h 702431"/>
                <a:gd name="connsiteX3" fmla="*/ 1544235 w 1596848"/>
                <a:gd name="connsiteY3" fmla="*/ 348908 h 702431"/>
                <a:gd name="connsiteX4" fmla="*/ 1596848 w 1596848"/>
                <a:gd name="connsiteY4" fmla="*/ 286142 h 702431"/>
                <a:gd name="connsiteX5" fmla="*/ 798424 w 1596848"/>
                <a:gd name="connsiteY5" fmla="*/ 0 h 702431"/>
                <a:gd name="connsiteX6" fmla="*/ 0 w 1596848"/>
                <a:gd name="connsiteY6" fmla="*/ 286142 h 702431"/>
                <a:gd name="connsiteX7" fmla="*/ 52613 w 1596848"/>
                <a:gd name="connsiteY7" fmla="*/ 348908 h 702431"/>
                <a:gd name="connsiteX8" fmla="*/ 335061 w 1596848"/>
                <a:gd name="connsiteY8" fmla="*/ 685817 h 70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6848" h="702431">
                  <a:moveTo>
                    <a:pt x="335061" y="685817"/>
                  </a:moveTo>
                  <a:cubicBezTo>
                    <a:pt x="463363" y="589821"/>
                    <a:pt x="623048" y="532593"/>
                    <a:pt x="795655" y="532593"/>
                  </a:cubicBezTo>
                  <a:cubicBezTo>
                    <a:pt x="977492" y="532593"/>
                    <a:pt x="1145485" y="596282"/>
                    <a:pt x="1276555" y="702431"/>
                  </a:cubicBezTo>
                  <a:lnTo>
                    <a:pt x="1544235" y="348908"/>
                  </a:lnTo>
                  <a:lnTo>
                    <a:pt x="1596848" y="286142"/>
                  </a:lnTo>
                  <a:cubicBezTo>
                    <a:pt x="1379935" y="107072"/>
                    <a:pt x="1102102" y="0"/>
                    <a:pt x="798424" y="0"/>
                  </a:cubicBezTo>
                  <a:cubicBezTo>
                    <a:pt x="495669" y="0"/>
                    <a:pt x="216913" y="107072"/>
                    <a:pt x="0" y="286142"/>
                  </a:cubicBezTo>
                  <a:lnTo>
                    <a:pt x="52613" y="348908"/>
                  </a:lnTo>
                  <a:lnTo>
                    <a:pt x="335061" y="685817"/>
                  </a:lnTo>
                  <a:close/>
                </a:path>
              </a:pathLst>
            </a:custGeom>
            <a:solidFill>
              <a:srgbClr val="F16924"/>
            </a:solidFill>
            <a:ln w="9220" cap="flat">
              <a:solidFill>
                <a:srgbClr val="FFFFFF"/>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3D80EA6A-9C36-27A4-D5AA-A636809B7C90}"/>
                </a:ext>
              </a:extLst>
            </p:cNvPr>
            <p:cNvSpPr/>
            <p:nvPr/>
          </p:nvSpPr>
          <p:spPr>
            <a:xfrm>
              <a:off x="4406574" y="3902766"/>
              <a:ext cx="1328849" cy="1612612"/>
            </a:xfrm>
            <a:custGeom>
              <a:avLst/>
              <a:gdLst>
                <a:gd name="connsiteX0" fmla="*/ 791040 w 791039"/>
                <a:gd name="connsiteY0" fmla="*/ 399675 h 959958"/>
                <a:gd name="connsiteX1" fmla="*/ 509515 w 791039"/>
                <a:gd name="connsiteY1" fmla="*/ 62766 h 959958"/>
                <a:gd name="connsiteX2" fmla="*/ 456902 w 791039"/>
                <a:gd name="connsiteY2" fmla="*/ 0 h 959958"/>
                <a:gd name="connsiteX3" fmla="*/ 0 w 791039"/>
                <a:gd name="connsiteY3" fmla="*/ 959959 h 959958"/>
                <a:gd name="connsiteX4" fmla="*/ 88611 w 791039"/>
                <a:gd name="connsiteY4" fmla="*/ 959959 h 959958"/>
                <a:gd name="connsiteX5" fmla="*/ 485516 w 791039"/>
                <a:gd name="connsiteY5" fmla="*/ 959959 h 959958"/>
                <a:gd name="connsiteX6" fmla="*/ 791040 w 791039"/>
                <a:gd name="connsiteY6" fmla="*/ 399675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039" h="959958">
                  <a:moveTo>
                    <a:pt x="791040" y="399675"/>
                  </a:moveTo>
                  <a:lnTo>
                    <a:pt x="509515" y="62766"/>
                  </a:lnTo>
                  <a:lnTo>
                    <a:pt x="456902" y="0"/>
                  </a:lnTo>
                  <a:cubicBezTo>
                    <a:pt x="179992" y="227990"/>
                    <a:pt x="2769" y="573206"/>
                    <a:pt x="0" y="959959"/>
                  </a:cubicBezTo>
                  <a:lnTo>
                    <a:pt x="88611" y="959959"/>
                  </a:lnTo>
                  <a:lnTo>
                    <a:pt x="485516" y="959959"/>
                  </a:lnTo>
                  <a:cubicBezTo>
                    <a:pt x="502130" y="731046"/>
                    <a:pt x="618433" y="529823"/>
                    <a:pt x="791040" y="399675"/>
                  </a:cubicBezTo>
                  <a:close/>
                </a:path>
              </a:pathLst>
            </a:custGeom>
            <a:solidFill>
              <a:srgbClr val="B41F7A"/>
            </a:solidFill>
            <a:ln w="9220" cap="flat">
              <a:solidFill>
                <a:srgbClr val="FFFFFF"/>
              </a:solid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47DE1F3F-6C42-1D3F-A8E9-BB455C2F2560}"/>
                </a:ext>
              </a:extLst>
            </p:cNvPr>
            <p:cNvSpPr/>
            <p:nvPr/>
          </p:nvSpPr>
          <p:spPr>
            <a:xfrm>
              <a:off x="7317018" y="3901216"/>
              <a:ext cx="1305591" cy="1612612"/>
            </a:xfrm>
            <a:custGeom>
              <a:avLst/>
              <a:gdLst>
                <a:gd name="connsiteX0" fmla="*/ 777194 w 777194"/>
                <a:gd name="connsiteY0" fmla="*/ 959959 h 959958"/>
                <a:gd name="connsiteX1" fmla="*/ 320293 w 777194"/>
                <a:gd name="connsiteY1" fmla="*/ 0 h 959958"/>
                <a:gd name="connsiteX2" fmla="*/ 267680 w 777194"/>
                <a:gd name="connsiteY2" fmla="*/ 62766 h 959958"/>
                <a:gd name="connsiteX3" fmla="*/ 0 w 777194"/>
                <a:gd name="connsiteY3" fmla="*/ 416290 h 959958"/>
                <a:gd name="connsiteX4" fmla="*/ 284295 w 777194"/>
                <a:gd name="connsiteY4" fmla="*/ 959036 h 959958"/>
                <a:gd name="connsiteX5" fmla="*/ 687660 w 777194"/>
                <a:gd name="connsiteY5" fmla="*/ 959036 h 959958"/>
                <a:gd name="connsiteX6" fmla="*/ 777194 w 777194"/>
                <a:gd name="connsiteY6" fmla="*/ 959036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194" h="959958">
                  <a:moveTo>
                    <a:pt x="777194" y="959959"/>
                  </a:moveTo>
                  <a:cubicBezTo>
                    <a:pt x="774425" y="573206"/>
                    <a:pt x="597203" y="228913"/>
                    <a:pt x="320293" y="0"/>
                  </a:cubicBezTo>
                  <a:lnTo>
                    <a:pt x="267680" y="62766"/>
                  </a:lnTo>
                  <a:lnTo>
                    <a:pt x="0" y="416290"/>
                  </a:lnTo>
                  <a:cubicBezTo>
                    <a:pt x="161531" y="546438"/>
                    <a:pt x="268603" y="740276"/>
                    <a:pt x="284295" y="959036"/>
                  </a:cubicBezTo>
                  <a:lnTo>
                    <a:pt x="687660" y="959036"/>
                  </a:lnTo>
                  <a:lnTo>
                    <a:pt x="777194" y="959036"/>
                  </a:lnTo>
                  <a:close/>
                </a:path>
              </a:pathLst>
            </a:custGeom>
            <a:solidFill>
              <a:srgbClr val="EDA13E"/>
            </a:solidFill>
            <a:ln w="9220" cap="flat">
              <a:solidFill>
                <a:srgbClr val="FFFFFF"/>
              </a:solidFill>
              <a:prstDash val="solid"/>
              <a:miter/>
            </a:ln>
          </p:spPr>
          <p:txBody>
            <a:bodyPr rtlCol="0" anchor="ctr"/>
            <a:lstStyle/>
            <a:p>
              <a:endParaRPr lang="en-US"/>
            </a:p>
          </p:txBody>
        </p:sp>
        <p:sp>
          <p:nvSpPr>
            <p:cNvPr id="10" name="Shape">
              <a:extLst>
                <a:ext uri="{FF2B5EF4-FFF2-40B4-BE49-F238E27FC236}">
                  <a16:creationId xmlns:a16="http://schemas.microsoft.com/office/drawing/2014/main" id="{F05E3392-9598-2A67-7F05-9E9830C73BA0}"/>
                </a:ext>
              </a:extLst>
            </p:cNvPr>
            <p:cNvSpPr/>
            <p:nvPr/>
          </p:nvSpPr>
          <p:spPr>
            <a:xfrm>
              <a:off x="6042522" y="5014800"/>
              <a:ext cx="959643" cy="4798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00" y="21600"/>
                  </a:lnTo>
                  <a:cubicBezTo>
                    <a:pt x="21300" y="10029"/>
                    <a:pt x="16586" y="600"/>
                    <a:pt x="10800" y="600"/>
                  </a:cubicBezTo>
                  <a:cubicBezTo>
                    <a:pt x="5014" y="600"/>
                    <a:pt x="300" y="10029"/>
                    <a:pt x="300" y="21600"/>
                  </a:cubicBezTo>
                  <a:lnTo>
                    <a:pt x="0" y="21600"/>
                  </a:lnTo>
                  <a:cubicBezTo>
                    <a:pt x="0" y="9686"/>
                    <a:pt x="4843" y="0"/>
                    <a:pt x="10800" y="0"/>
                  </a:cubicBezTo>
                  <a:cubicBezTo>
                    <a:pt x="16757" y="0"/>
                    <a:pt x="21600" y="9686"/>
                    <a:pt x="21600" y="21600"/>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grpSp>
          <p:nvGrpSpPr>
            <p:cNvPr id="11" name="Group 10">
              <a:extLst>
                <a:ext uri="{FF2B5EF4-FFF2-40B4-BE49-F238E27FC236}">
                  <a16:creationId xmlns:a16="http://schemas.microsoft.com/office/drawing/2014/main" id="{BB48FDD9-01CE-76CE-D74F-05CE3D36AD9D}"/>
                </a:ext>
              </a:extLst>
            </p:cNvPr>
            <p:cNvGrpSpPr/>
            <p:nvPr/>
          </p:nvGrpSpPr>
          <p:grpSpPr>
            <a:xfrm>
              <a:off x="4699955" y="4554004"/>
              <a:ext cx="596523" cy="604610"/>
              <a:chOff x="3879500" y="2364850"/>
              <a:chExt cx="1085475" cy="1100191"/>
            </a:xfrm>
            <a:solidFill>
              <a:schemeClr val="bg1"/>
            </a:solidFill>
          </p:grpSpPr>
          <p:sp>
            <p:nvSpPr>
              <p:cNvPr id="27" name="Freeform 26">
                <a:extLst>
                  <a:ext uri="{FF2B5EF4-FFF2-40B4-BE49-F238E27FC236}">
                    <a16:creationId xmlns:a16="http://schemas.microsoft.com/office/drawing/2014/main" id="{C55D07B0-5430-0BBC-787F-1C54ACBD414D}"/>
                  </a:ext>
                </a:extLst>
              </p:cNvPr>
              <p:cNvSpPr/>
              <p:nvPr/>
            </p:nvSpPr>
            <p:spPr>
              <a:xfrm>
                <a:off x="3953554" y="2400505"/>
                <a:ext cx="924310" cy="773460"/>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43D0580-4BCD-71F0-08DA-982A351A2296}"/>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00956F1-75F6-7EF3-0724-D4DAD358204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E5BB1E1-11B4-5FC8-5216-F86916519D86}"/>
                  </a:ext>
                </a:extLst>
              </p:cNvPr>
              <p:cNvSpPr/>
              <p:nvPr/>
            </p:nvSpPr>
            <p:spPr>
              <a:xfrm>
                <a:off x="4061919" y="2657985"/>
                <a:ext cx="903056" cy="807056"/>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grp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10230D2-D3A6-EF39-B307-D8961326BFB4}"/>
                  </a:ext>
                </a:extLst>
              </p:cNvPr>
              <p:cNvSpPr/>
              <p:nvPr/>
            </p:nvSpPr>
            <p:spPr>
              <a:xfrm>
                <a:off x="4230575" y="2825634"/>
                <a:ext cx="367529" cy="367530"/>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3360FD1-0E62-D3A7-60A8-7545CE121632}"/>
                  </a:ext>
                </a:extLst>
              </p:cNvPr>
              <p:cNvSpPr/>
              <p:nvPr/>
            </p:nvSpPr>
            <p:spPr>
              <a:xfrm>
                <a:off x="4032824" y="2512959"/>
                <a:ext cx="921570" cy="773460"/>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D5C1D05-6F99-252B-C73A-8A73149DF8D4}"/>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BE2349-04B4-9EE4-F65B-17150AABEDD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2A69CB1-14BC-76DD-CFA7-4956773F8140}"/>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09A6DF1-7A1A-2ED8-7119-51FAA718968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4F089E5-8B62-952B-B25E-9E3907B70BA4}"/>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FB75F2-2263-50FE-EA65-5DDC20F06B66}"/>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grpFill/>
              <a:ln w="27426"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A59437D2-7323-D88E-667F-B0399DD238A4}"/>
                </a:ext>
              </a:extLst>
            </p:cNvPr>
            <p:cNvGrpSpPr/>
            <p:nvPr/>
          </p:nvGrpSpPr>
          <p:grpSpPr>
            <a:xfrm>
              <a:off x="6160856" y="3493200"/>
              <a:ext cx="694251" cy="695591"/>
              <a:chOff x="7284496" y="2127428"/>
              <a:chExt cx="2245645" cy="2249982"/>
            </a:xfrm>
            <a:solidFill>
              <a:schemeClr val="bg1"/>
            </a:solidFill>
          </p:grpSpPr>
          <p:grpSp>
            <p:nvGrpSpPr>
              <p:cNvPr id="19" name="Graphic 3">
                <a:extLst>
                  <a:ext uri="{FF2B5EF4-FFF2-40B4-BE49-F238E27FC236}">
                    <a16:creationId xmlns:a16="http://schemas.microsoft.com/office/drawing/2014/main" id="{9D14CDF6-B37D-D856-59EE-C978BA717934}"/>
                  </a:ext>
                </a:extLst>
              </p:cNvPr>
              <p:cNvGrpSpPr/>
              <p:nvPr/>
            </p:nvGrpSpPr>
            <p:grpSpPr>
              <a:xfrm>
                <a:off x="7284496" y="2127428"/>
                <a:ext cx="2245645" cy="2249982"/>
                <a:chOff x="5098317" y="2100784"/>
                <a:chExt cx="2245645" cy="2249982"/>
              </a:xfrm>
              <a:grpFill/>
            </p:grpSpPr>
            <p:sp>
              <p:nvSpPr>
                <p:cNvPr id="21" name="Freeform 20">
                  <a:extLst>
                    <a:ext uri="{FF2B5EF4-FFF2-40B4-BE49-F238E27FC236}">
                      <a16:creationId xmlns:a16="http://schemas.microsoft.com/office/drawing/2014/main" id="{474FBAF8-5BB2-28B2-E910-997CC3EEEB0F}"/>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226EC98-E607-82CA-F329-C992DE1F3A60}"/>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C6174F4-024D-1947-3B84-4BAD5C02732D}"/>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04405D6-772B-D07F-E118-B7539207A800}"/>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0550716-1FD1-A81A-B047-FB1CC1B928E2}"/>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6241B5A-3BDA-9031-9112-CDC8C560019C}"/>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sp>
            <p:nvSpPr>
              <p:cNvPr id="20" name="Freeform 19">
                <a:extLst>
                  <a:ext uri="{FF2B5EF4-FFF2-40B4-BE49-F238E27FC236}">
                    <a16:creationId xmlns:a16="http://schemas.microsoft.com/office/drawing/2014/main" id="{52F10267-F585-72F9-8ED2-9E2FF97AD697}"/>
                  </a:ext>
                </a:extLst>
              </p:cNvPr>
              <p:cNvSpPr/>
              <p:nvPr/>
            </p:nvSpPr>
            <p:spPr>
              <a:xfrm>
                <a:off x="8914614" y="2853999"/>
                <a:ext cx="71952" cy="71983"/>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grpFill/>
              <a:ln w="6040"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C6E56F48-86FB-0274-BC62-AF8A7B233F75}"/>
                </a:ext>
              </a:extLst>
            </p:cNvPr>
            <p:cNvGrpSpPr/>
            <p:nvPr userDrawn="1"/>
          </p:nvGrpSpPr>
          <p:grpSpPr>
            <a:xfrm>
              <a:off x="7658458" y="4365384"/>
              <a:ext cx="723380" cy="839526"/>
              <a:chOff x="2403525" y="3625384"/>
              <a:chExt cx="853935" cy="991043"/>
            </a:xfrm>
            <a:solidFill>
              <a:schemeClr val="bg1"/>
            </a:solidFill>
          </p:grpSpPr>
          <p:sp>
            <p:nvSpPr>
              <p:cNvPr id="15" name="Freeform 14">
                <a:extLst>
                  <a:ext uri="{FF2B5EF4-FFF2-40B4-BE49-F238E27FC236}">
                    <a16:creationId xmlns:a16="http://schemas.microsoft.com/office/drawing/2014/main" id="{36FF73A2-1671-9119-E9A8-125CBB34BC99}"/>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08DD0D3-F005-180C-F330-E679D53B4950}"/>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E893CC6-91C6-C1B8-6D84-26CA15417C8E}"/>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D8A9940-38DB-23D0-4F9C-83F4B56DF574}"/>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66" name="Freeform 65">
            <a:extLst>
              <a:ext uri="{FF2B5EF4-FFF2-40B4-BE49-F238E27FC236}">
                <a16:creationId xmlns:a16="http://schemas.microsoft.com/office/drawing/2014/main" id="{EB7B3610-CE5E-0E1F-7C60-C9E133E61D84}"/>
              </a:ext>
            </a:extLst>
          </p:cNvPr>
          <p:cNvSpPr/>
          <p:nvPr/>
        </p:nvSpPr>
        <p:spPr>
          <a:xfrm rot="5851682">
            <a:off x="9896352" y="5841085"/>
            <a:ext cx="634727" cy="1066726"/>
          </a:xfrm>
          <a:custGeom>
            <a:avLst/>
            <a:gdLst>
              <a:gd name="connsiteX0" fmla="*/ 325831 w 377841"/>
              <a:gd name="connsiteY0" fmla="*/ 353485 h 635002"/>
              <a:gd name="connsiteX1" fmla="*/ 215990 w 377841"/>
              <a:gd name="connsiteY1" fmla="*/ 310102 h 635002"/>
              <a:gd name="connsiteX2" fmla="*/ 16615 w 377841"/>
              <a:gd name="connsiteY2" fmla="*/ 7346 h 635002"/>
              <a:gd name="connsiteX3" fmla="*/ 0 w 377841"/>
              <a:gd name="connsiteY3" fmla="*/ 11038 h 635002"/>
              <a:gd name="connsiteX4" fmla="*/ 101534 w 377841"/>
              <a:gd name="connsiteY4" fmla="*/ 356254 h 635002"/>
              <a:gd name="connsiteX5" fmla="*/ 95995 w 377841"/>
              <a:gd name="connsiteY5" fmla="*/ 361792 h 635002"/>
              <a:gd name="connsiteX6" fmla="*/ 104303 w 377841"/>
              <a:gd name="connsiteY6" fmla="*/ 591629 h 635002"/>
              <a:gd name="connsiteX7" fmla="*/ 334138 w 377841"/>
              <a:gd name="connsiteY7" fmla="*/ 583321 h 635002"/>
              <a:gd name="connsiteX8" fmla="*/ 325831 w 377841"/>
              <a:gd name="connsiteY8" fmla="*/ 353485 h 635002"/>
              <a:gd name="connsiteX9" fmla="*/ 163377 w 377841"/>
              <a:gd name="connsiteY9" fmla="*/ 527939 h 635002"/>
              <a:gd name="connsiteX10" fmla="*/ 159685 w 377841"/>
              <a:gd name="connsiteY10" fmla="*/ 419944 h 635002"/>
              <a:gd name="connsiteX11" fmla="*/ 267680 w 377841"/>
              <a:gd name="connsiteY11" fmla="*/ 416252 h 635002"/>
              <a:gd name="connsiteX12" fmla="*/ 271372 w 377841"/>
              <a:gd name="connsiteY12" fmla="*/ 524247 h 635002"/>
              <a:gd name="connsiteX13" fmla="*/ 163377 w 377841"/>
              <a:gd name="connsiteY13" fmla="*/ 527939 h 63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841" h="635002">
                <a:moveTo>
                  <a:pt x="325831" y="353485"/>
                </a:moveTo>
                <a:cubicBezTo>
                  <a:pt x="294448" y="324871"/>
                  <a:pt x="255680" y="310102"/>
                  <a:pt x="215990" y="310102"/>
                </a:cubicBezTo>
                <a:cubicBezTo>
                  <a:pt x="183684" y="260258"/>
                  <a:pt x="22153" y="12884"/>
                  <a:pt x="16615" y="7346"/>
                </a:cubicBezTo>
                <a:cubicBezTo>
                  <a:pt x="0" y="-11115"/>
                  <a:pt x="0" y="11038"/>
                  <a:pt x="0" y="11038"/>
                </a:cubicBezTo>
                <a:lnTo>
                  <a:pt x="101534" y="356254"/>
                </a:lnTo>
                <a:cubicBezTo>
                  <a:pt x="99688" y="358100"/>
                  <a:pt x="97841" y="359946"/>
                  <a:pt x="95995" y="361792"/>
                </a:cubicBezTo>
                <a:cubicBezTo>
                  <a:pt x="35075" y="427328"/>
                  <a:pt x="38767" y="529785"/>
                  <a:pt x="104303" y="591629"/>
                </a:cubicBezTo>
                <a:cubicBezTo>
                  <a:pt x="169838" y="652549"/>
                  <a:pt x="272295" y="648857"/>
                  <a:pt x="334138" y="583321"/>
                </a:cubicBezTo>
                <a:cubicBezTo>
                  <a:pt x="395058" y="516863"/>
                  <a:pt x="392289" y="414405"/>
                  <a:pt x="325831" y="353485"/>
                </a:cubicBezTo>
                <a:close/>
                <a:moveTo>
                  <a:pt x="163377" y="527939"/>
                </a:moveTo>
                <a:cubicBezTo>
                  <a:pt x="131994" y="499325"/>
                  <a:pt x="131071" y="450404"/>
                  <a:pt x="159685" y="419944"/>
                </a:cubicBezTo>
                <a:cubicBezTo>
                  <a:pt x="188299" y="389483"/>
                  <a:pt x="237220" y="387637"/>
                  <a:pt x="267680" y="416252"/>
                </a:cubicBezTo>
                <a:cubicBezTo>
                  <a:pt x="299063" y="444866"/>
                  <a:pt x="299986" y="493787"/>
                  <a:pt x="271372" y="524247"/>
                </a:cubicBezTo>
                <a:cubicBezTo>
                  <a:pt x="242758" y="554707"/>
                  <a:pt x="193837" y="557476"/>
                  <a:pt x="163377" y="527939"/>
                </a:cubicBezTo>
                <a:close/>
              </a:path>
            </a:pathLst>
          </a:custGeom>
          <a:solidFill>
            <a:srgbClr val="245473"/>
          </a:solidFill>
          <a:ln w="9220" cap="flat">
            <a:noFill/>
            <a:prstDash val="solid"/>
            <a:miter/>
          </a:ln>
        </p:spPr>
        <p:txBody>
          <a:bodyPr rtlCol="0" anchor="ctr"/>
          <a:lstStyle/>
          <a:p>
            <a:endParaRPr lang="en-US"/>
          </a:p>
        </p:txBody>
      </p:sp>
      <p:grpSp>
        <p:nvGrpSpPr>
          <p:cNvPr id="47" name="Group 46">
            <a:extLst>
              <a:ext uri="{FF2B5EF4-FFF2-40B4-BE49-F238E27FC236}">
                <a16:creationId xmlns:a16="http://schemas.microsoft.com/office/drawing/2014/main" id="{3B09A200-5ACA-5C9E-86ED-3672D4D3F9C2}"/>
              </a:ext>
            </a:extLst>
          </p:cNvPr>
          <p:cNvGrpSpPr/>
          <p:nvPr/>
        </p:nvGrpSpPr>
        <p:grpSpPr>
          <a:xfrm>
            <a:off x="492230" y="1865708"/>
            <a:ext cx="936321" cy="1086657"/>
            <a:chOff x="8360213" y="3458151"/>
            <a:chExt cx="853935" cy="991043"/>
          </a:xfrm>
          <a:solidFill>
            <a:srgbClr val="595959"/>
          </a:solidFill>
        </p:grpSpPr>
        <p:grpSp>
          <p:nvGrpSpPr>
            <p:cNvPr id="48" name="Graphic 2">
              <a:extLst>
                <a:ext uri="{FF2B5EF4-FFF2-40B4-BE49-F238E27FC236}">
                  <a16:creationId xmlns:a16="http://schemas.microsoft.com/office/drawing/2014/main" id="{6FC34111-DD80-D16E-E0DB-1ED06B7E4A82}"/>
                </a:ext>
              </a:extLst>
            </p:cNvPr>
            <p:cNvGrpSpPr/>
            <p:nvPr userDrawn="1"/>
          </p:nvGrpSpPr>
          <p:grpSpPr>
            <a:xfrm>
              <a:off x="8599192" y="3595917"/>
              <a:ext cx="375982" cy="204367"/>
              <a:chOff x="2642504" y="3763150"/>
              <a:chExt cx="375982" cy="204367"/>
            </a:xfrm>
            <a:grpFill/>
          </p:grpSpPr>
          <p:sp>
            <p:nvSpPr>
              <p:cNvPr id="54" name="Freeform 53">
                <a:extLst>
                  <a:ext uri="{FF2B5EF4-FFF2-40B4-BE49-F238E27FC236}">
                    <a16:creationId xmlns:a16="http://schemas.microsoft.com/office/drawing/2014/main" id="{A6274AE0-0312-5AB5-E3C8-8DD532DD93E5}"/>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F16924"/>
              </a:solidFill>
              <a:ln w="3834"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5094BC4-0309-65C2-F73B-72BC907BDAE4}"/>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F16924"/>
              </a:solidFill>
              <a:ln w="3834" cap="flat">
                <a:noFill/>
                <a:prstDash val="solid"/>
                <a:miter/>
              </a:ln>
            </p:spPr>
            <p:txBody>
              <a:bodyPr rtlCol="0" anchor="ctr"/>
              <a:lstStyle/>
              <a:p>
                <a:endParaRPr lang="en-US"/>
              </a:p>
            </p:txBody>
          </p:sp>
        </p:grpSp>
        <p:grpSp>
          <p:nvGrpSpPr>
            <p:cNvPr id="49" name="Graphic 2">
              <a:extLst>
                <a:ext uri="{FF2B5EF4-FFF2-40B4-BE49-F238E27FC236}">
                  <a16:creationId xmlns:a16="http://schemas.microsoft.com/office/drawing/2014/main" id="{C29A601B-D5CC-BA82-C8E1-30BBF61646D0}"/>
                </a:ext>
              </a:extLst>
            </p:cNvPr>
            <p:cNvGrpSpPr/>
            <p:nvPr userDrawn="1"/>
          </p:nvGrpSpPr>
          <p:grpSpPr>
            <a:xfrm>
              <a:off x="8360213" y="3458151"/>
              <a:ext cx="853935" cy="991043"/>
              <a:chOff x="2403525" y="3625384"/>
              <a:chExt cx="853935" cy="991043"/>
            </a:xfrm>
            <a:grpFill/>
          </p:grpSpPr>
          <p:sp>
            <p:nvSpPr>
              <p:cNvPr id="50" name="Freeform 49">
                <a:extLst>
                  <a:ext uri="{FF2B5EF4-FFF2-40B4-BE49-F238E27FC236}">
                    <a16:creationId xmlns:a16="http://schemas.microsoft.com/office/drawing/2014/main" id="{E296E4D0-B97A-466C-47AD-CC6216B07545}"/>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06EF388-E7B5-8EEF-7C97-9C7443F7D953}"/>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3B34B5A4-F72E-8A5B-9938-7DDCA83BAAA8}"/>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5E60E10-11BC-D1C9-5422-695345C11ED5}"/>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39" name="TextBox 38">
            <a:extLst>
              <a:ext uri="{FF2B5EF4-FFF2-40B4-BE49-F238E27FC236}">
                <a16:creationId xmlns:a16="http://schemas.microsoft.com/office/drawing/2014/main" id="{13AB6038-8230-FAFD-A672-34E7550E42E1}"/>
              </a:ext>
            </a:extLst>
          </p:cNvPr>
          <p:cNvSpPr txBox="1"/>
          <p:nvPr/>
        </p:nvSpPr>
        <p:spPr>
          <a:xfrm>
            <a:off x="1667408" y="3824867"/>
            <a:ext cx="6368574" cy="2308324"/>
          </a:xfrm>
          <a:prstGeom prst="rect">
            <a:avLst/>
          </a:prstGeom>
          <a:noFill/>
        </p:spPr>
        <p:txBody>
          <a:bodyPr wrap="square">
            <a:spAutoFit/>
          </a:bodyPr>
          <a:lstStyle/>
          <a:p>
            <a:pPr marL="12700" indent="-12700" algn="just"/>
            <a:r>
              <a:rPr lang="en-GB" dirty="0" err="1">
                <a:solidFill>
                  <a:srgbClr val="595959"/>
                </a:solidFill>
                <a:latin typeface="Calibri" panose="020F0502020204030204" pitchFamily="34" charset="0"/>
                <a:ea typeface="Lato Light" panose="020F0502020204030203" pitchFamily="34" charset="0"/>
                <a:cs typeface="Calibri" panose="020F0502020204030204" pitchFamily="34" charset="0"/>
              </a:rPr>
              <a:t>Zusätzlich</a:t>
            </a:r>
            <a:r>
              <a:rPr lang="en-GB" dirty="0">
                <a:solidFill>
                  <a:srgbClr val="595959"/>
                </a:solidFill>
                <a:latin typeface="Calibri" panose="020F0502020204030204" pitchFamily="34" charset="0"/>
                <a:ea typeface="Lato Light" panose="020F0502020204030203" pitchFamily="34" charset="0"/>
                <a:cs typeface="Calibri" panose="020F0502020204030204" pitchFamily="34" charset="0"/>
              </a:rPr>
              <a:t> muss das KMU den wichtigsten </a:t>
            </a:r>
            <a:r>
              <a:rPr lang="en-GB" dirty="0" err="1">
                <a:solidFill>
                  <a:srgbClr val="595959"/>
                </a:solidFill>
                <a:latin typeface="Calibri" panose="020F0502020204030204" pitchFamily="34" charset="0"/>
                <a:ea typeface="Lato Light" panose="020F0502020204030203" pitchFamily="34" charset="0"/>
                <a:cs typeface="Calibri" panose="020F0502020204030204" pitchFamily="34" charset="0"/>
              </a:rPr>
              <a:t>Interessengruppen</a:t>
            </a:r>
            <a:r>
              <a:rPr lang="en-GB"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dirty="0" err="1">
                <a:solidFill>
                  <a:srgbClr val="595959"/>
                </a:solidFill>
                <a:latin typeface="Calibri" panose="020F0502020204030204" pitchFamily="34" charset="0"/>
                <a:ea typeface="Lato Light" panose="020F0502020204030203" pitchFamily="34" charset="0"/>
                <a:cs typeface="Calibri" panose="020F0502020204030204" pitchFamily="34" charset="0"/>
              </a:rPr>
              <a:t>aktuelle</a:t>
            </a:r>
            <a:r>
              <a:rPr lang="en-GB" dirty="0">
                <a:solidFill>
                  <a:srgbClr val="595959"/>
                </a:solidFill>
                <a:latin typeface="Calibri" panose="020F0502020204030204" pitchFamily="34" charset="0"/>
                <a:ea typeface="Lato Light" panose="020F0502020204030203" pitchFamily="34" charset="0"/>
                <a:cs typeface="Calibri" panose="020F0502020204030204" pitchFamily="34" charset="0"/>
              </a:rPr>
              <a:t> Informationen über den Wiederherstellungsprozess, </a:t>
            </a:r>
            <a:r>
              <a:rPr lang="en-GB" dirty="0" err="1">
                <a:solidFill>
                  <a:srgbClr val="595959"/>
                </a:solidFill>
                <a:latin typeface="Calibri" panose="020F0502020204030204" pitchFamily="34" charset="0"/>
                <a:ea typeface="Lato Light" panose="020F0502020204030203" pitchFamily="34" charset="0"/>
                <a:cs typeface="Calibri" panose="020F0502020204030204" pitchFamily="34" charset="0"/>
              </a:rPr>
              <a:t>Korrekturmaßnahmen</a:t>
            </a:r>
            <a:r>
              <a:rPr lang="en-GB" dirty="0">
                <a:solidFill>
                  <a:srgbClr val="595959"/>
                </a:solidFill>
                <a:latin typeface="Calibri" panose="020F0502020204030204" pitchFamily="34" charset="0"/>
                <a:ea typeface="Lato Light" panose="020F0502020204030203" pitchFamily="34" charset="0"/>
                <a:cs typeface="Calibri" panose="020F0502020204030204" pitchFamily="34" charset="0"/>
              </a:rPr>
              <a:t> und/</a:t>
            </a:r>
            <a:r>
              <a:rPr lang="en-GB" dirty="0" err="1">
                <a:solidFill>
                  <a:srgbClr val="595959"/>
                </a:solidFill>
                <a:latin typeface="Calibri" panose="020F0502020204030204" pitchFamily="34" charset="0"/>
                <a:ea typeface="Lato Light" panose="020F0502020204030203" pitchFamily="34" charset="0"/>
                <a:cs typeface="Calibri" panose="020F0502020204030204" pitchFamily="34" charset="0"/>
              </a:rPr>
              <a:t>oder</a:t>
            </a:r>
            <a:r>
              <a:rPr lang="en-GB"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dirty="0" err="1">
                <a:solidFill>
                  <a:srgbClr val="595959"/>
                </a:solidFill>
                <a:latin typeface="Calibri" panose="020F0502020204030204" pitchFamily="34" charset="0"/>
                <a:ea typeface="Lato Light" panose="020F0502020204030203" pitchFamily="34" charset="0"/>
                <a:cs typeface="Calibri" panose="020F0502020204030204" pitchFamily="34" charset="0"/>
              </a:rPr>
              <a:t>Untersuchungen</a:t>
            </a:r>
            <a:r>
              <a:rPr lang="en-GB" dirty="0">
                <a:solidFill>
                  <a:srgbClr val="595959"/>
                </a:solidFill>
                <a:latin typeface="Calibri" panose="020F0502020204030204" pitchFamily="34" charset="0"/>
                <a:ea typeface="Lato Light" panose="020F0502020204030203" pitchFamily="34" charset="0"/>
                <a:cs typeface="Calibri" panose="020F0502020204030204" pitchFamily="34" charset="0"/>
              </a:rPr>
              <a:t> der </a:t>
            </a:r>
            <a:r>
              <a:rPr lang="en-GB" dirty="0" err="1">
                <a:solidFill>
                  <a:srgbClr val="595959"/>
                </a:solidFill>
                <a:latin typeface="Calibri" panose="020F0502020204030204" pitchFamily="34" charset="0"/>
                <a:ea typeface="Lato Light" panose="020F0502020204030203" pitchFamily="34" charset="0"/>
                <a:cs typeface="Calibri" panose="020F0502020204030204" pitchFamily="34" charset="0"/>
              </a:rPr>
              <a:t>Krise</a:t>
            </a:r>
            <a:r>
              <a:rPr lang="en-GB"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dirty="0" err="1">
                <a:solidFill>
                  <a:srgbClr val="595959"/>
                </a:solidFill>
                <a:latin typeface="Calibri" panose="020F0502020204030204" pitchFamily="34" charset="0"/>
                <a:ea typeface="Lato Light" panose="020F0502020204030203" pitchFamily="34" charset="0"/>
                <a:cs typeface="Calibri" panose="020F0502020204030204" pitchFamily="34" charset="0"/>
              </a:rPr>
              <a:t>zukommen</a:t>
            </a:r>
            <a:r>
              <a:rPr lang="en-GB"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dirty="0" err="1">
                <a:solidFill>
                  <a:srgbClr val="595959"/>
                </a:solidFill>
                <a:latin typeface="Calibri" panose="020F0502020204030204" pitchFamily="34" charset="0"/>
                <a:ea typeface="Lato Light" panose="020F0502020204030203" pitchFamily="34" charset="0"/>
                <a:cs typeface="Calibri" panose="020F0502020204030204" pitchFamily="34" charset="0"/>
              </a:rPr>
              <a:t>lassen</a:t>
            </a:r>
            <a:r>
              <a:rPr lang="en-GB" dirty="0">
                <a:solidFill>
                  <a:srgbClr val="595959"/>
                </a:solidFill>
                <a:latin typeface="Calibri" panose="020F0502020204030204" pitchFamily="34" charset="0"/>
                <a:ea typeface="Lato Light" panose="020F0502020204030203" pitchFamily="34" charset="0"/>
                <a:cs typeface="Calibri" panose="020F0502020204030204" pitchFamily="34" charset="0"/>
              </a:rPr>
              <a:t>. Der Umfang der </a:t>
            </a:r>
            <a:r>
              <a:rPr lang="en-GB" dirty="0" err="1">
                <a:solidFill>
                  <a:srgbClr val="595959"/>
                </a:solidFill>
                <a:latin typeface="Calibri" panose="020F0502020204030204" pitchFamily="34" charset="0"/>
                <a:ea typeface="Lato Light" panose="020F0502020204030203" pitchFamily="34" charset="0"/>
                <a:cs typeface="Calibri" panose="020F0502020204030204" pitchFamily="34" charset="0"/>
              </a:rPr>
              <a:t>erforderlichen</a:t>
            </a:r>
            <a:r>
              <a:rPr lang="en-GB"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dirty="0" err="1">
                <a:solidFill>
                  <a:srgbClr val="595959"/>
                </a:solidFill>
                <a:latin typeface="Calibri" panose="020F0502020204030204" pitchFamily="34" charset="0"/>
                <a:ea typeface="Lato Light" panose="020F0502020204030203" pitchFamily="34" charset="0"/>
                <a:cs typeface="Calibri" panose="020F0502020204030204" pitchFamily="34" charset="0"/>
              </a:rPr>
              <a:t>Folgekommunikation</a:t>
            </a:r>
            <a:r>
              <a:rPr lang="en-GB"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dirty="0" err="1">
                <a:solidFill>
                  <a:srgbClr val="595959"/>
                </a:solidFill>
                <a:latin typeface="Calibri" panose="020F0502020204030204" pitchFamily="34" charset="0"/>
                <a:ea typeface="Lato Light" panose="020F0502020204030203" pitchFamily="34" charset="0"/>
                <a:cs typeface="Calibri" panose="020F0502020204030204" pitchFamily="34" charset="0"/>
              </a:rPr>
              <a:t>hängt</a:t>
            </a:r>
            <a:r>
              <a:rPr lang="en-GB"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dirty="0" err="1">
                <a:solidFill>
                  <a:srgbClr val="595959"/>
                </a:solidFill>
                <a:latin typeface="Calibri" panose="020F0502020204030204" pitchFamily="34" charset="0"/>
                <a:ea typeface="Lato Light" panose="020F0502020204030203" pitchFamily="34" charset="0"/>
                <a:cs typeface="Calibri" panose="020F0502020204030204" pitchFamily="34" charset="0"/>
              </a:rPr>
              <a:t>einerseits</a:t>
            </a:r>
            <a:r>
              <a:rPr lang="en-GB" dirty="0">
                <a:solidFill>
                  <a:srgbClr val="595959"/>
                </a:solidFill>
                <a:latin typeface="Calibri" panose="020F0502020204030204" pitchFamily="34" charset="0"/>
                <a:ea typeface="Lato Light" panose="020F0502020204030203" pitchFamily="34" charset="0"/>
                <a:cs typeface="Calibri" panose="020F0502020204030204" pitchFamily="34" charset="0"/>
              </a:rPr>
              <a:t> von der </a:t>
            </a:r>
            <a:r>
              <a:rPr lang="en-GB" dirty="0" err="1">
                <a:solidFill>
                  <a:srgbClr val="595959"/>
                </a:solidFill>
                <a:latin typeface="Calibri" panose="020F0502020204030204" pitchFamily="34" charset="0"/>
                <a:ea typeface="Lato Light" panose="020F0502020204030203" pitchFamily="34" charset="0"/>
                <a:cs typeface="Calibri" panose="020F0502020204030204" pitchFamily="34" charset="0"/>
              </a:rPr>
              <a:t>Menge</a:t>
            </a:r>
            <a:r>
              <a:rPr lang="en-GB" dirty="0">
                <a:solidFill>
                  <a:srgbClr val="595959"/>
                </a:solidFill>
                <a:latin typeface="Calibri" panose="020F0502020204030204" pitchFamily="34" charset="0"/>
                <a:ea typeface="Lato Light" panose="020F0502020204030203" pitchFamily="34" charset="0"/>
                <a:cs typeface="Calibri" panose="020F0502020204030204" pitchFamily="34" charset="0"/>
              </a:rPr>
              <a:t> an </a:t>
            </a:r>
            <a:r>
              <a:rPr lang="en-GB" dirty="0" err="1">
                <a:solidFill>
                  <a:srgbClr val="595959"/>
                </a:solidFill>
                <a:latin typeface="Calibri" panose="020F0502020204030204" pitchFamily="34" charset="0"/>
                <a:ea typeface="Lato Light" panose="020F0502020204030203" pitchFamily="34" charset="0"/>
                <a:cs typeface="Calibri" panose="020F0502020204030204" pitchFamily="34" charset="0"/>
              </a:rPr>
              <a:t>Informationen</a:t>
            </a:r>
            <a:r>
              <a:rPr lang="en-GB" dirty="0">
                <a:solidFill>
                  <a:srgbClr val="595959"/>
                </a:solidFill>
                <a:latin typeface="Calibri" panose="020F0502020204030204" pitchFamily="34" charset="0"/>
                <a:ea typeface="Lato Light" panose="020F0502020204030203" pitchFamily="34" charset="0"/>
                <a:cs typeface="Calibri" panose="020F0502020204030204" pitchFamily="34" charset="0"/>
              </a:rPr>
              <a:t> ab, die während der </a:t>
            </a:r>
            <a:r>
              <a:rPr lang="en-GB" dirty="0" err="1">
                <a:solidFill>
                  <a:srgbClr val="595959"/>
                </a:solidFill>
                <a:latin typeface="Calibri" panose="020F0502020204030204" pitchFamily="34" charset="0"/>
                <a:ea typeface="Lato Light" panose="020F0502020204030203" pitchFamily="34" charset="0"/>
                <a:cs typeface="Calibri" panose="020F0502020204030204" pitchFamily="34" charset="0"/>
              </a:rPr>
              <a:t>Krise</a:t>
            </a:r>
            <a:r>
              <a:rPr lang="en-GB"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dirty="0" err="1">
                <a:solidFill>
                  <a:srgbClr val="595959"/>
                </a:solidFill>
                <a:latin typeface="Calibri" panose="020F0502020204030204" pitchFamily="34" charset="0"/>
                <a:ea typeface="Lato Light" panose="020F0502020204030203" pitchFamily="34" charset="0"/>
                <a:cs typeface="Calibri" panose="020F0502020204030204" pitchFamily="34" charset="0"/>
              </a:rPr>
              <a:t>zugesagt</a:t>
            </a:r>
            <a:r>
              <a:rPr lang="en-GB"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dirty="0" err="1">
                <a:solidFill>
                  <a:srgbClr val="595959"/>
                </a:solidFill>
                <a:latin typeface="Calibri" panose="020F0502020204030204" pitchFamily="34" charset="0"/>
                <a:ea typeface="Lato Light" panose="020F0502020204030203" pitchFamily="34" charset="0"/>
                <a:cs typeface="Calibri" panose="020F0502020204030204" pitchFamily="34" charset="0"/>
              </a:rPr>
              <a:t>wurden</a:t>
            </a:r>
            <a:r>
              <a:rPr lang="en-GB" dirty="0">
                <a:solidFill>
                  <a:srgbClr val="595959"/>
                </a:solidFill>
                <a:latin typeface="Calibri" panose="020F0502020204030204" pitchFamily="34" charset="0"/>
                <a:ea typeface="Lato Light" panose="020F0502020204030203" pitchFamily="34" charset="0"/>
                <a:cs typeface="Calibri" panose="020F0502020204030204" pitchFamily="34" charset="0"/>
              </a:rPr>
              <a:t> und </a:t>
            </a:r>
            <a:r>
              <a:rPr lang="en-GB" dirty="0" err="1">
                <a:solidFill>
                  <a:srgbClr val="595959"/>
                </a:solidFill>
                <a:latin typeface="Calibri" panose="020F0502020204030204" pitchFamily="34" charset="0"/>
                <a:ea typeface="Lato Light" panose="020F0502020204030203" pitchFamily="34" charset="0"/>
                <a:cs typeface="Calibri" panose="020F0502020204030204" pitchFamily="34" charset="0"/>
              </a:rPr>
              <a:t>andererseits</a:t>
            </a:r>
            <a:r>
              <a:rPr lang="en-GB" dirty="0">
                <a:solidFill>
                  <a:srgbClr val="595959"/>
                </a:solidFill>
                <a:latin typeface="Calibri" panose="020F0502020204030204" pitchFamily="34" charset="0"/>
                <a:ea typeface="Lato Light" panose="020F0502020204030203" pitchFamily="34" charset="0"/>
                <a:cs typeface="Calibri" panose="020F0502020204030204" pitchFamily="34" charset="0"/>
              </a:rPr>
              <a:t> von der Zeit, die für den Abschluss des </a:t>
            </a:r>
            <a:r>
              <a:rPr lang="en-GB" dirty="0" err="1">
                <a:solidFill>
                  <a:srgbClr val="595959"/>
                </a:solidFill>
                <a:latin typeface="Calibri" panose="020F0502020204030204" pitchFamily="34" charset="0"/>
                <a:ea typeface="Lato Light" panose="020F0502020204030203" pitchFamily="34" charset="0"/>
                <a:cs typeface="Calibri" panose="020F0502020204030204" pitchFamily="34" charset="0"/>
              </a:rPr>
              <a:t>Wiederherstellungsprozesses</a:t>
            </a:r>
            <a:r>
              <a:rPr lang="en-GB"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dirty="0" err="1">
                <a:solidFill>
                  <a:srgbClr val="595959"/>
                </a:solidFill>
                <a:latin typeface="Calibri" panose="020F0502020204030204" pitchFamily="34" charset="0"/>
                <a:ea typeface="Lato Light" panose="020F0502020204030203" pitchFamily="34" charset="0"/>
                <a:cs typeface="Calibri" panose="020F0502020204030204" pitchFamily="34" charset="0"/>
              </a:rPr>
              <a:t>benötigt</a:t>
            </a:r>
            <a:r>
              <a:rPr lang="en-GB"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dirty="0" err="1">
                <a:solidFill>
                  <a:srgbClr val="595959"/>
                </a:solidFill>
                <a:latin typeface="Calibri" panose="020F0502020204030204" pitchFamily="34" charset="0"/>
                <a:ea typeface="Lato Light" panose="020F0502020204030203" pitchFamily="34" charset="0"/>
                <a:cs typeface="Calibri" panose="020F0502020204030204" pitchFamily="34" charset="0"/>
              </a:rPr>
              <a:t>wird</a:t>
            </a:r>
            <a:r>
              <a:rPr lang="en-GB"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p>
        </p:txBody>
      </p:sp>
    </p:spTree>
    <p:extLst>
      <p:ext uri="{BB962C8B-B14F-4D97-AF65-F5344CB8AC3E}">
        <p14:creationId xmlns:p14="http://schemas.microsoft.com/office/powerpoint/2010/main" val="1039357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325522-A9FB-F948-8CCF-59F3F8A2C341}"/>
              </a:ext>
            </a:extLst>
          </p:cNvPr>
          <p:cNvSpPr>
            <a:spLocks noGrp="1"/>
          </p:cNvSpPr>
          <p:nvPr>
            <p:ph type="body" sz="quarter" idx="25"/>
          </p:nvPr>
        </p:nvSpPr>
        <p:spPr>
          <a:xfrm>
            <a:off x="1332038" y="3296363"/>
            <a:ext cx="3864802" cy="444219"/>
          </a:xfrm>
        </p:spPr>
        <p:txBody>
          <a:bodyPr>
            <a:normAutofit/>
          </a:bodyPr>
          <a:lstStyle/>
          <a:p>
            <a:r>
              <a:rPr lang="en-US" dirty="0" err="1">
                <a:hlinkClick r:id="rId2">
                  <a:extLst>
                    <a:ext uri="{A12FA001-AC4F-418D-AE19-62706E023703}">
                      <ahyp:hlinkClr xmlns:ahyp="http://schemas.microsoft.com/office/drawing/2018/hyperlinkcolor" val="tx"/>
                    </a:ext>
                  </a:extLst>
                </a:hlinkClick>
              </a:rPr>
              <a:t>www.facebook.com/SECure.ErasmusProject</a:t>
            </a:r>
            <a:endParaRPr lang="en-US" dirty="0"/>
          </a:p>
        </p:txBody>
      </p:sp>
      <p:sp>
        <p:nvSpPr>
          <p:cNvPr id="5" name="Text Placeholder 4">
            <a:extLst>
              <a:ext uri="{FF2B5EF4-FFF2-40B4-BE49-F238E27FC236}">
                <a16:creationId xmlns:a16="http://schemas.microsoft.com/office/drawing/2014/main" id="{9DB39A56-8A82-FC46-9BD0-F1D9CB893053}"/>
              </a:ext>
            </a:extLst>
          </p:cNvPr>
          <p:cNvSpPr>
            <a:spLocks noGrp="1"/>
          </p:cNvSpPr>
          <p:nvPr>
            <p:ph type="body" sz="quarter" idx="26"/>
          </p:nvPr>
        </p:nvSpPr>
        <p:spPr>
          <a:xfrm>
            <a:off x="1332038" y="3919323"/>
            <a:ext cx="3712402" cy="481102"/>
          </a:xfrm>
        </p:spPr>
        <p:txBody>
          <a:bodyPr>
            <a:normAutofit/>
          </a:bodyPr>
          <a:lstStyle/>
          <a:p>
            <a:r>
              <a:rPr lang="en-US" dirty="0">
                <a:hlinkClick r:id="rId3">
                  <a:extLst>
                    <a:ext uri="{A12FA001-AC4F-418D-AE19-62706E023703}">
                      <ahyp:hlinkClr xmlns:ahyp="http://schemas.microsoft.com/office/drawing/2018/hyperlinkcolor" val="tx"/>
                    </a:ext>
                  </a:extLst>
                </a:hlinkClick>
              </a:rPr>
              <a:t>www.twitter.com/SECure_Project</a:t>
            </a:r>
            <a:endParaRPr lang="en-US" dirty="0"/>
          </a:p>
        </p:txBody>
      </p:sp>
      <p:sp>
        <p:nvSpPr>
          <p:cNvPr id="6" name="Text Placeholder 5">
            <a:extLst>
              <a:ext uri="{FF2B5EF4-FFF2-40B4-BE49-F238E27FC236}">
                <a16:creationId xmlns:a16="http://schemas.microsoft.com/office/drawing/2014/main" id="{85493FFE-13D7-664E-8742-24D93C3723EA}"/>
              </a:ext>
            </a:extLst>
          </p:cNvPr>
          <p:cNvSpPr>
            <a:spLocks noGrp="1"/>
          </p:cNvSpPr>
          <p:nvPr>
            <p:ph type="body" sz="quarter" idx="27"/>
          </p:nvPr>
        </p:nvSpPr>
        <p:spPr>
          <a:xfrm>
            <a:off x="1340201" y="4562886"/>
            <a:ext cx="3466767" cy="566466"/>
          </a:xfrm>
        </p:spPr>
        <p:txBody>
          <a:bodyPr>
            <a:normAutofit/>
          </a:bodyPr>
          <a:lstStyle/>
          <a:p>
            <a:r>
              <a:rPr lang="en-US" dirty="0" err="1">
                <a:hlinkClick r:id="rId4">
                  <a:extLst>
                    <a:ext uri="{A12FA001-AC4F-418D-AE19-62706E023703}">
                      <ahyp:hlinkClr xmlns:ahyp="http://schemas.microsoft.com/office/drawing/2018/hyperlinkcolor" val="tx"/>
                    </a:ext>
                  </a:extLst>
                </a:hlinkClick>
              </a:rPr>
              <a:t>www.linkedin.com/company/secure-project/</a:t>
            </a:r>
            <a:endParaRPr lang="en-US" dirty="0"/>
          </a:p>
        </p:txBody>
      </p:sp>
      <p:sp>
        <p:nvSpPr>
          <p:cNvPr id="13" name="Text Placeholder 12">
            <a:extLst>
              <a:ext uri="{FF2B5EF4-FFF2-40B4-BE49-F238E27FC236}">
                <a16:creationId xmlns:a16="http://schemas.microsoft.com/office/drawing/2014/main" id="{CAF717B5-2512-1E47-B1D4-71C9C0DE0704}"/>
              </a:ext>
            </a:extLst>
          </p:cNvPr>
          <p:cNvSpPr>
            <a:spLocks noGrp="1"/>
          </p:cNvSpPr>
          <p:nvPr>
            <p:ph type="body" sz="quarter" idx="28"/>
          </p:nvPr>
        </p:nvSpPr>
        <p:spPr>
          <a:xfrm>
            <a:off x="567325" y="5747113"/>
            <a:ext cx="3898089" cy="731140"/>
          </a:xfrm>
        </p:spPr>
        <p:txBody>
          <a:bodyPr>
            <a:normAutofit fontScale="92500"/>
          </a:bodyPr>
          <a:lstStyle/>
          <a:p>
            <a:r>
              <a:rPr lang="en-US" dirty="0" err="1"/>
              <a:t>www. </a:t>
            </a:r>
            <a:r>
              <a:rPr lang="en-US" b="1" dirty="0" err="1"/>
              <a:t>smecrisistoolkit. </a:t>
            </a:r>
            <a:r>
              <a:rPr lang="en-US" dirty="0" err="1"/>
              <a:t>eu</a:t>
            </a:r>
            <a:endParaRPr lang="en-US" dirty="0"/>
          </a:p>
        </p:txBody>
      </p:sp>
      <p:sp>
        <p:nvSpPr>
          <p:cNvPr id="2" name="Text Placeholder 1">
            <a:extLst>
              <a:ext uri="{FF2B5EF4-FFF2-40B4-BE49-F238E27FC236}">
                <a16:creationId xmlns:a16="http://schemas.microsoft.com/office/drawing/2014/main" id="{EC96B6AC-8263-C84E-8A2F-C5E622421299}"/>
              </a:ext>
            </a:extLst>
          </p:cNvPr>
          <p:cNvSpPr>
            <a:spLocks noGrp="1"/>
          </p:cNvSpPr>
          <p:nvPr>
            <p:ph type="body" sz="quarter" idx="19"/>
          </p:nvPr>
        </p:nvSpPr>
        <p:spPr>
          <a:xfrm>
            <a:off x="1269930" y="1396872"/>
            <a:ext cx="3591630" cy="1239648"/>
          </a:xfrm>
        </p:spPr>
        <p:txBody>
          <a:bodyPr>
            <a:normAutofit fontScale="77500" lnSpcReduction="20000"/>
          </a:bodyPr>
          <a:lstStyle/>
          <a:p>
            <a:r>
              <a:rPr lang="en-US" dirty="0"/>
              <a:t>KRISEN, DIE DURCH ÄUSSERE, UNVERMEIDBARE FAKTOREN VERURSACHT WERDEN </a:t>
            </a:r>
          </a:p>
          <a:p>
            <a:endParaRPr lang="en-US" dirty="0"/>
          </a:p>
        </p:txBody>
      </p:sp>
      <p:sp>
        <p:nvSpPr>
          <p:cNvPr id="3" name="Text Placeholder 2">
            <a:extLst>
              <a:ext uri="{FF2B5EF4-FFF2-40B4-BE49-F238E27FC236}">
                <a16:creationId xmlns:a16="http://schemas.microsoft.com/office/drawing/2014/main" id="{9927D842-1D00-FA4B-B63E-F70DCFAE79F4}"/>
              </a:ext>
            </a:extLst>
          </p:cNvPr>
          <p:cNvSpPr>
            <a:spLocks noGrp="1"/>
          </p:cNvSpPr>
          <p:nvPr>
            <p:ph type="body" sz="quarter" idx="20"/>
          </p:nvPr>
        </p:nvSpPr>
        <p:spPr/>
        <p:txBody>
          <a:bodyPr>
            <a:normAutofit fontScale="62500" lnSpcReduction="20000"/>
          </a:bodyPr>
          <a:lstStyle/>
          <a:p>
            <a:r>
              <a:rPr lang="en-US" dirty="0" err="1">
                <a:solidFill>
                  <a:schemeClr val="bg1"/>
                </a:solidFill>
              </a:rPr>
              <a:t>Nächstes</a:t>
            </a:r>
            <a:r>
              <a:rPr lang="en-US" dirty="0">
                <a:solidFill>
                  <a:schemeClr val="bg1"/>
                </a:solidFill>
              </a:rPr>
              <a:t> </a:t>
            </a:r>
            <a:r>
              <a:rPr lang="en-US" dirty="0" err="1">
                <a:solidFill>
                  <a:schemeClr val="bg1"/>
                </a:solidFill>
              </a:rPr>
              <a:t>Kapitel</a:t>
            </a:r>
            <a:r>
              <a:rPr lang="en-US" dirty="0">
                <a:solidFill>
                  <a:schemeClr val="bg1"/>
                </a:solidFill>
              </a:rPr>
              <a:t>: </a:t>
            </a:r>
            <a:r>
              <a:rPr lang="en-US" dirty="0">
                <a:solidFill>
                  <a:srgbClr val="EDA13E"/>
                </a:solidFill>
              </a:rPr>
              <a:t>Modul 2</a:t>
            </a:r>
          </a:p>
        </p:txBody>
      </p:sp>
      <p:sp>
        <p:nvSpPr>
          <p:cNvPr id="12" name="Freeform 332">
            <a:extLst>
              <a:ext uri="{FF2B5EF4-FFF2-40B4-BE49-F238E27FC236}">
                <a16:creationId xmlns:a16="http://schemas.microsoft.com/office/drawing/2014/main" id="{5D49C9EB-CC3D-BA48-87AA-DC6CBB57D7F0}"/>
              </a:ext>
            </a:extLst>
          </p:cNvPr>
          <p:cNvSpPr>
            <a:spLocks noChangeAspect="1"/>
          </p:cNvSpPr>
          <p:nvPr/>
        </p:nvSpPr>
        <p:spPr>
          <a:xfrm>
            <a:off x="930376" y="3972148"/>
            <a:ext cx="310020" cy="252000"/>
          </a:xfrm>
          <a:custGeom>
            <a:avLst/>
            <a:gdLst/>
            <a:ahLst/>
            <a:cxnLst/>
            <a:rect l="l" t="t" r="r" b="b"/>
            <a:pathLst>
              <a:path w="443976" h="360589">
                <a:moveTo>
                  <a:pt x="307346" y="0"/>
                </a:moveTo>
                <a:cubicBezTo>
                  <a:pt x="333639" y="0"/>
                  <a:pt x="355800" y="9578"/>
                  <a:pt x="373830" y="28734"/>
                </a:cubicBezTo>
                <a:cubicBezTo>
                  <a:pt x="394301" y="24790"/>
                  <a:pt x="413551" y="17466"/>
                  <a:pt x="431581" y="6761"/>
                </a:cubicBezTo>
                <a:cubicBezTo>
                  <a:pt x="424632" y="28359"/>
                  <a:pt x="411298" y="45074"/>
                  <a:pt x="391578" y="56905"/>
                </a:cubicBezTo>
                <a:cubicBezTo>
                  <a:pt x="409044" y="55027"/>
                  <a:pt x="426510" y="50332"/>
                  <a:pt x="443976" y="42820"/>
                </a:cubicBezTo>
                <a:cubicBezTo>
                  <a:pt x="431392" y="61225"/>
                  <a:pt x="416180" y="76907"/>
                  <a:pt x="398339" y="89866"/>
                </a:cubicBezTo>
                <a:cubicBezTo>
                  <a:pt x="398526" y="92495"/>
                  <a:pt x="398620" y="96439"/>
                  <a:pt x="398620" y="101697"/>
                </a:cubicBezTo>
                <a:cubicBezTo>
                  <a:pt x="398620" y="126112"/>
                  <a:pt x="395052" y="150480"/>
                  <a:pt x="387915" y="174801"/>
                </a:cubicBezTo>
                <a:cubicBezTo>
                  <a:pt x="380778" y="199122"/>
                  <a:pt x="369933" y="222457"/>
                  <a:pt x="355378" y="244806"/>
                </a:cubicBezTo>
                <a:cubicBezTo>
                  <a:pt x="340823" y="267155"/>
                  <a:pt x="323497" y="286922"/>
                  <a:pt x="303402" y="304106"/>
                </a:cubicBezTo>
                <a:cubicBezTo>
                  <a:pt x="283307" y="321291"/>
                  <a:pt x="259080" y="335001"/>
                  <a:pt x="230722" y="345236"/>
                </a:cubicBezTo>
                <a:cubicBezTo>
                  <a:pt x="202362" y="355471"/>
                  <a:pt x="172032" y="360589"/>
                  <a:pt x="139728" y="360589"/>
                </a:cubicBezTo>
                <a:cubicBezTo>
                  <a:pt x="88832" y="360589"/>
                  <a:pt x="42256" y="346973"/>
                  <a:pt x="0" y="319741"/>
                </a:cubicBezTo>
                <a:cubicBezTo>
                  <a:pt x="6574" y="320492"/>
                  <a:pt x="13898" y="320868"/>
                  <a:pt x="21974" y="320868"/>
                </a:cubicBezTo>
                <a:cubicBezTo>
                  <a:pt x="64230" y="320868"/>
                  <a:pt x="101886" y="307909"/>
                  <a:pt x="134940" y="281992"/>
                </a:cubicBezTo>
                <a:cubicBezTo>
                  <a:pt x="115220" y="281616"/>
                  <a:pt x="97566" y="275560"/>
                  <a:pt x="81978" y="263822"/>
                </a:cubicBezTo>
                <a:cubicBezTo>
                  <a:pt x="66390" y="252084"/>
                  <a:pt x="55685" y="237106"/>
                  <a:pt x="49863" y="218889"/>
                </a:cubicBezTo>
                <a:cubicBezTo>
                  <a:pt x="56060" y="219828"/>
                  <a:pt x="61788" y="220297"/>
                  <a:pt x="67048" y="220297"/>
                </a:cubicBezTo>
                <a:cubicBezTo>
                  <a:pt x="75122" y="220297"/>
                  <a:pt x="83105" y="219264"/>
                  <a:pt x="90992" y="217199"/>
                </a:cubicBezTo>
                <a:cubicBezTo>
                  <a:pt x="69958" y="212879"/>
                  <a:pt x="52539" y="202409"/>
                  <a:pt x="38736" y="185788"/>
                </a:cubicBezTo>
                <a:cubicBezTo>
                  <a:pt x="24932" y="169167"/>
                  <a:pt x="18030" y="149870"/>
                  <a:pt x="18030" y="127896"/>
                </a:cubicBezTo>
                <a:lnTo>
                  <a:pt x="18030" y="126770"/>
                </a:lnTo>
                <a:cubicBezTo>
                  <a:pt x="30800" y="133906"/>
                  <a:pt x="44510" y="137756"/>
                  <a:pt x="59160" y="138320"/>
                </a:cubicBezTo>
                <a:cubicBezTo>
                  <a:pt x="46764" y="130056"/>
                  <a:pt x="36904" y="119257"/>
                  <a:pt x="29580" y="105923"/>
                </a:cubicBezTo>
                <a:cubicBezTo>
                  <a:pt x="22256" y="92589"/>
                  <a:pt x="18593" y="78128"/>
                  <a:pt x="18593" y="62540"/>
                </a:cubicBezTo>
                <a:cubicBezTo>
                  <a:pt x="18593" y="46013"/>
                  <a:pt x="22724" y="30706"/>
                  <a:pt x="30988" y="16621"/>
                </a:cubicBezTo>
                <a:cubicBezTo>
                  <a:pt x="53713" y="44604"/>
                  <a:pt x="81367" y="67000"/>
                  <a:pt x="113952" y="83809"/>
                </a:cubicBezTo>
                <a:cubicBezTo>
                  <a:pt x="146536" y="100617"/>
                  <a:pt x="181422" y="109961"/>
                  <a:pt x="218608" y="111839"/>
                </a:cubicBezTo>
                <a:cubicBezTo>
                  <a:pt x="217104" y="104702"/>
                  <a:pt x="216354" y="97753"/>
                  <a:pt x="216354" y="90992"/>
                </a:cubicBezTo>
                <a:cubicBezTo>
                  <a:pt x="216354" y="65826"/>
                  <a:pt x="225228" y="44369"/>
                  <a:pt x="242975" y="26621"/>
                </a:cubicBezTo>
                <a:cubicBezTo>
                  <a:pt x="260723" y="8874"/>
                  <a:pt x="282180" y="0"/>
                  <a:pt x="307346" y="0"/>
                </a:cubicBez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6">
            <a:extLst>
              <a:ext uri="{FF2B5EF4-FFF2-40B4-BE49-F238E27FC236}">
                <a16:creationId xmlns:a16="http://schemas.microsoft.com/office/drawing/2014/main" id="{689B0FD2-8671-564C-BAE3-AB204F98531A}"/>
              </a:ext>
            </a:extLst>
          </p:cNvPr>
          <p:cNvSpPr>
            <a:spLocks noChangeAspect="1"/>
          </p:cNvSpPr>
          <p:nvPr/>
        </p:nvSpPr>
        <p:spPr bwMode="auto">
          <a:xfrm>
            <a:off x="993795" y="3288213"/>
            <a:ext cx="183182" cy="324000"/>
          </a:xfrm>
          <a:custGeom>
            <a:avLst/>
            <a:gdLst>
              <a:gd name="T0" fmla="*/ 92 w 146"/>
              <a:gd name="T1" fmla="*/ 55 h 257"/>
              <a:gd name="T2" fmla="*/ 92 w 146"/>
              <a:gd name="T3" fmla="*/ 91 h 257"/>
              <a:gd name="T4" fmla="*/ 146 w 146"/>
              <a:gd name="T5" fmla="*/ 91 h 257"/>
              <a:gd name="T6" fmla="*/ 137 w 146"/>
              <a:gd name="T7" fmla="*/ 146 h 257"/>
              <a:gd name="T8" fmla="*/ 92 w 146"/>
              <a:gd name="T9" fmla="*/ 146 h 257"/>
              <a:gd name="T10" fmla="*/ 92 w 146"/>
              <a:gd name="T11" fmla="*/ 257 h 257"/>
              <a:gd name="T12" fmla="*/ 37 w 146"/>
              <a:gd name="T13" fmla="*/ 257 h 257"/>
              <a:gd name="T14" fmla="*/ 37 w 146"/>
              <a:gd name="T15" fmla="*/ 146 h 257"/>
              <a:gd name="T16" fmla="*/ 0 w 146"/>
              <a:gd name="T17" fmla="*/ 146 h 257"/>
              <a:gd name="T18" fmla="*/ 0 w 146"/>
              <a:gd name="T19" fmla="*/ 91 h 257"/>
              <a:gd name="T20" fmla="*/ 37 w 146"/>
              <a:gd name="T21" fmla="*/ 91 h 257"/>
              <a:gd name="T22" fmla="*/ 37 w 146"/>
              <a:gd name="T23" fmla="*/ 55 h 257"/>
              <a:gd name="T24" fmla="*/ 64 w 146"/>
              <a:gd name="T25" fmla="*/ 7 h 257"/>
              <a:gd name="T26" fmla="*/ 92 w 146"/>
              <a:gd name="T27" fmla="*/ 0 h 257"/>
              <a:gd name="T28" fmla="*/ 146 w 146"/>
              <a:gd name="T29" fmla="*/ 0 h 257"/>
              <a:gd name="T30" fmla="*/ 146 w 146"/>
              <a:gd name="T31" fmla="*/ 55 h 257"/>
              <a:gd name="T32" fmla="*/ 92 w 146"/>
              <a:gd name="T33" fmla="*/ 5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57">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EDA13E"/>
          </a:solidFill>
          <a:ln>
            <a:noFill/>
          </a:ln>
        </p:spPr>
        <p:txBody>
          <a:bodyPr vert="horz" wrap="square" lIns="91440" tIns="45720" rIns="91440" bIns="45720" numCol="1" anchor="t" anchorCtr="0" compatLnSpc="1">
            <a:prstTxWarp prst="textNoShape">
              <a:avLst/>
            </a:prstTxWarp>
          </a:bodyPr>
          <a:lstStyle/>
          <a:p>
            <a:endParaRPr lang="en-ID"/>
          </a:p>
        </p:txBody>
      </p:sp>
      <p:grpSp>
        <p:nvGrpSpPr>
          <p:cNvPr id="7" name="Group 6">
            <a:extLst>
              <a:ext uri="{FF2B5EF4-FFF2-40B4-BE49-F238E27FC236}">
                <a16:creationId xmlns:a16="http://schemas.microsoft.com/office/drawing/2014/main" id="{CEDBE632-5C17-9847-A607-F3A24354690A}"/>
              </a:ext>
            </a:extLst>
          </p:cNvPr>
          <p:cNvGrpSpPr>
            <a:grpSpLocks noChangeAspect="1"/>
          </p:cNvGrpSpPr>
          <p:nvPr/>
        </p:nvGrpSpPr>
        <p:grpSpPr>
          <a:xfrm>
            <a:off x="962500" y="4553630"/>
            <a:ext cx="245772" cy="288000"/>
            <a:chOff x="8589661" y="3431570"/>
            <a:chExt cx="510568" cy="569231"/>
          </a:xfrm>
          <a:solidFill>
            <a:srgbClr val="EDA13E"/>
          </a:solidFill>
        </p:grpSpPr>
        <p:sp>
          <p:nvSpPr>
            <p:cNvPr id="42" name="Freeform: Shape 27">
              <a:extLst>
                <a:ext uri="{FF2B5EF4-FFF2-40B4-BE49-F238E27FC236}">
                  <a16:creationId xmlns:a16="http://schemas.microsoft.com/office/drawing/2014/main" id="{A3AC1FF6-98D4-DE47-896E-AC5237EA818E}"/>
                </a:ext>
              </a:extLst>
            </p:cNvPr>
            <p:cNvSpPr/>
            <p:nvPr/>
          </p:nvSpPr>
          <p:spPr>
            <a:xfrm>
              <a:off x="8589661" y="3601798"/>
              <a:ext cx="113407" cy="399003"/>
            </a:xfrm>
            <a:custGeom>
              <a:avLst/>
              <a:gdLst>
                <a:gd name="connsiteX0" fmla="*/ 0 w 93725"/>
                <a:gd name="connsiteY0" fmla="*/ 0 h 329755"/>
                <a:gd name="connsiteX1" fmla="*/ 93726 w 93725"/>
                <a:gd name="connsiteY1" fmla="*/ 0 h 329755"/>
                <a:gd name="connsiteX2" fmla="*/ 93726 w 93725"/>
                <a:gd name="connsiteY2" fmla="*/ 329756 h 329755"/>
                <a:gd name="connsiteX3" fmla="*/ 0 w 93725"/>
                <a:gd name="connsiteY3" fmla="*/ 329756 h 329755"/>
                <a:gd name="connsiteX4" fmla="*/ 0 w 93725"/>
                <a:gd name="connsiteY4" fmla="*/ 0 h 329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329755">
                  <a:moveTo>
                    <a:pt x="0" y="0"/>
                  </a:moveTo>
                  <a:lnTo>
                    <a:pt x="93726" y="0"/>
                  </a:lnTo>
                  <a:lnTo>
                    <a:pt x="93726" y="329756"/>
                  </a:lnTo>
                  <a:lnTo>
                    <a:pt x="0" y="329756"/>
                  </a:lnTo>
                  <a:lnTo>
                    <a:pt x="0" y="0"/>
                  </a:lnTo>
                  <a:close/>
                </a:path>
              </a:pathLst>
            </a:custGeom>
            <a:grpFill/>
            <a:ln w="9525" cap="flat">
              <a:noFill/>
              <a:prstDash val="solid"/>
              <a:miter/>
            </a:ln>
          </p:spPr>
          <p:txBody>
            <a:bodyPr rtlCol="0" anchor="ctr"/>
            <a:lstStyle/>
            <a:p>
              <a:endParaRPr lang="en-ID"/>
            </a:p>
          </p:txBody>
        </p:sp>
        <p:sp>
          <p:nvSpPr>
            <p:cNvPr id="43" name="Freeform: Shape 30">
              <a:extLst>
                <a:ext uri="{FF2B5EF4-FFF2-40B4-BE49-F238E27FC236}">
                  <a16:creationId xmlns:a16="http://schemas.microsoft.com/office/drawing/2014/main" id="{23D1213C-B465-0142-894C-6D311FC65A71}"/>
                </a:ext>
              </a:extLst>
            </p:cNvPr>
            <p:cNvSpPr/>
            <p:nvPr/>
          </p:nvSpPr>
          <p:spPr>
            <a:xfrm>
              <a:off x="8760004" y="3601798"/>
              <a:ext cx="340225" cy="398888"/>
            </a:xfrm>
            <a:custGeom>
              <a:avLst/>
              <a:gdLst>
                <a:gd name="connsiteX0" fmla="*/ 281178 w 281178"/>
                <a:gd name="connsiteY0" fmla="*/ 124682 h 329660"/>
                <a:gd name="connsiteX1" fmla="*/ 281178 w 281178"/>
                <a:gd name="connsiteY1" fmla="*/ 329660 h 329660"/>
                <a:gd name="connsiteX2" fmla="*/ 187452 w 281178"/>
                <a:gd name="connsiteY2" fmla="*/ 329660 h 329660"/>
                <a:gd name="connsiteX3" fmla="*/ 187452 w 281178"/>
                <a:gd name="connsiteY3" fmla="*/ 140589 h 329660"/>
                <a:gd name="connsiteX4" fmla="*/ 140589 w 281178"/>
                <a:gd name="connsiteY4" fmla="*/ 93726 h 329660"/>
                <a:gd name="connsiteX5" fmla="*/ 93726 w 281178"/>
                <a:gd name="connsiteY5" fmla="*/ 140589 h 329660"/>
                <a:gd name="connsiteX6" fmla="*/ 93726 w 281178"/>
                <a:gd name="connsiteY6" fmla="*/ 329660 h 329660"/>
                <a:gd name="connsiteX7" fmla="*/ 0 w 281178"/>
                <a:gd name="connsiteY7" fmla="*/ 329660 h 329660"/>
                <a:gd name="connsiteX8" fmla="*/ 0 w 281178"/>
                <a:gd name="connsiteY8" fmla="*/ 0 h 329660"/>
                <a:gd name="connsiteX9" fmla="*/ 93726 w 281178"/>
                <a:gd name="connsiteY9" fmla="*/ 0 h 329660"/>
                <a:gd name="connsiteX10" fmla="*/ 93726 w 281178"/>
                <a:gd name="connsiteY10" fmla="*/ 17812 h 329660"/>
                <a:gd name="connsiteX11" fmla="*/ 164021 w 281178"/>
                <a:gd name="connsiteY11" fmla="*/ 0 h 329660"/>
                <a:gd name="connsiteX12" fmla="*/ 281178 w 281178"/>
                <a:gd name="connsiteY12" fmla="*/ 124682 h 3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78" h="329660">
                  <a:moveTo>
                    <a:pt x="281178" y="124682"/>
                  </a:moveTo>
                  <a:lnTo>
                    <a:pt x="281178" y="329660"/>
                  </a:lnTo>
                  <a:lnTo>
                    <a:pt x="187452" y="329660"/>
                  </a:lnTo>
                  <a:lnTo>
                    <a:pt x="187452" y="140589"/>
                  </a:lnTo>
                  <a:cubicBezTo>
                    <a:pt x="187452" y="114776"/>
                    <a:pt x="166402" y="93726"/>
                    <a:pt x="140589" y="93726"/>
                  </a:cubicBezTo>
                  <a:cubicBezTo>
                    <a:pt x="114776" y="93726"/>
                    <a:pt x="93726" y="114776"/>
                    <a:pt x="93726" y="140589"/>
                  </a:cubicBezTo>
                  <a:lnTo>
                    <a:pt x="93726" y="329660"/>
                  </a:lnTo>
                  <a:lnTo>
                    <a:pt x="0" y="329660"/>
                  </a:lnTo>
                  <a:lnTo>
                    <a:pt x="0" y="0"/>
                  </a:lnTo>
                  <a:lnTo>
                    <a:pt x="93726" y="0"/>
                  </a:lnTo>
                  <a:lnTo>
                    <a:pt x="93726" y="17812"/>
                  </a:lnTo>
                  <a:cubicBezTo>
                    <a:pt x="118110" y="9811"/>
                    <a:pt x="134017" y="0"/>
                    <a:pt x="164021" y="0"/>
                  </a:cubicBezTo>
                  <a:cubicBezTo>
                    <a:pt x="227743" y="0"/>
                    <a:pt x="281178" y="57150"/>
                    <a:pt x="281178" y="124682"/>
                  </a:cubicBezTo>
                  <a:close/>
                </a:path>
              </a:pathLst>
            </a:custGeom>
            <a:grpFill/>
            <a:ln w="9525" cap="flat">
              <a:noFill/>
              <a:prstDash val="solid"/>
              <a:miter/>
            </a:ln>
          </p:spPr>
          <p:txBody>
            <a:bodyPr rtlCol="0" anchor="ctr"/>
            <a:lstStyle/>
            <a:p>
              <a:endParaRPr lang="en-ID"/>
            </a:p>
          </p:txBody>
        </p:sp>
        <p:sp>
          <p:nvSpPr>
            <p:cNvPr id="44" name="Freeform: Shape 72">
              <a:extLst>
                <a:ext uri="{FF2B5EF4-FFF2-40B4-BE49-F238E27FC236}">
                  <a16:creationId xmlns:a16="http://schemas.microsoft.com/office/drawing/2014/main" id="{5010F5C6-3858-AC4C-91D2-0F26EE24EE0B}"/>
                </a:ext>
              </a:extLst>
            </p:cNvPr>
            <p:cNvSpPr/>
            <p:nvPr/>
          </p:nvSpPr>
          <p:spPr>
            <a:xfrm>
              <a:off x="8589661" y="3431570"/>
              <a:ext cx="113407" cy="113408"/>
            </a:xfrm>
            <a:custGeom>
              <a:avLst/>
              <a:gdLst>
                <a:gd name="connsiteX0" fmla="*/ 0 w 93725"/>
                <a:gd name="connsiteY0" fmla="*/ 0 h 93726"/>
                <a:gd name="connsiteX1" fmla="*/ 93726 w 93725"/>
                <a:gd name="connsiteY1" fmla="*/ 0 h 93726"/>
                <a:gd name="connsiteX2" fmla="*/ 93726 w 93725"/>
                <a:gd name="connsiteY2" fmla="*/ 93726 h 93726"/>
                <a:gd name="connsiteX3" fmla="*/ 0 w 93725"/>
                <a:gd name="connsiteY3" fmla="*/ 93726 h 93726"/>
                <a:gd name="connsiteX4" fmla="*/ 0 w 93725"/>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93726">
                  <a:moveTo>
                    <a:pt x="0" y="0"/>
                  </a:moveTo>
                  <a:lnTo>
                    <a:pt x="93726" y="0"/>
                  </a:lnTo>
                  <a:lnTo>
                    <a:pt x="93726" y="93726"/>
                  </a:lnTo>
                  <a:lnTo>
                    <a:pt x="0" y="93726"/>
                  </a:lnTo>
                  <a:lnTo>
                    <a:pt x="0" y="0"/>
                  </a:lnTo>
                  <a:close/>
                </a:path>
              </a:pathLst>
            </a:custGeom>
            <a:grpFill/>
            <a:ln w="28575" cap="rnd">
              <a:noFill/>
              <a:prstDash val="solid"/>
              <a:round/>
            </a:ln>
          </p:spPr>
          <p:txBody>
            <a:bodyPr rtlCol="0" anchor="ctr"/>
            <a:lstStyle/>
            <a:p>
              <a:endParaRPr lang="en-ID"/>
            </a:p>
          </p:txBody>
        </p:sp>
      </p:grpSp>
    </p:spTree>
    <p:extLst>
      <p:ext uri="{BB962C8B-B14F-4D97-AF65-F5344CB8AC3E}">
        <p14:creationId xmlns:p14="http://schemas.microsoft.com/office/powerpoint/2010/main" val="3227663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8C0D9AF-CAF5-3F6D-473A-568E3209CC2E}"/>
              </a:ext>
            </a:extLst>
          </p:cNvPr>
          <p:cNvSpPr>
            <a:spLocks noGrp="1"/>
          </p:cNvSpPr>
          <p:nvPr>
            <p:ph type="body" sz="quarter" idx="18"/>
          </p:nvPr>
        </p:nvSpPr>
        <p:spPr>
          <a:xfrm>
            <a:off x="734714" y="1608824"/>
            <a:ext cx="10808102" cy="4011139"/>
          </a:xfrm>
        </p:spPr>
        <p:txBody>
          <a:bodyPr numCol="2" spcCol="360000">
            <a:noAutofit/>
          </a:bodyPr>
          <a:lstStyle/>
          <a:p>
            <a:pPr marL="0" indent="0">
              <a:spcBef>
                <a:spcPts val="300"/>
              </a:spcBef>
              <a:buClr>
                <a:srgbClr val="F16924"/>
              </a:buClr>
            </a:pPr>
            <a:r>
              <a:rPr lang="en-US" sz="1800" dirty="0"/>
              <a:t>Wie </a:t>
            </a:r>
            <a:r>
              <a:rPr lang="de-DE" sz="1800" dirty="0"/>
              <a:t>werden</a:t>
            </a:r>
            <a:r>
              <a:rPr lang="en-US" sz="1800" dirty="0"/>
              <a:t> KMU </a:t>
            </a:r>
            <a:r>
              <a:rPr lang="en-US" sz="1800" dirty="0" err="1"/>
              <a:t>definiert</a:t>
            </a:r>
            <a:r>
              <a:rPr lang="en-US" sz="1800" dirty="0"/>
              <a:t>?</a:t>
            </a:r>
          </a:p>
          <a:p>
            <a:pPr marL="342900" indent="-342900">
              <a:spcBef>
                <a:spcPts val="300"/>
              </a:spcBef>
              <a:buClr>
                <a:srgbClr val="F16924"/>
              </a:buClr>
              <a:buFont typeface="Arial" panose="020B0604020202020204" pitchFamily="34" charset="0"/>
              <a:buChar char="•"/>
            </a:pPr>
            <a:r>
              <a:rPr lang="en-US" sz="1800" dirty="0" err="1"/>
              <a:t>Kleine</a:t>
            </a:r>
            <a:r>
              <a:rPr lang="en-US" sz="1800" dirty="0"/>
              <a:t> und mittlere Unternehmen (KMU) werden oft als das Rückgrat der europäischen Wirtschaft bezeichnet und stellen eine potenzielle Quelle für Arbeitsplätze und Wirtschaftswachstum </a:t>
            </a:r>
            <a:r>
              <a:rPr lang="en-US" sz="1800" dirty="0" err="1"/>
              <a:t>dar</a:t>
            </a:r>
            <a:r>
              <a:rPr lang="en-US" sz="1800" dirty="0"/>
              <a:t>. </a:t>
            </a:r>
          </a:p>
          <a:p>
            <a:pPr marL="342900" indent="-342900">
              <a:spcBef>
                <a:spcPts val="300"/>
              </a:spcBef>
              <a:buClr>
                <a:srgbClr val="F16924"/>
              </a:buClr>
              <a:buFont typeface="Arial" panose="020B0604020202020204" pitchFamily="34" charset="0"/>
              <a:buChar char="•"/>
            </a:pPr>
            <a:r>
              <a:rPr lang="en-US" sz="1800" dirty="0"/>
              <a:t>Die </a:t>
            </a:r>
            <a:r>
              <a:rPr lang="en-US" sz="1800" dirty="0" err="1"/>
              <a:t>Europäische</a:t>
            </a:r>
            <a:r>
              <a:rPr lang="en-US" sz="1800" dirty="0"/>
              <a:t> </a:t>
            </a:r>
            <a:r>
              <a:rPr lang="en-US" sz="1800" dirty="0" err="1"/>
              <a:t>Kommission</a:t>
            </a:r>
            <a:r>
              <a:rPr lang="en-US" sz="1800" dirty="0"/>
              <a:t> </a:t>
            </a:r>
            <a:r>
              <a:rPr lang="en-US" sz="1800" dirty="0" err="1"/>
              <a:t>definiert</a:t>
            </a:r>
            <a:r>
              <a:rPr lang="en-US" sz="1800" dirty="0"/>
              <a:t> KMU </a:t>
            </a:r>
            <a:r>
              <a:rPr lang="en-US" sz="1800" dirty="0" err="1"/>
              <a:t>als</a:t>
            </a:r>
            <a:r>
              <a:rPr lang="en-US" sz="1800" dirty="0"/>
              <a:t> Unternehmen mit weniger als 250 </a:t>
            </a:r>
            <a:r>
              <a:rPr lang="en-US" sz="1800" dirty="0" err="1"/>
              <a:t>Beschäftigten</a:t>
            </a:r>
            <a:r>
              <a:rPr lang="en-US" sz="1800" dirty="0"/>
              <a:t>, </a:t>
            </a:r>
            <a:r>
              <a:rPr lang="en-US" sz="1800" dirty="0" err="1"/>
              <a:t>welche</a:t>
            </a:r>
            <a:r>
              <a:rPr lang="en-US" sz="1800" dirty="0"/>
              <a:t> einen Jahresumsatz von bis zu 50 Millionen Euro oder eine Bilanzsumme von höchstens 43 Millionen Euro </a:t>
            </a:r>
            <a:r>
              <a:rPr lang="en-US" sz="1800" dirty="0" err="1"/>
              <a:t>aufweisen</a:t>
            </a:r>
            <a:r>
              <a:rPr lang="en-US" sz="1800" dirty="0"/>
              <a:t>. </a:t>
            </a:r>
            <a:r>
              <a:rPr lang="en-US" sz="1800" dirty="0" err="1"/>
              <a:t>Viele</a:t>
            </a:r>
            <a:r>
              <a:rPr lang="en-US" sz="1800" dirty="0"/>
              <a:t> der KMU in Europa </a:t>
            </a:r>
            <a:r>
              <a:rPr lang="en-US" sz="1800" dirty="0" err="1"/>
              <a:t>sind</a:t>
            </a:r>
            <a:r>
              <a:rPr lang="en-US" sz="1800" dirty="0"/>
              <a:t> </a:t>
            </a:r>
            <a:r>
              <a:rPr lang="en-US" sz="1800" dirty="0" err="1"/>
              <a:t>wesentlich</a:t>
            </a:r>
            <a:r>
              <a:rPr lang="en-US" sz="1800" dirty="0"/>
              <a:t> kleiner, </a:t>
            </a:r>
            <a:r>
              <a:rPr lang="en-US" sz="1800" dirty="0" err="1"/>
              <a:t>dennoch</a:t>
            </a:r>
            <a:r>
              <a:rPr lang="en-US" sz="1800" dirty="0"/>
              <a:t> </a:t>
            </a:r>
            <a:r>
              <a:rPr lang="en-US" sz="1800" dirty="0" err="1"/>
              <a:t>gelten</a:t>
            </a:r>
            <a:r>
              <a:rPr lang="en-US" sz="1800" dirty="0"/>
              <a:t> </a:t>
            </a:r>
            <a:r>
              <a:rPr lang="en-US" sz="1800" dirty="0" err="1"/>
              <a:t>auch</a:t>
            </a:r>
            <a:r>
              <a:rPr lang="en-US" sz="1800" dirty="0"/>
              <a:t> für </a:t>
            </a:r>
            <a:r>
              <a:rPr lang="en-US" sz="1800" dirty="0" err="1"/>
              <a:t>sie</a:t>
            </a:r>
            <a:r>
              <a:rPr lang="en-US" sz="1800" dirty="0"/>
              <a:t> die in diesem Kurs </a:t>
            </a:r>
            <a:r>
              <a:rPr lang="en-US" sz="1800" dirty="0" err="1"/>
              <a:t>dargelegten</a:t>
            </a:r>
            <a:r>
              <a:rPr lang="en-US" sz="1800" dirty="0"/>
              <a:t> </a:t>
            </a:r>
            <a:r>
              <a:rPr lang="en-US" sz="1800" dirty="0" err="1"/>
              <a:t>Grundsätze</a:t>
            </a:r>
            <a:r>
              <a:rPr lang="en-US" sz="1800" dirty="0"/>
              <a:t>.</a:t>
            </a:r>
          </a:p>
          <a:p>
            <a:pPr marL="0" indent="0">
              <a:spcBef>
                <a:spcPts val="300"/>
              </a:spcBef>
              <a:buClr>
                <a:srgbClr val="F16924"/>
              </a:buClr>
            </a:pPr>
            <a:r>
              <a:rPr lang="en-US" sz="1800" dirty="0"/>
              <a:t> </a:t>
            </a:r>
          </a:p>
          <a:p>
            <a:pPr marL="342900" indent="-342900">
              <a:spcBef>
                <a:spcPts val="300"/>
              </a:spcBef>
              <a:buClr>
                <a:srgbClr val="F16924"/>
              </a:buClr>
              <a:buFont typeface="Arial" panose="020B0604020202020204" pitchFamily="34" charset="0"/>
              <a:buChar char="•"/>
            </a:pPr>
            <a:endParaRPr lang="en-US" sz="1800" dirty="0"/>
          </a:p>
          <a:p>
            <a:pPr marL="342900" indent="-342900">
              <a:spcBef>
                <a:spcPts val="300"/>
              </a:spcBef>
              <a:buClr>
                <a:srgbClr val="F16924"/>
              </a:buClr>
              <a:buFont typeface="Arial" panose="020B0604020202020204" pitchFamily="34" charset="0"/>
              <a:buChar char="•"/>
            </a:pPr>
            <a:endParaRPr lang="en-US" sz="1800" dirty="0"/>
          </a:p>
          <a:p>
            <a:pPr marL="342900" indent="-342900">
              <a:spcBef>
                <a:spcPts val="300"/>
              </a:spcBef>
              <a:buClr>
                <a:srgbClr val="F16924"/>
              </a:buClr>
              <a:buFont typeface="Arial" panose="020B0604020202020204" pitchFamily="34" charset="0"/>
              <a:buChar char="•"/>
            </a:pPr>
            <a:endParaRPr lang="en-US" sz="1800" dirty="0"/>
          </a:p>
          <a:p>
            <a:pPr marL="0" indent="0">
              <a:spcBef>
                <a:spcPts val="300"/>
              </a:spcBef>
              <a:buClr>
                <a:srgbClr val="F16924"/>
              </a:buClr>
            </a:pPr>
            <a:r>
              <a:rPr lang="en-US" sz="1800" dirty="0"/>
              <a:t>Was </a:t>
            </a:r>
            <a:r>
              <a:rPr lang="en-US" sz="1800" dirty="0" err="1"/>
              <a:t>ist</a:t>
            </a:r>
            <a:r>
              <a:rPr lang="en-US" sz="1800" dirty="0"/>
              <a:t> </a:t>
            </a:r>
            <a:r>
              <a:rPr lang="en-US" sz="1800" dirty="0" err="1"/>
              <a:t>eine</a:t>
            </a:r>
            <a:r>
              <a:rPr lang="en-US" sz="1800" dirty="0"/>
              <a:t> </a:t>
            </a:r>
            <a:r>
              <a:rPr lang="en-US" sz="1800" dirty="0" err="1"/>
              <a:t>Unternehmenskrise</a:t>
            </a:r>
            <a:r>
              <a:rPr lang="en-US" sz="1800" dirty="0"/>
              <a:t>?</a:t>
            </a:r>
          </a:p>
          <a:p>
            <a:pPr marL="342900" indent="-342900">
              <a:spcBef>
                <a:spcPts val="300"/>
              </a:spcBef>
              <a:buClr>
                <a:srgbClr val="F16924"/>
              </a:buClr>
              <a:buFont typeface="Arial" panose="020B0604020202020204" pitchFamily="34" charset="0"/>
              <a:buChar char="•"/>
            </a:pPr>
            <a:r>
              <a:rPr lang="en-US" sz="1800" dirty="0"/>
              <a:t>Eine Unternehmenskrise entsteht, wenn ein unerwartetes Problem die Stabilität eines Unternehmens oder einer Organisation gefährdet. Diese Dilemmata können </a:t>
            </a:r>
            <a:r>
              <a:rPr lang="en-US" sz="1800" dirty="0" err="1"/>
              <a:t>entweder</a:t>
            </a:r>
            <a:r>
              <a:rPr lang="en-US" sz="1800" dirty="0"/>
              <a:t> </a:t>
            </a:r>
            <a:r>
              <a:rPr lang="en-US" sz="1800" dirty="0" err="1"/>
              <a:t>internen</a:t>
            </a:r>
            <a:r>
              <a:rPr lang="en-US" sz="1800" dirty="0"/>
              <a:t> </a:t>
            </a:r>
            <a:r>
              <a:rPr lang="en-US" sz="1800" dirty="0" err="1"/>
              <a:t>Ursprungs</a:t>
            </a:r>
            <a:r>
              <a:rPr lang="en-US" sz="1800" dirty="0"/>
              <a:t> sein </a:t>
            </a:r>
            <a:r>
              <a:rPr lang="en-US" sz="1800" dirty="0" err="1"/>
              <a:t>oder</a:t>
            </a:r>
            <a:r>
              <a:rPr lang="en-US" sz="1800" dirty="0"/>
              <a:t> durch externe Einflüsse hervorgerufen werden </a:t>
            </a:r>
            <a:r>
              <a:rPr lang="en-US" sz="1100" dirty="0"/>
              <a:t>(</a:t>
            </a:r>
            <a:r>
              <a:rPr lang="en-US" sz="1100" dirty="0" err="1"/>
              <a:t>Hubspot</a:t>
            </a:r>
            <a:r>
              <a:rPr lang="en-US" sz="1100" dirty="0"/>
              <a:t>).</a:t>
            </a:r>
          </a:p>
          <a:p>
            <a:pPr marL="342900" indent="-342900">
              <a:spcBef>
                <a:spcPts val="300"/>
              </a:spcBef>
              <a:buClr>
                <a:srgbClr val="F16924"/>
              </a:buClr>
              <a:buFont typeface="Arial" panose="020B0604020202020204" pitchFamily="34" charset="0"/>
              <a:buChar char="•"/>
            </a:pPr>
            <a:r>
              <a:rPr lang="de-DE" sz="1800" dirty="0"/>
              <a:t>Generell</a:t>
            </a:r>
            <a:r>
              <a:rPr lang="en-GB" sz="1800" dirty="0"/>
              <a:t> </a:t>
            </a:r>
            <a:r>
              <a:rPr lang="en-GB" sz="1800" dirty="0" err="1"/>
              <a:t>ist</a:t>
            </a:r>
            <a:r>
              <a:rPr lang="en-GB" sz="1800" dirty="0"/>
              <a:t> eine Krise ein unerwartetes und negativ besetztes Ereignis, das </a:t>
            </a:r>
            <a:r>
              <a:rPr lang="en-GB" sz="1800" dirty="0" err="1"/>
              <a:t>zu</a:t>
            </a:r>
            <a:r>
              <a:rPr lang="en-GB" sz="1800" dirty="0"/>
              <a:t> enormen negativen Folgen führen kann </a:t>
            </a:r>
            <a:r>
              <a:rPr lang="en-GB" sz="1100" dirty="0"/>
              <a:t>(Shrivastava, 1993; Pearson und Claire, 1993).</a:t>
            </a:r>
            <a:endParaRPr lang="en-US" sz="1100" dirty="0"/>
          </a:p>
          <a:p>
            <a:pPr marL="342900" indent="-342900">
              <a:spcBef>
                <a:spcPts val="300"/>
              </a:spcBef>
              <a:buClr>
                <a:srgbClr val="F16924"/>
              </a:buClr>
              <a:buFont typeface="Arial" panose="020B0604020202020204" pitchFamily="34" charset="0"/>
              <a:buChar char="•"/>
            </a:pPr>
            <a:r>
              <a:rPr lang="en-US" sz="1800" dirty="0"/>
              <a:t>Als Unternehmenskrise wird im Allgemeinen der Zustand eines Unternehmens bezeichnet, in dem seine Vermögenswerte unmittelbar bedroht sind und somit sein Fortbestand gefährdet ist.</a:t>
            </a:r>
          </a:p>
          <a:p>
            <a:pPr marL="0" indent="0">
              <a:spcBef>
                <a:spcPts val="300"/>
              </a:spcBef>
              <a:buClr>
                <a:srgbClr val="F16924"/>
              </a:buClr>
            </a:pPr>
            <a:endParaRPr lang="en-US" sz="1800" dirty="0"/>
          </a:p>
          <a:p>
            <a:pPr marL="342900" indent="-342900">
              <a:spcBef>
                <a:spcPts val="300"/>
              </a:spcBef>
              <a:buClr>
                <a:srgbClr val="F16924"/>
              </a:buClr>
              <a:buFont typeface="Arial" panose="020B0604020202020204" pitchFamily="34" charset="0"/>
              <a:buChar char="•"/>
            </a:pPr>
            <a:endParaRPr lang="en-US" sz="1800" dirty="0"/>
          </a:p>
        </p:txBody>
      </p:sp>
      <p:sp>
        <p:nvSpPr>
          <p:cNvPr id="13" name="Text Placeholder 12">
            <a:extLst>
              <a:ext uri="{FF2B5EF4-FFF2-40B4-BE49-F238E27FC236}">
                <a16:creationId xmlns:a16="http://schemas.microsoft.com/office/drawing/2014/main" id="{B9C441D9-D8FA-D34C-6091-16D5A4E0FBDE}"/>
              </a:ext>
            </a:extLst>
          </p:cNvPr>
          <p:cNvSpPr>
            <a:spLocks noGrp="1"/>
          </p:cNvSpPr>
          <p:nvPr>
            <p:ph type="body" sz="quarter" idx="16"/>
          </p:nvPr>
        </p:nvSpPr>
        <p:spPr/>
        <p:txBody>
          <a:bodyPr>
            <a:noAutofit/>
          </a:bodyPr>
          <a:lstStyle/>
          <a:p>
            <a:r>
              <a:rPr lang="en-US" dirty="0" err="1"/>
              <a:t>Wichtige</a:t>
            </a:r>
            <a:r>
              <a:rPr lang="en-US" dirty="0"/>
              <a:t> </a:t>
            </a:r>
            <a:r>
              <a:rPr lang="en-US" dirty="0" err="1"/>
              <a:t>Definitionen</a:t>
            </a:r>
            <a:endParaRPr lang="en-US" dirty="0"/>
          </a:p>
        </p:txBody>
      </p:sp>
    </p:spTree>
    <p:extLst>
      <p:ext uri="{BB962C8B-B14F-4D97-AF65-F5344CB8AC3E}">
        <p14:creationId xmlns:p14="http://schemas.microsoft.com/office/powerpoint/2010/main" val="1379412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D8597D-C119-F21F-278E-FAE14351A4E3}"/>
              </a:ext>
            </a:extLst>
          </p:cNvPr>
          <p:cNvSpPr/>
          <p:nvPr/>
        </p:nvSpPr>
        <p:spPr>
          <a:xfrm>
            <a:off x="0" y="0"/>
            <a:ext cx="12191999" cy="143680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CEB2D5A5-B845-9B90-FA0D-F386CA90F4D4}"/>
              </a:ext>
            </a:extLst>
          </p:cNvPr>
          <p:cNvSpPr>
            <a:spLocks noGrp="1"/>
          </p:cNvSpPr>
          <p:nvPr>
            <p:ph type="body" sz="quarter" idx="18"/>
          </p:nvPr>
        </p:nvSpPr>
        <p:spPr>
          <a:xfrm>
            <a:off x="246731" y="1536431"/>
            <a:ext cx="8233241" cy="4916538"/>
          </a:xfrm>
        </p:spPr>
        <p:txBody>
          <a:bodyPr>
            <a:normAutofit fontScale="92500"/>
          </a:bodyPr>
          <a:lstStyle/>
          <a:p>
            <a:pPr marL="0" indent="0" algn="just"/>
            <a:r>
              <a:rPr lang="en-GB" b="1" dirty="0"/>
              <a:t>Der einfachste Weg, eine Unternehmenskrise zu erkennen, besteht darin, </a:t>
            </a:r>
            <a:r>
              <a:rPr lang="en-GB" b="1" dirty="0" err="1"/>
              <a:t>Probleme</a:t>
            </a:r>
            <a:r>
              <a:rPr lang="en-GB" b="1" dirty="0"/>
              <a:t> anhand von drei Schlüsselelementen </a:t>
            </a:r>
            <a:r>
              <a:rPr lang="en-GB" b="1" dirty="0" err="1"/>
              <a:t>zu</a:t>
            </a:r>
            <a:r>
              <a:rPr lang="en-GB" b="1" dirty="0"/>
              <a:t> </a:t>
            </a:r>
            <a:r>
              <a:rPr lang="en-GB" b="1" dirty="0" err="1"/>
              <a:t>bewerten</a:t>
            </a:r>
            <a:r>
              <a:rPr lang="en-GB" dirty="0"/>
              <a:t>:</a:t>
            </a:r>
          </a:p>
          <a:p>
            <a:pPr marL="457200" indent="-457200" algn="just">
              <a:buClr>
                <a:srgbClr val="F16924"/>
              </a:buClr>
              <a:buFont typeface="+mj-lt"/>
              <a:buAutoNum type="arabicPeriod"/>
            </a:pPr>
            <a:r>
              <a:rPr lang="en-GB" dirty="0"/>
              <a:t>Das Problem muss eine unmittelbare Bedrohung für die Organisation darstellen.</a:t>
            </a:r>
          </a:p>
          <a:p>
            <a:pPr marL="457200" indent="-457200" algn="just">
              <a:buClr>
                <a:srgbClr val="F16924"/>
              </a:buClr>
              <a:buFont typeface="+mj-lt"/>
              <a:buAutoNum type="arabicPeriod"/>
            </a:pPr>
            <a:r>
              <a:rPr lang="en-GB" dirty="0"/>
              <a:t>Die Situation </a:t>
            </a:r>
            <a:r>
              <a:rPr lang="en-GB" dirty="0" err="1"/>
              <a:t>beinhaltet</a:t>
            </a:r>
            <a:r>
              <a:rPr lang="en-GB" dirty="0"/>
              <a:t> in der Regel einen Überraschungs- </a:t>
            </a:r>
            <a:r>
              <a:rPr lang="en-GB" dirty="0" err="1"/>
              <a:t>oder</a:t>
            </a:r>
            <a:r>
              <a:rPr lang="en-GB" dirty="0"/>
              <a:t> </a:t>
            </a:r>
            <a:r>
              <a:rPr lang="en-GB" dirty="0" err="1"/>
              <a:t>Schockmoment</a:t>
            </a:r>
            <a:r>
              <a:rPr lang="en-GB" dirty="0"/>
              <a:t>.</a:t>
            </a:r>
          </a:p>
          <a:p>
            <a:pPr marL="457200" indent="-457200" algn="just">
              <a:buClr>
                <a:srgbClr val="F16924"/>
              </a:buClr>
              <a:buFont typeface="+mj-lt"/>
              <a:buAutoNum type="arabicPeriod"/>
            </a:pPr>
            <a:r>
              <a:rPr lang="en-GB" dirty="0"/>
              <a:t>Die Situation </a:t>
            </a:r>
            <a:r>
              <a:rPr lang="en-GB" dirty="0" err="1"/>
              <a:t>übt</a:t>
            </a:r>
            <a:r>
              <a:rPr lang="en-GB" dirty="0"/>
              <a:t>, </a:t>
            </a:r>
            <a:r>
              <a:rPr lang="en-GB" dirty="0" err="1"/>
              <a:t>aufgrund</a:t>
            </a:r>
            <a:r>
              <a:rPr lang="en-GB" dirty="0"/>
              <a:t> der Schwere des Problems und seines </a:t>
            </a:r>
            <a:r>
              <a:rPr lang="en-GB" dirty="0" err="1"/>
              <a:t>unerwarteten</a:t>
            </a:r>
            <a:r>
              <a:rPr lang="en-GB" dirty="0"/>
              <a:t> </a:t>
            </a:r>
            <a:r>
              <a:rPr lang="en-GB" dirty="0" err="1"/>
              <a:t>Charakters</a:t>
            </a:r>
            <a:r>
              <a:rPr lang="en-GB" dirty="0"/>
              <a:t>, </a:t>
            </a:r>
            <a:r>
              <a:rPr lang="en-GB" dirty="0" err="1"/>
              <a:t>Druck</a:t>
            </a:r>
            <a:r>
              <a:rPr lang="en-GB" dirty="0"/>
              <a:t> auf das </a:t>
            </a:r>
            <a:r>
              <a:rPr lang="en-GB" dirty="0" err="1"/>
              <a:t>Unternehmen</a:t>
            </a:r>
            <a:r>
              <a:rPr lang="en-GB" dirty="0"/>
              <a:t> </a:t>
            </a:r>
            <a:r>
              <a:rPr lang="en-GB" dirty="0" err="1"/>
              <a:t>aus</a:t>
            </a:r>
            <a:r>
              <a:rPr lang="en-GB" dirty="0"/>
              <a:t>, rechtzeitig und effektiv Entscheidungen zu treffen. </a:t>
            </a:r>
            <a:r>
              <a:rPr lang="de-DE" dirty="0"/>
              <a:t>Kenntnisse zu typischen Faktoren der Unternehmenskrise können helfen, Probleme bereits frühzeitig zu erkennen.</a:t>
            </a:r>
            <a:endParaRPr lang="en-GB" sz="100" dirty="0">
              <a:solidFill>
                <a:srgbClr val="083553"/>
              </a:solidFill>
            </a:endParaRPr>
          </a:p>
          <a:p>
            <a:pPr marL="0" indent="0" algn="just"/>
            <a:r>
              <a:rPr lang="en-GB" dirty="0">
                <a:solidFill>
                  <a:srgbClr val="B41F7A"/>
                </a:solidFill>
                <a:ea typeface="Open Sans Light" panose="020B0306030504020204" pitchFamily="34" charset="0"/>
                <a:cs typeface="Open Sans Light" panose="020B0306030504020204" pitchFamily="34" charset="0"/>
              </a:rPr>
              <a:t>Es lässt sich nicht leugnen, dass die </a:t>
            </a:r>
            <a:r>
              <a:rPr lang="en-GB" dirty="0" err="1">
                <a:solidFill>
                  <a:srgbClr val="B41F7A"/>
                </a:solidFill>
                <a:ea typeface="Open Sans Light" panose="020B0306030504020204" pitchFamily="34" charset="0"/>
                <a:cs typeface="Open Sans Light" panose="020B0306030504020204" pitchFamily="34" charset="0"/>
              </a:rPr>
              <a:t>Größe</a:t>
            </a:r>
            <a:r>
              <a:rPr lang="en-GB" dirty="0">
                <a:solidFill>
                  <a:srgbClr val="B41F7A"/>
                </a:solidFill>
                <a:ea typeface="Open Sans Light" panose="020B0306030504020204" pitchFamily="34" charset="0"/>
                <a:cs typeface="Open Sans Light" panose="020B0306030504020204" pitchFamily="34" charset="0"/>
              </a:rPr>
              <a:t> des </a:t>
            </a:r>
            <a:r>
              <a:rPr lang="en-GB" dirty="0" err="1">
                <a:solidFill>
                  <a:srgbClr val="B41F7A"/>
                </a:solidFill>
                <a:ea typeface="Open Sans Light" panose="020B0306030504020204" pitchFamily="34" charset="0"/>
                <a:cs typeface="Open Sans Light" panose="020B0306030504020204" pitchFamily="34" charset="0"/>
              </a:rPr>
              <a:t>Unternehmens</a:t>
            </a:r>
            <a:r>
              <a:rPr lang="en-GB" dirty="0">
                <a:solidFill>
                  <a:srgbClr val="B41F7A"/>
                </a:solidFill>
                <a:ea typeface="Open Sans Light" panose="020B0306030504020204" pitchFamily="34" charset="0"/>
                <a:cs typeface="Open Sans Light" panose="020B0306030504020204" pitchFamily="34" charset="0"/>
              </a:rPr>
              <a:t> eine Rolle spielt: </a:t>
            </a:r>
            <a:r>
              <a:rPr lang="en-GB" b="1" u="sng" dirty="0">
                <a:solidFill>
                  <a:srgbClr val="B41F7A"/>
                </a:solidFill>
                <a:ea typeface="Open Sans Light" panose="020B0306030504020204" pitchFamily="34" charset="0"/>
                <a:cs typeface="Open Sans Light" panose="020B0306030504020204" pitchFamily="34" charset="0"/>
              </a:rPr>
              <a:t>KMU sind statistisch gesehen stärker von Unternehmenskrisen bedroht als größere Unternehmen.</a:t>
            </a:r>
            <a:endParaRPr lang="en-US" b="1" u="sng" dirty="0">
              <a:solidFill>
                <a:srgbClr val="B41F7A"/>
              </a:solidFill>
            </a:endParaRPr>
          </a:p>
        </p:txBody>
      </p:sp>
      <p:sp>
        <p:nvSpPr>
          <p:cNvPr id="7" name="Text Placeholder 6">
            <a:extLst>
              <a:ext uri="{FF2B5EF4-FFF2-40B4-BE49-F238E27FC236}">
                <a16:creationId xmlns:a16="http://schemas.microsoft.com/office/drawing/2014/main" id="{E29D7098-E7A2-7E96-C0FF-6B55C4A0D08D}"/>
              </a:ext>
            </a:extLst>
          </p:cNvPr>
          <p:cNvSpPr>
            <a:spLocks noGrp="1"/>
          </p:cNvSpPr>
          <p:nvPr>
            <p:ph type="body" sz="quarter" idx="16"/>
          </p:nvPr>
        </p:nvSpPr>
        <p:spPr/>
        <p:txBody>
          <a:bodyPr>
            <a:normAutofit lnSpcReduction="10000"/>
          </a:bodyPr>
          <a:lstStyle/>
          <a:p>
            <a:r>
              <a:rPr lang="en-US" dirty="0">
                <a:solidFill>
                  <a:schemeClr val="bg1"/>
                </a:solidFill>
              </a:rPr>
              <a:t>ERKENNEN EINER UNTERNEHMENSKRISE </a:t>
            </a:r>
          </a:p>
        </p:txBody>
      </p:sp>
      <p:pic>
        <p:nvPicPr>
          <p:cNvPr id="10" name="Picture 9" descr="An iceberg in the water&#10;&#10;Description automatically generated with medium confidence">
            <a:extLst>
              <a:ext uri="{FF2B5EF4-FFF2-40B4-BE49-F238E27FC236}">
                <a16:creationId xmlns:a16="http://schemas.microsoft.com/office/drawing/2014/main" id="{B11F6AE9-20FB-7359-ADDF-EEFDBED98CA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32616" y="1774372"/>
            <a:ext cx="3254168" cy="4440656"/>
          </a:xfrm>
          <a:prstGeom prst="rect">
            <a:avLst/>
          </a:prstGeom>
        </p:spPr>
      </p:pic>
    </p:spTree>
    <p:extLst>
      <p:ext uri="{BB962C8B-B14F-4D97-AF65-F5344CB8AC3E}">
        <p14:creationId xmlns:p14="http://schemas.microsoft.com/office/powerpoint/2010/main" val="1854099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877067-4DF6-CAD3-9D51-E733FD7068E0}"/>
              </a:ext>
            </a:extLst>
          </p:cNvPr>
          <p:cNvSpPr/>
          <p:nvPr/>
        </p:nvSpPr>
        <p:spPr>
          <a:xfrm>
            <a:off x="21976" y="9264"/>
            <a:ext cx="3953022"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8A4CA383-4C97-AF9C-723E-AC0CB7603B14}"/>
              </a:ext>
            </a:extLst>
          </p:cNvPr>
          <p:cNvSpPr txBox="1">
            <a:spLocks/>
          </p:cNvSpPr>
          <p:nvPr/>
        </p:nvSpPr>
        <p:spPr>
          <a:xfrm>
            <a:off x="152885" y="520310"/>
            <a:ext cx="3749568" cy="600707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spcBef>
                <a:spcPts val="0"/>
              </a:spcBef>
            </a:pPr>
            <a:r>
              <a:rPr lang="en-GB" sz="2000" dirty="0">
                <a:solidFill>
                  <a:schemeClr val="bg1"/>
                </a:solidFill>
                <a:latin typeface="+mn-lt"/>
                <a:ea typeface="Open Sans Light" panose="020B0306030504020204" pitchFamily="34" charset="0"/>
                <a:cs typeface="Open Sans Light" panose="020B0306030504020204" pitchFamily="34" charset="0"/>
              </a:rPr>
              <a:t>Die Bewältigung einer Finanz- oder Unternehmenskrise ist eine der schwierigsten Managementaufgaben überhaupt.</a:t>
            </a:r>
          </a:p>
          <a:p>
            <a:pPr algn="l">
              <a:lnSpc>
                <a:spcPts val="2240"/>
              </a:lnSpc>
              <a:spcBef>
                <a:spcPts val="0"/>
              </a:spcBef>
            </a:pPr>
            <a:endParaRPr lang="en-GB" sz="2000" dirty="0">
              <a:solidFill>
                <a:schemeClr val="bg1"/>
              </a:solidFill>
              <a:latin typeface="+mn-lt"/>
              <a:ea typeface="Open Sans Light" panose="020B0306030504020204" pitchFamily="34" charset="0"/>
              <a:cs typeface="Open Sans Light" panose="020B0306030504020204" pitchFamily="34" charset="0"/>
            </a:endParaRPr>
          </a:p>
          <a:p>
            <a:pPr algn="l">
              <a:lnSpc>
                <a:spcPts val="2240"/>
              </a:lnSpc>
              <a:spcBef>
                <a:spcPts val="0"/>
              </a:spcBef>
            </a:pPr>
            <a:r>
              <a:rPr lang="en-GB" sz="2000" dirty="0">
                <a:solidFill>
                  <a:schemeClr val="bg1"/>
                </a:solidFill>
                <a:latin typeface="+mn-lt"/>
                <a:ea typeface="Open Sans Light" panose="020B0306030504020204" pitchFamily="34" charset="0"/>
                <a:cs typeface="Open Sans Light" panose="020B0306030504020204" pitchFamily="34" charset="0"/>
              </a:rPr>
              <a:t>Ohne externe Unterstützung (z. B. </a:t>
            </a:r>
            <a:r>
              <a:rPr lang="en-GB" sz="2000" dirty="0" err="1">
                <a:solidFill>
                  <a:schemeClr val="bg1"/>
                </a:solidFill>
                <a:latin typeface="+mn-lt"/>
                <a:ea typeface="Open Sans Light" panose="020B0306030504020204" pitchFamily="34" charset="0"/>
                <a:cs typeface="Open Sans Light" panose="020B0306030504020204" pitchFamily="34" charset="0"/>
              </a:rPr>
              <a:t>durch</a:t>
            </a:r>
            <a:r>
              <a:rPr lang="en-GB" sz="2000" dirty="0">
                <a:solidFill>
                  <a:schemeClr val="bg1"/>
                </a:solidFill>
                <a:latin typeface="+mn-lt"/>
                <a:ea typeface="Open Sans Light" panose="020B0306030504020204" pitchFamily="34" charset="0"/>
                <a:cs typeface="Open Sans Light" panose="020B0306030504020204" pitchFamily="34" charset="0"/>
              </a:rPr>
              <a:t> </a:t>
            </a:r>
            <a:r>
              <a:rPr lang="en-GB" sz="2000" dirty="0" err="1">
                <a:solidFill>
                  <a:schemeClr val="bg1"/>
                </a:solidFill>
                <a:latin typeface="+mn-lt"/>
                <a:ea typeface="Open Sans Light" panose="020B0306030504020204" pitchFamily="34" charset="0"/>
                <a:cs typeface="Open Sans Light" panose="020B0306030504020204" pitchFamily="34" charset="0"/>
              </a:rPr>
              <a:t>Unternehmens-berater:innen,Rechtsanwält:innen</a:t>
            </a:r>
            <a:r>
              <a:rPr lang="en-GB" sz="2000" dirty="0">
                <a:solidFill>
                  <a:schemeClr val="bg1"/>
                </a:solidFill>
                <a:latin typeface="+mn-lt"/>
                <a:ea typeface="Open Sans Light" panose="020B0306030504020204" pitchFamily="34" charset="0"/>
                <a:cs typeface="Open Sans Light" panose="020B0306030504020204" pitchFamily="34" charset="0"/>
              </a:rPr>
              <a:t>, </a:t>
            </a:r>
            <a:r>
              <a:rPr lang="en-GB" sz="2000" dirty="0" err="1">
                <a:solidFill>
                  <a:schemeClr val="bg1"/>
                </a:solidFill>
                <a:latin typeface="+mn-lt"/>
                <a:ea typeface="Open Sans Light" panose="020B0306030504020204" pitchFamily="34" charset="0"/>
                <a:cs typeface="Open Sans Light" panose="020B0306030504020204" pitchFamily="34" charset="0"/>
              </a:rPr>
              <a:t>Branchenexpert:innen</a:t>
            </a:r>
            <a:r>
              <a:rPr lang="en-GB" sz="2000" dirty="0">
                <a:solidFill>
                  <a:schemeClr val="bg1"/>
                </a:solidFill>
                <a:latin typeface="+mn-lt"/>
                <a:ea typeface="Open Sans Light" panose="020B0306030504020204" pitchFamily="34" charset="0"/>
                <a:cs typeface="Open Sans Light" panose="020B0306030504020204" pitchFamily="34" charset="0"/>
              </a:rPr>
              <a:t>) ist dies oft kaum </a:t>
            </a:r>
            <a:r>
              <a:rPr lang="en-GB" sz="2000" dirty="0" err="1">
                <a:solidFill>
                  <a:schemeClr val="bg1"/>
                </a:solidFill>
                <a:latin typeface="+mn-lt"/>
                <a:ea typeface="Open Sans Light" panose="020B0306030504020204" pitchFamily="34" charset="0"/>
                <a:cs typeface="Open Sans Light" panose="020B0306030504020204" pitchFamily="34" charset="0"/>
              </a:rPr>
              <a:t>zu</a:t>
            </a:r>
            <a:r>
              <a:rPr lang="en-GB" sz="2000" dirty="0">
                <a:solidFill>
                  <a:schemeClr val="bg1"/>
                </a:solidFill>
                <a:latin typeface="+mn-lt"/>
                <a:ea typeface="Open Sans Light" panose="020B0306030504020204" pitchFamily="34" charset="0"/>
                <a:cs typeface="Open Sans Light" panose="020B0306030504020204" pitchFamily="34" charset="0"/>
              </a:rPr>
              <a:t> </a:t>
            </a:r>
            <a:r>
              <a:rPr lang="en-GB" sz="2000" dirty="0" err="1">
                <a:solidFill>
                  <a:schemeClr val="bg1"/>
                </a:solidFill>
                <a:latin typeface="+mn-lt"/>
                <a:ea typeface="Open Sans Light" panose="020B0306030504020204" pitchFamily="34" charset="0"/>
                <a:cs typeface="Open Sans Light" panose="020B0306030504020204" pitchFamily="34" charset="0"/>
              </a:rPr>
              <a:t>beherrschen</a:t>
            </a:r>
            <a:r>
              <a:rPr lang="en-GB" sz="2000" dirty="0">
                <a:solidFill>
                  <a:schemeClr val="bg1"/>
                </a:solidFill>
                <a:latin typeface="+mn-lt"/>
                <a:ea typeface="Open Sans Light" panose="020B0306030504020204" pitchFamily="34" charset="0"/>
                <a:cs typeface="Open Sans Light" panose="020B0306030504020204" pitchFamily="34" charset="0"/>
              </a:rPr>
              <a:t>. </a:t>
            </a:r>
            <a:r>
              <a:rPr lang="en-GB" sz="2000" b="1" dirty="0">
                <a:solidFill>
                  <a:schemeClr val="bg1"/>
                </a:solidFill>
                <a:latin typeface="+mn-lt"/>
                <a:ea typeface="Open Sans Light" panose="020B0306030504020204" pitchFamily="34" charset="0"/>
                <a:cs typeface="Open Sans Light" panose="020B0306030504020204" pitchFamily="34" charset="0"/>
              </a:rPr>
              <a:t>Dies </a:t>
            </a:r>
            <a:r>
              <a:rPr lang="en-GB" sz="2000" b="1" dirty="0" err="1">
                <a:solidFill>
                  <a:schemeClr val="bg1"/>
                </a:solidFill>
                <a:latin typeface="+mn-lt"/>
                <a:ea typeface="Open Sans Light" panose="020B0306030504020204" pitchFamily="34" charset="0"/>
                <a:cs typeface="Open Sans Light" panose="020B0306030504020204" pitchFamily="34" charset="0"/>
              </a:rPr>
              <a:t>bestätigen</a:t>
            </a:r>
            <a:r>
              <a:rPr lang="en-GB" sz="2000" b="1" dirty="0">
                <a:solidFill>
                  <a:schemeClr val="bg1"/>
                </a:solidFill>
                <a:latin typeface="+mn-lt"/>
                <a:ea typeface="Open Sans Light" panose="020B0306030504020204" pitchFamily="34" charset="0"/>
                <a:cs typeface="Open Sans Light" panose="020B0306030504020204" pitchFamily="34" charset="0"/>
              </a:rPr>
              <a:t> </a:t>
            </a:r>
            <a:r>
              <a:rPr lang="en-GB" sz="2000" b="1" dirty="0" err="1">
                <a:solidFill>
                  <a:schemeClr val="bg1"/>
                </a:solidFill>
                <a:latin typeface="+mn-lt"/>
                <a:ea typeface="Open Sans Light" panose="020B0306030504020204" pitchFamily="34" charset="0"/>
                <a:cs typeface="Open Sans Light" panose="020B0306030504020204" pitchFamily="34" charset="0"/>
              </a:rPr>
              <a:t>auch</a:t>
            </a:r>
            <a:r>
              <a:rPr lang="en-GB" sz="2000" b="1" dirty="0">
                <a:solidFill>
                  <a:schemeClr val="bg1"/>
                </a:solidFill>
                <a:latin typeface="+mn-lt"/>
                <a:ea typeface="Open Sans Light" panose="020B0306030504020204" pitchFamily="34" charset="0"/>
                <a:cs typeface="Open Sans Light" panose="020B0306030504020204" pitchFamily="34" charset="0"/>
              </a:rPr>
              <a:t> die </a:t>
            </a:r>
            <a:r>
              <a:rPr lang="en-GB" sz="2000" b="1" dirty="0" err="1">
                <a:solidFill>
                  <a:schemeClr val="bg1"/>
                </a:solidFill>
                <a:latin typeface="+mn-lt"/>
                <a:ea typeface="Open Sans Light" panose="020B0306030504020204" pitchFamily="34" charset="0"/>
                <a:cs typeface="Open Sans Light" panose="020B0306030504020204" pitchFamily="34" charset="0"/>
              </a:rPr>
              <a:t>Fallstudien</a:t>
            </a:r>
            <a:r>
              <a:rPr lang="en-GB" sz="2000" b="1" dirty="0">
                <a:solidFill>
                  <a:schemeClr val="bg1"/>
                </a:solidFill>
                <a:latin typeface="+mn-lt"/>
                <a:ea typeface="Open Sans Light" panose="020B0306030504020204" pitchFamily="34" charset="0"/>
                <a:cs typeface="Open Sans Light" panose="020B0306030504020204" pitchFamily="34" charset="0"/>
              </a:rPr>
              <a:t>, die </a:t>
            </a:r>
            <a:r>
              <a:rPr lang="en-GB" sz="2000" b="1" dirty="0" err="1">
                <a:solidFill>
                  <a:schemeClr val="bg1"/>
                </a:solidFill>
                <a:latin typeface="+mn-lt"/>
                <a:ea typeface="Open Sans Light" panose="020B0306030504020204" pitchFamily="34" charset="0"/>
                <a:cs typeface="Open Sans Light" panose="020B0306030504020204" pitchFamily="34" charset="0"/>
              </a:rPr>
              <a:t>wir</a:t>
            </a:r>
            <a:r>
              <a:rPr lang="en-GB" sz="2000" b="1" dirty="0">
                <a:solidFill>
                  <a:schemeClr val="bg1"/>
                </a:solidFill>
                <a:latin typeface="+mn-lt"/>
                <a:ea typeface="Open Sans Light" panose="020B0306030504020204" pitchFamily="34" charset="0"/>
                <a:cs typeface="Open Sans Light" panose="020B0306030504020204" pitchFamily="34" charset="0"/>
              </a:rPr>
              <a:t> </a:t>
            </a:r>
            <a:r>
              <a:rPr lang="en-GB" sz="2000" b="1" dirty="0" err="1">
                <a:solidFill>
                  <a:schemeClr val="bg1"/>
                </a:solidFill>
                <a:latin typeface="+mn-lt"/>
                <a:ea typeface="Open Sans Light" panose="020B0306030504020204" pitchFamily="34" charset="0"/>
                <a:cs typeface="Open Sans Light" panose="020B0306030504020204" pitchFamily="34" charset="0"/>
              </a:rPr>
              <a:t>später</a:t>
            </a:r>
            <a:r>
              <a:rPr lang="en-GB" sz="2000" b="1" dirty="0">
                <a:solidFill>
                  <a:schemeClr val="bg1"/>
                </a:solidFill>
                <a:latin typeface="+mn-lt"/>
                <a:ea typeface="Open Sans Light" panose="020B0306030504020204" pitchFamily="34" charset="0"/>
                <a:cs typeface="Open Sans Light" panose="020B0306030504020204" pitchFamily="34" charset="0"/>
              </a:rPr>
              <a:t> in </a:t>
            </a:r>
            <a:r>
              <a:rPr lang="en-GB" sz="2000" b="1" dirty="0" err="1">
                <a:solidFill>
                  <a:schemeClr val="bg1"/>
                </a:solidFill>
                <a:latin typeface="+mn-lt"/>
                <a:ea typeface="Open Sans Light" panose="020B0306030504020204" pitchFamily="34" charset="0"/>
                <a:cs typeface="Open Sans Light" panose="020B0306030504020204" pitchFamily="34" charset="0"/>
              </a:rPr>
              <a:t>diesem</a:t>
            </a:r>
            <a:r>
              <a:rPr lang="en-GB" sz="2000" b="1" dirty="0">
                <a:solidFill>
                  <a:schemeClr val="bg1"/>
                </a:solidFill>
                <a:latin typeface="+mn-lt"/>
                <a:ea typeface="Open Sans Light" panose="020B0306030504020204" pitchFamily="34" charset="0"/>
                <a:cs typeface="Open Sans Light" panose="020B0306030504020204" pitchFamily="34" charset="0"/>
              </a:rPr>
              <a:t> Modul </a:t>
            </a:r>
            <a:r>
              <a:rPr lang="en-GB" sz="2000" b="1" dirty="0" err="1">
                <a:solidFill>
                  <a:schemeClr val="bg1"/>
                </a:solidFill>
                <a:latin typeface="+mn-lt"/>
                <a:ea typeface="Open Sans Light" panose="020B0306030504020204" pitchFamily="34" charset="0"/>
                <a:cs typeface="Open Sans Light" panose="020B0306030504020204" pitchFamily="34" charset="0"/>
              </a:rPr>
              <a:t>behandeln</a:t>
            </a:r>
            <a:r>
              <a:rPr lang="en-GB" sz="2000" b="1" dirty="0">
                <a:solidFill>
                  <a:schemeClr val="bg1"/>
                </a:solidFill>
                <a:latin typeface="+mn-lt"/>
                <a:ea typeface="Open Sans Light" panose="020B0306030504020204" pitchFamily="34" charset="0"/>
                <a:cs typeface="Open Sans Light" panose="020B0306030504020204" pitchFamily="34" charset="0"/>
              </a:rPr>
              <a:t> - externe Unterstützung </a:t>
            </a:r>
            <a:r>
              <a:rPr lang="en-GB" sz="2000" b="1" dirty="0" err="1">
                <a:solidFill>
                  <a:schemeClr val="bg1"/>
                </a:solidFill>
                <a:latin typeface="+mn-lt"/>
                <a:ea typeface="Open Sans Light" panose="020B0306030504020204" pitchFamily="34" charset="0"/>
                <a:cs typeface="Open Sans Light" panose="020B0306030504020204" pitchFamily="34" charset="0"/>
              </a:rPr>
              <a:t>kann</a:t>
            </a:r>
            <a:r>
              <a:rPr lang="en-GB" sz="2000" b="1" dirty="0">
                <a:solidFill>
                  <a:schemeClr val="bg1"/>
                </a:solidFill>
                <a:latin typeface="+mn-lt"/>
                <a:ea typeface="Open Sans Light" panose="020B0306030504020204" pitchFamily="34" charset="0"/>
                <a:cs typeface="Open Sans Light" panose="020B0306030504020204" pitchFamily="34" charset="0"/>
              </a:rPr>
              <a:t> den </a:t>
            </a:r>
            <a:r>
              <a:rPr lang="en-GB" sz="2000" b="1" dirty="0" err="1">
                <a:solidFill>
                  <a:schemeClr val="bg1"/>
                </a:solidFill>
                <a:latin typeface="+mn-lt"/>
                <a:ea typeface="Open Sans Light" panose="020B0306030504020204" pitchFamily="34" charset="0"/>
                <a:cs typeface="Open Sans Light" panose="020B0306030504020204" pitchFamily="34" charset="0"/>
              </a:rPr>
              <a:t>entscheidenen</a:t>
            </a:r>
            <a:r>
              <a:rPr lang="en-GB" sz="2000" b="1" dirty="0">
                <a:solidFill>
                  <a:schemeClr val="bg1"/>
                </a:solidFill>
                <a:latin typeface="+mn-lt"/>
                <a:ea typeface="Open Sans Light" panose="020B0306030504020204" pitchFamily="34" charset="0"/>
                <a:cs typeface="Open Sans Light" panose="020B0306030504020204" pitchFamily="34" charset="0"/>
              </a:rPr>
              <a:t> </a:t>
            </a:r>
            <a:r>
              <a:rPr lang="en-GB" sz="2000" b="1" dirty="0" err="1">
                <a:solidFill>
                  <a:schemeClr val="bg1"/>
                </a:solidFill>
                <a:latin typeface="+mn-lt"/>
                <a:ea typeface="Open Sans Light" panose="020B0306030504020204" pitchFamily="34" charset="0"/>
                <a:cs typeface="Open Sans Light" panose="020B0306030504020204" pitchFamily="34" charset="0"/>
              </a:rPr>
              <a:t>Unterschied</a:t>
            </a:r>
            <a:r>
              <a:rPr lang="en-GB" sz="2000" b="1" dirty="0">
                <a:solidFill>
                  <a:schemeClr val="bg1"/>
                </a:solidFill>
                <a:latin typeface="+mn-lt"/>
                <a:ea typeface="Open Sans Light" panose="020B0306030504020204" pitchFamily="34" charset="0"/>
                <a:cs typeface="Open Sans Light" panose="020B0306030504020204" pitchFamily="34" charset="0"/>
              </a:rPr>
              <a:t> </a:t>
            </a:r>
            <a:r>
              <a:rPr lang="en-GB" sz="2000" b="1" dirty="0" err="1">
                <a:solidFill>
                  <a:schemeClr val="bg1"/>
                </a:solidFill>
                <a:latin typeface="+mn-lt"/>
                <a:ea typeface="Open Sans Light" panose="020B0306030504020204" pitchFamily="34" charset="0"/>
                <a:cs typeface="Open Sans Light" panose="020B0306030504020204" pitchFamily="34" charset="0"/>
              </a:rPr>
              <a:t>ausmachen</a:t>
            </a:r>
            <a:r>
              <a:rPr lang="en-GB" sz="2000" b="1" dirty="0">
                <a:solidFill>
                  <a:schemeClr val="bg1"/>
                </a:solidFill>
                <a:latin typeface="+mn-lt"/>
                <a:ea typeface="Open Sans Light" panose="020B0306030504020204" pitchFamily="34" charset="0"/>
                <a:cs typeface="Open Sans Light" panose="020B0306030504020204" pitchFamily="34" charset="0"/>
              </a:rPr>
              <a:t>. </a:t>
            </a:r>
          </a:p>
          <a:p>
            <a:pPr algn="l">
              <a:lnSpc>
                <a:spcPts val="2240"/>
              </a:lnSpc>
              <a:spcBef>
                <a:spcPts val="0"/>
              </a:spcBef>
            </a:pPr>
            <a:endParaRPr lang="en-GB" sz="2000" dirty="0">
              <a:solidFill>
                <a:schemeClr val="bg1"/>
              </a:solidFill>
              <a:latin typeface="+mn-lt"/>
              <a:ea typeface="Open Sans Light" panose="020B0306030504020204" pitchFamily="34" charset="0"/>
              <a:cs typeface="Open Sans Light" panose="020B0306030504020204" pitchFamily="34" charset="0"/>
            </a:endParaRPr>
          </a:p>
          <a:p>
            <a:pPr algn="l">
              <a:lnSpc>
                <a:spcPts val="2240"/>
              </a:lnSpc>
              <a:spcBef>
                <a:spcPts val="0"/>
              </a:spcBef>
            </a:pPr>
            <a:r>
              <a:rPr lang="en-IE" sz="2000" dirty="0">
                <a:solidFill>
                  <a:schemeClr val="bg1"/>
                </a:solidFill>
                <a:latin typeface="+mn-lt"/>
              </a:rPr>
              <a:t>Die </a:t>
            </a:r>
            <a:r>
              <a:rPr lang="en-IE" sz="2000" b="1" dirty="0">
                <a:solidFill>
                  <a:srgbClr val="EDA13E"/>
                </a:solidFill>
                <a:latin typeface="+mn-lt"/>
              </a:rPr>
              <a:t>4 </a:t>
            </a:r>
            <a:r>
              <a:rPr lang="en-IE" sz="2000" b="1" dirty="0" err="1">
                <a:solidFill>
                  <a:srgbClr val="EDA13E"/>
                </a:solidFill>
                <a:latin typeface="+mn-lt"/>
              </a:rPr>
              <a:t>Hauptgründe</a:t>
            </a:r>
            <a:r>
              <a:rPr lang="en-IE" sz="2000" dirty="0">
                <a:solidFill>
                  <a:schemeClr val="bg1"/>
                </a:solidFill>
                <a:latin typeface="+mn-lt"/>
              </a:rPr>
              <a:t>, warum eine Unternehmenskrise </a:t>
            </a:r>
            <a:r>
              <a:rPr lang="en-GB" sz="2000" dirty="0">
                <a:solidFill>
                  <a:schemeClr val="bg1"/>
                </a:solidFill>
                <a:latin typeface="+mn-lt"/>
              </a:rPr>
              <a:t>kompliziert </a:t>
            </a:r>
            <a:r>
              <a:rPr lang="en-IE" sz="2000" dirty="0">
                <a:solidFill>
                  <a:schemeClr val="bg1"/>
                </a:solidFill>
                <a:latin typeface="+mn-lt"/>
              </a:rPr>
              <a:t>ist </a:t>
            </a:r>
            <a:r>
              <a:rPr lang="en-GB" sz="2000" dirty="0">
                <a:solidFill>
                  <a:schemeClr val="bg1"/>
                </a:solidFill>
                <a:latin typeface="+mn-lt"/>
              </a:rPr>
              <a:t>...</a:t>
            </a:r>
          </a:p>
          <a:p>
            <a:pPr algn="l">
              <a:lnSpc>
                <a:spcPts val="2240"/>
              </a:lnSpc>
              <a:spcBef>
                <a:spcPts val="0"/>
              </a:spcBef>
            </a:pPr>
            <a:endParaRPr lang="en-GB" sz="2000" dirty="0">
              <a:solidFill>
                <a:schemeClr val="bg1"/>
              </a:solidFill>
              <a:latin typeface="+mn-lt"/>
              <a:ea typeface="Open Sans Light" panose="020B0306030504020204" pitchFamily="34" charset="0"/>
              <a:cs typeface="Open Sans Light" panose="020B0306030504020204" pitchFamily="34" charset="0"/>
            </a:endParaRPr>
          </a:p>
        </p:txBody>
      </p:sp>
      <p:sp>
        <p:nvSpPr>
          <p:cNvPr id="17" name="TextBox 57">
            <a:extLst>
              <a:ext uri="{FF2B5EF4-FFF2-40B4-BE49-F238E27FC236}">
                <a16:creationId xmlns:a16="http://schemas.microsoft.com/office/drawing/2014/main" id="{124DCD05-6E90-5B25-21BC-81AA4F0B3BB9}"/>
              </a:ext>
            </a:extLst>
          </p:cNvPr>
          <p:cNvSpPr txBox="1"/>
          <p:nvPr/>
        </p:nvSpPr>
        <p:spPr>
          <a:xfrm>
            <a:off x="5549067" y="529775"/>
            <a:ext cx="6511554" cy="5763116"/>
          </a:xfrm>
          <a:prstGeom prst="rect">
            <a:avLst/>
          </a:prstGeom>
          <a:noFill/>
        </p:spPr>
        <p:txBody>
          <a:bodyPr wrap="square" rtlCol="0" anchor="t">
            <a:spAutoFit/>
          </a:bodyPr>
          <a:lstStyle/>
          <a:p>
            <a:pPr>
              <a:spcBef>
                <a:spcPts val="675"/>
              </a:spcBef>
            </a:pPr>
            <a:r>
              <a:rPr lang="en-GB" sz="2000" b="1" dirty="0">
                <a:solidFill>
                  <a:srgbClr val="B41F7A"/>
                </a:solidFill>
                <a:cs typeface="Poppins" pitchFamily="2" charset="77"/>
              </a:rPr>
              <a:t>Keine Blaupausen </a:t>
            </a:r>
            <a:r>
              <a:rPr lang="en-GB" sz="2000" dirty="0">
                <a:solidFill>
                  <a:srgbClr val="595959"/>
                </a:solidFill>
                <a:cs typeface="Poppins" pitchFamily="2" charset="77"/>
              </a:rPr>
              <a:t>-</a:t>
            </a:r>
            <a:r>
              <a:rPr lang="en-GB" sz="2000" b="1" dirty="0">
                <a:solidFill>
                  <a:srgbClr val="595959"/>
                </a:solidFill>
                <a:cs typeface="Poppins" pitchFamily="2" charset="77"/>
              </a:rPr>
              <a:t> </a:t>
            </a:r>
            <a:r>
              <a:rPr lang="en-US" sz="2000" dirty="0">
                <a:solidFill>
                  <a:srgbClr val="595959"/>
                </a:solidFill>
                <a:ea typeface="Lato Light" panose="020F0502020204030203" pitchFamily="34" charset="0"/>
                <a:cs typeface="Lato Light" panose="020F0502020204030203" pitchFamily="34" charset="0"/>
              </a:rPr>
              <a:t>Jedes Unternehmen und jede Unternehmenskrise ist anders. Es gibt keine Standardrezepte oder Blaupausen. </a:t>
            </a:r>
          </a:p>
          <a:p>
            <a:pPr>
              <a:spcBef>
                <a:spcPts val="675"/>
              </a:spcBef>
            </a:pPr>
            <a:endParaRPr lang="en-US" sz="700" dirty="0">
              <a:solidFill>
                <a:srgbClr val="595959"/>
              </a:solidFill>
              <a:ea typeface="Lato Light" panose="020F0502020204030203" pitchFamily="34" charset="0"/>
              <a:cs typeface="Lato Light" panose="020F0502020204030203" pitchFamily="34" charset="0"/>
            </a:endParaRPr>
          </a:p>
          <a:p>
            <a:pPr>
              <a:spcBef>
                <a:spcPts val="675"/>
              </a:spcBef>
            </a:pPr>
            <a:r>
              <a:rPr lang="en-GB" sz="2000" b="1" dirty="0" err="1">
                <a:solidFill>
                  <a:srgbClr val="B41F7A"/>
                </a:solidFill>
                <a:cs typeface="Poppins" pitchFamily="2" charset="77"/>
              </a:rPr>
              <a:t>Zeitdruck</a:t>
            </a:r>
            <a:r>
              <a:rPr lang="en-GB" sz="2000" b="1" dirty="0">
                <a:solidFill>
                  <a:srgbClr val="B41F7A"/>
                </a:solidFill>
                <a:cs typeface="Poppins" pitchFamily="2" charset="77"/>
              </a:rPr>
              <a:t> </a:t>
            </a:r>
            <a:r>
              <a:rPr lang="en-GB" sz="2000" dirty="0">
                <a:solidFill>
                  <a:srgbClr val="595959"/>
                </a:solidFill>
                <a:cs typeface="Poppins" pitchFamily="2" charset="77"/>
              </a:rPr>
              <a:t>–</a:t>
            </a:r>
            <a:r>
              <a:rPr lang="en-GB" sz="2000" b="1" dirty="0">
                <a:solidFill>
                  <a:srgbClr val="595959"/>
                </a:solidFill>
                <a:cs typeface="Poppins" pitchFamily="2" charset="77"/>
              </a:rPr>
              <a:t> </a:t>
            </a:r>
            <a:r>
              <a:rPr lang="en-GB" sz="2000" dirty="0" err="1">
                <a:solidFill>
                  <a:srgbClr val="595959"/>
                </a:solidFill>
                <a:cs typeface="Poppins" pitchFamily="2" charset="77"/>
              </a:rPr>
              <a:t>Ü</a:t>
            </a:r>
            <a:r>
              <a:rPr lang="en-GB" sz="2000" dirty="0" err="1">
                <a:solidFill>
                  <a:srgbClr val="595959"/>
                </a:solidFill>
                <a:ea typeface="Lato Light" panose="020F0502020204030203" pitchFamily="34" charset="0"/>
                <a:cs typeface="Lato Light" panose="020F0502020204030203" pitchFamily="34" charset="0"/>
              </a:rPr>
              <a:t>berlebenswichtige</a:t>
            </a:r>
            <a:r>
              <a:rPr lang="en-GB" sz="2000" dirty="0">
                <a:solidFill>
                  <a:srgbClr val="595959"/>
                </a:solidFill>
                <a:ea typeface="Lato Light" panose="020F0502020204030203" pitchFamily="34" charset="0"/>
                <a:cs typeface="Lato Light" panose="020F0502020204030203" pitchFamily="34" charset="0"/>
              </a:rPr>
              <a:t> Entscheidungen müssen unter großem Zeitdruck getroffen werden. Je weiter die Krise fortschreitet, desto eingeschränkter ist der Handlungsspielraum und desto größer ist der Druck zu handeln.</a:t>
            </a:r>
          </a:p>
          <a:p>
            <a:pPr>
              <a:spcBef>
                <a:spcPts val="675"/>
              </a:spcBef>
            </a:pPr>
            <a:endParaRPr lang="en-GB" sz="1000" dirty="0">
              <a:solidFill>
                <a:srgbClr val="595959"/>
              </a:solidFill>
              <a:ea typeface="Lato Light" panose="020F0502020204030203" pitchFamily="34" charset="0"/>
              <a:cs typeface="Lato Light" panose="020F0502020204030203" pitchFamily="34" charset="0"/>
            </a:endParaRPr>
          </a:p>
          <a:p>
            <a:pPr>
              <a:spcBef>
                <a:spcPts val="675"/>
              </a:spcBef>
            </a:pPr>
            <a:r>
              <a:rPr lang="en-GB" sz="2000" b="1" dirty="0">
                <a:solidFill>
                  <a:srgbClr val="B41F7A"/>
                </a:solidFill>
                <a:cs typeface="Poppins" pitchFamily="2" charset="77"/>
              </a:rPr>
              <a:t>Unzureichende Daten </a:t>
            </a:r>
            <a:r>
              <a:rPr lang="en-GB" sz="2000" dirty="0">
                <a:solidFill>
                  <a:srgbClr val="595959"/>
                </a:solidFill>
                <a:cs typeface="Poppins" pitchFamily="2" charset="77"/>
              </a:rPr>
              <a:t>- </a:t>
            </a:r>
            <a:r>
              <a:rPr lang="en-GB" sz="2000" dirty="0">
                <a:solidFill>
                  <a:srgbClr val="595959"/>
                </a:solidFill>
                <a:ea typeface="Lato Light" panose="020F0502020204030203" pitchFamily="34" charset="0"/>
                <a:cs typeface="Lato Light" panose="020F0502020204030203" pitchFamily="34" charset="0"/>
              </a:rPr>
              <a:t>Die verfügbaren Daten sind fast immer unzureichend. Die Aufbereitung von Informationen zur Schaffung einer Entscheidungsgrundlage kostet wertvolle Zeit und Ressourcen.</a:t>
            </a:r>
          </a:p>
          <a:p>
            <a:pPr>
              <a:spcBef>
                <a:spcPts val="675"/>
              </a:spcBef>
            </a:pPr>
            <a:endParaRPr lang="en-GB" sz="1000" dirty="0">
              <a:solidFill>
                <a:srgbClr val="595959"/>
              </a:solidFill>
              <a:ea typeface="Lato Light" panose="020F0502020204030203" pitchFamily="34" charset="0"/>
              <a:cs typeface="Lato Light" panose="020F0502020204030203" pitchFamily="34" charset="0"/>
            </a:endParaRPr>
          </a:p>
          <a:p>
            <a:pPr>
              <a:spcBef>
                <a:spcPts val="675"/>
              </a:spcBef>
            </a:pPr>
            <a:r>
              <a:rPr lang="en-GB" sz="2000" b="1" dirty="0">
                <a:solidFill>
                  <a:srgbClr val="B41F7A"/>
                </a:solidFill>
                <a:cs typeface="Poppins" pitchFamily="2" charset="77"/>
              </a:rPr>
              <a:t>Wissen </a:t>
            </a:r>
            <a:r>
              <a:rPr lang="en-GB" sz="2000" dirty="0">
                <a:solidFill>
                  <a:srgbClr val="595959"/>
                </a:solidFill>
                <a:cs typeface="Poppins" pitchFamily="2" charset="77"/>
              </a:rPr>
              <a:t>- Die </a:t>
            </a:r>
            <a:r>
              <a:rPr lang="en-GB" sz="2000" dirty="0">
                <a:solidFill>
                  <a:srgbClr val="595959"/>
                </a:solidFill>
                <a:ea typeface="Lato Light" panose="020F0502020204030203" pitchFamily="34" charset="0"/>
                <a:cs typeface="Lato Light" panose="020F0502020204030203" pitchFamily="34" charset="0"/>
              </a:rPr>
              <a:t>Bewältigung einer Krise erfordert von den Beteiligten ein hohes Maß an methodischem Wissen, Führung und Kommunikation.</a:t>
            </a:r>
            <a:endParaRPr lang="en-GB" sz="1400" dirty="0">
              <a:solidFill>
                <a:srgbClr val="595959"/>
              </a:solidFill>
              <a:ea typeface="Lato Light" panose="020F0502020204030203" pitchFamily="34" charset="0"/>
              <a:cs typeface="Lato Light" panose="020F0502020204030203" pitchFamily="34" charset="0"/>
            </a:endParaRPr>
          </a:p>
        </p:txBody>
      </p:sp>
      <p:grpSp>
        <p:nvGrpSpPr>
          <p:cNvPr id="4" name="Group 3">
            <a:extLst>
              <a:ext uri="{FF2B5EF4-FFF2-40B4-BE49-F238E27FC236}">
                <a16:creationId xmlns:a16="http://schemas.microsoft.com/office/drawing/2014/main" id="{41A4C572-EB3E-18A6-055F-EE7F9D67D7AD}"/>
              </a:ext>
            </a:extLst>
          </p:cNvPr>
          <p:cNvGrpSpPr/>
          <p:nvPr/>
        </p:nvGrpSpPr>
        <p:grpSpPr>
          <a:xfrm>
            <a:off x="4354427" y="2104083"/>
            <a:ext cx="923646" cy="923888"/>
            <a:chOff x="10376768" y="3823816"/>
            <a:chExt cx="923646" cy="923888"/>
          </a:xfrm>
          <a:solidFill>
            <a:srgbClr val="595959"/>
          </a:solidFill>
        </p:grpSpPr>
        <p:sp>
          <p:nvSpPr>
            <p:cNvPr id="5" name="Freeform 4">
              <a:extLst>
                <a:ext uri="{FF2B5EF4-FFF2-40B4-BE49-F238E27FC236}">
                  <a16:creationId xmlns:a16="http://schemas.microsoft.com/office/drawing/2014/main" id="{03B8D1AA-8026-53D7-FAFE-73289341C790}"/>
                </a:ext>
              </a:extLst>
            </p:cNvPr>
            <p:cNvSpPr/>
            <p:nvPr/>
          </p:nvSpPr>
          <p:spPr>
            <a:xfrm>
              <a:off x="10872691" y="3846190"/>
              <a:ext cx="417334" cy="527539"/>
            </a:xfrm>
            <a:custGeom>
              <a:avLst/>
              <a:gdLst>
                <a:gd name="connsiteX0" fmla="*/ 386622 w 417334"/>
                <a:gd name="connsiteY0" fmla="*/ 407398 h 527539"/>
                <a:gd name="connsiteX1" fmla="*/ 341456 w 417334"/>
                <a:gd name="connsiteY1" fmla="*/ 388428 h 527539"/>
                <a:gd name="connsiteX2" fmla="*/ 316163 w 417334"/>
                <a:gd name="connsiteY2" fmla="*/ 394752 h 527539"/>
                <a:gd name="connsiteX3" fmla="*/ 280030 w 417334"/>
                <a:gd name="connsiteY3" fmla="*/ 430884 h 527539"/>
                <a:gd name="connsiteX4" fmla="*/ 273707 w 417334"/>
                <a:gd name="connsiteY4" fmla="*/ 456177 h 527539"/>
                <a:gd name="connsiteX5" fmla="*/ 292676 w 417334"/>
                <a:gd name="connsiteY5" fmla="*/ 500440 h 527539"/>
                <a:gd name="connsiteX6" fmla="*/ 227637 w 417334"/>
                <a:gd name="connsiteY6" fmla="*/ 527540 h 527539"/>
                <a:gd name="connsiteX7" fmla="*/ 245704 w 417334"/>
                <a:gd name="connsiteY7" fmla="*/ 431788 h 527539"/>
                <a:gd name="connsiteX8" fmla="*/ 242994 w 417334"/>
                <a:gd name="connsiteY8" fmla="*/ 395655 h 527539"/>
                <a:gd name="connsiteX9" fmla="*/ 302613 w 417334"/>
                <a:gd name="connsiteY9" fmla="*/ 314356 h 527539"/>
                <a:gd name="connsiteX10" fmla="*/ 298096 w 417334"/>
                <a:gd name="connsiteY10" fmla="*/ 203247 h 527539"/>
                <a:gd name="connsiteX11" fmla="*/ 200537 w 417334"/>
                <a:gd name="connsiteY11" fmla="*/ 112012 h 527539"/>
                <a:gd name="connsiteX12" fmla="*/ 183375 w 417334"/>
                <a:gd name="connsiteY12" fmla="*/ 120142 h 527539"/>
                <a:gd name="connsiteX13" fmla="*/ 191504 w 417334"/>
                <a:gd name="connsiteY13" fmla="*/ 137305 h 527539"/>
                <a:gd name="connsiteX14" fmla="*/ 272803 w 417334"/>
                <a:gd name="connsiteY14" fmla="*/ 213184 h 527539"/>
                <a:gd name="connsiteX15" fmla="*/ 236670 w 417334"/>
                <a:gd name="connsiteY15" fmla="*/ 365845 h 527539"/>
                <a:gd name="connsiteX16" fmla="*/ 229444 w 417334"/>
                <a:gd name="connsiteY16" fmla="*/ 342359 h 527539"/>
                <a:gd name="connsiteX17" fmla="*/ 252027 w 417334"/>
                <a:gd name="connsiteY17" fmla="*/ 222217 h 527539"/>
                <a:gd name="connsiteX18" fmla="*/ 105689 w 417334"/>
                <a:gd name="connsiteY18" fmla="*/ 161695 h 527539"/>
                <a:gd name="connsiteX19" fmla="*/ 70460 w 417334"/>
                <a:gd name="connsiteY19" fmla="*/ 185181 h 527539"/>
                <a:gd name="connsiteX20" fmla="*/ 46973 w 417334"/>
                <a:gd name="connsiteY20" fmla="*/ 177954 h 527539"/>
                <a:gd name="connsiteX21" fmla="*/ 97559 w 417334"/>
                <a:gd name="connsiteY21" fmla="*/ 141822 h 527539"/>
                <a:gd name="connsiteX22" fmla="*/ 134595 w 417334"/>
                <a:gd name="connsiteY22" fmla="*/ 132788 h 527539"/>
                <a:gd name="connsiteX23" fmla="*/ 146338 w 417334"/>
                <a:gd name="connsiteY23" fmla="*/ 118335 h 527539"/>
                <a:gd name="connsiteX24" fmla="*/ 131885 w 417334"/>
                <a:gd name="connsiteY24" fmla="*/ 106592 h 527539"/>
                <a:gd name="connsiteX25" fmla="*/ 87622 w 417334"/>
                <a:gd name="connsiteY25" fmla="*/ 118335 h 527539"/>
                <a:gd name="connsiteX26" fmla="*/ 28003 w 417334"/>
                <a:gd name="connsiteY26" fmla="*/ 160791 h 527539"/>
                <a:gd name="connsiteX27" fmla="*/ 28003 w 417334"/>
                <a:gd name="connsiteY27" fmla="*/ 145435 h 527539"/>
                <a:gd name="connsiteX28" fmla="*/ 0 w 417334"/>
                <a:gd name="connsiteY28" fmla="*/ 117432 h 527539"/>
                <a:gd name="connsiteX29" fmla="*/ 18970 w 417334"/>
                <a:gd name="connsiteY29" fmla="*/ 101172 h 527539"/>
                <a:gd name="connsiteX30" fmla="*/ 25293 w 417334"/>
                <a:gd name="connsiteY30" fmla="*/ 75879 h 527539"/>
                <a:gd name="connsiteX31" fmla="*/ 6323 w 417334"/>
                <a:gd name="connsiteY31" fmla="*/ 31616 h 527539"/>
                <a:gd name="connsiteX32" fmla="*/ 82203 w 417334"/>
                <a:gd name="connsiteY32" fmla="*/ 0 h 527539"/>
                <a:gd name="connsiteX33" fmla="*/ 101172 w 417334"/>
                <a:gd name="connsiteY33" fmla="*/ 45166 h 527539"/>
                <a:gd name="connsiteX34" fmla="*/ 123755 w 417334"/>
                <a:gd name="connsiteY34" fmla="*/ 58716 h 527539"/>
                <a:gd name="connsiteX35" fmla="*/ 174341 w 417334"/>
                <a:gd name="connsiteY35" fmla="*/ 58716 h 527539"/>
                <a:gd name="connsiteX36" fmla="*/ 196925 w 417334"/>
                <a:gd name="connsiteY36" fmla="*/ 45166 h 527539"/>
                <a:gd name="connsiteX37" fmla="*/ 215894 w 417334"/>
                <a:gd name="connsiteY37" fmla="*/ 0 h 527539"/>
                <a:gd name="connsiteX38" fmla="*/ 291773 w 417334"/>
                <a:gd name="connsiteY38" fmla="*/ 31616 h 527539"/>
                <a:gd name="connsiteX39" fmla="*/ 272803 w 417334"/>
                <a:gd name="connsiteY39" fmla="*/ 75879 h 527539"/>
                <a:gd name="connsiteX40" fmla="*/ 279127 w 417334"/>
                <a:gd name="connsiteY40" fmla="*/ 101172 h 527539"/>
                <a:gd name="connsiteX41" fmla="*/ 315259 w 417334"/>
                <a:gd name="connsiteY41" fmla="*/ 137305 h 527539"/>
                <a:gd name="connsiteX42" fmla="*/ 340552 w 417334"/>
                <a:gd name="connsiteY42" fmla="*/ 143628 h 527539"/>
                <a:gd name="connsiteX43" fmla="*/ 385718 w 417334"/>
                <a:gd name="connsiteY43" fmla="*/ 124658 h 527539"/>
                <a:gd name="connsiteX44" fmla="*/ 417335 w 417334"/>
                <a:gd name="connsiteY44" fmla="*/ 200537 h 527539"/>
                <a:gd name="connsiteX45" fmla="*/ 372169 w 417334"/>
                <a:gd name="connsiteY45" fmla="*/ 218604 h 527539"/>
                <a:gd name="connsiteX46" fmla="*/ 358619 w 417334"/>
                <a:gd name="connsiteY46" fmla="*/ 241187 h 527539"/>
                <a:gd name="connsiteX47" fmla="*/ 358619 w 417334"/>
                <a:gd name="connsiteY47" fmla="*/ 291773 h 527539"/>
                <a:gd name="connsiteX48" fmla="*/ 372169 w 417334"/>
                <a:gd name="connsiteY48" fmla="*/ 314356 h 527539"/>
                <a:gd name="connsiteX49" fmla="*/ 417335 w 417334"/>
                <a:gd name="connsiteY49" fmla="*/ 333326 h 527539"/>
                <a:gd name="connsiteX50" fmla="*/ 386622 w 417334"/>
                <a:gd name="connsiteY50" fmla="*/ 407398 h 5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17334" h="527539">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 name="Graphic 2">
              <a:extLst>
                <a:ext uri="{FF2B5EF4-FFF2-40B4-BE49-F238E27FC236}">
                  <a16:creationId xmlns:a16="http://schemas.microsoft.com/office/drawing/2014/main" id="{3DADFA63-2571-D9C0-BA64-F10F499ED171}"/>
                </a:ext>
              </a:extLst>
            </p:cNvPr>
            <p:cNvGrpSpPr/>
            <p:nvPr/>
          </p:nvGrpSpPr>
          <p:grpSpPr>
            <a:xfrm>
              <a:off x="10376768" y="3823816"/>
              <a:ext cx="923646" cy="923888"/>
              <a:chOff x="10376768" y="3823816"/>
              <a:chExt cx="923646" cy="923888"/>
            </a:xfrm>
            <a:grpFill/>
          </p:grpSpPr>
          <p:sp>
            <p:nvSpPr>
              <p:cNvPr id="8" name="Freeform 7">
                <a:extLst>
                  <a:ext uri="{FF2B5EF4-FFF2-40B4-BE49-F238E27FC236}">
                    <a16:creationId xmlns:a16="http://schemas.microsoft.com/office/drawing/2014/main" id="{D55BCD6B-091F-41E7-3813-20494FD7E169}"/>
                  </a:ext>
                </a:extLst>
              </p:cNvPr>
              <p:cNvSpPr/>
              <p:nvPr/>
            </p:nvSpPr>
            <p:spPr>
              <a:xfrm>
                <a:off x="10376768" y="3823816"/>
                <a:ext cx="923646" cy="923888"/>
              </a:xfrm>
              <a:custGeom>
                <a:avLst/>
                <a:gdLst>
                  <a:gd name="connsiteX0" fmla="*/ 908741 w 923646"/>
                  <a:gd name="connsiteY0" fmla="*/ 338536 h 923888"/>
                  <a:gd name="connsiteX1" fmla="*/ 862672 w 923646"/>
                  <a:gd name="connsiteY1" fmla="*/ 319567 h 923888"/>
                  <a:gd name="connsiteX2" fmla="*/ 862672 w 923646"/>
                  <a:gd name="connsiteY2" fmla="*/ 270787 h 923888"/>
                  <a:gd name="connsiteX3" fmla="*/ 908741 w 923646"/>
                  <a:gd name="connsiteY3" fmla="*/ 251818 h 923888"/>
                  <a:gd name="connsiteX4" fmla="*/ 920484 w 923646"/>
                  <a:gd name="connsiteY4" fmla="*/ 240074 h 923888"/>
                  <a:gd name="connsiteX5" fmla="*/ 920484 w 923646"/>
                  <a:gd name="connsiteY5" fmla="*/ 223814 h 923888"/>
                  <a:gd name="connsiteX6" fmla="*/ 885255 w 923646"/>
                  <a:gd name="connsiteY6" fmla="*/ 137999 h 923888"/>
                  <a:gd name="connsiteX7" fmla="*/ 873512 w 923646"/>
                  <a:gd name="connsiteY7" fmla="*/ 126256 h 923888"/>
                  <a:gd name="connsiteX8" fmla="*/ 857252 w 923646"/>
                  <a:gd name="connsiteY8" fmla="*/ 126256 h 923888"/>
                  <a:gd name="connsiteX9" fmla="*/ 811183 w 923646"/>
                  <a:gd name="connsiteY9" fmla="*/ 145226 h 923888"/>
                  <a:gd name="connsiteX10" fmla="*/ 776856 w 923646"/>
                  <a:gd name="connsiteY10" fmla="*/ 110899 h 923888"/>
                  <a:gd name="connsiteX11" fmla="*/ 795826 w 923646"/>
                  <a:gd name="connsiteY11" fmla="*/ 64830 h 923888"/>
                  <a:gd name="connsiteX12" fmla="*/ 795826 w 923646"/>
                  <a:gd name="connsiteY12" fmla="*/ 48570 h 923888"/>
                  <a:gd name="connsiteX13" fmla="*/ 784083 w 923646"/>
                  <a:gd name="connsiteY13" fmla="*/ 36827 h 923888"/>
                  <a:gd name="connsiteX14" fmla="*/ 698267 w 923646"/>
                  <a:gd name="connsiteY14" fmla="*/ 1597 h 923888"/>
                  <a:gd name="connsiteX15" fmla="*/ 669361 w 923646"/>
                  <a:gd name="connsiteY15" fmla="*/ 13340 h 923888"/>
                  <a:gd name="connsiteX16" fmla="*/ 650391 w 923646"/>
                  <a:gd name="connsiteY16" fmla="*/ 59410 h 923888"/>
                  <a:gd name="connsiteX17" fmla="*/ 601612 w 923646"/>
                  <a:gd name="connsiteY17" fmla="*/ 59410 h 923888"/>
                  <a:gd name="connsiteX18" fmla="*/ 582642 w 923646"/>
                  <a:gd name="connsiteY18" fmla="*/ 13340 h 923888"/>
                  <a:gd name="connsiteX19" fmla="*/ 554639 w 923646"/>
                  <a:gd name="connsiteY19" fmla="*/ 1597 h 923888"/>
                  <a:gd name="connsiteX20" fmla="*/ 468824 w 923646"/>
                  <a:gd name="connsiteY20" fmla="*/ 36827 h 923888"/>
                  <a:gd name="connsiteX21" fmla="*/ 457080 w 923646"/>
                  <a:gd name="connsiteY21" fmla="*/ 48570 h 923888"/>
                  <a:gd name="connsiteX22" fmla="*/ 457080 w 923646"/>
                  <a:gd name="connsiteY22" fmla="*/ 64830 h 923888"/>
                  <a:gd name="connsiteX23" fmla="*/ 476051 w 923646"/>
                  <a:gd name="connsiteY23" fmla="*/ 110899 h 923888"/>
                  <a:gd name="connsiteX24" fmla="*/ 441724 w 923646"/>
                  <a:gd name="connsiteY24" fmla="*/ 145226 h 923888"/>
                  <a:gd name="connsiteX25" fmla="*/ 395655 w 923646"/>
                  <a:gd name="connsiteY25" fmla="*/ 126256 h 923888"/>
                  <a:gd name="connsiteX26" fmla="*/ 379395 w 923646"/>
                  <a:gd name="connsiteY26" fmla="*/ 126256 h 923888"/>
                  <a:gd name="connsiteX27" fmla="*/ 367652 w 923646"/>
                  <a:gd name="connsiteY27" fmla="*/ 137999 h 923888"/>
                  <a:gd name="connsiteX28" fmla="*/ 325196 w 923646"/>
                  <a:gd name="connsiteY28" fmla="*/ 239171 h 923888"/>
                  <a:gd name="connsiteX29" fmla="*/ 277320 w 923646"/>
                  <a:gd name="connsiteY29" fmla="*/ 276207 h 923888"/>
                  <a:gd name="connsiteX30" fmla="*/ 206860 w 923646"/>
                  <a:gd name="connsiteY30" fmla="*/ 403575 h 923888"/>
                  <a:gd name="connsiteX31" fmla="*/ 186084 w 923646"/>
                  <a:gd name="connsiteY31" fmla="*/ 413512 h 923888"/>
                  <a:gd name="connsiteX32" fmla="*/ 150855 w 923646"/>
                  <a:gd name="connsiteY32" fmla="*/ 378283 h 923888"/>
                  <a:gd name="connsiteX33" fmla="*/ 135498 w 923646"/>
                  <a:gd name="connsiteY33" fmla="*/ 371959 h 923888"/>
                  <a:gd name="connsiteX34" fmla="*/ 120142 w 923646"/>
                  <a:gd name="connsiteY34" fmla="*/ 378283 h 923888"/>
                  <a:gd name="connsiteX35" fmla="*/ 55102 w 923646"/>
                  <a:gd name="connsiteY35" fmla="*/ 444225 h 923888"/>
                  <a:gd name="connsiteX36" fmla="*/ 55102 w 923646"/>
                  <a:gd name="connsiteY36" fmla="*/ 474938 h 923888"/>
                  <a:gd name="connsiteX37" fmla="*/ 90332 w 923646"/>
                  <a:gd name="connsiteY37" fmla="*/ 510167 h 923888"/>
                  <a:gd name="connsiteX38" fmla="*/ 71362 w 923646"/>
                  <a:gd name="connsiteY38" fmla="*/ 555333 h 923888"/>
                  <a:gd name="connsiteX39" fmla="*/ 21679 w 923646"/>
                  <a:gd name="connsiteY39" fmla="*/ 555333 h 923888"/>
                  <a:gd name="connsiteX40" fmla="*/ 0 w 923646"/>
                  <a:gd name="connsiteY40" fmla="*/ 577013 h 923888"/>
                  <a:gd name="connsiteX41" fmla="*/ 0 w 923646"/>
                  <a:gd name="connsiteY41" fmla="*/ 670055 h 923888"/>
                  <a:gd name="connsiteX42" fmla="*/ 21679 w 923646"/>
                  <a:gd name="connsiteY42" fmla="*/ 691735 h 923888"/>
                  <a:gd name="connsiteX43" fmla="*/ 71362 w 923646"/>
                  <a:gd name="connsiteY43" fmla="*/ 691735 h 923888"/>
                  <a:gd name="connsiteX44" fmla="*/ 90332 w 923646"/>
                  <a:gd name="connsiteY44" fmla="*/ 736901 h 923888"/>
                  <a:gd name="connsiteX45" fmla="*/ 55102 w 923646"/>
                  <a:gd name="connsiteY45" fmla="*/ 772131 h 923888"/>
                  <a:gd name="connsiteX46" fmla="*/ 55102 w 923646"/>
                  <a:gd name="connsiteY46" fmla="*/ 802844 h 923888"/>
                  <a:gd name="connsiteX47" fmla="*/ 120142 w 923646"/>
                  <a:gd name="connsiteY47" fmla="*/ 868786 h 923888"/>
                  <a:gd name="connsiteX48" fmla="*/ 135498 w 923646"/>
                  <a:gd name="connsiteY48" fmla="*/ 875109 h 923888"/>
                  <a:gd name="connsiteX49" fmla="*/ 150855 w 923646"/>
                  <a:gd name="connsiteY49" fmla="*/ 868786 h 923888"/>
                  <a:gd name="connsiteX50" fmla="*/ 186084 w 923646"/>
                  <a:gd name="connsiteY50" fmla="*/ 833556 h 923888"/>
                  <a:gd name="connsiteX51" fmla="*/ 231250 w 923646"/>
                  <a:gd name="connsiteY51" fmla="*/ 852526 h 923888"/>
                  <a:gd name="connsiteX52" fmla="*/ 231250 w 923646"/>
                  <a:gd name="connsiteY52" fmla="*/ 902209 h 923888"/>
                  <a:gd name="connsiteX53" fmla="*/ 252930 w 923646"/>
                  <a:gd name="connsiteY53" fmla="*/ 923888 h 923888"/>
                  <a:gd name="connsiteX54" fmla="*/ 345069 w 923646"/>
                  <a:gd name="connsiteY54" fmla="*/ 923888 h 923888"/>
                  <a:gd name="connsiteX55" fmla="*/ 366748 w 923646"/>
                  <a:gd name="connsiteY55" fmla="*/ 902209 h 923888"/>
                  <a:gd name="connsiteX56" fmla="*/ 366748 w 923646"/>
                  <a:gd name="connsiteY56" fmla="*/ 852526 h 923888"/>
                  <a:gd name="connsiteX57" fmla="*/ 411914 w 923646"/>
                  <a:gd name="connsiteY57" fmla="*/ 833556 h 923888"/>
                  <a:gd name="connsiteX58" fmla="*/ 447144 w 923646"/>
                  <a:gd name="connsiteY58" fmla="*/ 868786 h 923888"/>
                  <a:gd name="connsiteX59" fmla="*/ 462501 w 923646"/>
                  <a:gd name="connsiteY59" fmla="*/ 875109 h 923888"/>
                  <a:gd name="connsiteX60" fmla="*/ 477857 w 923646"/>
                  <a:gd name="connsiteY60" fmla="*/ 868786 h 923888"/>
                  <a:gd name="connsiteX61" fmla="*/ 542896 w 923646"/>
                  <a:gd name="connsiteY61" fmla="*/ 802844 h 923888"/>
                  <a:gd name="connsiteX62" fmla="*/ 542896 w 923646"/>
                  <a:gd name="connsiteY62" fmla="*/ 772131 h 923888"/>
                  <a:gd name="connsiteX63" fmla="*/ 507667 w 923646"/>
                  <a:gd name="connsiteY63" fmla="*/ 736901 h 923888"/>
                  <a:gd name="connsiteX64" fmla="*/ 517603 w 923646"/>
                  <a:gd name="connsiteY64" fmla="*/ 717028 h 923888"/>
                  <a:gd name="connsiteX65" fmla="*/ 600709 w 923646"/>
                  <a:gd name="connsiteY65" fmla="*/ 683605 h 923888"/>
                  <a:gd name="connsiteX66" fmla="*/ 605225 w 923646"/>
                  <a:gd name="connsiteY66" fmla="*/ 664636 h 923888"/>
                  <a:gd name="connsiteX67" fmla="*/ 586255 w 923646"/>
                  <a:gd name="connsiteY67" fmla="*/ 660119 h 923888"/>
                  <a:gd name="connsiteX68" fmla="*/ 461597 w 923646"/>
                  <a:gd name="connsiteY68" fmla="*/ 695348 h 923888"/>
                  <a:gd name="connsiteX69" fmla="*/ 227637 w 923646"/>
                  <a:gd name="connsiteY69" fmla="*/ 460485 h 923888"/>
                  <a:gd name="connsiteX70" fmla="*/ 297192 w 923646"/>
                  <a:gd name="connsiteY70" fmla="*/ 295177 h 923888"/>
                  <a:gd name="connsiteX71" fmla="*/ 462501 w 923646"/>
                  <a:gd name="connsiteY71" fmla="*/ 227428 h 923888"/>
                  <a:gd name="connsiteX72" fmla="*/ 463404 w 923646"/>
                  <a:gd name="connsiteY72" fmla="*/ 227428 h 923888"/>
                  <a:gd name="connsiteX73" fmla="*/ 697364 w 923646"/>
                  <a:gd name="connsiteY73" fmla="*/ 462291 h 923888"/>
                  <a:gd name="connsiteX74" fmla="*/ 633228 w 923646"/>
                  <a:gd name="connsiteY74" fmla="*/ 622179 h 923888"/>
                  <a:gd name="connsiteX75" fmla="*/ 634132 w 923646"/>
                  <a:gd name="connsiteY75" fmla="*/ 641149 h 923888"/>
                  <a:gd name="connsiteX76" fmla="*/ 653101 w 923646"/>
                  <a:gd name="connsiteY76" fmla="*/ 640246 h 923888"/>
                  <a:gd name="connsiteX77" fmla="*/ 688331 w 923646"/>
                  <a:gd name="connsiteY77" fmla="*/ 593273 h 923888"/>
                  <a:gd name="connsiteX78" fmla="*/ 785890 w 923646"/>
                  <a:gd name="connsiteY78" fmla="*/ 553527 h 923888"/>
                  <a:gd name="connsiteX79" fmla="*/ 797633 w 923646"/>
                  <a:gd name="connsiteY79" fmla="*/ 541784 h 923888"/>
                  <a:gd name="connsiteX80" fmla="*/ 797633 w 923646"/>
                  <a:gd name="connsiteY80" fmla="*/ 525524 h 923888"/>
                  <a:gd name="connsiteX81" fmla="*/ 778663 w 923646"/>
                  <a:gd name="connsiteY81" fmla="*/ 479455 h 923888"/>
                  <a:gd name="connsiteX82" fmla="*/ 812989 w 923646"/>
                  <a:gd name="connsiteY82" fmla="*/ 445128 h 923888"/>
                  <a:gd name="connsiteX83" fmla="*/ 859059 w 923646"/>
                  <a:gd name="connsiteY83" fmla="*/ 464098 h 923888"/>
                  <a:gd name="connsiteX84" fmla="*/ 875318 w 923646"/>
                  <a:gd name="connsiteY84" fmla="*/ 464098 h 923888"/>
                  <a:gd name="connsiteX85" fmla="*/ 887062 w 923646"/>
                  <a:gd name="connsiteY85" fmla="*/ 452355 h 923888"/>
                  <a:gd name="connsiteX86" fmla="*/ 922291 w 923646"/>
                  <a:gd name="connsiteY86" fmla="*/ 366539 h 923888"/>
                  <a:gd name="connsiteX87" fmla="*/ 922291 w 923646"/>
                  <a:gd name="connsiteY87" fmla="*/ 350279 h 923888"/>
                  <a:gd name="connsiteX88" fmla="*/ 908741 w 923646"/>
                  <a:gd name="connsiteY88" fmla="*/ 338536 h 923888"/>
                  <a:gd name="connsiteX89" fmla="*/ 908741 w 923646"/>
                  <a:gd name="connsiteY89" fmla="*/ 338536 h 923888"/>
                  <a:gd name="connsiteX90" fmla="*/ 404688 w 923646"/>
                  <a:gd name="connsiteY90" fmla="*/ 717028 h 923888"/>
                  <a:gd name="connsiteX91" fmla="*/ 295386 w 923646"/>
                  <a:gd name="connsiteY91" fmla="*/ 767614 h 923888"/>
                  <a:gd name="connsiteX92" fmla="*/ 151758 w 923646"/>
                  <a:gd name="connsiteY92" fmla="*/ 623986 h 923888"/>
                  <a:gd name="connsiteX93" fmla="*/ 202344 w 923646"/>
                  <a:gd name="connsiteY93" fmla="*/ 514684 h 923888"/>
                  <a:gd name="connsiteX94" fmla="*/ 208667 w 923646"/>
                  <a:gd name="connsiteY94" fmla="*/ 539074 h 923888"/>
                  <a:gd name="connsiteX95" fmla="*/ 174341 w 923646"/>
                  <a:gd name="connsiteY95" fmla="*/ 623986 h 923888"/>
                  <a:gd name="connsiteX96" fmla="*/ 295386 w 923646"/>
                  <a:gd name="connsiteY96" fmla="*/ 745935 h 923888"/>
                  <a:gd name="connsiteX97" fmla="*/ 380298 w 923646"/>
                  <a:gd name="connsiteY97" fmla="*/ 711608 h 923888"/>
                  <a:gd name="connsiteX98" fmla="*/ 404688 w 923646"/>
                  <a:gd name="connsiteY98" fmla="*/ 717028 h 923888"/>
                  <a:gd name="connsiteX99" fmla="*/ 404688 w 923646"/>
                  <a:gd name="connsiteY99" fmla="*/ 717028 h 923888"/>
                  <a:gd name="connsiteX100" fmla="*/ 459790 w 923646"/>
                  <a:gd name="connsiteY100" fmla="*/ 723351 h 923888"/>
                  <a:gd name="connsiteX101" fmla="*/ 482373 w 923646"/>
                  <a:gd name="connsiteY101" fmla="*/ 722448 h 923888"/>
                  <a:gd name="connsiteX102" fmla="*/ 479663 w 923646"/>
                  <a:gd name="connsiteY102" fmla="*/ 727868 h 923888"/>
                  <a:gd name="connsiteX103" fmla="*/ 483277 w 923646"/>
                  <a:gd name="connsiteY103" fmla="*/ 754064 h 923888"/>
                  <a:gd name="connsiteX104" fmla="*/ 517603 w 923646"/>
                  <a:gd name="connsiteY104" fmla="*/ 788390 h 923888"/>
                  <a:gd name="connsiteX105" fmla="*/ 459790 w 923646"/>
                  <a:gd name="connsiteY105" fmla="*/ 846203 h 923888"/>
                  <a:gd name="connsiteX106" fmla="*/ 425464 w 923646"/>
                  <a:gd name="connsiteY106" fmla="*/ 811877 h 923888"/>
                  <a:gd name="connsiteX107" fmla="*/ 399268 w 923646"/>
                  <a:gd name="connsiteY107" fmla="*/ 808263 h 923888"/>
                  <a:gd name="connsiteX108" fmla="*/ 352295 w 923646"/>
                  <a:gd name="connsiteY108" fmla="*/ 827233 h 923888"/>
                  <a:gd name="connsiteX109" fmla="*/ 336036 w 923646"/>
                  <a:gd name="connsiteY109" fmla="*/ 848010 h 923888"/>
                  <a:gd name="connsiteX110" fmla="*/ 336036 w 923646"/>
                  <a:gd name="connsiteY110" fmla="*/ 896789 h 923888"/>
                  <a:gd name="connsiteX111" fmla="*/ 254737 w 923646"/>
                  <a:gd name="connsiteY111" fmla="*/ 896789 h 923888"/>
                  <a:gd name="connsiteX112" fmla="*/ 254737 w 923646"/>
                  <a:gd name="connsiteY112" fmla="*/ 848010 h 923888"/>
                  <a:gd name="connsiteX113" fmla="*/ 238477 w 923646"/>
                  <a:gd name="connsiteY113" fmla="*/ 827233 h 923888"/>
                  <a:gd name="connsiteX114" fmla="*/ 191504 w 923646"/>
                  <a:gd name="connsiteY114" fmla="*/ 808263 h 923888"/>
                  <a:gd name="connsiteX115" fmla="*/ 165308 w 923646"/>
                  <a:gd name="connsiteY115" fmla="*/ 811877 h 923888"/>
                  <a:gd name="connsiteX116" fmla="*/ 130982 w 923646"/>
                  <a:gd name="connsiteY116" fmla="*/ 846203 h 923888"/>
                  <a:gd name="connsiteX117" fmla="*/ 73169 w 923646"/>
                  <a:gd name="connsiteY117" fmla="*/ 788390 h 923888"/>
                  <a:gd name="connsiteX118" fmla="*/ 107495 w 923646"/>
                  <a:gd name="connsiteY118" fmla="*/ 754064 h 923888"/>
                  <a:gd name="connsiteX119" fmla="*/ 111108 w 923646"/>
                  <a:gd name="connsiteY119" fmla="*/ 727868 h 923888"/>
                  <a:gd name="connsiteX120" fmla="*/ 92139 w 923646"/>
                  <a:gd name="connsiteY120" fmla="*/ 680895 h 923888"/>
                  <a:gd name="connsiteX121" fmla="*/ 71362 w 923646"/>
                  <a:gd name="connsiteY121" fmla="*/ 664636 h 923888"/>
                  <a:gd name="connsiteX122" fmla="*/ 22583 w 923646"/>
                  <a:gd name="connsiteY122" fmla="*/ 664636 h 923888"/>
                  <a:gd name="connsiteX123" fmla="*/ 22583 w 923646"/>
                  <a:gd name="connsiteY123" fmla="*/ 582433 h 923888"/>
                  <a:gd name="connsiteX124" fmla="*/ 71362 w 923646"/>
                  <a:gd name="connsiteY124" fmla="*/ 582433 h 923888"/>
                  <a:gd name="connsiteX125" fmla="*/ 92139 w 923646"/>
                  <a:gd name="connsiteY125" fmla="*/ 566173 h 923888"/>
                  <a:gd name="connsiteX126" fmla="*/ 111108 w 923646"/>
                  <a:gd name="connsiteY126" fmla="*/ 519200 h 923888"/>
                  <a:gd name="connsiteX127" fmla="*/ 107495 w 923646"/>
                  <a:gd name="connsiteY127" fmla="*/ 493005 h 923888"/>
                  <a:gd name="connsiteX128" fmla="*/ 73169 w 923646"/>
                  <a:gd name="connsiteY128" fmla="*/ 458678 h 923888"/>
                  <a:gd name="connsiteX129" fmla="*/ 130982 w 923646"/>
                  <a:gd name="connsiteY129" fmla="*/ 400866 h 923888"/>
                  <a:gd name="connsiteX130" fmla="*/ 165308 w 923646"/>
                  <a:gd name="connsiteY130" fmla="*/ 435192 h 923888"/>
                  <a:gd name="connsiteX131" fmla="*/ 191504 w 923646"/>
                  <a:gd name="connsiteY131" fmla="*/ 438805 h 923888"/>
                  <a:gd name="connsiteX132" fmla="*/ 197827 w 923646"/>
                  <a:gd name="connsiteY132" fmla="*/ 435192 h 923888"/>
                  <a:gd name="connsiteX133" fmla="*/ 196924 w 923646"/>
                  <a:gd name="connsiteY133" fmla="*/ 459581 h 923888"/>
                  <a:gd name="connsiteX134" fmla="*/ 197827 w 923646"/>
                  <a:gd name="connsiteY134" fmla="*/ 482165 h 923888"/>
                  <a:gd name="connsiteX135" fmla="*/ 124658 w 923646"/>
                  <a:gd name="connsiteY135" fmla="*/ 622179 h 923888"/>
                  <a:gd name="connsiteX136" fmla="*/ 295386 w 923646"/>
                  <a:gd name="connsiteY136" fmla="*/ 792907 h 923888"/>
                  <a:gd name="connsiteX137" fmla="*/ 434497 w 923646"/>
                  <a:gd name="connsiteY137" fmla="*/ 719738 h 923888"/>
                  <a:gd name="connsiteX138" fmla="*/ 459790 w 923646"/>
                  <a:gd name="connsiteY138" fmla="*/ 723351 h 923888"/>
                  <a:gd name="connsiteX139" fmla="*/ 459790 w 923646"/>
                  <a:gd name="connsiteY139" fmla="*/ 723351 h 923888"/>
                  <a:gd name="connsiteX140" fmla="*/ 459790 w 923646"/>
                  <a:gd name="connsiteY140" fmla="*/ 723351 h 923888"/>
                  <a:gd name="connsiteX141" fmla="*/ 352295 w 923646"/>
                  <a:gd name="connsiteY141" fmla="*/ 699865 h 923888"/>
                  <a:gd name="connsiteX142" fmla="*/ 296289 w 923646"/>
                  <a:gd name="connsiteY142" fmla="*/ 717931 h 923888"/>
                  <a:gd name="connsiteX143" fmla="*/ 202344 w 923646"/>
                  <a:gd name="connsiteY143" fmla="*/ 623082 h 923888"/>
                  <a:gd name="connsiteX144" fmla="*/ 221314 w 923646"/>
                  <a:gd name="connsiteY144" fmla="*/ 567076 h 923888"/>
                  <a:gd name="connsiteX145" fmla="*/ 352295 w 923646"/>
                  <a:gd name="connsiteY145" fmla="*/ 699865 h 923888"/>
                  <a:gd name="connsiteX146" fmla="*/ 387525 w 923646"/>
                  <a:gd name="connsiteY146" fmla="*/ 153355 h 923888"/>
                  <a:gd name="connsiteX147" fmla="*/ 406495 w 923646"/>
                  <a:gd name="connsiteY147" fmla="*/ 160582 h 923888"/>
                  <a:gd name="connsiteX148" fmla="*/ 402881 w 923646"/>
                  <a:gd name="connsiteY148" fmla="*/ 173228 h 923888"/>
                  <a:gd name="connsiteX149" fmla="*/ 402881 w 923646"/>
                  <a:gd name="connsiteY149" fmla="*/ 205748 h 923888"/>
                  <a:gd name="connsiteX150" fmla="*/ 359522 w 923646"/>
                  <a:gd name="connsiteY150" fmla="*/ 219298 h 923888"/>
                  <a:gd name="connsiteX151" fmla="*/ 387525 w 923646"/>
                  <a:gd name="connsiteY151" fmla="*/ 153355 h 923888"/>
                  <a:gd name="connsiteX152" fmla="*/ 458887 w 923646"/>
                  <a:gd name="connsiteY152" fmla="*/ 200328 h 923888"/>
                  <a:gd name="connsiteX153" fmla="*/ 429981 w 923646"/>
                  <a:gd name="connsiteY153" fmla="*/ 202135 h 923888"/>
                  <a:gd name="connsiteX154" fmla="*/ 429981 w 923646"/>
                  <a:gd name="connsiteY154" fmla="*/ 173228 h 923888"/>
                  <a:gd name="connsiteX155" fmla="*/ 430884 w 923646"/>
                  <a:gd name="connsiteY155" fmla="*/ 172325 h 923888"/>
                  <a:gd name="connsiteX156" fmla="*/ 475147 w 923646"/>
                  <a:gd name="connsiteY156" fmla="*/ 172325 h 923888"/>
                  <a:gd name="connsiteX157" fmla="*/ 476051 w 923646"/>
                  <a:gd name="connsiteY157" fmla="*/ 173228 h 923888"/>
                  <a:gd name="connsiteX158" fmla="*/ 476051 w 923646"/>
                  <a:gd name="connsiteY158" fmla="*/ 200328 h 923888"/>
                  <a:gd name="connsiteX159" fmla="*/ 458887 w 923646"/>
                  <a:gd name="connsiteY159" fmla="*/ 200328 h 923888"/>
                  <a:gd name="connsiteX160" fmla="*/ 458887 w 923646"/>
                  <a:gd name="connsiteY160" fmla="*/ 200328 h 923888"/>
                  <a:gd name="connsiteX161" fmla="*/ 574512 w 923646"/>
                  <a:gd name="connsiteY161" fmla="*/ 226525 h 923888"/>
                  <a:gd name="connsiteX162" fmla="*/ 592579 w 923646"/>
                  <a:gd name="connsiteY162" fmla="*/ 216588 h 923888"/>
                  <a:gd name="connsiteX163" fmla="*/ 703687 w 923646"/>
                  <a:gd name="connsiteY163" fmla="*/ 262658 h 923888"/>
                  <a:gd name="connsiteX164" fmla="*/ 693751 w 923646"/>
                  <a:gd name="connsiteY164" fmla="*/ 344860 h 923888"/>
                  <a:gd name="connsiteX165" fmla="*/ 574512 w 923646"/>
                  <a:gd name="connsiteY165" fmla="*/ 226525 h 923888"/>
                  <a:gd name="connsiteX166" fmla="*/ 574512 w 923646"/>
                  <a:gd name="connsiteY166" fmla="*/ 226525 h 923888"/>
                  <a:gd name="connsiteX167" fmla="*/ 861768 w 923646"/>
                  <a:gd name="connsiteY167" fmla="*/ 436998 h 923888"/>
                  <a:gd name="connsiteX168" fmla="*/ 816602 w 923646"/>
                  <a:gd name="connsiteY168" fmla="*/ 418028 h 923888"/>
                  <a:gd name="connsiteX169" fmla="*/ 791309 w 923646"/>
                  <a:gd name="connsiteY169" fmla="*/ 424352 h 923888"/>
                  <a:gd name="connsiteX170" fmla="*/ 755177 w 923646"/>
                  <a:gd name="connsiteY170" fmla="*/ 460485 h 923888"/>
                  <a:gd name="connsiteX171" fmla="*/ 748853 w 923646"/>
                  <a:gd name="connsiteY171" fmla="*/ 485777 h 923888"/>
                  <a:gd name="connsiteX172" fmla="*/ 767823 w 923646"/>
                  <a:gd name="connsiteY172" fmla="*/ 530040 h 923888"/>
                  <a:gd name="connsiteX173" fmla="*/ 702784 w 923646"/>
                  <a:gd name="connsiteY173" fmla="*/ 557140 h 923888"/>
                  <a:gd name="connsiteX174" fmla="*/ 720850 w 923646"/>
                  <a:gd name="connsiteY174" fmla="*/ 461388 h 923888"/>
                  <a:gd name="connsiteX175" fmla="*/ 718141 w 923646"/>
                  <a:gd name="connsiteY175" fmla="*/ 425255 h 923888"/>
                  <a:gd name="connsiteX176" fmla="*/ 777760 w 923646"/>
                  <a:gd name="connsiteY176" fmla="*/ 343956 h 923888"/>
                  <a:gd name="connsiteX177" fmla="*/ 773243 w 923646"/>
                  <a:gd name="connsiteY177" fmla="*/ 232847 h 923888"/>
                  <a:gd name="connsiteX178" fmla="*/ 675684 w 923646"/>
                  <a:gd name="connsiteY178" fmla="*/ 141612 h 923888"/>
                  <a:gd name="connsiteX179" fmla="*/ 658521 w 923646"/>
                  <a:gd name="connsiteY179" fmla="*/ 149742 h 923888"/>
                  <a:gd name="connsiteX180" fmla="*/ 666651 w 923646"/>
                  <a:gd name="connsiteY180" fmla="*/ 166905 h 923888"/>
                  <a:gd name="connsiteX181" fmla="*/ 747950 w 923646"/>
                  <a:gd name="connsiteY181" fmla="*/ 242784 h 923888"/>
                  <a:gd name="connsiteX182" fmla="*/ 711817 w 923646"/>
                  <a:gd name="connsiteY182" fmla="*/ 395445 h 923888"/>
                  <a:gd name="connsiteX183" fmla="*/ 704591 w 923646"/>
                  <a:gd name="connsiteY183" fmla="*/ 371959 h 923888"/>
                  <a:gd name="connsiteX184" fmla="*/ 727174 w 923646"/>
                  <a:gd name="connsiteY184" fmla="*/ 251818 h 923888"/>
                  <a:gd name="connsiteX185" fmla="*/ 580836 w 923646"/>
                  <a:gd name="connsiteY185" fmla="*/ 191295 h 923888"/>
                  <a:gd name="connsiteX186" fmla="*/ 545606 w 923646"/>
                  <a:gd name="connsiteY186" fmla="*/ 214781 h 923888"/>
                  <a:gd name="connsiteX187" fmla="*/ 522120 w 923646"/>
                  <a:gd name="connsiteY187" fmla="*/ 207555 h 923888"/>
                  <a:gd name="connsiteX188" fmla="*/ 572706 w 923646"/>
                  <a:gd name="connsiteY188" fmla="*/ 171422 h 923888"/>
                  <a:gd name="connsiteX189" fmla="*/ 609742 w 923646"/>
                  <a:gd name="connsiteY189" fmla="*/ 162389 h 923888"/>
                  <a:gd name="connsiteX190" fmla="*/ 621485 w 923646"/>
                  <a:gd name="connsiteY190" fmla="*/ 147936 h 923888"/>
                  <a:gd name="connsiteX191" fmla="*/ 607032 w 923646"/>
                  <a:gd name="connsiteY191" fmla="*/ 136193 h 923888"/>
                  <a:gd name="connsiteX192" fmla="*/ 562769 w 923646"/>
                  <a:gd name="connsiteY192" fmla="*/ 147936 h 923888"/>
                  <a:gd name="connsiteX193" fmla="*/ 503150 w 923646"/>
                  <a:gd name="connsiteY193" fmla="*/ 190392 h 923888"/>
                  <a:gd name="connsiteX194" fmla="*/ 503150 w 923646"/>
                  <a:gd name="connsiteY194" fmla="*/ 173228 h 923888"/>
                  <a:gd name="connsiteX195" fmla="*/ 475147 w 923646"/>
                  <a:gd name="connsiteY195" fmla="*/ 145226 h 923888"/>
                  <a:gd name="connsiteX196" fmla="*/ 494117 w 923646"/>
                  <a:gd name="connsiteY196" fmla="*/ 128966 h 923888"/>
                  <a:gd name="connsiteX197" fmla="*/ 500440 w 923646"/>
                  <a:gd name="connsiteY197" fmla="*/ 103673 h 923888"/>
                  <a:gd name="connsiteX198" fmla="*/ 481470 w 923646"/>
                  <a:gd name="connsiteY198" fmla="*/ 59410 h 923888"/>
                  <a:gd name="connsiteX199" fmla="*/ 557349 w 923646"/>
                  <a:gd name="connsiteY199" fmla="*/ 27794 h 923888"/>
                  <a:gd name="connsiteX200" fmla="*/ 576319 w 923646"/>
                  <a:gd name="connsiteY200" fmla="*/ 72960 h 923888"/>
                  <a:gd name="connsiteX201" fmla="*/ 598902 w 923646"/>
                  <a:gd name="connsiteY201" fmla="*/ 86510 h 923888"/>
                  <a:gd name="connsiteX202" fmla="*/ 649488 w 923646"/>
                  <a:gd name="connsiteY202" fmla="*/ 86510 h 923888"/>
                  <a:gd name="connsiteX203" fmla="*/ 672071 w 923646"/>
                  <a:gd name="connsiteY203" fmla="*/ 72960 h 923888"/>
                  <a:gd name="connsiteX204" fmla="*/ 691041 w 923646"/>
                  <a:gd name="connsiteY204" fmla="*/ 27794 h 923888"/>
                  <a:gd name="connsiteX205" fmla="*/ 766920 w 923646"/>
                  <a:gd name="connsiteY205" fmla="*/ 59410 h 923888"/>
                  <a:gd name="connsiteX206" fmla="*/ 747950 w 923646"/>
                  <a:gd name="connsiteY206" fmla="*/ 103673 h 923888"/>
                  <a:gd name="connsiteX207" fmla="*/ 754273 w 923646"/>
                  <a:gd name="connsiteY207" fmla="*/ 128966 h 923888"/>
                  <a:gd name="connsiteX208" fmla="*/ 790406 w 923646"/>
                  <a:gd name="connsiteY208" fmla="*/ 165098 h 923888"/>
                  <a:gd name="connsiteX209" fmla="*/ 815699 w 923646"/>
                  <a:gd name="connsiteY209" fmla="*/ 171422 h 923888"/>
                  <a:gd name="connsiteX210" fmla="*/ 860865 w 923646"/>
                  <a:gd name="connsiteY210" fmla="*/ 152452 h 923888"/>
                  <a:gd name="connsiteX211" fmla="*/ 892482 w 923646"/>
                  <a:gd name="connsiteY211" fmla="*/ 228331 h 923888"/>
                  <a:gd name="connsiteX212" fmla="*/ 847315 w 923646"/>
                  <a:gd name="connsiteY212" fmla="*/ 246397 h 923888"/>
                  <a:gd name="connsiteX213" fmla="*/ 833766 w 923646"/>
                  <a:gd name="connsiteY213" fmla="*/ 268980 h 923888"/>
                  <a:gd name="connsiteX214" fmla="*/ 833766 w 923646"/>
                  <a:gd name="connsiteY214" fmla="*/ 319567 h 923888"/>
                  <a:gd name="connsiteX215" fmla="*/ 847315 w 923646"/>
                  <a:gd name="connsiteY215" fmla="*/ 342150 h 923888"/>
                  <a:gd name="connsiteX216" fmla="*/ 892482 w 923646"/>
                  <a:gd name="connsiteY216" fmla="*/ 361119 h 923888"/>
                  <a:gd name="connsiteX217" fmla="*/ 861768 w 923646"/>
                  <a:gd name="connsiteY217" fmla="*/ 436998 h 9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923646" h="923888">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 name="Freeform 8">
                <a:extLst>
                  <a:ext uri="{FF2B5EF4-FFF2-40B4-BE49-F238E27FC236}">
                    <a16:creationId xmlns:a16="http://schemas.microsoft.com/office/drawing/2014/main" id="{9773D425-1E73-F4B8-E809-07332EE916B8}"/>
                  </a:ext>
                </a:extLst>
              </p:cNvPr>
              <p:cNvSpPr/>
              <p:nvPr/>
            </p:nvSpPr>
            <p:spPr>
              <a:xfrm>
                <a:off x="10632408" y="4081957"/>
                <a:ext cx="406494" cy="406494"/>
              </a:xfrm>
              <a:custGeom>
                <a:avLst/>
                <a:gdLst>
                  <a:gd name="connsiteX0" fmla="*/ 203247 w 406494"/>
                  <a:gd name="connsiteY0" fmla="*/ 0 h 406494"/>
                  <a:gd name="connsiteX1" fmla="*/ 0 w 406494"/>
                  <a:gd name="connsiteY1" fmla="*/ 203247 h 406494"/>
                  <a:gd name="connsiteX2" fmla="*/ 203247 w 406494"/>
                  <a:gd name="connsiteY2" fmla="*/ 406495 h 406494"/>
                  <a:gd name="connsiteX3" fmla="*/ 406495 w 406494"/>
                  <a:gd name="connsiteY3" fmla="*/ 203247 h 406494"/>
                  <a:gd name="connsiteX4" fmla="*/ 203247 w 406494"/>
                  <a:gd name="connsiteY4" fmla="*/ 0 h 406494"/>
                  <a:gd name="connsiteX5" fmla="*/ 303516 w 406494"/>
                  <a:gd name="connsiteY5" fmla="*/ 348682 h 406494"/>
                  <a:gd name="connsiteX6" fmla="*/ 290870 w 406494"/>
                  <a:gd name="connsiteY6" fmla="*/ 326099 h 406494"/>
                  <a:gd name="connsiteX7" fmla="*/ 272803 w 406494"/>
                  <a:gd name="connsiteY7" fmla="*/ 321582 h 406494"/>
                  <a:gd name="connsiteX8" fmla="*/ 268287 w 406494"/>
                  <a:gd name="connsiteY8" fmla="*/ 339649 h 406494"/>
                  <a:gd name="connsiteX9" fmla="*/ 280933 w 406494"/>
                  <a:gd name="connsiteY9" fmla="*/ 362232 h 406494"/>
                  <a:gd name="connsiteX10" fmla="*/ 218604 w 406494"/>
                  <a:gd name="connsiteY10" fmla="*/ 379395 h 406494"/>
                  <a:gd name="connsiteX11" fmla="*/ 218604 w 406494"/>
                  <a:gd name="connsiteY11" fmla="*/ 353198 h 406494"/>
                  <a:gd name="connsiteX12" fmla="*/ 205054 w 406494"/>
                  <a:gd name="connsiteY12" fmla="*/ 339649 h 406494"/>
                  <a:gd name="connsiteX13" fmla="*/ 191504 w 406494"/>
                  <a:gd name="connsiteY13" fmla="*/ 353198 h 406494"/>
                  <a:gd name="connsiteX14" fmla="*/ 191504 w 406494"/>
                  <a:gd name="connsiteY14" fmla="*/ 379395 h 406494"/>
                  <a:gd name="connsiteX15" fmla="*/ 129175 w 406494"/>
                  <a:gd name="connsiteY15" fmla="*/ 362232 h 406494"/>
                  <a:gd name="connsiteX16" fmla="*/ 141822 w 406494"/>
                  <a:gd name="connsiteY16" fmla="*/ 339649 h 406494"/>
                  <a:gd name="connsiteX17" fmla="*/ 137305 w 406494"/>
                  <a:gd name="connsiteY17" fmla="*/ 321582 h 406494"/>
                  <a:gd name="connsiteX18" fmla="*/ 119239 w 406494"/>
                  <a:gd name="connsiteY18" fmla="*/ 326099 h 406494"/>
                  <a:gd name="connsiteX19" fmla="*/ 103882 w 406494"/>
                  <a:gd name="connsiteY19" fmla="*/ 348682 h 406494"/>
                  <a:gd name="connsiteX20" fmla="*/ 57813 w 406494"/>
                  <a:gd name="connsiteY20" fmla="*/ 302613 h 406494"/>
                  <a:gd name="connsiteX21" fmla="*/ 80396 w 406494"/>
                  <a:gd name="connsiteY21" fmla="*/ 289966 h 406494"/>
                  <a:gd name="connsiteX22" fmla="*/ 84912 w 406494"/>
                  <a:gd name="connsiteY22" fmla="*/ 271900 h 406494"/>
                  <a:gd name="connsiteX23" fmla="*/ 66846 w 406494"/>
                  <a:gd name="connsiteY23" fmla="*/ 267383 h 406494"/>
                  <a:gd name="connsiteX24" fmla="*/ 44263 w 406494"/>
                  <a:gd name="connsiteY24" fmla="*/ 280030 h 406494"/>
                  <a:gd name="connsiteX25" fmla="*/ 27100 w 406494"/>
                  <a:gd name="connsiteY25" fmla="*/ 217700 h 406494"/>
                  <a:gd name="connsiteX26" fmla="*/ 53296 w 406494"/>
                  <a:gd name="connsiteY26" fmla="*/ 217700 h 406494"/>
                  <a:gd name="connsiteX27" fmla="*/ 66846 w 406494"/>
                  <a:gd name="connsiteY27" fmla="*/ 204150 h 406494"/>
                  <a:gd name="connsiteX28" fmla="*/ 53296 w 406494"/>
                  <a:gd name="connsiteY28" fmla="*/ 190601 h 406494"/>
                  <a:gd name="connsiteX29" fmla="*/ 27100 w 406494"/>
                  <a:gd name="connsiteY29" fmla="*/ 190601 h 406494"/>
                  <a:gd name="connsiteX30" fmla="*/ 44263 w 406494"/>
                  <a:gd name="connsiteY30" fmla="*/ 128271 h 406494"/>
                  <a:gd name="connsiteX31" fmla="*/ 66846 w 406494"/>
                  <a:gd name="connsiteY31" fmla="*/ 140918 h 406494"/>
                  <a:gd name="connsiteX32" fmla="*/ 73169 w 406494"/>
                  <a:gd name="connsiteY32" fmla="*/ 142725 h 406494"/>
                  <a:gd name="connsiteX33" fmla="*/ 84912 w 406494"/>
                  <a:gd name="connsiteY33" fmla="*/ 135498 h 406494"/>
                  <a:gd name="connsiteX34" fmla="*/ 80396 w 406494"/>
                  <a:gd name="connsiteY34" fmla="*/ 117432 h 406494"/>
                  <a:gd name="connsiteX35" fmla="*/ 57813 w 406494"/>
                  <a:gd name="connsiteY35" fmla="*/ 104785 h 406494"/>
                  <a:gd name="connsiteX36" fmla="*/ 103882 w 406494"/>
                  <a:gd name="connsiteY36" fmla="*/ 58716 h 406494"/>
                  <a:gd name="connsiteX37" fmla="*/ 116529 w 406494"/>
                  <a:gd name="connsiteY37" fmla="*/ 81299 h 406494"/>
                  <a:gd name="connsiteX38" fmla="*/ 128272 w 406494"/>
                  <a:gd name="connsiteY38" fmla="*/ 88525 h 406494"/>
                  <a:gd name="connsiteX39" fmla="*/ 134595 w 406494"/>
                  <a:gd name="connsiteY39" fmla="*/ 86719 h 406494"/>
                  <a:gd name="connsiteX40" fmla="*/ 139112 w 406494"/>
                  <a:gd name="connsiteY40" fmla="*/ 68652 h 406494"/>
                  <a:gd name="connsiteX41" fmla="*/ 126465 w 406494"/>
                  <a:gd name="connsiteY41" fmla="*/ 46069 h 406494"/>
                  <a:gd name="connsiteX42" fmla="*/ 188794 w 406494"/>
                  <a:gd name="connsiteY42" fmla="*/ 28906 h 406494"/>
                  <a:gd name="connsiteX43" fmla="*/ 188794 w 406494"/>
                  <a:gd name="connsiteY43" fmla="*/ 55102 h 406494"/>
                  <a:gd name="connsiteX44" fmla="*/ 202344 w 406494"/>
                  <a:gd name="connsiteY44" fmla="*/ 68652 h 406494"/>
                  <a:gd name="connsiteX45" fmla="*/ 215894 w 406494"/>
                  <a:gd name="connsiteY45" fmla="*/ 55102 h 406494"/>
                  <a:gd name="connsiteX46" fmla="*/ 215894 w 406494"/>
                  <a:gd name="connsiteY46" fmla="*/ 28906 h 406494"/>
                  <a:gd name="connsiteX47" fmla="*/ 278223 w 406494"/>
                  <a:gd name="connsiteY47" fmla="*/ 46069 h 406494"/>
                  <a:gd name="connsiteX48" fmla="*/ 265577 w 406494"/>
                  <a:gd name="connsiteY48" fmla="*/ 68652 h 406494"/>
                  <a:gd name="connsiteX49" fmla="*/ 270093 w 406494"/>
                  <a:gd name="connsiteY49" fmla="*/ 86719 h 406494"/>
                  <a:gd name="connsiteX50" fmla="*/ 276416 w 406494"/>
                  <a:gd name="connsiteY50" fmla="*/ 88525 h 406494"/>
                  <a:gd name="connsiteX51" fmla="*/ 288160 w 406494"/>
                  <a:gd name="connsiteY51" fmla="*/ 81299 h 406494"/>
                  <a:gd name="connsiteX52" fmla="*/ 300806 w 406494"/>
                  <a:gd name="connsiteY52" fmla="*/ 58716 h 406494"/>
                  <a:gd name="connsiteX53" fmla="*/ 346876 w 406494"/>
                  <a:gd name="connsiteY53" fmla="*/ 104785 h 406494"/>
                  <a:gd name="connsiteX54" fmla="*/ 324293 w 406494"/>
                  <a:gd name="connsiteY54" fmla="*/ 117432 h 406494"/>
                  <a:gd name="connsiteX55" fmla="*/ 319776 w 406494"/>
                  <a:gd name="connsiteY55" fmla="*/ 135498 h 406494"/>
                  <a:gd name="connsiteX56" fmla="*/ 331519 w 406494"/>
                  <a:gd name="connsiteY56" fmla="*/ 142725 h 406494"/>
                  <a:gd name="connsiteX57" fmla="*/ 337842 w 406494"/>
                  <a:gd name="connsiteY57" fmla="*/ 140918 h 406494"/>
                  <a:gd name="connsiteX58" fmla="*/ 360425 w 406494"/>
                  <a:gd name="connsiteY58" fmla="*/ 128271 h 406494"/>
                  <a:gd name="connsiteX59" fmla="*/ 377588 w 406494"/>
                  <a:gd name="connsiteY59" fmla="*/ 190601 h 406494"/>
                  <a:gd name="connsiteX60" fmla="*/ 351392 w 406494"/>
                  <a:gd name="connsiteY60" fmla="*/ 190601 h 406494"/>
                  <a:gd name="connsiteX61" fmla="*/ 337842 w 406494"/>
                  <a:gd name="connsiteY61" fmla="*/ 204150 h 406494"/>
                  <a:gd name="connsiteX62" fmla="*/ 351392 w 406494"/>
                  <a:gd name="connsiteY62" fmla="*/ 217700 h 406494"/>
                  <a:gd name="connsiteX63" fmla="*/ 377588 w 406494"/>
                  <a:gd name="connsiteY63" fmla="*/ 217700 h 406494"/>
                  <a:gd name="connsiteX64" fmla="*/ 360425 w 406494"/>
                  <a:gd name="connsiteY64" fmla="*/ 280030 h 406494"/>
                  <a:gd name="connsiteX65" fmla="*/ 337842 w 406494"/>
                  <a:gd name="connsiteY65" fmla="*/ 267383 h 406494"/>
                  <a:gd name="connsiteX66" fmla="*/ 319776 w 406494"/>
                  <a:gd name="connsiteY66" fmla="*/ 271900 h 406494"/>
                  <a:gd name="connsiteX67" fmla="*/ 324293 w 406494"/>
                  <a:gd name="connsiteY67" fmla="*/ 289966 h 406494"/>
                  <a:gd name="connsiteX68" fmla="*/ 346876 w 406494"/>
                  <a:gd name="connsiteY68" fmla="*/ 302613 h 406494"/>
                  <a:gd name="connsiteX69" fmla="*/ 303516 w 406494"/>
                  <a:gd name="connsiteY69" fmla="*/ 348682 h 406494"/>
                  <a:gd name="connsiteX70" fmla="*/ 303516 w 406494"/>
                  <a:gd name="connsiteY70" fmla="*/ 348682 h 40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6494" h="406494">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77753D67-3E05-C6F6-0689-A07D233AFA6A}"/>
                  </a:ext>
                </a:extLst>
              </p:cNvPr>
              <p:cNvSpPr/>
              <p:nvPr/>
            </p:nvSpPr>
            <p:spPr>
              <a:xfrm>
                <a:off x="10799522" y="4177709"/>
                <a:ext cx="88977" cy="159888"/>
              </a:xfrm>
              <a:custGeom>
                <a:avLst/>
                <a:gdLst>
                  <a:gd name="connsiteX0" fmla="*/ 69556 w 88977"/>
                  <a:gd name="connsiteY0" fmla="*/ 121948 h 159888"/>
                  <a:gd name="connsiteX1" fmla="*/ 72266 w 88977"/>
                  <a:gd name="connsiteY1" fmla="*/ 108399 h 159888"/>
                  <a:gd name="connsiteX2" fmla="*/ 49683 w 88977"/>
                  <a:gd name="connsiteY2" fmla="*/ 74976 h 159888"/>
                  <a:gd name="connsiteX3" fmla="*/ 49683 w 88977"/>
                  <a:gd name="connsiteY3" fmla="*/ 13550 h 159888"/>
                  <a:gd name="connsiteX4" fmla="*/ 36133 w 88977"/>
                  <a:gd name="connsiteY4" fmla="*/ 0 h 159888"/>
                  <a:gd name="connsiteX5" fmla="*/ 22583 w 88977"/>
                  <a:gd name="connsiteY5" fmla="*/ 13550 h 159888"/>
                  <a:gd name="connsiteX6" fmla="*/ 22583 w 88977"/>
                  <a:gd name="connsiteY6" fmla="*/ 74976 h 159888"/>
                  <a:gd name="connsiteX7" fmla="*/ 0 w 88977"/>
                  <a:gd name="connsiteY7" fmla="*/ 108399 h 159888"/>
                  <a:gd name="connsiteX8" fmla="*/ 36133 w 88977"/>
                  <a:gd name="connsiteY8" fmla="*/ 144531 h 159888"/>
                  <a:gd name="connsiteX9" fmla="*/ 50586 w 88977"/>
                  <a:gd name="connsiteY9" fmla="*/ 141822 h 159888"/>
                  <a:gd name="connsiteX10" fmla="*/ 65039 w 88977"/>
                  <a:gd name="connsiteY10" fmla="*/ 156275 h 159888"/>
                  <a:gd name="connsiteX11" fmla="*/ 74976 w 88977"/>
                  <a:gd name="connsiteY11" fmla="*/ 159888 h 159888"/>
                  <a:gd name="connsiteX12" fmla="*/ 84912 w 88977"/>
                  <a:gd name="connsiteY12" fmla="*/ 156275 h 159888"/>
                  <a:gd name="connsiteX13" fmla="*/ 84912 w 88977"/>
                  <a:gd name="connsiteY13" fmla="*/ 137305 h 159888"/>
                  <a:gd name="connsiteX14" fmla="*/ 69556 w 88977"/>
                  <a:gd name="connsiteY14" fmla="*/ 121948 h 159888"/>
                  <a:gd name="connsiteX15" fmla="*/ 27100 w 88977"/>
                  <a:gd name="connsiteY15" fmla="*/ 107495 h 159888"/>
                  <a:gd name="connsiteX16" fmla="*/ 36133 w 88977"/>
                  <a:gd name="connsiteY16" fmla="*/ 98462 h 159888"/>
                  <a:gd name="connsiteX17" fmla="*/ 45166 w 88977"/>
                  <a:gd name="connsiteY17" fmla="*/ 107495 h 159888"/>
                  <a:gd name="connsiteX18" fmla="*/ 36133 w 88977"/>
                  <a:gd name="connsiteY18" fmla="*/ 116529 h 159888"/>
                  <a:gd name="connsiteX19" fmla="*/ 27100 w 88977"/>
                  <a:gd name="connsiteY19" fmla="*/ 107495 h 159888"/>
                  <a:gd name="connsiteX20" fmla="*/ 27100 w 88977"/>
                  <a:gd name="connsiteY20" fmla="*/ 107495 h 15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77" h="159888">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1" name="Group 10">
            <a:extLst>
              <a:ext uri="{FF2B5EF4-FFF2-40B4-BE49-F238E27FC236}">
                <a16:creationId xmlns:a16="http://schemas.microsoft.com/office/drawing/2014/main" id="{2B36B10D-BEBC-437D-DDF2-F2AC9B147DC2}"/>
              </a:ext>
            </a:extLst>
          </p:cNvPr>
          <p:cNvGrpSpPr/>
          <p:nvPr/>
        </p:nvGrpSpPr>
        <p:grpSpPr>
          <a:xfrm>
            <a:off x="4524216" y="596176"/>
            <a:ext cx="771630" cy="770652"/>
            <a:chOff x="4583522" y="477429"/>
            <a:chExt cx="1285857" cy="1284227"/>
          </a:xfrm>
          <a:solidFill>
            <a:srgbClr val="595959"/>
          </a:solidFill>
        </p:grpSpPr>
        <p:grpSp>
          <p:nvGrpSpPr>
            <p:cNvPr id="12" name="Graphic 24">
              <a:extLst>
                <a:ext uri="{FF2B5EF4-FFF2-40B4-BE49-F238E27FC236}">
                  <a16:creationId xmlns:a16="http://schemas.microsoft.com/office/drawing/2014/main" id="{75ECD209-F7EE-58A5-C803-64DFC15F0E2C}"/>
                </a:ext>
              </a:extLst>
            </p:cNvPr>
            <p:cNvGrpSpPr/>
            <p:nvPr/>
          </p:nvGrpSpPr>
          <p:grpSpPr>
            <a:xfrm>
              <a:off x="5099909" y="1002440"/>
              <a:ext cx="720240" cy="720592"/>
              <a:chOff x="5098372" y="991465"/>
              <a:chExt cx="720240" cy="720592"/>
            </a:xfrm>
            <a:grpFill/>
          </p:grpSpPr>
          <p:sp>
            <p:nvSpPr>
              <p:cNvPr id="23" name="Freeform 22">
                <a:extLst>
                  <a:ext uri="{FF2B5EF4-FFF2-40B4-BE49-F238E27FC236}">
                    <a16:creationId xmlns:a16="http://schemas.microsoft.com/office/drawing/2014/main" id="{3417F6DB-145A-9B87-B65C-6B1FE5C08058}"/>
                  </a:ext>
                </a:extLst>
              </p:cNvPr>
              <p:cNvSpPr/>
              <p:nvPr/>
            </p:nvSpPr>
            <p:spPr>
              <a:xfrm>
                <a:off x="5427325" y="991465"/>
                <a:ext cx="391287" cy="390774"/>
              </a:xfrm>
              <a:custGeom>
                <a:avLst/>
                <a:gdLst>
                  <a:gd name="connsiteX0" fmla="*/ 114183 w 391287"/>
                  <a:gd name="connsiteY0" fmla="*/ 382826 h 390774"/>
                  <a:gd name="connsiteX1" fmla="*/ 154792 w 391287"/>
                  <a:gd name="connsiteY1" fmla="*/ 344223 h 390774"/>
                  <a:gd name="connsiteX2" fmla="*/ 165777 w 391287"/>
                  <a:gd name="connsiteY2" fmla="*/ 340562 h 390774"/>
                  <a:gd name="connsiteX3" fmla="*/ 252987 w 391287"/>
                  <a:gd name="connsiteY3" fmla="*/ 302957 h 390774"/>
                  <a:gd name="connsiteX4" fmla="*/ 310240 w 391287"/>
                  <a:gd name="connsiteY4" fmla="*/ 245052 h 390774"/>
                  <a:gd name="connsiteX5" fmla="*/ 251323 w 391287"/>
                  <a:gd name="connsiteY5" fmla="*/ 54698 h 390774"/>
                  <a:gd name="connsiteX6" fmla="*/ 146471 w 391287"/>
                  <a:gd name="connsiteY6" fmla="*/ 81654 h 390774"/>
                  <a:gd name="connsiteX7" fmla="*/ 81562 w 391287"/>
                  <a:gd name="connsiteY7" fmla="*/ 146214 h 390774"/>
                  <a:gd name="connsiteX8" fmla="*/ 50606 w 391287"/>
                  <a:gd name="connsiteY8" fmla="*/ 223754 h 390774"/>
                  <a:gd name="connsiteX9" fmla="*/ 43282 w 391287"/>
                  <a:gd name="connsiteY9" fmla="*/ 240726 h 390774"/>
                  <a:gd name="connsiteX10" fmla="*/ 8997 w 391287"/>
                  <a:gd name="connsiteY10" fmla="*/ 276667 h 390774"/>
                  <a:gd name="connsiteX11" fmla="*/ 676 w 391287"/>
                  <a:gd name="connsiteY11" fmla="*/ 211108 h 390774"/>
                  <a:gd name="connsiteX12" fmla="*/ 49940 w 391287"/>
                  <a:gd name="connsiteY12" fmla="*/ 105282 h 390774"/>
                  <a:gd name="connsiteX13" fmla="*/ 106860 w 391287"/>
                  <a:gd name="connsiteY13" fmla="*/ 48708 h 390774"/>
                  <a:gd name="connsiteX14" fmla="*/ 292265 w 391287"/>
                  <a:gd name="connsiteY14" fmla="*/ 14430 h 390774"/>
                  <a:gd name="connsiteX15" fmla="*/ 391126 w 391287"/>
                  <a:gd name="connsiteY15" fmla="*/ 174834 h 390774"/>
                  <a:gd name="connsiteX16" fmla="*/ 347854 w 391287"/>
                  <a:gd name="connsiteY16" fmla="*/ 278997 h 390774"/>
                  <a:gd name="connsiteX17" fmla="*/ 278618 w 391287"/>
                  <a:gd name="connsiteY17" fmla="*/ 347884 h 390774"/>
                  <a:gd name="connsiteX18" fmla="*/ 114183 w 391287"/>
                  <a:gd name="connsiteY18" fmla="*/ 382826 h 39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1287" h="390774">
                    <a:moveTo>
                      <a:pt x="114183" y="382826"/>
                    </a:moveTo>
                    <a:cubicBezTo>
                      <a:pt x="129162" y="368184"/>
                      <a:pt x="141810" y="355871"/>
                      <a:pt x="154792" y="344223"/>
                    </a:cubicBezTo>
                    <a:cubicBezTo>
                      <a:pt x="157455" y="341894"/>
                      <a:pt x="162115" y="340562"/>
                      <a:pt x="165777" y="340562"/>
                    </a:cubicBezTo>
                    <a:cubicBezTo>
                      <a:pt x="200062" y="339897"/>
                      <a:pt x="229021" y="327584"/>
                      <a:pt x="252987" y="302957"/>
                    </a:cubicBezTo>
                    <a:cubicBezTo>
                      <a:pt x="271961" y="283656"/>
                      <a:pt x="291933" y="265020"/>
                      <a:pt x="310240" y="245052"/>
                    </a:cubicBezTo>
                    <a:cubicBezTo>
                      <a:pt x="369823" y="179493"/>
                      <a:pt x="337535" y="75331"/>
                      <a:pt x="251323" y="54698"/>
                    </a:cubicBezTo>
                    <a:cubicBezTo>
                      <a:pt x="212045" y="45380"/>
                      <a:pt x="176428" y="54365"/>
                      <a:pt x="146471" y="81654"/>
                    </a:cubicBezTo>
                    <a:cubicBezTo>
                      <a:pt x="123836" y="102286"/>
                      <a:pt x="102865" y="124250"/>
                      <a:pt x="81562" y="146214"/>
                    </a:cubicBezTo>
                    <a:cubicBezTo>
                      <a:pt x="60924" y="167846"/>
                      <a:pt x="51937" y="194136"/>
                      <a:pt x="50606" y="223754"/>
                    </a:cubicBezTo>
                    <a:cubicBezTo>
                      <a:pt x="50273" y="229744"/>
                      <a:pt x="47277" y="236400"/>
                      <a:pt x="43282" y="240726"/>
                    </a:cubicBezTo>
                    <a:cubicBezTo>
                      <a:pt x="32964" y="252706"/>
                      <a:pt x="21646" y="263688"/>
                      <a:pt x="8997" y="276667"/>
                    </a:cubicBezTo>
                    <a:cubicBezTo>
                      <a:pt x="1009" y="253705"/>
                      <a:pt x="-1321" y="232739"/>
                      <a:pt x="676" y="211108"/>
                    </a:cubicBezTo>
                    <a:cubicBezTo>
                      <a:pt x="4337" y="170175"/>
                      <a:pt x="20648" y="134567"/>
                      <a:pt x="49940" y="105282"/>
                    </a:cubicBezTo>
                    <a:cubicBezTo>
                      <a:pt x="68913" y="86313"/>
                      <a:pt x="87554" y="67344"/>
                      <a:pt x="106860" y="48708"/>
                    </a:cubicBezTo>
                    <a:cubicBezTo>
                      <a:pt x="157122" y="-212"/>
                      <a:pt x="229021" y="-13524"/>
                      <a:pt x="292265" y="14430"/>
                    </a:cubicBezTo>
                    <a:cubicBezTo>
                      <a:pt x="355177" y="42052"/>
                      <a:pt x="394122" y="104616"/>
                      <a:pt x="391126" y="174834"/>
                    </a:cubicBezTo>
                    <a:cubicBezTo>
                      <a:pt x="389462" y="214769"/>
                      <a:pt x="375149" y="250044"/>
                      <a:pt x="347854" y="278997"/>
                    </a:cubicBezTo>
                    <a:cubicBezTo>
                      <a:pt x="325552" y="302625"/>
                      <a:pt x="302917" y="326253"/>
                      <a:pt x="278618" y="347884"/>
                    </a:cubicBezTo>
                    <a:cubicBezTo>
                      <a:pt x="232017" y="389482"/>
                      <a:pt x="177760" y="400131"/>
                      <a:pt x="114183" y="382826"/>
                    </a:cubicBezTo>
                    <a:close/>
                  </a:path>
                </a:pathLst>
              </a:custGeom>
              <a:solidFill>
                <a:srgbClr val="F16924"/>
              </a:solidFill>
              <a:ln w="331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19C3A7-0FA6-0776-6A0F-6A41F6F53063}"/>
                  </a:ext>
                </a:extLst>
              </p:cNvPr>
              <p:cNvSpPr/>
              <p:nvPr/>
            </p:nvSpPr>
            <p:spPr>
              <a:xfrm>
                <a:off x="5098372" y="1320880"/>
                <a:ext cx="391481" cy="391177"/>
              </a:xfrm>
              <a:custGeom>
                <a:avLst/>
                <a:gdLst>
                  <a:gd name="connsiteX0" fmla="*/ 383219 w 391481"/>
                  <a:gd name="connsiteY0" fmla="*/ 113646 h 391177"/>
                  <a:gd name="connsiteX1" fmla="*/ 354593 w 391481"/>
                  <a:gd name="connsiteY1" fmla="*/ 270056 h 391177"/>
                  <a:gd name="connsiteX2" fmla="*/ 271710 w 391481"/>
                  <a:gd name="connsiteY2" fmla="*/ 353586 h 391177"/>
                  <a:gd name="connsiteX3" fmla="*/ 45694 w 391481"/>
                  <a:gd name="connsiteY3" fmla="*/ 338611 h 391177"/>
                  <a:gd name="connsiteX4" fmla="*/ 43697 w 391481"/>
                  <a:gd name="connsiteY4" fmla="*/ 111982 h 391177"/>
                  <a:gd name="connsiteX5" fmla="*/ 113932 w 391481"/>
                  <a:gd name="connsiteY5" fmla="*/ 42097 h 391177"/>
                  <a:gd name="connsiteX6" fmla="*/ 276370 w 391481"/>
                  <a:gd name="connsiteY6" fmla="*/ 7820 h 391177"/>
                  <a:gd name="connsiteX7" fmla="*/ 235427 w 391481"/>
                  <a:gd name="connsiteY7" fmla="*/ 48420 h 391177"/>
                  <a:gd name="connsiteX8" fmla="*/ 224776 w 391481"/>
                  <a:gd name="connsiteY8" fmla="*/ 50749 h 391177"/>
                  <a:gd name="connsiteX9" fmla="*/ 142225 w 391481"/>
                  <a:gd name="connsiteY9" fmla="*/ 84694 h 391177"/>
                  <a:gd name="connsiteX10" fmla="*/ 84640 w 391481"/>
                  <a:gd name="connsiteY10" fmla="*/ 142266 h 391177"/>
                  <a:gd name="connsiteX11" fmla="*/ 84973 w 391481"/>
                  <a:gd name="connsiteY11" fmla="*/ 305997 h 391177"/>
                  <a:gd name="connsiteX12" fmla="*/ 248742 w 391481"/>
                  <a:gd name="connsiteY12" fmla="*/ 306663 h 391177"/>
                  <a:gd name="connsiteX13" fmla="*/ 306328 w 391481"/>
                  <a:gd name="connsiteY13" fmla="*/ 249091 h 391177"/>
                  <a:gd name="connsiteX14" fmla="*/ 340613 w 391481"/>
                  <a:gd name="connsiteY14" fmla="*/ 166559 h 391177"/>
                  <a:gd name="connsiteX15" fmla="*/ 344607 w 391481"/>
                  <a:gd name="connsiteY15" fmla="*/ 154246 h 391177"/>
                  <a:gd name="connsiteX16" fmla="*/ 383219 w 391481"/>
                  <a:gd name="connsiteY16" fmla="*/ 113646 h 39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481" h="391177">
                    <a:moveTo>
                      <a:pt x="383219" y="113646"/>
                    </a:moveTo>
                    <a:cubicBezTo>
                      <a:pt x="399863" y="172882"/>
                      <a:pt x="391874" y="225130"/>
                      <a:pt x="354593" y="270056"/>
                    </a:cubicBezTo>
                    <a:cubicBezTo>
                      <a:pt x="329628" y="300007"/>
                      <a:pt x="301335" y="328294"/>
                      <a:pt x="271710" y="353586"/>
                    </a:cubicBezTo>
                    <a:cubicBezTo>
                      <a:pt x="205470" y="409494"/>
                      <a:pt x="105277" y="401840"/>
                      <a:pt x="45694" y="338611"/>
                    </a:cubicBezTo>
                    <a:cubicBezTo>
                      <a:pt x="-14221" y="275048"/>
                      <a:pt x="-15553" y="176543"/>
                      <a:pt x="43697" y="111982"/>
                    </a:cubicBezTo>
                    <a:cubicBezTo>
                      <a:pt x="65999" y="87689"/>
                      <a:pt x="89300" y="64061"/>
                      <a:pt x="113932" y="42097"/>
                    </a:cubicBezTo>
                    <a:cubicBezTo>
                      <a:pt x="160533" y="1164"/>
                      <a:pt x="214457" y="-9153"/>
                      <a:pt x="276370" y="7820"/>
                    </a:cubicBezTo>
                    <a:cubicBezTo>
                      <a:pt x="262057" y="22130"/>
                      <a:pt x="249075" y="35774"/>
                      <a:pt x="235427" y="48420"/>
                    </a:cubicBezTo>
                    <a:cubicBezTo>
                      <a:pt x="233097" y="50416"/>
                      <a:pt x="228437" y="50749"/>
                      <a:pt x="224776" y="50749"/>
                    </a:cubicBezTo>
                    <a:cubicBezTo>
                      <a:pt x="192821" y="51082"/>
                      <a:pt x="165193" y="62397"/>
                      <a:pt x="142225" y="84694"/>
                    </a:cubicBezTo>
                    <a:cubicBezTo>
                      <a:pt x="122919" y="103663"/>
                      <a:pt x="103280" y="122631"/>
                      <a:pt x="84640" y="142266"/>
                    </a:cubicBezTo>
                    <a:cubicBezTo>
                      <a:pt x="39370" y="189189"/>
                      <a:pt x="39703" y="260405"/>
                      <a:pt x="84973" y="305997"/>
                    </a:cubicBezTo>
                    <a:cubicBezTo>
                      <a:pt x="129576" y="351257"/>
                      <a:pt x="201475" y="351589"/>
                      <a:pt x="248742" y="306663"/>
                    </a:cubicBezTo>
                    <a:cubicBezTo>
                      <a:pt x="268381" y="288027"/>
                      <a:pt x="287354" y="268392"/>
                      <a:pt x="306328" y="249091"/>
                    </a:cubicBezTo>
                    <a:cubicBezTo>
                      <a:pt x="328630" y="226128"/>
                      <a:pt x="339614" y="198507"/>
                      <a:pt x="340613" y="166559"/>
                    </a:cubicBezTo>
                    <a:cubicBezTo>
                      <a:pt x="340613" y="162233"/>
                      <a:pt x="341944" y="157241"/>
                      <a:pt x="344607" y="154246"/>
                    </a:cubicBezTo>
                    <a:cubicBezTo>
                      <a:pt x="356257" y="140935"/>
                      <a:pt x="368906" y="128622"/>
                      <a:pt x="383219" y="113646"/>
                    </a:cubicBezTo>
                    <a:close/>
                  </a:path>
                </a:pathLst>
              </a:custGeom>
              <a:solidFill>
                <a:srgbClr val="F16924"/>
              </a:solidFill>
              <a:ln w="331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FDF2B11-5B00-4C0F-6DDF-CA0E558DB91A}"/>
                  </a:ext>
                </a:extLst>
              </p:cNvPr>
              <p:cNvSpPr/>
              <p:nvPr/>
            </p:nvSpPr>
            <p:spPr>
              <a:xfrm>
                <a:off x="5330925" y="1222922"/>
                <a:ext cx="259181" cy="256678"/>
              </a:xfrm>
              <a:custGeom>
                <a:avLst/>
                <a:gdLst>
                  <a:gd name="connsiteX0" fmla="*/ 259181 w 259181"/>
                  <a:gd name="connsiteY0" fmla="*/ 23579 h 256678"/>
                  <a:gd name="connsiteX1" fmla="*/ 246865 w 259181"/>
                  <a:gd name="connsiteY1" fmla="*/ 45210 h 256678"/>
                  <a:gd name="connsiteX2" fmla="*/ 44816 w 259181"/>
                  <a:gd name="connsiteY2" fmla="*/ 247545 h 256678"/>
                  <a:gd name="connsiteX3" fmla="*/ 7868 w 259181"/>
                  <a:gd name="connsiteY3" fmla="*/ 249542 h 256678"/>
                  <a:gd name="connsiteX4" fmla="*/ 8867 w 259181"/>
                  <a:gd name="connsiteY4" fmla="*/ 211604 h 256678"/>
                  <a:gd name="connsiteX5" fmla="*/ 210916 w 259181"/>
                  <a:gd name="connsiteY5" fmla="*/ 9269 h 256678"/>
                  <a:gd name="connsiteX6" fmla="*/ 240541 w 259181"/>
                  <a:gd name="connsiteY6" fmla="*/ 2946 h 256678"/>
                  <a:gd name="connsiteX7" fmla="*/ 259181 w 259181"/>
                  <a:gd name="connsiteY7" fmla="*/ 23579 h 25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181" h="256678">
                    <a:moveTo>
                      <a:pt x="259181" y="23579"/>
                    </a:moveTo>
                    <a:cubicBezTo>
                      <a:pt x="254188" y="32897"/>
                      <a:pt x="251525" y="40219"/>
                      <a:pt x="246865" y="45210"/>
                    </a:cubicBezTo>
                    <a:cubicBezTo>
                      <a:pt x="179626" y="112766"/>
                      <a:pt x="112388" y="180322"/>
                      <a:pt x="44816" y="247545"/>
                    </a:cubicBezTo>
                    <a:cubicBezTo>
                      <a:pt x="33166" y="259193"/>
                      <a:pt x="18187" y="259526"/>
                      <a:pt x="7868" y="249542"/>
                    </a:cubicBezTo>
                    <a:cubicBezTo>
                      <a:pt x="-2784" y="239226"/>
                      <a:pt x="-2784" y="223585"/>
                      <a:pt x="8867" y="211604"/>
                    </a:cubicBezTo>
                    <a:cubicBezTo>
                      <a:pt x="76105" y="144048"/>
                      <a:pt x="143677" y="76825"/>
                      <a:pt x="210916" y="9269"/>
                    </a:cubicBezTo>
                    <a:cubicBezTo>
                      <a:pt x="219570" y="617"/>
                      <a:pt x="230222" y="-3044"/>
                      <a:pt x="240541" y="2946"/>
                    </a:cubicBezTo>
                    <a:cubicBezTo>
                      <a:pt x="247864" y="7605"/>
                      <a:pt x="252857" y="16258"/>
                      <a:pt x="259181" y="23579"/>
                    </a:cubicBezTo>
                    <a:close/>
                  </a:path>
                </a:pathLst>
              </a:custGeom>
              <a:solidFill>
                <a:srgbClr val="F16924"/>
              </a:solidFill>
              <a:ln w="3314" cap="flat">
                <a:noFill/>
                <a:prstDash val="solid"/>
                <a:miter/>
              </a:ln>
            </p:spPr>
            <p:txBody>
              <a:bodyPr rtlCol="0" anchor="ctr"/>
              <a:lstStyle/>
              <a:p>
                <a:endParaRPr lang="en-US"/>
              </a:p>
            </p:txBody>
          </p:sp>
        </p:grpSp>
        <p:grpSp>
          <p:nvGrpSpPr>
            <p:cNvPr id="13" name="Graphic 24">
              <a:extLst>
                <a:ext uri="{FF2B5EF4-FFF2-40B4-BE49-F238E27FC236}">
                  <a16:creationId xmlns:a16="http://schemas.microsoft.com/office/drawing/2014/main" id="{32B12CC2-1C4D-1EBB-C908-D1F644950324}"/>
                </a:ext>
              </a:extLst>
            </p:cNvPr>
            <p:cNvGrpSpPr/>
            <p:nvPr/>
          </p:nvGrpSpPr>
          <p:grpSpPr>
            <a:xfrm>
              <a:off x="4583522" y="477429"/>
              <a:ext cx="1285857" cy="1284227"/>
              <a:chOff x="4583522" y="477429"/>
              <a:chExt cx="1285857" cy="1284227"/>
            </a:xfrm>
            <a:grpFill/>
          </p:grpSpPr>
          <p:sp>
            <p:nvSpPr>
              <p:cNvPr id="14" name="Freeform 13">
                <a:extLst>
                  <a:ext uri="{FF2B5EF4-FFF2-40B4-BE49-F238E27FC236}">
                    <a16:creationId xmlns:a16="http://schemas.microsoft.com/office/drawing/2014/main" id="{EF4326B1-18B3-6F48-1601-DEB2685FD299}"/>
                  </a:ext>
                </a:extLst>
              </p:cNvPr>
              <p:cNvSpPr/>
              <p:nvPr/>
            </p:nvSpPr>
            <p:spPr>
              <a:xfrm>
                <a:off x="4583522" y="477429"/>
                <a:ext cx="1285857" cy="1284227"/>
              </a:xfrm>
              <a:custGeom>
                <a:avLst/>
                <a:gdLst>
                  <a:gd name="connsiteX0" fmla="*/ 666 w 1285857"/>
                  <a:gd name="connsiteY0" fmla="*/ 677223 h 1284227"/>
                  <a:gd name="connsiteX1" fmla="*/ 6324 w 1285857"/>
                  <a:gd name="connsiteY1" fmla="*/ 669236 h 1284227"/>
                  <a:gd name="connsiteX2" fmla="*/ 32288 w 1285857"/>
                  <a:gd name="connsiteY2" fmla="*/ 660584 h 1284227"/>
                  <a:gd name="connsiteX3" fmla="*/ 50595 w 1285857"/>
                  <a:gd name="connsiteY3" fmla="*/ 680884 h 1284227"/>
                  <a:gd name="connsiteX4" fmla="*/ 50928 w 1285857"/>
                  <a:gd name="connsiteY4" fmla="*/ 694528 h 1284227"/>
                  <a:gd name="connsiteX5" fmla="*/ 50928 w 1285857"/>
                  <a:gd name="connsiteY5" fmla="*/ 1099531 h 1284227"/>
                  <a:gd name="connsiteX6" fmla="*/ 85546 w 1285857"/>
                  <a:gd name="connsiteY6" fmla="*/ 1133808 h 1284227"/>
                  <a:gd name="connsiteX7" fmla="*/ 460685 w 1285857"/>
                  <a:gd name="connsiteY7" fmla="*/ 1133808 h 1284227"/>
                  <a:gd name="connsiteX8" fmla="*/ 475331 w 1285857"/>
                  <a:gd name="connsiteY8" fmla="*/ 1133808 h 1284227"/>
                  <a:gd name="connsiteX9" fmla="*/ 563540 w 1285857"/>
                  <a:gd name="connsiteY9" fmla="*/ 880556 h 1284227"/>
                  <a:gd name="connsiteX10" fmla="*/ 561543 w 1285857"/>
                  <a:gd name="connsiteY10" fmla="*/ 877894 h 1284227"/>
                  <a:gd name="connsiteX11" fmla="*/ 520934 w 1285857"/>
                  <a:gd name="connsiteY11" fmla="*/ 877894 h 1284227"/>
                  <a:gd name="connsiteX12" fmla="*/ 490643 w 1285857"/>
                  <a:gd name="connsiteY12" fmla="*/ 852270 h 1284227"/>
                  <a:gd name="connsiteX13" fmla="*/ 520934 w 1285857"/>
                  <a:gd name="connsiteY13" fmla="*/ 827643 h 1284227"/>
                  <a:gd name="connsiteX14" fmla="*/ 612471 w 1285857"/>
                  <a:gd name="connsiteY14" fmla="*/ 827643 h 1284227"/>
                  <a:gd name="connsiteX15" fmla="*/ 626785 w 1285857"/>
                  <a:gd name="connsiteY15" fmla="*/ 824648 h 1284227"/>
                  <a:gd name="connsiteX16" fmla="*/ 796878 w 1285857"/>
                  <a:gd name="connsiteY16" fmla="*/ 800687 h 1284227"/>
                  <a:gd name="connsiteX17" fmla="*/ 802537 w 1285857"/>
                  <a:gd name="connsiteY17" fmla="*/ 801686 h 1284227"/>
                  <a:gd name="connsiteX18" fmla="*/ 796213 w 1285857"/>
                  <a:gd name="connsiteY18" fmla="*/ 765745 h 1284227"/>
                  <a:gd name="connsiteX19" fmla="*/ 859124 w 1285857"/>
                  <a:gd name="connsiteY19" fmla="*/ 584375 h 1284227"/>
                  <a:gd name="connsiteX20" fmla="*/ 884755 w 1285857"/>
                  <a:gd name="connsiteY20" fmla="*/ 521478 h 1284227"/>
                  <a:gd name="connsiteX21" fmla="*/ 884089 w 1285857"/>
                  <a:gd name="connsiteY21" fmla="*/ 85194 h 1284227"/>
                  <a:gd name="connsiteX22" fmla="*/ 849138 w 1285857"/>
                  <a:gd name="connsiteY22" fmla="*/ 50251 h 1284227"/>
                  <a:gd name="connsiteX23" fmla="*/ 287262 w 1285857"/>
                  <a:gd name="connsiteY23" fmla="*/ 50251 h 1284227"/>
                  <a:gd name="connsiteX24" fmla="*/ 271951 w 1285857"/>
                  <a:gd name="connsiteY24" fmla="*/ 50251 h 1284227"/>
                  <a:gd name="connsiteX25" fmla="*/ 271951 w 1285857"/>
                  <a:gd name="connsiteY25" fmla="*/ 64228 h 1284227"/>
                  <a:gd name="connsiteX26" fmla="*/ 271951 w 1285857"/>
                  <a:gd name="connsiteY26" fmla="*/ 194681 h 1284227"/>
                  <a:gd name="connsiteX27" fmla="*/ 195725 w 1285857"/>
                  <a:gd name="connsiteY27" fmla="*/ 270889 h 1284227"/>
                  <a:gd name="connsiteX28" fmla="*/ 51261 w 1285857"/>
                  <a:gd name="connsiteY28" fmla="*/ 270889 h 1284227"/>
                  <a:gd name="connsiteX29" fmla="*/ 51261 w 1285857"/>
                  <a:gd name="connsiteY29" fmla="*/ 284866 h 1284227"/>
                  <a:gd name="connsiteX30" fmla="*/ 51261 w 1285857"/>
                  <a:gd name="connsiteY30" fmla="*/ 450262 h 1284227"/>
                  <a:gd name="connsiteX31" fmla="*/ 32621 w 1285857"/>
                  <a:gd name="connsiteY31" fmla="*/ 483208 h 1284227"/>
                  <a:gd name="connsiteX32" fmla="*/ 999 w 1285857"/>
                  <a:gd name="connsiteY32" fmla="*/ 466568 h 1284227"/>
                  <a:gd name="connsiteX33" fmla="*/ 999 w 1285857"/>
                  <a:gd name="connsiteY33" fmla="*/ 238276 h 1284227"/>
                  <a:gd name="connsiteX34" fmla="*/ 16976 w 1285857"/>
                  <a:gd name="connsiteY34" fmla="*/ 219307 h 1284227"/>
                  <a:gd name="connsiteX35" fmla="*/ 220357 w 1285857"/>
                  <a:gd name="connsiteY35" fmla="*/ 15974 h 1284227"/>
                  <a:gd name="connsiteX36" fmla="*/ 239330 w 1285857"/>
                  <a:gd name="connsiteY36" fmla="*/ 0 h 1284227"/>
                  <a:gd name="connsiteX37" fmla="*/ 871773 w 1285857"/>
                  <a:gd name="connsiteY37" fmla="*/ 0 h 1284227"/>
                  <a:gd name="connsiteX38" fmla="*/ 934352 w 1285857"/>
                  <a:gd name="connsiteY38" fmla="*/ 92182 h 1284227"/>
                  <a:gd name="connsiteX39" fmla="*/ 934352 w 1285857"/>
                  <a:gd name="connsiteY39" fmla="*/ 494855 h 1284227"/>
                  <a:gd name="connsiteX40" fmla="*/ 934352 w 1285857"/>
                  <a:gd name="connsiteY40" fmla="*/ 509831 h 1284227"/>
                  <a:gd name="connsiteX41" fmla="*/ 944338 w 1285857"/>
                  <a:gd name="connsiteY41" fmla="*/ 502842 h 1284227"/>
                  <a:gd name="connsiteX42" fmla="*/ 1279533 w 1285857"/>
                  <a:gd name="connsiteY42" fmla="*/ 629302 h 1284227"/>
                  <a:gd name="connsiteX43" fmla="*/ 1285857 w 1285857"/>
                  <a:gd name="connsiteY43" fmla="*/ 656923 h 1284227"/>
                  <a:gd name="connsiteX44" fmla="*/ 1285857 w 1285857"/>
                  <a:gd name="connsiteY44" fmla="*/ 704512 h 1284227"/>
                  <a:gd name="connsiteX45" fmla="*/ 1283527 w 1285857"/>
                  <a:gd name="connsiteY45" fmla="*/ 711500 h 1284227"/>
                  <a:gd name="connsiteX46" fmla="*/ 1226940 w 1285857"/>
                  <a:gd name="connsiteY46" fmla="*/ 829307 h 1284227"/>
                  <a:gd name="connsiteX47" fmla="*/ 1159368 w 1285857"/>
                  <a:gd name="connsiteY47" fmla="*/ 896530 h 1284227"/>
                  <a:gd name="connsiteX48" fmla="*/ 986611 w 1285857"/>
                  <a:gd name="connsiteY48" fmla="*/ 953437 h 1284227"/>
                  <a:gd name="connsiteX49" fmla="*/ 948665 w 1285857"/>
                  <a:gd name="connsiteY49" fmla="*/ 947114 h 1284227"/>
                  <a:gd name="connsiteX50" fmla="*/ 947999 w 1285857"/>
                  <a:gd name="connsiteY50" fmla="*/ 949443 h 1284227"/>
                  <a:gd name="connsiteX51" fmla="*/ 949664 w 1285857"/>
                  <a:gd name="connsiteY51" fmla="*/ 956765 h 1284227"/>
                  <a:gd name="connsiteX52" fmla="*/ 902397 w 1285857"/>
                  <a:gd name="connsiteY52" fmla="*/ 1152111 h 1284227"/>
                  <a:gd name="connsiteX53" fmla="*/ 824173 w 1285857"/>
                  <a:gd name="connsiteY53" fmla="*/ 1229984 h 1284227"/>
                  <a:gd name="connsiteX54" fmla="*/ 761595 w 1285857"/>
                  <a:gd name="connsiteY54" fmla="*/ 1268254 h 1284227"/>
                  <a:gd name="connsiteX55" fmla="*/ 705341 w 1285857"/>
                  <a:gd name="connsiteY55" fmla="*/ 1284228 h 1284227"/>
                  <a:gd name="connsiteX56" fmla="*/ 657741 w 1285857"/>
                  <a:gd name="connsiteY56" fmla="*/ 1284228 h 1284227"/>
                  <a:gd name="connsiteX57" fmla="*/ 650751 w 1285857"/>
                  <a:gd name="connsiteY57" fmla="*/ 1281898 h 1284227"/>
                  <a:gd name="connsiteX58" fmla="*/ 505955 w 1285857"/>
                  <a:gd name="connsiteY58" fmla="*/ 1194375 h 1284227"/>
                  <a:gd name="connsiteX59" fmla="*/ 484318 w 1285857"/>
                  <a:gd name="connsiteY59" fmla="*/ 1183726 h 1284227"/>
                  <a:gd name="connsiteX60" fmla="*/ 80886 w 1285857"/>
                  <a:gd name="connsiteY60" fmla="*/ 1184059 h 1284227"/>
                  <a:gd name="connsiteX61" fmla="*/ 1997 w 1285857"/>
                  <a:gd name="connsiteY61" fmla="*/ 1125821 h 1284227"/>
                  <a:gd name="connsiteX62" fmla="*/ 0 w 1285857"/>
                  <a:gd name="connsiteY62" fmla="*/ 1121162 h 1284227"/>
                  <a:gd name="connsiteX63" fmla="*/ 666 w 1285857"/>
                  <a:gd name="connsiteY63" fmla="*/ 677223 h 1284227"/>
                  <a:gd name="connsiteX64" fmla="*/ 957985 w 1285857"/>
                  <a:gd name="connsiteY64" fmla="*/ 896863 h 1284227"/>
                  <a:gd name="connsiteX65" fmla="*/ 1122753 w 1285857"/>
                  <a:gd name="connsiteY65" fmla="*/ 862253 h 1284227"/>
                  <a:gd name="connsiteX66" fmla="*/ 1191989 w 1285857"/>
                  <a:gd name="connsiteY66" fmla="*/ 793366 h 1284227"/>
                  <a:gd name="connsiteX67" fmla="*/ 1235262 w 1285857"/>
                  <a:gd name="connsiteY67" fmla="*/ 689204 h 1284227"/>
                  <a:gd name="connsiteX68" fmla="*/ 1136401 w 1285857"/>
                  <a:gd name="connsiteY68" fmla="*/ 528800 h 1284227"/>
                  <a:gd name="connsiteX69" fmla="*/ 950995 w 1285857"/>
                  <a:gd name="connsiteY69" fmla="*/ 563077 h 1284227"/>
                  <a:gd name="connsiteX70" fmla="*/ 894075 w 1285857"/>
                  <a:gd name="connsiteY70" fmla="*/ 619651 h 1284227"/>
                  <a:gd name="connsiteX71" fmla="*/ 844811 w 1285857"/>
                  <a:gd name="connsiteY71" fmla="*/ 725477 h 1284227"/>
                  <a:gd name="connsiteX72" fmla="*/ 853133 w 1285857"/>
                  <a:gd name="connsiteY72" fmla="*/ 791036 h 1284227"/>
                  <a:gd name="connsiteX73" fmla="*/ 887418 w 1285857"/>
                  <a:gd name="connsiteY73" fmla="*/ 755095 h 1284227"/>
                  <a:gd name="connsiteX74" fmla="*/ 894741 w 1285857"/>
                  <a:gd name="connsiteY74" fmla="*/ 738123 h 1284227"/>
                  <a:gd name="connsiteX75" fmla="*/ 925697 w 1285857"/>
                  <a:gd name="connsiteY75" fmla="*/ 660584 h 1284227"/>
                  <a:gd name="connsiteX76" fmla="*/ 990606 w 1285857"/>
                  <a:gd name="connsiteY76" fmla="*/ 596023 h 1284227"/>
                  <a:gd name="connsiteX77" fmla="*/ 1095458 w 1285857"/>
                  <a:gd name="connsiteY77" fmla="*/ 569067 h 1284227"/>
                  <a:gd name="connsiteX78" fmla="*/ 1154375 w 1285857"/>
                  <a:gd name="connsiteY78" fmla="*/ 759422 h 1284227"/>
                  <a:gd name="connsiteX79" fmla="*/ 1097123 w 1285857"/>
                  <a:gd name="connsiteY79" fmla="*/ 817327 h 1284227"/>
                  <a:gd name="connsiteX80" fmla="*/ 1009912 w 1285857"/>
                  <a:gd name="connsiteY80" fmla="*/ 854932 h 1284227"/>
                  <a:gd name="connsiteX81" fmla="*/ 998928 w 1285857"/>
                  <a:gd name="connsiteY81" fmla="*/ 858592 h 1284227"/>
                  <a:gd name="connsiteX82" fmla="*/ 957985 w 1285857"/>
                  <a:gd name="connsiteY82" fmla="*/ 896863 h 1284227"/>
                  <a:gd name="connsiteX83" fmla="*/ 898069 w 1285857"/>
                  <a:gd name="connsiteY83" fmla="*/ 957098 h 1284227"/>
                  <a:gd name="connsiteX84" fmla="*/ 859457 w 1285857"/>
                  <a:gd name="connsiteY84" fmla="*/ 997365 h 1284227"/>
                  <a:gd name="connsiteX85" fmla="*/ 855463 w 1285857"/>
                  <a:gd name="connsiteY85" fmla="*/ 1009678 h 1284227"/>
                  <a:gd name="connsiteX86" fmla="*/ 821178 w 1285857"/>
                  <a:gd name="connsiteY86" fmla="*/ 1092209 h 1284227"/>
                  <a:gd name="connsiteX87" fmla="*/ 763592 w 1285857"/>
                  <a:gd name="connsiteY87" fmla="*/ 1149782 h 1284227"/>
                  <a:gd name="connsiteX88" fmla="*/ 599823 w 1285857"/>
                  <a:gd name="connsiteY88" fmla="*/ 1149116 h 1284227"/>
                  <a:gd name="connsiteX89" fmla="*/ 599490 w 1285857"/>
                  <a:gd name="connsiteY89" fmla="*/ 985385 h 1284227"/>
                  <a:gd name="connsiteX90" fmla="*/ 657075 w 1285857"/>
                  <a:gd name="connsiteY90" fmla="*/ 927812 h 1284227"/>
                  <a:gd name="connsiteX91" fmla="*/ 739626 w 1285857"/>
                  <a:gd name="connsiteY91" fmla="*/ 893868 h 1284227"/>
                  <a:gd name="connsiteX92" fmla="*/ 750277 w 1285857"/>
                  <a:gd name="connsiteY92" fmla="*/ 891538 h 1284227"/>
                  <a:gd name="connsiteX93" fmla="*/ 791220 w 1285857"/>
                  <a:gd name="connsiteY93" fmla="*/ 850938 h 1284227"/>
                  <a:gd name="connsiteX94" fmla="*/ 628782 w 1285857"/>
                  <a:gd name="connsiteY94" fmla="*/ 885215 h 1284227"/>
                  <a:gd name="connsiteX95" fmla="*/ 558547 w 1285857"/>
                  <a:gd name="connsiteY95" fmla="*/ 955101 h 1284227"/>
                  <a:gd name="connsiteX96" fmla="*/ 560544 w 1285857"/>
                  <a:gd name="connsiteY96" fmla="*/ 1181729 h 1284227"/>
                  <a:gd name="connsiteX97" fmla="*/ 786560 w 1285857"/>
                  <a:gd name="connsiteY97" fmla="*/ 1196705 h 1284227"/>
                  <a:gd name="connsiteX98" fmla="*/ 869443 w 1285857"/>
                  <a:gd name="connsiteY98" fmla="*/ 1113175 h 1284227"/>
                  <a:gd name="connsiteX99" fmla="*/ 898069 w 1285857"/>
                  <a:gd name="connsiteY99" fmla="*/ 957098 h 1284227"/>
                  <a:gd name="connsiteX100" fmla="*/ 1006583 w 1285857"/>
                  <a:gd name="connsiteY100" fmla="*/ 769073 h 1284227"/>
                  <a:gd name="connsiteX101" fmla="*/ 987943 w 1285857"/>
                  <a:gd name="connsiteY101" fmla="*/ 748440 h 1284227"/>
                  <a:gd name="connsiteX102" fmla="*/ 958318 w 1285857"/>
                  <a:gd name="connsiteY102" fmla="*/ 754763 h 1284227"/>
                  <a:gd name="connsiteX103" fmla="*/ 756269 w 1285857"/>
                  <a:gd name="connsiteY103" fmla="*/ 957098 h 1284227"/>
                  <a:gd name="connsiteX104" fmla="*/ 755270 w 1285857"/>
                  <a:gd name="connsiteY104" fmla="*/ 995035 h 1284227"/>
                  <a:gd name="connsiteX105" fmla="*/ 792218 w 1285857"/>
                  <a:gd name="connsiteY105" fmla="*/ 993039 h 1284227"/>
                  <a:gd name="connsiteX106" fmla="*/ 994267 w 1285857"/>
                  <a:gd name="connsiteY106" fmla="*/ 790704 h 1284227"/>
                  <a:gd name="connsiteX107" fmla="*/ 1006583 w 1285857"/>
                  <a:gd name="connsiteY107" fmla="*/ 769073 h 1284227"/>
                  <a:gd name="connsiteX108" fmla="*/ 1053184 w 1285857"/>
                  <a:gd name="connsiteY108" fmla="*/ 788041 h 1284227"/>
                  <a:gd name="connsiteX109" fmla="*/ 1059509 w 1285857"/>
                  <a:gd name="connsiteY109" fmla="*/ 783382 h 1284227"/>
                  <a:gd name="connsiteX110" fmla="*/ 1115097 w 1285857"/>
                  <a:gd name="connsiteY110" fmla="*/ 727474 h 1284227"/>
                  <a:gd name="connsiteX111" fmla="*/ 1114432 w 1285857"/>
                  <a:gd name="connsiteY111" fmla="*/ 633961 h 1284227"/>
                  <a:gd name="connsiteX112" fmla="*/ 1020897 w 1285857"/>
                  <a:gd name="connsiteY112" fmla="*/ 634959 h 1284227"/>
                  <a:gd name="connsiteX113" fmla="*/ 981951 w 1285857"/>
                  <a:gd name="connsiteY113" fmla="*/ 673895 h 1284227"/>
                  <a:gd name="connsiteX114" fmla="*/ 959982 w 1285857"/>
                  <a:gd name="connsiteY114" fmla="*/ 696192 h 1284227"/>
                  <a:gd name="connsiteX115" fmla="*/ 1053184 w 1285857"/>
                  <a:gd name="connsiteY115" fmla="*/ 788041 h 1284227"/>
                  <a:gd name="connsiteX116" fmla="*/ 697685 w 1285857"/>
                  <a:gd name="connsiteY116" fmla="*/ 960426 h 1284227"/>
                  <a:gd name="connsiteX117" fmla="*/ 690695 w 1285857"/>
                  <a:gd name="connsiteY117" fmla="*/ 965750 h 1284227"/>
                  <a:gd name="connsiteX118" fmla="*/ 635772 w 1285857"/>
                  <a:gd name="connsiteY118" fmla="*/ 1020660 h 1284227"/>
                  <a:gd name="connsiteX119" fmla="*/ 635106 w 1285857"/>
                  <a:gd name="connsiteY119" fmla="*/ 1113175 h 1284227"/>
                  <a:gd name="connsiteX120" fmla="*/ 728641 w 1285857"/>
                  <a:gd name="connsiteY120" fmla="*/ 1113841 h 1284227"/>
                  <a:gd name="connsiteX121" fmla="*/ 783564 w 1285857"/>
                  <a:gd name="connsiteY121" fmla="*/ 1058931 h 1284227"/>
                  <a:gd name="connsiteX122" fmla="*/ 789223 w 1285857"/>
                  <a:gd name="connsiteY122" fmla="*/ 1051942 h 1284227"/>
                  <a:gd name="connsiteX123" fmla="*/ 697685 w 1285857"/>
                  <a:gd name="connsiteY123" fmla="*/ 960426 h 1284227"/>
                  <a:gd name="connsiteX124" fmla="*/ 90206 w 1285857"/>
                  <a:gd name="connsiteY124" fmla="*/ 220638 h 1284227"/>
                  <a:gd name="connsiteX125" fmla="*/ 198387 w 1285857"/>
                  <a:gd name="connsiteY125" fmla="*/ 220638 h 1284227"/>
                  <a:gd name="connsiteX126" fmla="*/ 221688 w 1285857"/>
                  <a:gd name="connsiteY126" fmla="*/ 197010 h 1284227"/>
                  <a:gd name="connsiteX127" fmla="*/ 221688 w 1285857"/>
                  <a:gd name="connsiteY127" fmla="*/ 135777 h 1284227"/>
                  <a:gd name="connsiteX128" fmla="*/ 221688 w 1285857"/>
                  <a:gd name="connsiteY128" fmla="*/ 88854 h 1284227"/>
                  <a:gd name="connsiteX129" fmla="*/ 90206 w 1285857"/>
                  <a:gd name="connsiteY129" fmla="*/ 220638 h 128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285857" h="1284227">
                    <a:moveTo>
                      <a:pt x="666" y="677223"/>
                    </a:moveTo>
                    <a:cubicBezTo>
                      <a:pt x="2663" y="674561"/>
                      <a:pt x="4327" y="671566"/>
                      <a:pt x="6324" y="669236"/>
                    </a:cubicBezTo>
                    <a:cubicBezTo>
                      <a:pt x="13315" y="661249"/>
                      <a:pt x="21969" y="657921"/>
                      <a:pt x="32288" y="660584"/>
                    </a:cubicBezTo>
                    <a:cubicBezTo>
                      <a:pt x="42274" y="663246"/>
                      <a:pt x="48598" y="670567"/>
                      <a:pt x="50595" y="680884"/>
                    </a:cubicBezTo>
                    <a:cubicBezTo>
                      <a:pt x="51261" y="685210"/>
                      <a:pt x="50928" y="690202"/>
                      <a:pt x="50928" y="694528"/>
                    </a:cubicBezTo>
                    <a:cubicBezTo>
                      <a:pt x="50928" y="829640"/>
                      <a:pt x="50928" y="964419"/>
                      <a:pt x="50928" y="1099531"/>
                    </a:cubicBezTo>
                    <a:cubicBezTo>
                      <a:pt x="50928" y="1126154"/>
                      <a:pt x="58584" y="1133808"/>
                      <a:pt x="85546" y="1133808"/>
                    </a:cubicBezTo>
                    <a:cubicBezTo>
                      <a:pt x="210703" y="1133808"/>
                      <a:pt x="335528" y="1133808"/>
                      <a:pt x="460685" y="1133808"/>
                    </a:cubicBezTo>
                    <a:cubicBezTo>
                      <a:pt x="465345" y="1133808"/>
                      <a:pt x="469672" y="1133808"/>
                      <a:pt x="475331" y="1133808"/>
                    </a:cubicBezTo>
                    <a:cubicBezTo>
                      <a:pt x="446372" y="1028980"/>
                      <a:pt x="482987" y="947114"/>
                      <a:pt x="563540" y="880556"/>
                    </a:cubicBezTo>
                    <a:cubicBezTo>
                      <a:pt x="562875" y="879558"/>
                      <a:pt x="562209" y="878893"/>
                      <a:pt x="561543" y="877894"/>
                    </a:cubicBezTo>
                    <a:cubicBezTo>
                      <a:pt x="547896" y="877894"/>
                      <a:pt x="534581" y="877894"/>
                      <a:pt x="520934" y="877894"/>
                    </a:cubicBezTo>
                    <a:cubicBezTo>
                      <a:pt x="501960" y="877894"/>
                      <a:pt x="489977" y="867578"/>
                      <a:pt x="490643" y="852270"/>
                    </a:cubicBezTo>
                    <a:cubicBezTo>
                      <a:pt x="490976" y="837294"/>
                      <a:pt x="502626" y="827643"/>
                      <a:pt x="520934" y="827643"/>
                    </a:cubicBezTo>
                    <a:cubicBezTo>
                      <a:pt x="551557" y="827643"/>
                      <a:pt x="581848" y="827643"/>
                      <a:pt x="612471" y="827643"/>
                    </a:cubicBezTo>
                    <a:cubicBezTo>
                      <a:pt x="617131" y="827643"/>
                      <a:pt x="622790" y="826978"/>
                      <a:pt x="626785" y="824648"/>
                    </a:cubicBezTo>
                    <a:cubicBezTo>
                      <a:pt x="680376" y="793366"/>
                      <a:pt x="736963" y="785379"/>
                      <a:pt x="796878" y="800687"/>
                    </a:cubicBezTo>
                    <a:cubicBezTo>
                      <a:pt x="798543" y="801020"/>
                      <a:pt x="799874" y="801353"/>
                      <a:pt x="802537" y="801686"/>
                    </a:cubicBezTo>
                    <a:cubicBezTo>
                      <a:pt x="800207" y="789373"/>
                      <a:pt x="797544" y="777725"/>
                      <a:pt x="796213" y="765745"/>
                    </a:cubicBezTo>
                    <a:cubicBezTo>
                      <a:pt x="787891" y="695194"/>
                      <a:pt x="808529" y="633961"/>
                      <a:pt x="859124" y="584375"/>
                    </a:cubicBezTo>
                    <a:cubicBezTo>
                      <a:pt x="878098" y="565739"/>
                      <a:pt x="885088" y="547769"/>
                      <a:pt x="884755" y="521478"/>
                    </a:cubicBezTo>
                    <a:cubicBezTo>
                      <a:pt x="883423" y="376050"/>
                      <a:pt x="884089" y="230622"/>
                      <a:pt x="884089" y="85194"/>
                    </a:cubicBezTo>
                    <a:cubicBezTo>
                      <a:pt x="884089" y="57905"/>
                      <a:pt x="876433" y="50251"/>
                      <a:pt x="849138" y="50251"/>
                    </a:cubicBezTo>
                    <a:cubicBezTo>
                      <a:pt x="661735" y="50251"/>
                      <a:pt x="474665" y="50251"/>
                      <a:pt x="287262" y="50251"/>
                    </a:cubicBezTo>
                    <a:cubicBezTo>
                      <a:pt x="282602" y="50251"/>
                      <a:pt x="278275" y="50251"/>
                      <a:pt x="271951" y="50251"/>
                    </a:cubicBezTo>
                    <a:cubicBezTo>
                      <a:pt x="271951" y="55576"/>
                      <a:pt x="271951" y="59902"/>
                      <a:pt x="271951" y="64228"/>
                    </a:cubicBezTo>
                    <a:cubicBezTo>
                      <a:pt x="271951" y="107823"/>
                      <a:pt x="271951" y="151086"/>
                      <a:pt x="271951" y="194681"/>
                    </a:cubicBezTo>
                    <a:cubicBezTo>
                      <a:pt x="271951" y="240606"/>
                      <a:pt x="241660" y="270889"/>
                      <a:pt x="195725" y="270889"/>
                    </a:cubicBezTo>
                    <a:cubicBezTo>
                      <a:pt x="148125" y="270889"/>
                      <a:pt x="100525" y="270889"/>
                      <a:pt x="51261" y="270889"/>
                    </a:cubicBezTo>
                    <a:cubicBezTo>
                      <a:pt x="51261" y="275881"/>
                      <a:pt x="51261" y="280540"/>
                      <a:pt x="51261" y="284866"/>
                    </a:cubicBezTo>
                    <a:cubicBezTo>
                      <a:pt x="51261" y="340109"/>
                      <a:pt x="51261" y="395352"/>
                      <a:pt x="51261" y="450262"/>
                    </a:cubicBezTo>
                    <a:cubicBezTo>
                      <a:pt x="51261" y="469564"/>
                      <a:pt x="45602" y="479214"/>
                      <a:pt x="32621" y="483208"/>
                    </a:cubicBezTo>
                    <a:cubicBezTo>
                      <a:pt x="20970" y="486536"/>
                      <a:pt x="11317" y="481544"/>
                      <a:pt x="999" y="466568"/>
                    </a:cubicBezTo>
                    <a:cubicBezTo>
                      <a:pt x="999" y="390360"/>
                      <a:pt x="999" y="314484"/>
                      <a:pt x="999" y="238276"/>
                    </a:cubicBezTo>
                    <a:cubicBezTo>
                      <a:pt x="6324" y="231953"/>
                      <a:pt x="11317" y="225297"/>
                      <a:pt x="16976" y="219307"/>
                    </a:cubicBezTo>
                    <a:cubicBezTo>
                      <a:pt x="84548" y="151418"/>
                      <a:pt x="152452" y="83530"/>
                      <a:pt x="220357" y="15974"/>
                    </a:cubicBezTo>
                    <a:cubicBezTo>
                      <a:pt x="226348" y="10316"/>
                      <a:pt x="233005" y="5325"/>
                      <a:pt x="239330" y="0"/>
                    </a:cubicBezTo>
                    <a:cubicBezTo>
                      <a:pt x="450033" y="0"/>
                      <a:pt x="661070" y="0"/>
                      <a:pt x="871773" y="0"/>
                    </a:cubicBezTo>
                    <a:cubicBezTo>
                      <a:pt x="921370" y="18969"/>
                      <a:pt x="934352" y="37938"/>
                      <a:pt x="934352" y="92182"/>
                    </a:cubicBezTo>
                    <a:cubicBezTo>
                      <a:pt x="934352" y="226296"/>
                      <a:pt x="934352" y="360742"/>
                      <a:pt x="934352" y="494855"/>
                    </a:cubicBezTo>
                    <a:cubicBezTo>
                      <a:pt x="934352" y="499182"/>
                      <a:pt x="934352" y="503508"/>
                      <a:pt x="934352" y="509831"/>
                    </a:cubicBezTo>
                    <a:cubicBezTo>
                      <a:pt x="939012" y="506503"/>
                      <a:pt x="941675" y="504839"/>
                      <a:pt x="944338" y="502842"/>
                    </a:cubicBezTo>
                    <a:cubicBezTo>
                      <a:pt x="1070826" y="416318"/>
                      <a:pt x="1242252" y="480878"/>
                      <a:pt x="1279533" y="629302"/>
                    </a:cubicBezTo>
                    <a:cubicBezTo>
                      <a:pt x="1281863" y="638620"/>
                      <a:pt x="1283860" y="647938"/>
                      <a:pt x="1285857" y="656923"/>
                    </a:cubicBezTo>
                    <a:cubicBezTo>
                      <a:pt x="1285857" y="672897"/>
                      <a:pt x="1285857" y="688538"/>
                      <a:pt x="1285857" y="704512"/>
                    </a:cubicBezTo>
                    <a:cubicBezTo>
                      <a:pt x="1285191" y="706841"/>
                      <a:pt x="1283860" y="709171"/>
                      <a:pt x="1283527" y="711500"/>
                    </a:cubicBezTo>
                    <a:cubicBezTo>
                      <a:pt x="1277203" y="756759"/>
                      <a:pt x="1258562" y="796028"/>
                      <a:pt x="1226940" y="829307"/>
                    </a:cubicBezTo>
                    <a:cubicBezTo>
                      <a:pt x="1204971" y="852270"/>
                      <a:pt x="1183002" y="875232"/>
                      <a:pt x="1159368" y="896530"/>
                    </a:cubicBezTo>
                    <a:cubicBezTo>
                      <a:pt x="1110437" y="941457"/>
                      <a:pt x="1052852" y="960758"/>
                      <a:pt x="986611" y="953437"/>
                    </a:cubicBezTo>
                    <a:cubicBezTo>
                      <a:pt x="973963" y="952106"/>
                      <a:pt x="961314" y="949443"/>
                      <a:pt x="948665" y="947114"/>
                    </a:cubicBezTo>
                    <a:cubicBezTo>
                      <a:pt x="948332" y="948112"/>
                      <a:pt x="947999" y="948778"/>
                      <a:pt x="947999" y="949443"/>
                    </a:cubicBezTo>
                    <a:cubicBezTo>
                      <a:pt x="948332" y="951773"/>
                      <a:pt x="948998" y="954435"/>
                      <a:pt x="949664" y="956765"/>
                    </a:cubicBezTo>
                    <a:cubicBezTo>
                      <a:pt x="966640" y="1029645"/>
                      <a:pt x="951328" y="1095537"/>
                      <a:pt x="902397" y="1152111"/>
                    </a:cubicBezTo>
                    <a:cubicBezTo>
                      <a:pt x="878430" y="1179733"/>
                      <a:pt x="852134" y="1206023"/>
                      <a:pt x="824173" y="1229984"/>
                    </a:cubicBezTo>
                    <a:cubicBezTo>
                      <a:pt x="805866" y="1245625"/>
                      <a:pt x="783564" y="1257938"/>
                      <a:pt x="761595" y="1268254"/>
                    </a:cubicBezTo>
                    <a:cubicBezTo>
                      <a:pt x="744286" y="1276241"/>
                      <a:pt x="724314" y="1278904"/>
                      <a:pt x="705341" y="1284228"/>
                    </a:cubicBezTo>
                    <a:cubicBezTo>
                      <a:pt x="689363" y="1284228"/>
                      <a:pt x="673718" y="1284228"/>
                      <a:pt x="657741" y="1284228"/>
                    </a:cubicBezTo>
                    <a:cubicBezTo>
                      <a:pt x="655411" y="1283562"/>
                      <a:pt x="653081" y="1282231"/>
                      <a:pt x="650751" y="1281898"/>
                    </a:cubicBezTo>
                    <a:cubicBezTo>
                      <a:pt x="590502" y="1272580"/>
                      <a:pt x="541904" y="1243628"/>
                      <a:pt x="505955" y="1194375"/>
                    </a:cubicBezTo>
                    <a:cubicBezTo>
                      <a:pt x="499963" y="1186056"/>
                      <a:pt x="493971" y="1183726"/>
                      <a:pt x="484318" y="1183726"/>
                    </a:cubicBezTo>
                    <a:cubicBezTo>
                      <a:pt x="349841" y="1184059"/>
                      <a:pt x="215364" y="1184059"/>
                      <a:pt x="80886" y="1184059"/>
                    </a:cubicBezTo>
                    <a:cubicBezTo>
                      <a:pt x="39944" y="1184059"/>
                      <a:pt x="13980" y="1164757"/>
                      <a:pt x="1997" y="1125821"/>
                    </a:cubicBezTo>
                    <a:cubicBezTo>
                      <a:pt x="1664" y="1124157"/>
                      <a:pt x="666" y="1122826"/>
                      <a:pt x="0" y="1121162"/>
                    </a:cubicBezTo>
                    <a:cubicBezTo>
                      <a:pt x="666" y="973071"/>
                      <a:pt x="666" y="824981"/>
                      <a:pt x="666" y="677223"/>
                    </a:cubicBezTo>
                    <a:close/>
                    <a:moveTo>
                      <a:pt x="957985" y="896863"/>
                    </a:moveTo>
                    <a:cubicBezTo>
                      <a:pt x="1021562" y="914168"/>
                      <a:pt x="1075819" y="903519"/>
                      <a:pt x="1122753" y="862253"/>
                    </a:cubicBezTo>
                    <a:cubicBezTo>
                      <a:pt x="1147052" y="840622"/>
                      <a:pt x="1169687" y="816994"/>
                      <a:pt x="1191989" y="793366"/>
                    </a:cubicBezTo>
                    <a:cubicBezTo>
                      <a:pt x="1219284" y="764413"/>
                      <a:pt x="1233597" y="728805"/>
                      <a:pt x="1235262" y="689204"/>
                    </a:cubicBezTo>
                    <a:cubicBezTo>
                      <a:pt x="1238257" y="618985"/>
                      <a:pt x="1199312" y="556421"/>
                      <a:pt x="1136401" y="528800"/>
                    </a:cubicBezTo>
                    <a:cubicBezTo>
                      <a:pt x="1072824" y="500846"/>
                      <a:pt x="1001258" y="513824"/>
                      <a:pt x="950995" y="563077"/>
                    </a:cubicBezTo>
                    <a:cubicBezTo>
                      <a:pt x="931689" y="581713"/>
                      <a:pt x="913048" y="600682"/>
                      <a:pt x="894075" y="619651"/>
                    </a:cubicBezTo>
                    <a:cubicBezTo>
                      <a:pt x="864783" y="648936"/>
                      <a:pt x="848805" y="684212"/>
                      <a:pt x="844811" y="725477"/>
                    </a:cubicBezTo>
                    <a:cubicBezTo>
                      <a:pt x="842814" y="747109"/>
                      <a:pt x="845144" y="768074"/>
                      <a:pt x="853133" y="791036"/>
                    </a:cubicBezTo>
                    <a:cubicBezTo>
                      <a:pt x="865782" y="778058"/>
                      <a:pt x="877099" y="767076"/>
                      <a:pt x="887418" y="755095"/>
                    </a:cubicBezTo>
                    <a:cubicBezTo>
                      <a:pt x="891412" y="750436"/>
                      <a:pt x="894408" y="743781"/>
                      <a:pt x="894741" y="738123"/>
                    </a:cubicBezTo>
                    <a:cubicBezTo>
                      <a:pt x="896072" y="708505"/>
                      <a:pt x="905392" y="682215"/>
                      <a:pt x="925697" y="660584"/>
                    </a:cubicBezTo>
                    <a:cubicBezTo>
                      <a:pt x="946668" y="638620"/>
                      <a:pt x="967971" y="616656"/>
                      <a:pt x="990606" y="596023"/>
                    </a:cubicBezTo>
                    <a:cubicBezTo>
                      <a:pt x="1020231" y="568734"/>
                      <a:pt x="1056180" y="559749"/>
                      <a:pt x="1095458" y="569067"/>
                    </a:cubicBezTo>
                    <a:cubicBezTo>
                      <a:pt x="1181670" y="589700"/>
                      <a:pt x="1213625" y="693863"/>
                      <a:pt x="1154375" y="759422"/>
                    </a:cubicBezTo>
                    <a:cubicBezTo>
                      <a:pt x="1136068" y="779389"/>
                      <a:pt x="1116096" y="798025"/>
                      <a:pt x="1097123" y="817327"/>
                    </a:cubicBezTo>
                    <a:cubicBezTo>
                      <a:pt x="1073156" y="841953"/>
                      <a:pt x="1044197" y="854266"/>
                      <a:pt x="1009912" y="854932"/>
                    </a:cubicBezTo>
                    <a:cubicBezTo>
                      <a:pt x="1006251" y="854932"/>
                      <a:pt x="1001590" y="856263"/>
                      <a:pt x="998928" y="858592"/>
                    </a:cubicBezTo>
                    <a:cubicBezTo>
                      <a:pt x="985613" y="869907"/>
                      <a:pt x="973297" y="882220"/>
                      <a:pt x="957985" y="896863"/>
                    </a:cubicBezTo>
                    <a:close/>
                    <a:moveTo>
                      <a:pt x="898069" y="957098"/>
                    </a:moveTo>
                    <a:cubicBezTo>
                      <a:pt x="883423" y="972073"/>
                      <a:pt x="871107" y="984386"/>
                      <a:pt x="859457" y="997365"/>
                    </a:cubicBezTo>
                    <a:cubicBezTo>
                      <a:pt x="856794" y="1000360"/>
                      <a:pt x="855796" y="1005685"/>
                      <a:pt x="855463" y="1009678"/>
                    </a:cubicBezTo>
                    <a:cubicBezTo>
                      <a:pt x="854797" y="1041626"/>
                      <a:pt x="843812" y="1069247"/>
                      <a:pt x="821178" y="1092209"/>
                    </a:cubicBezTo>
                    <a:cubicBezTo>
                      <a:pt x="802204" y="1111511"/>
                      <a:pt x="783231" y="1131146"/>
                      <a:pt x="763592" y="1149782"/>
                    </a:cubicBezTo>
                    <a:cubicBezTo>
                      <a:pt x="716658" y="1194708"/>
                      <a:pt x="644759" y="1194375"/>
                      <a:pt x="599823" y="1149116"/>
                    </a:cubicBezTo>
                    <a:cubicBezTo>
                      <a:pt x="554886" y="1103524"/>
                      <a:pt x="554553" y="1032641"/>
                      <a:pt x="599490" y="985385"/>
                    </a:cubicBezTo>
                    <a:cubicBezTo>
                      <a:pt x="618463" y="965750"/>
                      <a:pt x="637769" y="946781"/>
                      <a:pt x="657075" y="927812"/>
                    </a:cubicBezTo>
                    <a:cubicBezTo>
                      <a:pt x="680043" y="905516"/>
                      <a:pt x="707671" y="894201"/>
                      <a:pt x="739626" y="893868"/>
                    </a:cubicBezTo>
                    <a:cubicBezTo>
                      <a:pt x="743287" y="893868"/>
                      <a:pt x="747947" y="893868"/>
                      <a:pt x="750277" y="891538"/>
                    </a:cubicBezTo>
                    <a:cubicBezTo>
                      <a:pt x="763925" y="878560"/>
                      <a:pt x="776907" y="865248"/>
                      <a:pt x="791220" y="850938"/>
                    </a:cubicBezTo>
                    <a:cubicBezTo>
                      <a:pt x="729640" y="833966"/>
                      <a:pt x="675383" y="844283"/>
                      <a:pt x="628782" y="885215"/>
                    </a:cubicBezTo>
                    <a:cubicBezTo>
                      <a:pt x="604150" y="906847"/>
                      <a:pt x="580849" y="930807"/>
                      <a:pt x="558547" y="955101"/>
                    </a:cubicBezTo>
                    <a:cubicBezTo>
                      <a:pt x="499297" y="1019662"/>
                      <a:pt x="500629" y="1118167"/>
                      <a:pt x="560544" y="1181729"/>
                    </a:cubicBezTo>
                    <a:cubicBezTo>
                      <a:pt x="620127" y="1244959"/>
                      <a:pt x="719987" y="1252946"/>
                      <a:pt x="786560" y="1196705"/>
                    </a:cubicBezTo>
                    <a:cubicBezTo>
                      <a:pt x="816518" y="1171413"/>
                      <a:pt x="844478" y="1143459"/>
                      <a:pt x="869443" y="1113175"/>
                    </a:cubicBezTo>
                    <a:cubicBezTo>
                      <a:pt x="906724" y="1068582"/>
                      <a:pt x="914713" y="1016334"/>
                      <a:pt x="898069" y="957098"/>
                    </a:cubicBezTo>
                    <a:close/>
                    <a:moveTo>
                      <a:pt x="1006583" y="769073"/>
                    </a:moveTo>
                    <a:cubicBezTo>
                      <a:pt x="999926" y="761751"/>
                      <a:pt x="995266" y="752766"/>
                      <a:pt x="987943" y="748440"/>
                    </a:cubicBezTo>
                    <a:cubicBezTo>
                      <a:pt x="977624" y="742450"/>
                      <a:pt x="966972" y="746110"/>
                      <a:pt x="958318" y="754763"/>
                    </a:cubicBezTo>
                    <a:cubicBezTo>
                      <a:pt x="891079" y="821986"/>
                      <a:pt x="823508" y="889542"/>
                      <a:pt x="756269" y="957098"/>
                    </a:cubicBezTo>
                    <a:cubicBezTo>
                      <a:pt x="744619" y="969078"/>
                      <a:pt x="744286" y="984719"/>
                      <a:pt x="755270" y="995035"/>
                    </a:cubicBezTo>
                    <a:cubicBezTo>
                      <a:pt x="765589" y="1005019"/>
                      <a:pt x="780901" y="1004686"/>
                      <a:pt x="792218" y="993039"/>
                    </a:cubicBezTo>
                    <a:cubicBezTo>
                      <a:pt x="859790" y="925816"/>
                      <a:pt x="927029" y="858592"/>
                      <a:pt x="994267" y="790704"/>
                    </a:cubicBezTo>
                    <a:cubicBezTo>
                      <a:pt x="999260" y="786045"/>
                      <a:pt x="1001590" y="778391"/>
                      <a:pt x="1006583" y="769073"/>
                    </a:cubicBezTo>
                    <a:close/>
                    <a:moveTo>
                      <a:pt x="1053184" y="788041"/>
                    </a:moveTo>
                    <a:cubicBezTo>
                      <a:pt x="1055847" y="786045"/>
                      <a:pt x="1057845" y="785046"/>
                      <a:pt x="1059509" y="783382"/>
                    </a:cubicBezTo>
                    <a:cubicBezTo>
                      <a:pt x="1078149" y="764746"/>
                      <a:pt x="1097123" y="746443"/>
                      <a:pt x="1115097" y="727474"/>
                    </a:cubicBezTo>
                    <a:cubicBezTo>
                      <a:pt x="1141061" y="700185"/>
                      <a:pt x="1140728" y="659585"/>
                      <a:pt x="1114432" y="633961"/>
                    </a:cubicBezTo>
                    <a:cubicBezTo>
                      <a:pt x="1088468" y="608336"/>
                      <a:pt x="1048524" y="608669"/>
                      <a:pt x="1020897" y="634959"/>
                    </a:cubicBezTo>
                    <a:cubicBezTo>
                      <a:pt x="1007582" y="647605"/>
                      <a:pt x="994933" y="660917"/>
                      <a:pt x="981951" y="673895"/>
                    </a:cubicBezTo>
                    <a:cubicBezTo>
                      <a:pt x="974961" y="680884"/>
                      <a:pt x="968304" y="687872"/>
                      <a:pt x="959982" y="696192"/>
                    </a:cubicBezTo>
                    <a:cubicBezTo>
                      <a:pt x="1020231" y="689869"/>
                      <a:pt x="1059842" y="731135"/>
                      <a:pt x="1053184" y="788041"/>
                    </a:cubicBezTo>
                    <a:close/>
                    <a:moveTo>
                      <a:pt x="697685" y="960426"/>
                    </a:moveTo>
                    <a:cubicBezTo>
                      <a:pt x="695022" y="962422"/>
                      <a:pt x="692692" y="963753"/>
                      <a:pt x="690695" y="965750"/>
                    </a:cubicBezTo>
                    <a:cubicBezTo>
                      <a:pt x="672387" y="984053"/>
                      <a:pt x="653747" y="1002024"/>
                      <a:pt x="635772" y="1020660"/>
                    </a:cubicBezTo>
                    <a:cubicBezTo>
                      <a:pt x="609808" y="1047616"/>
                      <a:pt x="610141" y="1087218"/>
                      <a:pt x="635106" y="1113175"/>
                    </a:cubicBezTo>
                    <a:cubicBezTo>
                      <a:pt x="660737" y="1139133"/>
                      <a:pt x="701013" y="1139798"/>
                      <a:pt x="728641" y="1113841"/>
                    </a:cubicBezTo>
                    <a:cubicBezTo>
                      <a:pt x="747282" y="1095870"/>
                      <a:pt x="765256" y="1077234"/>
                      <a:pt x="783564" y="1058931"/>
                    </a:cubicBezTo>
                    <a:cubicBezTo>
                      <a:pt x="785561" y="1056934"/>
                      <a:pt x="786893" y="1054604"/>
                      <a:pt x="789223" y="1051942"/>
                    </a:cubicBezTo>
                    <a:cubicBezTo>
                      <a:pt x="720985" y="1049280"/>
                      <a:pt x="698351" y="1026650"/>
                      <a:pt x="697685" y="960426"/>
                    </a:cubicBezTo>
                    <a:close/>
                    <a:moveTo>
                      <a:pt x="90206" y="220638"/>
                    </a:moveTo>
                    <a:cubicBezTo>
                      <a:pt x="126489" y="220638"/>
                      <a:pt x="162438" y="220971"/>
                      <a:pt x="198387" y="220638"/>
                    </a:cubicBezTo>
                    <a:cubicBezTo>
                      <a:pt x="213366" y="220638"/>
                      <a:pt x="221688" y="211986"/>
                      <a:pt x="221688" y="197010"/>
                    </a:cubicBezTo>
                    <a:cubicBezTo>
                      <a:pt x="222021" y="176710"/>
                      <a:pt x="221688" y="156077"/>
                      <a:pt x="221688" y="135777"/>
                    </a:cubicBezTo>
                    <a:cubicBezTo>
                      <a:pt x="221688" y="120136"/>
                      <a:pt x="221688" y="104495"/>
                      <a:pt x="221688" y="88854"/>
                    </a:cubicBezTo>
                    <a:cubicBezTo>
                      <a:pt x="177417" y="133115"/>
                      <a:pt x="134145" y="176378"/>
                      <a:pt x="90206" y="220638"/>
                    </a:cubicBezTo>
                    <a:close/>
                  </a:path>
                </a:pathLst>
              </a:custGeom>
              <a:grpFill/>
              <a:ln w="331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76747616-8B1D-AE31-6A74-11BEB00B172A}"/>
                  </a:ext>
                </a:extLst>
              </p:cNvPr>
              <p:cNvSpPr/>
              <p:nvPr/>
            </p:nvSpPr>
            <p:spPr>
              <a:xfrm>
                <a:off x="4584188" y="1023905"/>
                <a:ext cx="50275" cy="49840"/>
              </a:xfrm>
              <a:custGeom>
                <a:avLst/>
                <a:gdLst>
                  <a:gd name="connsiteX0" fmla="*/ 0 w 50275"/>
                  <a:gd name="connsiteY0" fmla="*/ 17599 h 49840"/>
                  <a:gd name="connsiteX1" fmla="*/ 4327 w 50275"/>
                  <a:gd name="connsiteY1" fmla="*/ 11609 h 49840"/>
                  <a:gd name="connsiteX2" fmla="*/ 32621 w 50275"/>
                  <a:gd name="connsiteY2" fmla="*/ 1292 h 49840"/>
                  <a:gd name="connsiteX3" fmla="*/ 50263 w 50275"/>
                  <a:gd name="connsiteY3" fmla="*/ 25586 h 49840"/>
                  <a:gd name="connsiteX4" fmla="*/ 32621 w 50275"/>
                  <a:gd name="connsiteY4" fmla="*/ 48548 h 49840"/>
                  <a:gd name="connsiteX5" fmla="*/ 4327 w 50275"/>
                  <a:gd name="connsiteY5" fmla="*/ 38232 h 49840"/>
                  <a:gd name="connsiteX6" fmla="*/ 0 w 50275"/>
                  <a:gd name="connsiteY6" fmla="*/ 32242 h 49840"/>
                  <a:gd name="connsiteX7" fmla="*/ 0 w 50275"/>
                  <a:gd name="connsiteY7" fmla="*/ 17599 h 4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75" h="49840">
                    <a:moveTo>
                      <a:pt x="0" y="17599"/>
                    </a:moveTo>
                    <a:cubicBezTo>
                      <a:pt x="1331" y="15602"/>
                      <a:pt x="2663" y="13605"/>
                      <a:pt x="4327" y="11609"/>
                    </a:cubicBezTo>
                    <a:cubicBezTo>
                      <a:pt x="11317" y="1958"/>
                      <a:pt x="20970" y="-2368"/>
                      <a:pt x="32621" y="1292"/>
                    </a:cubicBezTo>
                    <a:cubicBezTo>
                      <a:pt x="44271" y="4953"/>
                      <a:pt x="50595" y="13605"/>
                      <a:pt x="50263" y="25586"/>
                    </a:cubicBezTo>
                    <a:cubicBezTo>
                      <a:pt x="49930" y="37233"/>
                      <a:pt x="43605" y="45220"/>
                      <a:pt x="32621" y="48548"/>
                    </a:cubicBezTo>
                    <a:cubicBezTo>
                      <a:pt x="20970" y="52209"/>
                      <a:pt x="11650" y="47883"/>
                      <a:pt x="4327" y="38232"/>
                    </a:cubicBezTo>
                    <a:cubicBezTo>
                      <a:pt x="2996" y="36235"/>
                      <a:pt x="1664" y="34238"/>
                      <a:pt x="0" y="32242"/>
                    </a:cubicBezTo>
                    <a:cubicBezTo>
                      <a:pt x="0" y="27915"/>
                      <a:pt x="0" y="22591"/>
                      <a:pt x="0" y="17599"/>
                    </a:cubicBezTo>
                    <a:close/>
                  </a:path>
                </a:pathLst>
              </a:custGeom>
              <a:grpFill/>
              <a:ln w="331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FE3CEC6-0A28-0A2A-FF36-B4F93DDF60F1}"/>
                  </a:ext>
                </a:extLst>
              </p:cNvPr>
              <p:cNvSpPr/>
              <p:nvPr/>
            </p:nvSpPr>
            <p:spPr>
              <a:xfrm>
                <a:off x="4754948" y="883282"/>
                <a:ext cx="591842" cy="50482"/>
              </a:xfrm>
              <a:custGeom>
                <a:avLst/>
                <a:gdLst>
                  <a:gd name="connsiteX0" fmla="*/ 296250 w 591842"/>
                  <a:gd name="connsiteY0" fmla="*/ 50399 h 50482"/>
                  <a:gd name="connsiteX1" fmla="*/ 35617 w 591842"/>
                  <a:gd name="connsiteY1" fmla="*/ 50399 h 50482"/>
                  <a:gd name="connsiteX2" fmla="*/ 22968 w 591842"/>
                  <a:gd name="connsiteY2" fmla="*/ 50066 h 50482"/>
                  <a:gd name="connsiteX3" fmla="*/ 0 w 591842"/>
                  <a:gd name="connsiteY3" fmla="*/ 24774 h 50482"/>
                  <a:gd name="connsiteX4" fmla="*/ 23633 w 591842"/>
                  <a:gd name="connsiteY4" fmla="*/ 148 h 50482"/>
                  <a:gd name="connsiteX5" fmla="*/ 31289 w 591842"/>
                  <a:gd name="connsiteY5" fmla="*/ 148 h 50482"/>
                  <a:gd name="connsiteX6" fmla="*/ 560212 w 591842"/>
                  <a:gd name="connsiteY6" fmla="*/ 148 h 50482"/>
                  <a:gd name="connsiteX7" fmla="*/ 568866 w 591842"/>
                  <a:gd name="connsiteY7" fmla="*/ 148 h 50482"/>
                  <a:gd name="connsiteX8" fmla="*/ 591834 w 591842"/>
                  <a:gd name="connsiteY8" fmla="*/ 24109 h 50482"/>
                  <a:gd name="connsiteX9" fmla="*/ 570530 w 591842"/>
                  <a:gd name="connsiteY9" fmla="*/ 49733 h 50482"/>
                  <a:gd name="connsiteX10" fmla="*/ 556883 w 591842"/>
                  <a:gd name="connsiteY10" fmla="*/ 50066 h 50482"/>
                  <a:gd name="connsiteX11" fmla="*/ 296250 w 591842"/>
                  <a:gd name="connsiteY11" fmla="*/ 50399 h 5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1842" h="50482">
                    <a:moveTo>
                      <a:pt x="296250" y="50399"/>
                    </a:moveTo>
                    <a:cubicBezTo>
                      <a:pt x="209372" y="50399"/>
                      <a:pt x="122494" y="50399"/>
                      <a:pt x="35617" y="50399"/>
                    </a:cubicBezTo>
                    <a:cubicBezTo>
                      <a:pt x="31289" y="50399"/>
                      <a:pt x="27295" y="50732"/>
                      <a:pt x="22968" y="50066"/>
                    </a:cubicBezTo>
                    <a:cubicBezTo>
                      <a:pt x="9320" y="48402"/>
                      <a:pt x="0" y="37753"/>
                      <a:pt x="0" y="24774"/>
                    </a:cubicBezTo>
                    <a:cubicBezTo>
                      <a:pt x="333" y="11795"/>
                      <a:pt x="9986" y="1479"/>
                      <a:pt x="23633" y="148"/>
                    </a:cubicBezTo>
                    <a:cubicBezTo>
                      <a:pt x="25963" y="-185"/>
                      <a:pt x="28626" y="148"/>
                      <a:pt x="31289" y="148"/>
                    </a:cubicBezTo>
                    <a:cubicBezTo>
                      <a:pt x="207708" y="148"/>
                      <a:pt x="384126" y="148"/>
                      <a:pt x="560212" y="148"/>
                    </a:cubicBezTo>
                    <a:cubicBezTo>
                      <a:pt x="563207" y="148"/>
                      <a:pt x="566203" y="148"/>
                      <a:pt x="568866" y="148"/>
                    </a:cubicBezTo>
                    <a:cubicBezTo>
                      <a:pt x="581515" y="1479"/>
                      <a:pt x="591501" y="11795"/>
                      <a:pt x="591834" y="24109"/>
                    </a:cubicBezTo>
                    <a:cubicBezTo>
                      <a:pt x="592167" y="36422"/>
                      <a:pt x="583179" y="47737"/>
                      <a:pt x="570530" y="49733"/>
                    </a:cubicBezTo>
                    <a:cubicBezTo>
                      <a:pt x="565870" y="50399"/>
                      <a:pt x="561210" y="50066"/>
                      <a:pt x="556883" y="50066"/>
                    </a:cubicBezTo>
                    <a:cubicBezTo>
                      <a:pt x="470005" y="50399"/>
                      <a:pt x="383128" y="50399"/>
                      <a:pt x="296250" y="50399"/>
                    </a:cubicBezTo>
                    <a:close/>
                  </a:path>
                </a:pathLst>
              </a:custGeom>
              <a:grpFill/>
              <a:ln w="331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E3D0E60-BEC0-7B9A-0C3B-C046503193EE}"/>
                  </a:ext>
                </a:extLst>
              </p:cNvPr>
              <p:cNvSpPr/>
              <p:nvPr/>
            </p:nvSpPr>
            <p:spPr>
              <a:xfrm>
                <a:off x="4754939" y="1164552"/>
                <a:ext cx="550909" cy="50417"/>
              </a:xfrm>
              <a:custGeom>
                <a:avLst/>
                <a:gdLst>
                  <a:gd name="connsiteX0" fmla="*/ 276287 w 550909"/>
                  <a:gd name="connsiteY0" fmla="*/ 83 h 50417"/>
                  <a:gd name="connsiteX1" fmla="*/ 516948 w 550909"/>
                  <a:gd name="connsiteY1" fmla="*/ 83 h 50417"/>
                  <a:gd name="connsiteX2" fmla="*/ 528266 w 550909"/>
                  <a:gd name="connsiteY2" fmla="*/ 416 h 50417"/>
                  <a:gd name="connsiteX3" fmla="*/ 550900 w 550909"/>
                  <a:gd name="connsiteY3" fmla="*/ 24709 h 50417"/>
                  <a:gd name="connsiteX4" fmla="*/ 529264 w 550909"/>
                  <a:gd name="connsiteY4" fmla="*/ 50001 h 50417"/>
                  <a:gd name="connsiteX5" fmla="*/ 516615 w 550909"/>
                  <a:gd name="connsiteY5" fmla="*/ 50334 h 50417"/>
                  <a:gd name="connsiteX6" fmla="*/ 33961 w 550909"/>
                  <a:gd name="connsiteY6" fmla="*/ 50334 h 50417"/>
                  <a:gd name="connsiteX7" fmla="*/ 21312 w 550909"/>
                  <a:gd name="connsiteY7" fmla="*/ 50001 h 50417"/>
                  <a:gd name="connsiteX8" fmla="*/ 9 w 550909"/>
                  <a:gd name="connsiteY8" fmla="*/ 24709 h 50417"/>
                  <a:gd name="connsiteX9" fmla="*/ 22644 w 550909"/>
                  <a:gd name="connsiteY9" fmla="*/ 416 h 50417"/>
                  <a:gd name="connsiteX10" fmla="*/ 33961 w 550909"/>
                  <a:gd name="connsiteY10" fmla="*/ 83 h 50417"/>
                  <a:gd name="connsiteX11" fmla="*/ 276287 w 550909"/>
                  <a:gd name="connsiteY11" fmla="*/ 83 h 50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909" h="50417">
                    <a:moveTo>
                      <a:pt x="276287" y="83"/>
                    </a:moveTo>
                    <a:cubicBezTo>
                      <a:pt x="356507" y="83"/>
                      <a:pt x="436728" y="83"/>
                      <a:pt x="516948" y="83"/>
                    </a:cubicBezTo>
                    <a:cubicBezTo>
                      <a:pt x="520610" y="83"/>
                      <a:pt x="524604" y="-250"/>
                      <a:pt x="528266" y="416"/>
                    </a:cubicBezTo>
                    <a:cubicBezTo>
                      <a:pt x="541247" y="1747"/>
                      <a:pt x="550567" y="12064"/>
                      <a:pt x="550900" y="24709"/>
                    </a:cubicBezTo>
                    <a:cubicBezTo>
                      <a:pt x="551233" y="37355"/>
                      <a:pt x="542246" y="48005"/>
                      <a:pt x="529264" y="50001"/>
                    </a:cubicBezTo>
                    <a:cubicBezTo>
                      <a:pt x="525270" y="50667"/>
                      <a:pt x="520942" y="50334"/>
                      <a:pt x="516615" y="50334"/>
                    </a:cubicBezTo>
                    <a:cubicBezTo>
                      <a:pt x="355841" y="50334"/>
                      <a:pt x="194735" y="50334"/>
                      <a:pt x="33961" y="50334"/>
                    </a:cubicBezTo>
                    <a:cubicBezTo>
                      <a:pt x="29634" y="50334"/>
                      <a:pt x="25640" y="50667"/>
                      <a:pt x="21312" y="50001"/>
                    </a:cubicBezTo>
                    <a:cubicBezTo>
                      <a:pt x="8663" y="48005"/>
                      <a:pt x="-324" y="37023"/>
                      <a:pt x="9" y="24709"/>
                    </a:cubicBezTo>
                    <a:cubicBezTo>
                      <a:pt x="342" y="12064"/>
                      <a:pt x="9995" y="1747"/>
                      <a:pt x="22644" y="416"/>
                    </a:cubicBezTo>
                    <a:cubicBezTo>
                      <a:pt x="26305" y="83"/>
                      <a:pt x="30300" y="83"/>
                      <a:pt x="33961" y="83"/>
                    </a:cubicBezTo>
                    <a:cubicBezTo>
                      <a:pt x="114847" y="83"/>
                      <a:pt x="195401" y="83"/>
                      <a:pt x="276287" y="83"/>
                    </a:cubicBezTo>
                    <a:close/>
                  </a:path>
                </a:pathLst>
              </a:custGeom>
              <a:grpFill/>
              <a:ln w="331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D4634F9-B204-C5FE-E5E3-E28E90C771F2}"/>
                  </a:ext>
                </a:extLst>
              </p:cNvPr>
              <p:cNvSpPr/>
              <p:nvPr/>
            </p:nvSpPr>
            <p:spPr>
              <a:xfrm>
                <a:off x="4755273" y="1024199"/>
                <a:ext cx="433874" cy="50334"/>
              </a:xfrm>
              <a:custGeom>
                <a:avLst/>
                <a:gdLst>
                  <a:gd name="connsiteX0" fmla="*/ 216703 w 433874"/>
                  <a:gd name="connsiteY0" fmla="*/ 0 h 50334"/>
                  <a:gd name="connsiteX1" fmla="*/ 404771 w 433874"/>
                  <a:gd name="connsiteY1" fmla="*/ 0 h 50334"/>
                  <a:gd name="connsiteX2" fmla="*/ 432399 w 433874"/>
                  <a:gd name="connsiteY2" fmla="*/ 17305 h 50334"/>
                  <a:gd name="connsiteX3" fmla="*/ 412427 w 433874"/>
                  <a:gd name="connsiteY3" fmla="*/ 49918 h 50334"/>
                  <a:gd name="connsiteX4" fmla="*/ 398780 w 433874"/>
                  <a:gd name="connsiteY4" fmla="*/ 50251 h 50334"/>
                  <a:gd name="connsiteX5" fmla="*/ 35291 w 433874"/>
                  <a:gd name="connsiteY5" fmla="*/ 50251 h 50334"/>
                  <a:gd name="connsiteX6" fmla="*/ 25305 w 433874"/>
                  <a:gd name="connsiteY6" fmla="*/ 50251 h 50334"/>
                  <a:gd name="connsiteX7" fmla="*/ 8 w 433874"/>
                  <a:gd name="connsiteY7" fmla="*/ 24626 h 50334"/>
                  <a:gd name="connsiteX8" fmla="*/ 25305 w 433874"/>
                  <a:gd name="connsiteY8" fmla="*/ 333 h 50334"/>
                  <a:gd name="connsiteX9" fmla="*/ 86885 w 433874"/>
                  <a:gd name="connsiteY9" fmla="*/ 333 h 50334"/>
                  <a:gd name="connsiteX10" fmla="*/ 216703 w 433874"/>
                  <a:gd name="connsiteY10" fmla="*/ 0 h 5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3874" h="50334">
                    <a:moveTo>
                      <a:pt x="216703" y="0"/>
                    </a:moveTo>
                    <a:cubicBezTo>
                      <a:pt x="279281" y="0"/>
                      <a:pt x="342193" y="0"/>
                      <a:pt x="404771" y="0"/>
                    </a:cubicBezTo>
                    <a:cubicBezTo>
                      <a:pt x="417753" y="0"/>
                      <a:pt x="427739" y="4659"/>
                      <a:pt x="432399" y="17305"/>
                    </a:cubicBezTo>
                    <a:cubicBezTo>
                      <a:pt x="437725" y="31615"/>
                      <a:pt x="428072" y="47589"/>
                      <a:pt x="412427" y="49918"/>
                    </a:cubicBezTo>
                    <a:cubicBezTo>
                      <a:pt x="407767" y="50584"/>
                      <a:pt x="403107" y="50251"/>
                      <a:pt x="398780" y="50251"/>
                    </a:cubicBezTo>
                    <a:cubicBezTo>
                      <a:pt x="277617" y="50251"/>
                      <a:pt x="156454" y="50251"/>
                      <a:pt x="35291" y="50251"/>
                    </a:cubicBezTo>
                    <a:cubicBezTo>
                      <a:pt x="31963" y="50251"/>
                      <a:pt x="28634" y="50251"/>
                      <a:pt x="25305" y="50251"/>
                    </a:cubicBezTo>
                    <a:cubicBezTo>
                      <a:pt x="10326" y="49253"/>
                      <a:pt x="-325" y="38603"/>
                      <a:pt x="8" y="24626"/>
                    </a:cubicBezTo>
                    <a:cubicBezTo>
                      <a:pt x="340" y="10982"/>
                      <a:pt x="10659" y="666"/>
                      <a:pt x="25305" y="333"/>
                    </a:cubicBezTo>
                    <a:cubicBezTo>
                      <a:pt x="45610" y="0"/>
                      <a:pt x="66248" y="333"/>
                      <a:pt x="86885" y="333"/>
                    </a:cubicBezTo>
                    <a:cubicBezTo>
                      <a:pt x="129825" y="0"/>
                      <a:pt x="173430" y="0"/>
                      <a:pt x="216703" y="0"/>
                    </a:cubicBezTo>
                    <a:close/>
                  </a:path>
                </a:pathLst>
              </a:custGeom>
              <a:grpFill/>
              <a:ln w="331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119C0A3-2B4F-B525-BA25-77D6ACC5DB92}"/>
                  </a:ext>
                </a:extLst>
              </p:cNvPr>
              <p:cNvSpPr/>
              <p:nvPr/>
            </p:nvSpPr>
            <p:spPr>
              <a:xfrm>
                <a:off x="4944169" y="743076"/>
                <a:ext cx="397649" cy="50167"/>
              </a:xfrm>
              <a:custGeom>
                <a:avLst/>
                <a:gdLst>
                  <a:gd name="connsiteX0" fmla="*/ 198899 w 397649"/>
                  <a:gd name="connsiteY0" fmla="*/ 50168 h 50167"/>
                  <a:gd name="connsiteX1" fmla="*/ 29471 w 397649"/>
                  <a:gd name="connsiteY1" fmla="*/ 50168 h 50167"/>
                  <a:gd name="connsiteX2" fmla="*/ 2509 w 397649"/>
                  <a:gd name="connsiteY2" fmla="*/ 35525 h 50167"/>
                  <a:gd name="connsiteX3" fmla="*/ 23812 w 397649"/>
                  <a:gd name="connsiteY3" fmla="*/ 250 h 50167"/>
                  <a:gd name="connsiteX4" fmla="*/ 373986 w 397649"/>
                  <a:gd name="connsiteY4" fmla="*/ 250 h 50167"/>
                  <a:gd name="connsiteX5" fmla="*/ 397619 w 397649"/>
                  <a:gd name="connsiteY5" fmla="*/ 25874 h 50167"/>
                  <a:gd name="connsiteX6" fmla="*/ 371989 w 397649"/>
                  <a:gd name="connsiteY6" fmla="*/ 49835 h 50167"/>
                  <a:gd name="connsiteX7" fmla="*/ 281782 w 397649"/>
                  <a:gd name="connsiteY7" fmla="*/ 49835 h 50167"/>
                  <a:gd name="connsiteX8" fmla="*/ 198899 w 397649"/>
                  <a:gd name="connsiteY8" fmla="*/ 50168 h 5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49" h="50167">
                    <a:moveTo>
                      <a:pt x="198899" y="50168"/>
                    </a:moveTo>
                    <a:cubicBezTo>
                      <a:pt x="142312" y="50168"/>
                      <a:pt x="86058" y="50168"/>
                      <a:pt x="29471" y="50168"/>
                    </a:cubicBezTo>
                    <a:cubicBezTo>
                      <a:pt x="17488" y="50168"/>
                      <a:pt x="7835" y="46840"/>
                      <a:pt x="2509" y="35525"/>
                    </a:cubicBezTo>
                    <a:cubicBezTo>
                      <a:pt x="-5147" y="19551"/>
                      <a:pt x="5504" y="250"/>
                      <a:pt x="23812" y="250"/>
                    </a:cubicBezTo>
                    <a:cubicBezTo>
                      <a:pt x="140648" y="-83"/>
                      <a:pt x="257150" y="-83"/>
                      <a:pt x="373986" y="250"/>
                    </a:cubicBezTo>
                    <a:cubicBezTo>
                      <a:pt x="387966" y="250"/>
                      <a:pt x="398285" y="12563"/>
                      <a:pt x="397619" y="25874"/>
                    </a:cubicBezTo>
                    <a:cubicBezTo>
                      <a:pt x="396954" y="39186"/>
                      <a:pt x="386635" y="49502"/>
                      <a:pt x="371989" y="49835"/>
                    </a:cubicBezTo>
                    <a:cubicBezTo>
                      <a:pt x="342031" y="50168"/>
                      <a:pt x="311740" y="49835"/>
                      <a:pt x="281782" y="49835"/>
                    </a:cubicBezTo>
                    <a:cubicBezTo>
                      <a:pt x="254155" y="50168"/>
                      <a:pt x="226527" y="50168"/>
                      <a:pt x="198899" y="50168"/>
                    </a:cubicBezTo>
                    <a:close/>
                  </a:path>
                </a:pathLst>
              </a:custGeom>
              <a:grpFill/>
              <a:ln w="331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E175D11-F268-28D2-FB67-729A11CCB2BA}"/>
                  </a:ext>
                </a:extLst>
              </p:cNvPr>
              <p:cNvSpPr/>
              <p:nvPr/>
            </p:nvSpPr>
            <p:spPr>
              <a:xfrm>
                <a:off x="4754941" y="1305405"/>
                <a:ext cx="239031" cy="49918"/>
              </a:xfrm>
              <a:custGeom>
                <a:avLst/>
                <a:gdLst>
                  <a:gd name="connsiteX0" fmla="*/ 119173 w 239031"/>
                  <a:gd name="connsiteY0" fmla="*/ 49918 h 49918"/>
                  <a:gd name="connsiteX1" fmla="*/ 28966 w 239031"/>
                  <a:gd name="connsiteY1" fmla="*/ 49918 h 49918"/>
                  <a:gd name="connsiteX2" fmla="*/ 7 w 239031"/>
                  <a:gd name="connsiteY2" fmla="*/ 24294 h 49918"/>
                  <a:gd name="connsiteX3" fmla="*/ 28966 w 239031"/>
                  <a:gd name="connsiteY3" fmla="*/ 0 h 49918"/>
                  <a:gd name="connsiteX4" fmla="*/ 210378 w 239031"/>
                  <a:gd name="connsiteY4" fmla="*/ 0 h 49918"/>
                  <a:gd name="connsiteX5" fmla="*/ 239004 w 239031"/>
                  <a:gd name="connsiteY5" fmla="*/ 25625 h 49918"/>
                  <a:gd name="connsiteX6" fmla="*/ 210378 w 239031"/>
                  <a:gd name="connsiteY6" fmla="*/ 49918 h 49918"/>
                  <a:gd name="connsiteX7" fmla="*/ 119173 w 239031"/>
                  <a:gd name="connsiteY7" fmla="*/ 49918 h 4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31" h="49918">
                    <a:moveTo>
                      <a:pt x="119173" y="49918"/>
                    </a:moveTo>
                    <a:cubicBezTo>
                      <a:pt x="89215" y="49918"/>
                      <a:pt x="58924" y="49918"/>
                      <a:pt x="28966" y="49918"/>
                    </a:cubicBezTo>
                    <a:cubicBezTo>
                      <a:pt x="10992" y="49918"/>
                      <a:pt x="-326" y="39602"/>
                      <a:pt x="7" y="24294"/>
                    </a:cubicBezTo>
                    <a:cubicBezTo>
                      <a:pt x="340" y="9318"/>
                      <a:pt x="11325" y="0"/>
                      <a:pt x="28966" y="0"/>
                    </a:cubicBezTo>
                    <a:cubicBezTo>
                      <a:pt x="89548" y="0"/>
                      <a:pt x="150129" y="0"/>
                      <a:pt x="210378" y="0"/>
                    </a:cubicBezTo>
                    <a:cubicBezTo>
                      <a:pt x="228352" y="0"/>
                      <a:pt x="239670" y="9984"/>
                      <a:pt x="239004" y="25625"/>
                    </a:cubicBezTo>
                    <a:cubicBezTo>
                      <a:pt x="238671" y="40600"/>
                      <a:pt x="228020" y="49918"/>
                      <a:pt x="210378" y="49918"/>
                    </a:cubicBezTo>
                    <a:cubicBezTo>
                      <a:pt x="180087" y="49918"/>
                      <a:pt x="149464" y="49918"/>
                      <a:pt x="119173" y="49918"/>
                    </a:cubicBezTo>
                    <a:close/>
                  </a:path>
                </a:pathLst>
              </a:custGeom>
              <a:grpFill/>
              <a:ln w="331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0000074-94A0-1F5A-688E-02BD8BA31D65}"/>
                  </a:ext>
                </a:extLst>
              </p:cNvPr>
              <p:cNvSpPr/>
              <p:nvPr/>
            </p:nvSpPr>
            <p:spPr>
              <a:xfrm>
                <a:off x="5256242" y="1023949"/>
                <a:ext cx="90872" cy="50315"/>
              </a:xfrm>
              <a:custGeom>
                <a:avLst/>
                <a:gdLst>
                  <a:gd name="connsiteX0" fmla="*/ 45270 w 90872"/>
                  <a:gd name="connsiteY0" fmla="*/ 50168 h 50315"/>
                  <a:gd name="connsiteX1" fmla="*/ 25298 w 90872"/>
                  <a:gd name="connsiteY1" fmla="*/ 50168 h 50315"/>
                  <a:gd name="connsiteX2" fmla="*/ 0 w 90872"/>
                  <a:gd name="connsiteY2" fmla="*/ 24876 h 50315"/>
                  <a:gd name="connsiteX3" fmla="*/ 24632 w 90872"/>
                  <a:gd name="connsiteY3" fmla="*/ 250 h 50315"/>
                  <a:gd name="connsiteX4" fmla="*/ 65907 w 90872"/>
                  <a:gd name="connsiteY4" fmla="*/ 250 h 50315"/>
                  <a:gd name="connsiteX5" fmla="*/ 90872 w 90872"/>
                  <a:gd name="connsiteY5" fmla="*/ 24876 h 50315"/>
                  <a:gd name="connsiteX6" fmla="*/ 66573 w 90872"/>
                  <a:gd name="connsiteY6" fmla="*/ 50168 h 50315"/>
                  <a:gd name="connsiteX7" fmla="*/ 45270 w 90872"/>
                  <a:gd name="connsiteY7" fmla="*/ 50168 h 50315"/>
                  <a:gd name="connsiteX8" fmla="*/ 45270 w 90872"/>
                  <a:gd name="connsiteY8" fmla="*/ 50168 h 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72" h="50315">
                    <a:moveTo>
                      <a:pt x="45270" y="50168"/>
                    </a:moveTo>
                    <a:cubicBezTo>
                      <a:pt x="38612" y="50168"/>
                      <a:pt x="31955" y="50501"/>
                      <a:pt x="25298" y="50168"/>
                    </a:cubicBezTo>
                    <a:cubicBezTo>
                      <a:pt x="9986" y="49502"/>
                      <a:pt x="0" y="39186"/>
                      <a:pt x="0" y="24876"/>
                    </a:cubicBezTo>
                    <a:cubicBezTo>
                      <a:pt x="333" y="10899"/>
                      <a:pt x="9986" y="915"/>
                      <a:pt x="24632" y="250"/>
                    </a:cubicBezTo>
                    <a:cubicBezTo>
                      <a:pt x="38279" y="-83"/>
                      <a:pt x="52260" y="-83"/>
                      <a:pt x="65907" y="250"/>
                    </a:cubicBezTo>
                    <a:cubicBezTo>
                      <a:pt x="80220" y="915"/>
                      <a:pt x="90539" y="11564"/>
                      <a:pt x="90872" y="24876"/>
                    </a:cubicBezTo>
                    <a:cubicBezTo>
                      <a:pt x="90872" y="38187"/>
                      <a:pt x="80553" y="49169"/>
                      <a:pt x="66573" y="50168"/>
                    </a:cubicBezTo>
                    <a:cubicBezTo>
                      <a:pt x="59250" y="50501"/>
                      <a:pt x="52260" y="50168"/>
                      <a:pt x="45270" y="50168"/>
                    </a:cubicBezTo>
                    <a:cubicBezTo>
                      <a:pt x="45270" y="50168"/>
                      <a:pt x="45270" y="50168"/>
                      <a:pt x="45270" y="50168"/>
                    </a:cubicBezTo>
                    <a:close/>
                  </a:path>
                </a:pathLst>
              </a:custGeom>
              <a:grpFill/>
              <a:ln w="3314" cap="flat">
                <a:noFill/>
                <a:prstDash val="solid"/>
                <a:miter/>
              </a:ln>
            </p:spPr>
            <p:txBody>
              <a:bodyPr rtlCol="0" anchor="ctr"/>
              <a:lstStyle/>
              <a:p>
                <a:endParaRPr lang="en-US"/>
              </a:p>
            </p:txBody>
          </p:sp>
        </p:grpSp>
      </p:grpSp>
      <p:grpSp>
        <p:nvGrpSpPr>
          <p:cNvPr id="26" name="Graphic 3">
            <a:extLst>
              <a:ext uri="{FF2B5EF4-FFF2-40B4-BE49-F238E27FC236}">
                <a16:creationId xmlns:a16="http://schemas.microsoft.com/office/drawing/2014/main" id="{78FC8508-6DD1-DEF5-2B48-29824893A2B5}"/>
              </a:ext>
            </a:extLst>
          </p:cNvPr>
          <p:cNvGrpSpPr/>
          <p:nvPr/>
        </p:nvGrpSpPr>
        <p:grpSpPr>
          <a:xfrm>
            <a:off x="4348121" y="3848558"/>
            <a:ext cx="1004457" cy="731722"/>
            <a:chOff x="2616673" y="2155292"/>
            <a:chExt cx="1242473" cy="905111"/>
          </a:xfrm>
          <a:solidFill>
            <a:srgbClr val="595959"/>
          </a:solidFill>
        </p:grpSpPr>
        <p:sp>
          <p:nvSpPr>
            <p:cNvPr id="27" name="Freeform 26">
              <a:extLst>
                <a:ext uri="{FF2B5EF4-FFF2-40B4-BE49-F238E27FC236}">
                  <a16:creationId xmlns:a16="http://schemas.microsoft.com/office/drawing/2014/main" id="{8C70CE30-8ECB-F4C9-DE3A-2188D5421E40}"/>
                </a:ext>
              </a:extLst>
            </p:cNvPr>
            <p:cNvSpPr/>
            <p:nvPr/>
          </p:nvSpPr>
          <p:spPr>
            <a:xfrm>
              <a:off x="2655071" y="2371971"/>
              <a:ext cx="52113" cy="252334"/>
            </a:xfrm>
            <a:custGeom>
              <a:avLst/>
              <a:gdLst>
                <a:gd name="connsiteX0" fmla="*/ 52113 w 52113"/>
                <a:gd name="connsiteY0" fmla="*/ 238620 h 252334"/>
                <a:gd name="connsiteX1" fmla="*/ 38399 w 52113"/>
                <a:gd name="connsiteY1" fmla="*/ 252334 h 252334"/>
                <a:gd name="connsiteX2" fmla="*/ 13714 w 52113"/>
                <a:gd name="connsiteY2" fmla="*/ 252334 h 252334"/>
                <a:gd name="connsiteX3" fmla="*/ 0 w 52113"/>
                <a:gd name="connsiteY3" fmla="*/ 238620 h 252334"/>
                <a:gd name="connsiteX4" fmla="*/ 0 w 52113"/>
                <a:gd name="connsiteY4" fmla="*/ 238620 h 252334"/>
                <a:gd name="connsiteX5" fmla="*/ 0 w 52113"/>
                <a:gd name="connsiteY5" fmla="*/ 235877 h 252334"/>
                <a:gd name="connsiteX6" fmla="*/ 0 w 52113"/>
                <a:gd name="connsiteY6" fmla="*/ 13714 h 252334"/>
                <a:gd name="connsiteX7" fmla="*/ 13714 w 52113"/>
                <a:gd name="connsiteY7" fmla="*/ 0 h 252334"/>
                <a:gd name="connsiteX8" fmla="*/ 38399 w 52113"/>
                <a:gd name="connsiteY8" fmla="*/ 0 h 252334"/>
                <a:gd name="connsiteX9" fmla="*/ 52113 w 52113"/>
                <a:gd name="connsiteY9" fmla="*/ 13714 h 252334"/>
                <a:gd name="connsiteX10" fmla="*/ 52113 w 52113"/>
                <a:gd name="connsiteY10" fmla="*/ 238620 h 25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13" h="252334">
                  <a:moveTo>
                    <a:pt x="52113" y="238620"/>
                  </a:moveTo>
                  <a:cubicBezTo>
                    <a:pt x="52113" y="246849"/>
                    <a:pt x="46627" y="252334"/>
                    <a:pt x="38399" y="252334"/>
                  </a:cubicBezTo>
                  <a:lnTo>
                    <a:pt x="13714" y="252334"/>
                  </a:lnTo>
                  <a:cubicBezTo>
                    <a:pt x="5486" y="252334"/>
                    <a:pt x="0" y="246849"/>
                    <a:pt x="0" y="238620"/>
                  </a:cubicBezTo>
                  <a:cubicBezTo>
                    <a:pt x="0" y="238620"/>
                    <a:pt x="0" y="238620"/>
                    <a:pt x="0" y="238620"/>
                  </a:cubicBezTo>
                  <a:cubicBezTo>
                    <a:pt x="0" y="238620"/>
                    <a:pt x="0" y="238620"/>
                    <a:pt x="0" y="235877"/>
                  </a:cubicBezTo>
                  <a:lnTo>
                    <a:pt x="0" y="13714"/>
                  </a:lnTo>
                  <a:cubicBezTo>
                    <a:pt x="0" y="5485"/>
                    <a:pt x="5486" y="0"/>
                    <a:pt x="13714" y="0"/>
                  </a:cubicBezTo>
                  <a:lnTo>
                    <a:pt x="38399" y="0"/>
                  </a:lnTo>
                  <a:cubicBezTo>
                    <a:pt x="46627" y="0"/>
                    <a:pt x="52113" y="5485"/>
                    <a:pt x="52113" y="13714"/>
                  </a:cubicBezTo>
                  <a:lnTo>
                    <a:pt x="52113" y="238620"/>
                  </a:lnTo>
                  <a:close/>
                </a:path>
              </a:pathLst>
            </a:custGeom>
            <a:solidFill>
              <a:srgbClr val="F16924"/>
            </a:solid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0C68746-54CA-72CD-1564-516F736F5355}"/>
                </a:ext>
              </a:extLst>
            </p:cNvPr>
            <p:cNvSpPr/>
            <p:nvPr/>
          </p:nvSpPr>
          <p:spPr>
            <a:xfrm>
              <a:off x="3763150" y="2720302"/>
              <a:ext cx="52111" cy="252334"/>
            </a:xfrm>
            <a:custGeom>
              <a:avLst/>
              <a:gdLst>
                <a:gd name="connsiteX0" fmla="*/ 52112 w 52111"/>
                <a:gd name="connsiteY0" fmla="*/ 238620 h 252334"/>
                <a:gd name="connsiteX1" fmla="*/ 38398 w 52111"/>
                <a:gd name="connsiteY1" fmla="*/ 252334 h 252334"/>
                <a:gd name="connsiteX2" fmla="*/ 13714 w 52111"/>
                <a:gd name="connsiteY2" fmla="*/ 252334 h 252334"/>
                <a:gd name="connsiteX3" fmla="*/ 0 w 52111"/>
                <a:gd name="connsiteY3" fmla="*/ 238620 h 252334"/>
                <a:gd name="connsiteX4" fmla="*/ 0 w 52111"/>
                <a:gd name="connsiteY4" fmla="*/ 238620 h 252334"/>
                <a:gd name="connsiteX5" fmla="*/ 0 w 52111"/>
                <a:gd name="connsiteY5" fmla="*/ 235878 h 252334"/>
                <a:gd name="connsiteX6" fmla="*/ 0 w 52111"/>
                <a:gd name="connsiteY6" fmla="*/ 13714 h 252334"/>
                <a:gd name="connsiteX7" fmla="*/ 13714 w 52111"/>
                <a:gd name="connsiteY7" fmla="*/ 0 h 252334"/>
                <a:gd name="connsiteX8" fmla="*/ 38398 w 52111"/>
                <a:gd name="connsiteY8" fmla="*/ 0 h 252334"/>
                <a:gd name="connsiteX9" fmla="*/ 52112 w 52111"/>
                <a:gd name="connsiteY9" fmla="*/ 13714 h 252334"/>
                <a:gd name="connsiteX10" fmla="*/ 52112 w 52111"/>
                <a:gd name="connsiteY10" fmla="*/ 238620 h 25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11" h="252334">
                  <a:moveTo>
                    <a:pt x="52112" y="238620"/>
                  </a:moveTo>
                  <a:cubicBezTo>
                    <a:pt x="52112" y="246849"/>
                    <a:pt x="46627" y="252334"/>
                    <a:pt x="38398" y="252334"/>
                  </a:cubicBezTo>
                  <a:lnTo>
                    <a:pt x="13714" y="252334"/>
                  </a:lnTo>
                  <a:cubicBezTo>
                    <a:pt x="5486" y="252334"/>
                    <a:pt x="0" y="246849"/>
                    <a:pt x="0" y="238620"/>
                  </a:cubicBezTo>
                  <a:cubicBezTo>
                    <a:pt x="0" y="238620"/>
                    <a:pt x="0" y="238620"/>
                    <a:pt x="0" y="238620"/>
                  </a:cubicBezTo>
                  <a:cubicBezTo>
                    <a:pt x="0" y="238620"/>
                    <a:pt x="0" y="238620"/>
                    <a:pt x="0" y="235878"/>
                  </a:cubicBezTo>
                  <a:lnTo>
                    <a:pt x="0" y="13714"/>
                  </a:lnTo>
                  <a:cubicBezTo>
                    <a:pt x="0" y="5485"/>
                    <a:pt x="5486" y="0"/>
                    <a:pt x="13714" y="0"/>
                  </a:cubicBezTo>
                  <a:lnTo>
                    <a:pt x="38398" y="0"/>
                  </a:lnTo>
                  <a:cubicBezTo>
                    <a:pt x="46627" y="0"/>
                    <a:pt x="52112" y="5485"/>
                    <a:pt x="52112" y="13714"/>
                  </a:cubicBezTo>
                  <a:lnTo>
                    <a:pt x="52112" y="238620"/>
                  </a:lnTo>
                  <a:close/>
                </a:path>
              </a:pathLst>
            </a:custGeom>
            <a:solidFill>
              <a:srgbClr val="F16924"/>
            </a:solid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9D403FD9-AB82-E03A-2989-34D85DB9206C}"/>
                </a:ext>
              </a:extLst>
            </p:cNvPr>
            <p:cNvSpPr/>
            <p:nvPr/>
          </p:nvSpPr>
          <p:spPr>
            <a:xfrm>
              <a:off x="3406590" y="2215633"/>
              <a:ext cx="109710" cy="109710"/>
            </a:xfrm>
            <a:custGeom>
              <a:avLst/>
              <a:gdLst>
                <a:gd name="connsiteX0" fmla="*/ 0 w 109710"/>
                <a:gd name="connsiteY0" fmla="*/ 74054 h 109710"/>
                <a:gd name="connsiteX1" fmla="*/ 0 w 109710"/>
                <a:gd name="connsiteY1" fmla="*/ 0 h 109710"/>
                <a:gd name="connsiteX2" fmla="*/ 109711 w 109710"/>
                <a:gd name="connsiteY2" fmla="*/ 109710 h 109710"/>
                <a:gd name="connsiteX3" fmla="*/ 35656 w 109710"/>
                <a:gd name="connsiteY3" fmla="*/ 109710 h 109710"/>
                <a:gd name="connsiteX4" fmla="*/ 0 w 109710"/>
                <a:gd name="connsiteY4" fmla="*/ 74054 h 109710"/>
                <a:gd name="connsiteX5" fmla="*/ 0 w 109710"/>
                <a:gd name="connsiteY5" fmla="*/ 74054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10" h="109710">
                  <a:moveTo>
                    <a:pt x="0" y="74054"/>
                  </a:moveTo>
                  <a:lnTo>
                    <a:pt x="0" y="0"/>
                  </a:lnTo>
                  <a:cubicBezTo>
                    <a:pt x="16456" y="16456"/>
                    <a:pt x="93253" y="93254"/>
                    <a:pt x="109711" y="109710"/>
                  </a:cubicBezTo>
                  <a:lnTo>
                    <a:pt x="35656" y="109710"/>
                  </a:lnTo>
                  <a:cubicBezTo>
                    <a:pt x="16456" y="109710"/>
                    <a:pt x="0" y="93254"/>
                    <a:pt x="0" y="74054"/>
                  </a:cubicBezTo>
                  <a:lnTo>
                    <a:pt x="0" y="74054"/>
                  </a:lnTo>
                  <a:close/>
                </a:path>
              </a:pathLst>
            </a:custGeom>
            <a:solidFill>
              <a:srgbClr val="F16924"/>
            </a:solidFill>
            <a:ln w="27426" cap="flat">
              <a:noFill/>
              <a:prstDash val="solid"/>
              <a:miter/>
            </a:ln>
          </p:spPr>
          <p:txBody>
            <a:bodyPr rtlCol="0" anchor="ctr"/>
            <a:lstStyle/>
            <a:p>
              <a:endParaRPr lang="en-US"/>
            </a:p>
          </p:txBody>
        </p:sp>
        <p:grpSp>
          <p:nvGrpSpPr>
            <p:cNvPr id="30" name="Graphic 3">
              <a:extLst>
                <a:ext uri="{FF2B5EF4-FFF2-40B4-BE49-F238E27FC236}">
                  <a16:creationId xmlns:a16="http://schemas.microsoft.com/office/drawing/2014/main" id="{7229C47C-5C25-C89C-49D1-8C864008588A}"/>
                </a:ext>
              </a:extLst>
            </p:cNvPr>
            <p:cNvGrpSpPr/>
            <p:nvPr/>
          </p:nvGrpSpPr>
          <p:grpSpPr>
            <a:xfrm>
              <a:off x="2616673" y="2155292"/>
              <a:ext cx="1242473" cy="905111"/>
              <a:chOff x="2616673" y="2155292"/>
              <a:chExt cx="1242473" cy="905111"/>
            </a:xfrm>
            <a:grpFill/>
          </p:grpSpPr>
          <p:sp>
            <p:nvSpPr>
              <p:cNvPr id="31" name="Freeform 30">
                <a:extLst>
                  <a:ext uri="{FF2B5EF4-FFF2-40B4-BE49-F238E27FC236}">
                    <a16:creationId xmlns:a16="http://schemas.microsoft.com/office/drawing/2014/main" id="{CFA72CD6-807B-60FA-DF48-AA51A00C3A52}"/>
                  </a:ext>
                </a:extLst>
              </p:cNvPr>
              <p:cNvSpPr/>
              <p:nvPr/>
            </p:nvSpPr>
            <p:spPr>
              <a:xfrm>
                <a:off x="2992431" y="2805327"/>
                <a:ext cx="200223" cy="38398"/>
              </a:xfrm>
              <a:custGeom>
                <a:avLst/>
                <a:gdLst>
                  <a:gd name="connsiteX0" fmla="*/ 181024 w 200223"/>
                  <a:gd name="connsiteY0" fmla="*/ 0 h 38398"/>
                  <a:gd name="connsiteX1" fmla="*/ 19200 w 200223"/>
                  <a:gd name="connsiteY1" fmla="*/ 0 h 38398"/>
                  <a:gd name="connsiteX2" fmla="*/ 0 w 200223"/>
                  <a:gd name="connsiteY2" fmla="*/ 19199 h 38398"/>
                  <a:gd name="connsiteX3" fmla="*/ 19200 w 200223"/>
                  <a:gd name="connsiteY3" fmla="*/ 38399 h 38398"/>
                  <a:gd name="connsiteX4" fmla="*/ 181024 w 200223"/>
                  <a:gd name="connsiteY4" fmla="*/ 38399 h 38398"/>
                  <a:gd name="connsiteX5" fmla="*/ 200223 w 200223"/>
                  <a:gd name="connsiteY5" fmla="*/ 19199 h 38398"/>
                  <a:gd name="connsiteX6" fmla="*/ 181024 w 200223"/>
                  <a:gd name="connsiteY6" fmla="*/ 0 h 38398"/>
                  <a:gd name="connsiteX7" fmla="*/ 181024 w 200223"/>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23" h="38398">
                    <a:moveTo>
                      <a:pt x="181024" y="0"/>
                    </a:moveTo>
                    <a:lnTo>
                      <a:pt x="19200" y="0"/>
                    </a:lnTo>
                    <a:cubicBezTo>
                      <a:pt x="8230" y="0"/>
                      <a:pt x="0" y="8228"/>
                      <a:pt x="0" y="19199"/>
                    </a:cubicBezTo>
                    <a:cubicBezTo>
                      <a:pt x="0" y="30170"/>
                      <a:pt x="8230" y="38399"/>
                      <a:pt x="19200" y="38399"/>
                    </a:cubicBezTo>
                    <a:lnTo>
                      <a:pt x="181024" y="38399"/>
                    </a:lnTo>
                    <a:cubicBezTo>
                      <a:pt x="191994" y="38399"/>
                      <a:pt x="200223" y="30170"/>
                      <a:pt x="200223" y="19199"/>
                    </a:cubicBezTo>
                    <a:cubicBezTo>
                      <a:pt x="197480" y="8228"/>
                      <a:pt x="189252" y="0"/>
                      <a:pt x="181024" y="0"/>
                    </a:cubicBezTo>
                    <a:lnTo>
                      <a:pt x="181024" y="0"/>
                    </a:ln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155696C-9910-2690-6639-1C02EE264137}"/>
                  </a:ext>
                </a:extLst>
              </p:cNvPr>
              <p:cNvSpPr/>
              <p:nvPr/>
            </p:nvSpPr>
            <p:spPr>
              <a:xfrm>
                <a:off x="2992431" y="2882124"/>
                <a:ext cx="200223" cy="38398"/>
              </a:xfrm>
              <a:custGeom>
                <a:avLst/>
                <a:gdLst>
                  <a:gd name="connsiteX0" fmla="*/ 181024 w 200223"/>
                  <a:gd name="connsiteY0" fmla="*/ 0 h 38398"/>
                  <a:gd name="connsiteX1" fmla="*/ 19200 w 200223"/>
                  <a:gd name="connsiteY1" fmla="*/ 0 h 38398"/>
                  <a:gd name="connsiteX2" fmla="*/ 0 w 200223"/>
                  <a:gd name="connsiteY2" fmla="*/ 19200 h 38398"/>
                  <a:gd name="connsiteX3" fmla="*/ 19200 w 200223"/>
                  <a:gd name="connsiteY3" fmla="*/ 38399 h 38398"/>
                  <a:gd name="connsiteX4" fmla="*/ 181024 w 200223"/>
                  <a:gd name="connsiteY4" fmla="*/ 38399 h 38398"/>
                  <a:gd name="connsiteX5" fmla="*/ 200223 w 200223"/>
                  <a:gd name="connsiteY5" fmla="*/ 19200 h 38398"/>
                  <a:gd name="connsiteX6" fmla="*/ 181024 w 200223"/>
                  <a:gd name="connsiteY6" fmla="*/ 0 h 38398"/>
                  <a:gd name="connsiteX7" fmla="*/ 181024 w 200223"/>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23" h="38398">
                    <a:moveTo>
                      <a:pt x="181024" y="0"/>
                    </a:moveTo>
                    <a:lnTo>
                      <a:pt x="19200" y="0"/>
                    </a:lnTo>
                    <a:cubicBezTo>
                      <a:pt x="8230" y="0"/>
                      <a:pt x="0" y="8228"/>
                      <a:pt x="0" y="19200"/>
                    </a:cubicBezTo>
                    <a:cubicBezTo>
                      <a:pt x="0" y="30171"/>
                      <a:pt x="8230" y="38399"/>
                      <a:pt x="19200" y="38399"/>
                    </a:cubicBezTo>
                    <a:lnTo>
                      <a:pt x="181024" y="38399"/>
                    </a:lnTo>
                    <a:cubicBezTo>
                      <a:pt x="191994" y="38399"/>
                      <a:pt x="200223" y="30171"/>
                      <a:pt x="200223" y="19200"/>
                    </a:cubicBezTo>
                    <a:cubicBezTo>
                      <a:pt x="197480" y="8228"/>
                      <a:pt x="189252" y="0"/>
                      <a:pt x="181024" y="0"/>
                    </a:cubicBezTo>
                    <a:lnTo>
                      <a:pt x="181024" y="0"/>
                    </a:ln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5C04B000-3673-8998-0EA7-C1BED4A72094}"/>
                  </a:ext>
                </a:extLst>
              </p:cNvPr>
              <p:cNvSpPr/>
              <p:nvPr/>
            </p:nvSpPr>
            <p:spPr>
              <a:xfrm>
                <a:off x="2616673" y="2155292"/>
                <a:ext cx="1242473" cy="905111"/>
              </a:xfrm>
              <a:custGeom>
                <a:avLst/>
                <a:gdLst>
                  <a:gd name="connsiteX0" fmla="*/ 1184874 w 1242473"/>
                  <a:gd name="connsiteY0" fmla="*/ 532096 h 905111"/>
                  <a:gd name="connsiteX1" fmla="*/ 1160190 w 1242473"/>
                  <a:gd name="connsiteY1" fmla="*/ 532096 h 905111"/>
                  <a:gd name="connsiteX2" fmla="*/ 1116305 w 1242473"/>
                  <a:gd name="connsiteY2" fmla="*/ 559524 h 905111"/>
                  <a:gd name="connsiteX3" fmla="*/ 1099849 w 1242473"/>
                  <a:gd name="connsiteY3" fmla="*/ 559524 h 905111"/>
                  <a:gd name="connsiteX4" fmla="*/ 968197 w 1242473"/>
                  <a:gd name="connsiteY4" fmla="*/ 471755 h 905111"/>
                  <a:gd name="connsiteX5" fmla="*/ 968197 w 1242473"/>
                  <a:gd name="connsiteY5" fmla="*/ 348331 h 905111"/>
                  <a:gd name="connsiteX6" fmla="*/ 948997 w 1242473"/>
                  <a:gd name="connsiteY6" fmla="*/ 329131 h 905111"/>
                  <a:gd name="connsiteX7" fmla="*/ 929797 w 1242473"/>
                  <a:gd name="connsiteY7" fmla="*/ 348331 h 905111"/>
                  <a:gd name="connsiteX8" fmla="*/ 929797 w 1242473"/>
                  <a:gd name="connsiteY8" fmla="*/ 507411 h 905111"/>
                  <a:gd name="connsiteX9" fmla="*/ 888656 w 1242473"/>
                  <a:gd name="connsiteY9" fmla="*/ 548552 h 905111"/>
                  <a:gd name="connsiteX10" fmla="*/ 828314 w 1242473"/>
                  <a:gd name="connsiteY10" fmla="*/ 548552 h 905111"/>
                  <a:gd name="connsiteX11" fmla="*/ 767975 w 1242473"/>
                  <a:gd name="connsiteY11" fmla="*/ 608894 h 905111"/>
                  <a:gd name="connsiteX12" fmla="*/ 828314 w 1242473"/>
                  <a:gd name="connsiteY12" fmla="*/ 669234 h 905111"/>
                  <a:gd name="connsiteX13" fmla="*/ 916083 w 1242473"/>
                  <a:gd name="connsiteY13" fmla="*/ 669234 h 905111"/>
                  <a:gd name="connsiteX14" fmla="*/ 929797 w 1242473"/>
                  <a:gd name="connsiteY14" fmla="*/ 671977 h 905111"/>
                  <a:gd name="connsiteX15" fmla="*/ 929797 w 1242473"/>
                  <a:gd name="connsiteY15" fmla="*/ 831057 h 905111"/>
                  <a:gd name="connsiteX16" fmla="*/ 894142 w 1242473"/>
                  <a:gd name="connsiteY16" fmla="*/ 866713 h 905111"/>
                  <a:gd name="connsiteX17" fmla="*/ 345588 w 1242473"/>
                  <a:gd name="connsiteY17" fmla="*/ 866713 h 905111"/>
                  <a:gd name="connsiteX18" fmla="*/ 309932 w 1242473"/>
                  <a:gd name="connsiteY18" fmla="*/ 831057 h 905111"/>
                  <a:gd name="connsiteX19" fmla="*/ 309932 w 1242473"/>
                  <a:gd name="connsiteY19" fmla="*/ 518382 h 905111"/>
                  <a:gd name="connsiteX20" fmla="*/ 436099 w 1242473"/>
                  <a:gd name="connsiteY20" fmla="*/ 521125 h 905111"/>
                  <a:gd name="connsiteX21" fmla="*/ 493698 w 1242473"/>
                  <a:gd name="connsiteY21" fmla="*/ 463527 h 905111"/>
                  <a:gd name="connsiteX22" fmla="*/ 485468 w 1242473"/>
                  <a:gd name="connsiteY22" fmla="*/ 433357 h 905111"/>
                  <a:gd name="connsiteX23" fmla="*/ 510154 w 1242473"/>
                  <a:gd name="connsiteY23" fmla="*/ 386730 h 905111"/>
                  <a:gd name="connsiteX24" fmla="*/ 501926 w 1242473"/>
                  <a:gd name="connsiteY24" fmla="*/ 356559 h 905111"/>
                  <a:gd name="connsiteX25" fmla="*/ 526610 w 1242473"/>
                  <a:gd name="connsiteY25" fmla="*/ 309932 h 905111"/>
                  <a:gd name="connsiteX26" fmla="*/ 512896 w 1242473"/>
                  <a:gd name="connsiteY26" fmla="*/ 271534 h 905111"/>
                  <a:gd name="connsiteX27" fmla="*/ 529354 w 1242473"/>
                  <a:gd name="connsiteY27" fmla="*/ 233135 h 905111"/>
                  <a:gd name="connsiteX28" fmla="*/ 529354 w 1242473"/>
                  <a:gd name="connsiteY28" fmla="*/ 233135 h 905111"/>
                  <a:gd name="connsiteX29" fmla="*/ 471755 w 1242473"/>
                  <a:gd name="connsiteY29" fmla="*/ 175537 h 905111"/>
                  <a:gd name="connsiteX30" fmla="*/ 326388 w 1242473"/>
                  <a:gd name="connsiteY30" fmla="*/ 175537 h 905111"/>
                  <a:gd name="connsiteX31" fmla="*/ 309932 w 1242473"/>
                  <a:gd name="connsiteY31" fmla="*/ 159080 h 905111"/>
                  <a:gd name="connsiteX32" fmla="*/ 309932 w 1242473"/>
                  <a:gd name="connsiteY32" fmla="*/ 71312 h 905111"/>
                  <a:gd name="connsiteX33" fmla="*/ 345588 w 1242473"/>
                  <a:gd name="connsiteY33" fmla="*/ 35656 h 905111"/>
                  <a:gd name="connsiteX34" fmla="*/ 757003 w 1242473"/>
                  <a:gd name="connsiteY34" fmla="*/ 35656 h 905111"/>
                  <a:gd name="connsiteX35" fmla="*/ 757003 w 1242473"/>
                  <a:gd name="connsiteY35" fmla="*/ 134396 h 905111"/>
                  <a:gd name="connsiteX36" fmla="*/ 831058 w 1242473"/>
                  <a:gd name="connsiteY36" fmla="*/ 208450 h 905111"/>
                  <a:gd name="connsiteX37" fmla="*/ 929797 w 1242473"/>
                  <a:gd name="connsiteY37" fmla="*/ 208450 h 905111"/>
                  <a:gd name="connsiteX38" fmla="*/ 929797 w 1242473"/>
                  <a:gd name="connsiteY38" fmla="*/ 263305 h 905111"/>
                  <a:gd name="connsiteX39" fmla="*/ 948997 w 1242473"/>
                  <a:gd name="connsiteY39" fmla="*/ 282505 h 905111"/>
                  <a:gd name="connsiteX40" fmla="*/ 968197 w 1242473"/>
                  <a:gd name="connsiteY40" fmla="*/ 263305 h 905111"/>
                  <a:gd name="connsiteX41" fmla="*/ 968197 w 1242473"/>
                  <a:gd name="connsiteY41" fmla="*/ 208450 h 905111"/>
                  <a:gd name="connsiteX42" fmla="*/ 951739 w 1242473"/>
                  <a:gd name="connsiteY42" fmla="*/ 170052 h 905111"/>
                  <a:gd name="connsiteX43" fmla="*/ 798145 w 1242473"/>
                  <a:gd name="connsiteY43" fmla="*/ 16457 h 905111"/>
                  <a:gd name="connsiteX44" fmla="*/ 759745 w 1242473"/>
                  <a:gd name="connsiteY44" fmla="*/ 0 h 905111"/>
                  <a:gd name="connsiteX45" fmla="*/ 345588 w 1242473"/>
                  <a:gd name="connsiteY45" fmla="*/ 0 h 905111"/>
                  <a:gd name="connsiteX46" fmla="*/ 271533 w 1242473"/>
                  <a:gd name="connsiteY46" fmla="*/ 74055 h 905111"/>
                  <a:gd name="connsiteX47" fmla="*/ 271533 w 1242473"/>
                  <a:gd name="connsiteY47" fmla="*/ 120682 h 905111"/>
                  <a:gd name="connsiteX48" fmla="*/ 137138 w 1242473"/>
                  <a:gd name="connsiteY48" fmla="*/ 208450 h 905111"/>
                  <a:gd name="connsiteX49" fmla="*/ 120681 w 1242473"/>
                  <a:gd name="connsiteY49" fmla="*/ 208450 h 905111"/>
                  <a:gd name="connsiteX50" fmla="*/ 76797 w 1242473"/>
                  <a:gd name="connsiteY50" fmla="*/ 181022 h 905111"/>
                  <a:gd name="connsiteX51" fmla="*/ 52112 w 1242473"/>
                  <a:gd name="connsiteY51" fmla="*/ 181022 h 905111"/>
                  <a:gd name="connsiteX52" fmla="*/ 0 w 1242473"/>
                  <a:gd name="connsiteY52" fmla="*/ 233135 h 905111"/>
                  <a:gd name="connsiteX53" fmla="*/ 0 w 1242473"/>
                  <a:gd name="connsiteY53" fmla="*/ 455299 h 905111"/>
                  <a:gd name="connsiteX54" fmla="*/ 52112 w 1242473"/>
                  <a:gd name="connsiteY54" fmla="*/ 507411 h 905111"/>
                  <a:gd name="connsiteX55" fmla="*/ 76797 w 1242473"/>
                  <a:gd name="connsiteY55" fmla="*/ 507411 h 905111"/>
                  <a:gd name="connsiteX56" fmla="*/ 123425 w 1242473"/>
                  <a:gd name="connsiteY56" fmla="*/ 479983 h 905111"/>
                  <a:gd name="connsiteX57" fmla="*/ 167308 w 1242473"/>
                  <a:gd name="connsiteY57" fmla="*/ 479983 h 905111"/>
                  <a:gd name="connsiteX58" fmla="*/ 241363 w 1242473"/>
                  <a:gd name="connsiteY58" fmla="*/ 504669 h 905111"/>
                  <a:gd name="connsiteX59" fmla="*/ 241363 w 1242473"/>
                  <a:gd name="connsiteY59" fmla="*/ 504669 h 905111"/>
                  <a:gd name="connsiteX60" fmla="*/ 274277 w 1242473"/>
                  <a:gd name="connsiteY60" fmla="*/ 512897 h 905111"/>
                  <a:gd name="connsiteX61" fmla="*/ 274277 w 1242473"/>
                  <a:gd name="connsiteY61" fmla="*/ 831057 h 905111"/>
                  <a:gd name="connsiteX62" fmla="*/ 348330 w 1242473"/>
                  <a:gd name="connsiteY62" fmla="*/ 905112 h 905111"/>
                  <a:gd name="connsiteX63" fmla="*/ 896884 w 1242473"/>
                  <a:gd name="connsiteY63" fmla="*/ 905112 h 905111"/>
                  <a:gd name="connsiteX64" fmla="*/ 959969 w 1242473"/>
                  <a:gd name="connsiteY64" fmla="*/ 866713 h 905111"/>
                  <a:gd name="connsiteX65" fmla="*/ 1055965 w 1242473"/>
                  <a:gd name="connsiteY65" fmla="*/ 833800 h 905111"/>
                  <a:gd name="connsiteX66" fmla="*/ 1119049 w 1242473"/>
                  <a:gd name="connsiteY66" fmla="*/ 831057 h 905111"/>
                  <a:gd name="connsiteX67" fmla="*/ 1165676 w 1242473"/>
                  <a:gd name="connsiteY67" fmla="*/ 858485 h 905111"/>
                  <a:gd name="connsiteX68" fmla="*/ 1190360 w 1242473"/>
                  <a:gd name="connsiteY68" fmla="*/ 858485 h 905111"/>
                  <a:gd name="connsiteX69" fmla="*/ 1242473 w 1242473"/>
                  <a:gd name="connsiteY69" fmla="*/ 806372 h 905111"/>
                  <a:gd name="connsiteX70" fmla="*/ 1242473 w 1242473"/>
                  <a:gd name="connsiteY70" fmla="*/ 584208 h 905111"/>
                  <a:gd name="connsiteX71" fmla="*/ 1184874 w 1242473"/>
                  <a:gd name="connsiteY71" fmla="*/ 532096 h 905111"/>
                  <a:gd name="connsiteX72" fmla="*/ 1184874 w 1242473"/>
                  <a:gd name="connsiteY72" fmla="*/ 532096 h 905111"/>
                  <a:gd name="connsiteX73" fmla="*/ 792659 w 1242473"/>
                  <a:gd name="connsiteY73" fmla="*/ 139881 h 905111"/>
                  <a:gd name="connsiteX74" fmla="*/ 792659 w 1242473"/>
                  <a:gd name="connsiteY74" fmla="*/ 65827 h 905111"/>
                  <a:gd name="connsiteX75" fmla="*/ 902369 w 1242473"/>
                  <a:gd name="connsiteY75" fmla="*/ 175537 h 905111"/>
                  <a:gd name="connsiteX76" fmla="*/ 828314 w 1242473"/>
                  <a:gd name="connsiteY76" fmla="*/ 175537 h 905111"/>
                  <a:gd name="connsiteX77" fmla="*/ 792659 w 1242473"/>
                  <a:gd name="connsiteY77" fmla="*/ 139881 h 905111"/>
                  <a:gd name="connsiteX78" fmla="*/ 792659 w 1242473"/>
                  <a:gd name="connsiteY78" fmla="*/ 139881 h 905111"/>
                  <a:gd name="connsiteX79" fmla="*/ 164566 w 1242473"/>
                  <a:gd name="connsiteY79" fmla="*/ 441585 h 905111"/>
                  <a:gd name="connsiteX80" fmla="*/ 126167 w 1242473"/>
                  <a:gd name="connsiteY80" fmla="*/ 441585 h 905111"/>
                  <a:gd name="connsiteX81" fmla="*/ 126167 w 1242473"/>
                  <a:gd name="connsiteY81" fmla="*/ 359302 h 905111"/>
                  <a:gd name="connsiteX82" fmla="*/ 106967 w 1242473"/>
                  <a:gd name="connsiteY82" fmla="*/ 340103 h 905111"/>
                  <a:gd name="connsiteX83" fmla="*/ 87767 w 1242473"/>
                  <a:gd name="connsiteY83" fmla="*/ 359302 h 905111"/>
                  <a:gd name="connsiteX84" fmla="*/ 87767 w 1242473"/>
                  <a:gd name="connsiteY84" fmla="*/ 455299 h 905111"/>
                  <a:gd name="connsiteX85" fmla="*/ 87767 w 1242473"/>
                  <a:gd name="connsiteY85" fmla="*/ 458042 h 905111"/>
                  <a:gd name="connsiteX86" fmla="*/ 87767 w 1242473"/>
                  <a:gd name="connsiteY86" fmla="*/ 458042 h 905111"/>
                  <a:gd name="connsiteX87" fmla="*/ 74053 w 1242473"/>
                  <a:gd name="connsiteY87" fmla="*/ 471755 h 905111"/>
                  <a:gd name="connsiteX88" fmla="*/ 49369 w 1242473"/>
                  <a:gd name="connsiteY88" fmla="*/ 471755 h 905111"/>
                  <a:gd name="connsiteX89" fmla="*/ 35656 w 1242473"/>
                  <a:gd name="connsiteY89" fmla="*/ 458042 h 905111"/>
                  <a:gd name="connsiteX90" fmla="*/ 35656 w 1242473"/>
                  <a:gd name="connsiteY90" fmla="*/ 235878 h 905111"/>
                  <a:gd name="connsiteX91" fmla="*/ 49369 w 1242473"/>
                  <a:gd name="connsiteY91" fmla="*/ 222164 h 905111"/>
                  <a:gd name="connsiteX92" fmla="*/ 74053 w 1242473"/>
                  <a:gd name="connsiteY92" fmla="*/ 222164 h 905111"/>
                  <a:gd name="connsiteX93" fmla="*/ 87767 w 1242473"/>
                  <a:gd name="connsiteY93" fmla="*/ 235878 h 905111"/>
                  <a:gd name="connsiteX94" fmla="*/ 87767 w 1242473"/>
                  <a:gd name="connsiteY94" fmla="*/ 277019 h 905111"/>
                  <a:gd name="connsiteX95" fmla="*/ 106967 w 1242473"/>
                  <a:gd name="connsiteY95" fmla="*/ 296218 h 905111"/>
                  <a:gd name="connsiteX96" fmla="*/ 126167 w 1242473"/>
                  <a:gd name="connsiteY96" fmla="*/ 277019 h 905111"/>
                  <a:gd name="connsiteX97" fmla="*/ 126167 w 1242473"/>
                  <a:gd name="connsiteY97" fmla="*/ 246849 h 905111"/>
                  <a:gd name="connsiteX98" fmla="*/ 137138 w 1242473"/>
                  <a:gd name="connsiteY98" fmla="*/ 246849 h 905111"/>
                  <a:gd name="connsiteX99" fmla="*/ 271533 w 1242473"/>
                  <a:gd name="connsiteY99" fmla="*/ 159080 h 905111"/>
                  <a:gd name="connsiteX100" fmla="*/ 271533 w 1242473"/>
                  <a:gd name="connsiteY100" fmla="*/ 161823 h 905111"/>
                  <a:gd name="connsiteX101" fmla="*/ 323646 w 1242473"/>
                  <a:gd name="connsiteY101" fmla="*/ 213936 h 905111"/>
                  <a:gd name="connsiteX102" fmla="*/ 469013 w 1242473"/>
                  <a:gd name="connsiteY102" fmla="*/ 213936 h 905111"/>
                  <a:gd name="connsiteX103" fmla="*/ 488212 w 1242473"/>
                  <a:gd name="connsiteY103" fmla="*/ 233135 h 905111"/>
                  <a:gd name="connsiteX104" fmla="*/ 488212 w 1242473"/>
                  <a:gd name="connsiteY104" fmla="*/ 233135 h 905111"/>
                  <a:gd name="connsiteX105" fmla="*/ 488212 w 1242473"/>
                  <a:gd name="connsiteY105" fmla="*/ 233135 h 905111"/>
                  <a:gd name="connsiteX106" fmla="*/ 469013 w 1242473"/>
                  <a:gd name="connsiteY106" fmla="*/ 252334 h 905111"/>
                  <a:gd name="connsiteX107" fmla="*/ 469013 w 1242473"/>
                  <a:gd name="connsiteY107" fmla="*/ 252334 h 905111"/>
                  <a:gd name="connsiteX108" fmla="*/ 469013 w 1242473"/>
                  <a:gd name="connsiteY108" fmla="*/ 252334 h 905111"/>
                  <a:gd name="connsiteX109" fmla="*/ 326388 w 1242473"/>
                  <a:gd name="connsiteY109" fmla="*/ 252334 h 905111"/>
                  <a:gd name="connsiteX110" fmla="*/ 307189 w 1242473"/>
                  <a:gd name="connsiteY110" fmla="*/ 271534 h 905111"/>
                  <a:gd name="connsiteX111" fmla="*/ 326388 w 1242473"/>
                  <a:gd name="connsiteY111" fmla="*/ 290733 h 905111"/>
                  <a:gd name="connsiteX112" fmla="*/ 469013 w 1242473"/>
                  <a:gd name="connsiteY112" fmla="*/ 290733 h 905111"/>
                  <a:gd name="connsiteX113" fmla="*/ 488212 w 1242473"/>
                  <a:gd name="connsiteY113" fmla="*/ 309932 h 905111"/>
                  <a:gd name="connsiteX114" fmla="*/ 469013 w 1242473"/>
                  <a:gd name="connsiteY114" fmla="*/ 329131 h 905111"/>
                  <a:gd name="connsiteX115" fmla="*/ 329132 w 1242473"/>
                  <a:gd name="connsiteY115" fmla="*/ 329131 h 905111"/>
                  <a:gd name="connsiteX116" fmla="*/ 309932 w 1242473"/>
                  <a:gd name="connsiteY116" fmla="*/ 348331 h 905111"/>
                  <a:gd name="connsiteX117" fmla="*/ 329132 w 1242473"/>
                  <a:gd name="connsiteY117" fmla="*/ 367530 h 905111"/>
                  <a:gd name="connsiteX118" fmla="*/ 452557 w 1242473"/>
                  <a:gd name="connsiteY118" fmla="*/ 367530 h 905111"/>
                  <a:gd name="connsiteX119" fmla="*/ 471755 w 1242473"/>
                  <a:gd name="connsiteY119" fmla="*/ 386730 h 905111"/>
                  <a:gd name="connsiteX120" fmla="*/ 452557 w 1242473"/>
                  <a:gd name="connsiteY120" fmla="*/ 405929 h 905111"/>
                  <a:gd name="connsiteX121" fmla="*/ 329132 w 1242473"/>
                  <a:gd name="connsiteY121" fmla="*/ 405929 h 905111"/>
                  <a:gd name="connsiteX122" fmla="*/ 309932 w 1242473"/>
                  <a:gd name="connsiteY122" fmla="*/ 425128 h 905111"/>
                  <a:gd name="connsiteX123" fmla="*/ 329132 w 1242473"/>
                  <a:gd name="connsiteY123" fmla="*/ 444328 h 905111"/>
                  <a:gd name="connsiteX124" fmla="*/ 436099 w 1242473"/>
                  <a:gd name="connsiteY124" fmla="*/ 444328 h 905111"/>
                  <a:gd name="connsiteX125" fmla="*/ 455299 w 1242473"/>
                  <a:gd name="connsiteY125" fmla="*/ 463527 h 905111"/>
                  <a:gd name="connsiteX126" fmla="*/ 436099 w 1242473"/>
                  <a:gd name="connsiteY126" fmla="*/ 482726 h 905111"/>
                  <a:gd name="connsiteX127" fmla="*/ 252333 w 1242473"/>
                  <a:gd name="connsiteY127" fmla="*/ 469013 h 905111"/>
                  <a:gd name="connsiteX128" fmla="*/ 164566 w 1242473"/>
                  <a:gd name="connsiteY128" fmla="*/ 441585 h 905111"/>
                  <a:gd name="connsiteX129" fmla="*/ 164566 w 1242473"/>
                  <a:gd name="connsiteY129" fmla="*/ 441585 h 905111"/>
                  <a:gd name="connsiteX130" fmla="*/ 1039508 w 1242473"/>
                  <a:gd name="connsiteY130" fmla="*/ 798144 h 905111"/>
                  <a:gd name="connsiteX131" fmla="*/ 965453 w 1242473"/>
                  <a:gd name="connsiteY131" fmla="*/ 825572 h 905111"/>
                  <a:gd name="connsiteX132" fmla="*/ 965453 w 1242473"/>
                  <a:gd name="connsiteY132" fmla="*/ 713118 h 905111"/>
                  <a:gd name="connsiteX133" fmla="*/ 1020308 w 1242473"/>
                  <a:gd name="connsiteY133" fmla="*/ 735060 h 905111"/>
                  <a:gd name="connsiteX134" fmla="*/ 1039508 w 1242473"/>
                  <a:gd name="connsiteY134" fmla="*/ 715861 h 905111"/>
                  <a:gd name="connsiteX135" fmla="*/ 1020308 w 1242473"/>
                  <a:gd name="connsiteY135" fmla="*/ 696662 h 905111"/>
                  <a:gd name="connsiteX136" fmla="*/ 979167 w 1242473"/>
                  <a:gd name="connsiteY136" fmla="*/ 671977 h 905111"/>
                  <a:gd name="connsiteX137" fmla="*/ 916083 w 1242473"/>
                  <a:gd name="connsiteY137" fmla="*/ 633578 h 905111"/>
                  <a:gd name="connsiteX138" fmla="*/ 828314 w 1242473"/>
                  <a:gd name="connsiteY138" fmla="*/ 633578 h 905111"/>
                  <a:gd name="connsiteX139" fmla="*/ 803631 w 1242473"/>
                  <a:gd name="connsiteY139" fmla="*/ 608894 h 905111"/>
                  <a:gd name="connsiteX140" fmla="*/ 828314 w 1242473"/>
                  <a:gd name="connsiteY140" fmla="*/ 584208 h 905111"/>
                  <a:gd name="connsiteX141" fmla="*/ 888656 w 1242473"/>
                  <a:gd name="connsiteY141" fmla="*/ 584208 h 905111"/>
                  <a:gd name="connsiteX142" fmla="*/ 965453 w 1242473"/>
                  <a:gd name="connsiteY142" fmla="*/ 507411 h 905111"/>
                  <a:gd name="connsiteX143" fmla="*/ 1097107 w 1242473"/>
                  <a:gd name="connsiteY143" fmla="*/ 595180 h 905111"/>
                  <a:gd name="connsiteX144" fmla="*/ 1108077 w 1242473"/>
                  <a:gd name="connsiteY144" fmla="*/ 595180 h 905111"/>
                  <a:gd name="connsiteX145" fmla="*/ 1108077 w 1242473"/>
                  <a:gd name="connsiteY145" fmla="*/ 789916 h 905111"/>
                  <a:gd name="connsiteX146" fmla="*/ 1039508 w 1242473"/>
                  <a:gd name="connsiteY146" fmla="*/ 798144 h 905111"/>
                  <a:gd name="connsiteX147" fmla="*/ 1039508 w 1242473"/>
                  <a:gd name="connsiteY147" fmla="*/ 798144 h 905111"/>
                  <a:gd name="connsiteX148" fmla="*/ 1201332 w 1242473"/>
                  <a:gd name="connsiteY148" fmla="*/ 806372 h 905111"/>
                  <a:gd name="connsiteX149" fmla="*/ 1187618 w 1242473"/>
                  <a:gd name="connsiteY149" fmla="*/ 820086 h 905111"/>
                  <a:gd name="connsiteX150" fmla="*/ 1162932 w 1242473"/>
                  <a:gd name="connsiteY150" fmla="*/ 820086 h 905111"/>
                  <a:gd name="connsiteX151" fmla="*/ 1149219 w 1242473"/>
                  <a:gd name="connsiteY151" fmla="*/ 806372 h 905111"/>
                  <a:gd name="connsiteX152" fmla="*/ 1149219 w 1242473"/>
                  <a:gd name="connsiteY152" fmla="*/ 806372 h 905111"/>
                  <a:gd name="connsiteX153" fmla="*/ 1149219 w 1242473"/>
                  <a:gd name="connsiteY153" fmla="*/ 803629 h 905111"/>
                  <a:gd name="connsiteX154" fmla="*/ 1149219 w 1242473"/>
                  <a:gd name="connsiteY154" fmla="*/ 581466 h 905111"/>
                  <a:gd name="connsiteX155" fmla="*/ 1162932 w 1242473"/>
                  <a:gd name="connsiteY155" fmla="*/ 567752 h 905111"/>
                  <a:gd name="connsiteX156" fmla="*/ 1187618 w 1242473"/>
                  <a:gd name="connsiteY156" fmla="*/ 567752 h 905111"/>
                  <a:gd name="connsiteX157" fmla="*/ 1201332 w 1242473"/>
                  <a:gd name="connsiteY157" fmla="*/ 581466 h 905111"/>
                  <a:gd name="connsiteX158" fmla="*/ 1201332 w 1242473"/>
                  <a:gd name="connsiteY158" fmla="*/ 806372 h 90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242473" h="905111">
                    <a:moveTo>
                      <a:pt x="1184874" y="532096"/>
                    </a:moveTo>
                    <a:lnTo>
                      <a:pt x="1160190" y="532096"/>
                    </a:lnTo>
                    <a:cubicBezTo>
                      <a:pt x="1140991" y="532096"/>
                      <a:pt x="1124535" y="543067"/>
                      <a:pt x="1116305" y="559524"/>
                    </a:cubicBezTo>
                    <a:lnTo>
                      <a:pt x="1099849" y="559524"/>
                    </a:lnTo>
                    <a:cubicBezTo>
                      <a:pt x="1047736" y="559524"/>
                      <a:pt x="1055965" y="488212"/>
                      <a:pt x="968197" y="471755"/>
                    </a:cubicBezTo>
                    <a:lnTo>
                      <a:pt x="968197" y="348331"/>
                    </a:lnTo>
                    <a:cubicBezTo>
                      <a:pt x="968197" y="337360"/>
                      <a:pt x="959969" y="329131"/>
                      <a:pt x="948997" y="329131"/>
                    </a:cubicBezTo>
                    <a:cubicBezTo>
                      <a:pt x="938025" y="329131"/>
                      <a:pt x="929797" y="337360"/>
                      <a:pt x="929797" y="348331"/>
                    </a:cubicBezTo>
                    <a:lnTo>
                      <a:pt x="929797" y="507411"/>
                    </a:lnTo>
                    <a:cubicBezTo>
                      <a:pt x="929797" y="529353"/>
                      <a:pt x="910597" y="548552"/>
                      <a:pt x="888656" y="548552"/>
                    </a:cubicBezTo>
                    <a:lnTo>
                      <a:pt x="828314" y="548552"/>
                    </a:lnTo>
                    <a:cubicBezTo>
                      <a:pt x="795403" y="548552"/>
                      <a:pt x="767975" y="575980"/>
                      <a:pt x="767975" y="608894"/>
                    </a:cubicBezTo>
                    <a:cubicBezTo>
                      <a:pt x="767975" y="641807"/>
                      <a:pt x="795403" y="669234"/>
                      <a:pt x="828314" y="669234"/>
                    </a:cubicBezTo>
                    <a:lnTo>
                      <a:pt x="916083" y="669234"/>
                    </a:lnTo>
                    <a:cubicBezTo>
                      <a:pt x="921569" y="669234"/>
                      <a:pt x="924311" y="669234"/>
                      <a:pt x="929797" y="671977"/>
                    </a:cubicBezTo>
                    <a:lnTo>
                      <a:pt x="929797" y="831057"/>
                    </a:lnTo>
                    <a:cubicBezTo>
                      <a:pt x="929797" y="850256"/>
                      <a:pt x="913341" y="866713"/>
                      <a:pt x="894142" y="866713"/>
                    </a:cubicBezTo>
                    <a:lnTo>
                      <a:pt x="345588" y="866713"/>
                    </a:lnTo>
                    <a:cubicBezTo>
                      <a:pt x="326388" y="866713"/>
                      <a:pt x="309932" y="850256"/>
                      <a:pt x="309932" y="831057"/>
                    </a:cubicBezTo>
                    <a:lnTo>
                      <a:pt x="309932" y="518382"/>
                    </a:lnTo>
                    <a:cubicBezTo>
                      <a:pt x="334616" y="521125"/>
                      <a:pt x="389472" y="521125"/>
                      <a:pt x="436099" y="521125"/>
                    </a:cubicBezTo>
                    <a:cubicBezTo>
                      <a:pt x="466270" y="521125"/>
                      <a:pt x="493698" y="496440"/>
                      <a:pt x="493698" y="463527"/>
                    </a:cubicBezTo>
                    <a:cubicBezTo>
                      <a:pt x="493698" y="452556"/>
                      <a:pt x="490954" y="441585"/>
                      <a:pt x="485468" y="433357"/>
                    </a:cubicBezTo>
                    <a:cubicBezTo>
                      <a:pt x="499182" y="422386"/>
                      <a:pt x="510154" y="405929"/>
                      <a:pt x="510154" y="386730"/>
                    </a:cubicBezTo>
                    <a:cubicBezTo>
                      <a:pt x="510154" y="375759"/>
                      <a:pt x="507412" y="367530"/>
                      <a:pt x="501926" y="356559"/>
                    </a:cubicBezTo>
                    <a:cubicBezTo>
                      <a:pt x="518382" y="345588"/>
                      <a:pt x="526610" y="329131"/>
                      <a:pt x="526610" y="309932"/>
                    </a:cubicBezTo>
                    <a:cubicBezTo>
                      <a:pt x="526610" y="296218"/>
                      <a:pt x="521126" y="282505"/>
                      <a:pt x="512896" y="271534"/>
                    </a:cubicBezTo>
                    <a:cubicBezTo>
                      <a:pt x="523868" y="260562"/>
                      <a:pt x="529354" y="246849"/>
                      <a:pt x="529354" y="233135"/>
                    </a:cubicBezTo>
                    <a:cubicBezTo>
                      <a:pt x="529354" y="233135"/>
                      <a:pt x="529354" y="233135"/>
                      <a:pt x="529354" y="233135"/>
                    </a:cubicBezTo>
                    <a:cubicBezTo>
                      <a:pt x="529354" y="202965"/>
                      <a:pt x="504668" y="175537"/>
                      <a:pt x="471755" y="175537"/>
                    </a:cubicBezTo>
                    <a:lnTo>
                      <a:pt x="326388" y="175537"/>
                    </a:lnTo>
                    <a:cubicBezTo>
                      <a:pt x="318160" y="175537"/>
                      <a:pt x="309932" y="167309"/>
                      <a:pt x="309932" y="159080"/>
                    </a:cubicBezTo>
                    <a:cubicBezTo>
                      <a:pt x="309932" y="150852"/>
                      <a:pt x="309932" y="191993"/>
                      <a:pt x="309932" y="71312"/>
                    </a:cubicBezTo>
                    <a:cubicBezTo>
                      <a:pt x="309932" y="52113"/>
                      <a:pt x="326388" y="35656"/>
                      <a:pt x="345588" y="35656"/>
                    </a:cubicBezTo>
                    <a:lnTo>
                      <a:pt x="757003" y="35656"/>
                    </a:lnTo>
                    <a:lnTo>
                      <a:pt x="757003" y="134396"/>
                    </a:lnTo>
                    <a:cubicBezTo>
                      <a:pt x="757003" y="175537"/>
                      <a:pt x="789917" y="208450"/>
                      <a:pt x="831058" y="208450"/>
                    </a:cubicBezTo>
                    <a:lnTo>
                      <a:pt x="929797" y="208450"/>
                    </a:lnTo>
                    <a:lnTo>
                      <a:pt x="929797" y="263305"/>
                    </a:lnTo>
                    <a:cubicBezTo>
                      <a:pt x="929797" y="274276"/>
                      <a:pt x="938025" y="282505"/>
                      <a:pt x="948997" y="282505"/>
                    </a:cubicBezTo>
                    <a:cubicBezTo>
                      <a:pt x="959969" y="282505"/>
                      <a:pt x="968197" y="274276"/>
                      <a:pt x="968197" y="263305"/>
                    </a:cubicBezTo>
                    <a:lnTo>
                      <a:pt x="968197" y="208450"/>
                    </a:lnTo>
                    <a:cubicBezTo>
                      <a:pt x="968197" y="194736"/>
                      <a:pt x="962711" y="181022"/>
                      <a:pt x="951739" y="170052"/>
                    </a:cubicBezTo>
                    <a:lnTo>
                      <a:pt x="798145" y="16457"/>
                    </a:lnTo>
                    <a:cubicBezTo>
                      <a:pt x="789917" y="8228"/>
                      <a:pt x="776203" y="0"/>
                      <a:pt x="759745" y="0"/>
                    </a:cubicBezTo>
                    <a:lnTo>
                      <a:pt x="345588" y="0"/>
                    </a:lnTo>
                    <a:cubicBezTo>
                      <a:pt x="304447" y="0"/>
                      <a:pt x="271533" y="32913"/>
                      <a:pt x="271533" y="74055"/>
                    </a:cubicBezTo>
                    <a:lnTo>
                      <a:pt x="271533" y="120682"/>
                    </a:lnTo>
                    <a:cubicBezTo>
                      <a:pt x="183764" y="137138"/>
                      <a:pt x="189250" y="208450"/>
                      <a:pt x="137138" y="208450"/>
                    </a:cubicBezTo>
                    <a:lnTo>
                      <a:pt x="120681" y="208450"/>
                    </a:lnTo>
                    <a:cubicBezTo>
                      <a:pt x="112453" y="191993"/>
                      <a:pt x="95997" y="181022"/>
                      <a:pt x="76797" y="181022"/>
                    </a:cubicBezTo>
                    <a:lnTo>
                      <a:pt x="52112" y="181022"/>
                    </a:lnTo>
                    <a:cubicBezTo>
                      <a:pt x="24684" y="181022"/>
                      <a:pt x="0" y="202965"/>
                      <a:pt x="0" y="233135"/>
                    </a:cubicBezTo>
                    <a:lnTo>
                      <a:pt x="0" y="455299"/>
                    </a:lnTo>
                    <a:cubicBezTo>
                      <a:pt x="0" y="482726"/>
                      <a:pt x="21942" y="507411"/>
                      <a:pt x="52112" y="507411"/>
                    </a:cubicBezTo>
                    <a:lnTo>
                      <a:pt x="76797" y="507411"/>
                    </a:lnTo>
                    <a:cubicBezTo>
                      <a:pt x="95997" y="507411"/>
                      <a:pt x="115195" y="496440"/>
                      <a:pt x="123425" y="479983"/>
                    </a:cubicBezTo>
                    <a:lnTo>
                      <a:pt x="167308" y="479983"/>
                    </a:lnTo>
                    <a:cubicBezTo>
                      <a:pt x="183764" y="479983"/>
                      <a:pt x="189250" y="485469"/>
                      <a:pt x="241363" y="504669"/>
                    </a:cubicBezTo>
                    <a:cubicBezTo>
                      <a:pt x="241363" y="504669"/>
                      <a:pt x="241363" y="504669"/>
                      <a:pt x="241363" y="504669"/>
                    </a:cubicBezTo>
                    <a:cubicBezTo>
                      <a:pt x="252333" y="507411"/>
                      <a:pt x="263305" y="512897"/>
                      <a:pt x="274277" y="512897"/>
                    </a:cubicBezTo>
                    <a:lnTo>
                      <a:pt x="274277" y="831057"/>
                    </a:lnTo>
                    <a:cubicBezTo>
                      <a:pt x="274277" y="872198"/>
                      <a:pt x="307189" y="905112"/>
                      <a:pt x="348330" y="905112"/>
                    </a:cubicBezTo>
                    <a:lnTo>
                      <a:pt x="896884" y="905112"/>
                    </a:lnTo>
                    <a:cubicBezTo>
                      <a:pt x="924311" y="905112"/>
                      <a:pt x="948997" y="888655"/>
                      <a:pt x="959969" y="866713"/>
                    </a:cubicBezTo>
                    <a:cubicBezTo>
                      <a:pt x="1001110" y="858485"/>
                      <a:pt x="1017566" y="847514"/>
                      <a:pt x="1055965" y="833800"/>
                    </a:cubicBezTo>
                    <a:cubicBezTo>
                      <a:pt x="1069679" y="828315"/>
                      <a:pt x="1077907" y="831057"/>
                      <a:pt x="1119049" y="831057"/>
                    </a:cubicBezTo>
                    <a:cubicBezTo>
                      <a:pt x="1127277" y="847514"/>
                      <a:pt x="1143733" y="858485"/>
                      <a:pt x="1165676" y="858485"/>
                    </a:cubicBezTo>
                    <a:lnTo>
                      <a:pt x="1190360" y="858485"/>
                    </a:lnTo>
                    <a:cubicBezTo>
                      <a:pt x="1217788" y="858485"/>
                      <a:pt x="1242473" y="836542"/>
                      <a:pt x="1242473" y="806372"/>
                    </a:cubicBezTo>
                    <a:lnTo>
                      <a:pt x="1242473" y="584208"/>
                    </a:lnTo>
                    <a:cubicBezTo>
                      <a:pt x="1236987" y="556781"/>
                      <a:pt x="1212302" y="532096"/>
                      <a:pt x="1184874" y="532096"/>
                    </a:cubicBezTo>
                    <a:lnTo>
                      <a:pt x="1184874" y="532096"/>
                    </a:lnTo>
                    <a:close/>
                    <a:moveTo>
                      <a:pt x="792659" y="139881"/>
                    </a:moveTo>
                    <a:lnTo>
                      <a:pt x="792659" y="65827"/>
                    </a:lnTo>
                    <a:cubicBezTo>
                      <a:pt x="809116" y="82283"/>
                      <a:pt x="885914" y="159080"/>
                      <a:pt x="902369" y="175537"/>
                    </a:cubicBezTo>
                    <a:lnTo>
                      <a:pt x="828314" y="175537"/>
                    </a:lnTo>
                    <a:cubicBezTo>
                      <a:pt x="809116" y="175537"/>
                      <a:pt x="792659" y="159080"/>
                      <a:pt x="792659" y="139881"/>
                    </a:cubicBezTo>
                    <a:lnTo>
                      <a:pt x="792659" y="139881"/>
                    </a:lnTo>
                    <a:close/>
                    <a:moveTo>
                      <a:pt x="164566" y="441585"/>
                    </a:moveTo>
                    <a:lnTo>
                      <a:pt x="126167" y="441585"/>
                    </a:lnTo>
                    <a:lnTo>
                      <a:pt x="126167" y="359302"/>
                    </a:lnTo>
                    <a:cubicBezTo>
                      <a:pt x="126167" y="348331"/>
                      <a:pt x="117939" y="340103"/>
                      <a:pt x="106967" y="340103"/>
                    </a:cubicBezTo>
                    <a:cubicBezTo>
                      <a:pt x="95997" y="340103"/>
                      <a:pt x="87767" y="348331"/>
                      <a:pt x="87767" y="359302"/>
                    </a:cubicBezTo>
                    <a:lnTo>
                      <a:pt x="87767" y="455299"/>
                    </a:lnTo>
                    <a:cubicBezTo>
                      <a:pt x="87767" y="455299"/>
                      <a:pt x="87767" y="455299"/>
                      <a:pt x="87767" y="458042"/>
                    </a:cubicBezTo>
                    <a:cubicBezTo>
                      <a:pt x="87767" y="458042"/>
                      <a:pt x="87767" y="458042"/>
                      <a:pt x="87767" y="458042"/>
                    </a:cubicBezTo>
                    <a:cubicBezTo>
                      <a:pt x="87767" y="466270"/>
                      <a:pt x="79539" y="471755"/>
                      <a:pt x="74053" y="471755"/>
                    </a:cubicBezTo>
                    <a:lnTo>
                      <a:pt x="49369" y="471755"/>
                    </a:lnTo>
                    <a:cubicBezTo>
                      <a:pt x="41142" y="471755"/>
                      <a:pt x="35656" y="466270"/>
                      <a:pt x="35656" y="458042"/>
                    </a:cubicBezTo>
                    <a:lnTo>
                      <a:pt x="35656" y="235878"/>
                    </a:lnTo>
                    <a:cubicBezTo>
                      <a:pt x="35656" y="227649"/>
                      <a:pt x="41142" y="222164"/>
                      <a:pt x="49369" y="222164"/>
                    </a:cubicBezTo>
                    <a:lnTo>
                      <a:pt x="74053" y="222164"/>
                    </a:lnTo>
                    <a:cubicBezTo>
                      <a:pt x="82283" y="222164"/>
                      <a:pt x="87767" y="227649"/>
                      <a:pt x="87767" y="235878"/>
                    </a:cubicBezTo>
                    <a:lnTo>
                      <a:pt x="87767" y="277019"/>
                    </a:lnTo>
                    <a:cubicBezTo>
                      <a:pt x="87767" y="287990"/>
                      <a:pt x="95997" y="296218"/>
                      <a:pt x="106967" y="296218"/>
                    </a:cubicBezTo>
                    <a:cubicBezTo>
                      <a:pt x="117939" y="296218"/>
                      <a:pt x="126167" y="287990"/>
                      <a:pt x="126167" y="277019"/>
                    </a:cubicBezTo>
                    <a:lnTo>
                      <a:pt x="126167" y="246849"/>
                    </a:lnTo>
                    <a:lnTo>
                      <a:pt x="137138" y="246849"/>
                    </a:lnTo>
                    <a:cubicBezTo>
                      <a:pt x="213936" y="246849"/>
                      <a:pt x="202964" y="175537"/>
                      <a:pt x="271533" y="159080"/>
                    </a:cubicBezTo>
                    <a:lnTo>
                      <a:pt x="271533" y="161823"/>
                    </a:lnTo>
                    <a:cubicBezTo>
                      <a:pt x="271533" y="191993"/>
                      <a:pt x="296219" y="213936"/>
                      <a:pt x="323646" y="213936"/>
                    </a:cubicBezTo>
                    <a:lnTo>
                      <a:pt x="469013" y="213936"/>
                    </a:lnTo>
                    <a:cubicBezTo>
                      <a:pt x="479984" y="213936"/>
                      <a:pt x="488212" y="222164"/>
                      <a:pt x="488212" y="233135"/>
                    </a:cubicBezTo>
                    <a:cubicBezTo>
                      <a:pt x="488212" y="233135"/>
                      <a:pt x="488212" y="233135"/>
                      <a:pt x="488212" y="233135"/>
                    </a:cubicBezTo>
                    <a:cubicBezTo>
                      <a:pt x="488212" y="233135"/>
                      <a:pt x="488212" y="233135"/>
                      <a:pt x="488212" y="233135"/>
                    </a:cubicBezTo>
                    <a:cubicBezTo>
                      <a:pt x="488212" y="244106"/>
                      <a:pt x="479984" y="252334"/>
                      <a:pt x="469013" y="252334"/>
                    </a:cubicBezTo>
                    <a:lnTo>
                      <a:pt x="469013" y="252334"/>
                    </a:lnTo>
                    <a:cubicBezTo>
                      <a:pt x="469013" y="252334"/>
                      <a:pt x="469013" y="252334"/>
                      <a:pt x="469013" y="252334"/>
                    </a:cubicBezTo>
                    <a:cubicBezTo>
                      <a:pt x="466270" y="252334"/>
                      <a:pt x="477241" y="252334"/>
                      <a:pt x="326388" y="252334"/>
                    </a:cubicBezTo>
                    <a:cubicBezTo>
                      <a:pt x="315418" y="252334"/>
                      <a:pt x="307189" y="260562"/>
                      <a:pt x="307189" y="271534"/>
                    </a:cubicBezTo>
                    <a:cubicBezTo>
                      <a:pt x="307189" y="282505"/>
                      <a:pt x="315418" y="290733"/>
                      <a:pt x="326388" y="290733"/>
                    </a:cubicBezTo>
                    <a:cubicBezTo>
                      <a:pt x="362044" y="290733"/>
                      <a:pt x="466270" y="290733"/>
                      <a:pt x="469013" y="290733"/>
                    </a:cubicBezTo>
                    <a:cubicBezTo>
                      <a:pt x="479984" y="290733"/>
                      <a:pt x="488212" y="298961"/>
                      <a:pt x="488212" y="309932"/>
                    </a:cubicBezTo>
                    <a:cubicBezTo>
                      <a:pt x="488212" y="320904"/>
                      <a:pt x="479984" y="329131"/>
                      <a:pt x="469013" y="329131"/>
                    </a:cubicBezTo>
                    <a:cubicBezTo>
                      <a:pt x="438843" y="329131"/>
                      <a:pt x="359302" y="329131"/>
                      <a:pt x="329132" y="329131"/>
                    </a:cubicBezTo>
                    <a:cubicBezTo>
                      <a:pt x="318160" y="329131"/>
                      <a:pt x="309932" y="337360"/>
                      <a:pt x="309932" y="348331"/>
                    </a:cubicBezTo>
                    <a:cubicBezTo>
                      <a:pt x="309932" y="359302"/>
                      <a:pt x="318160" y="367530"/>
                      <a:pt x="329132" y="367530"/>
                    </a:cubicBezTo>
                    <a:lnTo>
                      <a:pt x="452557" y="367530"/>
                    </a:lnTo>
                    <a:cubicBezTo>
                      <a:pt x="463527" y="367530"/>
                      <a:pt x="471755" y="375759"/>
                      <a:pt x="471755" y="386730"/>
                    </a:cubicBezTo>
                    <a:cubicBezTo>
                      <a:pt x="471755" y="397701"/>
                      <a:pt x="463527" y="405929"/>
                      <a:pt x="452557" y="405929"/>
                    </a:cubicBezTo>
                    <a:cubicBezTo>
                      <a:pt x="425129" y="405929"/>
                      <a:pt x="373016" y="405929"/>
                      <a:pt x="329132" y="405929"/>
                    </a:cubicBezTo>
                    <a:cubicBezTo>
                      <a:pt x="318160" y="405929"/>
                      <a:pt x="309932" y="414157"/>
                      <a:pt x="309932" y="425128"/>
                    </a:cubicBezTo>
                    <a:cubicBezTo>
                      <a:pt x="309932" y="436099"/>
                      <a:pt x="318160" y="444328"/>
                      <a:pt x="329132" y="444328"/>
                    </a:cubicBezTo>
                    <a:lnTo>
                      <a:pt x="436099" y="444328"/>
                    </a:lnTo>
                    <a:cubicBezTo>
                      <a:pt x="447071" y="444328"/>
                      <a:pt x="455299" y="452556"/>
                      <a:pt x="455299" y="463527"/>
                    </a:cubicBezTo>
                    <a:cubicBezTo>
                      <a:pt x="455299" y="474498"/>
                      <a:pt x="447071" y="482726"/>
                      <a:pt x="436099" y="482726"/>
                    </a:cubicBezTo>
                    <a:cubicBezTo>
                      <a:pt x="334616" y="482726"/>
                      <a:pt x="301704" y="485469"/>
                      <a:pt x="252333" y="469013"/>
                    </a:cubicBezTo>
                    <a:cubicBezTo>
                      <a:pt x="202964" y="452556"/>
                      <a:pt x="191994" y="441585"/>
                      <a:pt x="164566" y="441585"/>
                    </a:cubicBezTo>
                    <a:lnTo>
                      <a:pt x="164566" y="441585"/>
                    </a:lnTo>
                    <a:close/>
                    <a:moveTo>
                      <a:pt x="1039508" y="798144"/>
                    </a:moveTo>
                    <a:cubicBezTo>
                      <a:pt x="995624" y="814601"/>
                      <a:pt x="990138" y="820086"/>
                      <a:pt x="965453" y="825572"/>
                    </a:cubicBezTo>
                    <a:lnTo>
                      <a:pt x="965453" y="713118"/>
                    </a:lnTo>
                    <a:cubicBezTo>
                      <a:pt x="979167" y="726832"/>
                      <a:pt x="1001110" y="735060"/>
                      <a:pt x="1020308" y="735060"/>
                    </a:cubicBezTo>
                    <a:cubicBezTo>
                      <a:pt x="1031280" y="735060"/>
                      <a:pt x="1039508" y="726832"/>
                      <a:pt x="1039508" y="715861"/>
                    </a:cubicBezTo>
                    <a:cubicBezTo>
                      <a:pt x="1039508" y="704890"/>
                      <a:pt x="1031280" y="696662"/>
                      <a:pt x="1020308" y="696662"/>
                    </a:cubicBezTo>
                    <a:cubicBezTo>
                      <a:pt x="1003852" y="696662"/>
                      <a:pt x="987396" y="685691"/>
                      <a:pt x="979167" y="671977"/>
                    </a:cubicBezTo>
                    <a:cubicBezTo>
                      <a:pt x="968197" y="647292"/>
                      <a:pt x="943511" y="633578"/>
                      <a:pt x="916083" y="633578"/>
                    </a:cubicBezTo>
                    <a:lnTo>
                      <a:pt x="828314" y="633578"/>
                    </a:lnTo>
                    <a:cubicBezTo>
                      <a:pt x="814601" y="633578"/>
                      <a:pt x="803631" y="622607"/>
                      <a:pt x="803631" y="608894"/>
                    </a:cubicBezTo>
                    <a:cubicBezTo>
                      <a:pt x="803631" y="595180"/>
                      <a:pt x="814601" y="584208"/>
                      <a:pt x="828314" y="584208"/>
                    </a:cubicBezTo>
                    <a:lnTo>
                      <a:pt x="888656" y="584208"/>
                    </a:lnTo>
                    <a:cubicBezTo>
                      <a:pt x="929797" y="584208"/>
                      <a:pt x="965453" y="548552"/>
                      <a:pt x="965453" y="507411"/>
                    </a:cubicBezTo>
                    <a:cubicBezTo>
                      <a:pt x="1031280" y="523868"/>
                      <a:pt x="1023052" y="595180"/>
                      <a:pt x="1097107" y="595180"/>
                    </a:cubicBezTo>
                    <a:lnTo>
                      <a:pt x="1108077" y="595180"/>
                    </a:lnTo>
                    <a:lnTo>
                      <a:pt x="1108077" y="789916"/>
                    </a:lnTo>
                    <a:cubicBezTo>
                      <a:pt x="1077907" y="792659"/>
                      <a:pt x="1061450" y="789916"/>
                      <a:pt x="1039508" y="798144"/>
                    </a:cubicBezTo>
                    <a:lnTo>
                      <a:pt x="1039508" y="798144"/>
                    </a:lnTo>
                    <a:close/>
                    <a:moveTo>
                      <a:pt x="1201332" y="806372"/>
                    </a:moveTo>
                    <a:cubicBezTo>
                      <a:pt x="1201332" y="814601"/>
                      <a:pt x="1195846" y="820086"/>
                      <a:pt x="1187618" y="820086"/>
                    </a:cubicBezTo>
                    <a:lnTo>
                      <a:pt x="1162932" y="820086"/>
                    </a:lnTo>
                    <a:cubicBezTo>
                      <a:pt x="1154704" y="820086"/>
                      <a:pt x="1149219" y="814601"/>
                      <a:pt x="1149219" y="806372"/>
                    </a:cubicBezTo>
                    <a:cubicBezTo>
                      <a:pt x="1149219" y="806372"/>
                      <a:pt x="1149219" y="806372"/>
                      <a:pt x="1149219" y="806372"/>
                    </a:cubicBezTo>
                    <a:cubicBezTo>
                      <a:pt x="1149219" y="806372"/>
                      <a:pt x="1149219" y="806372"/>
                      <a:pt x="1149219" y="803629"/>
                    </a:cubicBezTo>
                    <a:lnTo>
                      <a:pt x="1149219" y="581466"/>
                    </a:lnTo>
                    <a:cubicBezTo>
                      <a:pt x="1149219" y="573238"/>
                      <a:pt x="1154704" y="567752"/>
                      <a:pt x="1162932" y="567752"/>
                    </a:cubicBezTo>
                    <a:lnTo>
                      <a:pt x="1187618" y="567752"/>
                    </a:lnTo>
                    <a:cubicBezTo>
                      <a:pt x="1195846" y="567752"/>
                      <a:pt x="1201332" y="573238"/>
                      <a:pt x="1201332" y="581466"/>
                    </a:cubicBezTo>
                    <a:lnTo>
                      <a:pt x="1201332" y="806372"/>
                    </a:lnTo>
                    <a:close/>
                  </a:path>
                </a:pathLst>
              </a:custGeom>
              <a:grpFill/>
              <a:ln w="27426" cap="flat">
                <a:noFill/>
                <a:prstDash val="solid"/>
                <a:miter/>
              </a:ln>
            </p:spPr>
            <p:txBody>
              <a:bodyPr rtlCol="0" anchor="ctr"/>
              <a:lstStyle/>
              <a:p>
                <a:endParaRPr lang="en-US"/>
              </a:p>
            </p:txBody>
          </p:sp>
        </p:grpSp>
      </p:grpSp>
      <p:grpSp>
        <p:nvGrpSpPr>
          <p:cNvPr id="34" name="Graphic 3">
            <a:extLst>
              <a:ext uri="{FF2B5EF4-FFF2-40B4-BE49-F238E27FC236}">
                <a16:creationId xmlns:a16="http://schemas.microsoft.com/office/drawing/2014/main" id="{6B441AA2-51AA-9874-A335-E2D6F70D3B82}"/>
              </a:ext>
            </a:extLst>
          </p:cNvPr>
          <p:cNvGrpSpPr/>
          <p:nvPr/>
        </p:nvGrpSpPr>
        <p:grpSpPr>
          <a:xfrm>
            <a:off x="4490519" y="5360275"/>
            <a:ext cx="744248" cy="839839"/>
            <a:chOff x="4643578" y="432838"/>
            <a:chExt cx="1028134" cy="1160188"/>
          </a:xfrm>
          <a:solidFill>
            <a:srgbClr val="595959"/>
          </a:solidFill>
        </p:grpSpPr>
        <p:sp>
          <p:nvSpPr>
            <p:cNvPr id="35" name="Freeform 34">
              <a:extLst>
                <a:ext uri="{FF2B5EF4-FFF2-40B4-BE49-F238E27FC236}">
                  <a16:creationId xmlns:a16="http://schemas.microsoft.com/office/drawing/2014/main" id="{6F96778C-2591-96A1-4822-96D2A1C81792}"/>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F16924"/>
            </a:solidFill>
            <a:ln w="27426" cap="flat">
              <a:noFill/>
              <a:prstDash val="solid"/>
              <a:miter/>
            </a:ln>
          </p:spPr>
          <p:txBody>
            <a:bodyPr rtlCol="0" anchor="ctr"/>
            <a:lstStyle/>
            <a:p>
              <a:endParaRPr lang="en-US"/>
            </a:p>
          </p:txBody>
        </p:sp>
        <p:grpSp>
          <p:nvGrpSpPr>
            <p:cNvPr id="36" name="Graphic 3">
              <a:extLst>
                <a:ext uri="{FF2B5EF4-FFF2-40B4-BE49-F238E27FC236}">
                  <a16:creationId xmlns:a16="http://schemas.microsoft.com/office/drawing/2014/main" id="{097622EF-D87D-497D-527C-073DBFCD600E}"/>
                </a:ext>
              </a:extLst>
            </p:cNvPr>
            <p:cNvGrpSpPr/>
            <p:nvPr/>
          </p:nvGrpSpPr>
          <p:grpSpPr>
            <a:xfrm>
              <a:off x="4643578" y="432838"/>
              <a:ext cx="1028134" cy="1160188"/>
              <a:chOff x="4643578" y="432838"/>
              <a:chExt cx="1028134" cy="1160188"/>
            </a:xfrm>
            <a:grpFill/>
          </p:grpSpPr>
          <p:sp>
            <p:nvSpPr>
              <p:cNvPr id="37" name="Freeform 36">
                <a:extLst>
                  <a:ext uri="{FF2B5EF4-FFF2-40B4-BE49-F238E27FC236}">
                    <a16:creationId xmlns:a16="http://schemas.microsoft.com/office/drawing/2014/main" id="{60B84749-D723-7A0D-DAD8-FA795166C8B8}"/>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38" name="Graphic 3">
                <a:extLst>
                  <a:ext uri="{FF2B5EF4-FFF2-40B4-BE49-F238E27FC236}">
                    <a16:creationId xmlns:a16="http://schemas.microsoft.com/office/drawing/2014/main" id="{2EA07441-11D2-5C1E-E8B0-569A899709BA}"/>
                  </a:ext>
                </a:extLst>
              </p:cNvPr>
              <p:cNvGrpSpPr/>
              <p:nvPr/>
            </p:nvGrpSpPr>
            <p:grpSpPr>
              <a:xfrm>
                <a:off x="4643578" y="432838"/>
                <a:ext cx="1028134" cy="1160188"/>
                <a:chOff x="4643578" y="432838"/>
                <a:chExt cx="1028134" cy="1160188"/>
              </a:xfrm>
              <a:grpFill/>
            </p:grpSpPr>
            <p:sp>
              <p:nvSpPr>
                <p:cNvPr id="39" name="Freeform 38">
                  <a:extLst>
                    <a:ext uri="{FF2B5EF4-FFF2-40B4-BE49-F238E27FC236}">
                      <a16:creationId xmlns:a16="http://schemas.microsoft.com/office/drawing/2014/main" id="{D6B3BEB1-4CE7-579B-EDBB-46D170309C7D}"/>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20E66A3-D16C-02B5-A801-EF0056259802}"/>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cxnSp>
        <p:nvCxnSpPr>
          <p:cNvPr id="76" name="Straight Connector 75">
            <a:extLst>
              <a:ext uri="{FF2B5EF4-FFF2-40B4-BE49-F238E27FC236}">
                <a16:creationId xmlns:a16="http://schemas.microsoft.com/office/drawing/2014/main" id="{0C65C96E-43E4-11A1-C292-563815262EE9}"/>
              </a:ext>
            </a:extLst>
          </p:cNvPr>
          <p:cNvCxnSpPr>
            <a:cxnSpLocks/>
          </p:cNvCxnSpPr>
          <p:nvPr/>
        </p:nvCxnSpPr>
        <p:spPr>
          <a:xfrm>
            <a:off x="3953023" y="1705807"/>
            <a:ext cx="8238976"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D961CB0-1D39-7604-9FE9-B53575F44757}"/>
              </a:ext>
            </a:extLst>
          </p:cNvPr>
          <p:cNvCxnSpPr>
            <a:cxnSpLocks/>
          </p:cNvCxnSpPr>
          <p:nvPr/>
        </p:nvCxnSpPr>
        <p:spPr>
          <a:xfrm>
            <a:off x="3953023" y="3438264"/>
            <a:ext cx="8238976"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3CFBF68-2771-2571-D821-F2CCC76C215B}"/>
              </a:ext>
            </a:extLst>
          </p:cNvPr>
          <p:cNvCxnSpPr>
            <a:cxnSpLocks/>
          </p:cNvCxnSpPr>
          <p:nvPr/>
        </p:nvCxnSpPr>
        <p:spPr>
          <a:xfrm>
            <a:off x="3953024" y="5048098"/>
            <a:ext cx="8238976"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173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927ADD-EC99-3527-9DF1-A82E200C24BC}"/>
              </a:ext>
            </a:extLst>
          </p:cNvPr>
          <p:cNvSpPr>
            <a:spLocks noGrp="1"/>
          </p:cNvSpPr>
          <p:nvPr>
            <p:ph type="body" sz="quarter" idx="18"/>
          </p:nvPr>
        </p:nvSpPr>
        <p:spPr>
          <a:xfrm>
            <a:off x="518039" y="3157239"/>
            <a:ext cx="3613090" cy="3157772"/>
          </a:xfrm>
        </p:spPr>
        <p:txBody>
          <a:bodyPr>
            <a:normAutofit fontScale="92500"/>
          </a:bodyPr>
          <a:lstStyle/>
          <a:p>
            <a:pPr marL="14288" indent="-14288"/>
            <a:r>
              <a:rPr lang="en-US" sz="2200" dirty="0"/>
              <a:t>Der erste Schritt zur Lösung eines Problems besteht darin, zu wissen, womit man es zu tun hat. Der </a:t>
            </a:r>
            <a:r>
              <a:rPr lang="en-US" sz="2200" dirty="0" err="1"/>
              <a:t>Begriff</a:t>
            </a:r>
            <a:r>
              <a:rPr lang="en-US" sz="2200" dirty="0"/>
              <a:t> "</a:t>
            </a:r>
            <a:r>
              <a:rPr lang="en-US" sz="2200" dirty="0" err="1"/>
              <a:t>Krise</a:t>
            </a:r>
            <a:r>
              <a:rPr lang="en-US" sz="2200" dirty="0"/>
              <a:t>" wird in der wissenschaftlichen </a:t>
            </a:r>
            <a:r>
              <a:rPr lang="en-US" sz="2200" dirty="0" err="1"/>
              <a:t>Literatur</a:t>
            </a:r>
            <a:r>
              <a:rPr lang="en-US" sz="2200" dirty="0"/>
              <a:t> </a:t>
            </a:r>
            <a:r>
              <a:rPr lang="en-US" sz="2200" dirty="0" err="1"/>
              <a:t>zwar</a:t>
            </a:r>
            <a:r>
              <a:rPr lang="en-US" sz="2200" dirty="0"/>
              <a:t> </a:t>
            </a:r>
            <a:r>
              <a:rPr lang="en-US" sz="2200" dirty="0" err="1"/>
              <a:t>nicht</a:t>
            </a:r>
            <a:r>
              <a:rPr lang="en-US" sz="2200" dirty="0"/>
              <a:t> einheitlich definiert, </a:t>
            </a:r>
            <a:r>
              <a:rPr lang="en-US" sz="2200" dirty="0" err="1"/>
              <a:t>jedoch</a:t>
            </a:r>
            <a:r>
              <a:rPr lang="en-US" sz="2200" dirty="0"/>
              <a:t> </a:t>
            </a:r>
            <a:r>
              <a:rPr lang="en-US" sz="2200" dirty="0" err="1"/>
              <a:t>besteht</a:t>
            </a:r>
            <a:r>
              <a:rPr lang="en-US" sz="2200" dirty="0"/>
              <a:t> </a:t>
            </a:r>
            <a:r>
              <a:rPr lang="en-US" sz="2200" dirty="0" err="1"/>
              <a:t>ein</a:t>
            </a:r>
            <a:r>
              <a:rPr lang="en-US" sz="2200" dirty="0"/>
              <a:t> </a:t>
            </a:r>
            <a:r>
              <a:rPr lang="en-US" sz="2200" dirty="0" err="1"/>
              <a:t>allgemeiner</a:t>
            </a:r>
            <a:r>
              <a:rPr lang="en-US" sz="2200" dirty="0"/>
              <a:t> </a:t>
            </a:r>
            <a:r>
              <a:rPr lang="en-US" sz="2200" dirty="0" err="1"/>
              <a:t>Konsens</a:t>
            </a:r>
            <a:r>
              <a:rPr lang="en-US" sz="2200" dirty="0"/>
              <a:t> </a:t>
            </a:r>
            <a:r>
              <a:rPr lang="en-US" sz="2200" dirty="0" err="1"/>
              <a:t>darüber</a:t>
            </a:r>
            <a:r>
              <a:rPr lang="en-US" sz="2200" dirty="0"/>
              <a:t>, </a:t>
            </a:r>
            <a:r>
              <a:rPr lang="en-US" sz="2200" dirty="0" err="1"/>
              <a:t>welche</a:t>
            </a:r>
            <a:r>
              <a:rPr lang="en-US" sz="2200" dirty="0"/>
              <a:t> </a:t>
            </a:r>
            <a:r>
              <a:rPr lang="en-US" sz="2200" dirty="0" err="1"/>
              <a:t>Auswirkungen</a:t>
            </a:r>
            <a:r>
              <a:rPr lang="en-US" sz="2200" dirty="0"/>
              <a:t> </a:t>
            </a:r>
            <a:r>
              <a:rPr lang="en-US" sz="2200" dirty="0" err="1"/>
              <a:t>eine</a:t>
            </a:r>
            <a:r>
              <a:rPr lang="en-US" sz="2200" dirty="0"/>
              <a:t> Krise auf ein Unternehmen </a:t>
            </a:r>
            <a:r>
              <a:rPr lang="en-US" sz="2200" dirty="0" err="1"/>
              <a:t>haben</a:t>
            </a:r>
            <a:r>
              <a:rPr lang="en-US" sz="2200" dirty="0"/>
              <a:t> </a:t>
            </a:r>
            <a:r>
              <a:rPr lang="en-US" sz="2200" dirty="0" err="1"/>
              <a:t>kann</a:t>
            </a:r>
            <a:r>
              <a:rPr lang="en-US" sz="2200" dirty="0"/>
              <a:t>.</a:t>
            </a:r>
          </a:p>
          <a:p>
            <a:endParaRPr lang="en-US" sz="2200" dirty="0"/>
          </a:p>
          <a:p>
            <a:endParaRPr lang="en-US" sz="2200" dirty="0"/>
          </a:p>
        </p:txBody>
      </p:sp>
      <p:sp>
        <p:nvSpPr>
          <p:cNvPr id="2" name="Textplatzhalter 1">
            <a:extLst>
              <a:ext uri="{FF2B5EF4-FFF2-40B4-BE49-F238E27FC236}">
                <a16:creationId xmlns:a16="http://schemas.microsoft.com/office/drawing/2014/main" id="{79441155-F233-4D7B-BE18-27144DF2C0A2}"/>
              </a:ext>
            </a:extLst>
          </p:cNvPr>
          <p:cNvSpPr>
            <a:spLocks noGrp="1"/>
          </p:cNvSpPr>
          <p:nvPr>
            <p:ph type="body" sz="quarter" idx="16"/>
          </p:nvPr>
        </p:nvSpPr>
        <p:spPr>
          <a:xfrm>
            <a:off x="529758" y="642971"/>
            <a:ext cx="3997388" cy="2361485"/>
          </a:xfrm>
        </p:spPr>
        <p:txBody>
          <a:bodyPr>
            <a:normAutofit/>
          </a:bodyPr>
          <a:lstStyle/>
          <a:p>
            <a:r>
              <a:rPr lang="en-US" sz="3400" b="1" dirty="0"/>
              <a:t>Was ist eine </a:t>
            </a:r>
            <a:r>
              <a:rPr lang="en-US" sz="3400" b="1" dirty="0" err="1"/>
              <a:t>Unternehmenskrise</a:t>
            </a:r>
            <a:r>
              <a:rPr lang="en-US" sz="3400" b="1" dirty="0"/>
              <a:t>? </a:t>
            </a:r>
            <a:r>
              <a:rPr lang="en-US" sz="3400" b="1" dirty="0" err="1">
                <a:solidFill>
                  <a:srgbClr val="B41F7A"/>
                </a:solidFill>
              </a:rPr>
              <a:t>Weitere</a:t>
            </a:r>
            <a:r>
              <a:rPr lang="en-US" sz="3400" b="1" dirty="0">
                <a:solidFill>
                  <a:srgbClr val="B41F7A"/>
                </a:solidFill>
              </a:rPr>
              <a:t> </a:t>
            </a:r>
            <a:r>
              <a:rPr lang="en-US" sz="3400" b="1" dirty="0" err="1">
                <a:solidFill>
                  <a:srgbClr val="B41F7A"/>
                </a:solidFill>
              </a:rPr>
              <a:t>wichtige</a:t>
            </a:r>
            <a:r>
              <a:rPr lang="en-US" sz="3400" b="1" dirty="0">
                <a:solidFill>
                  <a:srgbClr val="B41F7A"/>
                </a:solidFill>
              </a:rPr>
              <a:t> </a:t>
            </a:r>
            <a:r>
              <a:rPr lang="en-US" sz="3400" b="1" dirty="0" err="1">
                <a:solidFill>
                  <a:srgbClr val="B41F7A"/>
                </a:solidFill>
              </a:rPr>
              <a:t>Begriffe</a:t>
            </a:r>
            <a:endParaRPr lang="en-US" sz="3400" b="1" dirty="0">
              <a:solidFill>
                <a:srgbClr val="B41F7A"/>
              </a:solidFill>
            </a:endParaRPr>
          </a:p>
          <a:p>
            <a:endParaRPr lang="en-GB" dirty="0"/>
          </a:p>
        </p:txBody>
      </p:sp>
      <p:sp>
        <p:nvSpPr>
          <p:cNvPr id="8" name="Shape 348">
            <a:extLst>
              <a:ext uri="{FF2B5EF4-FFF2-40B4-BE49-F238E27FC236}">
                <a16:creationId xmlns:a16="http://schemas.microsoft.com/office/drawing/2014/main" id="{B0732C3B-2512-4BE2-A51C-5A611032A824}"/>
              </a:ext>
            </a:extLst>
          </p:cNvPr>
          <p:cNvSpPr/>
          <p:nvPr/>
        </p:nvSpPr>
        <p:spPr>
          <a:xfrm>
            <a:off x="4427107" y="0"/>
            <a:ext cx="7764893" cy="6892976"/>
          </a:xfrm>
          <a:prstGeom prst="rect">
            <a:avLst/>
          </a:prstGeom>
          <a:solidFill>
            <a:srgbClr val="B41F7A"/>
          </a:solidFill>
          <a:ln w="12700" cap="flat">
            <a:noFill/>
            <a:miter lim="400000"/>
          </a:ln>
          <a:effectLst/>
        </p:spPr>
        <p:txBody>
          <a:bodyPr wrap="square" lIns="0" tIns="0" rIns="0" bIns="0" numCol="1" anchor="t">
            <a:noAutofit/>
          </a:bodyPr>
          <a:lstStyle/>
          <a:p>
            <a:endParaRPr lang="en-GB" sz="1899" dirty="0">
              <a:latin typeface="+mj-lt"/>
            </a:endParaRPr>
          </a:p>
        </p:txBody>
      </p:sp>
      <p:sp>
        <p:nvSpPr>
          <p:cNvPr id="14" name="TextBox 23">
            <a:extLst>
              <a:ext uri="{FF2B5EF4-FFF2-40B4-BE49-F238E27FC236}">
                <a16:creationId xmlns:a16="http://schemas.microsoft.com/office/drawing/2014/main" id="{C5D7FD72-497C-4F23-997B-D8242B4826B6}"/>
              </a:ext>
            </a:extLst>
          </p:cNvPr>
          <p:cNvSpPr txBox="1"/>
          <p:nvPr/>
        </p:nvSpPr>
        <p:spPr>
          <a:xfrm>
            <a:off x="4527146" y="152053"/>
            <a:ext cx="7258708" cy="6740307"/>
          </a:xfrm>
          <a:prstGeom prst="rect">
            <a:avLst/>
          </a:prstGeom>
          <a:noFill/>
        </p:spPr>
        <p:txBody>
          <a:bodyPr wrap="square" rtlCol="0" anchor="ctr">
            <a:spAutoFit/>
          </a:bodyPr>
          <a:lstStyle/>
          <a:p>
            <a:r>
              <a:rPr lang="en-GB" b="1" dirty="0">
                <a:solidFill>
                  <a:schemeClr val="bg1"/>
                </a:solidFill>
                <a:highlight>
                  <a:srgbClr val="F16924"/>
                </a:highlight>
                <a:latin typeface="Calibri" panose="020F0502020204030204" pitchFamily="34" charset="0"/>
                <a:cs typeface="Calibri" panose="020F0502020204030204" pitchFamily="34" charset="0"/>
              </a:rPr>
              <a:t> Krisenmanagement </a:t>
            </a:r>
            <a:r>
              <a:rPr lang="en-GB" b="1" dirty="0">
                <a:solidFill>
                  <a:srgbClr val="F16924"/>
                </a:solidFill>
                <a:highlight>
                  <a:srgbClr val="F16924"/>
                </a:highlight>
                <a:latin typeface="Calibri" panose="020F0502020204030204" pitchFamily="34" charset="0"/>
                <a:cs typeface="Calibri" panose="020F0502020204030204" pitchFamily="34" charset="0"/>
              </a:rPr>
              <a:t>. </a:t>
            </a:r>
            <a:r>
              <a:rPr lang="de-DE" dirty="0">
                <a:solidFill>
                  <a:schemeClr val="bg1"/>
                </a:solidFill>
                <a:latin typeface="Calibri" panose="020F0502020204030204" pitchFamily="34" charset="0"/>
                <a:cs typeface="Calibri" panose="020F0502020204030204" pitchFamily="34" charset="0"/>
              </a:rPr>
              <a:t>wird</a:t>
            </a:r>
            <a:r>
              <a:rPr lang="en-GB" dirty="0">
                <a:solidFill>
                  <a:schemeClr val="bg1"/>
                </a:solidFill>
                <a:latin typeface="Calibri" panose="020F0502020204030204" pitchFamily="34" charset="0"/>
                <a:cs typeface="Calibri" panose="020F0502020204030204" pitchFamily="34" charset="0"/>
              </a:rPr>
              <a:t> definiert als ein systematischer Prozess, der von internen und externen </a:t>
            </a:r>
            <a:r>
              <a:rPr lang="en-GB" dirty="0" err="1">
                <a:solidFill>
                  <a:schemeClr val="bg1"/>
                </a:solidFill>
                <a:latin typeface="Calibri" panose="020F0502020204030204" pitchFamily="34" charset="0"/>
                <a:cs typeface="Calibri" panose="020F0502020204030204" pitchFamily="34" charset="0"/>
              </a:rPr>
              <a:t>Interessengruppen</a:t>
            </a:r>
            <a:r>
              <a:rPr lang="en-GB" dirty="0">
                <a:solidFill>
                  <a:schemeClr val="bg1"/>
                </a:solidFill>
                <a:latin typeface="Calibri" panose="020F0502020204030204" pitchFamily="34" charset="0"/>
                <a:cs typeface="Calibri" panose="020F0502020204030204" pitchFamily="34" charset="0"/>
              </a:rPr>
              <a:t> </a:t>
            </a:r>
            <a:r>
              <a:rPr lang="de-DE" dirty="0">
                <a:solidFill>
                  <a:schemeClr val="bg1"/>
                </a:solidFill>
                <a:latin typeface="Calibri" panose="020F0502020204030204" pitchFamily="34" charset="0"/>
                <a:cs typeface="Calibri" panose="020F0502020204030204" pitchFamily="34" charset="0"/>
              </a:rPr>
              <a:t>unterstützt</a:t>
            </a:r>
            <a:r>
              <a:rPr lang="en-GB" dirty="0">
                <a:solidFill>
                  <a:schemeClr val="bg1"/>
                </a:solidFill>
                <a:latin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cs typeface="Calibri" panose="020F0502020204030204" pitchFamily="34" charset="0"/>
              </a:rPr>
              <a:t>wird</a:t>
            </a:r>
            <a:r>
              <a:rPr lang="en-GB" dirty="0">
                <a:solidFill>
                  <a:schemeClr val="bg1"/>
                </a:solidFill>
                <a:latin typeface="Calibri" panose="020F0502020204030204" pitchFamily="34" charset="0"/>
                <a:cs typeface="Calibri" panose="020F0502020204030204" pitchFamily="34" charset="0"/>
              </a:rPr>
              <a:t>. Dieser </a:t>
            </a:r>
            <a:r>
              <a:rPr lang="en-GB" dirty="0" err="1">
                <a:solidFill>
                  <a:schemeClr val="bg1"/>
                </a:solidFill>
                <a:latin typeface="Calibri" panose="020F0502020204030204" pitchFamily="34" charset="0"/>
                <a:cs typeface="Calibri" panose="020F0502020204030204" pitchFamily="34" charset="0"/>
              </a:rPr>
              <a:t>umfasst</a:t>
            </a:r>
            <a:r>
              <a:rPr lang="en-GB" dirty="0">
                <a:solidFill>
                  <a:schemeClr val="bg1"/>
                </a:solidFill>
                <a:latin typeface="Calibri" panose="020F0502020204030204" pitchFamily="34" charset="0"/>
                <a:cs typeface="Calibri" panose="020F0502020204030204" pitchFamily="34" charset="0"/>
              </a:rPr>
              <a:t> die </a:t>
            </a:r>
            <a:r>
              <a:rPr lang="en-GB" dirty="0" err="1">
                <a:solidFill>
                  <a:schemeClr val="bg1"/>
                </a:solidFill>
                <a:latin typeface="Calibri" panose="020F0502020204030204" pitchFamily="34" charset="0"/>
                <a:cs typeface="Calibri" panose="020F0502020204030204" pitchFamily="34" charset="0"/>
              </a:rPr>
              <a:t>Erkennung</a:t>
            </a:r>
            <a:r>
              <a:rPr lang="en-GB" dirty="0">
                <a:solidFill>
                  <a:schemeClr val="bg1"/>
                </a:solidFill>
                <a:latin typeface="Calibri" panose="020F0502020204030204" pitchFamily="34" charset="0"/>
                <a:cs typeface="Calibri" panose="020F0502020204030204" pitchFamily="34" charset="0"/>
              </a:rPr>
              <a:t> von </a:t>
            </a:r>
            <a:r>
              <a:rPr lang="en-GB" dirty="0" err="1">
                <a:solidFill>
                  <a:schemeClr val="bg1"/>
                </a:solidFill>
                <a:latin typeface="Calibri" panose="020F0502020204030204" pitchFamily="34" charset="0"/>
                <a:cs typeface="Calibri" panose="020F0502020204030204" pitchFamily="34" charset="0"/>
              </a:rPr>
              <a:t>Frühwarnsignalen</a:t>
            </a:r>
            <a:r>
              <a:rPr lang="en-GB" dirty="0">
                <a:solidFill>
                  <a:schemeClr val="bg1"/>
                </a:solidFill>
                <a:latin typeface="Calibri" panose="020F0502020204030204" pitchFamily="34" charset="0"/>
                <a:cs typeface="Calibri" panose="020F0502020204030204" pitchFamily="34" charset="0"/>
              </a:rPr>
              <a:t>, die </a:t>
            </a:r>
            <a:r>
              <a:rPr lang="en-GB" dirty="0" err="1">
                <a:solidFill>
                  <a:schemeClr val="bg1"/>
                </a:solidFill>
                <a:latin typeface="Calibri" panose="020F0502020204030204" pitchFamily="34" charset="0"/>
                <a:cs typeface="Calibri" panose="020F0502020204030204" pitchFamily="34" charset="0"/>
              </a:rPr>
              <a:t>Vorbeugung</a:t>
            </a:r>
            <a:r>
              <a:rPr lang="en-GB" dirty="0">
                <a:solidFill>
                  <a:schemeClr val="bg1"/>
                </a:solidFill>
                <a:latin typeface="Calibri" panose="020F0502020204030204" pitchFamily="34" charset="0"/>
                <a:cs typeface="Calibri" panose="020F0502020204030204" pitchFamily="34" charset="0"/>
              </a:rPr>
              <a:t> und </a:t>
            </a:r>
            <a:r>
              <a:rPr lang="en-GB" dirty="0" err="1">
                <a:solidFill>
                  <a:schemeClr val="bg1"/>
                </a:solidFill>
                <a:latin typeface="Calibri" panose="020F0502020204030204" pitchFamily="34" charset="0"/>
                <a:cs typeface="Calibri" panose="020F0502020204030204" pitchFamily="34" charset="0"/>
              </a:rPr>
              <a:t>Vorbereitung</a:t>
            </a:r>
            <a:r>
              <a:rPr lang="en-GB" dirty="0">
                <a:solidFill>
                  <a:schemeClr val="bg1"/>
                </a:solidFill>
                <a:latin typeface="Calibri" panose="020F0502020204030204" pitchFamily="34" charset="0"/>
                <a:cs typeface="Calibri" panose="020F0502020204030204" pitchFamily="34" charset="0"/>
              </a:rPr>
              <a:t> auf </a:t>
            </a:r>
            <a:r>
              <a:rPr lang="en-GB" dirty="0" err="1">
                <a:solidFill>
                  <a:schemeClr val="bg1"/>
                </a:solidFill>
                <a:latin typeface="Calibri" panose="020F0502020204030204" pitchFamily="34" charset="0"/>
                <a:cs typeface="Calibri" panose="020F0502020204030204" pitchFamily="34" charset="0"/>
              </a:rPr>
              <a:t>potenzielle</a:t>
            </a:r>
            <a:r>
              <a:rPr lang="en-GB" dirty="0">
                <a:solidFill>
                  <a:schemeClr val="bg1"/>
                </a:solidFill>
                <a:latin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cs typeface="Calibri" panose="020F0502020204030204" pitchFamily="34" charset="0"/>
              </a:rPr>
              <a:t>Schäden</a:t>
            </a:r>
            <a:r>
              <a:rPr lang="en-GB" dirty="0">
                <a:solidFill>
                  <a:schemeClr val="bg1"/>
                </a:solidFill>
                <a:latin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cs typeface="Calibri" panose="020F0502020204030204" pitchFamily="34" charset="0"/>
              </a:rPr>
              <a:t>sowie</a:t>
            </a:r>
            <a:r>
              <a:rPr lang="en-GB" dirty="0">
                <a:solidFill>
                  <a:schemeClr val="bg1"/>
                </a:solidFill>
                <a:latin typeface="Calibri" panose="020F0502020204030204" pitchFamily="34" charset="0"/>
                <a:cs typeface="Calibri" panose="020F0502020204030204" pitchFamily="34" charset="0"/>
              </a:rPr>
              <a:t> die </a:t>
            </a:r>
            <a:r>
              <a:rPr lang="en-GB" dirty="0" err="1">
                <a:solidFill>
                  <a:schemeClr val="bg1"/>
                </a:solidFill>
                <a:latin typeface="Calibri" panose="020F0502020204030204" pitchFamily="34" charset="0"/>
                <a:cs typeface="Calibri" panose="020F0502020204030204" pitchFamily="34" charset="0"/>
              </a:rPr>
              <a:t>Erholung</a:t>
            </a:r>
            <a:r>
              <a:rPr lang="en-GB" dirty="0">
                <a:solidFill>
                  <a:schemeClr val="bg1"/>
                </a:solidFill>
                <a:latin typeface="Calibri" panose="020F0502020204030204" pitchFamily="34" charset="0"/>
                <a:cs typeface="Calibri" panose="020F0502020204030204" pitchFamily="34" charset="0"/>
              </a:rPr>
              <a:t> von der </a:t>
            </a:r>
            <a:r>
              <a:rPr lang="en-GB" dirty="0" err="1">
                <a:solidFill>
                  <a:schemeClr val="bg1"/>
                </a:solidFill>
                <a:latin typeface="Calibri" panose="020F0502020204030204" pitchFamily="34" charset="0"/>
                <a:cs typeface="Calibri" panose="020F0502020204030204" pitchFamily="34" charset="0"/>
              </a:rPr>
              <a:t>Krise</a:t>
            </a:r>
            <a:r>
              <a:rPr lang="en-GB" dirty="0">
                <a:solidFill>
                  <a:schemeClr val="bg1"/>
                </a:solidFill>
                <a:latin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cs typeface="Calibri" panose="020F0502020204030204" pitchFamily="34" charset="0"/>
              </a:rPr>
              <a:t>Zudem</a:t>
            </a:r>
            <a:r>
              <a:rPr lang="en-GB" dirty="0">
                <a:solidFill>
                  <a:schemeClr val="bg1"/>
                </a:solidFill>
                <a:latin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cs typeface="Calibri" panose="020F0502020204030204" pitchFamily="34" charset="0"/>
              </a:rPr>
              <a:t>gehört</a:t>
            </a:r>
            <a:r>
              <a:rPr lang="en-GB" dirty="0">
                <a:solidFill>
                  <a:schemeClr val="bg1"/>
                </a:solidFill>
                <a:latin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cs typeface="Calibri" panose="020F0502020204030204" pitchFamily="34" charset="0"/>
              </a:rPr>
              <a:t>dazu</a:t>
            </a:r>
            <a:r>
              <a:rPr lang="en-GB" dirty="0">
                <a:solidFill>
                  <a:schemeClr val="bg1"/>
                </a:solidFill>
                <a:latin typeface="Calibri" panose="020F0502020204030204" pitchFamily="34" charset="0"/>
                <a:cs typeface="Calibri" panose="020F0502020204030204" pitchFamily="34" charset="0"/>
              </a:rPr>
              <a:t>, die </a:t>
            </a:r>
            <a:r>
              <a:rPr lang="en-GB" dirty="0" err="1">
                <a:solidFill>
                  <a:schemeClr val="bg1"/>
                </a:solidFill>
                <a:latin typeface="Calibri" panose="020F0502020204030204" pitchFamily="34" charset="0"/>
                <a:cs typeface="Calibri" panose="020F0502020204030204" pitchFamily="34" charset="0"/>
              </a:rPr>
              <a:t>Erfahrungen</a:t>
            </a:r>
            <a:r>
              <a:rPr lang="en-GB" dirty="0">
                <a:solidFill>
                  <a:schemeClr val="bg1"/>
                </a:solidFill>
                <a:latin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cs typeface="Calibri" panose="020F0502020204030204" pitchFamily="34" charset="0"/>
              </a:rPr>
              <a:t>aus</a:t>
            </a:r>
            <a:r>
              <a:rPr lang="en-GB" dirty="0">
                <a:solidFill>
                  <a:schemeClr val="bg1"/>
                </a:solidFill>
                <a:latin typeface="Calibri" panose="020F0502020204030204" pitchFamily="34" charset="0"/>
                <a:cs typeface="Calibri" panose="020F0502020204030204" pitchFamily="34" charset="0"/>
              </a:rPr>
              <a:t> der </a:t>
            </a:r>
            <a:r>
              <a:rPr lang="en-GB" dirty="0" err="1">
                <a:solidFill>
                  <a:schemeClr val="bg1"/>
                </a:solidFill>
                <a:latin typeface="Calibri" panose="020F0502020204030204" pitchFamily="34" charset="0"/>
                <a:cs typeface="Calibri" panose="020F0502020204030204" pitchFamily="34" charset="0"/>
              </a:rPr>
              <a:t>Krise</a:t>
            </a:r>
            <a:r>
              <a:rPr lang="en-GB" dirty="0">
                <a:solidFill>
                  <a:schemeClr val="bg1"/>
                </a:solidFill>
                <a:latin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cs typeface="Calibri" panose="020F0502020204030204" pitchFamily="34" charset="0"/>
              </a:rPr>
              <a:t>zu</a:t>
            </a:r>
            <a:r>
              <a:rPr lang="en-GB" dirty="0">
                <a:solidFill>
                  <a:schemeClr val="bg1"/>
                </a:solidFill>
                <a:latin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cs typeface="Calibri" panose="020F0502020204030204" pitchFamily="34" charset="0"/>
              </a:rPr>
              <a:t>nutzen</a:t>
            </a:r>
            <a:r>
              <a:rPr lang="en-GB" dirty="0">
                <a:solidFill>
                  <a:schemeClr val="bg1"/>
                </a:solidFill>
                <a:latin typeface="Calibri" panose="020F0502020204030204" pitchFamily="34" charset="0"/>
                <a:cs typeface="Calibri" panose="020F0502020204030204" pitchFamily="34" charset="0"/>
              </a:rPr>
              <a:t> </a:t>
            </a:r>
            <a:r>
              <a:rPr lang="en-GB" sz="1050" dirty="0">
                <a:solidFill>
                  <a:schemeClr val="bg1"/>
                </a:solidFill>
                <a:latin typeface="Calibri" panose="020F0502020204030204" pitchFamily="34" charset="0"/>
                <a:cs typeface="Calibri" panose="020F0502020204030204" pitchFamily="34" charset="0"/>
              </a:rPr>
              <a:t>(</a:t>
            </a:r>
            <a:r>
              <a:rPr lang="en-GB" sz="1050" dirty="0" err="1">
                <a:solidFill>
                  <a:schemeClr val="bg1"/>
                </a:solidFill>
                <a:latin typeface="Calibri" panose="020F0502020204030204" pitchFamily="34" charset="0"/>
                <a:cs typeface="Calibri" panose="020F0502020204030204" pitchFamily="34" charset="0"/>
              </a:rPr>
              <a:t>Mitroff</a:t>
            </a:r>
            <a:r>
              <a:rPr lang="en-GB" sz="1050" dirty="0">
                <a:solidFill>
                  <a:schemeClr val="bg1"/>
                </a:solidFill>
                <a:latin typeface="Calibri" panose="020F0502020204030204" pitchFamily="34" charset="0"/>
                <a:cs typeface="Calibri" panose="020F0502020204030204" pitchFamily="34" charset="0"/>
              </a:rPr>
              <a:t>, 1988; Pearson und </a:t>
            </a:r>
            <a:r>
              <a:rPr lang="en-GB" sz="1050" dirty="0" err="1">
                <a:solidFill>
                  <a:schemeClr val="bg1"/>
                </a:solidFill>
                <a:latin typeface="Calibri" panose="020F0502020204030204" pitchFamily="34" charset="0"/>
                <a:cs typeface="Calibri" panose="020F0502020204030204" pitchFamily="34" charset="0"/>
              </a:rPr>
              <a:t>Mitroff</a:t>
            </a:r>
            <a:r>
              <a:rPr lang="en-GB" sz="1050" dirty="0">
                <a:solidFill>
                  <a:schemeClr val="bg1"/>
                </a:solidFill>
                <a:latin typeface="Calibri" panose="020F0502020204030204" pitchFamily="34" charset="0"/>
                <a:cs typeface="Calibri" panose="020F0502020204030204" pitchFamily="34" charset="0"/>
              </a:rPr>
              <a:t>, 1993; Pearson und Claire, 1998),</a:t>
            </a:r>
            <a:r>
              <a:rPr lang="en-GB" dirty="0">
                <a:solidFill>
                  <a:schemeClr val="bg1"/>
                </a:solidFill>
                <a:latin typeface="Calibri" panose="020F0502020204030204" pitchFamily="34" charset="0"/>
                <a:cs typeface="Calibri" panose="020F0502020204030204" pitchFamily="34" charset="0"/>
              </a:rPr>
              <a:t> und zwar sowohl in Bezug auf negative als auch auf positive Auswirkungen </a:t>
            </a:r>
            <a:r>
              <a:rPr lang="en-GB" sz="1050" dirty="0">
                <a:solidFill>
                  <a:schemeClr val="bg1"/>
                </a:solidFill>
                <a:latin typeface="Calibri" panose="020F0502020204030204" pitchFamily="34" charset="0"/>
                <a:cs typeface="Calibri" panose="020F0502020204030204" pitchFamily="34" charset="0"/>
              </a:rPr>
              <a:t>(Fink, 1986; Shrivastava, 1993). </a:t>
            </a:r>
            <a:endParaRPr lang="en-GB" dirty="0">
              <a:solidFill>
                <a:schemeClr val="bg1"/>
              </a:solidFill>
              <a:latin typeface="Calibri" panose="020F0502020204030204" pitchFamily="34" charset="0"/>
              <a:ea typeface="Lato Light" panose="020F0502020204030203" pitchFamily="34" charset="0"/>
              <a:cs typeface="Calibri" panose="020F0502020204030204" pitchFamily="34" charset="0"/>
            </a:endParaRPr>
          </a:p>
          <a:p>
            <a:endParaRPr lang="en-GB" dirty="0">
              <a:solidFill>
                <a:schemeClr val="bg1"/>
              </a:solidFill>
              <a:latin typeface="Calibri" panose="020F0502020204030204" pitchFamily="34" charset="0"/>
              <a:ea typeface="Lato Light" panose="020F0502020204030203" pitchFamily="34" charset="0"/>
              <a:cs typeface="Calibri" panose="020F0502020204030204" pitchFamily="34" charset="0"/>
            </a:endParaRPr>
          </a:p>
          <a:p>
            <a:r>
              <a:rPr lang="en-GB" b="1" dirty="0">
                <a:solidFill>
                  <a:schemeClr val="bg1"/>
                </a:solidFill>
                <a:highlight>
                  <a:srgbClr val="F16924"/>
                </a:highlight>
                <a:latin typeface="Calibri" panose="020F0502020204030204" pitchFamily="34" charset="0"/>
                <a:cs typeface="Calibri" panose="020F0502020204030204" pitchFamily="34" charset="0"/>
              </a:rPr>
              <a:t> </a:t>
            </a:r>
            <a:r>
              <a:rPr lang="en-GB" b="1" dirty="0" err="1">
                <a:solidFill>
                  <a:schemeClr val="bg1"/>
                </a:solidFill>
                <a:highlight>
                  <a:srgbClr val="F16924"/>
                </a:highlight>
                <a:latin typeface="Calibri" panose="020F0502020204030204" pitchFamily="34" charset="0"/>
                <a:cs typeface="Calibri" panose="020F0502020204030204" pitchFamily="34" charset="0"/>
              </a:rPr>
              <a:t>Früherkennungsmechanismen</a:t>
            </a:r>
            <a:r>
              <a:rPr lang="en-GB" b="1" dirty="0">
                <a:solidFill>
                  <a:schemeClr val="bg1"/>
                </a:solidFill>
                <a:highlight>
                  <a:srgbClr val="F16924"/>
                </a:highlight>
                <a:latin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cs typeface="Calibri" panose="020F0502020204030204" pitchFamily="34" charset="0"/>
              </a:rPr>
              <a:t>dienen</a:t>
            </a:r>
            <a:r>
              <a:rPr lang="en-GB" dirty="0">
                <a:solidFill>
                  <a:schemeClr val="bg1"/>
                </a:solidFill>
                <a:latin typeface="Calibri" panose="020F0502020204030204" pitchFamily="34" charset="0"/>
                <a:cs typeface="Calibri" panose="020F0502020204030204" pitchFamily="34" charset="0"/>
              </a:rPr>
              <a:t> in erster Linie dazu, Krisen zu erkennen, bevor ein Schaden entstanden ist</a:t>
            </a:r>
            <a:endParaRPr lang="en-GB" b="1" dirty="0">
              <a:solidFill>
                <a:schemeClr val="bg1"/>
              </a:solidFill>
              <a:highlight>
                <a:srgbClr val="F16924"/>
              </a:highlight>
              <a:latin typeface="Calibri" panose="020F0502020204030204" pitchFamily="34" charset="0"/>
              <a:cs typeface="Calibri" panose="020F0502020204030204" pitchFamily="34" charset="0"/>
            </a:endParaRPr>
          </a:p>
          <a:p>
            <a:endParaRPr lang="en-GB" b="1" dirty="0">
              <a:solidFill>
                <a:schemeClr val="bg1"/>
              </a:solidFill>
              <a:highlight>
                <a:srgbClr val="F16924"/>
              </a:highlight>
              <a:latin typeface="Calibri" panose="020F0502020204030204" pitchFamily="34" charset="0"/>
              <a:cs typeface="Calibri" panose="020F0502020204030204" pitchFamily="34" charset="0"/>
            </a:endParaRPr>
          </a:p>
          <a:p>
            <a:r>
              <a:rPr lang="en-GB" b="1" dirty="0" err="1">
                <a:solidFill>
                  <a:schemeClr val="bg1"/>
                </a:solidFill>
                <a:highlight>
                  <a:srgbClr val="F16924"/>
                </a:highlight>
                <a:latin typeface="Calibri" panose="020F0502020204030204" pitchFamily="34" charset="0"/>
                <a:cs typeface="Calibri" panose="020F0502020204030204" pitchFamily="34" charset="0"/>
              </a:rPr>
              <a:t>Zahlungsunfähigkeit</a:t>
            </a:r>
            <a:r>
              <a:rPr lang="en-GB" b="1" dirty="0">
                <a:solidFill>
                  <a:schemeClr val="bg1"/>
                </a:solidFill>
                <a:highlight>
                  <a:srgbClr val="F16924"/>
                </a:highlight>
                <a:latin typeface="Calibri" panose="020F0502020204030204" pitchFamily="34" charset="0"/>
                <a:cs typeface="Calibri" panose="020F0502020204030204" pitchFamily="34" charset="0"/>
              </a:rPr>
              <a:t> (</a:t>
            </a:r>
            <a:r>
              <a:rPr lang="en-GB" b="1" dirty="0" err="1">
                <a:solidFill>
                  <a:schemeClr val="bg1"/>
                </a:solidFill>
                <a:highlight>
                  <a:srgbClr val="F16924"/>
                </a:highlight>
                <a:latin typeface="Calibri" panose="020F0502020204030204" pitchFamily="34" charset="0"/>
                <a:cs typeface="Calibri" panose="020F0502020204030204" pitchFamily="34" charset="0"/>
              </a:rPr>
              <a:t>Insolvenz</a:t>
            </a:r>
            <a:r>
              <a:rPr lang="en-GB" b="1" dirty="0">
                <a:solidFill>
                  <a:schemeClr val="bg1"/>
                </a:solidFill>
                <a:highlight>
                  <a:srgbClr val="F16924"/>
                </a:highlight>
                <a:latin typeface="Calibri" panose="020F0502020204030204" pitchFamily="34" charset="0"/>
                <a:cs typeface="Calibri" panose="020F0502020204030204" pitchFamily="34" charset="0"/>
              </a:rPr>
              <a:t>)</a:t>
            </a:r>
            <a:r>
              <a:rPr lang="en-GB" dirty="0">
                <a:solidFill>
                  <a:schemeClr val="bg1"/>
                </a:solidFill>
                <a:latin typeface="Calibri" panose="020F0502020204030204" pitchFamily="34" charset="0"/>
                <a:ea typeface="Lato Light" panose="020F0502020204030203" pitchFamily="34" charset="0"/>
                <a:cs typeface="Calibri" panose="020F0502020204030204" pitchFamily="34" charset="0"/>
              </a:rPr>
              <a:t> </a:t>
            </a:r>
            <a:r>
              <a:rPr lang="en-GB" dirty="0" err="1">
                <a:solidFill>
                  <a:schemeClr val="bg1"/>
                </a:solidFill>
                <a:latin typeface="Calibri" panose="020F0502020204030204" pitchFamily="34" charset="0"/>
                <a:ea typeface="Lato Light" panose="020F0502020204030203" pitchFamily="34" charset="0"/>
                <a:cs typeface="Calibri" panose="020F0502020204030204" pitchFamily="34" charset="0"/>
              </a:rPr>
              <a:t>beschreibt</a:t>
            </a:r>
            <a:r>
              <a:rPr lang="en-GB" dirty="0">
                <a:solidFill>
                  <a:schemeClr val="bg1"/>
                </a:solidFill>
                <a:latin typeface="Calibri" panose="020F0502020204030204" pitchFamily="34" charset="0"/>
                <a:ea typeface="Lato Light" panose="020F0502020204030203" pitchFamily="34" charset="0"/>
                <a:cs typeface="Calibri" panose="020F0502020204030204" pitchFamily="34" charset="0"/>
              </a:rPr>
              <a:t> in einem vereinfachten </a:t>
            </a:r>
            <a:r>
              <a:rPr lang="en-GB" dirty="0" err="1">
                <a:solidFill>
                  <a:schemeClr val="bg1"/>
                </a:solidFill>
                <a:latin typeface="Calibri" panose="020F0502020204030204" pitchFamily="34" charset="0"/>
                <a:ea typeface="Lato Light" panose="020F0502020204030203" pitchFamily="34" charset="0"/>
                <a:cs typeface="Calibri" panose="020F0502020204030204" pitchFamily="34" charset="0"/>
              </a:rPr>
              <a:t>juristischen</a:t>
            </a:r>
            <a:r>
              <a:rPr lang="en-GB" dirty="0">
                <a:solidFill>
                  <a:schemeClr val="bg1"/>
                </a:solidFill>
                <a:latin typeface="Calibri" panose="020F0502020204030204" pitchFamily="34" charset="0"/>
                <a:ea typeface="Lato Light" panose="020F0502020204030203" pitchFamily="34" charset="0"/>
                <a:cs typeface="Calibri" panose="020F0502020204030204" pitchFamily="34" charset="0"/>
              </a:rPr>
              <a:t> Sinn die Unfähigkeit, bestehende </a:t>
            </a:r>
            <a:r>
              <a:rPr lang="en-GB" dirty="0" err="1">
                <a:solidFill>
                  <a:schemeClr val="bg1"/>
                </a:solidFill>
                <a:latin typeface="Calibri" panose="020F0502020204030204" pitchFamily="34" charset="0"/>
                <a:ea typeface="Lato Light" panose="020F0502020204030203" pitchFamily="34" charset="0"/>
                <a:cs typeface="Calibri" panose="020F0502020204030204" pitchFamily="34" charset="0"/>
              </a:rPr>
              <a:t>finanzielle</a:t>
            </a:r>
            <a:r>
              <a:rPr lang="en-GB" dirty="0">
                <a:solidFill>
                  <a:schemeClr val="bg1"/>
                </a:solidFill>
                <a:latin typeface="Calibri" panose="020F0502020204030204" pitchFamily="34" charset="0"/>
                <a:ea typeface="Lato Light" panose="020F0502020204030203" pitchFamily="34" charset="0"/>
                <a:cs typeface="Calibri" panose="020F0502020204030204" pitchFamily="34" charset="0"/>
              </a:rPr>
              <a:t> Verpflichtungen dauerhaft zu erfüllen. Formen der Insolvenz sind die </a:t>
            </a:r>
            <a:r>
              <a:rPr lang="en-GB" dirty="0" err="1">
                <a:solidFill>
                  <a:schemeClr val="bg1"/>
                </a:solidFill>
                <a:latin typeface="Calibri" panose="020F0502020204030204" pitchFamily="34" charset="0"/>
                <a:ea typeface="Lato Light" panose="020F0502020204030203" pitchFamily="34" charset="0"/>
                <a:cs typeface="Calibri" panose="020F0502020204030204" pitchFamily="34" charset="0"/>
              </a:rPr>
              <a:t>Zahlungsunfähigkeit</a:t>
            </a:r>
            <a:r>
              <a:rPr lang="en-GB" dirty="0">
                <a:solidFill>
                  <a:schemeClr val="bg1"/>
                </a:solidFill>
                <a:latin typeface="Calibri" panose="020F0502020204030204" pitchFamily="34" charset="0"/>
                <a:ea typeface="Lato Light" panose="020F0502020204030203" pitchFamily="34" charset="0"/>
                <a:cs typeface="Calibri" panose="020F0502020204030204" pitchFamily="34" charset="0"/>
              </a:rPr>
              <a:t> </a:t>
            </a:r>
            <a:r>
              <a:rPr lang="en-GB" dirty="0" err="1">
                <a:solidFill>
                  <a:schemeClr val="bg1"/>
                </a:solidFill>
                <a:latin typeface="Calibri" panose="020F0502020204030204" pitchFamily="34" charset="0"/>
                <a:ea typeface="Lato Light" panose="020F0502020204030203" pitchFamily="34" charset="0"/>
                <a:cs typeface="Calibri" panose="020F0502020204030204" pitchFamily="34" charset="0"/>
              </a:rPr>
              <a:t>oder</a:t>
            </a:r>
            <a:r>
              <a:rPr lang="en-GB" dirty="0">
                <a:solidFill>
                  <a:schemeClr val="bg1"/>
                </a:solidFill>
                <a:latin typeface="Calibri" panose="020F0502020204030204" pitchFamily="34" charset="0"/>
                <a:ea typeface="Lato Light" panose="020F0502020204030203" pitchFamily="34" charset="0"/>
                <a:cs typeface="Calibri" panose="020F0502020204030204" pitchFamily="34" charset="0"/>
              </a:rPr>
              <a:t> die </a:t>
            </a:r>
            <a:r>
              <a:rPr lang="en-GB" dirty="0" err="1">
                <a:solidFill>
                  <a:schemeClr val="bg1"/>
                </a:solidFill>
                <a:latin typeface="Calibri" panose="020F0502020204030204" pitchFamily="34" charset="0"/>
                <a:ea typeface="Lato Light" panose="020F0502020204030203" pitchFamily="34" charset="0"/>
                <a:cs typeface="Calibri" panose="020F0502020204030204" pitchFamily="34" charset="0"/>
              </a:rPr>
              <a:t>Überschuldung</a:t>
            </a:r>
            <a:r>
              <a:rPr lang="en-GB" dirty="0">
                <a:solidFill>
                  <a:schemeClr val="bg1"/>
                </a:solidFill>
                <a:latin typeface="Calibri" panose="020F0502020204030204" pitchFamily="34" charset="0"/>
                <a:ea typeface="Lato Light" panose="020F0502020204030203" pitchFamily="34" charset="0"/>
                <a:cs typeface="Calibri" panose="020F0502020204030204" pitchFamily="34" charset="0"/>
              </a:rPr>
              <a:t>. Die Insolvenz ist per Definition ein </a:t>
            </a:r>
            <a:r>
              <a:rPr lang="en-GB" dirty="0" err="1">
                <a:solidFill>
                  <a:schemeClr val="bg1"/>
                </a:solidFill>
                <a:latin typeface="Calibri" panose="020F0502020204030204" pitchFamily="34" charset="0"/>
                <a:ea typeface="Lato Light" panose="020F0502020204030203" pitchFamily="34" charset="0"/>
                <a:cs typeface="Calibri" panose="020F0502020204030204" pitchFamily="34" charset="0"/>
              </a:rPr>
              <a:t>gerichtliches</a:t>
            </a:r>
            <a:r>
              <a:rPr lang="en-GB" dirty="0">
                <a:solidFill>
                  <a:schemeClr val="bg1"/>
                </a:solidFill>
                <a:latin typeface="Calibri" panose="020F0502020204030204" pitchFamily="34" charset="0"/>
                <a:ea typeface="Lato Light" panose="020F0502020204030203" pitchFamily="34" charset="0"/>
                <a:cs typeface="Calibri" panose="020F0502020204030204" pitchFamily="34" charset="0"/>
              </a:rPr>
              <a:t> </a:t>
            </a:r>
            <a:r>
              <a:rPr lang="en-GB" dirty="0" err="1">
                <a:solidFill>
                  <a:schemeClr val="bg1"/>
                </a:solidFill>
                <a:latin typeface="Calibri" panose="020F0502020204030204" pitchFamily="34" charset="0"/>
                <a:ea typeface="Lato Light" panose="020F0502020204030203" pitchFamily="34" charset="0"/>
                <a:cs typeface="Calibri" panose="020F0502020204030204" pitchFamily="34" charset="0"/>
              </a:rPr>
              <a:t>Verfahren</a:t>
            </a:r>
            <a:r>
              <a:rPr lang="en-GB" dirty="0">
                <a:solidFill>
                  <a:schemeClr val="bg1"/>
                </a:solidFill>
                <a:latin typeface="Calibri" panose="020F0502020204030204" pitchFamily="34" charset="0"/>
                <a:ea typeface="Lato Light" panose="020F0502020204030203" pitchFamily="34" charset="0"/>
                <a:cs typeface="Calibri" panose="020F0502020204030204" pitchFamily="34" charset="0"/>
              </a:rPr>
              <a:t>.</a:t>
            </a:r>
          </a:p>
          <a:p>
            <a:endParaRPr lang="en-GB" dirty="0">
              <a:solidFill>
                <a:schemeClr val="bg1"/>
              </a:solidFill>
              <a:latin typeface="Calibri" panose="020F0502020204030204" pitchFamily="34" charset="0"/>
              <a:ea typeface="Lato Light" panose="020F0502020204030203" pitchFamily="34" charset="0"/>
              <a:cs typeface="Calibri" panose="020F0502020204030204" pitchFamily="34" charset="0"/>
            </a:endParaRPr>
          </a:p>
          <a:p>
            <a:r>
              <a:rPr lang="en-GB" b="1" dirty="0">
                <a:solidFill>
                  <a:schemeClr val="bg1"/>
                </a:solidFill>
                <a:highlight>
                  <a:srgbClr val="F16924"/>
                </a:highlight>
                <a:latin typeface="Calibri" panose="020F0502020204030204" pitchFamily="34" charset="0"/>
                <a:cs typeface="Calibri" panose="020F0502020204030204" pitchFamily="34" charset="0"/>
              </a:rPr>
              <a:t>Turnaround Management </a:t>
            </a:r>
            <a:r>
              <a:rPr lang="en-GB" dirty="0" err="1">
                <a:solidFill>
                  <a:schemeClr val="bg1"/>
                </a:solidFill>
                <a:latin typeface="Calibri" panose="020F0502020204030204" pitchFamily="34" charset="0"/>
                <a:ea typeface="Lato Light" panose="020F0502020204030203" pitchFamily="34" charset="0"/>
                <a:cs typeface="Calibri" panose="020F0502020204030204" pitchFamily="34" charset="0"/>
              </a:rPr>
              <a:t>ist</a:t>
            </a:r>
            <a:r>
              <a:rPr lang="en-GB" dirty="0">
                <a:solidFill>
                  <a:schemeClr val="bg1"/>
                </a:solidFill>
                <a:latin typeface="Calibri" panose="020F0502020204030204" pitchFamily="34" charset="0"/>
                <a:ea typeface="Lato Light" panose="020F0502020204030203" pitchFamily="34" charset="0"/>
                <a:cs typeface="Calibri" panose="020F0502020204030204" pitchFamily="34" charset="0"/>
              </a:rPr>
              <a:t> die Umsetzung einer Reihe von </a:t>
            </a:r>
            <a:r>
              <a:rPr lang="en-GB" dirty="0" err="1">
                <a:solidFill>
                  <a:schemeClr val="bg1"/>
                </a:solidFill>
                <a:latin typeface="Calibri" panose="020F0502020204030204" pitchFamily="34" charset="0"/>
                <a:ea typeface="Lato Light" panose="020F0502020204030203" pitchFamily="34" charset="0"/>
                <a:cs typeface="Calibri" panose="020F0502020204030204" pitchFamily="34" charset="0"/>
              </a:rPr>
              <a:t>Maßnahmen</a:t>
            </a:r>
            <a:r>
              <a:rPr lang="en-GB" dirty="0">
                <a:solidFill>
                  <a:schemeClr val="bg1"/>
                </a:solidFill>
                <a:latin typeface="Calibri" panose="020F0502020204030204" pitchFamily="34" charset="0"/>
                <a:ea typeface="Lato Light" panose="020F0502020204030203" pitchFamily="34" charset="0"/>
                <a:cs typeface="Calibri" panose="020F0502020204030204" pitchFamily="34" charset="0"/>
              </a:rPr>
              <a:t>, um das Unternehmen vor der Insolvenz zu bewahren und es zur betrieblichen Normalität und Zahlungsfähigkeit </a:t>
            </a:r>
            <a:r>
              <a:rPr lang="en-GB" dirty="0" err="1">
                <a:solidFill>
                  <a:schemeClr val="bg1"/>
                </a:solidFill>
                <a:latin typeface="Calibri" panose="020F0502020204030204" pitchFamily="34" charset="0"/>
                <a:ea typeface="Lato Light" panose="020F0502020204030203" pitchFamily="34" charset="0"/>
                <a:cs typeface="Calibri" panose="020F0502020204030204" pitchFamily="34" charset="0"/>
              </a:rPr>
              <a:t>zurückzuführen</a:t>
            </a:r>
            <a:r>
              <a:rPr lang="en-GB" dirty="0">
                <a:solidFill>
                  <a:schemeClr val="bg1"/>
                </a:solidFill>
                <a:latin typeface="Calibri" panose="020F0502020204030204" pitchFamily="34" charset="0"/>
                <a:ea typeface="Lato Light" panose="020F0502020204030203" pitchFamily="34" charset="0"/>
                <a:cs typeface="Calibri" panose="020F0502020204030204" pitchFamily="34" charset="0"/>
              </a:rPr>
              <a:t>. Das Turnaround-Management erfordert in der Regel eine starke Führung und kann Umstrukturierungen und Entlassungen, die Untersuchung der Ursachen des Scheiterns und langfristige Programme zur Wiederbelebung des Unternehmens </a:t>
            </a:r>
            <a:r>
              <a:rPr lang="en-GB" dirty="0" err="1">
                <a:solidFill>
                  <a:schemeClr val="bg1"/>
                </a:solidFill>
                <a:latin typeface="Calibri" panose="020F0502020204030204" pitchFamily="34" charset="0"/>
                <a:ea typeface="Lato Light" panose="020F0502020204030203" pitchFamily="34" charset="0"/>
                <a:cs typeface="Calibri" panose="020F0502020204030204" pitchFamily="34" charset="0"/>
              </a:rPr>
              <a:t>umfassen</a:t>
            </a:r>
            <a:r>
              <a:rPr lang="en-GB" dirty="0">
                <a:solidFill>
                  <a:schemeClr val="bg1"/>
                </a:solidFill>
                <a:latin typeface="Calibri" panose="020F0502020204030204" pitchFamily="34" charset="0"/>
                <a:ea typeface="Lato Light" panose="020F0502020204030203" pitchFamily="34" charset="0"/>
                <a:cs typeface="Calibri" panose="020F0502020204030204" pitchFamily="34" charset="0"/>
              </a:rPr>
              <a:t>.</a:t>
            </a:r>
          </a:p>
        </p:txBody>
      </p:sp>
      <p:sp>
        <p:nvSpPr>
          <p:cNvPr id="17" name="Rectangle 16">
            <a:extLst>
              <a:ext uri="{FF2B5EF4-FFF2-40B4-BE49-F238E27FC236}">
                <a16:creationId xmlns:a16="http://schemas.microsoft.com/office/drawing/2014/main" id="{37CA4AEC-7EBB-E180-455A-FC770FCFCBE4}"/>
              </a:ext>
            </a:extLst>
          </p:cNvPr>
          <p:cNvSpPr/>
          <p:nvPr/>
        </p:nvSpPr>
        <p:spPr>
          <a:xfrm>
            <a:off x="629797" y="2917730"/>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9806462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YxclhYOSNm9yXxD6IJY5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YxclhYOSNm9yXxD6IJY5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YxclhYOSNm9yXxD6IJY5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AYxclhYOSNm9yXxD6IJY5A"/>
</p:tagLst>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6105</Words>
  <Application>Microsoft Office PowerPoint</Application>
  <PresentationFormat>Breitbild</PresentationFormat>
  <Paragraphs>603</Paragraphs>
  <Slides>53</Slides>
  <Notes>10</Notes>
  <HiddenSlides>0</HiddenSlides>
  <MMClips>1</MMClips>
  <ScaleCrop>false</ScaleCrop>
  <HeadingPairs>
    <vt:vector size="8" baseType="variant">
      <vt:variant>
        <vt:lpstr>Verwendete Schriftarten</vt:lpstr>
      </vt:variant>
      <vt:variant>
        <vt:i4>11</vt:i4>
      </vt:variant>
      <vt:variant>
        <vt:lpstr>Design</vt:lpstr>
      </vt:variant>
      <vt:variant>
        <vt:i4>1</vt:i4>
      </vt:variant>
      <vt:variant>
        <vt:lpstr>Eingebettete OLE-Server</vt:lpstr>
      </vt:variant>
      <vt:variant>
        <vt:i4>1</vt:i4>
      </vt:variant>
      <vt:variant>
        <vt:lpstr>Folientitel</vt:lpstr>
      </vt:variant>
      <vt:variant>
        <vt:i4>53</vt:i4>
      </vt:variant>
    </vt:vector>
  </HeadingPairs>
  <TitlesOfParts>
    <vt:vector size="66" baseType="lpstr">
      <vt:lpstr>Arial</vt:lpstr>
      <vt:lpstr>Calibri</vt:lpstr>
      <vt:lpstr>Calibri Light</vt:lpstr>
      <vt:lpstr>Finlandica</vt:lpstr>
      <vt:lpstr>Lato Regular</vt:lpstr>
      <vt:lpstr>Montserrat</vt:lpstr>
      <vt:lpstr>Montserrat Light</vt:lpstr>
      <vt:lpstr>Montserrat Medium</vt:lpstr>
      <vt:lpstr>Nuacht Serif Text</vt:lpstr>
      <vt:lpstr>Quattrocento Sans</vt:lpstr>
      <vt:lpstr>Times New Roman</vt:lpstr>
      <vt:lpstr>Office Theme</vt:lpstr>
      <vt:lpstr>think-cell Folie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docId:5593150D02D601CC83E3A53FC4596D1F</cp:keywords>
  <cp:lastModifiedBy>Elaine Voigt</cp:lastModifiedBy>
  <cp:revision>336</cp:revision>
  <cp:lastPrinted>2022-09-17T08:27:20Z</cp:lastPrinted>
  <dcterms:created xsi:type="dcterms:W3CDTF">2020-10-14T13:32:04Z</dcterms:created>
  <dcterms:modified xsi:type="dcterms:W3CDTF">2022-11-28T12:50:38Z</dcterms:modified>
</cp:coreProperties>
</file>