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57" r:id="rId10"/>
    <p:sldId id="267" r:id="rId11"/>
    <p:sldId id="268" r:id="rId12"/>
    <p:sldId id="269" r:id="rId13"/>
    <p:sldId id="270" r:id="rId14"/>
    <p:sldId id="264" r:id="rId15"/>
    <p:sldId id="271" r:id="rId16"/>
    <p:sldId id="272" r:id="rId17"/>
    <p:sldId id="273" r:id="rId18"/>
    <p:sldId id="274" r:id="rId19"/>
    <p:sldId id="260" r:id="rId20"/>
    <p:sldId id="275" r:id="rId21"/>
  </p:sldIdLst>
  <p:sldSz cx="7556500" cy="10693400"/>
  <p:notesSz cx="75565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92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94660"/>
  </p:normalViewPr>
  <p:slideViewPr>
    <p:cSldViewPr>
      <p:cViewPr varScale="1">
        <p:scale>
          <a:sx n="49" d="100"/>
          <a:sy n="49" d="100"/>
        </p:scale>
        <p:origin x="1742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494949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 </a:t>
            </a:r>
            <a:r>
              <a:rPr spc="-5" dirty="0"/>
              <a:t>O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L</a:t>
            </a:r>
            <a:r>
              <a:rPr spc="10" dirty="0"/>
              <a:t> </a:t>
            </a:r>
            <a:r>
              <a:rPr spc="-5" dirty="0"/>
              <a:t>O S C </a:t>
            </a:r>
            <a:r>
              <a:rPr spc="-135" dirty="0"/>
              <a:t> </a:t>
            </a:r>
            <a:r>
              <a:rPr spc="-5" dirty="0"/>
              <a:t>O</a:t>
            </a:r>
            <a:r>
              <a:rPr spc="-10" dirty="0"/>
              <a:t> </a:t>
            </a:r>
            <a:r>
              <a:rPr spc="-5" dirty="0"/>
              <a:t>N T</a:t>
            </a:r>
            <a:r>
              <a:rPr dirty="0"/>
              <a:t> </a:t>
            </a:r>
            <a:r>
              <a:rPr spc="-5" dirty="0"/>
              <a:t>R O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94949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494949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 </a:t>
            </a:r>
            <a:r>
              <a:rPr spc="-5" dirty="0"/>
              <a:t>O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L</a:t>
            </a:r>
            <a:r>
              <a:rPr spc="10" dirty="0"/>
              <a:t> </a:t>
            </a:r>
            <a:r>
              <a:rPr spc="-5" dirty="0"/>
              <a:t>O S C </a:t>
            </a:r>
            <a:r>
              <a:rPr spc="-135" dirty="0"/>
              <a:t> </a:t>
            </a:r>
            <a:r>
              <a:rPr spc="-5" dirty="0"/>
              <a:t>O</a:t>
            </a:r>
            <a:r>
              <a:rPr spc="-10" dirty="0"/>
              <a:t> </a:t>
            </a:r>
            <a:r>
              <a:rPr spc="-5" dirty="0"/>
              <a:t>N T</a:t>
            </a:r>
            <a:r>
              <a:rPr dirty="0"/>
              <a:t> </a:t>
            </a:r>
            <a:r>
              <a:rPr spc="-5" dirty="0"/>
              <a:t>R O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94949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5" y="10391139"/>
            <a:ext cx="3945254" cy="0"/>
          </a:xfrm>
          <a:custGeom>
            <a:avLst/>
            <a:gdLst/>
            <a:ahLst/>
            <a:cxnLst/>
            <a:rect l="l" t="t" r="r" b="b"/>
            <a:pathLst>
              <a:path w="3945254">
                <a:moveTo>
                  <a:pt x="0" y="0"/>
                </a:moveTo>
                <a:lnTo>
                  <a:pt x="3945254" y="0"/>
                </a:lnTo>
              </a:path>
            </a:pathLst>
          </a:custGeom>
          <a:ln w="19050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7559040" cy="2705100"/>
          </a:xfrm>
          <a:custGeom>
            <a:avLst/>
            <a:gdLst/>
            <a:ahLst/>
            <a:cxnLst/>
            <a:rect l="l" t="t" r="r" b="b"/>
            <a:pathLst>
              <a:path w="7559040" h="2705100">
                <a:moveTo>
                  <a:pt x="0" y="2705099"/>
                </a:moveTo>
                <a:lnTo>
                  <a:pt x="7559040" y="2705099"/>
                </a:lnTo>
                <a:lnTo>
                  <a:pt x="7559040" y="0"/>
                </a:lnTo>
                <a:lnTo>
                  <a:pt x="0" y="0"/>
                </a:lnTo>
                <a:lnTo>
                  <a:pt x="0" y="2705099"/>
                </a:lnTo>
                <a:close/>
              </a:path>
            </a:pathLst>
          </a:custGeom>
          <a:solidFill>
            <a:srgbClr val="B41F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5290" y="2405379"/>
            <a:ext cx="532130" cy="0"/>
          </a:xfrm>
          <a:custGeom>
            <a:avLst/>
            <a:gdLst/>
            <a:ahLst/>
            <a:cxnLst/>
            <a:rect l="l" t="t" r="r" b="b"/>
            <a:pathLst>
              <a:path w="532130">
                <a:moveTo>
                  <a:pt x="0" y="0"/>
                </a:moveTo>
                <a:lnTo>
                  <a:pt x="532130" y="0"/>
                </a:lnTo>
              </a:path>
            </a:pathLst>
          </a:custGeom>
          <a:ln w="28575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391" y="2916681"/>
            <a:ext cx="3145154" cy="6250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49494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494949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 </a:t>
            </a:r>
            <a:r>
              <a:rPr spc="-5" dirty="0"/>
              <a:t>O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L</a:t>
            </a:r>
            <a:r>
              <a:rPr spc="10" dirty="0"/>
              <a:t> </a:t>
            </a:r>
            <a:r>
              <a:rPr spc="-5" dirty="0"/>
              <a:t>O S C </a:t>
            </a:r>
            <a:r>
              <a:rPr spc="-135" dirty="0"/>
              <a:t> </a:t>
            </a:r>
            <a:r>
              <a:rPr spc="-5" dirty="0"/>
              <a:t>O</a:t>
            </a:r>
            <a:r>
              <a:rPr spc="-10" dirty="0"/>
              <a:t> </a:t>
            </a:r>
            <a:r>
              <a:rPr spc="-5" dirty="0"/>
              <a:t>N T</a:t>
            </a:r>
            <a:r>
              <a:rPr dirty="0"/>
              <a:t> </a:t>
            </a:r>
            <a:r>
              <a:rPr spc="-5" dirty="0"/>
              <a:t>R O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94949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51604" y="961389"/>
            <a:ext cx="3265804" cy="4020820"/>
          </a:xfrm>
          <a:custGeom>
            <a:avLst/>
            <a:gdLst/>
            <a:ahLst/>
            <a:cxnLst/>
            <a:rect l="l" t="t" r="r" b="b"/>
            <a:pathLst>
              <a:path w="3265804" h="4020820">
                <a:moveTo>
                  <a:pt x="3265804" y="0"/>
                </a:moveTo>
                <a:lnTo>
                  <a:pt x="0" y="0"/>
                </a:lnTo>
                <a:lnTo>
                  <a:pt x="0" y="4020819"/>
                </a:lnTo>
                <a:lnTo>
                  <a:pt x="3265804" y="4020819"/>
                </a:lnTo>
                <a:lnTo>
                  <a:pt x="3265804" y="0"/>
                </a:lnTo>
                <a:close/>
              </a:path>
            </a:pathLst>
          </a:custGeom>
          <a:solidFill>
            <a:srgbClr val="B41F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5920" y="5464809"/>
            <a:ext cx="200025" cy="1685925"/>
          </a:xfrm>
          <a:custGeom>
            <a:avLst/>
            <a:gdLst/>
            <a:ahLst/>
            <a:cxnLst/>
            <a:rect l="l" t="t" r="r" b="b"/>
            <a:pathLst>
              <a:path w="200025" h="1685925">
                <a:moveTo>
                  <a:pt x="200025" y="0"/>
                </a:moveTo>
                <a:lnTo>
                  <a:pt x="0" y="0"/>
                </a:lnTo>
                <a:lnTo>
                  <a:pt x="0" y="1685925"/>
                </a:lnTo>
                <a:lnTo>
                  <a:pt x="200025" y="1685925"/>
                </a:lnTo>
                <a:lnTo>
                  <a:pt x="200025" y="0"/>
                </a:lnTo>
                <a:close/>
              </a:path>
            </a:pathLst>
          </a:custGeom>
          <a:solidFill>
            <a:srgbClr val="EF6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4670" y="961389"/>
            <a:ext cx="6245860" cy="6575425"/>
          </a:xfrm>
          <a:custGeom>
            <a:avLst/>
            <a:gdLst/>
            <a:ahLst/>
            <a:cxnLst/>
            <a:rect l="l" t="t" r="r" b="b"/>
            <a:pathLst>
              <a:path w="6245859" h="6575425">
                <a:moveTo>
                  <a:pt x="6245860" y="4019550"/>
                </a:moveTo>
                <a:lnTo>
                  <a:pt x="3417570" y="4019550"/>
                </a:lnTo>
                <a:lnTo>
                  <a:pt x="3417570" y="0"/>
                </a:lnTo>
                <a:lnTo>
                  <a:pt x="0" y="0"/>
                </a:lnTo>
                <a:lnTo>
                  <a:pt x="0" y="4019550"/>
                </a:lnTo>
                <a:lnTo>
                  <a:pt x="0" y="4502150"/>
                </a:lnTo>
                <a:lnTo>
                  <a:pt x="99695" y="4502150"/>
                </a:lnTo>
                <a:lnTo>
                  <a:pt x="99695" y="6187440"/>
                </a:lnTo>
                <a:lnTo>
                  <a:pt x="0" y="6187440"/>
                </a:lnTo>
                <a:lnTo>
                  <a:pt x="0" y="6574803"/>
                </a:lnTo>
                <a:lnTo>
                  <a:pt x="6245860" y="6574803"/>
                </a:lnTo>
                <a:lnTo>
                  <a:pt x="6245860" y="6187440"/>
                </a:lnTo>
                <a:lnTo>
                  <a:pt x="6245860" y="4502150"/>
                </a:lnTo>
                <a:lnTo>
                  <a:pt x="6245860" y="40195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70" y="961389"/>
            <a:ext cx="6245859" cy="65747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494949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 </a:t>
            </a:r>
            <a:r>
              <a:rPr spc="-5" dirty="0"/>
              <a:t>O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L</a:t>
            </a:r>
            <a:r>
              <a:rPr spc="10" dirty="0"/>
              <a:t> </a:t>
            </a:r>
            <a:r>
              <a:rPr spc="-5" dirty="0"/>
              <a:t>O S C </a:t>
            </a:r>
            <a:r>
              <a:rPr spc="-135" dirty="0"/>
              <a:t> </a:t>
            </a:r>
            <a:r>
              <a:rPr spc="-5" dirty="0"/>
              <a:t>O</a:t>
            </a:r>
            <a:r>
              <a:rPr spc="-10" dirty="0"/>
              <a:t> </a:t>
            </a:r>
            <a:r>
              <a:rPr spc="-5" dirty="0"/>
              <a:t>N T</a:t>
            </a:r>
            <a:r>
              <a:rPr dirty="0"/>
              <a:t> </a:t>
            </a:r>
            <a:r>
              <a:rPr spc="-5" dirty="0"/>
              <a:t>R O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94949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494949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 </a:t>
            </a:r>
            <a:r>
              <a:rPr spc="-5" dirty="0"/>
              <a:t>O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L</a:t>
            </a:r>
            <a:r>
              <a:rPr spc="10" dirty="0"/>
              <a:t> </a:t>
            </a:r>
            <a:r>
              <a:rPr spc="-5" dirty="0"/>
              <a:t>O S C </a:t>
            </a:r>
            <a:r>
              <a:rPr spc="-135" dirty="0"/>
              <a:t> </a:t>
            </a:r>
            <a:r>
              <a:rPr spc="-5" dirty="0"/>
              <a:t>O</a:t>
            </a:r>
            <a:r>
              <a:rPr spc="-10" dirty="0"/>
              <a:t> </a:t>
            </a:r>
            <a:r>
              <a:rPr spc="-5" dirty="0"/>
              <a:t>N T</a:t>
            </a:r>
            <a:r>
              <a:rPr dirty="0"/>
              <a:t> </a:t>
            </a:r>
            <a:r>
              <a:rPr spc="-5" dirty="0"/>
              <a:t>R O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94949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5" y="10391139"/>
            <a:ext cx="3945254" cy="0"/>
          </a:xfrm>
          <a:custGeom>
            <a:avLst/>
            <a:gdLst/>
            <a:ahLst/>
            <a:cxnLst/>
            <a:rect l="l" t="t" r="r" b="b"/>
            <a:pathLst>
              <a:path w="3945254">
                <a:moveTo>
                  <a:pt x="0" y="0"/>
                </a:moveTo>
                <a:lnTo>
                  <a:pt x="3945254" y="0"/>
                </a:lnTo>
              </a:path>
            </a:pathLst>
          </a:custGeom>
          <a:ln w="19050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2158" y="969518"/>
            <a:ext cx="2695575" cy="439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2816" y="4256785"/>
            <a:ext cx="6765290" cy="3625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05579" y="10342167"/>
            <a:ext cx="1572260" cy="175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494949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 </a:t>
            </a:r>
            <a:r>
              <a:rPr spc="-5" dirty="0"/>
              <a:t>O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L</a:t>
            </a:r>
            <a:r>
              <a:rPr spc="10" dirty="0"/>
              <a:t> </a:t>
            </a:r>
            <a:r>
              <a:rPr spc="-5" dirty="0"/>
              <a:t>O S C </a:t>
            </a:r>
            <a:r>
              <a:rPr spc="-135" dirty="0"/>
              <a:t> </a:t>
            </a:r>
            <a:r>
              <a:rPr spc="-5" dirty="0"/>
              <a:t>O</a:t>
            </a:r>
            <a:r>
              <a:rPr spc="-10" dirty="0"/>
              <a:t> </a:t>
            </a:r>
            <a:r>
              <a:rPr spc="-5" dirty="0"/>
              <a:t>N T</a:t>
            </a:r>
            <a:r>
              <a:rPr dirty="0"/>
              <a:t> </a:t>
            </a:r>
            <a:r>
              <a:rPr spc="-5" dirty="0"/>
              <a:t>R O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56881" y="10333036"/>
            <a:ext cx="127000" cy="125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494949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nomicshelp.org/blog/143772/economics/the-domino-effect/#%3A~%3Atext%3DIn%20economics%2C%20the%20domino%20theory%20is%20often%20used%2Ccauses%20rising%20bond%20yields%20in%20other%20Eurozone%20economies" TargetMode="External"/><Relationship Id="rId13" Type="http://schemas.openxmlformats.org/officeDocument/2006/relationships/hyperlink" Target="https://www.irishtimes.com/business/technology/cybercrime-tops-list-of-external-fraud-threats-faced-by-businesses-globally-pwc-1.4863548" TargetMode="External"/><Relationship Id="rId3" Type="http://schemas.openxmlformats.org/officeDocument/2006/relationships/hyperlink" Target="https://www.statista.com/statistics/1269886/most-common-natural-disasters-in-europe/" TargetMode="External"/><Relationship Id="rId7" Type="http://schemas.openxmlformats.org/officeDocument/2006/relationships/hyperlink" Target="https://www.thejournal.ie/clonakilty-flooding-venice-floods-rain-502686-Jun2012/" TargetMode="External"/><Relationship Id="rId12" Type="http://schemas.openxmlformats.org/officeDocument/2006/relationships/hyperlink" Target="https://www.freshfields.co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homasnet.com/insights/how-natural-disasters-affect-the-supply-chain-and-how-to-prepare-for-the-worst/#%3A~%3Atext%3DWhether%20facing%20a%20hurricane%2C%20tsunami%2C%20or%20blizzard%2C%20any%2Ccanceled%20cargo%20flights%2C%20and%20unbalanced%20supply%20and%20demand" TargetMode="External"/><Relationship Id="rId11" Type="http://schemas.openxmlformats.org/officeDocument/2006/relationships/hyperlink" Target="https://www.ncbi.nlm.nih.gov/pmc/articles/PMC7382927/#fn3" TargetMode="External"/><Relationship Id="rId5" Type="http://schemas.openxmlformats.org/officeDocument/2006/relationships/hyperlink" Target="https://www.rte.ie/news/business/2020/0411/1129955-retail-ireland-coronavirus/" TargetMode="External"/><Relationship Id="rId10" Type="http://schemas.openxmlformats.org/officeDocument/2006/relationships/hyperlink" Target="https://europepmc.org/article/MED/32501306" TargetMode="External"/><Relationship Id="rId4" Type="http://schemas.openxmlformats.org/officeDocument/2006/relationships/hyperlink" Target="https://www.rte.ie/news/business/2020/0407/1129150-covid-19-prompts-hundreds-of-businesses-to-move-online/" TargetMode="External"/><Relationship Id="rId9" Type="http://schemas.openxmlformats.org/officeDocument/2006/relationships/hyperlink" Target="http://www.brettonwoods.org/page/about-the-bretton-woods-institution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allysolutions.com/accounting/receivable-management/" TargetMode="External"/><Relationship Id="rId13" Type="http://schemas.openxmlformats.org/officeDocument/2006/relationships/hyperlink" Target="https://www.investopedia.com/articles/investing/082113/understanding-interest-rates-nominal-real-and-effective.asp" TargetMode="External"/><Relationship Id="rId18" Type="http://schemas.openxmlformats.org/officeDocument/2006/relationships/hyperlink" Target="https://www.businesstechweekly.com/operational-efficiency/outsourcing-and-supplier-management/it-maintenance/" TargetMode="External"/><Relationship Id="rId3" Type="http://schemas.openxmlformats.org/officeDocument/2006/relationships/hyperlink" Target="https://pestleanalysis.com/internal-factors-affect-business-organization/" TargetMode="External"/><Relationship Id="rId7" Type="http://schemas.openxmlformats.org/officeDocument/2006/relationships/hyperlink" Target="https://www.manimasood.com/lego-amazing-business-turnaround-story/#%3A~%3Atext%3DLEGO%20is%20an%20amazing%20business%20turnaround%20story%201%2C...%203%20Controlling%20Expansion%20On%20the%20Holidays%20" TargetMode="External"/><Relationship Id="rId12" Type="http://schemas.openxmlformats.org/officeDocument/2006/relationships/hyperlink" Target="https://trustabcapital.com/mezzanine-capital-basics/" TargetMode="External"/><Relationship Id="rId17" Type="http://schemas.openxmlformats.org/officeDocument/2006/relationships/hyperlink" Target="https://blog.hubspot.com/marketing/avoid-social-media-fails" TargetMode="External"/><Relationship Id="rId2" Type="http://schemas.openxmlformats.org/officeDocument/2006/relationships/hyperlink" Target="https://www.thepeoplespace.com/leaders/articles/importance-culture-crisis" TargetMode="External"/><Relationship Id="rId16" Type="http://schemas.openxmlformats.org/officeDocument/2006/relationships/hyperlink" Target="https://www.isalillo.com/4-common-tech-failures-for-smes-in-2022/" TargetMode="External"/><Relationship Id="rId20" Type="http://schemas.openxmlformats.org/officeDocument/2006/relationships/hyperlink" Target="https://www.channelfutures.com/uncategorized/how-to-avoid-a-personnel-crisis-when-a-personnel-crisis-hit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ravi-mehta.com/product-manager-skills/" TargetMode="External"/><Relationship Id="rId11" Type="http://schemas.openxmlformats.org/officeDocument/2006/relationships/hyperlink" Target="https://www.wallstreetmojo.com/capital-reserve/" TargetMode="External"/><Relationship Id="rId5" Type="http://schemas.openxmlformats.org/officeDocument/2006/relationships/hyperlink" Target="https://www.productschool.com/blog/product-management-2/product-planning-covid-19-strategy-survival-toolkit/" TargetMode="External"/><Relationship Id="rId15" Type="http://schemas.openxmlformats.org/officeDocument/2006/relationships/hyperlink" Target="https://www.wallstreetmojo.com/operational-risks/" TargetMode="External"/><Relationship Id="rId10" Type="http://schemas.openxmlformats.org/officeDocument/2006/relationships/hyperlink" Target="https://www.accountingtools.com/articles/sale-and-leaseback" TargetMode="External"/><Relationship Id="rId19" Type="http://schemas.openxmlformats.org/officeDocument/2006/relationships/hyperlink" Target="https://www.indeed.com/career-advice/career-development/types-of-crises" TargetMode="External"/><Relationship Id="rId4" Type="http://schemas.openxmlformats.org/officeDocument/2006/relationships/hyperlink" Target="https://ennislp.com/read-our-blog/2020/4/9/leadership-during-a-crisis-leadership-engagement-and-culture#%3A~%3Atext%3DLEADERSHIP%20DURING%20A%20CRISIS%3A%20Leadership%2C%20Engagement%20and%20Culture%2Cdo%2C%20your%20employees%20will%20remember%20how%20you%20responded" TargetMode="External"/><Relationship Id="rId9" Type="http://schemas.openxmlformats.org/officeDocument/2006/relationships/hyperlink" Target="https://corporatefinanceinstitute.com/resources/knowledge/strategy/outsourcing/" TargetMode="External"/><Relationship Id="rId14" Type="http://schemas.openxmlformats.org/officeDocument/2006/relationships/hyperlink" Target="https://www.pwc.co.uk/audit-assurance/assets/pdf/operational-resilience-guide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rainingindustry.com/blog/leadership/7-things-the-best-leaders-do-in-times-of-crisis/" TargetMode="External"/><Relationship Id="rId3" Type="http://schemas.openxmlformats.org/officeDocument/2006/relationships/hyperlink" Target="https://www.ted.com/playlists?topics%5b%5d=leadership" TargetMode="External"/><Relationship Id="rId7" Type="http://schemas.openxmlformats.org/officeDocument/2006/relationships/hyperlink" Target="https://f24.com/en/the-importance-of-teamwork-during-an-emergency-or-crisis/" TargetMode="External"/><Relationship Id="rId2" Type="http://schemas.openxmlformats.org/officeDocument/2006/relationships/hyperlink" Target="https://www.entrepreneur.com/leadership/10-popular-myths-about-leadership-and-how-to-overcome-them/330198#%3A~%3Atext%3D10%20Popular%20Myths%20About%20Leadership%20and%20How%20to%2Calways%20tell%20me%20the%20truth.%20...%20More%20item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heRCxqQmrGQ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s://youtu.be/Cxf_SRCcaGo" TargetMode="External"/><Relationship Id="rId10" Type="http://schemas.openxmlformats.org/officeDocument/2006/relationships/hyperlink" Target="https://www.forbes.com/sites/forbescoachescouncil/2020/11/03/seven-critical-thinking-tactics-high-performing-leaders-to-make-informed-decisions/?sh=2ed7b3ce24f7" TargetMode="External"/><Relationship Id="rId4" Type="http://schemas.openxmlformats.org/officeDocument/2006/relationships/hyperlink" Target="https://www.youtube.com/watch?v=SEfgCqnMl5E&amp;t=198s" TargetMode="External"/><Relationship Id="rId9" Type="http://schemas.openxmlformats.org/officeDocument/2006/relationships/hyperlink" Target="https://www.indeed.com/career-advice/career-development/importance-of-business-communica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investopedia.com/terms/s/solvencyratio.asp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usinessprofessor.com/en_US/mgmt-operations/porters-value-chain" TargetMode="External"/><Relationship Id="rId2" Type="http://schemas.openxmlformats.org/officeDocument/2006/relationships/hyperlink" Target="https://fourweekmba.com/porters-value-chain-model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hyperlink" Target="https://www.tradegecko.com/blog/small-business-growth/risk-management-101-for-sm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mecrisistoolkit.eu/open-online-platform-en/" TargetMode="External"/><Relationship Id="rId3" Type="http://schemas.openxmlformats.org/officeDocument/2006/relationships/hyperlink" Target="https://www.facebook.com/SECure.ErasmusProject" TargetMode="External"/><Relationship Id="rId7" Type="http://schemas.openxmlformats.org/officeDocument/2006/relationships/hyperlink" Target="https://www.smecrisistoolkit.eu/virtual-talks/" TargetMode="External"/><Relationship Id="rId2" Type="http://schemas.openxmlformats.org/officeDocument/2006/relationships/hyperlink" Target="https://www.smecrisistoolkit.e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mecrisistoolkit.eu/framework-en/" TargetMode="External"/><Relationship Id="rId5" Type="http://schemas.openxmlformats.org/officeDocument/2006/relationships/hyperlink" Target="https://www.linkedin.com/company/secure-project/" TargetMode="External"/><Relationship Id="rId4" Type="http://schemas.openxmlformats.org/officeDocument/2006/relationships/hyperlink" Target="https://twitter.com/SECure_Projec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secure-project/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www.facebook.com/SECure.ErasmusProjec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smecrisistoolkit.eu/" TargetMode="External"/><Relationship Id="rId4" Type="http://schemas.openxmlformats.org/officeDocument/2006/relationships/image" Target="../media/image25.jpeg"/><Relationship Id="rId9" Type="http://schemas.openxmlformats.org/officeDocument/2006/relationships/hyperlink" Target="https://twitter.com/SECure_Projec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smecrisistoolkit.eu/resources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bcm-institute.org/crisis-management/crisis-stages-pre-crisis" TargetMode="External"/><Relationship Id="rId3" Type="http://schemas.openxmlformats.org/officeDocument/2006/relationships/hyperlink" Target="https://www.webfx.com/blog/marketing/how-5-big-brands-came-back-from-the-brink-of-failure/" TargetMode="External"/><Relationship Id="rId7" Type="http://schemas.openxmlformats.org/officeDocument/2006/relationships/hyperlink" Target="https://www.sciencedirect.com/science/article/pii/S235267342100060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.uk/Antifragile-Things-that-Gain-Disorder/dp/0141038225" TargetMode="External"/><Relationship Id="rId5" Type="http://schemas.openxmlformats.org/officeDocument/2006/relationships/hyperlink" Target="https://www.businessfinland.fi/en/whats-new/news/2021/sustainable-is-resilient--how-to-prepare--for-crisis-and-grow-sustainably" TargetMode="External"/><Relationship Id="rId4" Type="http://schemas.openxmlformats.org/officeDocument/2006/relationships/hyperlink" Target="https://www.linkedin.com/pulse/how-complacency-almost-killed-my-business-hassan-younes/?articleId=6541136148297846784" TargetMode="External"/><Relationship Id="rId9" Type="http://schemas.openxmlformats.org/officeDocument/2006/relationships/hyperlink" Target="https://www.independent.ie/storyplus/overcoming-brexit-how-this-small-business-turned-a-crisis-into-an-opportunity-3759746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2002" y="1155700"/>
            <a:ext cx="2936113" cy="344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48615" marR="340360" indent="3810" algn="ctr">
              <a:lnSpc>
                <a:spcPct val="99300"/>
              </a:lnSpc>
              <a:spcBef>
                <a:spcPts val="125"/>
              </a:spcBef>
            </a:pPr>
            <a:r>
              <a:rPr sz="2800" u="none" spc="-10" dirty="0"/>
              <a:t>GUÍA </a:t>
            </a:r>
            <a:r>
              <a:rPr sz="2800" u="none" spc="-15" dirty="0"/>
              <a:t>DEL </a:t>
            </a:r>
            <a:r>
              <a:rPr sz="2800" u="none" spc="-925" dirty="0"/>
              <a:t> </a:t>
            </a:r>
            <a:r>
              <a:rPr sz="2800" spc="-125" dirty="0"/>
              <a:t>FOR</a:t>
            </a:r>
            <a:r>
              <a:rPr sz="2800" spc="-135" dirty="0"/>
              <a:t>M</a:t>
            </a:r>
            <a:r>
              <a:rPr sz="2800" spc="-105" dirty="0"/>
              <a:t>ADO </a:t>
            </a:r>
            <a:r>
              <a:rPr sz="2800" u="none" spc="-50" dirty="0"/>
              <a:t> </a:t>
            </a:r>
            <a:r>
              <a:rPr sz="2800" spc="-125" dirty="0"/>
              <a:t>R</a:t>
            </a:r>
            <a:r>
              <a:rPr sz="2800" spc="-55" dirty="0"/>
              <a:t> </a:t>
            </a:r>
            <a:r>
              <a:rPr sz="2800" spc="-75" dirty="0"/>
              <a:t>- </a:t>
            </a:r>
            <a:r>
              <a:rPr sz="2800" u="none" spc="-70" dirty="0"/>
              <a:t> </a:t>
            </a:r>
            <a:r>
              <a:rPr sz="2800" spc="-130" dirty="0"/>
              <a:t>EDUCADO</a:t>
            </a:r>
            <a:r>
              <a:rPr sz="2800" spc="-125" dirty="0"/>
              <a:t>R</a:t>
            </a:r>
          </a:p>
          <a:p>
            <a:pPr marL="12065" marR="5080" indent="-635" algn="ctr">
              <a:lnSpc>
                <a:spcPct val="99300"/>
              </a:lnSpc>
              <a:spcBef>
                <a:spcPts val="50"/>
              </a:spcBef>
            </a:pPr>
            <a:r>
              <a:rPr sz="2800" u="none" spc="-5" dirty="0"/>
              <a:t>a </a:t>
            </a:r>
            <a:r>
              <a:rPr sz="2800" u="none" spc="-10" dirty="0"/>
              <a:t>nuestro </a:t>
            </a:r>
            <a:r>
              <a:rPr sz="2800" u="none" spc="-5" dirty="0"/>
              <a:t> </a:t>
            </a:r>
            <a:r>
              <a:rPr sz="2800" u="none" spc="-120" dirty="0"/>
              <a:t>C</a:t>
            </a:r>
            <a:r>
              <a:rPr sz="2800" u="none" spc="-140" dirty="0"/>
              <a:t>U</a:t>
            </a:r>
            <a:r>
              <a:rPr sz="2800" u="none" spc="-130" dirty="0"/>
              <a:t>R</a:t>
            </a:r>
            <a:r>
              <a:rPr sz="2800" u="none" spc="-145" dirty="0"/>
              <a:t>R</a:t>
            </a:r>
            <a:r>
              <a:rPr sz="2800" u="none" spc="-105" dirty="0"/>
              <a:t>IC</a:t>
            </a:r>
            <a:r>
              <a:rPr sz="2800" u="none" spc="-145" dirty="0"/>
              <a:t>U</a:t>
            </a:r>
            <a:r>
              <a:rPr sz="2800" u="none" spc="-105" dirty="0"/>
              <a:t>L</a:t>
            </a:r>
            <a:r>
              <a:rPr sz="2800" u="none" spc="-135" dirty="0"/>
              <a:t>U</a:t>
            </a:r>
            <a:r>
              <a:rPr sz="2800" u="none" spc="-85" dirty="0"/>
              <a:t>M  </a:t>
            </a:r>
            <a:r>
              <a:rPr lang="es-ES" sz="2800" u="none" spc="-5" dirty="0"/>
              <a:t>Y RECURSOS EDUCATIVOS ABIERTOS</a:t>
            </a:r>
            <a:endParaRPr sz="2800" u="none" spc="-15" dirty="0"/>
          </a:p>
        </p:txBody>
      </p:sp>
      <p:grpSp>
        <p:nvGrpSpPr>
          <p:cNvPr id="4" name="object 4"/>
          <p:cNvGrpSpPr/>
          <p:nvPr/>
        </p:nvGrpSpPr>
        <p:grpSpPr>
          <a:xfrm>
            <a:off x="4071620" y="9739629"/>
            <a:ext cx="3487420" cy="447040"/>
            <a:chOff x="4071620" y="9739629"/>
            <a:chExt cx="3487420" cy="447040"/>
          </a:xfrm>
        </p:grpSpPr>
        <p:sp>
          <p:nvSpPr>
            <p:cNvPr id="5" name="object 5"/>
            <p:cNvSpPr/>
            <p:nvPr/>
          </p:nvSpPr>
          <p:spPr>
            <a:xfrm>
              <a:off x="4071620" y="9739629"/>
              <a:ext cx="3487420" cy="447040"/>
            </a:xfrm>
            <a:custGeom>
              <a:avLst/>
              <a:gdLst/>
              <a:ahLst/>
              <a:cxnLst/>
              <a:rect l="l" t="t" r="r" b="b"/>
              <a:pathLst>
                <a:path w="3487420" h="447040">
                  <a:moveTo>
                    <a:pt x="3487420" y="0"/>
                  </a:moveTo>
                  <a:lnTo>
                    <a:pt x="0" y="0"/>
                  </a:lnTo>
                  <a:lnTo>
                    <a:pt x="0" y="447040"/>
                  </a:lnTo>
                  <a:lnTo>
                    <a:pt x="3487420" y="447040"/>
                  </a:lnTo>
                  <a:lnTo>
                    <a:pt x="3487420" y="0"/>
                  </a:lnTo>
                  <a:close/>
                </a:path>
              </a:pathLst>
            </a:custGeom>
            <a:solidFill>
              <a:srgbClr val="EF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8320" y="9883139"/>
              <a:ext cx="1815464" cy="1600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9820" y="9883139"/>
              <a:ext cx="316864" cy="1574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19545" y="10015219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4">
                  <a:moveTo>
                    <a:pt x="16509" y="0"/>
                  </a:moveTo>
                  <a:lnTo>
                    <a:pt x="8254" y="0"/>
                  </a:lnTo>
                  <a:lnTo>
                    <a:pt x="5714" y="1269"/>
                  </a:lnTo>
                  <a:lnTo>
                    <a:pt x="1269" y="5714"/>
                  </a:lnTo>
                  <a:lnTo>
                    <a:pt x="0" y="8889"/>
                  </a:lnTo>
                  <a:lnTo>
                    <a:pt x="0" y="18414"/>
                  </a:lnTo>
                  <a:lnTo>
                    <a:pt x="1269" y="21589"/>
                  </a:lnTo>
                  <a:lnTo>
                    <a:pt x="5079" y="24129"/>
                  </a:lnTo>
                  <a:lnTo>
                    <a:pt x="6984" y="26034"/>
                  </a:lnTo>
                  <a:lnTo>
                    <a:pt x="9524" y="27304"/>
                  </a:lnTo>
                  <a:lnTo>
                    <a:pt x="16509" y="27304"/>
                  </a:lnTo>
                  <a:lnTo>
                    <a:pt x="20319" y="26034"/>
                  </a:lnTo>
                  <a:lnTo>
                    <a:pt x="24764" y="21589"/>
                  </a:lnTo>
                  <a:lnTo>
                    <a:pt x="26034" y="18414"/>
                  </a:lnTo>
                  <a:lnTo>
                    <a:pt x="26034" y="8889"/>
                  </a:lnTo>
                  <a:lnTo>
                    <a:pt x="24764" y="5714"/>
                  </a:lnTo>
                  <a:lnTo>
                    <a:pt x="20319" y="1269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0980" y="9926955"/>
              <a:ext cx="93345" cy="1142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1630" y="9929494"/>
              <a:ext cx="90170" cy="113664"/>
            </a:xfrm>
            <a:prstGeom prst="rect">
              <a:avLst/>
            </a:prstGeom>
          </p:spPr>
        </p:pic>
      </p:grpSp>
      <p:pic>
        <p:nvPicPr>
          <p:cNvPr id="14" name="object 3">
            <a:extLst>
              <a:ext uri="{FF2B5EF4-FFF2-40B4-BE49-F238E27FC236}">
                <a16:creationId xmlns:a16="http://schemas.microsoft.com/office/drawing/2014/main" id="{56DB105A-7470-3E85-A5DB-31514DD4AD34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13" y="7854522"/>
            <a:ext cx="2498486" cy="1302178"/>
          </a:xfrm>
          <a:prstGeom prst="rect">
            <a:avLst/>
          </a:prstGeom>
        </p:spPr>
      </p:pic>
      <p:pic>
        <p:nvPicPr>
          <p:cNvPr id="16" name="object 2">
            <a:extLst>
              <a:ext uri="{FF2B5EF4-FFF2-40B4-BE49-F238E27FC236}">
                <a16:creationId xmlns:a16="http://schemas.microsoft.com/office/drawing/2014/main" id="{0E834FD1-77E6-7D34-85E5-B1BE67601D41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69" y="9929008"/>
            <a:ext cx="1073238" cy="233045"/>
          </a:xfrm>
          <a:prstGeom prst="rect">
            <a:avLst/>
          </a:prstGeom>
        </p:spPr>
      </p:pic>
      <p:pic>
        <p:nvPicPr>
          <p:cNvPr id="17" name="object 4">
            <a:extLst>
              <a:ext uri="{FF2B5EF4-FFF2-40B4-BE49-F238E27FC236}">
                <a16:creationId xmlns:a16="http://schemas.microsoft.com/office/drawing/2014/main" id="{794899DF-34DB-028F-95B5-1304EC0A08BA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03" y="9925884"/>
            <a:ext cx="1351915" cy="219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657859"/>
            <a:ext cx="5970270" cy="39626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290"/>
              </a:spcBef>
            </a:pP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05:</a:t>
            </a:r>
            <a:r>
              <a:rPr sz="2400" b="1" spc="-35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B41F79"/>
                </a:solidFill>
                <a:latin typeface="Arial"/>
                <a:cs typeface="Arial"/>
              </a:rPr>
              <a:t>Resumen</a:t>
            </a:r>
            <a:r>
              <a:rPr sz="2400" b="1" spc="-40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41F79"/>
                </a:solidFill>
                <a:latin typeface="Arial"/>
                <a:cs typeface="Arial"/>
              </a:rPr>
              <a:t>del</a:t>
            </a:r>
            <a:r>
              <a:rPr sz="2400" b="1" spc="-35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contenido</a:t>
            </a:r>
            <a:r>
              <a:rPr sz="2400" b="1" spc="-30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41F79"/>
                </a:solidFill>
                <a:latin typeface="Arial"/>
                <a:cs typeface="Arial"/>
              </a:rPr>
              <a:t>del </a:t>
            </a:r>
            <a:r>
              <a:rPr sz="2400" b="1" spc="-650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curso...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" y="10391139"/>
            <a:ext cx="3945254" cy="0"/>
          </a:xfrm>
          <a:custGeom>
            <a:avLst/>
            <a:gdLst/>
            <a:ahLst/>
            <a:cxnLst/>
            <a:rect l="l" t="t" r="r" b="b"/>
            <a:pathLst>
              <a:path w="3945254">
                <a:moveTo>
                  <a:pt x="0" y="0"/>
                </a:moveTo>
                <a:lnTo>
                  <a:pt x="3945254" y="0"/>
                </a:lnTo>
              </a:path>
            </a:pathLst>
          </a:custGeom>
          <a:ln w="19050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1465" y="1287345"/>
          <a:ext cx="6973570" cy="6560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574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Ó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DULO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1F79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CRISIS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PROVIENE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FACTORES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EXTERNOS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INEVITABLES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1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581">
                <a:tc>
                  <a:txBody>
                    <a:bodyPr/>
                    <a:lstStyle/>
                    <a:p>
                      <a:pPr marL="73660">
                        <a:lnSpc>
                          <a:spcPts val="1140"/>
                        </a:lnSpc>
                      </a:pPr>
                      <a:r>
                        <a:rPr sz="1000" b="1" spc="20" dirty="0">
                          <a:latin typeface="Arial"/>
                          <a:cs typeface="Arial"/>
                        </a:rPr>
                        <a:t>Resumen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97155" marR="67310" algn="just">
                        <a:lnSpc>
                          <a:spcPct val="100000"/>
                        </a:lnSpc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10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éxito</a:t>
                      </a:r>
                      <a:r>
                        <a:rPr sz="10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10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negocios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se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atribuye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con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frecuencia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decisiones</a:t>
                      </a:r>
                      <a:r>
                        <a:rPr sz="10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proactivas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tomadas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nivel</a:t>
                      </a:r>
                      <a:r>
                        <a:rPr sz="10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la dirección, pero esa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no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es toda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la historia.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Con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la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misma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frecuencia,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el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éxito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o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el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fracaso vienen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 determinados por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la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forma en que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los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propietarios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los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directivos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las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empresas manejan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las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situaciones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que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están fuera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su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control.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La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forma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en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que las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empresas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afrontan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las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crisis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externas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puede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tener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un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 fuerte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impacto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en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su supervivencia.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696">
                <a:tc>
                  <a:txBody>
                    <a:bodyPr/>
                    <a:lstStyle/>
                    <a:p>
                      <a:pPr marL="73660">
                        <a:lnSpc>
                          <a:spcPts val="1150"/>
                        </a:lnSpc>
                      </a:pPr>
                      <a:r>
                        <a:rPr sz="1000" b="1" spc="15" dirty="0">
                          <a:latin typeface="Arial"/>
                          <a:cs typeface="Arial"/>
                        </a:rPr>
                        <a:t>Aprender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spc="10" dirty="0">
                          <a:latin typeface="Arial"/>
                          <a:cs typeface="Arial"/>
                        </a:rPr>
                        <a:t>Objetivos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 indent="-173990">
                        <a:lnSpc>
                          <a:spcPts val="1155"/>
                        </a:lnSpc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Profundizar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análisis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tipos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derivados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factores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externos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650" indent="-173990">
                        <a:lnSpc>
                          <a:spcPts val="1195"/>
                        </a:lnSpc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Dotar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participantes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medios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para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prepararse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ante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procedente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factores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externos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015" marR="35433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Entender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cómo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desarrollar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un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plan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preparación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para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externas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un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plan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gestión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riesgos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3104">
                <a:tc>
                  <a:txBody>
                    <a:bodyPr/>
                    <a:lstStyle/>
                    <a:p>
                      <a:pPr marL="73660" marR="469265">
                        <a:lnSpc>
                          <a:spcPts val="1190"/>
                        </a:lnSpc>
                        <a:spcBef>
                          <a:spcPts val="40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Temas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t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ado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17399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Tipos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derivadas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factores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externos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2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natural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financiera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incertidumbres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que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surgen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del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entorno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del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mercado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tecnológica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del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combustible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Enfoques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apoyo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crisis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5168">
                <a:tc>
                  <a:txBody>
                    <a:bodyPr/>
                    <a:lstStyle/>
                    <a:p>
                      <a:pPr marL="73660" marR="255270">
                        <a:lnSpc>
                          <a:spcPts val="1110"/>
                        </a:lnSpc>
                        <a:spcBef>
                          <a:spcPts val="60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udio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caso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4810" indent="-28829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 MT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Hacer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frente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natural: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inundaciones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2013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Europa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un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ejemplo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Alemania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84175" marR="501015" indent="-2882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Cómo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COVID-19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cambió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comercio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minorista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un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ejemplo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Bazaarvoice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(un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comercio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electrónico)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84175" marR="539115" indent="-2882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Cómo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COVID-19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cambió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comercio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minorista: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ejemplo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Dead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Centre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Brewing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(una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microcervecería)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84175" marR="389890" indent="-2882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Cómo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COVID-19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cambió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comercio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minorista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un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ejemplo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Magee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1866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(una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marca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tweed)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84175" marR="405765" indent="-28765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 MT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Cómo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COVID-19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cambió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comercio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minorista: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un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ejemplo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del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Departamento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Empresa, </a:t>
                      </a:r>
                      <a:r>
                        <a:rPr sz="1000" spc="-2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Comercio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Empleo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(DETE)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84810" indent="-288290">
                        <a:lnSpc>
                          <a:spcPts val="1160"/>
                        </a:lnSpc>
                        <a:buFont typeface="Arial MT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000" spc="15" dirty="0">
                          <a:latin typeface="Tahoma"/>
                          <a:cs typeface="Tahoma"/>
                        </a:rPr>
                        <a:t>Caso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práctico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Naked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Wines,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Reino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Unido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84810" indent="-288290">
                        <a:lnSpc>
                          <a:spcPts val="119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Caso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práctico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Cómo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problemas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cadena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suministro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global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pueden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acelerar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crisis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115">
                <a:tc>
                  <a:txBody>
                    <a:bodyPr/>
                    <a:lstStyle/>
                    <a:p>
                      <a:pPr marL="73660" marR="204470">
                        <a:lnSpc>
                          <a:spcPts val="1190"/>
                        </a:lnSpc>
                        <a:spcBef>
                          <a:spcPts val="45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Evalu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cio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sugeridas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29349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Diapositiva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25: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Creación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un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plan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operaciones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emergencia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Diapositiva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74: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Lista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comprobación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 la ciberseguridad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850" y="1689100"/>
            <a:ext cx="2554605" cy="11487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7036435" y="10325310"/>
            <a:ext cx="17081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s-ES" spc="15" dirty="0"/>
              <a:t>10</a:t>
            </a:r>
            <a:endParaRPr spc="1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 O</a:t>
            </a:r>
            <a:r>
              <a:rPr spc="10" dirty="0"/>
              <a:t> </a:t>
            </a:r>
            <a:r>
              <a:rPr spc="-5" dirty="0"/>
              <a:t>S</a:t>
            </a:r>
            <a:r>
              <a:rPr dirty="0"/>
              <a:t> </a:t>
            </a:r>
            <a:r>
              <a:rPr spc="-5" dirty="0"/>
              <a:t>D</a:t>
            </a:r>
            <a:r>
              <a:rPr spc="5" dirty="0"/>
              <a:t> </a:t>
            </a:r>
            <a:r>
              <a:rPr spc="-5" dirty="0"/>
              <a:t>E L</a:t>
            </a:r>
            <a:r>
              <a:rPr spc="10" dirty="0"/>
              <a:t> </a:t>
            </a:r>
            <a:r>
              <a:rPr spc="-5" dirty="0"/>
              <a:t>O S </a:t>
            </a:r>
            <a:r>
              <a:rPr spc="-135" dirty="0"/>
              <a:t> </a:t>
            </a:r>
            <a:r>
              <a:rPr spc="-5" dirty="0"/>
              <a:t>C O N T R O 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2EB8443D-8E77-F00A-1D45-BC26C38B7F5F}"/>
              </a:ext>
            </a:extLst>
          </p:cNvPr>
          <p:cNvGraphicFramePr>
            <a:graphicFrameLocks noGrp="1"/>
          </p:cNvGraphicFramePr>
          <p:nvPr/>
        </p:nvGraphicFramePr>
        <p:xfrm>
          <a:off x="273050" y="7867016"/>
          <a:ext cx="6991985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pPr marL="73660">
                        <a:lnSpc>
                          <a:spcPts val="1535"/>
                        </a:lnSpc>
                      </a:pPr>
                      <a:r>
                        <a:rPr lang="es-ES" sz="1000" b="1" spc="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Más Recursos</a:t>
                      </a:r>
                      <a:endParaRPr sz="1000" b="1" spc="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875" marR="241300" lvl="0" indent="-17399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5" dirty="0" err="1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ea typeface="+mn-ea"/>
                          <a:cs typeface="Tahoma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Catástrofes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ea typeface="+mn-ea"/>
                          <a:cs typeface="Tahoma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naturales más comunes Europa 2020 | Statista</a:t>
                      </a:r>
                      <a:endParaRPr sz="1000" u="sng" spc="5" dirty="0">
                        <a:solidFill>
                          <a:srgbClr val="6B9F23"/>
                        </a:solidFill>
                        <a:uFill>
                          <a:solidFill>
                            <a:srgbClr val="6B9F23"/>
                          </a:solidFill>
                        </a:uFill>
                        <a:latin typeface="Tahoma"/>
                        <a:ea typeface="+mn-ea"/>
                        <a:cs typeface="Tahoma"/>
                      </a:endParaRPr>
                    </a:p>
                    <a:p>
                      <a:pPr marL="270510" indent="-173990">
                        <a:lnSpc>
                          <a:spcPts val="106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Covid-19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impulsa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a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cientos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de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empresas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a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trasladarse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a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Internet</a:t>
                      </a: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(rte.ie)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5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formas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en</a:t>
                      </a:r>
                      <a:r>
                        <a:rPr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que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Covid-19</a:t>
                      </a:r>
                      <a:r>
                        <a:rPr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podría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cambiar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el</a:t>
                      </a:r>
                      <a:r>
                        <a:rPr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comercio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minorista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para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siempre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(rte.ie)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El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impacto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de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las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catástrofes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naturales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en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la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economía</a:t>
                      </a:r>
                      <a:r>
                        <a:rPr sz="1000" u="sng" spc="-3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y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la</a:t>
                      </a:r>
                      <a:r>
                        <a:rPr sz="1000" u="sng" spc="-3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cadena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de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suministro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Clonakilty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"fue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como Venecia"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durante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las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inundaciones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- </a:t>
                      </a:r>
                      <a:r>
                        <a:rPr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TheJournal.ie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El</a:t>
                      </a:r>
                      <a:r>
                        <a:rPr sz="1000" u="sng" spc="-3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efecto</a:t>
                      </a:r>
                      <a:r>
                        <a:rPr sz="1000" u="sng" spc="-3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dominó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-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Ayuda</a:t>
                      </a:r>
                      <a:r>
                        <a:rPr sz="1000" u="sng" spc="-3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en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Economía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Instituciones</a:t>
                      </a:r>
                      <a:r>
                        <a:rPr sz="1000" u="sng" spc="-3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de</a:t>
                      </a:r>
                      <a:r>
                        <a:rPr sz="1000" u="sng" spc="-4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Bretton</a:t>
                      </a:r>
                      <a:r>
                        <a:rPr sz="1000" u="sng" spc="-3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Woods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269875" marR="317500" indent="-173355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¿Maestros </a:t>
                      </a:r>
                      <a:r>
                        <a:rPr sz="1000" u="sng" spc="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de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las catástrofes? 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Retos y oportunidades </a:t>
                      </a:r>
                      <a:r>
                        <a:rPr sz="1000" u="sng" spc="3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para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las </a:t>
                      </a:r>
                      <a:r>
                        <a:rPr sz="1000" u="sng" spc="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PYME 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en tiempos </a:t>
                      </a:r>
                      <a:r>
                        <a:rPr sz="1000" u="sng" spc="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de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crisis.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- </a:t>
                      </a:r>
                      <a:r>
                        <a:rPr sz="1000" spc="20" dirty="0">
                          <a:solidFill>
                            <a:srgbClr val="6B9F2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u="sng" spc="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Resumen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- 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Europa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1000" u="sng" spc="4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PMC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ts val="116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Mantenerse</a:t>
                      </a:r>
                      <a:r>
                        <a:rPr sz="1000" u="sng" spc="-20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1000" u="sng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vivo</a:t>
                      </a:r>
                      <a:r>
                        <a:rPr sz="1000" u="sng" spc="-15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1000" u="sng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durante</a:t>
                      </a:r>
                      <a:r>
                        <a:rPr sz="1000" u="sng" spc="-20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una</a:t>
                      </a:r>
                      <a:r>
                        <a:rPr sz="1000" u="sng" spc="-20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crisis:</a:t>
                      </a:r>
                      <a:r>
                        <a:rPr sz="1000" u="sng" spc="-20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cómo</a:t>
                      </a:r>
                      <a:r>
                        <a:rPr sz="1000" u="sng" spc="-20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las</a:t>
                      </a:r>
                      <a:r>
                        <a:rPr sz="1000" u="sng" spc="-25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PYMES</a:t>
                      </a:r>
                      <a:r>
                        <a:rPr sz="1000" u="sng" spc="-10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1000" u="sng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evitan</a:t>
                      </a:r>
                      <a:r>
                        <a:rPr sz="1000" u="sng" spc="-20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un</a:t>
                      </a:r>
                      <a:r>
                        <a:rPr sz="1000" u="sng" spc="-15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1000" u="sng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desastre</a:t>
                      </a:r>
                      <a:r>
                        <a:rPr sz="1000" u="sng" spc="-25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1000" u="sng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inminente</a:t>
                      </a:r>
                      <a:r>
                        <a:rPr sz="1000" u="sng" spc="-15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-</a:t>
                      </a:r>
                      <a:r>
                        <a:rPr sz="1000" u="sng" spc="-15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PMC</a:t>
                      </a:r>
                      <a:r>
                        <a:rPr sz="1000" u="sng" spc="-15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1000" u="sng" dirty="0">
                          <a:solidFill>
                            <a:srgbClr val="85A66C"/>
                          </a:solidFill>
                          <a:uFill>
                            <a:solidFill>
                              <a:srgbClr val="85A66C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(nih.gov)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</a:rPr>
                        <a:t>Pestleanalysis.com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Freshfields</a:t>
                      </a:r>
                      <a:r>
                        <a:rPr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Bruckhaus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Deringer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269875" marR="241300" indent="-17399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La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ciberdelincuencia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encabeza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la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lista</a:t>
                      </a:r>
                      <a:r>
                        <a:rPr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de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amenazas</a:t>
                      </a:r>
                      <a:r>
                        <a:rPr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de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fraude</a:t>
                      </a:r>
                      <a:r>
                        <a:rPr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externo</a:t>
                      </a:r>
                      <a:r>
                        <a:rPr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a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las</a:t>
                      </a:r>
                      <a:r>
                        <a:rPr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que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se</a:t>
                      </a:r>
                      <a:r>
                        <a:rPr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enfrentan</a:t>
                      </a:r>
                      <a:r>
                        <a:rPr sz="1000" u="sng" spc="-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las </a:t>
                      </a:r>
                      <a:r>
                        <a:rPr sz="1000" spc="-300" dirty="0">
                          <a:solidFill>
                            <a:srgbClr val="6B9F2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empresas</a:t>
                      </a:r>
                      <a:r>
                        <a:rPr sz="1000" u="sng" spc="-3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a</a:t>
                      </a:r>
                      <a:r>
                        <a:rPr sz="1000" u="sng" spc="-3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nivel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mundial</a:t>
                      </a:r>
                      <a:r>
                        <a:rPr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-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PwC</a:t>
                      </a:r>
                      <a:r>
                        <a:rPr sz="1000" u="sng" spc="-3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-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The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Irish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Times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650" y="645138"/>
            <a:ext cx="6275070" cy="39626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290"/>
              </a:spcBef>
            </a:pP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05:</a:t>
            </a:r>
            <a:r>
              <a:rPr sz="2400" b="1" spc="-45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B41F79"/>
                </a:solidFill>
                <a:latin typeface="Arial"/>
                <a:cs typeface="Arial"/>
              </a:rPr>
              <a:t>Resumen</a:t>
            </a:r>
            <a:r>
              <a:rPr sz="2400" b="1" spc="-50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41F79"/>
                </a:solidFill>
                <a:latin typeface="Arial"/>
                <a:cs typeface="Arial"/>
              </a:rPr>
              <a:t>del</a:t>
            </a:r>
            <a:r>
              <a:rPr sz="2400" b="1" spc="-40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contenido </a:t>
            </a:r>
            <a:r>
              <a:rPr sz="2400" b="1" spc="-650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41F79"/>
                </a:solidFill>
                <a:latin typeface="Arial"/>
                <a:cs typeface="Arial"/>
              </a:rPr>
              <a:t>del</a:t>
            </a:r>
            <a:r>
              <a:rPr sz="2400" b="1" spc="-15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curso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" y="10391139"/>
            <a:ext cx="3945254" cy="0"/>
          </a:xfrm>
          <a:custGeom>
            <a:avLst/>
            <a:gdLst/>
            <a:ahLst/>
            <a:cxnLst/>
            <a:rect l="l" t="t" r="r" b="b"/>
            <a:pathLst>
              <a:path w="3945254">
                <a:moveTo>
                  <a:pt x="0" y="0"/>
                </a:moveTo>
                <a:lnTo>
                  <a:pt x="3945254" y="0"/>
                </a:lnTo>
              </a:path>
            </a:pathLst>
          </a:custGeom>
          <a:ln w="19050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1465" y="1231900"/>
          <a:ext cx="6973570" cy="727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574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Ó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DULO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1F79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CRI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IE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FACT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1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114">
                <a:tc>
                  <a:txBody>
                    <a:bodyPr/>
                    <a:lstStyle/>
                    <a:p>
                      <a:pPr marL="73660">
                        <a:lnSpc>
                          <a:spcPts val="1140"/>
                        </a:lnSpc>
                      </a:pPr>
                      <a:r>
                        <a:rPr sz="1000" b="1" spc="20" dirty="0">
                          <a:latin typeface="Arial"/>
                          <a:cs typeface="Arial"/>
                        </a:rPr>
                        <a:t>Resumen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97155" marR="72390" algn="just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000" spc="20" dirty="0">
                          <a:latin typeface="Tahoma"/>
                          <a:cs typeface="Tahoma"/>
                        </a:rPr>
                        <a:t>Este módulo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introducirá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los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alumnos en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las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crisis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que provienen de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factores internos. Utilizando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enfoques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aprendizaje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basados en problemas,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los alumnos comprenderán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aplicarán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mecanismos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para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responder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las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crisis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que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surgen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factores internos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 que ponen en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riesgo la estabilidad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PYME.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7035">
                <a:tc>
                  <a:txBody>
                    <a:bodyPr/>
                    <a:lstStyle/>
                    <a:p>
                      <a:pPr marL="73660" marR="214629">
                        <a:lnSpc>
                          <a:spcPts val="1190"/>
                        </a:lnSpc>
                        <a:spcBef>
                          <a:spcPts val="65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Obje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aprendizaje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 indent="-173990">
                        <a:lnSpc>
                          <a:spcPts val="1155"/>
                        </a:lnSpc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Reconocer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capacidades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cultura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gestión,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determinar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su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apertura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innovación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015" marR="405765" indent="-173990">
                        <a:lnSpc>
                          <a:spcPts val="1200"/>
                        </a:lnSpc>
                        <a:spcBef>
                          <a:spcPts val="30"/>
                        </a:spcBef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Explorar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implicaciones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ventas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un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producto,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lo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que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resulta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caída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repentina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demanda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pérdida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650" indent="-173990">
                        <a:lnSpc>
                          <a:spcPts val="1160"/>
                        </a:lnSpc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Comprender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dinámica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base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clientes,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dependencia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relaciones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015" marR="180340" indent="-17335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spc="20" dirty="0">
                          <a:latin typeface="Tahoma"/>
                          <a:cs typeface="Tahoma"/>
                        </a:rPr>
                        <a:t>Identificar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30" dirty="0">
                          <a:latin typeface="Tahoma"/>
                          <a:cs typeface="Tahoma"/>
                        </a:rPr>
                        <a:t>comprender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30" dirty="0">
                          <a:latin typeface="Tahoma"/>
                          <a:cs typeface="Tahoma"/>
                        </a:rPr>
                        <a:t>papel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función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4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sistemas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4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30" dirty="0">
                          <a:latin typeface="Tahoma"/>
                          <a:cs typeface="Tahoma"/>
                        </a:rPr>
                        <a:t>datos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herramientas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40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-2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35" dirty="0">
                          <a:latin typeface="Tahoma"/>
                          <a:cs typeface="Tahoma"/>
                        </a:rPr>
                        <a:t>análisis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interno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externo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dentro</a:t>
                      </a:r>
                      <a:r>
                        <a:rPr sz="10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3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0" dirty="0">
                          <a:latin typeface="Tahoma"/>
                          <a:cs typeface="Tahoma"/>
                        </a:rPr>
                        <a:t>empresa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650" indent="-173990">
                        <a:lnSpc>
                          <a:spcPts val="1160"/>
                        </a:lnSpc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spc="-5" dirty="0">
                          <a:latin typeface="Tahoma"/>
                          <a:cs typeface="Tahoma"/>
                        </a:rPr>
                        <a:t>Comprender</a:t>
                      </a:r>
                      <a:r>
                        <a:rPr sz="10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beneficios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(el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resultado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final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ganancias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empresa)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liquidez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65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Explorar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causas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principales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operativa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65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Reconocer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mitigar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déficits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tecnológicos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términos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falta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habilidades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recursos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015" marR="81280" indent="-1733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spc="20" dirty="0">
                          <a:latin typeface="Tahoma"/>
                          <a:cs typeface="Tahoma"/>
                        </a:rPr>
                        <a:t>Comprender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 la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 dinámica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organizativas/de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 personal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(errores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humanos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 mala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praxis </a:t>
                      </a:r>
                      <a:r>
                        <a:rPr sz="1000" spc="-2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o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sucesos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intencionados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causados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por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el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hombre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que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ponen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riesgo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estabilidad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PYME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691">
                <a:tc>
                  <a:txBody>
                    <a:bodyPr/>
                    <a:lstStyle/>
                    <a:p>
                      <a:pPr marL="73660" marR="469265">
                        <a:lnSpc>
                          <a:spcPts val="1190"/>
                        </a:lnSpc>
                        <a:spcBef>
                          <a:spcPts val="40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Temas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t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ado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173990">
                        <a:lnSpc>
                          <a:spcPts val="1190"/>
                        </a:lnSpc>
                        <a:spcBef>
                          <a:spcPts val="320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-10" dirty="0">
                          <a:latin typeface="Tahoma"/>
                          <a:cs typeface="Tahoma"/>
                        </a:rPr>
                        <a:t>Factores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internos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gestión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riesgos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ts val="119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Gestión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riesgos: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capacidad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cultura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gestión,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apertura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innovación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ventas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productos,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caída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repentina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demanda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que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provoca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pérdidas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Base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clientes,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dependencia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relaciones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69875" marR="13208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Comprender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papel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función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sistemas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datos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herramientas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análisis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interno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 </a:t>
                      </a:r>
                      <a:r>
                        <a:rPr sz="1000" spc="-2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externo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-5" dirty="0">
                          <a:latin typeface="Tahoma"/>
                          <a:cs typeface="Tahoma"/>
                        </a:rPr>
                        <a:t>Ganancias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(resultado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final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beneficios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empresa)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liquidez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2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operativa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-5" dirty="0">
                          <a:latin typeface="Tahoma"/>
                          <a:cs typeface="Tahoma"/>
                        </a:rPr>
                        <a:t>Déficit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tecnológico: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falta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conocimientos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recursos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69875" marR="11938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organización/personal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(errores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humanos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mala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praxis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sucesos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intencionados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causados </a:t>
                      </a:r>
                      <a:r>
                        <a:rPr sz="1000" spc="-2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por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hombre)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074">
                <a:tc>
                  <a:txBody>
                    <a:bodyPr/>
                    <a:lstStyle/>
                    <a:p>
                      <a:pPr marL="73660" marR="255270">
                        <a:lnSpc>
                          <a:spcPts val="1120"/>
                        </a:lnSpc>
                        <a:spcBef>
                          <a:spcPts val="55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udio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caso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4810" indent="-288290">
                        <a:lnSpc>
                          <a:spcPts val="1195"/>
                        </a:lnSpc>
                        <a:spcBef>
                          <a:spcPts val="320"/>
                        </a:spcBef>
                        <a:buFont typeface="Arial MT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ESTUDIO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CASO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LEGO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Dinamarca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84810" indent="-288290">
                        <a:lnSpc>
                          <a:spcPts val="1195"/>
                        </a:lnSpc>
                        <a:buFont typeface="Arial MT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ESTUDIO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CASO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Flame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GmbH,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Alemania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84810" indent="-288290">
                        <a:lnSpc>
                          <a:spcPts val="1195"/>
                        </a:lnSpc>
                        <a:buFont typeface="Arial MT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Cómo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afrontar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personal: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ejemplo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Google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84810" indent="-28829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0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organizativa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ejemplo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Wells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Fargo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73660" marR="204470">
                        <a:lnSpc>
                          <a:spcPts val="1190"/>
                        </a:lnSpc>
                        <a:spcBef>
                          <a:spcPts val="40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Evalu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cio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sugeridas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15" dirty="0">
                          <a:latin typeface="Tahoma"/>
                          <a:cs typeface="Tahoma"/>
                        </a:rPr>
                        <a:t>Diapositiva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13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Análisis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DAFO</a:t>
                      </a:r>
                      <a:endParaRPr sz="1000" dirty="0">
                        <a:latin typeface="Tahoma"/>
                        <a:cs typeface="Tahoma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Diapositiva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18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Lluvia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ideas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sobre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áreas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 riesgo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EJERCICIO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850" y="1612900"/>
            <a:ext cx="3017520" cy="155892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7005828" y="10325310"/>
            <a:ext cx="17081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1</a:t>
            </a:r>
            <a:r>
              <a:rPr lang="es-ES" spc="15" dirty="0"/>
              <a:t>1</a:t>
            </a:r>
            <a:endParaRPr spc="1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 O</a:t>
            </a:r>
            <a:r>
              <a:rPr spc="10" dirty="0"/>
              <a:t> </a:t>
            </a:r>
            <a:r>
              <a:rPr spc="-5" dirty="0"/>
              <a:t>S</a:t>
            </a:r>
            <a:r>
              <a:rPr dirty="0"/>
              <a:t> </a:t>
            </a:r>
            <a:r>
              <a:rPr spc="-5" dirty="0"/>
              <a:t>D</a:t>
            </a:r>
            <a:r>
              <a:rPr spc="5" dirty="0"/>
              <a:t> </a:t>
            </a:r>
            <a:r>
              <a:rPr spc="-5" dirty="0"/>
              <a:t>E L</a:t>
            </a:r>
            <a:r>
              <a:rPr spc="10" dirty="0"/>
              <a:t> </a:t>
            </a:r>
            <a:r>
              <a:rPr spc="-5" dirty="0"/>
              <a:t>O S </a:t>
            </a:r>
            <a:r>
              <a:rPr spc="-135" dirty="0"/>
              <a:t> </a:t>
            </a:r>
            <a:r>
              <a:rPr spc="-5" dirty="0"/>
              <a:t>C O N T R O 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657859"/>
            <a:ext cx="5741670" cy="39626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290"/>
              </a:spcBef>
            </a:pP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05:</a:t>
            </a:r>
            <a:r>
              <a:rPr sz="2400" b="1" spc="-45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B41F79"/>
                </a:solidFill>
                <a:latin typeface="Arial"/>
                <a:cs typeface="Arial"/>
              </a:rPr>
              <a:t>Resumen</a:t>
            </a:r>
            <a:r>
              <a:rPr sz="2400" b="1" spc="-50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41F79"/>
                </a:solidFill>
                <a:latin typeface="Arial"/>
                <a:cs typeface="Arial"/>
              </a:rPr>
              <a:t>del</a:t>
            </a:r>
            <a:r>
              <a:rPr sz="2400" b="1" spc="-40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contenido </a:t>
            </a:r>
            <a:r>
              <a:rPr sz="2400" b="1" spc="-650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41F79"/>
                </a:solidFill>
                <a:latin typeface="Arial"/>
                <a:cs typeface="Arial"/>
              </a:rPr>
              <a:t>del</a:t>
            </a:r>
            <a:r>
              <a:rPr sz="2400" b="1" spc="-15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curso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" y="10391139"/>
            <a:ext cx="3945254" cy="0"/>
          </a:xfrm>
          <a:custGeom>
            <a:avLst/>
            <a:gdLst/>
            <a:ahLst/>
            <a:cxnLst/>
            <a:rect l="l" t="t" r="r" b="b"/>
            <a:pathLst>
              <a:path w="3945254">
                <a:moveTo>
                  <a:pt x="0" y="0"/>
                </a:moveTo>
                <a:lnTo>
                  <a:pt x="3945254" y="0"/>
                </a:lnTo>
              </a:path>
            </a:pathLst>
          </a:custGeom>
          <a:ln w="19050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5270" y="1376933"/>
          <a:ext cx="6973570" cy="3475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574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Ó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DULO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1F79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CRI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IE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FACT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1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162">
                <a:tc>
                  <a:txBody>
                    <a:bodyPr/>
                    <a:lstStyle/>
                    <a:p>
                      <a:pPr marL="73660" marR="173355">
                        <a:lnSpc>
                          <a:spcPts val="1110"/>
                        </a:lnSpc>
                        <a:spcBef>
                          <a:spcPts val="55"/>
                        </a:spcBef>
                      </a:pPr>
                      <a:r>
                        <a:rPr sz="900" b="1" spc="5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00" b="1" spc="55" dirty="0">
                          <a:latin typeface="Tahoma"/>
                          <a:cs typeface="Tahoma"/>
                        </a:rPr>
                        <a:t>á</a:t>
                      </a:r>
                      <a:r>
                        <a:rPr sz="900" b="1" spc="55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9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info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rm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ó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en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3660">
                        <a:lnSpc>
                          <a:spcPts val="1190"/>
                        </a:lnSpc>
                      </a:pPr>
                      <a:r>
                        <a:rPr sz="900" b="1" spc="-15" dirty="0">
                          <a:latin typeface="Arial"/>
                          <a:cs typeface="Arial"/>
                        </a:rPr>
                        <a:t>Recursos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173990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La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importancia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de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la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cultura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en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la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crisis</a:t>
                      </a:r>
                      <a:r>
                        <a:rPr sz="900" u="sng" spc="-5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|</a:t>
                      </a:r>
                      <a:r>
                        <a:rPr sz="900" u="sng" spc="-1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El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Espacio</a:t>
                      </a:r>
                      <a:r>
                        <a:rPr sz="9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de</a:t>
                      </a:r>
                      <a:r>
                        <a:rPr sz="9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las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Personas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ts val="1180"/>
                        </a:lnSpc>
                        <a:spcBef>
                          <a:spcPts val="25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Factores</a:t>
                      </a:r>
                      <a:r>
                        <a:rPr sz="900" u="sng" spc="-4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internos</a:t>
                      </a:r>
                      <a:r>
                        <a:rPr sz="9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que</a:t>
                      </a:r>
                      <a:r>
                        <a:rPr sz="9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pueden</a:t>
                      </a:r>
                      <a:r>
                        <a:rPr sz="9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afectar</a:t>
                      </a:r>
                      <a:r>
                        <a:rPr sz="9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900" u="sng" spc="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a</a:t>
                      </a:r>
                      <a:r>
                        <a:rPr sz="9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la</a:t>
                      </a:r>
                      <a:r>
                        <a:rPr sz="9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organización</a:t>
                      </a:r>
                      <a:r>
                        <a:rPr sz="9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empresaria</a:t>
                      </a:r>
                      <a:r>
                        <a:rPr sz="900" spc="-10" dirty="0">
                          <a:solidFill>
                            <a:srgbClr val="84B841"/>
                          </a:solidFill>
                          <a:latin typeface="Tahoma"/>
                          <a:cs typeface="Tahoma"/>
                          <a:hlinkClick r:id="rId3"/>
                        </a:rPr>
                        <a:t>l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ts val="1175"/>
                        </a:lnSpc>
                        <a:buClr>
                          <a:srgbClr val="84B841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La importancia</a:t>
                      </a:r>
                      <a:r>
                        <a:rPr sz="900" u="sng" spc="-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9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de la</a:t>
                      </a:r>
                      <a:r>
                        <a:rPr sz="9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 cultura en</a:t>
                      </a:r>
                      <a:r>
                        <a:rPr sz="9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 la</a:t>
                      </a:r>
                      <a:r>
                        <a:rPr sz="9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9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crisis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70510" indent="-173990">
                        <a:lnSpc>
                          <a:spcPts val="1195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LIDERAZGO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DURANTE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UNA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CRISIS: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Liderazgo,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compromiso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y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cultura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Planificación</a:t>
                      </a:r>
                      <a:r>
                        <a:rPr sz="9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de</a:t>
                      </a:r>
                      <a:r>
                        <a:rPr sz="9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productos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en</a:t>
                      </a:r>
                      <a:r>
                        <a:rPr sz="9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tiempos</a:t>
                      </a:r>
                      <a:r>
                        <a:rPr sz="9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de</a:t>
                      </a:r>
                      <a:r>
                        <a:rPr sz="9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crisis</a:t>
                      </a:r>
                      <a:r>
                        <a:rPr sz="900" spc="-5" dirty="0">
                          <a:solidFill>
                            <a:srgbClr val="84B841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Cómo</a:t>
                      </a:r>
                      <a:r>
                        <a:rPr sz="9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convertirse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en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un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gestor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de</a:t>
                      </a:r>
                      <a:r>
                        <a:rPr sz="9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productos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de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primera</a:t>
                      </a:r>
                      <a:r>
                        <a:rPr sz="9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línea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(ravi-mehta.com)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LEGO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es</a:t>
                      </a:r>
                      <a:r>
                        <a:rPr sz="9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una</a:t>
                      </a:r>
                      <a:r>
                        <a:rPr sz="9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increíble</a:t>
                      </a:r>
                      <a:r>
                        <a:rPr sz="9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historia</a:t>
                      </a:r>
                      <a:r>
                        <a:rPr sz="9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de</a:t>
                      </a:r>
                      <a:r>
                        <a:rPr sz="9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cambio</a:t>
                      </a:r>
                      <a:r>
                        <a:rPr sz="9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de</a:t>
                      </a:r>
                      <a:r>
                        <a:rPr sz="9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rumbo</a:t>
                      </a:r>
                      <a:r>
                        <a:rPr sz="9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empresarial</a:t>
                      </a:r>
                      <a:r>
                        <a:rPr sz="9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-</a:t>
                      </a:r>
                      <a:r>
                        <a:rPr sz="9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Mani</a:t>
                      </a:r>
                      <a:r>
                        <a:rPr sz="9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Masood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Gestión</a:t>
                      </a:r>
                      <a:r>
                        <a:rPr sz="9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de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Cuentas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por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Cobrar:</a:t>
                      </a:r>
                      <a:r>
                        <a:rPr sz="9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Significado,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Objetivos,</a:t>
                      </a:r>
                      <a:r>
                        <a:rPr sz="9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Importancia</a:t>
                      </a:r>
                      <a:r>
                        <a:rPr sz="900" u="sng" spc="-6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|</a:t>
                      </a:r>
                      <a:r>
                        <a:rPr sz="900" u="sng" spc="-1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Tally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Solutions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Subcontratación:</a:t>
                      </a:r>
                      <a:r>
                        <a:rPr sz="9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conozca</a:t>
                      </a:r>
                      <a:r>
                        <a:rPr sz="9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las</a:t>
                      </a:r>
                      <a:r>
                        <a:rPr sz="9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ventajas</a:t>
                      </a:r>
                      <a:r>
                        <a:rPr sz="9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sz="900" u="sng" spc="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y</a:t>
                      </a:r>
                      <a:r>
                        <a:rPr sz="9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desventajas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Definición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de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venta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900" u="sng" spc="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y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leaseback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-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AccountingTools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Reserva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de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capital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(significado)</a:t>
                      </a:r>
                      <a:r>
                        <a:rPr sz="900" u="sng" spc="-6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|</a:t>
                      </a:r>
                      <a:r>
                        <a:rPr sz="900" u="sng" spc="-1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Ejemplos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de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reserva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de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capital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1"/>
                        </a:rPr>
                        <a:t>(wallstreetmojo.com)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Capital</a:t>
                      </a:r>
                      <a:r>
                        <a:rPr sz="9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intermedio:</a:t>
                      </a:r>
                      <a:r>
                        <a:rPr sz="9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Lo</a:t>
                      </a:r>
                      <a:r>
                        <a:rPr sz="9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básico</a:t>
                      </a:r>
                      <a:r>
                        <a:rPr sz="9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-</a:t>
                      </a:r>
                      <a:r>
                        <a:rPr sz="9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AB</a:t>
                      </a:r>
                      <a:r>
                        <a:rPr sz="9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Capital</a:t>
                      </a:r>
                      <a:r>
                        <a:rPr sz="9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2"/>
                        </a:rPr>
                        <a:t>(trustabcapital.com)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ts val="1195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Explicación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de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los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tipos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de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interés: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Nominal,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real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y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efectivo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 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3"/>
                        </a:rPr>
                        <a:t>(investopedia.com)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ts val="1195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4"/>
                        </a:rPr>
                        <a:t>operational-resilience-guide.pdf</a:t>
                      </a:r>
                      <a:r>
                        <a:rPr sz="900" u="sng" spc="-7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4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4"/>
                        </a:rPr>
                        <a:t>(pwc.co.uk)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ts val="1195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5"/>
                        </a:rPr>
                        <a:t>Riesgos</a:t>
                      </a:r>
                      <a:r>
                        <a:rPr sz="9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5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5"/>
                        </a:rPr>
                        <a:t>operativos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ts val="1195"/>
                        </a:lnSpc>
                        <a:spcBef>
                          <a:spcPts val="20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4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 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fallos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tecnológicos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comunes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para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las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pymes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en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2022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 </a:t>
                      </a:r>
                      <a:r>
                        <a:rPr sz="900" u="sng" spc="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Cambria Math"/>
                          <a:cs typeface="Cambria Math"/>
                          <a:hlinkClick r:id="rId16"/>
                        </a:rPr>
                        <a:t>⋆</a:t>
                      </a:r>
                      <a:r>
                        <a:rPr sz="9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Cambria Math"/>
                          <a:cs typeface="Cambria Math"/>
                          <a:hlinkClick r:id="rId16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Isa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6"/>
                        </a:rPr>
                        <a:t>Lillo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ts val="1195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10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fracasos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en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las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redes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sociales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que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hay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que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evitar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en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2021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7"/>
                        </a:rPr>
                        <a:t>(hubspot.com)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Mantenimiento</a:t>
                      </a:r>
                      <a:r>
                        <a:rPr sz="900" u="sng" spc="-4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informático:</a:t>
                      </a:r>
                      <a:r>
                        <a:rPr sz="9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Adoptar</a:t>
                      </a:r>
                      <a:r>
                        <a:rPr sz="9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el</a:t>
                      </a:r>
                      <a:r>
                        <a:rPr sz="9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enfoque</a:t>
                      </a:r>
                      <a:r>
                        <a:rPr sz="900" u="sng" spc="-4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correcto</a:t>
                      </a:r>
                      <a:r>
                        <a:rPr sz="900" u="sng" spc="-4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 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para</a:t>
                      </a:r>
                      <a:r>
                        <a:rPr sz="9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el</a:t>
                      </a:r>
                      <a:r>
                        <a:rPr sz="900" u="sng" spc="-4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8"/>
                        </a:rPr>
                        <a:t>mantenimiento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9"/>
                        </a:rPr>
                        <a:t>Tipos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9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9"/>
                        </a:rPr>
                        <a:t>de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9"/>
                        </a:rPr>
                        <a:t> crisis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Cómo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 evitar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una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 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crisis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de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personal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cuando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 llega</a:t>
                      </a:r>
                      <a:r>
                        <a:rPr sz="9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una</a:t>
                      </a:r>
                      <a:r>
                        <a:rPr sz="9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 </a:t>
                      </a:r>
                      <a:r>
                        <a:rPr sz="9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crisis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 </a:t>
                      </a:r>
                      <a:r>
                        <a:rPr sz="9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de</a:t>
                      </a:r>
                      <a:r>
                        <a:rPr sz="9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 </a:t>
                      </a:r>
                      <a:r>
                        <a:rPr sz="9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0"/>
                        </a:rPr>
                        <a:t>persona</a:t>
                      </a:r>
                      <a:r>
                        <a:rPr sz="900" spc="10" dirty="0">
                          <a:solidFill>
                            <a:srgbClr val="84B841"/>
                          </a:solidFill>
                          <a:latin typeface="Tahoma"/>
                          <a:cs typeface="Tahoma"/>
                          <a:hlinkClick r:id="rId20"/>
                        </a:rPr>
                        <a:t>l</a:t>
                      </a:r>
                      <a:endParaRPr sz="900" dirty="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7005828" y="10325310"/>
            <a:ext cx="17081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1</a:t>
            </a:r>
            <a:r>
              <a:rPr lang="es-ES" spc="15" dirty="0"/>
              <a:t>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 O</a:t>
            </a:r>
            <a:r>
              <a:rPr spc="10" dirty="0"/>
              <a:t> </a:t>
            </a:r>
            <a:r>
              <a:rPr spc="-5" dirty="0"/>
              <a:t>S</a:t>
            </a:r>
            <a:r>
              <a:rPr dirty="0"/>
              <a:t> </a:t>
            </a:r>
            <a:r>
              <a:rPr spc="-5" dirty="0"/>
              <a:t>D</a:t>
            </a:r>
            <a:r>
              <a:rPr spc="5" dirty="0"/>
              <a:t> </a:t>
            </a:r>
            <a:r>
              <a:rPr spc="-5" dirty="0"/>
              <a:t>E L</a:t>
            </a:r>
            <a:r>
              <a:rPr spc="10" dirty="0"/>
              <a:t> </a:t>
            </a:r>
            <a:r>
              <a:rPr spc="-5" dirty="0"/>
              <a:t>O S </a:t>
            </a:r>
            <a:r>
              <a:rPr spc="-135" dirty="0"/>
              <a:t> </a:t>
            </a:r>
            <a:r>
              <a:rPr spc="-5" dirty="0"/>
              <a:t>C O N T R O 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657859"/>
            <a:ext cx="6198870" cy="39626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290"/>
              </a:spcBef>
            </a:pP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05: Resumen </a:t>
            </a:r>
            <a:r>
              <a:rPr sz="2400" b="1" dirty="0">
                <a:solidFill>
                  <a:srgbClr val="B41F79"/>
                </a:solidFill>
                <a:latin typeface="Arial"/>
                <a:cs typeface="Arial"/>
              </a:rPr>
              <a:t>del </a:t>
            </a: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contenido </a:t>
            </a:r>
            <a:r>
              <a:rPr sz="2400" b="1" dirty="0">
                <a:solidFill>
                  <a:srgbClr val="B41F79"/>
                </a:solidFill>
                <a:latin typeface="Arial"/>
                <a:cs typeface="Arial"/>
              </a:rPr>
              <a:t>del </a:t>
            </a:r>
            <a:r>
              <a:rPr sz="2400" b="1" spc="-660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curso </a:t>
            </a:r>
            <a:r>
              <a:rPr sz="2400" b="1" spc="5" dirty="0">
                <a:solidFill>
                  <a:srgbClr val="B41F79"/>
                </a:solidFill>
                <a:latin typeface="Arial"/>
                <a:cs typeface="Arial"/>
              </a:rPr>
              <a:t>...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" y="10391139"/>
            <a:ext cx="3945254" cy="0"/>
          </a:xfrm>
          <a:custGeom>
            <a:avLst/>
            <a:gdLst/>
            <a:ahLst/>
            <a:cxnLst/>
            <a:rect l="l" t="t" r="r" b="b"/>
            <a:pathLst>
              <a:path w="3945254">
                <a:moveTo>
                  <a:pt x="0" y="0"/>
                </a:moveTo>
                <a:lnTo>
                  <a:pt x="3945254" y="0"/>
                </a:lnTo>
              </a:path>
            </a:pathLst>
          </a:custGeom>
          <a:ln w="19050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5270" y="1376933"/>
          <a:ext cx="6973570" cy="8199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453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Ó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DULO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1F79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8477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CULTURA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LIDERAZGO,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GESTI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Ó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PARTES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INTERESADAS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200" b="1" spc="-3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COMUNICACIONES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1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816">
                <a:tc>
                  <a:txBody>
                    <a:bodyPr/>
                    <a:lstStyle/>
                    <a:p>
                      <a:pPr marL="73660">
                        <a:lnSpc>
                          <a:spcPts val="1140"/>
                        </a:lnSpc>
                      </a:pPr>
                      <a:r>
                        <a:rPr sz="1000" b="1" spc="20" dirty="0">
                          <a:latin typeface="Arial"/>
                          <a:cs typeface="Arial"/>
                        </a:rPr>
                        <a:t>Resumen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7155" marR="71120" algn="just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Este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módulo le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proporcionará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un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conocimiento profundo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las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habilidades clave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los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líderes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modernos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en un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mundo que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cambia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rápidamente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una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comprensión del liderazgo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la función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clave, la gestión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las partes interesadas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las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comunicaciones en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el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contexto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de una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crisis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empresarial.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053">
                <a:tc>
                  <a:txBody>
                    <a:bodyPr/>
                    <a:lstStyle/>
                    <a:p>
                      <a:pPr marL="73660" marR="214629">
                        <a:lnSpc>
                          <a:spcPts val="1190"/>
                        </a:lnSpc>
                        <a:spcBef>
                          <a:spcPts val="45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Obje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aprendizaje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 marR="205740" indent="-173990">
                        <a:lnSpc>
                          <a:spcPts val="1130"/>
                        </a:lnSpc>
                        <a:spcBef>
                          <a:spcPts val="55"/>
                        </a:spcBef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Dotar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participantes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habilidades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liderazgo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que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son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cruciales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hora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gestionar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una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crisis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650" indent="-173990">
                        <a:lnSpc>
                          <a:spcPts val="1165"/>
                        </a:lnSpc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Conocer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habilidades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específicas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necesarias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diferentes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etapas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crisis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65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Aprenda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sobre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liderazgo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adaptativo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65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Aprenda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analizar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partes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interesadas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650" indent="-17399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spc="-5" dirty="0">
                          <a:latin typeface="Tahoma"/>
                          <a:cs typeface="Tahoma"/>
                        </a:rPr>
                        <a:t>Comprender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comunicaciones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del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deber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asistencia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cómo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controlar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narración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73660">
                        <a:lnSpc>
                          <a:spcPts val="1150"/>
                        </a:lnSpc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Temas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spc="10" dirty="0">
                          <a:latin typeface="Arial"/>
                          <a:cs typeface="Arial"/>
                        </a:rPr>
                        <a:t>Cubierto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173990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30" dirty="0">
                          <a:latin typeface="Tahoma"/>
                          <a:cs typeface="Tahoma"/>
                        </a:rPr>
                        <a:t>Cultura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liderazgo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Gestión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partes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interesadas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35" dirty="0">
                          <a:latin typeface="Tahoma"/>
                          <a:cs typeface="Tahoma"/>
                        </a:rPr>
                        <a:t>Comunicaciones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Base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clientes,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dependencia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relaciones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69875" marR="132080" indent="-17399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Comprender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papel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función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sistemas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datos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herramientas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análisis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interno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 </a:t>
                      </a:r>
                      <a:r>
                        <a:rPr sz="1000" spc="-2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externo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577">
                <a:tc>
                  <a:txBody>
                    <a:bodyPr/>
                    <a:lstStyle/>
                    <a:p>
                      <a:pPr marL="73660" marR="204470">
                        <a:lnSpc>
                          <a:spcPts val="1190"/>
                        </a:lnSpc>
                        <a:spcBef>
                          <a:spcPts val="35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Evalu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cio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sugeridas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2201545">
                        <a:lnSpc>
                          <a:spcPct val="101200"/>
                        </a:lnSpc>
                        <a:spcBef>
                          <a:spcPts val="265"/>
                        </a:spcBef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Diapositiva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39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Identificación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las partes interesadas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Diapositivas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41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44 -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Análisis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las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partes interesadas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Diapositiva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46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Medidas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gestión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partes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interesadas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 </a:t>
                      </a:r>
                      <a:r>
                        <a:rPr sz="1000" spc="-2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plan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acción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Diapositiva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48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Seguimiento y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revisión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las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partes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interesadas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2176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b="1" spc="20" dirty="0">
                          <a:latin typeface="Tahoma"/>
                          <a:cs typeface="Tahoma"/>
                        </a:rPr>
                        <a:t>á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recursos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173990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10</a:t>
                      </a:r>
                      <a:r>
                        <a:rPr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mitos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populares</a:t>
                      </a:r>
                      <a:r>
                        <a:rPr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sobre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el</a:t>
                      </a:r>
                      <a:r>
                        <a:rPr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liderazgo</a:t>
                      </a:r>
                      <a:r>
                        <a:rPr sz="10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y</a:t>
                      </a:r>
                      <a:r>
                        <a:rPr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cómo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superarlos</a:t>
                      </a:r>
                      <a:r>
                        <a:rPr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(entrepreneur.com)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Clr>
                          <a:srgbClr val="84B841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Lista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de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reproducción 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de</a:t>
                      </a:r>
                      <a:r>
                        <a:rPr sz="1000" u="sng" spc="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TED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Talks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sobre</a:t>
                      </a:r>
                      <a:r>
                        <a:rPr sz="1000" u="sng" spc="4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liderazgo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La</a:t>
                      </a:r>
                      <a:r>
                        <a:rPr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opinión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del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Dr.</a:t>
                      </a:r>
                      <a:r>
                        <a:rPr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John</a:t>
                      </a:r>
                      <a:r>
                        <a:rPr sz="10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Kotter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sobre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Las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diferencias</a:t>
                      </a:r>
                      <a:r>
                        <a:rPr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clave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entre</a:t>
                      </a:r>
                      <a:r>
                        <a:rPr sz="10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liderar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spc="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y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gestionar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Amy</a:t>
                      </a:r>
                      <a:r>
                        <a:rPr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C.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E.</a:t>
                      </a: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- </a:t>
                      </a: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Cómo liderar</a:t>
                      </a:r>
                      <a:r>
                        <a:rPr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en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una </a:t>
                      </a:r>
                      <a:r>
                        <a:rPr sz="10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crisis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Dr.</a:t>
                      </a:r>
                      <a:r>
                        <a:rPr sz="10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Daniel</a:t>
                      </a:r>
                      <a:r>
                        <a:rPr sz="10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Goleman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-</a:t>
                      </a:r>
                      <a:r>
                        <a:rPr sz="10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fascinante</a:t>
                      </a:r>
                      <a:r>
                        <a:rPr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base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científica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para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el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desarrollo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del</a:t>
                      </a:r>
                      <a:r>
                        <a:rPr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liderazgo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La</a:t>
                      </a:r>
                      <a:r>
                        <a:rPr sz="1000" u="sng" spc="-5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importancia</a:t>
                      </a:r>
                      <a:r>
                        <a:rPr sz="1000" u="sng" spc="-4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del</a:t>
                      </a:r>
                      <a:r>
                        <a:rPr sz="1000" u="sng" spc="-4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trabajo</a:t>
                      </a:r>
                      <a:r>
                        <a:rPr sz="10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en</a:t>
                      </a:r>
                      <a:r>
                        <a:rPr sz="1000" u="sng" spc="-4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equipo</a:t>
                      </a:r>
                      <a:r>
                        <a:rPr sz="1000" u="sng" spc="-4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durante</a:t>
                      </a:r>
                      <a:r>
                        <a:rPr sz="1000" u="sng" spc="-4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una</a:t>
                      </a:r>
                      <a:r>
                        <a:rPr sz="10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emergencia</a:t>
                      </a:r>
                      <a:r>
                        <a:rPr sz="1000" u="sng" spc="-4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1000" u="sng" spc="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o</a:t>
                      </a:r>
                      <a:r>
                        <a:rPr sz="1000" u="sng" spc="-4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crisis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7</a:t>
                      </a:r>
                      <a:r>
                        <a:rPr sz="10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cosas</a:t>
                      </a:r>
                      <a:r>
                        <a:rPr sz="10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que</a:t>
                      </a:r>
                      <a:r>
                        <a:rPr sz="10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hacen</a:t>
                      </a:r>
                      <a:r>
                        <a:rPr sz="10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los</a:t>
                      </a:r>
                      <a:r>
                        <a:rPr sz="10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mejores</a:t>
                      </a:r>
                      <a:r>
                        <a:rPr sz="10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líderes</a:t>
                      </a:r>
                      <a:r>
                        <a:rPr sz="10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en</a:t>
                      </a:r>
                      <a:r>
                        <a:rPr sz="10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tiempos</a:t>
                      </a:r>
                      <a:r>
                        <a:rPr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de</a:t>
                      </a:r>
                      <a:r>
                        <a:rPr sz="10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crisis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Importancia</a:t>
                      </a:r>
                      <a:r>
                        <a:rPr sz="1000" u="sng" spc="-4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de</a:t>
                      </a:r>
                      <a:r>
                        <a:rPr sz="1000" u="sng" spc="-4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la</a:t>
                      </a:r>
                      <a:r>
                        <a:rPr sz="10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comunicación</a:t>
                      </a:r>
                      <a:r>
                        <a:rPr sz="10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empresaria</a:t>
                      </a:r>
                      <a:r>
                        <a:rPr sz="1000" spc="-10" dirty="0">
                          <a:solidFill>
                            <a:srgbClr val="84B841"/>
                          </a:solidFill>
                          <a:latin typeface="Tahoma"/>
                          <a:cs typeface="Tahoma"/>
                          <a:hlinkClick r:id="rId9"/>
                        </a:rPr>
                        <a:t>l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69875" marR="78740" indent="-17399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Forbes:</a:t>
                      </a:r>
                      <a:r>
                        <a:rPr sz="1000" u="sng" spc="-4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Siete</a:t>
                      </a:r>
                      <a:r>
                        <a:rPr sz="10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tácticas</a:t>
                      </a:r>
                      <a:r>
                        <a:rPr sz="1000" u="sng" spc="-4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de</a:t>
                      </a:r>
                      <a:r>
                        <a:rPr sz="10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pensamiento</a:t>
                      </a:r>
                      <a:r>
                        <a:rPr sz="10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10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crítico</a:t>
                      </a:r>
                      <a:r>
                        <a:rPr sz="10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de</a:t>
                      </a:r>
                      <a:r>
                        <a:rPr sz="1000" u="sng" spc="-5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los</a:t>
                      </a:r>
                      <a:r>
                        <a:rPr sz="1000" u="sng" spc="-4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líderes</a:t>
                      </a:r>
                      <a:r>
                        <a:rPr sz="1000" u="sng" spc="-4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de</a:t>
                      </a:r>
                      <a:r>
                        <a:rPr sz="10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alto</a:t>
                      </a:r>
                      <a:r>
                        <a:rPr sz="10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rendimiento</a:t>
                      </a:r>
                      <a:r>
                        <a:rPr sz="1000" u="sng" spc="-4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para</a:t>
                      </a:r>
                      <a:r>
                        <a:rPr sz="10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tomar</a:t>
                      </a:r>
                      <a:r>
                        <a:rPr sz="10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 </a:t>
                      </a:r>
                      <a:r>
                        <a:rPr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10"/>
                        </a:rPr>
                        <a:t>decisiones </a:t>
                      </a:r>
                      <a:r>
                        <a:rPr sz="1000" spc="-295" dirty="0">
                          <a:solidFill>
                            <a:srgbClr val="84B84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solidFill>
                            <a:srgbClr val="84B841"/>
                          </a:solidFill>
                          <a:latin typeface="Tahoma"/>
                          <a:cs typeface="Tahoma"/>
                          <a:hlinkClick r:id="rId10"/>
                        </a:rPr>
                        <a:t>informadas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575308" y="9377171"/>
            <a:ext cx="614680" cy="8890"/>
          </a:xfrm>
          <a:custGeom>
            <a:avLst/>
            <a:gdLst/>
            <a:ahLst/>
            <a:cxnLst/>
            <a:rect l="l" t="t" r="r" b="b"/>
            <a:pathLst>
              <a:path w="614680" h="8890">
                <a:moveTo>
                  <a:pt x="614172" y="0"/>
                </a:moveTo>
                <a:lnTo>
                  <a:pt x="0" y="0"/>
                </a:lnTo>
                <a:lnTo>
                  <a:pt x="0" y="8382"/>
                </a:lnTo>
                <a:lnTo>
                  <a:pt x="614172" y="8382"/>
                </a:lnTo>
                <a:lnTo>
                  <a:pt x="614172" y="0"/>
                </a:lnTo>
                <a:close/>
              </a:path>
            </a:pathLst>
          </a:custGeom>
          <a:solidFill>
            <a:srgbClr val="84B8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025" y="1919604"/>
            <a:ext cx="3998595" cy="219328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7054850" y="10386044"/>
            <a:ext cx="15240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s-ES" spc="15" dirty="0"/>
              <a:t>13</a:t>
            </a:r>
            <a:endParaRPr spc="1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 O</a:t>
            </a:r>
            <a:r>
              <a:rPr spc="10" dirty="0"/>
              <a:t> </a:t>
            </a:r>
            <a:r>
              <a:rPr spc="-5" dirty="0"/>
              <a:t>S</a:t>
            </a:r>
            <a:r>
              <a:rPr dirty="0"/>
              <a:t> </a:t>
            </a:r>
            <a:r>
              <a:rPr spc="-5" dirty="0"/>
              <a:t>D</a:t>
            </a:r>
            <a:r>
              <a:rPr spc="5" dirty="0"/>
              <a:t> </a:t>
            </a:r>
            <a:r>
              <a:rPr spc="-5" dirty="0"/>
              <a:t>E L</a:t>
            </a:r>
            <a:r>
              <a:rPr spc="10" dirty="0"/>
              <a:t> </a:t>
            </a:r>
            <a:r>
              <a:rPr spc="-5" dirty="0"/>
              <a:t>O S </a:t>
            </a:r>
            <a:r>
              <a:rPr spc="-135" dirty="0"/>
              <a:t> </a:t>
            </a:r>
            <a:r>
              <a:rPr spc="-5" dirty="0"/>
              <a:t>C O N T R O 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657859"/>
            <a:ext cx="6198870" cy="39626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290"/>
              </a:spcBef>
            </a:pP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05: Resumen </a:t>
            </a:r>
            <a:r>
              <a:rPr sz="2400" b="1" dirty="0">
                <a:solidFill>
                  <a:srgbClr val="B41F79"/>
                </a:solidFill>
                <a:latin typeface="Arial"/>
                <a:cs typeface="Arial"/>
              </a:rPr>
              <a:t>del </a:t>
            </a: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contenido </a:t>
            </a:r>
            <a:r>
              <a:rPr sz="2400" b="1" dirty="0">
                <a:solidFill>
                  <a:srgbClr val="B41F79"/>
                </a:solidFill>
                <a:latin typeface="Arial"/>
                <a:cs typeface="Arial"/>
              </a:rPr>
              <a:t>del </a:t>
            </a:r>
            <a:r>
              <a:rPr sz="2400" b="1" spc="-660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curso </a:t>
            </a:r>
            <a:r>
              <a:rPr sz="2400" b="1" spc="5" dirty="0">
                <a:solidFill>
                  <a:srgbClr val="B41F79"/>
                </a:solidFill>
                <a:latin typeface="Arial"/>
                <a:cs typeface="Arial"/>
              </a:rPr>
              <a:t>...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" y="10391139"/>
            <a:ext cx="3945254" cy="0"/>
          </a:xfrm>
          <a:custGeom>
            <a:avLst/>
            <a:gdLst/>
            <a:ahLst/>
            <a:cxnLst/>
            <a:rect l="l" t="t" r="r" b="b"/>
            <a:pathLst>
              <a:path w="3945254">
                <a:moveTo>
                  <a:pt x="0" y="0"/>
                </a:moveTo>
                <a:lnTo>
                  <a:pt x="3945254" y="0"/>
                </a:lnTo>
              </a:path>
            </a:pathLst>
          </a:custGeom>
          <a:ln w="19050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5270" y="1376933"/>
          <a:ext cx="6973570" cy="66527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453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Ó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DULO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1F79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13030">
                        <a:lnSpc>
                          <a:spcPct val="104700"/>
                        </a:lnSpc>
                        <a:spcBef>
                          <a:spcPts val="22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COMPRENDER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LOS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RATIOS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FINANCIEROS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LIQUIDEZ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INSOLVENCIA </a:t>
                      </a:r>
                      <a:r>
                        <a:rPr sz="1200" b="1" spc="-3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COMO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ENFOQUE DE REESTRUCTURACI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Ó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1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694">
                <a:tc>
                  <a:txBody>
                    <a:bodyPr/>
                    <a:lstStyle/>
                    <a:p>
                      <a:pPr marL="73660">
                        <a:lnSpc>
                          <a:spcPts val="1140"/>
                        </a:lnSpc>
                      </a:pPr>
                      <a:r>
                        <a:rPr sz="1000" b="1" spc="20" dirty="0">
                          <a:latin typeface="Arial"/>
                          <a:cs typeface="Arial"/>
                        </a:rPr>
                        <a:t>Resumen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7155" marR="7620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Este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módulo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introducirá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los alumnos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en un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conocimiento profundo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los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ratios financieros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 de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liquidez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como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clave para gestionar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una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PYME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través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una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crisis,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o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para evitar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una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crisis.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Los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alumnos conocerán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los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fundamentos de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la insolvencia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como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método de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reestructuración,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con un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enfoque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 localizado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 la insolvencia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nuestros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países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asociados.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877">
                <a:tc>
                  <a:txBody>
                    <a:bodyPr/>
                    <a:lstStyle/>
                    <a:p>
                      <a:pPr marL="73660" marR="214629">
                        <a:lnSpc>
                          <a:spcPts val="1190"/>
                        </a:lnSpc>
                        <a:spcBef>
                          <a:spcPts val="40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Obje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aprendizaje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 indent="-173990">
                        <a:lnSpc>
                          <a:spcPts val="1155"/>
                        </a:lnSpc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Analizar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diversos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ratios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financieros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liquidez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sus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ejemplos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650" indent="-173990">
                        <a:lnSpc>
                          <a:spcPts val="1195"/>
                        </a:lnSpc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Conozca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mejor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insolvencia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sepa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cómo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evaluar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si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empresa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es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insolvente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654">
                <a:tc>
                  <a:txBody>
                    <a:bodyPr/>
                    <a:lstStyle/>
                    <a:p>
                      <a:pPr marL="73660" marR="469265">
                        <a:lnSpc>
                          <a:spcPts val="1190"/>
                        </a:lnSpc>
                        <a:spcBef>
                          <a:spcPts val="45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Temas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t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ado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17399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Entender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ratios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financieros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liquidez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insolvencia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como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método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reestructuración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277">
                <a:tc>
                  <a:txBody>
                    <a:bodyPr/>
                    <a:lstStyle/>
                    <a:p>
                      <a:pPr marL="73660" marR="255270">
                        <a:lnSpc>
                          <a:spcPts val="1120"/>
                        </a:lnSpc>
                        <a:spcBef>
                          <a:spcPts val="50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udio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caso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4810" indent="-288290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 MT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Ración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actual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ejemplo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P&amp;G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Johnson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&amp;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Johnson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84175" marR="756920" indent="-28765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Arial MT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Consecuencias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la insolvencia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ejemplo del proceso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rescate administrativo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pequeñas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empresas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(SCARP)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81">
                <a:tc>
                  <a:txBody>
                    <a:bodyPr/>
                    <a:lstStyle/>
                    <a:p>
                      <a:pPr marL="73660" marR="204470">
                        <a:lnSpc>
                          <a:spcPts val="1190"/>
                        </a:lnSpc>
                        <a:spcBef>
                          <a:spcPts val="45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Evalu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cio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sugeridas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Diapositiva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33: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¿Sabe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cuáles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son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estadísticas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empresas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insolventes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su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país?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7427">
                <a:tc>
                  <a:txBody>
                    <a:bodyPr/>
                    <a:lstStyle/>
                    <a:p>
                      <a:pPr marL="73660" marR="173355">
                        <a:lnSpc>
                          <a:spcPts val="1120"/>
                        </a:lnSpc>
                        <a:spcBef>
                          <a:spcPts val="45"/>
                        </a:spcBef>
                      </a:pPr>
                      <a:r>
                        <a:rPr sz="1000" b="1" spc="5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b="1" spc="55" dirty="0">
                          <a:latin typeface="Tahoma"/>
                          <a:cs typeface="Tahoma"/>
                        </a:rPr>
                        <a:t>á</a:t>
                      </a:r>
                      <a:r>
                        <a:rPr sz="1000" b="1" spc="55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10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info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rm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ó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1000" b="1" spc="40" dirty="0">
                          <a:latin typeface="Arial"/>
                          <a:cs typeface="Arial"/>
                        </a:rPr>
                        <a:t>en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660">
                        <a:lnSpc>
                          <a:spcPts val="1180"/>
                        </a:lnSpc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Recursos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173990">
                        <a:lnSpc>
                          <a:spcPct val="100000"/>
                        </a:lnSpc>
                        <a:spcBef>
                          <a:spcPts val="335"/>
                        </a:spcBef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Ratios</a:t>
                      </a:r>
                      <a:r>
                        <a:rPr sz="1000" u="sng" spc="-3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de</a:t>
                      </a:r>
                      <a:r>
                        <a:rPr sz="1000" u="sng" spc="-3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solvencia</a:t>
                      </a:r>
                      <a:r>
                        <a:rPr sz="1000" u="sng" spc="-3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vs.</a:t>
                      </a:r>
                      <a:r>
                        <a:rPr sz="1000" u="sng" spc="-4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Ratios</a:t>
                      </a:r>
                      <a:r>
                        <a:rPr sz="1000" u="sng" spc="-3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de</a:t>
                      </a:r>
                      <a:r>
                        <a:rPr sz="1000" u="sng" spc="-3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liquidez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985" y="1974214"/>
            <a:ext cx="3710940" cy="20570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7017745" y="10333036"/>
            <a:ext cx="16613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s-ES" spc="15" dirty="0"/>
              <a:t>14</a:t>
            </a:r>
            <a:endParaRPr spc="1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 O</a:t>
            </a:r>
            <a:r>
              <a:rPr spc="10" dirty="0"/>
              <a:t> </a:t>
            </a:r>
            <a:r>
              <a:rPr spc="-5" dirty="0"/>
              <a:t>S</a:t>
            </a:r>
            <a:r>
              <a:rPr dirty="0"/>
              <a:t> </a:t>
            </a:r>
            <a:r>
              <a:rPr spc="-5" dirty="0"/>
              <a:t>D</a:t>
            </a:r>
            <a:r>
              <a:rPr spc="5" dirty="0"/>
              <a:t> </a:t>
            </a:r>
            <a:r>
              <a:rPr spc="-5" dirty="0"/>
              <a:t>E L</a:t>
            </a:r>
            <a:r>
              <a:rPr spc="10" dirty="0"/>
              <a:t> </a:t>
            </a:r>
            <a:r>
              <a:rPr spc="-5" dirty="0"/>
              <a:t>O S </a:t>
            </a:r>
            <a:r>
              <a:rPr spc="-135" dirty="0"/>
              <a:t> </a:t>
            </a:r>
            <a:r>
              <a:rPr spc="-5" dirty="0"/>
              <a:t>C O N T R O 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657859"/>
            <a:ext cx="5817870" cy="39626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290"/>
              </a:spcBef>
            </a:pP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05: Resumen </a:t>
            </a:r>
            <a:r>
              <a:rPr sz="2400" b="1" dirty="0">
                <a:solidFill>
                  <a:srgbClr val="B41F79"/>
                </a:solidFill>
                <a:latin typeface="Arial"/>
                <a:cs typeface="Arial"/>
              </a:rPr>
              <a:t>del </a:t>
            </a: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contenido </a:t>
            </a:r>
            <a:r>
              <a:rPr sz="2400" b="1" dirty="0">
                <a:solidFill>
                  <a:srgbClr val="B41F79"/>
                </a:solidFill>
                <a:latin typeface="Arial"/>
                <a:cs typeface="Arial"/>
              </a:rPr>
              <a:t>del </a:t>
            </a:r>
            <a:r>
              <a:rPr sz="2400" b="1" spc="-660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curso </a:t>
            </a:r>
            <a:r>
              <a:rPr sz="2400" b="1" spc="5" dirty="0">
                <a:solidFill>
                  <a:srgbClr val="B41F79"/>
                </a:solidFill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" y="10391139"/>
            <a:ext cx="3945254" cy="0"/>
          </a:xfrm>
          <a:custGeom>
            <a:avLst/>
            <a:gdLst/>
            <a:ahLst/>
            <a:cxnLst/>
            <a:rect l="l" t="t" r="r" b="b"/>
            <a:pathLst>
              <a:path w="3945254">
                <a:moveTo>
                  <a:pt x="0" y="0"/>
                </a:moveTo>
                <a:lnTo>
                  <a:pt x="3945254" y="0"/>
                </a:lnTo>
              </a:path>
            </a:pathLst>
          </a:custGeom>
          <a:ln w="19050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5270" y="1376933"/>
          <a:ext cx="6973570" cy="6590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574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Ó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DULO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1F79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SIS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TEMPR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1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740">
                <a:tc>
                  <a:txBody>
                    <a:bodyPr/>
                    <a:lstStyle/>
                    <a:p>
                      <a:pPr marL="73660">
                        <a:lnSpc>
                          <a:spcPts val="1140"/>
                        </a:lnSpc>
                      </a:pPr>
                      <a:r>
                        <a:rPr sz="1000" b="1" spc="20" dirty="0">
                          <a:latin typeface="Arial"/>
                          <a:cs typeface="Arial"/>
                        </a:rPr>
                        <a:t>Resumen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7155" marR="80645" algn="just">
                        <a:lnSpc>
                          <a:spcPct val="100600"/>
                        </a:lnSpc>
                        <a:spcBef>
                          <a:spcPts val="5"/>
                        </a:spcBef>
                      </a:pPr>
                      <a:r>
                        <a:rPr sz="1000" spc="20" dirty="0">
                          <a:latin typeface="Tahoma"/>
                          <a:cs typeface="Tahoma"/>
                        </a:rPr>
                        <a:t>Este módulo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final desafiará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los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alumnos a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considerar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que una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crisis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puede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evitarse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tomando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contramedidas, en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el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momento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adecuado.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El desarrollo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un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Sistema de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Alerta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Temprana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puede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ayudar</a:t>
                      </a:r>
                      <a:r>
                        <a:rPr sz="1000" spc="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disminuir</a:t>
                      </a:r>
                      <a:r>
                        <a:rPr sz="1000" spc="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1000" spc="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impacto</a:t>
                      </a:r>
                      <a:r>
                        <a:rPr sz="1000" spc="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1000" spc="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episodios</a:t>
                      </a:r>
                      <a:r>
                        <a:rPr sz="1000" spc="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proporcionar</a:t>
                      </a:r>
                      <a:r>
                        <a:rPr sz="1000" spc="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un</a:t>
                      </a:r>
                      <a:r>
                        <a:rPr sz="1000" spc="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enfoque</a:t>
                      </a:r>
                      <a:r>
                        <a:rPr sz="1000" spc="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sistemático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para la respuesta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los propietarios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de pequeñas empresas a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los desafíos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en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su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 entorno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empresarial.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972">
                <a:tc>
                  <a:txBody>
                    <a:bodyPr/>
                    <a:lstStyle/>
                    <a:p>
                      <a:pPr marL="73660" marR="214629">
                        <a:lnSpc>
                          <a:spcPts val="1190"/>
                        </a:lnSpc>
                        <a:spcBef>
                          <a:spcPts val="45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Obje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aprendizaje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 marR="342900" indent="-173990">
                        <a:lnSpc>
                          <a:spcPts val="1130"/>
                        </a:lnSpc>
                        <a:spcBef>
                          <a:spcPts val="55"/>
                        </a:spcBef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Aprender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implantar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sistemas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alerta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temprana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que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permitan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detectar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fase </a:t>
                      </a:r>
                      <a:r>
                        <a:rPr sz="1000" spc="-2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temprana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como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015">
                        <a:lnSpc>
                          <a:spcPts val="1160"/>
                        </a:lnSpc>
                      </a:pPr>
                      <a:r>
                        <a:rPr sz="1000" spc="1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PYME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con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recursos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limitados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650" indent="-17399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Conocer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mejor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indicadores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clave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rendimiento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(KPI)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650" indent="-17399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 MT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Aprenda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aplicar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medidas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gestión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riesgos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277">
                <a:tc>
                  <a:txBody>
                    <a:bodyPr/>
                    <a:lstStyle/>
                    <a:p>
                      <a:pPr marL="73660" marR="469265">
                        <a:lnSpc>
                          <a:spcPts val="1190"/>
                        </a:lnSpc>
                        <a:spcBef>
                          <a:spcPts val="40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Temas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t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ado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17399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Introducción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un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sistema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alerta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temprana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(EWS)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herramienta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evaluación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SECURE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-10" dirty="0">
                          <a:latin typeface="Tahoma"/>
                          <a:cs typeface="Tahoma"/>
                        </a:rPr>
                        <a:t>"Conocerse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sí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mismo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es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principio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sabiduría"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Sócrates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spc="10" dirty="0">
                          <a:latin typeface="Tahoma"/>
                          <a:cs typeface="Tahoma"/>
                        </a:rPr>
                        <a:t>¿Cómo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es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"buena"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gestión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riesgos?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73660" marR="204470">
                        <a:lnSpc>
                          <a:spcPts val="1190"/>
                        </a:lnSpc>
                        <a:spcBef>
                          <a:spcPts val="45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Evalu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cio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sugeridas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7931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Diapositiva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14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Realice la Autoevaluación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SECURE como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parte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 una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prueba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Alerta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Temprana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latin typeface="Tahoma"/>
                          <a:cs typeface="Tahoma"/>
                        </a:rPr>
                        <a:t>EJERCICIO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Diapositiva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 28</a:t>
                      </a:r>
                      <a:r>
                        <a:rPr sz="10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Lluvia </a:t>
                      </a:r>
                      <a:r>
                        <a:rPr sz="1000" spc="2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ideas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sobre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las áreas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000" spc="15" dirty="0">
                          <a:latin typeface="Tahoma"/>
                          <a:cs typeface="Tahoma"/>
                        </a:rPr>
                        <a:t> riesgo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4973">
                <a:tc>
                  <a:txBody>
                    <a:bodyPr/>
                    <a:lstStyle/>
                    <a:p>
                      <a:pPr marL="73660" marR="173355">
                        <a:lnSpc>
                          <a:spcPts val="1120"/>
                        </a:lnSpc>
                        <a:spcBef>
                          <a:spcPts val="45"/>
                        </a:spcBef>
                      </a:pPr>
                      <a:r>
                        <a:rPr sz="1000" b="1" spc="5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b="1" spc="55" dirty="0">
                          <a:latin typeface="Tahoma"/>
                          <a:cs typeface="Tahoma"/>
                        </a:rPr>
                        <a:t>á</a:t>
                      </a:r>
                      <a:r>
                        <a:rPr sz="1000" b="1" spc="55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10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info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rm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ó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1000" b="1" spc="40" dirty="0">
                          <a:latin typeface="Arial"/>
                          <a:cs typeface="Arial"/>
                        </a:rPr>
                        <a:t>en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660">
                        <a:lnSpc>
                          <a:spcPts val="1180"/>
                        </a:lnSpc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Recursos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875" marR="475615" indent="-173990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Qué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es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el</a:t>
                      </a:r>
                      <a:r>
                        <a:rPr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modelo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de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la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cadena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de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valor</a:t>
                      </a:r>
                      <a:r>
                        <a:rPr sz="1000" u="sng" spc="-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de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Porter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y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por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qué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es</a:t>
                      </a:r>
                      <a:r>
                        <a:rPr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importante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en</a:t>
                      </a:r>
                      <a:r>
                        <a:rPr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los</a:t>
                      </a:r>
                      <a:r>
                        <a:rPr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negocios</a:t>
                      </a:r>
                      <a:r>
                        <a:rPr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- </a:t>
                      </a:r>
                      <a:r>
                        <a:rPr sz="1000" spc="-300" dirty="0">
                          <a:solidFill>
                            <a:srgbClr val="6B9F2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FourWeekMBA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La</a:t>
                      </a: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cadena</a:t>
                      </a: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de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valor</a:t>
                      </a: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de</a:t>
                      </a: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Porter</a:t>
                      </a: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-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Explicación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-</a:t>
                      </a:r>
                      <a:r>
                        <a:rPr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The</a:t>
                      </a: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Business</a:t>
                      </a: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Professor,</a:t>
                      </a:r>
                      <a:r>
                        <a:rPr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LLC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70510" indent="-173990">
                        <a:lnSpc>
                          <a:spcPct val="100000"/>
                        </a:lnSpc>
                        <a:spcBef>
                          <a:spcPts val="15"/>
                        </a:spcBef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Gestión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de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riesgos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101 </a:t>
                      </a:r>
                      <a:r>
                        <a:rPr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para las</a:t>
                      </a:r>
                      <a:r>
                        <a:rPr sz="1000" u="sng" spc="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spc="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PYME</a:t>
                      </a:r>
                      <a:r>
                        <a:rPr sz="1000" u="sng" spc="5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(tradegecko.com)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685" y="1846198"/>
            <a:ext cx="3901440" cy="214287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7056880" y="10342166"/>
            <a:ext cx="171959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1</a:t>
            </a:r>
            <a:r>
              <a:rPr lang="es-ES" spc="15" dirty="0"/>
              <a:t>5</a:t>
            </a:r>
            <a:endParaRPr spc="1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 O</a:t>
            </a:r>
            <a:r>
              <a:rPr spc="10" dirty="0"/>
              <a:t> </a:t>
            </a:r>
            <a:r>
              <a:rPr spc="-5" dirty="0"/>
              <a:t>S</a:t>
            </a:r>
            <a:r>
              <a:rPr dirty="0"/>
              <a:t> </a:t>
            </a:r>
            <a:r>
              <a:rPr spc="-5" dirty="0"/>
              <a:t>D</a:t>
            </a:r>
            <a:r>
              <a:rPr spc="5" dirty="0"/>
              <a:t> </a:t>
            </a:r>
            <a:r>
              <a:rPr spc="-5" dirty="0"/>
              <a:t>E L</a:t>
            </a:r>
            <a:r>
              <a:rPr spc="10" dirty="0"/>
              <a:t> </a:t>
            </a:r>
            <a:r>
              <a:rPr spc="-5" dirty="0"/>
              <a:t>O S </a:t>
            </a:r>
            <a:r>
              <a:rPr spc="-135" dirty="0"/>
              <a:t> </a:t>
            </a:r>
            <a:r>
              <a:rPr spc="-5" dirty="0"/>
              <a:t>C O N T R O 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2099"/>
            <a:ext cx="6557645" cy="9745980"/>
            <a:chOff x="0" y="292099"/>
            <a:chExt cx="6557645" cy="9745980"/>
          </a:xfrm>
        </p:grpSpPr>
        <p:sp>
          <p:nvSpPr>
            <p:cNvPr id="3" name="object 3"/>
            <p:cNvSpPr/>
            <p:nvPr/>
          </p:nvSpPr>
          <p:spPr>
            <a:xfrm>
              <a:off x="312420" y="9349105"/>
              <a:ext cx="3820795" cy="688975"/>
            </a:xfrm>
            <a:custGeom>
              <a:avLst/>
              <a:gdLst/>
              <a:ahLst/>
              <a:cxnLst/>
              <a:rect l="l" t="t" r="r" b="b"/>
              <a:pathLst>
                <a:path w="3820795" h="688975">
                  <a:moveTo>
                    <a:pt x="3820795" y="0"/>
                  </a:moveTo>
                  <a:lnTo>
                    <a:pt x="0" y="0"/>
                  </a:lnTo>
                  <a:lnTo>
                    <a:pt x="0" y="688975"/>
                  </a:lnTo>
                  <a:lnTo>
                    <a:pt x="3820795" y="688975"/>
                  </a:lnTo>
                  <a:lnTo>
                    <a:pt x="3820795" y="0"/>
                  </a:lnTo>
                  <a:close/>
                </a:path>
              </a:pathLst>
            </a:custGeom>
            <a:solidFill>
              <a:srgbClr val="B4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157334"/>
              <a:ext cx="6455410" cy="191770"/>
            </a:xfrm>
            <a:custGeom>
              <a:avLst/>
              <a:gdLst/>
              <a:ahLst/>
              <a:cxnLst/>
              <a:rect l="l" t="t" r="r" b="b"/>
              <a:pathLst>
                <a:path w="6455410" h="191770">
                  <a:moveTo>
                    <a:pt x="6455410" y="0"/>
                  </a:moveTo>
                  <a:lnTo>
                    <a:pt x="0" y="0"/>
                  </a:lnTo>
                  <a:lnTo>
                    <a:pt x="0" y="191769"/>
                  </a:lnTo>
                  <a:lnTo>
                    <a:pt x="6455410" y="191769"/>
                  </a:lnTo>
                  <a:lnTo>
                    <a:pt x="645541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59525" y="4737099"/>
              <a:ext cx="198120" cy="1687195"/>
            </a:xfrm>
            <a:custGeom>
              <a:avLst/>
              <a:gdLst/>
              <a:ahLst/>
              <a:cxnLst/>
              <a:rect l="l" t="t" r="r" b="b"/>
              <a:pathLst>
                <a:path w="198120" h="1687195">
                  <a:moveTo>
                    <a:pt x="198120" y="0"/>
                  </a:moveTo>
                  <a:lnTo>
                    <a:pt x="0" y="0"/>
                  </a:lnTo>
                  <a:lnTo>
                    <a:pt x="0" y="1687195"/>
                  </a:lnTo>
                  <a:lnTo>
                    <a:pt x="198120" y="1687195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EF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737734"/>
              <a:ext cx="6458585" cy="4419600"/>
            </a:xfrm>
            <a:custGeom>
              <a:avLst/>
              <a:gdLst/>
              <a:ahLst/>
              <a:cxnLst/>
              <a:rect l="l" t="t" r="r" b="b"/>
              <a:pathLst>
                <a:path w="6458585" h="4419600">
                  <a:moveTo>
                    <a:pt x="6458585" y="1685290"/>
                  </a:moveTo>
                  <a:lnTo>
                    <a:pt x="6358890" y="1685290"/>
                  </a:lnTo>
                  <a:lnTo>
                    <a:pt x="6358890" y="0"/>
                  </a:lnTo>
                  <a:lnTo>
                    <a:pt x="0" y="0"/>
                  </a:lnTo>
                  <a:lnTo>
                    <a:pt x="0" y="1685290"/>
                  </a:lnTo>
                  <a:lnTo>
                    <a:pt x="0" y="4419600"/>
                  </a:lnTo>
                  <a:lnTo>
                    <a:pt x="6458585" y="4419600"/>
                  </a:lnTo>
                  <a:lnTo>
                    <a:pt x="6458585" y="168529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2420" y="292099"/>
              <a:ext cx="3820795" cy="3839210"/>
            </a:xfrm>
            <a:custGeom>
              <a:avLst/>
              <a:gdLst/>
              <a:ahLst/>
              <a:cxnLst/>
              <a:rect l="l" t="t" r="r" b="b"/>
              <a:pathLst>
                <a:path w="3820795" h="3839210">
                  <a:moveTo>
                    <a:pt x="3820795" y="0"/>
                  </a:moveTo>
                  <a:lnTo>
                    <a:pt x="0" y="0"/>
                  </a:lnTo>
                  <a:lnTo>
                    <a:pt x="0" y="3839210"/>
                  </a:lnTo>
                  <a:lnTo>
                    <a:pt x="3820795" y="3839210"/>
                  </a:lnTo>
                  <a:lnTo>
                    <a:pt x="3820795" y="0"/>
                  </a:lnTo>
                  <a:close/>
                </a:path>
              </a:pathLst>
            </a:custGeom>
            <a:solidFill>
              <a:srgbClr val="B4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130674"/>
              <a:ext cx="6459220" cy="521843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1070" dirty="0"/>
              <a:t>"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7005828" y="10325310"/>
            <a:ext cx="17081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1</a:t>
            </a:r>
            <a:r>
              <a:rPr lang="es-ES" spc="15" dirty="0"/>
              <a:t>6</a:t>
            </a:r>
            <a:endParaRPr spc="1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 </a:t>
            </a:r>
            <a:r>
              <a:rPr spc="-5" dirty="0"/>
              <a:t>O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L</a:t>
            </a:r>
            <a:r>
              <a:rPr spc="10" dirty="0"/>
              <a:t> </a:t>
            </a:r>
            <a:r>
              <a:rPr spc="-5" dirty="0"/>
              <a:t>O S C </a:t>
            </a:r>
            <a:r>
              <a:rPr spc="-135" dirty="0"/>
              <a:t> </a:t>
            </a:r>
            <a:r>
              <a:rPr spc="-5" dirty="0"/>
              <a:t>O</a:t>
            </a:r>
            <a:r>
              <a:rPr spc="-10" dirty="0"/>
              <a:t> </a:t>
            </a:r>
            <a:r>
              <a:rPr spc="-5" dirty="0"/>
              <a:t>N T</a:t>
            </a:r>
            <a:r>
              <a:rPr dirty="0"/>
              <a:t> </a:t>
            </a:r>
            <a:r>
              <a:rPr spc="-5" dirty="0"/>
              <a:t>R O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0046" y="1923795"/>
            <a:ext cx="9620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6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gesti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8989" y="1912792"/>
            <a:ext cx="1094740" cy="2832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650" spc="-15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crisis,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5313" y="2154346"/>
            <a:ext cx="2124710" cy="93471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5400" marR="30480">
              <a:lnSpc>
                <a:spcPts val="1800"/>
              </a:lnSpc>
              <a:spcBef>
                <a:spcPts val="345"/>
              </a:spcBef>
            </a:pP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hay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6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50" spc="-10" dirty="0">
                <a:solidFill>
                  <a:srgbClr val="FFFFFF"/>
                </a:solidFill>
                <a:latin typeface="Tahoma"/>
                <a:cs typeface="Tahoma"/>
              </a:rPr>
              <a:t>á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pido</a:t>
            </a:r>
            <a:r>
              <a:rPr sz="16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con </a:t>
            </a:r>
            <a:r>
              <a:rPr sz="1600" i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i="1" spc="-7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i="1" spc="-30" baseline="694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i="1" spc="-77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i="1" spc="-187" baseline="694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i="1" spc="-76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i="1" spc="-202" baseline="694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i="1" spc="-3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i="1" spc="-75" baseline="694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i="1" spc="-7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i="1" spc="-202" baseline="694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i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735" baseline="694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i="1" spc="-7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i="1" spc="-284" baseline="694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i="1" spc="-7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i="1" spc="-15" baseline="694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i="1" spc="-847" baseline="694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i="1" spc="-7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i="1" spc="15" baseline="694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i="1" spc="22" baseline="6944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baseline="6944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  <a:spcBef>
                <a:spcPts val="1390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Leonard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Saffir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35528" y="2188971"/>
            <a:ext cx="6896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600" b="1" dirty="0">
                <a:solidFill>
                  <a:srgbClr val="EF6922"/>
                </a:solidFill>
                <a:latin typeface="Times New Roman"/>
                <a:cs typeface="Times New Roman"/>
              </a:rPr>
              <a:t>"</a:t>
            </a:r>
            <a:endParaRPr sz="9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50790" y="5306694"/>
            <a:ext cx="2517775" cy="4315460"/>
            <a:chOff x="5050790" y="5306694"/>
            <a:chExt cx="2517775" cy="4315460"/>
          </a:xfrm>
        </p:grpSpPr>
        <p:sp>
          <p:nvSpPr>
            <p:cNvPr id="3" name="object 3"/>
            <p:cNvSpPr/>
            <p:nvPr/>
          </p:nvSpPr>
          <p:spPr>
            <a:xfrm>
              <a:off x="5060315" y="5316219"/>
              <a:ext cx="2498725" cy="4296410"/>
            </a:xfrm>
            <a:custGeom>
              <a:avLst/>
              <a:gdLst/>
              <a:ahLst/>
              <a:cxnLst/>
              <a:rect l="l" t="t" r="r" b="b"/>
              <a:pathLst>
                <a:path w="2498725" h="4296409">
                  <a:moveTo>
                    <a:pt x="2018664" y="1414779"/>
                  </a:moveTo>
                  <a:lnTo>
                    <a:pt x="1970405" y="1415414"/>
                  </a:lnTo>
                  <a:lnTo>
                    <a:pt x="1922144" y="1417954"/>
                  </a:lnTo>
                  <a:lnTo>
                    <a:pt x="1874519" y="1421764"/>
                  </a:lnTo>
                  <a:lnTo>
                    <a:pt x="1826894" y="1427479"/>
                  </a:lnTo>
                  <a:lnTo>
                    <a:pt x="1780539" y="1434464"/>
                  </a:lnTo>
                  <a:lnTo>
                    <a:pt x="1734185" y="1442720"/>
                  </a:lnTo>
                  <a:lnTo>
                    <a:pt x="1688464" y="1452879"/>
                  </a:lnTo>
                  <a:lnTo>
                    <a:pt x="1643380" y="1464310"/>
                  </a:lnTo>
                  <a:lnTo>
                    <a:pt x="1598930" y="1477010"/>
                  </a:lnTo>
                  <a:lnTo>
                    <a:pt x="1554480" y="1491614"/>
                  </a:lnTo>
                  <a:lnTo>
                    <a:pt x="1511300" y="1506854"/>
                  </a:lnTo>
                  <a:lnTo>
                    <a:pt x="1468755" y="1524000"/>
                  </a:lnTo>
                  <a:lnTo>
                    <a:pt x="1426845" y="1541779"/>
                  </a:lnTo>
                  <a:lnTo>
                    <a:pt x="1385570" y="1561464"/>
                  </a:lnTo>
                  <a:lnTo>
                    <a:pt x="1344930" y="1581785"/>
                  </a:lnTo>
                  <a:lnTo>
                    <a:pt x="1304925" y="1604010"/>
                  </a:lnTo>
                  <a:lnTo>
                    <a:pt x="1265555" y="1626870"/>
                  </a:lnTo>
                  <a:lnTo>
                    <a:pt x="1227455" y="1651635"/>
                  </a:lnTo>
                  <a:lnTo>
                    <a:pt x="1189989" y="1677035"/>
                  </a:lnTo>
                  <a:lnTo>
                    <a:pt x="1153795" y="1703704"/>
                  </a:lnTo>
                  <a:lnTo>
                    <a:pt x="1118235" y="1731645"/>
                  </a:lnTo>
                  <a:lnTo>
                    <a:pt x="1083310" y="1760220"/>
                  </a:lnTo>
                  <a:lnTo>
                    <a:pt x="1049655" y="1790064"/>
                  </a:lnTo>
                  <a:lnTo>
                    <a:pt x="1016635" y="1821179"/>
                  </a:lnTo>
                  <a:lnTo>
                    <a:pt x="984885" y="1852929"/>
                  </a:lnTo>
                  <a:lnTo>
                    <a:pt x="953770" y="1885950"/>
                  </a:lnTo>
                  <a:lnTo>
                    <a:pt x="923925" y="1919604"/>
                  </a:lnTo>
                  <a:lnTo>
                    <a:pt x="895350" y="1954529"/>
                  </a:lnTo>
                  <a:lnTo>
                    <a:pt x="867410" y="1990089"/>
                  </a:lnTo>
                  <a:lnTo>
                    <a:pt x="840739" y="2026285"/>
                  </a:lnTo>
                  <a:lnTo>
                    <a:pt x="815339" y="2063750"/>
                  </a:lnTo>
                  <a:lnTo>
                    <a:pt x="791210" y="2101850"/>
                  </a:lnTo>
                  <a:lnTo>
                    <a:pt x="767714" y="2141220"/>
                  </a:lnTo>
                  <a:lnTo>
                    <a:pt x="746125" y="2181225"/>
                  </a:lnTo>
                  <a:lnTo>
                    <a:pt x="725170" y="2221230"/>
                  </a:lnTo>
                  <a:lnTo>
                    <a:pt x="706120" y="2262505"/>
                  </a:lnTo>
                  <a:lnTo>
                    <a:pt x="687705" y="2305050"/>
                  </a:lnTo>
                  <a:lnTo>
                    <a:pt x="671195" y="2347595"/>
                  </a:lnTo>
                  <a:lnTo>
                    <a:pt x="655320" y="2390775"/>
                  </a:lnTo>
                  <a:lnTo>
                    <a:pt x="641350" y="2434590"/>
                  </a:lnTo>
                  <a:lnTo>
                    <a:pt x="628650" y="2479040"/>
                  </a:lnTo>
                  <a:lnTo>
                    <a:pt x="617220" y="2524125"/>
                  </a:lnTo>
                  <a:lnTo>
                    <a:pt x="607060" y="2569845"/>
                  </a:lnTo>
                  <a:lnTo>
                    <a:pt x="598805" y="2616200"/>
                  </a:lnTo>
                  <a:lnTo>
                    <a:pt x="591820" y="2662555"/>
                  </a:lnTo>
                  <a:lnTo>
                    <a:pt x="586105" y="2710180"/>
                  </a:lnTo>
                  <a:lnTo>
                    <a:pt x="582295" y="2757805"/>
                  </a:lnTo>
                  <a:lnTo>
                    <a:pt x="579755" y="2805430"/>
                  </a:lnTo>
                  <a:lnTo>
                    <a:pt x="579120" y="2854325"/>
                  </a:lnTo>
                  <a:lnTo>
                    <a:pt x="580389" y="2905125"/>
                  </a:lnTo>
                  <a:lnTo>
                    <a:pt x="582930" y="2956560"/>
                  </a:lnTo>
                  <a:lnTo>
                    <a:pt x="587375" y="3006725"/>
                  </a:lnTo>
                  <a:lnTo>
                    <a:pt x="593089" y="3056255"/>
                  </a:lnTo>
                  <a:lnTo>
                    <a:pt x="601345" y="3105785"/>
                  </a:lnTo>
                  <a:lnTo>
                    <a:pt x="610870" y="3154680"/>
                  </a:lnTo>
                  <a:lnTo>
                    <a:pt x="621664" y="3202940"/>
                  </a:lnTo>
                  <a:lnTo>
                    <a:pt x="634364" y="3249930"/>
                  </a:lnTo>
                  <a:lnTo>
                    <a:pt x="648970" y="3296920"/>
                  </a:lnTo>
                  <a:lnTo>
                    <a:pt x="664845" y="3343275"/>
                  </a:lnTo>
                  <a:lnTo>
                    <a:pt x="681989" y="3388359"/>
                  </a:lnTo>
                  <a:lnTo>
                    <a:pt x="700405" y="3433445"/>
                  </a:lnTo>
                  <a:lnTo>
                    <a:pt x="720725" y="3477259"/>
                  </a:lnTo>
                  <a:lnTo>
                    <a:pt x="742314" y="3520440"/>
                  </a:lnTo>
                  <a:lnTo>
                    <a:pt x="765810" y="3562350"/>
                  </a:lnTo>
                  <a:lnTo>
                    <a:pt x="789939" y="3603625"/>
                  </a:lnTo>
                  <a:lnTo>
                    <a:pt x="815339" y="3644265"/>
                  </a:lnTo>
                  <a:lnTo>
                    <a:pt x="842645" y="3684270"/>
                  </a:lnTo>
                  <a:lnTo>
                    <a:pt x="870585" y="3722370"/>
                  </a:lnTo>
                  <a:lnTo>
                    <a:pt x="900430" y="3760470"/>
                  </a:lnTo>
                  <a:lnTo>
                    <a:pt x="930910" y="3796665"/>
                  </a:lnTo>
                  <a:lnTo>
                    <a:pt x="962660" y="3832225"/>
                  </a:lnTo>
                  <a:lnTo>
                    <a:pt x="995680" y="3867150"/>
                  </a:lnTo>
                  <a:lnTo>
                    <a:pt x="1029970" y="3900170"/>
                  </a:lnTo>
                  <a:lnTo>
                    <a:pt x="1064895" y="3932554"/>
                  </a:lnTo>
                  <a:lnTo>
                    <a:pt x="1101089" y="3963670"/>
                  </a:lnTo>
                  <a:lnTo>
                    <a:pt x="1138555" y="3993515"/>
                  </a:lnTo>
                  <a:lnTo>
                    <a:pt x="459739" y="3993515"/>
                  </a:lnTo>
                  <a:lnTo>
                    <a:pt x="397510" y="3980815"/>
                  </a:lnTo>
                  <a:lnTo>
                    <a:pt x="347345" y="3945890"/>
                  </a:lnTo>
                  <a:lnTo>
                    <a:pt x="312420" y="3895090"/>
                  </a:lnTo>
                  <a:lnTo>
                    <a:pt x="299720" y="3834129"/>
                  </a:lnTo>
                  <a:lnTo>
                    <a:pt x="299720" y="1296670"/>
                  </a:lnTo>
                  <a:lnTo>
                    <a:pt x="312420" y="1235075"/>
                  </a:lnTo>
                  <a:lnTo>
                    <a:pt x="347345" y="1184275"/>
                  </a:lnTo>
                  <a:lnTo>
                    <a:pt x="398145" y="1149985"/>
                  </a:lnTo>
                  <a:lnTo>
                    <a:pt x="459739" y="1136650"/>
                  </a:lnTo>
                  <a:lnTo>
                    <a:pt x="929639" y="1136650"/>
                  </a:lnTo>
                  <a:lnTo>
                    <a:pt x="977264" y="1129029"/>
                  </a:lnTo>
                  <a:lnTo>
                    <a:pt x="1018539" y="1108075"/>
                  </a:lnTo>
                  <a:lnTo>
                    <a:pt x="1050925" y="1075054"/>
                  </a:lnTo>
                  <a:lnTo>
                    <a:pt x="1072514" y="1033779"/>
                  </a:lnTo>
                  <a:lnTo>
                    <a:pt x="1080135" y="986154"/>
                  </a:lnTo>
                  <a:lnTo>
                    <a:pt x="1080135" y="464185"/>
                  </a:lnTo>
                  <a:lnTo>
                    <a:pt x="1871344" y="1102995"/>
                  </a:lnTo>
                  <a:lnTo>
                    <a:pt x="1892935" y="1118235"/>
                  </a:lnTo>
                  <a:lnTo>
                    <a:pt x="1916430" y="1128395"/>
                  </a:lnTo>
                  <a:lnTo>
                    <a:pt x="1940560" y="1134745"/>
                  </a:lnTo>
                  <a:lnTo>
                    <a:pt x="1964689" y="1136650"/>
                  </a:lnTo>
                  <a:lnTo>
                    <a:pt x="2498725" y="1136650"/>
                  </a:lnTo>
                </a:path>
                <a:path w="2498725" h="4296409">
                  <a:moveTo>
                    <a:pt x="2498725" y="835660"/>
                  </a:moveTo>
                  <a:lnTo>
                    <a:pt x="2018664" y="835660"/>
                  </a:lnTo>
                  <a:lnTo>
                    <a:pt x="1033780" y="40004"/>
                  </a:lnTo>
                  <a:lnTo>
                    <a:pt x="1012825" y="23495"/>
                  </a:lnTo>
                  <a:lnTo>
                    <a:pt x="987425" y="10795"/>
                  </a:lnTo>
                  <a:lnTo>
                    <a:pt x="960120" y="3175"/>
                  </a:lnTo>
                  <a:lnTo>
                    <a:pt x="930910" y="0"/>
                  </a:lnTo>
                  <a:lnTo>
                    <a:pt x="883285" y="8254"/>
                  </a:lnTo>
                  <a:lnTo>
                    <a:pt x="842010" y="29210"/>
                  </a:lnTo>
                  <a:lnTo>
                    <a:pt x="809625" y="62229"/>
                  </a:lnTo>
                  <a:lnTo>
                    <a:pt x="788035" y="103504"/>
                  </a:lnTo>
                  <a:lnTo>
                    <a:pt x="780414" y="150495"/>
                  </a:lnTo>
                  <a:lnTo>
                    <a:pt x="780414" y="837564"/>
                  </a:lnTo>
                  <a:lnTo>
                    <a:pt x="461010" y="837564"/>
                  </a:lnTo>
                  <a:lnTo>
                    <a:pt x="407035" y="840739"/>
                  </a:lnTo>
                  <a:lnTo>
                    <a:pt x="354964" y="849629"/>
                  </a:lnTo>
                  <a:lnTo>
                    <a:pt x="305435" y="864235"/>
                  </a:lnTo>
                  <a:lnTo>
                    <a:pt x="258445" y="884554"/>
                  </a:lnTo>
                  <a:lnTo>
                    <a:pt x="213995" y="909320"/>
                  </a:lnTo>
                  <a:lnTo>
                    <a:pt x="172720" y="939164"/>
                  </a:lnTo>
                  <a:lnTo>
                    <a:pt x="135255" y="972820"/>
                  </a:lnTo>
                  <a:lnTo>
                    <a:pt x="101600" y="1010285"/>
                  </a:lnTo>
                  <a:lnTo>
                    <a:pt x="72389" y="1050925"/>
                  </a:lnTo>
                  <a:lnTo>
                    <a:pt x="46989" y="1095375"/>
                  </a:lnTo>
                  <a:lnTo>
                    <a:pt x="27305" y="1142364"/>
                  </a:lnTo>
                  <a:lnTo>
                    <a:pt x="12700" y="1192529"/>
                  </a:lnTo>
                  <a:lnTo>
                    <a:pt x="3175" y="1244600"/>
                  </a:lnTo>
                  <a:lnTo>
                    <a:pt x="0" y="1297939"/>
                  </a:lnTo>
                  <a:lnTo>
                    <a:pt x="0" y="3835400"/>
                  </a:lnTo>
                  <a:lnTo>
                    <a:pt x="3175" y="3889375"/>
                  </a:lnTo>
                  <a:lnTo>
                    <a:pt x="12700" y="3941445"/>
                  </a:lnTo>
                  <a:lnTo>
                    <a:pt x="27305" y="3990975"/>
                  </a:lnTo>
                  <a:lnTo>
                    <a:pt x="46989" y="4038600"/>
                  </a:lnTo>
                  <a:lnTo>
                    <a:pt x="72389" y="4083050"/>
                  </a:lnTo>
                  <a:lnTo>
                    <a:pt x="101600" y="4123690"/>
                  </a:lnTo>
                  <a:lnTo>
                    <a:pt x="135255" y="4161154"/>
                  </a:lnTo>
                  <a:lnTo>
                    <a:pt x="172720" y="4194810"/>
                  </a:lnTo>
                  <a:lnTo>
                    <a:pt x="213995" y="4224020"/>
                  </a:lnTo>
                  <a:lnTo>
                    <a:pt x="258445" y="4249420"/>
                  </a:lnTo>
                  <a:lnTo>
                    <a:pt x="305435" y="4269105"/>
                  </a:lnTo>
                  <a:lnTo>
                    <a:pt x="354964" y="4284345"/>
                  </a:lnTo>
                  <a:lnTo>
                    <a:pt x="407035" y="4293235"/>
                  </a:lnTo>
                  <a:lnTo>
                    <a:pt x="461010" y="4296410"/>
                  </a:lnTo>
                  <a:lnTo>
                    <a:pt x="511810" y="4296410"/>
                  </a:lnTo>
                  <a:lnTo>
                    <a:pt x="1219835" y="4296410"/>
                  </a:lnTo>
                  <a:lnTo>
                    <a:pt x="2018664" y="4296410"/>
                  </a:lnTo>
                  <a:lnTo>
                    <a:pt x="2066925" y="4295775"/>
                  </a:lnTo>
                  <a:lnTo>
                    <a:pt x="2115185" y="4293235"/>
                  </a:lnTo>
                  <a:lnTo>
                    <a:pt x="2162810" y="4289425"/>
                  </a:lnTo>
                  <a:lnTo>
                    <a:pt x="2210435" y="4283710"/>
                  </a:lnTo>
                  <a:lnTo>
                    <a:pt x="2256790" y="4276725"/>
                  </a:lnTo>
                  <a:lnTo>
                    <a:pt x="2303144" y="4268470"/>
                  </a:lnTo>
                  <a:lnTo>
                    <a:pt x="2348865" y="4258310"/>
                  </a:lnTo>
                  <a:lnTo>
                    <a:pt x="2393950" y="4246880"/>
                  </a:lnTo>
                  <a:lnTo>
                    <a:pt x="2438400" y="4234180"/>
                  </a:lnTo>
                  <a:lnTo>
                    <a:pt x="2482850" y="4220210"/>
                  </a:lnTo>
                  <a:lnTo>
                    <a:pt x="2498725" y="4214495"/>
                  </a:lnTo>
                </a:path>
                <a:path w="2498725" h="4296409">
                  <a:moveTo>
                    <a:pt x="2498725" y="1497329"/>
                  </a:moveTo>
                  <a:lnTo>
                    <a:pt x="2438400" y="1477010"/>
                  </a:lnTo>
                  <a:lnTo>
                    <a:pt x="2393315" y="1464310"/>
                  </a:lnTo>
                  <a:lnTo>
                    <a:pt x="2348230" y="1452879"/>
                  </a:lnTo>
                  <a:lnTo>
                    <a:pt x="2302510" y="1442720"/>
                  </a:lnTo>
                  <a:lnTo>
                    <a:pt x="2256790" y="1434464"/>
                  </a:lnTo>
                  <a:lnTo>
                    <a:pt x="2209800" y="1427479"/>
                  </a:lnTo>
                  <a:lnTo>
                    <a:pt x="2162810" y="1421764"/>
                  </a:lnTo>
                  <a:lnTo>
                    <a:pt x="2115185" y="1417954"/>
                  </a:lnTo>
                  <a:lnTo>
                    <a:pt x="2066925" y="1415414"/>
                  </a:lnTo>
                  <a:lnTo>
                    <a:pt x="2018664" y="1414779"/>
                  </a:lnTo>
                </a:path>
                <a:path w="2498725" h="4296409">
                  <a:moveTo>
                    <a:pt x="2498725" y="3696334"/>
                  </a:moveTo>
                  <a:lnTo>
                    <a:pt x="2482215" y="3711575"/>
                  </a:lnTo>
                  <a:lnTo>
                    <a:pt x="2470785" y="3735070"/>
                  </a:lnTo>
                  <a:lnTo>
                    <a:pt x="2468880" y="3761104"/>
                  </a:lnTo>
                  <a:lnTo>
                    <a:pt x="2477769" y="3786504"/>
                  </a:lnTo>
                  <a:lnTo>
                    <a:pt x="2498725" y="3822700"/>
                  </a:lnTo>
                </a:path>
                <a:path w="2498725" h="4296409">
                  <a:moveTo>
                    <a:pt x="2498725" y="3886200"/>
                  </a:moveTo>
                  <a:lnTo>
                    <a:pt x="2439669" y="3911600"/>
                  </a:lnTo>
                  <a:lnTo>
                    <a:pt x="2394585" y="3928745"/>
                  </a:lnTo>
                  <a:lnTo>
                    <a:pt x="2348865" y="3943350"/>
                  </a:lnTo>
                  <a:lnTo>
                    <a:pt x="2301875" y="3956685"/>
                  </a:lnTo>
                  <a:lnTo>
                    <a:pt x="2254250" y="3968115"/>
                  </a:lnTo>
                  <a:lnTo>
                    <a:pt x="2205355" y="3977004"/>
                  </a:lnTo>
                  <a:lnTo>
                    <a:pt x="2156460" y="3983990"/>
                  </a:lnTo>
                  <a:lnTo>
                    <a:pt x="2106294" y="3989070"/>
                  </a:lnTo>
                  <a:lnTo>
                    <a:pt x="2106294" y="3864610"/>
                  </a:lnTo>
                  <a:lnTo>
                    <a:pt x="2103119" y="3850004"/>
                  </a:lnTo>
                  <a:lnTo>
                    <a:pt x="2094864" y="3837304"/>
                  </a:lnTo>
                  <a:lnTo>
                    <a:pt x="2082800" y="3829050"/>
                  </a:lnTo>
                  <a:lnTo>
                    <a:pt x="2067560" y="3826510"/>
                  </a:lnTo>
                  <a:lnTo>
                    <a:pt x="1969769" y="3826510"/>
                  </a:lnTo>
                  <a:lnTo>
                    <a:pt x="1954530" y="3829050"/>
                  </a:lnTo>
                  <a:lnTo>
                    <a:pt x="1942464" y="3837304"/>
                  </a:lnTo>
                  <a:lnTo>
                    <a:pt x="1934210" y="3850004"/>
                  </a:lnTo>
                  <a:lnTo>
                    <a:pt x="1931035" y="3864610"/>
                  </a:lnTo>
                  <a:lnTo>
                    <a:pt x="1931035" y="3989070"/>
                  </a:lnTo>
                  <a:lnTo>
                    <a:pt x="1881505" y="3984625"/>
                  </a:lnTo>
                  <a:lnTo>
                    <a:pt x="1831975" y="3977640"/>
                  </a:lnTo>
                  <a:lnTo>
                    <a:pt x="1783714" y="3968750"/>
                  </a:lnTo>
                  <a:lnTo>
                    <a:pt x="1736089" y="3957320"/>
                  </a:lnTo>
                  <a:lnTo>
                    <a:pt x="1689100" y="3943985"/>
                  </a:lnTo>
                  <a:lnTo>
                    <a:pt x="1643380" y="3928745"/>
                  </a:lnTo>
                  <a:lnTo>
                    <a:pt x="1597660" y="3912235"/>
                  </a:lnTo>
                  <a:lnTo>
                    <a:pt x="1553844" y="3893185"/>
                  </a:lnTo>
                  <a:lnTo>
                    <a:pt x="1510030" y="3872229"/>
                  </a:lnTo>
                  <a:lnTo>
                    <a:pt x="1559560" y="3786504"/>
                  </a:lnTo>
                  <a:lnTo>
                    <a:pt x="1567814" y="3761104"/>
                  </a:lnTo>
                  <a:lnTo>
                    <a:pt x="1565910" y="3734434"/>
                  </a:lnTo>
                  <a:lnTo>
                    <a:pt x="1555114" y="3710940"/>
                  </a:lnTo>
                  <a:lnTo>
                    <a:pt x="1534794" y="3692525"/>
                  </a:lnTo>
                  <a:lnTo>
                    <a:pt x="1509394" y="3684270"/>
                  </a:lnTo>
                  <a:lnTo>
                    <a:pt x="1482725" y="3686175"/>
                  </a:lnTo>
                  <a:lnTo>
                    <a:pt x="1459230" y="3696970"/>
                  </a:lnTo>
                  <a:lnTo>
                    <a:pt x="1440814" y="3717290"/>
                  </a:lnTo>
                  <a:lnTo>
                    <a:pt x="1391920" y="3803650"/>
                  </a:lnTo>
                  <a:lnTo>
                    <a:pt x="1350010" y="3774440"/>
                  </a:lnTo>
                  <a:lnTo>
                    <a:pt x="1309370" y="3743325"/>
                  </a:lnTo>
                  <a:lnTo>
                    <a:pt x="1270635" y="3710304"/>
                  </a:lnTo>
                  <a:lnTo>
                    <a:pt x="1232535" y="3676015"/>
                  </a:lnTo>
                  <a:lnTo>
                    <a:pt x="1196339" y="3639820"/>
                  </a:lnTo>
                  <a:lnTo>
                    <a:pt x="1162050" y="3602354"/>
                  </a:lnTo>
                  <a:lnTo>
                    <a:pt x="1129664" y="3562984"/>
                  </a:lnTo>
                  <a:lnTo>
                    <a:pt x="1098550" y="3522979"/>
                  </a:lnTo>
                  <a:lnTo>
                    <a:pt x="1069339" y="3481070"/>
                  </a:lnTo>
                  <a:lnTo>
                    <a:pt x="1155064" y="3431540"/>
                  </a:lnTo>
                  <a:lnTo>
                    <a:pt x="1175385" y="3413759"/>
                  </a:lnTo>
                  <a:lnTo>
                    <a:pt x="1187450" y="3390265"/>
                  </a:lnTo>
                  <a:lnTo>
                    <a:pt x="1189355" y="3363595"/>
                  </a:lnTo>
                  <a:lnTo>
                    <a:pt x="1179830" y="3338195"/>
                  </a:lnTo>
                  <a:lnTo>
                    <a:pt x="1162050" y="3317875"/>
                  </a:lnTo>
                  <a:lnTo>
                    <a:pt x="1138555" y="3305809"/>
                  </a:lnTo>
                  <a:lnTo>
                    <a:pt x="1111885" y="3304540"/>
                  </a:lnTo>
                  <a:lnTo>
                    <a:pt x="1086485" y="3313429"/>
                  </a:lnTo>
                  <a:lnTo>
                    <a:pt x="1000125" y="3362325"/>
                  </a:lnTo>
                  <a:lnTo>
                    <a:pt x="979805" y="3319779"/>
                  </a:lnTo>
                  <a:lnTo>
                    <a:pt x="960755" y="3275329"/>
                  </a:lnTo>
                  <a:lnTo>
                    <a:pt x="944245" y="3230245"/>
                  </a:lnTo>
                  <a:lnTo>
                    <a:pt x="929005" y="3183890"/>
                  </a:lnTo>
                  <a:lnTo>
                    <a:pt x="915670" y="3136900"/>
                  </a:lnTo>
                  <a:lnTo>
                    <a:pt x="904875" y="3089275"/>
                  </a:lnTo>
                  <a:lnTo>
                    <a:pt x="895985" y="3041015"/>
                  </a:lnTo>
                  <a:lnTo>
                    <a:pt x="888364" y="2991485"/>
                  </a:lnTo>
                  <a:lnTo>
                    <a:pt x="883285" y="2941955"/>
                  </a:lnTo>
                  <a:lnTo>
                    <a:pt x="1007745" y="2941955"/>
                  </a:lnTo>
                  <a:lnTo>
                    <a:pt x="1022985" y="2938780"/>
                  </a:lnTo>
                  <a:lnTo>
                    <a:pt x="1035050" y="2930525"/>
                  </a:lnTo>
                  <a:lnTo>
                    <a:pt x="1043305" y="2918460"/>
                  </a:lnTo>
                  <a:lnTo>
                    <a:pt x="1046480" y="2903220"/>
                  </a:lnTo>
                  <a:lnTo>
                    <a:pt x="1046480" y="2804795"/>
                  </a:lnTo>
                  <a:lnTo>
                    <a:pt x="1043305" y="2790190"/>
                  </a:lnTo>
                  <a:lnTo>
                    <a:pt x="1035050" y="2777490"/>
                  </a:lnTo>
                  <a:lnTo>
                    <a:pt x="1022985" y="2769235"/>
                  </a:lnTo>
                  <a:lnTo>
                    <a:pt x="1007745" y="2766695"/>
                  </a:lnTo>
                  <a:lnTo>
                    <a:pt x="883285" y="2766695"/>
                  </a:lnTo>
                  <a:lnTo>
                    <a:pt x="888364" y="2716530"/>
                  </a:lnTo>
                  <a:lnTo>
                    <a:pt x="895350" y="2667635"/>
                  </a:lnTo>
                  <a:lnTo>
                    <a:pt x="904239" y="2619375"/>
                  </a:lnTo>
                  <a:lnTo>
                    <a:pt x="915035" y="2571750"/>
                  </a:lnTo>
                  <a:lnTo>
                    <a:pt x="928370" y="2524760"/>
                  </a:lnTo>
                  <a:lnTo>
                    <a:pt x="943610" y="2478405"/>
                  </a:lnTo>
                  <a:lnTo>
                    <a:pt x="960755" y="2433320"/>
                  </a:lnTo>
                  <a:lnTo>
                    <a:pt x="979170" y="2388870"/>
                  </a:lnTo>
                  <a:lnTo>
                    <a:pt x="1000125" y="2345690"/>
                  </a:lnTo>
                  <a:lnTo>
                    <a:pt x="1086485" y="2394585"/>
                  </a:lnTo>
                  <a:lnTo>
                    <a:pt x="1111885" y="2403475"/>
                  </a:lnTo>
                  <a:lnTo>
                    <a:pt x="1138555" y="2401570"/>
                  </a:lnTo>
                  <a:lnTo>
                    <a:pt x="1162050" y="2390140"/>
                  </a:lnTo>
                  <a:lnTo>
                    <a:pt x="1179830" y="2370455"/>
                  </a:lnTo>
                  <a:lnTo>
                    <a:pt x="1188720" y="2344420"/>
                  </a:lnTo>
                  <a:lnTo>
                    <a:pt x="1186814" y="2318385"/>
                  </a:lnTo>
                  <a:lnTo>
                    <a:pt x="1175385" y="2294255"/>
                  </a:lnTo>
                  <a:lnTo>
                    <a:pt x="1155064" y="2276475"/>
                  </a:lnTo>
                  <a:lnTo>
                    <a:pt x="1069339" y="2227580"/>
                  </a:lnTo>
                  <a:lnTo>
                    <a:pt x="1098550" y="2185670"/>
                  </a:lnTo>
                  <a:lnTo>
                    <a:pt x="1129030" y="2145030"/>
                  </a:lnTo>
                  <a:lnTo>
                    <a:pt x="1162050" y="2105660"/>
                  </a:lnTo>
                  <a:lnTo>
                    <a:pt x="1196339" y="2068195"/>
                  </a:lnTo>
                  <a:lnTo>
                    <a:pt x="1231900" y="2032000"/>
                  </a:lnTo>
                  <a:lnTo>
                    <a:pt x="1270000" y="1997710"/>
                  </a:lnTo>
                  <a:lnTo>
                    <a:pt x="1308735" y="1964689"/>
                  </a:lnTo>
                  <a:lnTo>
                    <a:pt x="1349375" y="1934210"/>
                  </a:lnTo>
                  <a:lnTo>
                    <a:pt x="1391920" y="1905000"/>
                  </a:lnTo>
                  <a:lnTo>
                    <a:pt x="1440814" y="1990725"/>
                  </a:lnTo>
                  <a:lnTo>
                    <a:pt x="1459230" y="2011045"/>
                  </a:lnTo>
                  <a:lnTo>
                    <a:pt x="1482725" y="2022475"/>
                  </a:lnTo>
                  <a:lnTo>
                    <a:pt x="1509394" y="2024379"/>
                  </a:lnTo>
                  <a:lnTo>
                    <a:pt x="1534794" y="2015489"/>
                  </a:lnTo>
                  <a:lnTo>
                    <a:pt x="1555114" y="1997710"/>
                  </a:lnTo>
                  <a:lnTo>
                    <a:pt x="1566544" y="1973579"/>
                  </a:lnTo>
                  <a:lnTo>
                    <a:pt x="1568450" y="1947545"/>
                  </a:lnTo>
                  <a:lnTo>
                    <a:pt x="1559560" y="1921510"/>
                  </a:lnTo>
                  <a:lnTo>
                    <a:pt x="1510030" y="1835785"/>
                  </a:lnTo>
                  <a:lnTo>
                    <a:pt x="1553210" y="1815464"/>
                  </a:lnTo>
                  <a:lnTo>
                    <a:pt x="1597660" y="1796414"/>
                  </a:lnTo>
                  <a:lnTo>
                    <a:pt x="1642744" y="1779270"/>
                  </a:lnTo>
                  <a:lnTo>
                    <a:pt x="1688464" y="1764664"/>
                  </a:lnTo>
                  <a:lnTo>
                    <a:pt x="1735455" y="1751329"/>
                  </a:lnTo>
                  <a:lnTo>
                    <a:pt x="1783714" y="1740535"/>
                  </a:lnTo>
                  <a:lnTo>
                    <a:pt x="1831975" y="1731010"/>
                  </a:lnTo>
                  <a:lnTo>
                    <a:pt x="1881505" y="1724025"/>
                  </a:lnTo>
                  <a:lnTo>
                    <a:pt x="1931035" y="1718945"/>
                  </a:lnTo>
                  <a:lnTo>
                    <a:pt x="1931035" y="1843404"/>
                  </a:lnTo>
                  <a:lnTo>
                    <a:pt x="1934210" y="1858645"/>
                  </a:lnTo>
                  <a:lnTo>
                    <a:pt x="1942464" y="1870710"/>
                  </a:lnTo>
                  <a:lnTo>
                    <a:pt x="1954530" y="1878964"/>
                  </a:lnTo>
                  <a:lnTo>
                    <a:pt x="1969769" y="1882139"/>
                  </a:lnTo>
                  <a:lnTo>
                    <a:pt x="2067560" y="1882139"/>
                  </a:lnTo>
                  <a:lnTo>
                    <a:pt x="2082800" y="1878964"/>
                  </a:lnTo>
                  <a:lnTo>
                    <a:pt x="2094864" y="1870710"/>
                  </a:lnTo>
                  <a:lnTo>
                    <a:pt x="2103119" y="1858645"/>
                  </a:lnTo>
                  <a:lnTo>
                    <a:pt x="2106294" y="1843404"/>
                  </a:lnTo>
                  <a:lnTo>
                    <a:pt x="2106294" y="1718945"/>
                  </a:lnTo>
                  <a:lnTo>
                    <a:pt x="2155825" y="1724025"/>
                  </a:lnTo>
                  <a:lnTo>
                    <a:pt x="2205355" y="1730375"/>
                  </a:lnTo>
                  <a:lnTo>
                    <a:pt x="2253615" y="1739900"/>
                  </a:lnTo>
                  <a:lnTo>
                    <a:pt x="2301240" y="1750695"/>
                  </a:lnTo>
                  <a:lnTo>
                    <a:pt x="2348230" y="1764029"/>
                  </a:lnTo>
                  <a:lnTo>
                    <a:pt x="2393950" y="1779270"/>
                  </a:lnTo>
                  <a:lnTo>
                    <a:pt x="2439669" y="1796414"/>
                  </a:lnTo>
                  <a:lnTo>
                    <a:pt x="2483485" y="1814829"/>
                  </a:lnTo>
                  <a:lnTo>
                    <a:pt x="2498725" y="1822450"/>
                  </a:lnTo>
                </a:path>
                <a:path w="2498725" h="4296409">
                  <a:moveTo>
                    <a:pt x="2498725" y="1885314"/>
                  </a:moveTo>
                  <a:lnTo>
                    <a:pt x="2477769" y="1921510"/>
                  </a:lnTo>
                  <a:lnTo>
                    <a:pt x="2469515" y="1947545"/>
                  </a:lnTo>
                  <a:lnTo>
                    <a:pt x="2471419" y="1973579"/>
                  </a:lnTo>
                  <a:lnTo>
                    <a:pt x="2482215" y="1997710"/>
                  </a:lnTo>
                  <a:lnTo>
                    <a:pt x="2498725" y="2012314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36385" y="7452994"/>
              <a:ext cx="582295" cy="859155"/>
            </a:xfrm>
            <a:custGeom>
              <a:avLst/>
              <a:gdLst/>
              <a:ahLst/>
              <a:cxnLst/>
              <a:rect l="l" t="t" r="r" b="b"/>
              <a:pathLst>
                <a:path w="582295" h="859154">
                  <a:moveTo>
                    <a:pt x="505460" y="586739"/>
                  </a:moveTo>
                  <a:lnTo>
                    <a:pt x="505460" y="165734"/>
                  </a:lnTo>
                  <a:lnTo>
                    <a:pt x="499745" y="137794"/>
                  </a:lnTo>
                  <a:lnTo>
                    <a:pt x="483870" y="114934"/>
                  </a:lnTo>
                  <a:lnTo>
                    <a:pt x="461010" y="99694"/>
                  </a:lnTo>
                  <a:lnTo>
                    <a:pt x="433070" y="93980"/>
                  </a:lnTo>
                  <a:lnTo>
                    <a:pt x="405130" y="99694"/>
                  </a:lnTo>
                  <a:lnTo>
                    <a:pt x="382270" y="114934"/>
                  </a:lnTo>
                  <a:lnTo>
                    <a:pt x="366395" y="137794"/>
                  </a:lnTo>
                  <a:lnTo>
                    <a:pt x="361315" y="165734"/>
                  </a:lnTo>
                  <a:lnTo>
                    <a:pt x="361315" y="470534"/>
                  </a:lnTo>
                  <a:lnTo>
                    <a:pt x="137160" y="38100"/>
                  </a:lnTo>
                  <a:lnTo>
                    <a:pt x="118745" y="15875"/>
                  </a:lnTo>
                  <a:lnTo>
                    <a:pt x="93980" y="2539"/>
                  </a:lnTo>
                  <a:lnTo>
                    <a:pt x="66675" y="0"/>
                  </a:lnTo>
                  <a:lnTo>
                    <a:pt x="38735" y="7619"/>
                  </a:lnTo>
                  <a:lnTo>
                    <a:pt x="16510" y="26034"/>
                  </a:lnTo>
                  <a:lnTo>
                    <a:pt x="3175" y="50800"/>
                  </a:lnTo>
                  <a:lnTo>
                    <a:pt x="0" y="78105"/>
                  </a:lnTo>
                  <a:lnTo>
                    <a:pt x="8255" y="106044"/>
                  </a:lnTo>
                  <a:lnTo>
                    <a:pt x="300990" y="669925"/>
                  </a:lnTo>
                  <a:lnTo>
                    <a:pt x="297815" y="680719"/>
                  </a:lnTo>
                  <a:lnTo>
                    <a:pt x="295275" y="691514"/>
                  </a:lnTo>
                  <a:lnTo>
                    <a:pt x="294005" y="702944"/>
                  </a:lnTo>
                  <a:lnTo>
                    <a:pt x="293370" y="714375"/>
                  </a:lnTo>
                  <a:lnTo>
                    <a:pt x="300990" y="760094"/>
                  </a:lnTo>
                  <a:lnTo>
                    <a:pt x="321310" y="800100"/>
                  </a:lnTo>
                  <a:lnTo>
                    <a:pt x="352425" y="831214"/>
                  </a:lnTo>
                  <a:lnTo>
                    <a:pt x="391795" y="851534"/>
                  </a:lnTo>
                  <a:lnTo>
                    <a:pt x="437515" y="859155"/>
                  </a:lnTo>
                  <a:lnTo>
                    <a:pt x="483235" y="851534"/>
                  </a:lnTo>
                  <a:lnTo>
                    <a:pt x="523240" y="831214"/>
                  </a:lnTo>
                  <a:lnTo>
                    <a:pt x="554355" y="800100"/>
                  </a:lnTo>
                  <a:lnTo>
                    <a:pt x="574675" y="760094"/>
                  </a:lnTo>
                  <a:lnTo>
                    <a:pt x="582295" y="714375"/>
                  </a:lnTo>
                  <a:lnTo>
                    <a:pt x="577215" y="675005"/>
                  </a:lnTo>
                  <a:lnTo>
                    <a:pt x="561340" y="639444"/>
                  </a:lnTo>
                  <a:lnTo>
                    <a:pt x="536575" y="609600"/>
                  </a:lnTo>
                  <a:lnTo>
                    <a:pt x="505460" y="586739"/>
                  </a:lnTo>
                  <a:close/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15290" y="2087879"/>
            <a:ext cx="532130" cy="0"/>
          </a:xfrm>
          <a:custGeom>
            <a:avLst/>
            <a:gdLst/>
            <a:ahLst/>
            <a:cxnLst/>
            <a:rect l="l" t="t" r="r" b="b"/>
            <a:pathLst>
              <a:path w="532130">
                <a:moveTo>
                  <a:pt x="0" y="0"/>
                </a:moveTo>
                <a:lnTo>
                  <a:pt x="532129" y="0"/>
                </a:lnTo>
              </a:path>
            </a:pathLst>
          </a:custGeom>
          <a:ln w="28575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4980" y="645667"/>
            <a:ext cx="2549525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B41F79"/>
                </a:solidFill>
                <a:latin typeface="Tahoma"/>
                <a:cs typeface="Tahoma"/>
              </a:rPr>
              <a:t>06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sz="2400" b="1" spc="-15" dirty="0">
                <a:solidFill>
                  <a:srgbClr val="B41F79"/>
                </a:solidFill>
                <a:latin typeface="Tahoma"/>
                <a:cs typeface="Tahoma"/>
              </a:rPr>
              <a:t>ENLACES</a:t>
            </a:r>
            <a:r>
              <a:rPr sz="2400" b="1" spc="-65" dirty="0">
                <a:solidFill>
                  <a:srgbClr val="B41F79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B41F79"/>
                </a:solidFill>
                <a:latin typeface="Tahoma"/>
                <a:cs typeface="Tahoma"/>
              </a:rPr>
              <a:t>ÚTILES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7005828" y="10325310"/>
            <a:ext cx="17081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1</a:t>
            </a:r>
            <a:r>
              <a:rPr lang="es-ES" spc="15" dirty="0"/>
              <a:t>7</a:t>
            </a:r>
            <a:endParaRPr spc="1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 </a:t>
            </a:r>
            <a:r>
              <a:rPr spc="-5" dirty="0"/>
              <a:t>O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L</a:t>
            </a:r>
            <a:r>
              <a:rPr spc="10" dirty="0"/>
              <a:t> </a:t>
            </a:r>
            <a:r>
              <a:rPr spc="-5" dirty="0"/>
              <a:t>O S C </a:t>
            </a:r>
            <a:r>
              <a:rPr spc="-135" dirty="0"/>
              <a:t> </a:t>
            </a:r>
            <a:r>
              <a:rPr spc="-5" dirty="0"/>
              <a:t>O</a:t>
            </a:r>
            <a:r>
              <a:rPr spc="-10" dirty="0"/>
              <a:t> </a:t>
            </a:r>
            <a:r>
              <a:rPr spc="-5" dirty="0"/>
              <a:t>N T</a:t>
            </a:r>
            <a:r>
              <a:rPr dirty="0"/>
              <a:t> </a:t>
            </a:r>
            <a:r>
              <a:rPr spc="-5" dirty="0"/>
              <a:t>R O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91490" y="2661157"/>
          <a:ext cx="6248400" cy="61277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8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Sitio</a:t>
                      </a:r>
                      <a:r>
                        <a:rPr sz="14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web</a:t>
                      </a:r>
                      <a:r>
                        <a:rPr sz="14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45" dirty="0">
                          <a:latin typeface="Tahoma"/>
                          <a:cs typeface="Tahoma"/>
                        </a:rPr>
                        <a:t>del</a:t>
                      </a:r>
                      <a:r>
                        <a:rPr sz="14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45" dirty="0">
                          <a:latin typeface="Tahoma"/>
                          <a:cs typeface="Tahoma"/>
                        </a:rPr>
                        <a:t>proyecto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EF6922"/>
                      </a:solidFill>
                      <a:prstDash val="solid"/>
                    </a:lnL>
                    <a:lnR w="12700">
                      <a:solidFill>
                        <a:srgbClr val="EF6922"/>
                      </a:solidFill>
                      <a:prstDash val="solid"/>
                    </a:lnR>
                    <a:lnT w="12700">
                      <a:solidFill>
                        <a:srgbClr val="EF6922"/>
                      </a:solidFill>
                      <a:prstDash val="solid"/>
                    </a:lnT>
                    <a:lnB w="12700">
                      <a:solidFill>
                        <a:srgbClr val="EF69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u="heavy" spc="-15" dirty="0">
                          <a:solidFill>
                            <a:srgbClr val="B41F79"/>
                          </a:solidFill>
                          <a:uFill>
                            <a:solidFill>
                              <a:srgbClr val="B41F79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https://www.smecrisistoolkit.eu/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EF6922"/>
                      </a:solidFill>
                      <a:prstDash val="solid"/>
                    </a:lnL>
                    <a:lnR w="12700">
                      <a:solidFill>
                        <a:srgbClr val="EF6922"/>
                      </a:solidFill>
                      <a:prstDash val="solid"/>
                    </a:lnR>
                    <a:lnT w="12700">
                      <a:solidFill>
                        <a:srgbClr val="EF6922"/>
                      </a:solidFill>
                      <a:prstDash val="solid"/>
                    </a:lnT>
                    <a:lnB w="12700">
                      <a:solidFill>
                        <a:srgbClr val="EF69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139825" marR="516890" indent="-600075">
                        <a:lnSpc>
                          <a:spcPct val="100699"/>
                        </a:lnSpc>
                      </a:pPr>
                      <a:r>
                        <a:rPr sz="1400" spc="15" dirty="0">
                          <a:latin typeface="Tahoma"/>
                          <a:cs typeface="Tahoma"/>
                        </a:rPr>
                        <a:t>Página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Facebook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del </a:t>
                      </a:r>
                      <a:r>
                        <a:rPr sz="1400" spc="-4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proyecto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EF6922"/>
                      </a:solidFill>
                      <a:prstDash val="solid"/>
                    </a:lnL>
                    <a:lnR w="12700">
                      <a:solidFill>
                        <a:srgbClr val="EF6922"/>
                      </a:solidFill>
                      <a:prstDash val="solid"/>
                    </a:lnR>
                    <a:lnT w="12700">
                      <a:solidFill>
                        <a:srgbClr val="EF6922"/>
                      </a:solidFill>
                      <a:prstDash val="solid"/>
                    </a:lnT>
                    <a:lnB w="12700">
                      <a:solidFill>
                        <a:srgbClr val="EF69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0145" marR="144145" indent="-1033144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400" u="heavy" spc="-20" dirty="0">
                          <a:solidFill>
                            <a:srgbClr val="B41F79"/>
                          </a:solidFill>
                          <a:uFill>
                            <a:solidFill>
                              <a:srgbClr val="B41F79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https://www.facebook.com/SECure.Era </a:t>
                      </a:r>
                      <a:r>
                        <a:rPr sz="1400" spc="-425" dirty="0">
                          <a:solidFill>
                            <a:srgbClr val="B41F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u="heavy" spc="20" dirty="0">
                          <a:solidFill>
                            <a:srgbClr val="B41F79"/>
                          </a:solidFill>
                          <a:uFill>
                            <a:solidFill>
                              <a:srgbClr val="B41F79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smusProject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EF6922"/>
                      </a:solidFill>
                      <a:prstDash val="solid"/>
                    </a:lnL>
                    <a:lnR w="12700">
                      <a:solidFill>
                        <a:srgbClr val="EF6922"/>
                      </a:solidFill>
                      <a:prstDash val="solid"/>
                    </a:lnR>
                    <a:lnT w="12700">
                      <a:solidFill>
                        <a:srgbClr val="EF6922"/>
                      </a:solidFill>
                      <a:prstDash val="solid"/>
                    </a:lnT>
                    <a:lnB w="12700">
                      <a:solidFill>
                        <a:srgbClr val="EF69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ahoma"/>
                          <a:cs typeface="Tahoma"/>
                        </a:rPr>
                        <a:t>Página</a:t>
                      </a:r>
                      <a:r>
                        <a:rPr sz="14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del</a:t>
                      </a:r>
                      <a:r>
                        <a:rPr sz="14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proyecto</a:t>
                      </a:r>
                      <a:r>
                        <a:rPr sz="14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Twitter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EF6922"/>
                      </a:solidFill>
                      <a:prstDash val="solid"/>
                    </a:lnL>
                    <a:lnR w="12700">
                      <a:solidFill>
                        <a:srgbClr val="EF6922"/>
                      </a:solidFill>
                      <a:prstDash val="solid"/>
                    </a:lnR>
                    <a:lnT w="12700">
                      <a:solidFill>
                        <a:srgbClr val="EF6922"/>
                      </a:solidFill>
                      <a:prstDash val="solid"/>
                    </a:lnT>
                    <a:lnB w="12700">
                      <a:solidFill>
                        <a:srgbClr val="EF69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400" u="heavy" dirty="0">
                          <a:solidFill>
                            <a:srgbClr val="B41F79"/>
                          </a:solidFill>
                          <a:uFill>
                            <a:solidFill>
                              <a:srgbClr val="B41F79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https://twitter.com/SECure_Project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EF6922"/>
                      </a:solidFill>
                      <a:prstDash val="solid"/>
                    </a:lnL>
                    <a:lnR w="12700">
                      <a:solidFill>
                        <a:srgbClr val="EF6922"/>
                      </a:solidFill>
                      <a:prstDash val="solid"/>
                    </a:lnR>
                    <a:lnT w="12700">
                      <a:solidFill>
                        <a:srgbClr val="EF6922"/>
                      </a:solidFill>
                      <a:prstDash val="solid"/>
                    </a:lnT>
                    <a:lnB w="12700">
                      <a:solidFill>
                        <a:srgbClr val="EF69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144905" marR="564515" indent="-556260">
                        <a:lnSpc>
                          <a:spcPct val="100699"/>
                        </a:lnSpc>
                      </a:pPr>
                      <a:r>
                        <a:rPr sz="1400" spc="5" dirty="0">
                          <a:latin typeface="Tahoma"/>
                          <a:cs typeface="Tahoma"/>
                        </a:rPr>
                        <a:t>Página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LinkedIn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del </a:t>
                      </a:r>
                      <a:r>
                        <a:rPr sz="1400" spc="-4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proyecto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EF6922"/>
                      </a:solidFill>
                      <a:prstDash val="solid"/>
                    </a:lnL>
                    <a:lnR w="12700">
                      <a:solidFill>
                        <a:srgbClr val="EF6922"/>
                      </a:solidFill>
                      <a:prstDash val="solid"/>
                    </a:lnR>
                    <a:lnT w="12700">
                      <a:solidFill>
                        <a:srgbClr val="EF6922"/>
                      </a:solidFill>
                      <a:prstDash val="solid"/>
                    </a:lnT>
                    <a:lnB w="12700">
                      <a:solidFill>
                        <a:srgbClr val="EF69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1420" marR="135255" indent="-106870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400" u="heavy" spc="-30" dirty="0">
                          <a:solidFill>
                            <a:srgbClr val="B41F79"/>
                          </a:solidFill>
                          <a:uFill>
                            <a:solidFill>
                              <a:srgbClr val="B41F79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https://www.linkedin.com/company/sec </a:t>
                      </a:r>
                      <a:r>
                        <a:rPr sz="1400" spc="-425" dirty="0">
                          <a:solidFill>
                            <a:srgbClr val="B41F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0" dirty="0">
                          <a:solidFill>
                            <a:srgbClr val="B41F79"/>
                          </a:solidFill>
                          <a:latin typeface="Tahoma"/>
                          <a:cs typeface="Tahoma"/>
                          <a:hlinkClick r:id="rId5"/>
                        </a:rPr>
                        <a:t>ure-project/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EF6922"/>
                      </a:solidFill>
                      <a:prstDash val="solid"/>
                    </a:lnL>
                    <a:lnR w="12700">
                      <a:solidFill>
                        <a:srgbClr val="EF6922"/>
                      </a:solidFill>
                      <a:prstDash val="solid"/>
                    </a:lnR>
                    <a:lnT w="12700">
                      <a:solidFill>
                        <a:srgbClr val="EF6922"/>
                      </a:solidFill>
                      <a:prstDash val="solid"/>
                    </a:lnT>
                    <a:lnB w="12700">
                      <a:solidFill>
                        <a:srgbClr val="EF69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400" spc="20" dirty="0">
                          <a:latin typeface="Tahoma"/>
                          <a:cs typeface="Tahoma"/>
                        </a:rPr>
                        <a:t>Recursos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3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aprendizaje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EF6922"/>
                      </a:solidFill>
                      <a:prstDash val="solid"/>
                    </a:lnL>
                    <a:lnR w="12700">
                      <a:solidFill>
                        <a:srgbClr val="EF6922"/>
                      </a:solidFill>
                      <a:prstDash val="solid"/>
                    </a:lnR>
                    <a:lnT w="12700">
                      <a:solidFill>
                        <a:srgbClr val="EF6922"/>
                      </a:solidFill>
                      <a:prstDash val="solid"/>
                    </a:lnT>
                    <a:lnB w="12700">
                      <a:solidFill>
                        <a:srgbClr val="EF69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9209" algn="ctr">
                        <a:lnSpc>
                          <a:spcPct val="100000"/>
                        </a:lnSpc>
                      </a:pPr>
                      <a:r>
                        <a:rPr sz="1400" u="heavy" dirty="0">
                          <a:solidFill>
                            <a:srgbClr val="B41F79"/>
                          </a:solidFill>
                          <a:uFill>
                            <a:solidFill>
                              <a:srgbClr val="B41F79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https://www.smecrisistoolkit.eu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EF6922"/>
                      </a:solidFill>
                      <a:prstDash val="solid"/>
                    </a:lnL>
                    <a:lnR w="12700">
                      <a:solidFill>
                        <a:srgbClr val="EF6922"/>
                      </a:solidFill>
                      <a:prstDash val="solid"/>
                    </a:lnR>
                    <a:lnT w="12700">
                      <a:solidFill>
                        <a:srgbClr val="EF6922"/>
                      </a:solidFill>
                      <a:prstDash val="solid"/>
                    </a:lnT>
                    <a:lnB w="12700">
                      <a:solidFill>
                        <a:srgbClr val="EF69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034" algn="ctr">
                        <a:lnSpc>
                          <a:spcPct val="100000"/>
                        </a:lnSpc>
                      </a:pPr>
                      <a:r>
                        <a:rPr sz="1400" spc="60" dirty="0">
                          <a:latin typeface="Tahoma"/>
                          <a:cs typeface="Tahoma"/>
                        </a:rPr>
                        <a:t>Marco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aprendizaje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EF6922"/>
                      </a:solidFill>
                      <a:prstDash val="solid"/>
                    </a:lnL>
                    <a:lnR w="12700">
                      <a:solidFill>
                        <a:srgbClr val="EF6922"/>
                      </a:solidFill>
                      <a:prstDash val="solid"/>
                    </a:lnR>
                    <a:lnT w="12700">
                      <a:solidFill>
                        <a:srgbClr val="EF6922"/>
                      </a:solidFill>
                      <a:prstDash val="solid"/>
                    </a:lnT>
                    <a:lnB w="12700">
                      <a:solidFill>
                        <a:srgbClr val="EF69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3505" marR="140335" indent="-1243965">
                        <a:lnSpc>
                          <a:spcPct val="100699"/>
                        </a:lnSpc>
                        <a:spcBef>
                          <a:spcPts val="1285"/>
                        </a:spcBef>
                      </a:pPr>
                      <a:r>
                        <a:rPr sz="1400" u="heavy" spc="-30" dirty="0">
                          <a:solidFill>
                            <a:srgbClr val="B41F79"/>
                          </a:solidFill>
                          <a:uFill>
                            <a:solidFill>
                              <a:srgbClr val="B41F79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https://www.smecrisistoolkit.eu/framew </a:t>
                      </a:r>
                      <a:r>
                        <a:rPr sz="1400" spc="-425" dirty="0">
                          <a:solidFill>
                            <a:srgbClr val="B41F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u="heavy" spc="15" dirty="0">
                          <a:solidFill>
                            <a:srgbClr val="B41F79"/>
                          </a:solidFill>
                          <a:uFill>
                            <a:solidFill>
                              <a:srgbClr val="B41F79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ork-es/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63195" marB="0">
                    <a:lnL w="12700">
                      <a:solidFill>
                        <a:srgbClr val="EF6922"/>
                      </a:solidFill>
                      <a:prstDash val="solid"/>
                    </a:lnL>
                    <a:lnR w="12700">
                      <a:solidFill>
                        <a:srgbClr val="EF6922"/>
                      </a:solidFill>
                      <a:prstDash val="solid"/>
                    </a:lnR>
                    <a:lnT w="12700">
                      <a:solidFill>
                        <a:srgbClr val="EF6922"/>
                      </a:solidFill>
                      <a:prstDash val="solid"/>
                    </a:lnT>
                    <a:lnB w="12700">
                      <a:solidFill>
                        <a:srgbClr val="EF69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400" spc="10" dirty="0">
                          <a:latin typeface="Tahoma"/>
                          <a:cs typeface="Tahoma"/>
                        </a:rPr>
                        <a:t>Charlas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virtuales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EF6922"/>
                      </a:solidFill>
                      <a:prstDash val="solid"/>
                    </a:lnL>
                    <a:lnR w="12700">
                      <a:solidFill>
                        <a:srgbClr val="EF6922"/>
                      </a:solidFill>
                      <a:prstDash val="solid"/>
                    </a:lnR>
                    <a:lnT w="12700">
                      <a:solidFill>
                        <a:srgbClr val="EF6922"/>
                      </a:solidFill>
                      <a:prstDash val="solid"/>
                    </a:lnT>
                    <a:lnB w="12700">
                      <a:solidFill>
                        <a:srgbClr val="EF69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935" marR="100965" indent="-87884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400" u="heavy" spc="-15" dirty="0">
                          <a:solidFill>
                            <a:srgbClr val="B41F79"/>
                          </a:solidFill>
                          <a:uFill>
                            <a:solidFill>
                              <a:srgbClr val="B41F79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https://www.smecrisistoolkit.eu/virtual- </a:t>
                      </a:r>
                      <a:r>
                        <a:rPr sz="1400" spc="-425" dirty="0">
                          <a:solidFill>
                            <a:srgbClr val="B41F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u="heavy" spc="15" dirty="0">
                          <a:solidFill>
                            <a:srgbClr val="B41F79"/>
                          </a:solidFill>
                          <a:uFill>
                            <a:solidFill>
                              <a:srgbClr val="B41F79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conversaciones/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EF6922"/>
                      </a:solidFill>
                      <a:prstDash val="solid"/>
                    </a:lnL>
                    <a:lnR w="12700">
                      <a:solidFill>
                        <a:srgbClr val="EF6922"/>
                      </a:solidFill>
                      <a:prstDash val="solid"/>
                    </a:lnR>
                    <a:lnT w="12700">
                      <a:solidFill>
                        <a:srgbClr val="EF6922"/>
                      </a:solidFill>
                      <a:prstDash val="solid"/>
                    </a:lnT>
                    <a:lnB w="12700">
                      <a:solidFill>
                        <a:srgbClr val="EF69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6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002030" marR="285750" indent="-680720">
                        <a:lnSpc>
                          <a:spcPct val="100000"/>
                        </a:lnSpc>
                      </a:pPr>
                      <a:r>
                        <a:rPr sz="1400" spc="10" dirty="0">
                          <a:latin typeface="Tahoma"/>
                          <a:cs typeface="Tahoma"/>
                        </a:rPr>
                        <a:t>Plataforma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aprendizaje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latin typeface="Tahoma"/>
                          <a:cs typeface="Tahoma"/>
                        </a:rPr>
                        <a:t>en </a:t>
                      </a:r>
                      <a:r>
                        <a:rPr sz="1400" spc="-4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línea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abierta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EF6922"/>
                      </a:solidFill>
                      <a:prstDash val="solid"/>
                    </a:lnL>
                    <a:lnR w="12700">
                      <a:solidFill>
                        <a:srgbClr val="EF6922"/>
                      </a:solidFill>
                      <a:prstDash val="solid"/>
                    </a:lnR>
                    <a:lnT w="12700">
                      <a:solidFill>
                        <a:srgbClr val="EF6922"/>
                      </a:solidFill>
                      <a:prstDash val="solid"/>
                    </a:lnT>
                    <a:lnB w="12700">
                      <a:solidFill>
                        <a:srgbClr val="EF69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1225" marR="210185" indent="-717550">
                        <a:lnSpc>
                          <a:spcPct val="100699"/>
                        </a:lnSpc>
                        <a:spcBef>
                          <a:spcPts val="1290"/>
                        </a:spcBef>
                      </a:pPr>
                      <a:r>
                        <a:rPr sz="1400" u="heavy" spc="-30" dirty="0">
                          <a:solidFill>
                            <a:srgbClr val="B41F79"/>
                          </a:solidFill>
                          <a:uFill>
                            <a:solidFill>
                              <a:srgbClr val="B41F79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https://www.smecrisistoolkit.eu/open- </a:t>
                      </a:r>
                      <a:r>
                        <a:rPr sz="1400" spc="-425" dirty="0">
                          <a:solidFill>
                            <a:srgbClr val="B41F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u="heavy" spc="20" dirty="0">
                          <a:solidFill>
                            <a:srgbClr val="B41F79"/>
                          </a:solidFill>
                          <a:uFill>
                            <a:solidFill>
                              <a:srgbClr val="B41F79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plataforma</a:t>
                      </a:r>
                      <a:r>
                        <a:rPr sz="1400" u="heavy" spc="-5" dirty="0">
                          <a:solidFill>
                            <a:srgbClr val="B41F79"/>
                          </a:solidFill>
                          <a:uFill>
                            <a:solidFill>
                              <a:srgbClr val="B41F79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sz="1400" u="heavy" spc="15" dirty="0">
                          <a:solidFill>
                            <a:srgbClr val="B41F79"/>
                          </a:solidFill>
                          <a:uFill>
                            <a:solidFill>
                              <a:srgbClr val="B41F79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online-es/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EF6922"/>
                      </a:solidFill>
                      <a:prstDash val="solid"/>
                    </a:lnL>
                    <a:lnR w="12700">
                      <a:solidFill>
                        <a:srgbClr val="EF6922"/>
                      </a:solidFill>
                      <a:prstDash val="solid"/>
                    </a:lnR>
                    <a:lnT w="12700">
                      <a:solidFill>
                        <a:srgbClr val="EF6922"/>
                      </a:solidFill>
                      <a:prstDash val="solid"/>
                    </a:lnT>
                    <a:lnB w="12700">
                      <a:solidFill>
                        <a:srgbClr val="EF69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218" y="3210052"/>
            <a:ext cx="7090409" cy="805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3355">
              <a:lnSpc>
                <a:spcPct val="100000"/>
              </a:lnSpc>
              <a:spcBef>
                <a:spcPts val="100"/>
              </a:spcBef>
              <a:buClr>
                <a:srgbClr val="EF6922"/>
              </a:buClr>
              <a:buFont typeface="Wingdings"/>
              <a:buChar char=""/>
              <a:tabLst>
                <a:tab pos="186055" algn="l"/>
              </a:tabLst>
            </a:pP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Se</a:t>
            </a:r>
            <a:r>
              <a:rPr sz="1050" spc="-2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recomienda</a:t>
            </a:r>
            <a:r>
              <a:rPr sz="1050" spc="-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mantener</a:t>
            </a:r>
            <a:r>
              <a:rPr sz="1050" spc="-1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la</a:t>
            </a:r>
            <a:r>
              <a:rPr sz="1050" spc="-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494949"/>
                </a:solidFill>
                <a:latin typeface="Tahoma"/>
                <a:cs typeface="Tahoma"/>
              </a:rPr>
              <a:t>duración</a:t>
            </a:r>
            <a:r>
              <a:rPr sz="1050" spc="-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máxima</a:t>
            </a:r>
            <a:r>
              <a:rPr sz="1050" spc="-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de</a:t>
            </a:r>
            <a:r>
              <a:rPr sz="1050" spc="-2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494949"/>
                </a:solidFill>
                <a:latin typeface="Tahoma"/>
                <a:cs typeface="Tahoma"/>
              </a:rPr>
              <a:t>los</a:t>
            </a:r>
            <a:r>
              <a:rPr sz="1050" spc="-2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días</a:t>
            </a:r>
            <a:r>
              <a:rPr sz="1050" spc="-2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indicada</a:t>
            </a:r>
            <a:r>
              <a:rPr sz="1050" spc="-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en</a:t>
            </a:r>
            <a:r>
              <a:rPr sz="1050" spc="-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la</a:t>
            </a:r>
            <a:r>
              <a:rPr sz="1050" spc="-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tabla</a:t>
            </a:r>
            <a:r>
              <a:rPr sz="1050" spc="-2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494949"/>
                </a:solidFill>
                <a:latin typeface="Tahoma"/>
                <a:cs typeface="Tahoma"/>
              </a:rPr>
              <a:t>siguiente.</a:t>
            </a:r>
            <a:endParaRPr sz="1050" dirty="0">
              <a:latin typeface="Tahoma"/>
              <a:cs typeface="Tahoma"/>
            </a:endParaRPr>
          </a:p>
          <a:p>
            <a:pPr marL="185420" marR="1798320" indent="-173355">
              <a:lnSpc>
                <a:spcPct val="100000"/>
              </a:lnSpc>
              <a:spcBef>
                <a:spcPts val="30"/>
              </a:spcBef>
              <a:buClr>
                <a:srgbClr val="EF6922"/>
              </a:buClr>
              <a:buFont typeface="Wingdings"/>
              <a:buChar char=""/>
              <a:tabLst>
                <a:tab pos="186055" algn="l"/>
              </a:tabLst>
            </a:pP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Dado que </a:t>
            </a: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el material didáctico </a:t>
            </a: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es </a:t>
            </a: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bastante intenso </a:t>
            </a:r>
            <a:r>
              <a:rPr sz="1050" spc="20" dirty="0">
                <a:solidFill>
                  <a:srgbClr val="494949"/>
                </a:solidFill>
                <a:latin typeface="Tahoma"/>
                <a:cs typeface="Tahoma"/>
              </a:rPr>
              <a:t>y </a:t>
            </a: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nuevo </a:t>
            </a: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para los profesores </a:t>
            </a:r>
            <a:r>
              <a:rPr sz="1050" spc="20" dirty="0">
                <a:solidFill>
                  <a:srgbClr val="494949"/>
                </a:solidFill>
                <a:latin typeface="Tahoma"/>
                <a:cs typeface="Tahoma"/>
              </a:rPr>
              <a:t>y </a:t>
            </a: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los </a:t>
            </a:r>
            <a:r>
              <a:rPr sz="1050" spc="-3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alumnos,</a:t>
            </a:r>
            <a:r>
              <a:rPr sz="105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se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Tahoma"/>
                <a:cs typeface="Tahoma"/>
              </a:rPr>
              <a:t>recomienda</a:t>
            </a:r>
            <a:r>
              <a:rPr sz="1050" spc="-2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repartir</a:t>
            </a:r>
            <a:r>
              <a:rPr sz="1050" spc="-2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Tahoma"/>
                <a:cs typeface="Tahoma"/>
              </a:rPr>
              <a:t>la</a:t>
            </a:r>
            <a:r>
              <a:rPr sz="1050" spc="-3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información</a:t>
            </a:r>
            <a:r>
              <a:rPr sz="1050" spc="-2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Tahoma"/>
                <a:cs typeface="Tahoma"/>
              </a:rPr>
              <a:t>en</a:t>
            </a:r>
            <a:r>
              <a:rPr sz="1050" spc="-2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varios</a:t>
            </a:r>
            <a:r>
              <a:rPr sz="1050" spc="-2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días.</a:t>
            </a:r>
            <a:endParaRPr sz="1050" dirty="0">
              <a:latin typeface="Tahoma"/>
              <a:cs typeface="Tahoma"/>
            </a:endParaRPr>
          </a:p>
          <a:p>
            <a:pPr marL="185420" indent="-173355">
              <a:lnSpc>
                <a:spcPts val="1225"/>
              </a:lnSpc>
              <a:buClr>
                <a:srgbClr val="EF6922"/>
              </a:buClr>
              <a:buFont typeface="Wingdings"/>
              <a:buChar char=""/>
              <a:tabLst>
                <a:tab pos="186055" algn="l"/>
              </a:tabLst>
            </a:pP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Para</a:t>
            </a: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Tahoma"/>
                <a:cs typeface="Tahoma"/>
              </a:rPr>
              <a:t>un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mejor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procesamiento,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puede </a:t>
            </a: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optar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por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 repartir </a:t>
            </a: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los días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entre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las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semanas,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Tahoma"/>
                <a:cs typeface="Tahoma"/>
              </a:rPr>
              <a:t>de</a:t>
            </a: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Tahoma"/>
                <a:cs typeface="Tahoma"/>
              </a:rPr>
              <a:t>modo</a:t>
            </a: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que,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por</a:t>
            </a:r>
            <a:r>
              <a:rPr sz="1050" spc="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0" dirty="0">
                <a:solidFill>
                  <a:srgbClr val="494949"/>
                </a:solidFill>
                <a:latin typeface="Tahoma"/>
                <a:cs typeface="Tahoma"/>
              </a:rPr>
              <a:t>ejemplo, </a:t>
            </a:r>
            <a:endParaRPr lang="es-ES" sz="1050" spc="10" dirty="0">
              <a:solidFill>
                <a:srgbClr val="494949"/>
              </a:solidFill>
              <a:latin typeface="Tahoma"/>
              <a:cs typeface="Tahoma"/>
            </a:endParaRPr>
          </a:p>
          <a:p>
            <a:pPr marL="12065">
              <a:lnSpc>
                <a:spcPts val="1225"/>
              </a:lnSpc>
              <a:buClr>
                <a:srgbClr val="EF6922"/>
              </a:buClr>
              <a:tabLst>
                <a:tab pos="186055" algn="l"/>
              </a:tabLst>
            </a:pPr>
            <a:r>
              <a:rPr lang="es-ES" sz="1050" spc="15" dirty="0">
                <a:solidFill>
                  <a:srgbClr val="494949"/>
                </a:solidFill>
                <a:latin typeface="Tahoma"/>
                <a:cs typeface="Tahoma"/>
              </a:rPr>
              <a:t>    u</a:t>
            </a: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n</a:t>
            </a:r>
            <a:r>
              <a:rPr lang="es-ES" sz="1050" dirty="0"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494949"/>
                </a:solidFill>
                <a:latin typeface="Tahoma"/>
                <a:cs typeface="Tahoma"/>
              </a:rPr>
              <a:t>día</a:t>
            </a:r>
            <a:r>
              <a:rPr lang="es-ES" sz="1050" dirty="0">
                <a:latin typeface="Tahoma"/>
                <a:cs typeface="Tahoma"/>
              </a:rPr>
              <a:t> </a:t>
            </a:r>
            <a:r>
              <a:rPr sz="1050" spc="15" dirty="0" err="1">
                <a:solidFill>
                  <a:srgbClr val="494949"/>
                </a:solidFill>
                <a:latin typeface="Tahoma"/>
                <a:cs typeface="Tahoma"/>
              </a:rPr>
              <a:t>por</a:t>
            </a:r>
            <a:r>
              <a:rPr sz="1050" spc="-1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Tahoma"/>
                <a:cs typeface="Tahoma"/>
              </a:rPr>
              <a:t>semana.</a:t>
            </a:r>
            <a:endParaRPr sz="1050" dirty="0">
              <a:latin typeface="Tahoma"/>
              <a:cs typeface="Tahom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1574" y="4618735"/>
          <a:ext cx="6262370" cy="36159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5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05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DÍA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41F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05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05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05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FORM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IÓN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41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41F79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25"/>
                        </a:lnSpc>
                      </a:pPr>
                      <a:r>
                        <a:rPr sz="1050" spc="5" dirty="0">
                          <a:latin typeface="Tahoma"/>
                          <a:cs typeface="Tahoma"/>
                        </a:rPr>
                        <a:t>09.00</a:t>
                      </a:r>
                      <a:r>
                        <a:rPr sz="10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13.00</a:t>
                      </a:r>
                      <a:r>
                        <a:rPr sz="10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Módulo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latin typeface="Tahoma"/>
                          <a:cs typeface="Tahoma"/>
                        </a:rPr>
                        <a:t>1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050" spc="5" dirty="0">
                          <a:latin typeface="Tahoma"/>
                          <a:cs typeface="Tahoma"/>
                        </a:rPr>
                        <a:t>14.00</a:t>
                      </a:r>
                      <a:r>
                        <a:rPr sz="10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15.30</a:t>
                      </a:r>
                      <a:r>
                        <a:rPr sz="10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Módulo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latin typeface="Tahoma"/>
                          <a:cs typeface="Tahoma"/>
                        </a:rPr>
                        <a:t>2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41F79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10"/>
                        </a:lnSpc>
                      </a:pPr>
                      <a:r>
                        <a:rPr sz="1050" spc="5" dirty="0">
                          <a:latin typeface="Tahoma"/>
                          <a:cs typeface="Tahoma"/>
                        </a:rPr>
                        <a:t>09.00</a:t>
                      </a:r>
                      <a:r>
                        <a:rPr sz="10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13.00</a:t>
                      </a:r>
                      <a:r>
                        <a:rPr sz="10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Módulo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latin typeface="Tahoma"/>
                          <a:cs typeface="Tahoma"/>
                        </a:rPr>
                        <a:t>2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050" spc="5" dirty="0">
                          <a:latin typeface="Tahoma"/>
                          <a:cs typeface="Tahoma"/>
                        </a:rPr>
                        <a:t>14.00</a:t>
                      </a:r>
                      <a:r>
                        <a:rPr sz="10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15.30</a:t>
                      </a:r>
                      <a:r>
                        <a:rPr sz="10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Módulo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latin typeface="Tahoma"/>
                          <a:cs typeface="Tahoma"/>
                        </a:rPr>
                        <a:t>3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41F79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05"/>
                        </a:lnSpc>
                      </a:pPr>
                      <a:r>
                        <a:rPr sz="1050" spc="5" dirty="0">
                          <a:latin typeface="Tahoma"/>
                          <a:cs typeface="Tahoma"/>
                        </a:rPr>
                        <a:t>09.00</a:t>
                      </a:r>
                      <a:r>
                        <a:rPr sz="10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13.00</a:t>
                      </a:r>
                      <a:r>
                        <a:rPr sz="10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Módulo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latin typeface="Tahoma"/>
                          <a:cs typeface="Tahoma"/>
                        </a:rPr>
                        <a:t>3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50" spc="5" dirty="0">
                          <a:latin typeface="Tahoma"/>
                          <a:cs typeface="Tahoma"/>
                        </a:rPr>
                        <a:t>14.00</a:t>
                      </a:r>
                      <a:r>
                        <a:rPr sz="10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15.30</a:t>
                      </a:r>
                      <a:r>
                        <a:rPr sz="10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Módulo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latin typeface="Tahoma"/>
                          <a:cs typeface="Tahoma"/>
                        </a:rPr>
                        <a:t>4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41F79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10"/>
                        </a:lnSpc>
                      </a:pPr>
                      <a:r>
                        <a:rPr sz="1050" spc="5" dirty="0">
                          <a:latin typeface="Tahoma"/>
                          <a:cs typeface="Tahoma"/>
                        </a:rPr>
                        <a:t>09.00</a:t>
                      </a:r>
                      <a:r>
                        <a:rPr sz="10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13.00</a:t>
                      </a:r>
                      <a:r>
                        <a:rPr sz="10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Módulo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latin typeface="Tahoma"/>
                          <a:cs typeface="Tahoma"/>
                        </a:rPr>
                        <a:t>4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50" spc="5" dirty="0">
                          <a:latin typeface="Tahoma"/>
                          <a:cs typeface="Tahoma"/>
                        </a:rPr>
                        <a:t>14.00</a:t>
                      </a:r>
                      <a:r>
                        <a:rPr sz="10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15.30</a:t>
                      </a:r>
                      <a:r>
                        <a:rPr sz="10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Módulo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latin typeface="Tahoma"/>
                          <a:cs typeface="Tahoma"/>
                        </a:rPr>
                        <a:t>5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41F79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10"/>
                        </a:lnSpc>
                      </a:pPr>
                      <a:r>
                        <a:rPr sz="1050" spc="5" dirty="0">
                          <a:latin typeface="Tahoma"/>
                          <a:cs typeface="Tahoma"/>
                        </a:rPr>
                        <a:t>09.00</a:t>
                      </a:r>
                      <a:r>
                        <a:rPr sz="10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13.00</a:t>
                      </a:r>
                      <a:r>
                        <a:rPr sz="10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Módulo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latin typeface="Tahoma"/>
                          <a:cs typeface="Tahoma"/>
                        </a:rPr>
                        <a:t>5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50" spc="5" dirty="0">
                          <a:latin typeface="Tahoma"/>
                          <a:cs typeface="Tahoma"/>
                        </a:rPr>
                        <a:t>14.00</a:t>
                      </a:r>
                      <a:r>
                        <a:rPr sz="10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15.30</a:t>
                      </a:r>
                      <a:r>
                        <a:rPr sz="10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Módulo</a:t>
                      </a:r>
                      <a:r>
                        <a:rPr sz="10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latin typeface="Tahoma"/>
                          <a:cs typeface="Tahoma"/>
                        </a:rPr>
                        <a:t>6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41F79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10"/>
                        </a:lnSpc>
                      </a:pPr>
                      <a:r>
                        <a:rPr sz="1050" spc="5" dirty="0">
                          <a:latin typeface="Tahoma"/>
                          <a:cs typeface="Tahoma"/>
                        </a:rPr>
                        <a:t>09.00</a:t>
                      </a:r>
                      <a:r>
                        <a:rPr sz="10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13.00</a:t>
                      </a:r>
                      <a:r>
                        <a:rPr sz="10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" dirty="0">
                          <a:latin typeface="Tahoma"/>
                          <a:cs typeface="Tahoma"/>
                        </a:rPr>
                        <a:t>Módulo</a:t>
                      </a:r>
                      <a:r>
                        <a:rPr sz="10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latin typeface="Tahoma"/>
                          <a:cs typeface="Tahoma"/>
                        </a:rPr>
                        <a:t>6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50" spc="-5" dirty="0">
                          <a:latin typeface="Tahoma"/>
                          <a:cs typeface="Tahoma"/>
                        </a:rPr>
                        <a:t>14.00</a:t>
                      </a:r>
                      <a:r>
                        <a:rPr sz="105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050" spc="-5" dirty="0">
                          <a:latin typeface="Tahoma"/>
                          <a:cs typeface="Tahoma"/>
                        </a:rPr>
                        <a:t> 15.30</a:t>
                      </a:r>
                      <a:r>
                        <a:rPr sz="1050" dirty="0">
                          <a:latin typeface="Tahoma"/>
                          <a:cs typeface="Tahoma"/>
                        </a:rPr>
                        <a:t> Revisión</a:t>
                      </a:r>
                      <a:r>
                        <a:rPr sz="105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050" spc="-15" dirty="0">
                          <a:latin typeface="Tahoma"/>
                          <a:cs typeface="Tahoma"/>
                        </a:rPr>
                        <a:t> recapitulación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0" y="0"/>
            <a:ext cx="7559040" cy="2705735"/>
            <a:chOff x="0" y="0"/>
            <a:chExt cx="7559040" cy="27057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7559040" cy="2705735"/>
            </a:xfrm>
            <a:custGeom>
              <a:avLst/>
              <a:gdLst/>
              <a:ahLst/>
              <a:cxnLst/>
              <a:rect l="l" t="t" r="r" b="b"/>
              <a:pathLst>
                <a:path w="7559040" h="2705735">
                  <a:moveTo>
                    <a:pt x="0" y="2705734"/>
                  </a:moveTo>
                  <a:lnTo>
                    <a:pt x="7559040" y="2705734"/>
                  </a:lnTo>
                  <a:lnTo>
                    <a:pt x="7559040" y="0"/>
                  </a:lnTo>
                  <a:lnTo>
                    <a:pt x="0" y="0"/>
                  </a:lnTo>
                  <a:lnTo>
                    <a:pt x="0" y="2705734"/>
                  </a:lnTo>
                  <a:close/>
                </a:path>
              </a:pathLst>
            </a:custGeom>
            <a:solidFill>
              <a:srgbClr val="B4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290" y="2406649"/>
              <a:ext cx="532130" cy="0"/>
            </a:xfrm>
            <a:custGeom>
              <a:avLst/>
              <a:gdLst/>
              <a:ahLst/>
              <a:cxnLst/>
              <a:rect l="l" t="t" r="r" b="b"/>
              <a:pathLst>
                <a:path w="532130">
                  <a:moveTo>
                    <a:pt x="0" y="0"/>
                  </a:moveTo>
                  <a:lnTo>
                    <a:pt x="532130" y="0"/>
                  </a:lnTo>
                </a:path>
              </a:pathLst>
            </a:custGeom>
            <a:ln w="28575">
              <a:solidFill>
                <a:srgbClr val="EF69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4980" y="645667"/>
            <a:ext cx="408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07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7005828" y="10325310"/>
            <a:ext cx="17081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s-ES" spc="15" dirty="0"/>
              <a:t>18</a:t>
            </a:r>
            <a:endParaRPr spc="1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 </a:t>
            </a:r>
            <a:r>
              <a:rPr spc="-5" dirty="0"/>
              <a:t>O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L</a:t>
            </a:r>
            <a:r>
              <a:rPr spc="10" dirty="0"/>
              <a:t> </a:t>
            </a:r>
            <a:r>
              <a:rPr spc="-5" dirty="0"/>
              <a:t>O S C </a:t>
            </a:r>
            <a:r>
              <a:rPr spc="-135" dirty="0"/>
              <a:t> </a:t>
            </a:r>
            <a:r>
              <a:rPr spc="-5" dirty="0"/>
              <a:t>O</a:t>
            </a:r>
            <a:r>
              <a:rPr spc="-10" dirty="0"/>
              <a:t> </a:t>
            </a:r>
            <a:r>
              <a:rPr spc="-5" dirty="0"/>
              <a:t>N T</a:t>
            </a:r>
            <a:r>
              <a:rPr dirty="0"/>
              <a:t> </a:t>
            </a:r>
            <a:r>
              <a:rPr spc="-5" dirty="0"/>
              <a:t>R O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4980" y="1304289"/>
            <a:ext cx="7026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solidFill>
                  <a:srgbClr val="FFFFFF"/>
                </a:solidFill>
                <a:latin typeface="Tahoma"/>
                <a:cs typeface="Tahoma"/>
              </a:rPr>
              <a:t>EJEMPLO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HORARIO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CURSO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ahoma"/>
                <a:cs typeface="Tahoma"/>
              </a:rPr>
              <a:t>DÍAS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34" y="472439"/>
            <a:ext cx="7284084" cy="9229725"/>
            <a:chOff x="13334" y="472439"/>
            <a:chExt cx="7284084" cy="9229725"/>
          </a:xfrm>
        </p:grpSpPr>
        <p:sp>
          <p:nvSpPr>
            <p:cNvPr id="3" name="object 3"/>
            <p:cNvSpPr/>
            <p:nvPr/>
          </p:nvSpPr>
          <p:spPr>
            <a:xfrm>
              <a:off x="13334" y="1276984"/>
              <a:ext cx="4174490" cy="3691254"/>
            </a:xfrm>
            <a:custGeom>
              <a:avLst/>
              <a:gdLst/>
              <a:ahLst/>
              <a:cxnLst/>
              <a:rect l="l" t="t" r="r" b="b"/>
              <a:pathLst>
                <a:path w="4174490" h="3691254">
                  <a:moveTo>
                    <a:pt x="4174490" y="0"/>
                  </a:moveTo>
                  <a:lnTo>
                    <a:pt x="0" y="0"/>
                  </a:lnTo>
                  <a:lnTo>
                    <a:pt x="0" y="3691254"/>
                  </a:lnTo>
                  <a:lnTo>
                    <a:pt x="4174490" y="3691254"/>
                  </a:lnTo>
                  <a:lnTo>
                    <a:pt x="4174490" y="0"/>
                  </a:lnTo>
                  <a:close/>
                </a:path>
              </a:pathLst>
            </a:custGeom>
            <a:solidFill>
              <a:srgbClr val="B4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98665" y="6988809"/>
              <a:ext cx="198755" cy="1685925"/>
            </a:xfrm>
            <a:custGeom>
              <a:avLst/>
              <a:gdLst/>
              <a:ahLst/>
              <a:cxnLst/>
              <a:rect l="l" t="t" r="r" b="b"/>
              <a:pathLst>
                <a:path w="198754" h="1685925">
                  <a:moveTo>
                    <a:pt x="198754" y="0"/>
                  </a:moveTo>
                  <a:lnTo>
                    <a:pt x="0" y="0"/>
                  </a:lnTo>
                  <a:lnTo>
                    <a:pt x="0" y="1685925"/>
                  </a:lnTo>
                  <a:lnTo>
                    <a:pt x="198754" y="1685925"/>
                  </a:lnTo>
                  <a:lnTo>
                    <a:pt x="198754" y="0"/>
                  </a:lnTo>
                  <a:close/>
                </a:path>
              </a:pathLst>
            </a:custGeom>
            <a:solidFill>
              <a:srgbClr val="EF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680" y="1277619"/>
              <a:ext cx="6836409" cy="8424545"/>
            </a:xfrm>
            <a:custGeom>
              <a:avLst/>
              <a:gdLst/>
              <a:ahLst/>
              <a:cxnLst/>
              <a:rect l="l" t="t" r="r" b="b"/>
              <a:pathLst>
                <a:path w="6836409" h="8424545">
                  <a:moveTo>
                    <a:pt x="6836410" y="2725420"/>
                  </a:moveTo>
                  <a:lnTo>
                    <a:pt x="6833235" y="2725420"/>
                  </a:lnTo>
                  <a:lnTo>
                    <a:pt x="6833235" y="0"/>
                  </a:lnTo>
                  <a:lnTo>
                    <a:pt x="3826510" y="0"/>
                  </a:lnTo>
                  <a:lnTo>
                    <a:pt x="3826510" y="2725420"/>
                  </a:lnTo>
                  <a:lnTo>
                    <a:pt x="3826510" y="3690620"/>
                  </a:lnTo>
                  <a:lnTo>
                    <a:pt x="0" y="3690620"/>
                  </a:lnTo>
                  <a:lnTo>
                    <a:pt x="0" y="5711190"/>
                  </a:lnTo>
                  <a:lnTo>
                    <a:pt x="0" y="7397763"/>
                  </a:lnTo>
                  <a:lnTo>
                    <a:pt x="0" y="8083563"/>
                  </a:lnTo>
                  <a:lnTo>
                    <a:pt x="0" y="8423923"/>
                  </a:lnTo>
                  <a:lnTo>
                    <a:pt x="6833235" y="8423923"/>
                  </a:lnTo>
                  <a:lnTo>
                    <a:pt x="6833235" y="8083563"/>
                  </a:lnTo>
                  <a:lnTo>
                    <a:pt x="6836410" y="8083563"/>
                  </a:lnTo>
                  <a:lnTo>
                    <a:pt x="6836410" y="7397763"/>
                  </a:lnTo>
                  <a:lnTo>
                    <a:pt x="6736715" y="7397763"/>
                  </a:lnTo>
                  <a:lnTo>
                    <a:pt x="6736715" y="5711190"/>
                  </a:lnTo>
                  <a:lnTo>
                    <a:pt x="6836410" y="5711190"/>
                  </a:lnTo>
                  <a:lnTo>
                    <a:pt x="6836410" y="3690620"/>
                  </a:lnTo>
                  <a:lnTo>
                    <a:pt x="6836410" y="272542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680" y="472439"/>
              <a:ext cx="6837045" cy="92297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953257" y="3029457"/>
            <a:ext cx="7023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dirty="0">
                <a:solidFill>
                  <a:srgbClr val="EF6922"/>
                </a:solidFill>
                <a:latin typeface="Times New Roman"/>
                <a:cs typeface="Times New Roman"/>
              </a:rPr>
              <a:t>"</a:t>
            </a:r>
            <a:endParaRPr sz="9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7112635" y="10325310"/>
            <a:ext cx="17081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s-ES" spc="15" dirty="0"/>
              <a:t>19</a:t>
            </a:r>
            <a:endParaRPr spc="1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 </a:t>
            </a:r>
            <a:r>
              <a:rPr spc="-5" dirty="0"/>
              <a:t>O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L</a:t>
            </a:r>
            <a:r>
              <a:rPr spc="10" dirty="0"/>
              <a:t> </a:t>
            </a:r>
            <a:r>
              <a:rPr spc="-5" dirty="0"/>
              <a:t>O S C </a:t>
            </a:r>
            <a:r>
              <a:rPr spc="-135" dirty="0"/>
              <a:t> </a:t>
            </a:r>
            <a:r>
              <a:rPr spc="-5" dirty="0"/>
              <a:t>O</a:t>
            </a:r>
            <a:r>
              <a:rPr spc="-10" dirty="0"/>
              <a:t> </a:t>
            </a:r>
            <a:r>
              <a:rPr spc="-5" dirty="0"/>
              <a:t>N T</a:t>
            </a:r>
            <a:r>
              <a:rPr dirty="0"/>
              <a:t> </a:t>
            </a:r>
            <a:r>
              <a:rPr spc="-5" dirty="0"/>
              <a:t>R O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0155" y="2426715"/>
            <a:ext cx="20764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i="1" spc="-155" dirty="0">
                <a:solidFill>
                  <a:srgbClr val="FFFFFF"/>
                </a:solidFill>
                <a:latin typeface="Arial"/>
                <a:cs typeface="Arial"/>
              </a:rPr>
              <a:t>"..</a:t>
            </a:r>
            <a:r>
              <a:rPr sz="1600" b="0" i="1" spc="-14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b="0" i="1" spc="-19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600" b="0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0" i="1" dirty="0">
                <a:solidFill>
                  <a:srgbClr val="FFFFFF"/>
                </a:solidFill>
                <a:latin typeface="Arial"/>
                <a:cs typeface="Arial"/>
              </a:rPr>
              <a:t>tiempos</a:t>
            </a:r>
            <a:r>
              <a:rPr sz="1600" b="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0" i="1" spc="-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b="0" i="1" spc="-50" dirty="0">
                <a:solidFill>
                  <a:srgbClr val="FFFFFF"/>
                </a:solidFill>
                <a:latin typeface="Arial"/>
                <a:cs typeface="Arial"/>
              </a:rPr>
              <a:t>ifícil</a:t>
            </a:r>
            <a:r>
              <a:rPr sz="1600" b="0" i="1" spc="-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0" i="1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0" i="1" spc="-2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8016" y="2743707"/>
            <a:ext cx="1753870" cy="4984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39370">
              <a:lnSpc>
                <a:spcPts val="1800"/>
              </a:lnSpc>
              <a:spcBef>
                <a:spcPts val="260"/>
              </a:spcBef>
            </a:pP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crear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líderes,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... te </a:t>
            </a:r>
            <a:r>
              <a:rPr sz="1600" i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muestran</a:t>
            </a:r>
            <a:r>
              <a:rPr sz="16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6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tipo</a:t>
            </a:r>
            <a:r>
              <a:rPr sz="16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0480" y="3200907"/>
            <a:ext cx="19494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líderes</a:t>
            </a:r>
            <a:r>
              <a:rPr sz="16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6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ya</a:t>
            </a:r>
            <a:r>
              <a:rPr sz="16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tienes.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61667" y="3657346"/>
            <a:ext cx="12242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6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arry</a:t>
            </a:r>
            <a:r>
              <a:rPr sz="16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600" b="1" i="1" spc="-15" dirty="0">
                <a:solidFill>
                  <a:srgbClr val="FFFFFF"/>
                </a:solidFill>
                <a:latin typeface="Trebuchet MS"/>
                <a:cs typeface="Trebuchet MS"/>
              </a:rPr>
              <a:t>arto</a:t>
            </a:r>
            <a:r>
              <a:rPr sz="1600" b="1" i="1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329" y="5542914"/>
            <a:ext cx="6950710" cy="4685511"/>
            <a:chOff x="608329" y="5542914"/>
            <a:chExt cx="6950710" cy="4685511"/>
          </a:xfrm>
        </p:grpSpPr>
        <p:sp>
          <p:nvSpPr>
            <p:cNvPr id="3" name="object 3"/>
            <p:cNvSpPr/>
            <p:nvPr/>
          </p:nvSpPr>
          <p:spPr>
            <a:xfrm>
              <a:off x="5060314" y="5542914"/>
              <a:ext cx="2498725" cy="4295775"/>
            </a:xfrm>
            <a:custGeom>
              <a:avLst/>
              <a:gdLst/>
              <a:ahLst/>
              <a:cxnLst/>
              <a:rect l="l" t="t" r="r" b="b"/>
              <a:pathLst>
                <a:path w="2498725" h="4295775">
                  <a:moveTo>
                    <a:pt x="2018664" y="1414144"/>
                  </a:moveTo>
                  <a:lnTo>
                    <a:pt x="1970404" y="1415414"/>
                  </a:lnTo>
                  <a:lnTo>
                    <a:pt x="1922145" y="1417319"/>
                  </a:lnTo>
                  <a:lnTo>
                    <a:pt x="1874520" y="1421764"/>
                  </a:lnTo>
                  <a:lnTo>
                    <a:pt x="1826895" y="1426844"/>
                  </a:lnTo>
                  <a:lnTo>
                    <a:pt x="1780539" y="1433829"/>
                  </a:lnTo>
                  <a:lnTo>
                    <a:pt x="1734184" y="1442719"/>
                  </a:lnTo>
                  <a:lnTo>
                    <a:pt x="1688464" y="1452244"/>
                  </a:lnTo>
                  <a:lnTo>
                    <a:pt x="1643379" y="1463674"/>
                  </a:lnTo>
                  <a:lnTo>
                    <a:pt x="1598930" y="1476374"/>
                  </a:lnTo>
                  <a:lnTo>
                    <a:pt x="1554480" y="1490979"/>
                  </a:lnTo>
                  <a:lnTo>
                    <a:pt x="1511299" y="1506219"/>
                  </a:lnTo>
                  <a:lnTo>
                    <a:pt x="1468755" y="1523364"/>
                  </a:lnTo>
                  <a:lnTo>
                    <a:pt x="1426845" y="1541144"/>
                  </a:lnTo>
                  <a:lnTo>
                    <a:pt x="1385570" y="1560829"/>
                  </a:lnTo>
                  <a:lnTo>
                    <a:pt x="1344930" y="1581784"/>
                  </a:lnTo>
                  <a:lnTo>
                    <a:pt x="1304924" y="1603374"/>
                  </a:lnTo>
                  <a:lnTo>
                    <a:pt x="1265555" y="1626869"/>
                  </a:lnTo>
                  <a:lnTo>
                    <a:pt x="1227455" y="1650999"/>
                  </a:lnTo>
                  <a:lnTo>
                    <a:pt x="1189989" y="1676399"/>
                  </a:lnTo>
                  <a:lnTo>
                    <a:pt x="1153795" y="1703069"/>
                  </a:lnTo>
                  <a:lnTo>
                    <a:pt x="1118234" y="1731009"/>
                  </a:lnTo>
                  <a:lnTo>
                    <a:pt x="1083309" y="1759584"/>
                  </a:lnTo>
                  <a:lnTo>
                    <a:pt x="1049655" y="1789429"/>
                  </a:lnTo>
                  <a:lnTo>
                    <a:pt x="1016634" y="1820544"/>
                  </a:lnTo>
                  <a:lnTo>
                    <a:pt x="984884" y="1852294"/>
                  </a:lnTo>
                  <a:lnTo>
                    <a:pt x="953769" y="1885314"/>
                  </a:lnTo>
                  <a:lnTo>
                    <a:pt x="923924" y="1918969"/>
                  </a:lnTo>
                  <a:lnTo>
                    <a:pt x="895349" y="1953894"/>
                  </a:lnTo>
                  <a:lnTo>
                    <a:pt x="867409" y="1989454"/>
                  </a:lnTo>
                  <a:lnTo>
                    <a:pt x="840739" y="2026284"/>
                  </a:lnTo>
                  <a:lnTo>
                    <a:pt x="815339" y="2063114"/>
                  </a:lnTo>
                  <a:lnTo>
                    <a:pt x="791209" y="2101849"/>
                  </a:lnTo>
                  <a:lnTo>
                    <a:pt x="767714" y="2140584"/>
                  </a:lnTo>
                  <a:lnTo>
                    <a:pt x="746124" y="2180589"/>
                  </a:lnTo>
                  <a:lnTo>
                    <a:pt x="725169" y="2221229"/>
                  </a:lnTo>
                  <a:lnTo>
                    <a:pt x="706119" y="2262504"/>
                  </a:lnTo>
                  <a:lnTo>
                    <a:pt x="687704" y="2304414"/>
                  </a:lnTo>
                  <a:lnTo>
                    <a:pt x="671194" y="2346959"/>
                  </a:lnTo>
                  <a:lnTo>
                    <a:pt x="655319" y="2390139"/>
                  </a:lnTo>
                  <a:lnTo>
                    <a:pt x="641349" y="2433954"/>
                  </a:lnTo>
                  <a:lnTo>
                    <a:pt x="628649" y="2478404"/>
                  </a:lnTo>
                  <a:lnTo>
                    <a:pt x="617219" y="2524124"/>
                  </a:lnTo>
                  <a:lnTo>
                    <a:pt x="607059" y="2569209"/>
                  </a:lnTo>
                  <a:lnTo>
                    <a:pt x="598804" y="2615564"/>
                  </a:lnTo>
                  <a:lnTo>
                    <a:pt x="591819" y="2662554"/>
                  </a:lnTo>
                  <a:lnTo>
                    <a:pt x="586104" y="2709544"/>
                  </a:lnTo>
                  <a:lnTo>
                    <a:pt x="582294" y="2757169"/>
                  </a:lnTo>
                  <a:lnTo>
                    <a:pt x="579754" y="2805429"/>
                  </a:lnTo>
                  <a:lnTo>
                    <a:pt x="579119" y="2853689"/>
                  </a:lnTo>
                  <a:lnTo>
                    <a:pt x="580389" y="2905124"/>
                  </a:lnTo>
                  <a:lnTo>
                    <a:pt x="582929" y="2955924"/>
                  </a:lnTo>
                  <a:lnTo>
                    <a:pt x="587374" y="3006089"/>
                  </a:lnTo>
                  <a:lnTo>
                    <a:pt x="593089" y="3056254"/>
                  </a:lnTo>
                  <a:lnTo>
                    <a:pt x="601344" y="3105149"/>
                  </a:lnTo>
                  <a:lnTo>
                    <a:pt x="610869" y="3154044"/>
                  </a:lnTo>
                  <a:lnTo>
                    <a:pt x="621664" y="3202304"/>
                  </a:lnTo>
                  <a:lnTo>
                    <a:pt x="634364" y="3249929"/>
                  </a:lnTo>
                  <a:lnTo>
                    <a:pt x="648969" y="3296284"/>
                  </a:lnTo>
                  <a:lnTo>
                    <a:pt x="664844" y="3342639"/>
                  </a:lnTo>
                  <a:lnTo>
                    <a:pt x="681989" y="3388359"/>
                  </a:lnTo>
                  <a:lnTo>
                    <a:pt x="700404" y="3432809"/>
                  </a:lnTo>
                  <a:lnTo>
                    <a:pt x="720724" y="3476625"/>
                  </a:lnTo>
                  <a:lnTo>
                    <a:pt x="742314" y="3519804"/>
                  </a:lnTo>
                  <a:lnTo>
                    <a:pt x="765809" y="3561714"/>
                  </a:lnTo>
                  <a:lnTo>
                    <a:pt x="789939" y="3603625"/>
                  </a:lnTo>
                  <a:lnTo>
                    <a:pt x="815339" y="3643629"/>
                  </a:lnTo>
                  <a:lnTo>
                    <a:pt x="842644" y="3683634"/>
                  </a:lnTo>
                  <a:lnTo>
                    <a:pt x="870584" y="3722369"/>
                  </a:lnTo>
                  <a:lnTo>
                    <a:pt x="900429" y="3759834"/>
                  </a:lnTo>
                  <a:lnTo>
                    <a:pt x="930909" y="3796029"/>
                  </a:lnTo>
                  <a:lnTo>
                    <a:pt x="962659" y="3832225"/>
                  </a:lnTo>
                  <a:lnTo>
                    <a:pt x="995679" y="3866514"/>
                  </a:lnTo>
                  <a:lnTo>
                    <a:pt x="1029969" y="3899534"/>
                  </a:lnTo>
                  <a:lnTo>
                    <a:pt x="1064895" y="3931919"/>
                  </a:lnTo>
                  <a:lnTo>
                    <a:pt x="1101089" y="3963034"/>
                  </a:lnTo>
                  <a:lnTo>
                    <a:pt x="1138555" y="3993514"/>
                  </a:lnTo>
                  <a:lnTo>
                    <a:pt x="459739" y="3993514"/>
                  </a:lnTo>
                  <a:lnTo>
                    <a:pt x="397509" y="3980179"/>
                  </a:lnTo>
                  <a:lnTo>
                    <a:pt x="347344" y="3945889"/>
                  </a:lnTo>
                  <a:lnTo>
                    <a:pt x="312419" y="3895089"/>
                  </a:lnTo>
                  <a:lnTo>
                    <a:pt x="299719" y="3833494"/>
                  </a:lnTo>
                  <a:lnTo>
                    <a:pt x="299719" y="1296034"/>
                  </a:lnTo>
                  <a:lnTo>
                    <a:pt x="312419" y="1234439"/>
                  </a:lnTo>
                  <a:lnTo>
                    <a:pt x="347344" y="1184274"/>
                  </a:lnTo>
                  <a:lnTo>
                    <a:pt x="398144" y="1149349"/>
                  </a:lnTo>
                  <a:lnTo>
                    <a:pt x="459739" y="1136649"/>
                  </a:lnTo>
                  <a:lnTo>
                    <a:pt x="929639" y="1136649"/>
                  </a:lnTo>
                  <a:lnTo>
                    <a:pt x="977264" y="1128394"/>
                  </a:lnTo>
                  <a:lnTo>
                    <a:pt x="1018539" y="1107439"/>
                  </a:lnTo>
                  <a:lnTo>
                    <a:pt x="1050924" y="1074419"/>
                  </a:lnTo>
                  <a:lnTo>
                    <a:pt x="1072514" y="1033144"/>
                  </a:lnTo>
                  <a:lnTo>
                    <a:pt x="1080134" y="986154"/>
                  </a:lnTo>
                  <a:lnTo>
                    <a:pt x="1080134" y="463549"/>
                  </a:lnTo>
                  <a:lnTo>
                    <a:pt x="1871345" y="1102359"/>
                  </a:lnTo>
                  <a:lnTo>
                    <a:pt x="1892934" y="1117599"/>
                  </a:lnTo>
                  <a:lnTo>
                    <a:pt x="1916429" y="1128394"/>
                  </a:lnTo>
                  <a:lnTo>
                    <a:pt x="1940559" y="1134109"/>
                  </a:lnTo>
                  <a:lnTo>
                    <a:pt x="1964689" y="1136649"/>
                  </a:lnTo>
                  <a:lnTo>
                    <a:pt x="2498725" y="1136649"/>
                  </a:lnTo>
                </a:path>
                <a:path w="2498725" h="4295775">
                  <a:moveTo>
                    <a:pt x="2498725" y="835024"/>
                  </a:moveTo>
                  <a:lnTo>
                    <a:pt x="2018664" y="835024"/>
                  </a:lnTo>
                  <a:lnTo>
                    <a:pt x="1033779" y="39369"/>
                  </a:lnTo>
                  <a:lnTo>
                    <a:pt x="1012824" y="22859"/>
                  </a:lnTo>
                  <a:lnTo>
                    <a:pt x="987424" y="10159"/>
                  </a:lnTo>
                  <a:lnTo>
                    <a:pt x="960119" y="2539"/>
                  </a:lnTo>
                  <a:lnTo>
                    <a:pt x="930909" y="0"/>
                  </a:lnTo>
                  <a:lnTo>
                    <a:pt x="883284" y="7619"/>
                  </a:lnTo>
                  <a:lnTo>
                    <a:pt x="842009" y="28574"/>
                  </a:lnTo>
                  <a:lnTo>
                    <a:pt x="809624" y="61594"/>
                  </a:lnTo>
                  <a:lnTo>
                    <a:pt x="788034" y="102869"/>
                  </a:lnTo>
                  <a:lnTo>
                    <a:pt x="780414" y="150494"/>
                  </a:lnTo>
                  <a:lnTo>
                    <a:pt x="780414" y="836929"/>
                  </a:lnTo>
                  <a:lnTo>
                    <a:pt x="461009" y="836929"/>
                  </a:lnTo>
                  <a:lnTo>
                    <a:pt x="407034" y="840104"/>
                  </a:lnTo>
                  <a:lnTo>
                    <a:pt x="354964" y="848994"/>
                  </a:lnTo>
                  <a:lnTo>
                    <a:pt x="305434" y="863599"/>
                  </a:lnTo>
                  <a:lnTo>
                    <a:pt x="258444" y="883919"/>
                  </a:lnTo>
                  <a:lnTo>
                    <a:pt x="213994" y="908684"/>
                  </a:lnTo>
                  <a:lnTo>
                    <a:pt x="172719" y="938529"/>
                  </a:lnTo>
                  <a:lnTo>
                    <a:pt x="135254" y="972184"/>
                  </a:lnTo>
                  <a:lnTo>
                    <a:pt x="101600" y="1009649"/>
                  </a:lnTo>
                  <a:lnTo>
                    <a:pt x="72389" y="1050289"/>
                  </a:lnTo>
                  <a:lnTo>
                    <a:pt x="46989" y="1094739"/>
                  </a:lnTo>
                  <a:lnTo>
                    <a:pt x="27304" y="1142364"/>
                  </a:lnTo>
                  <a:lnTo>
                    <a:pt x="12700" y="1191894"/>
                  </a:lnTo>
                  <a:lnTo>
                    <a:pt x="3175" y="1243964"/>
                  </a:lnTo>
                  <a:lnTo>
                    <a:pt x="0" y="1297939"/>
                  </a:lnTo>
                  <a:lnTo>
                    <a:pt x="0" y="3835400"/>
                  </a:lnTo>
                  <a:lnTo>
                    <a:pt x="3175" y="3888739"/>
                  </a:lnTo>
                  <a:lnTo>
                    <a:pt x="12700" y="3940809"/>
                  </a:lnTo>
                  <a:lnTo>
                    <a:pt x="27304" y="3990975"/>
                  </a:lnTo>
                  <a:lnTo>
                    <a:pt x="46989" y="4037964"/>
                  </a:lnTo>
                  <a:lnTo>
                    <a:pt x="72389" y="4082414"/>
                  </a:lnTo>
                  <a:lnTo>
                    <a:pt x="101600" y="4123054"/>
                  </a:lnTo>
                  <a:lnTo>
                    <a:pt x="135254" y="4160519"/>
                  </a:lnTo>
                  <a:lnTo>
                    <a:pt x="172719" y="4194175"/>
                  </a:lnTo>
                  <a:lnTo>
                    <a:pt x="213994" y="4224020"/>
                  </a:lnTo>
                  <a:lnTo>
                    <a:pt x="258444" y="4248784"/>
                  </a:lnTo>
                  <a:lnTo>
                    <a:pt x="305434" y="4269105"/>
                  </a:lnTo>
                  <a:lnTo>
                    <a:pt x="354964" y="4283709"/>
                  </a:lnTo>
                  <a:lnTo>
                    <a:pt x="407034" y="4292600"/>
                  </a:lnTo>
                  <a:lnTo>
                    <a:pt x="461009" y="4295775"/>
                  </a:lnTo>
                  <a:lnTo>
                    <a:pt x="511809" y="4295775"/>
                  </a:lnTo>
                  <a:lnTo>
                    <a:pt x="1219834" y="4295775"/>
                  </a:lnTo>
                  <a:lnTo>
                    <a:pt x="2018664" y="4295775"/>
                  </a:lnTo>
                  <a:lnTo>
                    <a:pt x="2066925" y="4295139"/>
                  </a:lnTo>
                  <a:lnTo>
                    <a:pt x="2115185" y="4292600"/>
                  </a:lnTo>
                  <a:lnTo>
                    <a:pt x="2162810" y="4288789"/>
                  </a:lnTo>
                  <a:lnTo>
                    <a:pt x="2210435" y="4283075"/>
                  </a:lnTo>
                  <a:lnTo>
                    <a:pt x="2256790" y="4276089"/>
                  </a:lnTo>
                  <a:lnTo>
                    <a:pt x="2303145" y="4267834"/>
                  </a:lnTo>
                  <a:lnTo>
                    <a:pt x="2348865" y="4257675"/>
                  </a:lnTo>
                  <a:lnTo>
                    <a:pt x="2393950" y="4246245"/>
                  </a:lnTo>
                  <a:lnTo>
                    <a:pt x="2438400" y="4233545"/>
                  </a:lnTo>
                  <a:lnTo>
                    <a:pt x="2482850" y="4219575"/>
                  </a:lnTo>
                  <a:lnTo>
                    <a:pt x="2498725" y="4213859"/>
                  </a:lnTo>
                </a:path>
                <a:path w="2498725" h="4295775">
                  <a:moveTo>
                    <a:pt x="2498725" y="1496694"/>
                  </a:moveTo>
                  <a:lnTo>
                    <a:pt x="2438400" y="1476374"/>
                  </a:lnTo>
                  <a:lnTo>
                    <a:pt x="2393315" y="1463674"/>
                  </a:lnTo>
                  <a:lnTo>
                    <a:pt x="2348229" y="1452244"/>
                  </a:lnTo>
                  <a:lnTo>
                    <a:pt x="2302510" y="1442719"/>
                  </a:lnTo>
                  <a:lnTo>
                    <a:pt x="2256790" y="1433829"/>
                  </a:lnTo>
                  <a:lnTo>
                    <a:pt x="2209800" y="1426844"/>
                  </a:lnTo>
                  <a:lnTo>
                    <a:pt x="2162810" y="1421764"/>
                  </a:lnTo>
                  <a:lnTo>
                    <a:pt x="2115185" y="1417319"/>
                  </a:lnTo>
                  <a:lnTo>
                    <a:pt x="2066925" y="1415414"/>
                  </a:lnTo>
                  <a:lnTo>
                    <a:pt x="2018664" y="1414144"/>
                  </a:lnTo>
                </a:path>
                <a:path w="2498725" h="4295775">
                  <a:moveTo>
                    <a:pt x="2498725" y="3695700"/>
                  </a:moveTo>
                  <a:lnTo>
                    <a:pt x="2482215" y="3710939"/>
                  </a:lnTo>
                  <a:lnTo>
                    <a:pt x="2470785" y="3734434"/>
                  </a:lnTo>
                  <a:lnTo>
                    <a:pt x="2468879" y="3760469"/>
                  </a:lnTo>
                  <a:lnTo>
                    <a:pt x="2477770" y="3785869"/>
                  </a:lnTo>
                  <a:lnTo>
                    <a:pt x="2498725" y="3822064"/>
                  </a:lnTo>
                </a:path>
                <a:path w="2498725" h="4295775">
                  <a:moveTo>
                    <a:pt x="2498725" y="3885564"/>
                  </a:moveTo>
                  <a:lnTo>
                    <a:pt x="2439670" y="3910964"/>
                  </a:lnTo>
                  <a:lnTo>
                    <a:pt x="2394585" y="3928109"/>
                  </a:lnTo>
                  <a:lnTo>
                    <a:pt x="2348865" y="3943350"/>
                  </a:lnTo>
                  <a:lnTo>
                    <a:pt x="2301875" y="3956050"/>
                  </a:lnTo>
                  <a:lnTo>
                    <a:pt x="2254250" y="3967479"/>
                  </a:lnTo>
                  <a:lnTo>
                    <a:pt x="2205354" y="3976369"/>
                  </a:lnTo>
                  <a:lnTo>
                    <a:pt x="2156460" y="3983354"/>
                  </a:lnTo>
                  <a:lnTo>
                    <a:pt x="2106295" y="3988434"/>
                  </a:lnTo>
                  <a:lnTo>
                    <a:pt x="2106295" y="3863975"/>
                  </a:lnTo>
                  <a:lnTo>
                    <a:pt x="2103120" y="3849369"/>
                  </a:lnTo>
                  <a:lnTo>
                    <a:pt x="2094864" y="3836669"/>
                  </a:lnTo>
                  <a:lnTo>
                    <a:pt x="2082800" y="3829050"/>
                  </a:lnTo>
                  <a:lnTo>
                    <a:pt x="2067559" y="3825875"/>
                  </a:lnTo>
                  <a:lnTo>
                    <a:pt x="1969770" y="3825875"/>
                  </a:lnTo>
                  <a:lnTo>
                    <a:pt x="1954529" y="3829050"/>
                  </a:lnTo>
                  <a:lnTo>
                    <a:pt x="1942464" y="3836669"/>
                  </a:lnTo>
                  <a:lnTo>
                    <a:pt x="1934209" y="3849369"/>
                  </a:lnTo>
                  <a:lnTo>
                    <a:pt x="1931034" y="3863975"/>
                  </a:lnTo>
                  <a:lnTo>
                    <a:pt x="1931034" y="3988434"/>
                  </a:lnTo>
                  <a:lnTo>
                    <a:pt x="1881504" y="3983989"/>
                  </a:lnTo>
                  <a:lnTo>
                    <a:pt x="1831975" y="3977004"/>
                  </a:lnTo>
                  <a:lnTo>
                    <a:pt x="1783714" y="3968114"/>
                  </a:lnTo>
                  <a:lnTo>
                    <a:pt x="1736089" y="3956684"/>
                  </a:lnTo>
                  <a:lnTo>
                    <a:pt x="1689100" y="3943350"/>
                  </a:lnTo>
                  <a:lnTo>
                    <a:pt x="1643379" y="3928744"/>
                  </a:lnTo>
                  <a:lnTo>
                    <a:pt x="1597659" y="3911600"/>
                  </a:lnTo>
                  <a:lnTo>
                    <a:pt x="1553845" y="3892550"/>
                  </a:lnTo>
                  <a:lnTo>
                    <a:pt x="1510030" y="3872229"/>
                  </a:lnTo>
                  <a:lnTo>
                    <a:pt x="1559559" y="3785869"/>
                  </a:lnTo>
                  <a:lnTo>
                    <a:pt x="1567814" y="3760469"/>
                  </a:lnTo>
                  <a:lnTo>
                    <a:pt x="1565909" y="3733800"/>
                  </a:lnTo>
                  <a:lnTo>
                    <a:pt x="1555114" y="3710304"/>
                  </a:lnTo>
                  <a:lnTo>
                    <a:pt x="1534795" y="3692525"/>
                  </a:lnTo>
                  <a:lnTo>
                    <a:pt x="1509395" y="3683634"/>
                  </a:lnTo>
                  <a:lnTo>
                    <a:pt x="1482724" y="3685539"/>
                  </a:lnTo>
                  <a:lnTo>
                    <a:pt x="1459230" y="3696969"/>
                  </a:lnTo>
                  <a:lnTo>
                    <a:pt x="1440814" y="3716654"/>
                  </a:lnTo>
                  <a:lnTo>
                    <a:pt x="1391920" y="3803014"/>
                  </a:lnTo>
                  <a:lnTo>
                    <a:pt x="1350009" y="3773804"/>
                  </a:lnTo>
                  <a:lnTo>
                    <a:pt x="1309370" y="3742689"/>
                  </a:lnTo>
                  <a:lnTo>
                    <a:pt x="1270634" y="3709669"/>
                  </a:lnTo>
                  <a:lnTo>
                    <a:pt x="1232534" y="3675379"/>
                  </a:lnTo>
                  <a:lnTo>
                    <a:pt x="1196339" y="3639184"/>
                  </a:lnTo>
                  <a:lnTo>
                    <a:pt x="1162049" y="3601719"/>
                  </a:lnTo>
                  <a:lnTo>
                    <a:pt x="1129664" y="3562350"/>
                  </a:lnTo>
                  <a:lnTo>
                    <a:pt x="1098549" y="3522344"/>
                  </a:lnTo>
                  <a:lnTo>
                    <a:pt x="1069339" y="3480434"/>
                  </a:lnTo>
                  <a:lnTo>
                    <a:pt x="1155064" y="3430904"/>
                  </a:lnTo>
                  <a:lnTo>
                    <a:pt x="1175384" y="3413125"/>
                  </a:lnTo>
                  <a:lnTo>
                    <a:pt x="1187449" y="3389629"/>
                  </a:lnTo>
                  <a:lnTo>
                    <a:pt x="1189355" y="3362959"/>
                  </a:lnTo>
                  <a:lnTo>
                    <a:pt x="1179830" y="3337559"/>
                  </a:lnTo>
                  <a:lnTo>
                    <a:pt x="1162049" y="3317239"/>
                  </a:lnTo>
                  <a:lnTo>
                    <a:pt x="1138555" y="3305809"/>
                  </a:lnTo>
                  <a:lnTo>
                    <a:pt x="1111884" y="3303904"/>
                  </a:lnTo>
                  <a:lnTo>
                    <a:pt x="1086484" y="3312794"/>
                  </a:lnTo>
                  <a:lnTo>
                    <a:pt x="1000124" y="3362325"/>
                  </a:lnTo>
                  <a:lnTo>
                    <a:pt x="979804" y="3319144"/>
                  </a:lnTo>
                  <a:lnTo>
                    <a:pt x="960754" y="3274694"/>
                  </a:lnTo>
                  <a:lnTo>
                    <a:pt x="944244" y="3229609"/>
                  </a:lnTo>
                  <a:lnTo>
                    <a:pt x="929004" y="3183889"/>
                  </a:lnTo>
                  <a:lnTo>
                    <a:pt x="915669" y="3136899"/>
                  </a:lnTo>
                  <a:lnTo>
                    <a:pt x="904874" y="3088639"/>
                  </a:lnTo>
                  <a:lnTo>
                    <a:pt x="895984" y="3040379"/>
                  </a:lnTo>
                  <a:lnTo>
                    <a:pt x="888364" y="2990849"/>
                  </a:lnTo>
                  <a:lnTo>
                    <a:pt x="883284" y="2941319"/>
                  </a:lnTo>
                  <a:lnTo>
                    <a:pt x="1007744" y="2941319"/>
                  </a:lnTo>
                  <a:lnTo>
                    <a:pt x="1022984" y="2938144"/>
                  </a:lnTo>
                  <a:lnTo>
                    <a:pt x="1035049" y="2929889"/>
                  </a:lnTo>
                  <a:lnTo>
                    <a:pt x="1043304" y="2917824"/>
                  </a:lnTo>
                  <a:lnTo>
                    <a:pt x="1046479" y="2902584"/>
                  </a:lnTo>
                  <a:lnTo>
                    <a:pt x="1046479" y="2804159"/>
                  </a:lnTo>
                  <a:lnTo>
                    <a:pt x="1043304" y="2789554"/>
                  </a:lnTo>
                  <a:lnTo>
                    <a:pt x="1035049" y="2776854"/>
                  </a:lnTo>
                  <a:lnTo>
                    <a:pt x="1022984" y="2769234"/>
                  </a:lnTo>
                  <a:lnTo>
                    <a:pt x="1007744" y="2766059"/>
                  </a:lnTo>
                  <a:lnTo>
                    <a:pt x="883284" y="2766059"/>
                  </a:lnTo>
                  <a:lnTo>
                    <a:pt x="888364" y="2715894"/>
                  </a:lnTo>
                  <a:lnTo>
                    <a:pt x="895349" y="2666999"/>
                  </a:lnTo>
                  <a:lnTo>
                    <a:pt x="904239" y="2618739"/>
                  </a:lnTo>
                  <a:lnTo>
                    <a:pt x="915034" y="2571114"/>
                  </a:lnTo>
                  <a:lnTo>
                    <a:pt x="928369" y="2524124"/>
                  </a:lnTo>
                  <a:lnTo>
                    <a:pt x="943609" y="2478404"/>
                  </a:lnTo>
                  <a:lnTo>
                    <a:pt x="960754" y="2432684"/>
                  </a:lnTo>
                  <a:lnTo>
                    <a:pt x="979169" y="2388869"/>
                  </a:lnTo>
                  <a:lnTo>
                    <a:pt x="1000124" y="2345054"/>
                  </a:lnTo>
                  <a:lnTo>
                    <a:pt x="1086484" y="2394584"/>
                  </a:lnTo>
                  <a:lnTo>
                    <a:pt x="1111884" y="2402839"/>
                  </a:lnTo>
                  <a:lnTo>
                    <a:pt x="1138555" y="2400934"/>
                  </a:lnTo>
                  <a:lnTo>
                    <a:pt x="1162049" y="2389504"/>
                  </a:lnTo>
                  <a:lnTo>
                    <a:pt x="1179830" y="2369819"/>
                  </a:lnTo>
                  <a:lnTo>
                    <a:pt x="1188720" y="2344419"/>
                  </a:lnTo>
                  <a:lnTo>
                    <a:pt x="1186814" y="2317749"/>
                  </a:lnTo>
                  <a:lnTo>
                    <a:pt x="1175384" y="2294254"/>
                  </a:lnTo>
                  <a:lnTo>
                    <a:pt x="1155064" y="2275839"/>
                  </a:lnTo>
                  <a:lnTo>
                    <a:pt x="1069339" y="2226944"/>
                  </a:lnTo>
                  <a:lnTo>
                    <a:pt x="1098549" y="2185034"/>
                  </a:lnTo>
                  <a:lnTo>
                    <a:pt x="1129030" y="2144394"/>
                  </a:lnTo>
                  <a:lnTo>
                    <a:pt x="1162049" y="2105659"/>
                  </a:lnTo>
                  <a:lnTo>
                    <a:pt x="1196339" y="2067559"/>
                  </a:lnTo>
                  <a:lnTo>
                    <a:pt x="1231899" y="2031364"/>
                  </a:lnTo>
                  <a:lnTo>
                    <a:pt x="1269999" y="1997074"/>
                  </a:lnTo>
                  <a:lnTo>
                    <a:pt x="1308734" y="1964689"/>
                  </a:lnTo>
                  <a:lnTo>
                    <a:pt x="1349374" y="1933574"/>
                  </a:lnTo>
                  <a:lnTo>
                    <a:pt x="1391920" y="1904364"/>
                  </a:lnTo>
                  <a:lnTo>
                    <a:pt x="1440814" y="1990089"/>
                  </a:lnTo>
                  <a:lnTo>
                    <a:pt x="1459230" y="2010409"/>
                  </a:lnTo>
                  <a:lnTo>
                    <a:pt x="1482724" y="2022474"/>
                  </a:lnTo>
                  <a:lnTo>
                    <a:pt x="1509395" y="2023744"/>
                  </a:lnTo>
                  <a:lnTo>
                    <a:pt x="1534795" y="2014854"/>
                  </a:lnTo>
                  <a:lnTo>
                    <a:pt x="1555114" y="1997074"/>
                  </a:lnTo>
                  <a:lnTo>
                    <a:pt x="1566545" y="1973579"/>
                  </a:lnTo>
                  <a:lnTo>
                    <a:pt x="1568449" y="1946909"/>
                  </a:lnTo>
                  <a:lnTo>
                    <a:pt x="1559559" y="1921509"/>
                  </a:lnTo>
                  <a:lnTo>
                    <a:pt x="1510030" y="1835149"/>
                  </a:lnTo>
                  <a:lnTo>
                    <a:pt x="1553209" y="1814829"/>
                  </a:lnTo>
                  <a:lnTo>
                    <a:pt x="1597659" y="1795779"/>
                  </a:lnTo>
                  <a:lnTo>
                    <a:pt x="1642745" y="1779269"/>
                  </a:lnTo>
                  <a:lnTo>
                    <a:pt x="1688464" y="1764029"/>
                  </a:lnTo>
                  <a:lnTo>
                    <a:pt x="1735454" y="1750694"/>
                  </a:lnTo>
                  <a:lnTo>
                    <a:pt x="1783714" y="1739899"/>
                  </a:lnTo>
                  <a:lnTo>
                    <a:pt x="1831975" y="1731009"/>
                  </a:lnTo>
                  <a:lnTo>
                    <a:pt x="1881504" y="1723389"/>
                  </a:lnTo>
                  <a:lnTo>
                    <a:pt x="1931034" y="1718309"/>
                  </a:lnTo>
                  <a:lnTo>
                    <a:pt x="1931034" y="1842769"/>
                  </a:lnTo>
                  <a:lnTo>
                    <a:pt x="1934209" y="1858009"/>
                  </a:lnTo>
                  <a:lnTo>
                    <a:pt x="1942464" y="1870074"/>
                  </a:lnTo>
                  <a:lnTo>
                    <a:pt x="1954529" y="1878329"/>
                  </a:lnTo>
                  <a:lnTo>
                    <a:pt x="1969770" y="1881504"/>
                  </a:lnTo>
                  <a:lnTo>
                    <a:pt x="2067559" y="1881504"/>
                  </a:lnTo>
                  <a:lnTo>
                    <a:pt x="2082800" y="1878329"/>
                  </a:lnTo>
                  <a:lnTo>
                    <a:pt x="2094864" y="1870074"/>
                  </a:lnTo>
                  <a:lnTo>
                    <a:pt x="2103120" y="1858009"/>
                  </a:lnTo>
                  <a:lnTo>
                    <a:pt x="2106295" y="1842769"/>
                  </a:lnTo>
                  <a:lnTo>
                    <a:pt x="2106295" y="1718309"/>
                  </a:lnTo>
                  <a:lnTo>
                    <a:pt x="2155825" y="1723389"/>
                  </a:lnTo>
                  <a:lnTo>
                    <a:pt x="2205354" y="1730374"/>
                  </a:lnTo>
                  <a:lnTo>
                    <a:pt x="2253615" y="1739264"/>
                  </a:lnTo>
                  <a:lnTo>
                    <a:pt x="2301240" y="1750059"/>
                  </a:lnTo>
                  <a:lnTo>
                    <a:pt x="2348229" y="1763394"/>
                  </a:lnTo>
                  <a:lnTo>
                    <a:pt x="2393950" y="1778634"/>
                  </a:lnTo>
                  <a:lnTo>
                    <a:pt x="2439670" y="1795779"/>
                  </a:lnTo>
                  <a:lnTo>
                    <a:pt x="2483485" y="1814829"/>
                  </a:lnTo>
                  <a:lnTo>
                    <a:pt x="2498725" y="1821814"/>
                  </a:lnTo>
                </a:path>
                <a:path w="2498725" h="4295775">
                  <a:moveTo>
                    <a:pt x="2498725" y="1885314"/>
                  </a:moveTo>
                  <a:lnTo>
                    <a:pt x="2477770" y="1921509"/>
                  </a:lnTo>
                  <a:lnTo>
                    <a:pt x="2469515" y="1946909"/>
                  </a:lnTo>
                  <a:lnTo>
                    <a:pt x="2471420" y="1973579"/>
                  </a:lnTo>
                  <a:lnTo>
                    <a:pt x="2482215" y="1997074"/>
                  </a:lnTo>
                  <a:lnTo>
                    <a:pt x="2498725" y="2011679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36385" y="7679689"/>
              <a:ext cx="582295" cy="859155"/>
            </a:xfrm>
            <a:custGeom>
              <a:avLst/>
              <a:gdLst/>
              <a:ahLst/>
              <a:cxnLst/>
              <a:rect l="l" t="t" r="r" b="b"/>
              <a:pathLst>
                <a:path w="582295" h="859154">
                  <a:moveTo>
                    <a:pt x="505459" y="587374"/>
                  </a:moveTo>
                  <a:lnTo>
                    <a:pt x="505459" y="166369"/>
                  </a:lnTo>
                  <a:lnTo>
                    <a:pt x="499744" y="137794"/>
                  </a:lnTo>
                  <a:lnTo>
                    <a:pt x="483869" y="114934"/>
                  </a:lnTo>
                  <a:lnTo>
                    <a:pt x="461009" y="99694"/>
                  </a:lnTo>
                  <a:lnTo>
                    <a:pt x="433069" y="93979"/>
                  </a:lnTo>
                  <a:lnTo>
                    <a:pt x="405129" y="99694"/>
                  </a:lnTo>
                  <a:lnTo>
                    <a:pt x="382269" y="114934"/>
                  </a:lnTo>
                  <a:lnTo>
                    <a:pt x="366394" y="137794"/>
                  </a:lnTo>
                  <a:lnTo>
                    <a:pt x="361314" y="166369"/>
                  </a:lnTo>
                  <a:lnTo>
                    <a:pt x="361314" y="470534"/>
                  </a:lnTo>
                  <a:lnTo>
                    <a:pt x="137159" y="38734"/>
                  </a:lnTo>
                  <a:lnTo>
                    <a:pt x="118744" y="15874"/>
                  </a:lnTo>
                  <a:lnTo>
                    <a:pt x="93979" y="3174"/>
                  </a:lnTo>
                  <a:lnTo>
                    <a:pt x="66674" y="0"/>
                  </a:lnTo>
                  <a:lnTo>
                    <a:pt x="38734" y="7619"/>
                  </a:lnTo>
                  <a:lnTo>
                    <a:pt x="16509" y="26034"/>
                  </a:lnTo>
                  <a:lnTo>
                    <a:pt x="3174" y="50799"/>
                  </a:lnTo>
                  <a:lnTo>
                    <a:pt x="0" y="78739"/>
                  </a:lnTo>
                  <a:lnTo>
                    <a:pt x="8254" y="106044"/>
                  </a:lnTo>
                  <a:lnTo>
                    <a:pt x="300989" y="669924"/>
                  </a:lnTo>
                  <a:lnTo>
                    <a:pt x="297814" y="680719"/>
                  </a:lnTo>
                  <a:lnTo>
                    <a:pt x="295909" y="692149"/>
                  </a:lnTo>
                  <a:lnTo>
                    <a:pt x="294004" y="702944"/>
                  </a:lnTo>
                  <a:lnTo>
                    <a:pt x="293369" y="715009"/>
                  </a:lnTo>
                  <a:lnTo>
                    <a:pt x="300989" y="760729"/>
                  </a:lnTo>
                  <a:lnTo>
                    <a:pt x="321309" y="800099"/>
                  </a:lnTo>
                  <a:lnTo>
                    <a:pt x="352424" y="831214"/>
                  </a:lnTo>
                  <a:lnTo>
                    <a:pt x="391794" y="851534"/>
                  </a:lnTo>
                  <a:lnTo>
                    <a:pt x="437514" y="859154"/>
                  </a:lnTo>
                  <a:lnTo>
                    <a:pt x="483234" y="851534"/>
                  </a:lnTo>
                  <a:lnTo>
                    <a:pt x="523239" y="831214"/>
                  </a:lnTo>
                  <a:lnTo>
                    <a:pt x="554354" y="800099"/>
                  </a:lnTo>
                  <a:lnTo>
                    <a:pt x="574674" y="760729"/>
                  </a:lnTo>
                  <a:lnTo>
                    <a:pt x="582294" y="715009"/>
                  </a:lnTo>
                  <a:lnTo>
                    <a:pt x="577214" y="675004"/>
                  </a:lnTo>
                  <a:lnTo>
                    <a:pt x="561339" y="639444"/>
                  </a:lnTo>
                  <a:lnTo>
                    <a:pt x="536574" y="609599"/>
                  </a:lnTo>
                  <a:lnTo>
                    <a:pt x="505459" y="587374"/>
                  </a:lnTo>
                  <a:close/>
                </a:path>
              </a:pathLst>
            </a:custGeom>
            <a:ln w="1904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4181" y="6810375"/>
              <a:ext cx="3989070" cy="34180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8329" y="6597014"/>
              <a:ext cx="4278630" cy="0"/>
            </a:xfrm>
            <a:custGeom>
              <a:avLst/>
              <a:gdLst/>
              <a:ahLst/>
              <a:cxnLst/>
              <a:rect l="l" t="t" r="r" b="b"/>
              <a:pathLst>
                <a:path w="4278630">
                  <a:moveTo>
                    <a:pt x="427863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EF69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08330" y="5079364"/>
            <a:ext cx="4278630" cy="0"/>
          </a:xfrm>
          <a:custGeom>
            <a:avLst/>
            <a:gdLst/>
            <a:ahLst/>
            <a:cxnLst/>
            <a:rect l="l" t="t" r="r" b="b"/>
            <a:pathLst>
              <a:path w="4278630">
                <a:moveTo>
                  <a:pt x="427863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8330" y="5603239"/>
            <a:ext cx="4278630" cy="0"/>
          </a:xfrm>
          <a:custGeom>
            <a:avLst/>
            <a:gdLst/>
            <a:ahLst/>
            <a:cxnLst/>
            <a:rect l="l" t="t" r="r" b="b"/>
            <a:pathLst>
              <a:path w="4278630">
                <a:moveTo>
                  <a:pt x="427863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330" y="6098539"/>
            <a:ext cx="4278630" cy="0"/>
          </a:xfrm>
          <a:custGeom>
            <a:avLst/>
            <a:gdLst/>
            <a:ahLst/>
            <a:cxnLst/>
            <a:rect l="l" t="t" r="r" b="b"/>
            <a:pathLst>
              <a:path w="4278630">
                <a:moveTo>
                  <a:pt x="427863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330" y="3845559"/>
            <a:ext cx="4278630" cy="0"/>
          </a:xfrm>
          <a:custGeom>
            <a:avLst/>
            <a:gdLst/>
            <a:ahLst/>
            <a:cxnLst/>
            <a:rect l="l" t="t" r="r" b="b"/>
            <a:pathLst>
              <a:path w="4278630">
                <a:moveTo>
                  <a:pt x="427863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66417" y="2856787"/>
            <a:ext cx="4570730" cy="3626485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1600" b="1" spc="-15" dirty="0">
                <a:solidFill>
                  <a:srgbClr val="494949"/>
                </a:solidFill>
                <a:latin typeface="Tahoma"/>
                <a:cs typeface="Tahoma"/>
              </a:rPr>
              <a:t>Pr</a:t>
            </a:r>
            <a:r>
              <a:rPr sz="1600" b="1" spc="-15" dirty="0">
                <a:solidFill>
                  <a:srgbClr val="494949"/>
                </a:solidFill>
                <a:latin typeface="Arial"/>
                <a:cs typeface="Arial"/>
              </a:rPr>
              <a:t>ó</a:t>
            </a:r>
            <a:r>
              <a:rPr sz="1600" b="1" spc="-15" dirty="0">
                <a:solidFill>
                  <a:srgbClr val="494949"/>
                </a:solidFill>
                <a:latin typeface="Tahoma"/>
                <a:cs typeface="Tahoma"/>
              </a:rPr>
              <a:t>logo</a:t>
            </a:r>
            <a:endParaRPr sz="1600" dirty="0">
              <a:latin typeface="Tahoma"/>
              <a:cs typeface="Tahoma"/>
            </a:endParaRPr>
          </a:p>
          <a:p>
            <a:pPr marL="12700" marR="5080">
              <a:lnSpc>
                <a:spcPts val="1910"/>
              </a:lnSpc>
              <a:spcBef>
                <a:spcPts val="940"/>
              </a:spcBef>
            </a:pPr>
            <a:r>
              <a:rPr sz="1600" b="1" spc="-5" dirty="0">
                <a:solidFill>
                  <a:srgbClr val="494949"/>
                </a:solidFill>
                <a:latin typeface="Tahoma"/>
                <a:cs typeface="Tahoma"/>
              </a:rPr>
              <a:t>Todo </a:t>
            </a:r>
            <a:r>
              <a:rPr sz="1600" b="1" dirty="0">
                <a:solidFill>
                  <a:srgbClr val="494949"/>
                </a:solidFill>
                <a:latin typeface="Tahoma"/>
                <a:cs typeface="Tahoma"/>
              </a:rPr>
              <a:t>sobre el </a:t>
            </a:r>
            <a:r>
              <a:rPr sz="1600" b="1" spc="-5" dirty="0">
                <a:solidFill>
                  <a:srgbClr val="494949"/>
                </a:solidFill>
                <a:latin typeface="Tahoma"/>
                <a:cs typeface="Tahoma"/>
              </a:rPr>
              <a:t>plan de estudios </a:t>
            </a:r>
            <a:r>
              <a:rPr sz="1600" b="1" dirty="0">
                <a:solidFill>
                  <a:srgbClr val="494949"/>
                </a:solidFill>
                <a:latin typeface="Tahoma"/>
                <a:cs typeface="Tahoma"/>
              </a:rPr>
              <a:t>y los </a:t>
            </a:r>
            <a:r>
              <a:rPr sz="1600" b="1" spc="-15" dirty="0">
                <a:solidFill>
                  <a:srgbClr val="494949"/>
                </a:solidFill>
                <a:latin typeface="Tahoma"/>
                <a:cs typeface="Tahoma"/>
              </a:rPr>
              <a:t>recursos </a:t>
            </a:r>
            <a:r>
              <a:rPr sz="1600" b="1" spc="-45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494949"/>
                </a:solidFill>
                <a:latin typeface="Tahoma"/>
                <a:cs typeface="Tahoma"/>
              </a:rPr>
              <a:t>educativos abiertos</a:t>
            </a:r>
            <a:endParaRPr sz="1600" dirty="0">
              <a:latin typeface="Tahoma"/>
              <a:cs typeface="Tahoma"/>
            </a:endParaRPr>
          </a:p>
          <a:p>
            <a:pPr marL="12700" marR="2684780">
              <a:lnSpc>
                <a:spcPct val="99500"/>
              </a:lnSpc>
              <a:spcBef>
                <a:spcPts val="150"/>
              </a:spcBef>
            </a:pPr>
            <a:r>
              <a:rPr sz="1600" b="1" spc="-5" dirty="0">
                <a:solidFill>
                  <a:srgbClr val="494949"/>
                </a:solidFill>
                <a:latin typeface="Tahoma"/>
                <a:cs typeface="Tahoma"/>
              </a:rPr>
              <a:t>Instrucciones </a:t>
            </a:r>
            <a:r>
              <a:rPr sz="1600" b="1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494949"/>
                </a:solidFill>
                <a:latin typeface="Tahoma"/>
                <a:cs typeface="Tahoma"/>
              </a:rPr>
              <a:t>generales</a:t>
            </a:r>
            <a:r>
              <a:rPr sz="1600" b="1" spc="-3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494949"/>
                </a:solidFill>
                <a:latin typeface="Tahoma"/>
                <a:cs typeface="Tahoma"/>
              </a:rPr>
              <a:t>para</a:t>
            </a:r>
            <a:r>
              <a:rPr sz="1600" b="1" spc="-4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494949"/>
                </a:solidFill>
                <a:latin typeface="Tahoma"/>
                <a:cs typeface="Tahoma"/>
              </a:rPr>
              <a:t>los </a:t>
            </a:r>
            <a:r>
              <a:rPr sz="1600" b="1" spc="-45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494949"/>
                </a:solidFill>
                <a:latin typeface="Tahoma"/>
                <a:cs typeface="Tahoma"/>
              </a:rPr>
              <a:t>formadores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600" b="1" spc="-5" dirty="0">
                <a:solidFill>
                  <a:srgbClr val="494949"/>
                </a:solidFill>
                <a:latin typeface="Tahoma"/>
                <a:cs typeface="Tahoma"/>
              </a:rPr>
              <a:t>Opciones</a:t>
            </a:r>
            <a:r>
              <a:rPr sz="1600" b="1" spc="-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494949"/>
                </a:solidFill>
                <a:latin typeface="Tahoma"/>
                <a:cs typeface="Tahoma"/>
              </a:rPr>
              <a:t>de</a:t>
            </a:r>
            <a:r>
              <a:rPr sz="1600" b="1" spc="-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494949"/>
                </a:solidFill>
                <a:latin typeface="Tahoma"/>
                <a:cs typeface="Tahoma"/>
              </a:rPr>
              <a:t>entrega</a:t>
            </a:r>
            <a:r>
              <a:rPr sz="1600" b="1" spc="-1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494949"/>
                </a:solidFill>
                <a:latin typeface="Tahoma"/>
                <a:cs typeface="Tahoma"/>
              </a:rPr>
              <a:t>del</a:t>
            </a:r>
            <a:r>
              <a:rPr sz="1600" b="1" spc="-2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494949"/>
                </a:solidFill>
                <a:latin typeface="Tahoma"/>
                <a:cs typeface="Tahoma"/>
              </a:rPr>
              <a:t>curso</a:t>
            </a:r>
            <a:endParaRPr sz="1600" dirty="0">
              <a:latin typeface="Tahoma"/>
              <a:cs typeface="Tahoma"/>
            </a:endParaRPr>
          </a:p>
          <a:p>
            <a:pPr marL="12700" marR="1551940">
              <a:lnSpc>
                <a:spcPts val="4079"/>
              </a:lnSpc>
              <a:spcBef>
                <a:spcPts val="484"/>
              </a:spcBef>
            </a:pPr>
            <a:r>
              <a:rPr sz="1600" b="1" spc="-5" dirty="0">
                <a:solidFill>
                  <a:srgbClr val="494949"/>
                </a:solidFill>
                <a:latin typeface="Tahoma"/>
                <a:cs typeface="Tahoma"/>
              </a:rPr>
              <a:t>Descripci</a:t>
            </a:r>
            <a:r>
              <a:rPr sz="1600" b="1" spc="-5" dirty="0">
                <a:solidFill>
                  <a:srgbClr val="494949"/>
                </a:solidFill>
                <a:latin typeface="Arial"/>
                <a:cs typeface="Arial"/>
              </a:rPr>
              <a:t>ó</a:t>
            </a:r>
            <a:r>
              <a:rPr sz="1600" b="1" spc="-5" dirty="0">
                <a:solidFill>
                  <a:srgbClr val="494949"/>
                </a:solidFill>
                <a:latin typeface="Tahoma"/>
                <a:cs typeface="Tahoma"/>
              </a:rPr>
              <a:t>n del contenido del </a:t>
            </a:r>
            <a:r>
              <a:rPr sz="1600" b="1" spc="-45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494949"/>
                </a:solidFill>
                <a:latin typeface="Tahoma"/>
                <a:cs typeface="Tahoma"/>
              </a:rPr>
              <a:t>curso</a:t>
            </a:r>
            <a:r>
              <a:rPr sz="1600" b="1" spc="-1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494949"/>
                </a:solidFill>
                <a:latin typeface="Tahoma"/>
                <a:cs typeface="Tahoma"/>
              </a:rPr>
              <a:t>Enlaces </a:t>
            </a:r>
            <a:r>
              <a:rPr sz="1600" b="1" dirty="0">
                <a:solidFill>
                  <a:srgbClr val="494949"/>
                </a:solidFill>
                <a:latin typeface="Arial"/>
                <a:cs typeface="Arial"/>
              </a:rPr>
              <a:t>ú</a:t>
            </a:r>
            <a:r>
              <a:rPr sz="1600" b="1" dirty="0">
                <a:solidFill>
                  <a:srgbClr val="494949"/>
                </a:solidFill>
                <a:latin typeface="Tahoma"/>
                <a:cs typeface="Tahoma"/>
              </a:rPr>
              <a:t>tiles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1600" b="1" spc="-55" dirty="0">
                <a:solidFill>
                  <a:srgbClr val="494949"/>
                </a:solidFill>
                <a:latin typeface="Tahoma"/>
                <a:cs typeface="Tahoma"/>
              </a:rPr>
              <a:t>Ejemplo</a:t>
            </a:r>
            <a:r>
              <a:rPr sz="1600" b="1" spc="-4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494949"/>
                </a:solidFill>
                <a:latin typeface="Tahoma"/>
                <a:cs typeface="Tahoma"/>
              </a:rPr>
              <a:t>de</a:t>
            </a:r>
            <a:r>
              <a:rPr sz="1600" b="1" spc="-3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494949"/>
                </a:solidFill>
                <a:latin typeface="Tahoma"/>
                <a:cs typeface="Tahoma"/>
              </a:rPr>
              <a:t>horario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7219" y="4580254"/>
            <a:ext cx="4278630" cy="0"/>
          </a:xfrm>
          <a:custGeom>
            <a:avLst/>
            <a:gdLst/>
            <a:ahLst/>
            <a:cxnLst/>
            <a:rect l="l" t="t" r="r" b="b"/>
            <a:pathLst>
              <a:path w="4278630">
                <a:moveTo>
                  <a:pt x="427863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7559040" cy="2174875"/>
            <a:chOff x="0" y="0"/>
            <a:chExt cx="7559040" cy="2174875"/>
          </a:xfrm>
        </p:grpSpPr>
        <p:sp>
          <p:nvSpPr>
            <p:cNvPr id="14" name="object 14"/>
            <p:cNvSpPr/>
            <p:nvPr/>
          </p:nvSpPr>
          <p:spPr>
            <a:xfrm>
              <a:off x="0" y="0"/>
              <a:ext cx="7559040" cy="2139950"/>
            </a:xfrm>
            <a:custGeom>
              <a:avLst/>
              <a:gdLst/>
              <a:ahLst/>
              <a:cxnLst/>
              <a:rect l="l" t="t" r="r" b="b"/>
              <a:pathLst>
                <a:path w="7559040" h="2139950">
                  <a:moveTo>
                    <a:pt x="0" y="2139949"/>
                  </a:moveTo>
                  <a:lnTo>
                    <a:pt x="7559040" y="2139949"/>
                  </a:lnTo>
                  <a:lnTo>
                    <a:pt x="7559040" y="0"/>
                  </a:lnTo>
                  <a:lnTo>
                    <a:pt x="0" y="0"/>
                  </a:lnTo>
                  <a:lnTo>
                    <a:pt x="0" y="2139949"/>
                  </a:lnTo>
                  <a:close/>
                </a:path>
              </a:pathLst>
            </a:custGeom>
            <a:solidFill>
              <a:srgbClr val="B4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7694" y="2094229"/>
              <a:ext cx="1685925" cy="79375"/>
            </a:xfrm>
            <a:custGeom>
              <a:avLst/>
              <a:gdLst/>
              <a:ahLst/>
              <a:cxnLst/>
              <a:rect l="l" t="t" r="r" b="b"/>
              <a:pathLst>
                <a:path w="1685925" h="79375">
                  <a:moveTo>
                    <a:pt x="1685925" y="0"/>
                  </a:moveTo>
                  <a:lnTo>
                    <a:pt x="0" y="0"/>
                  </a:lnTo>
                  <a:lnTo>
                    <a:pt x="0" y="79375"/>
                  </a:lnTo>
                  <a:lnTo>
                    <a:pt x="1685925" y="793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rgbClr val="EF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7694" y="2094229"/>
              <a:ext cx="1685925" cy="79375"/>
            </a:xfrm>
            <a:custGeom>
              <a:avLst/>
              <a:gdLst/>
              <a:ahLst/>
              <a:cxnLst/>
              <a:rect l="l" t="t" r="r" b="b"/>
              <a:pathLst>
                <a:path w="1685925" h="79375">
                  <a:moveTo>
                    <a:pt x="0" y="79375"/>
                  </a:moveTo>
                  <a:lnTo>
                    <a:pt x="1685925" y="79375"/>
                  </a:lnTo>
                  <a:lnTo>
                    <a:pt x="1685925" y="0"/>
                  </a:lnTo>
                  <a:lnTo>
                    <a:pt x="0" y="0"/>
                  </a:lnTo>
                  <a:lnTo>
                    <a:pt x="0" y="79375"/>
                  </a:lnTo>
                  <a:close/>
                </a:path>
              </a:pathLst>
            </a:custGeom>
            <a:ln w="3175">
              <a:solidFill>
                <a:srgbClr val="EF69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608330" y="3354704"/>
            <a:ext cx="4278630" cy="0"/>
          </a:xfrm>
          <a:custGeom>
            <a:avLst/>
            <a:gdLst/>
            <a:ahLst/>
            <a:cxnLst/>
            <a:rect l="l" t="t" r="r" b="b"/>
            <a:pathLst>
              <a:path w="4278630">
                <a:moveTo>
                  <a:pt x="427863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 </a:t>
            </a:r>
            <a:r>
              <a:rPr spc="-5" dirty="0"/>
              <a:t>O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L</a:t>
            </a:r>
            <a:r>
              <a:rPr spc="10" dirty="0"/>
              <a:t> </a:t>
            </a:r>
            <a:r>
              <a:rPr spc="-5" dirty="0"/>
              <a:t>O S C </a:t>
            </a:r>
            <a:r>
              <a:rPr spc="-135" dirty="0"/>
              <a:t> </a:t>
            </a:r>
            <a:r>
              <a:rPr spc="-5" dirty="0"/>
              <a:t>O</a:t>
            </a:r>
            <a:r>
              <a:rPr spc="-10" dirty="0"/>
              <a:t> </a:t>
            </a:r>
            <a:r>
              <a:rPr spc="-5" dirty="0"/>
              <a:t>N T</a:t>
            </a:r>
            <a:r>
              <a:rPr dirty="0"/>
              <a:t> </a:t>
            </a:r>
            <a:r>
              <a:rPr spc="-5" dirty="0"/>
              <a:t>R O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pc="5" dirty="0"/>
              <a:t>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1A72CC9-6904-FEB5-3F82-FC80D64A3731}"/>
              </a:ext>
            </a:extLst>
          </p:cNvPr>
          <p:cNvSpPr txBox="1"/>
          <p:nvPr/>
        </p:nvSpPr>
        <p:spPr>
          <a:xfrm>
            <a:off x="953514" y="2897723"/>
            <a:ext cx="61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F6922"/>
                </a:solidFill>
              </a:rPr>
              <a:t>01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B7F985A-0C7E-1654-C70A-0FA2332F8A6C}"/>
              </a:ext>
            </a:extLst>
          </p:cNvPr>
          <p:cNvSpPr txBox="1"/>
          <p:nvPr/>
        </p:nvSpPr>
        <p:spPr>
          <a:xfrm>
            <a:off x="953513" y="3421597"/>
            <a:ext cx="61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F6922"/>
                </a:solidFill>
              </a:rPr>
              <a:t>02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DB1403D-2A2C-6BF4-2E85-4CD444BAABDB}"/>
              </a:ext>
            </a:extLst>
          </p:cNvPr>
          <p:cNvSpPr txBox="1"/>
          <p:nvPr/>
        </p:nvSpPr>
        <p:spPr>
          <a:xfrm>
            <a:off x="953512" y="4106158"/>
            <a:ext cx="61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F6922"/>
                </a:solidFill>
              </a:rPr>
              <a:t>03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3519426-6AB0-0C56-33FE-ED7C92337169}"/>
              </a:ext>
            </a:extLst>
          </p:cNvPr>
          <p:cNvSpPr txBox="1"/>
          <p:nvPr/>
        </p:nvSpPr>
        <p:spPr>
          <a:xfrm>
            <a:off x="955257" y="4691349"/>
            <a:ext cx="61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F6922"/>
                </a:solidFill>
              </a:rPr>
              <a:t>04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3EB60C1-7AF3-2BC8-CBD1-376F8E7B43BB}"/>
              </a:ext>
            </a:extLst>
          </p:cNvPr>
          <p:cNvSpPr txBox="1"/>
          <p:nvPr/>
        </p:nvSpPr>
        <p:spPr>
          <a:xfrm>
            <a:off x="957431" y="5146258"/>
            <a:ext cx="61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F6922"/>
                </a:solidFill>
              </a:rPr>
              <a:t>05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5CB5378-6D3C-D2E7-4C86-42D78482EEE7}"/>
              </a:ext>
            </a:extLst>
          </p:cNvPr>
          <p:cNvSpPr txBox="1"/>
          <p:nvPr/>
        </p:nvSpPr>
        <p:spPr>
          <a:xfrm>
            <a:off x="977690" y="5677423"/>
            <a:ext cx="61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F6922"/>
                </a:solidFill>
              </a:rPr>
              <a:t>06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3A8E971-5D5D-5BCB-DEF0-F4325351C18E}"/>
              </a:ext>
            </a:extLst>
          </p:cNvPr>
          <p:cNvSpPr txBox="1"/>
          <p:nvPr/>
        </p:nvSpPr>
        <p:spPr>
          <a:xfrm>
            <a:off x="991657" y="6121955"/>
            <a:ext cx="61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F6922"/>
                </a:solidFill>
              </a:rPr>
              <a:t>07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5744844"/>
            <a:ext cx="2098675" cy="2900680"/>
            <a:chOff x="-9525" y="5744844"/>
            <a:chExt cx="2098675" cy="2900680"/>
          </a:xfrm>
        </p:grpSpPr>
        <p:sp>
          <p:nvSpPr>
            <p:cNvPr id="3" name="object 3"/>
            <p:cNvSpPr/>
            <p:nvPr/>
          </p:nvSpPr>
          <p:spPr>
            <a:xfrm>
              <a:off x="0" y="5754369"/>
              <a:ext cx="2079625" cy="2881630"/>
            </a:xfrm>
            <a:custGeom>
              <a:avLst/>
              <a:gdLst/>
              <a:ahLst/>
              <a:cxnLst/>
              <a:rect l="l" t="t" r="r" b="b"/>
              <a:pathLst>
                <a:path w="2079625" h="2881629">
                  <a:moveTo>
                    <a:pt x="640715" y="0"/>
                  </a:moveTo>
                  <a:lnTo>
                    <a:pt x="592455" y="635"/>
                  </a:lnTo>
                  <a:lnTo>
                    <a:pt x="544195" y="3175"/>
                  </a:lnTo>
                  <a:lnTo>
                    <a:pt x="496570" y="6985"/>
                  </a:lnTo>
                  <a:lnTo>
                    <a:pt x="448945" y="12700"/>
                  </a:lnTo>
                  <a:lnTo>
                    <a:pt x="402590" y="19685"/>
                  </a:lnTo>
                  <a:lnTo>
                    <a:pt x="356235" y="27940"/>
                  </a:lnTo>
                  <a:lnTo>
                    <a:pt x="310515" y="38100"/>
                  </a:lnTo>
                  <a:lnTo>
                    <a:pt x="265430" y="49530"/>
                  </a:lnTo>
                  <a:lnTo>
                    <a:pt x="220980" y="62230"/>
                  </a:lnTo>
                  <a:lnTo>
                    <a:pt x="177165" y="76200"/>
                  </a:lnTo>
                  <a:lnTo>
                    <a:pt x="133350" y="92075"/>
                  </a:lnTo>
                  <a:lnTo>
                    <a:pt x="90805" y="108585"/>
                  </a:lnTo>
                  <a:lnTo>
                    <a:pt x="48895" y="127000"/>
                  </a:lnTo>
                  <a:lnTo>
                    <a:pt x="7620" y="146050"/>
                  </a:lnTo>
                  <a:lnTo>
                    <a:pt x="0" y="150495"/>
                  </a:lnTo>
                </a:path>
                <a:path w="2079625" h="2881629">
                  <a:moveTo>
                    <a:pt x="0" y="2881630"/>
                  </a:moveTo>
                  <a:lnTo>
                    <a:pt x="640715" y="2881630"/>
                  </a:lnTo>
                  <a:lnTo>
                    <a:pt x="688975" y="2880360"/>
                  </a:lnTo>
                  <a:lnTo>
                    <a:pt x="737235" y="2878455"/>
                  </a:lnTo>
                  <a:lnTo>
                    <a:pt x="784860" y="2874010"/>
                  </a:lnTo>
                  <a:lnTo>
                    <a:pt x="832485" y="2868930"/>
                  </a:lnTo>
                  <a:lnTo>
                    <a:pt x="878840" y="2861945"/>
                  </a:lnTo>
                  <a:lnTo>
                    <a:pt x="925194" y="2853055"/>
                  </a:lnTo>
                  <a:lnTo>
                    <a:pt x="970915" y="2843530"/>
                  </a:lnTo>
                  <a:lnTo>
                    <a:pt x="1016000" y="2832100"/>
                  </a:lnTo>
                  <a:lnTo>
                    <a:pt x="1060450" y="2819400"/>
                  </a:lnTo>
                  <a:lnTo>
                    <a:pt x="1104265" y="2804795"/>
                  </a:lnTo>
                  <a:lnTo>
                    <a:pt x="1148080" y="2789555"/>
                  </a:lnTo>
                  <a:lnTo>
                    <a:pt x="1190625" y="2772410"/>
                  </a:lnTo>
                  <a:lnTo>
                    <a:pt x="1232535" y="2754630"/>
                  </a:lnTo>
                  <a:lnTo>
                    <a:pt x="1273810" y="2734945"/>
                  </a:lnTo>
                  <a:lnTo>
                    <a:pt x="1314450" y="2713990"/>
                  </a:lnTo>
                  <a:lnTo>
                    <a:pt x="1354455" y="2692400"/>
                  </a:lnTo>
                  <a:lnTo>
                    <a:pt x="1393190" y="2668905"/>
                  </a:lnTo>
                  <a:lnTo>
                    <a:pt x="1431290" y="2644775"/>
                  </a:lnTo>
                  <a:lnTo>
                    <a:pt x="1468755" y="2619375"/>
                  </a:lnTo>
                  <a:lnTo>
                    <a:pt x="1505585" y="2592705"/>
                  </a:lnTo>
                  <a:lnTo>
                    <a:pt x="1541145" y="2564765"/>
                  </a:lnTo>
                  <a:lnTo>
                    <a:pt x="1575435" y="2536190"/>
                  </a:lnTo>
                  <a:lnTo>
                    <a:pt x="1609725" y="2506345"/>
                  </a:lnTo>
                  <a:lnTo>
                    <a:pt x="1642110" y="2475230"/>
                  </a:lnTo>
                  <a:lnTo>
                    <a:pt x="1674495" y="2443480"/>
                  </a:lnTo>
                  <a:lnTo>
                    <a:pt x="1704975" y="2410460"/>
                  </a:lnTo>
                  <a:lnTo>
                    <a:pt x="1734820" y="2376805"/>
                  </a:lnTo>
                  <a:lnTo>
                    <a:pt x="1763395" y="2341880"/>
                  </a:lnTo>
                  <a:lnTo>
                    <a:pt x="1791335" y="2306320"/>
                  </a:lnTo>
                  <a:lnTo>
                    <a:pt x="1818005" y="2270125"/>
                  </a:lnTo>
                  <a:lnTo>
                    <a:pt x="1843405" y="2232660"/>
                  </a:lnTo>
                  <a:lnTo>
                    <a:pt x="1867535" y="2193925"/>
                  </a:lnTo>
                  <a:lnTo>
                    <a:pt x="1891030" y="2155190"/>
                  </a:lnTo>
                  <a:lnTo>
                    <a:pt x="1912620" y="2115185"/>
                  </a:lnTo>
                  <a:lnTo>
                    <a:pt x="1933575" y="2074545"/>
                  </a:lnTo>
                  <a:lnTo>
                    <a:pt x="1952625" y="2033270"/>
                  </a:lnTo>
                  <a:lnTo>
                    <a:pt x="1971039" y="1991360"/>
                  </a:lnTo>
                  <a:lnTo>
                    <a:pt x="1987550" y="1948814"/>
                  </a:lnTo>
                  <a:lnTo>
                    <a:pt x="2003425" y="1905635"/>
                  </a:lnTo>
                  <a:lnTo>
                    <a:pt x="2017395" y="1861820"/>
                  </a:lnTo>
                  <a:lnTo>
                    <a:pt x="2030095" y="1817370"/>
                  </a:lnTo>
                  <a:lnTo>
                    <a:pt x="2041525" y="1772285"/>
                  </a:lnTo>
                  <a:lnTo>
                    <a:pt x="2051685" y="1726564"/>
                  </a:lnTo>
                  <a:lnTo>
                    <a:pt x="2059939" y="1680210"/>
                  </a:lnTo>
                  <a:lnTo>
                    <a:pt x="2066925" y="1633220"/>
                  </a:lnTo>
                  <a:lnTo>
                    <a:pt x="2072639" y="1586230"/>
                  </a:lnTo>
                  <a:lnTo>
                    <a:pt x="2076450" y="1538605"/>
                  </a:lnTo>
                  <a:lnTo>
                    <a:pt x="2078989" y="1490980"/>
                  </a:lnTo>
                  <a:lnTo>
                    <a:pt x="2079625" y="1442085"/>
                  </a:lnTo>
                  <a:lnTo>
                    <a:pt x="2078989" y="1393825"/>
                  </a:lnTo>
                  <a:lnTo>
                    <a:pt x="2076450" y="1345565"/>
                  </a:lnTo>
                  <a:lnTo>
                    <a:pt x="2072639" y="1297940"/>
                  </a:lnTo>
                  <a:lnTo>
                    <a:pt x="2066925" y="1250315"/>
                  </a:lnTo>
                  <a:lnTo>
                    <a:pt x="2059939" y="1203325"/>
                  </a:lnTo>
                  <a:lnTo>
                    <a:pt x="2051685" y="1156970"/>
                  </a:lnTo>
                  <a:lnTo>
                    <a:pt x="2041525" y="1111250"/>
                  </a:lnTo>
                  <a:lnTo>
                    <a:pt x="2030095" y="1066165"/>
                  </a:lnTo>
                  <a:lnTo>
                    <a:pt x="2017395" y="1021715"/>
                  </a:lnTo>
                  <a:lnTo>
                    <a:pt x="2003425" y="977265"/>
                  </a:lnTo>
                  <a:lnTo>
                    <a:pt x="1987550" y="934085"/>
                  </a:lnTo>
                  <a:lnTo>
                    <a:pt x="1971039" y="890905"/>
                  </a:lnTo>
                  <a:lnTo>
                    <a:pt x="1952625" y="848994"/>
                  </a:lnTo>
                  <a:lnTo>
                    <a:pt x="1932939" y="807720"/>
                  </a:lnTo>
                  <a:lnTo>
                    <a:pt x="1912620" y="767080"/>
                  </a:lnTo>
                  <a:lnTo>
                    <a:pt x="1890395" y="727075"/>
                  </a:lnTo>
                  <a:lnTo>
                    <a:pt x="1867535" y="688340"/>
                  </a:lnTo>
                  <a:lnTo>
                    <a:pt x="1842770" y="649605"/>
                  </a:lnTo>
                  <a:lnTo>
                    <a:pt x="1817370" y="612140"/>
                  </a:lnTo>
                  <a:lnTo>
                    <a:pt x="1790700" y="575945"/>
                  </a:lnTo>
                  <a:lnTo>
                    <a:pt x="1763395" y="539750"/>
                  </a:lnTo>
                  <a:lnTo>
                    <a:pt x="1734185" y="504825"/>
                  </a:lnTo>
                  <a:lnTo>
                    <a:pt x="1704339" y="471170"/>
                  </a:lnTo>
                  <a:lnTo>
                    <a:pt x="1673860" y="438150"/>
                  </a:lnTo>
                  <a:lnTo>
                    <a:pt x="1641475" y="406400"/>
                  </a:lnTo>
                  <a:lnTo>
                    <a:pt x="1609090" y="375285"/>
                  </a:lnTo>
                  <a:lnTo>
                    <a:pt x="1574800" y="345440"/>
                  </a:lnTo>
                  <a:lnTo>
                    <a:pt x="1540510" y="316865"/>
                  </a:lnTo>
                  <a:lnTo>
                    <a:pt x="1504950" y="288925"/>
                  </a:lnTo>
                  <a:lnTo>
                    <a:pt x="1468120" y="262255"/>
                  </a:lnTo>
                  <a:lnTo>
                    <a:pt x="1430655" y="236854"/>
                  </a:lnTo>
                  <a:lnTo>
                    <a:pt x="1392555" y="212090"/>
                  </a:lnTo>
                  <a:lnTo>
                    <a:pt x="1353185" y="189230"/>
                  </a:lnTo>
                  <a:lnTo>
                    <a:pt x="1313815" y="167005"/>
                  </a:lnTo>
                  <a:lnTo>
                    <a:pt x="1273175" y="146685"/>
                  </a:lnTo>
                  <a:lnTo>
                    <a:pt x="1231900" y="127000"/>
                  </a:lnTo>
                  <a:lnTo>
                    <a:pt x="1189990" y="108585"/>
                  </a:lnTo>
                  <a:lnTo>
                    <a:pt x="1147445" y="92075"/>
                  </a:lnTo>
                  <a:lnTo>
                    <a:pt x="1103630" y="76200"/>
                  </a:lnTo>
                  <a:lnTo>
                    <a:pt x="1059815" y="62230"/>
                  </a:lnTo>
                  <a:lnTo>
                    <a:pt x="1015365" y="49530"/>
                  </a:lnTo>
                  <a:lnTo>
                    <a:pt x="970280" y="38100"/>
                  </a:lnTo>
                  <a:lnTo>
                    <a:pt x="924560" y="27940"/>
                  </a:lnTo>
                  <a:lnTo>
                    <a:pt x="878840" y="19685"/>
                  </a:lnTo>
                  <a:lnTo>
                    <a:pt x="831850" y="12700"/>
                  </a:lnTo>
                  <a:lnTo>
                    <a:pt x="784860" y="6985"/>
                  </a:lnTo>
                  <a:lnTo>
                    <a:pt x="737235" y="3175"/>
                  </a:lnTo>
                  <a:lnTo>
                    <a:pt x="688975" y="635"/>
                  </a:lnTo>
                  <a:lnTo>
                    <a:pt x="640715" y="0"/>
                  </a:lnTo>
                </a:path>
                <a:path w="2079625" h="2881629">
                  <a:moveTo>
                    <a:pt x="1503680" y="2016760"/>
                  </a:moveTo>
                  <a:lnTo>
                    <a:pt x="1589405" y="2065655"/>
                  </a:lnTo>
                  <a:lnTo>
                    <a:pt x="1560830" y="2107565"/>
                  </a:lnTo>
                  <a:lnTo>
                    <a:pt x="1529715" y="2148205"/>
                  </a:lnTo>
                  <a:lnTo>
                    <a:pt x="1496695" y="2187575"/>
                  </a:lnTo>
                  <a:lnTo>
                    <a:pt x="1462405" y="2225040"/>
                  </a:lnTo>
                  <a:lnTo>
                    <a:pt x="1426210" y="2261235"/>
                  </a:lnTo>
                  <a:lnTo>
                    <a:pt x="1388745" y="2295525"/>
                  </a:lnTo>
                  <a:lnTo>
                    <a:pt x="1349375" y="2328545"/>
                  </a:lnTo>
                  <a:lnTo>
                    <a:pt x="1309370" y="2359025"/>
                  </a:lnTo>
                  <a:lnTo>
                    <a:pt x="1267460" y="2388235"/>
                  </a:lnTo>
                  <a:lnTo>
                    <a:pt x="1217930" y="2302510"/>
                  </a:lnTo>
                  <a:lnTo>
                    <a:pt x="1200150" y="2282190"/>
                  </a:lnTo>
                  <a:lnTo>
                    <a:pt x="1176655" y="2270760"/>
                  </a:lnTo>
                  <a:lnTo>
                    <a:pt x="1149985" y="2268855"/>
                  </a:lnTo>
                  <a:lnTo>
                    <a:pt x="1124585" y="2277745"/>
                  </a:lnTo>
                  <a:lnTo>
                    <a:pt x="1104265" y="2296160"/>
                  </a:lnTo>
                  <a:lnTo>
                    <a:pt x="1092835" y="2320290"/>
                  </a:lnTo>
                  <a:lnTo>
                    <a:pt x="1090930" y="2346325"/>
                  </a:lnTo>
                  <a:lnTo>
                    <a:pt x="1099820" y="2371725"/>
                  </a:lnTo>
                  <a:lnTo>
                    <a:pt x="1148715" y="2457450"/>
                  </a:lnTo>
                  <a:lnTo>
                    <a:pt x="1106170" y="2477770"/>
                  </a:lnTo>
                  <a:lnTo>
                    <a:pt x="1061720" y="2496820"/>
                  </a:lnTo>
                  <a:lnTo>
                    <a:pt x="1016635" y="2513965"/>
                  </a:lnTo>
                  <a:lnTo>
                    <a:pt x="970915" y="2528570"/>
                  </a:lnTo>
                  <a:lnTo>
                    <a:pt x="923925" y="2541905"/>
                  </a:lnTo>
                  <a:lnTo>
                    <a:pt x="875665" y="2552700"/>
                  </a:lnTo>
                  <a:lnTo>
                    <a:pt x="827405" y="2562225"/>
                  </a:lnTo>
                  <a:lnTo>
                    <a:pt x="777875" y="2569210"/>
                  </a:lnTo>
                  <a:lnTo>
                    <a:pt x="728345" y="2574290"/>
                  </a:lnTo>
                  <a:lnTo>
                    <a:pt x="728345" y="2449830"/>
                  </a:lnTo>
                  <a:lnTo>
                    <a:pt x="725170" y="2434590"/>
                  </a:lnTo>
                  <a:lnTo>
                    <a:pt x="716915" y="2422525"/>
                  </a:lnTo>
                  <a:lnTo>
                    <a:pt x="704850" y="2414270"/>
                  </a:lnTo>
                  <a:lnTo>
                    <a:pt x="689610" y="2411095"/>
                  </a:lnTo>
                  <a:lnTo>
                    <a:pt x="591820" y="2411095"/>
                  </a:lnTo>
                  <a:lnTo>
                    <a:pt x="576580" y="2414270"/>
                  </a:lnTo>
                  <a:lnTo>
                    <a:pt x="564515" y="2422525"/>
                  </a:lnTo>
                  <a:lnTo>
                    <a:pt x="556260" y="2434590"/>
                  </a:lnTo>
                  <a:lnTo>
                    <a:pt x="553085" y="2449830"/>
                  </a:lnTo>
                  <a:lnTo>
                    <a:pt x="553085" y="2574290"/>
                  </a:lnTo>
                  <a:lnTo>
                    <a:pt x="503555" y="2569210"/>
                  </a:lnTo>
                  <a:lnTo>
                    <a:pt x="454025" y="2562860"/>
                  </a:lnTo>
                  <a:lnTo>
                    <a:pt x="405765" y="2553335"/>
                  </a:lnTo>
                  <a:lnTo>
                    <a:pt x="358140" y="2542540"/>
                  </a:lnTo>
                  <a:lnTo>
                    <a:pt x="311150" y="2529205"/>
                  </a:lnTo>
                  <a:lnTo>
                    <a:pt x="265430" y="2513965"/>
                  </a:lnTo>
                  <a:lnTo>
                    <a:pt x="220345" y="2496820"/>
                  </a:lnTo>
                  <a:lnTo>
                    <a:pt x="175895" y="2478405"/>
                  </a:lnTo>
                  <a:lnTo>
                    <a:pt x="132715" y="2457450"/>
                  </a:lnTo>
                  <a:lnTo>
                    <a:pt x="181610" y="2371725"/>
                  </a:lnTo>
                  <a:lnTo>
                    <a:pt x="189865" y="2345690"/>
                  </a:lnTo>
                  <a:lnTo>
                    <a:pt x="188595" y="2319655"/>
                  </a:lnTo>
                  <a:lnTo>
                    <a:pt x="177165" y="2295525"/>
                  </a:lnTo>
                  <a:lnTo>
                    <a:pt x="156845" y="2277745"/>
                  </a:lnTo>
                  <a:lnTo>
                    <a:pt x="131445" y="2269490"/>
                  </a:lnTo>
                  <a:lnTo>
                    <a:pt x="104775" y="2270760"/>
                  </a:lnTo>
                  <a:lnTo>
                    <a:pt x="81280" y="2282190"/>
                  </a:lnTo>
                  <a:lnTo>
                    <a:pt x="63500" y="2302510"/>
                  </a:lnTo>
                  <a:lnTo>
                    <a:pt x="13970" y="2388235"/>
                  </a:lnTo>
                  <a:lnTo>
                    <a:pt x="0" y="2378710"/>
                  </a:lnTo>
                </a:path>
                <a:path w="2079625" h="2881629">
                  <a:moveTo>
                    <a:pt x="0" y="499745"/>
                  </a:moveTo>
                  <a:lnTo>
                    <a:pt x="13970" y="489584"/>
                  </a:lnTo>
                  <a:lnTo>
                    <a:pt x="63500" y="575945"/>
                  </a:lnTo>
                  <a:lnTo>
                    <a:pt x="81280" y="596265"/>
                  </a:lnTo>
                  <a:lnTo>
                    <a:pt x="104775" y="607695"/>
                  </a:lnTo>
                  <a:lnTo>
                    <a:pt x="131445" y="609600"/>
                  </a:lnTo>
                  <a:lnTo>
                    <a:pt x="156845" y="600710"/>
                  </a:lnTo>
                  <a:lnTo>
                    <a:pt x="177165" y="582930"/>
                  </a:lnTo>
                  <a:lnTo>
                    <a:pt x="188595" y="558800"/>
                  </a:lnTo>
                  <a:lnTo>
                    <a:pt x="190500" y="532130"/>
                  </a:lnTo>
                  <a:lnTo>
                    <a:pt x="181610" y="506730"/>
                  </a:lnTo>
                  <a:lnTo>
                    <a:pt x="132715" y="421005"/>
                  </a:lnTo>
                  <a:lnTo>
                    <a:pt x="175260" y="400050"/>
                  </a:lnTo>
                  <a:lnTo>
                    <a:pt x="219710" y="381635"/>
                  </a:lnTo>
                  <a:lnTo>
                    <a:pt x="264795" y="364490"/>
                  </a:lnTo>
                  <a:lnTo>
                    <a:pt x="310515" y="349885"/>
                  </a:lnTo>
                  <a:lnTo>
                    <a:pt x="357505" y="336550"/>
                  </a:lnTo>
                  <a:lnTo>
                    <a:pt x="405765" y="325120"/>
                  </a:lnTo>
                  <a:lnTo>
                    <a:pt x="454025" y="316230"/>
                  </a:lnTo>
                  <a:lnTo>
                    <a:pt x="503555" y="309245"/>
                  </a:lnTo>
                  <a:lnTo>
                    <a:pt x="553085" y="304165"/>
                  </a:lnTo>
                  <a:lnTo>
                    <a:pt x="553085" y="428625"/>
                  </a:lnTo>
                  <a:lnTo>
                    <a:pt x="556260" y="443230"/>
                  </a:lnTo>
                  <a:lnTo>
                    <a:pt x="564515" y="455930"/>
                  </a:lnTo>
                  <a:lnTo>
                    <a:pt x="576580" y="464184"/>
                  </a:lnTo>
                  <a:lnTo>
                    <a:pt x="591820" y="466725"/>
                  </a:lnTo>
                  <a:lnTo>
                    <a:pt x="689610" y="466725"/>
                  </a:lnTo>
                  <a:lnTo>
                    <a:pt x="704850" y="464184"/>
                  </a:lnTo>
                  <a:lnTo>
                    <a:pt x="716915" y="455930"/>
                  </a:lnTo>
                  <a:lnTo>
                    <a:pt x="725170" y="443230"/>
                  </a:lnTo>
                  <a:lnTo>
                    <a:pt x="728345" y="428625"/>
                  </a:lnTo>
                  <a:lnTo>
                    <a:pt x="728345" y="304165"/>
                  </a:lnTo>
                  <a:lnTo>
                    <a:pt x="777875" y="308610"/>
                  </a:lnTo>
                  <a:lnTo>
                    <a:pt x="827405" y="315595"/>
                  </a:lnTo>
                  <a:lnTo>
                    <a:pt x="875665" y="324485"/>
                  </a:lnTo>
                  <a:lnTo>
                    <a:pt x="923290" y="335915"/>
                  </a:lnTo>
                  <a:lnTo>
                    <a:pt x="970280" y="349250"/>
                  </a:lnTo>
                  <a:lnTo>
                    <a:pt x="1016000" y="364490"/>
                  </a:lnTo>
                  <a:lnTo>
                    <a:pt x="1061085" y="381000"/>
                  </a:lnTo>
                  <a:lnTo>
                    <a:pt x="1105535" y="400050"/>
                  </a:lnTo>
                  <a:lnTo>
                    <a:pt x="1148715" y="421005"/>
                  </a:lnTo>
                  <a:lnTo>
                    <a:pt x="1099820" y="506730"/>
                  </a:lnTo>
                  <a:lnTo>
                    <a:pt x="1091565" y="532130"/>
                  </a:lnTo>
                  <a:lnTo>
                    <a:pt x="1092835" y="558800"/>
                  </a:lnTo>
                  <a:lnTo>
                    <a:pt x="1104265" y="582930"/>
                  </a:lnTo>
                  <a:lnTo>
                    <a:pt x="1124585" y="600710"/>
                  </a:lnTo>
                  <a:lnTo>
                    <a:pt x="1149985" y="608965"/>
                  </a:lnTo>
                  <a:lnTo>
                    <a:pt x="1176655" y="607060"/>
                  </a:lnTo>
                  <a:lnTo>
                    <a:pt x="1200150" y="595630"/>
                  </a:lnTo>
                  <a:lnTo>
                    <a:pt x="1217930" y="575945"/>
                  </a:lnTo>
                  <a:lnTo>
                    <a:pt x="1267460" y="489584"/>
                  </a:lnTo>
                  <a:lnTo>
                    <a:pt x="1309370" y="518795"/>
                  </a:lnTo>
                  <a:lnTo>
                    <a:pt x="1349375" y="549910"/>
                  </a:lnTo>
                  <a:lnTo>
                    <a:pt x="1388745" y="582930"/>
                  </a:lnTo>
                  <a:lnTo>
                    <a:pt x="1426210" y="617220"/>
                  </a:lnTo>
                  <a:lnTo>
                    <a:pt x="1462405" y="653415"/>
                  </a:lnTo>
                  <a:lnTo>
                    <a:pt x="1496695" y="690880"/>
                  </a:lnTo>
                  <a:lnTo>
                    <a:pt x="1529715" y="730250"/>
                  </a:lnTo>
                  <a:lnTo>
                    <a:pt x="1560830" y="770890"/>
                  </a:lnTo>
                  <a:lnTo>
                    <a:pt x="1589405" y="812165"/>
                  </a:lnTo>
                  <a:lnTo>
                    <a:pt x="1503680" y="861694"/>
                  </a:lnTo>
                  <a:lnTo>
                    <a:pt x="1483360" y="879475"/>
                  </a:lnTo>
                  <a:lnTo>
                    <a:pt x="1471930" y="902969"/>
                  </a:lnTo>
                  <a:lnTo>
                    <a:pt x="1470025" y="929640"/>
                  </a:lnTo>
                  <a:lnTo>
                    <a:pt x="1478915" y="955040"/>
                  </a:lnTo>
                  <a:lnTo>
                    <a:pt x="1497330" y="975360"/>
                  </a:lnTo>
                  <a:lnTo>
                    <a:pt x="1520825" y="987425"/>
                  </a:lnTo>
                  <a:lnTo>
                    <a:pt x="1546860" y="988694"/>
                  </a:lnTo>
                  <a:lnTo>
                    <a:pt x="1572895" y="979805"/>
                  </a:lnTo>
                  <a:lnTo>
                    <a:pt x="1658620" y="930910"/>
                  </a:lnTo>
                  <a:lnTo>
                    <a:pt x="1679575" y="973455"/>
                  </a:lnTo>
                  <a:lnTo>
                    <a:pt x="1697989" y="1017905"/>
                  </a:lnTo>
                  <a:lnTo>
                    <a:pt x="1715135" y="1062990"/>
                  </a:lnTo>
                  <a:lnTo>
                    <a:pt x="1729739" y="1109345"/>
                  </a:lnTo>
                  <a:lnTo>
                    <a:pt x="1743075" y="1156335"/>
                  </a:lnTo>
                  <a:lnTo>
                    <a:pt x="1753870" y="1203960"/>
                  </a:lnTo>
                  <a:lnTo>
                    <a:pt x="1763395" y="1252220"/>
                  </a:lnTo>
                  <a:lnTo>
                    <a:pt x="1770380" y="1301750"/>
                  </a:lnTo>
                  <a:lnTo>
                    <a:pt x="1775460" y="1351280"/>
                  </a:lnTo>
                  <a:lnTo>
                    <a:pt x="1651000" y="1351280"/>
                  </a:lnTo>
                  <a:lnTo>
                    <a:pt x="1635760" y="1354455"/>
                  </a:lnTo>
                  <a:lnTo>
                    <a:pt x="1623695" y="1362710"/>
                  </a:lnTo>
                  <a:lnTo>
                    <a:pt x="1615440" y="1374775"/>
                  </a:lnTo>
                  <a:lnTo>
                    <a:pt x="1612900" y="1390015"/>
                  </a:lnTo>
                  <a:lnTo>
                    <a:pt x="1612900" y="1488440"/>
                  </a:lnTo>
                  <a:lnTo>
                    <a:pt x="1615440" y="1503045"/>
                  </a:lnTo>
                  <a:lnTo>
                    <a:pt x="1623695" y="1515745"/>
                  </a:lnTo>
                  <a:lnTo>
                    <a:pt x="1635760" y="1524000"/>
                  </a:lnTo>
                  <a:lnTo>
                    <a:pt x="1651000" y="1526540"/>
                  </a:lnTo>
                  <a:lnTo>
                    <a:pt x="1775460" y="1526540"/>
                  </a:lnTo>
                  <a:lnTo>
                    <a:pt x="1771014" y="1576705"/>
                  </a:lnTo>
                  <a:lnTo>
                    <a:pt x="1764030" y="1625600"/>
                  </a:lnTo>
                  <a:lnTo>
                    <a:pt x="1754505" y="1673860"/>
                  </a:lnTo>
                  <a:lnTo>
                    <a:pt x="1743710" y="1721485"/>
                  </a:lnTo>
                  <a:lnTo>
                    <a:pt x="1730375" y="1768475"/>
                  </a:lnTo>
                  <a:lnTo>
                    <a:pt x="1715135" y="1814830"/>
                  </a:lnTo>
                  <a:lnTo>
                    <a:pt x="1697989" y="1859914"/>
                  </a:lnTo>
                  <a:lnTo>
                    <a:pt x="1679575" y="1904364"/>
                  </a:lnTo>
                  <a:lnTo>
                    <a:pt x="1658620" y="1947545"/>
                  </a:lnTo>
                  <a:lnTo>
                    <a:pt x="1572895" y="1898650"/>
                  </a:lnTo>
                  <a:lnTo>
                    <a:pt x="1546860" y="1889760"/>
                  </a:lnTo>
                  <a:lnTo>
                    <a:pt x="1520825" y="1891664"/>
                  </a:lnTo>
                  <a:lnTo>
                    <a:pt x="1497330" y="1903095"/>
                  </a:lnTo>
                  <a:lnTo>
                    <a:pt x="1478915" y="1922780"/>
                  </a:lnTo>
                  <a:lnTo>
                    <a:pt x="1470025" y="1949450"/>
                  </a:lnTo>
                  <a:lnTo>
                    <a:pt x="1471295" y="1975485"/>
                  </a:lnTo>
                  <a:lnTo>
                    <a:pt x="1482725" y="1998980"/>
                  </a:lnTo>
                  <a:lnTo>
                    <a:pt x="1503680" y="2016760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7484" y="6478269"/>
              <a:ext cx="582295" cy="859155"/>
            </a:xfrm>
            <a:custGeom>
              <a:avLst/>
              <a:gdLst/>
              <a:ahLst/>
              <a:cxnLst/>
              <a:rect l="l" t="t" r="r" b="b"/>
              <a:pathLst>
                <a:path w="582295" h="859154">
                  <a:moveTo>
                    <a:pt x="505459" y="586739"/>
                  </a:moveTo>
                  <a:lnTo>
                    <a:pt x="505459" y="165734"/>
                  </a:lnTo>
                  <a:lnTo>
                    <a:pt x="499744" y="137794"/>
                  </a:lnTo>
                  <a:lnTo>
                    <a:pt x="483869" y="114934"/>
                  </a:lnTo>
                  <a:lnTo>
                    <a:pt x="461009" y="99694"/>
                  </a:lnTo>
                  <a:lnTo>
                    <a:pt x="433069" y="93979"/>
                  </a:lnTo>
                  <a:lnTo>
                    <a:pt x="405130" y="99694"/>
                  </a:lnTo>
                  <a:lnTo>
                    <a:pt x="382270" y="114934"/>
                  </a:lnTo>
                  <a:lnTo>
                    <a:pt x="366395" y="137794"/>
                  </a:lnTo>
                  <a:lnTo>
                    <a:pt x="361314" y="165734"/>
                  </a:lnTo>
                  <a:lnTo>
                    <a:pt x="361314" y="470534"/>
                  </a:lnTo>
                  <a:lnTo>
                    <a:pt x="137159" y="38099"/>
                  </a:lnTo>
                  <a:lnTo>
                    <a:pt x="118744" y="15874"/>
                  </a:lnTo>
                  <a:lnTo>
                    <a:pt x="93979" y="3174"/>
                  </a:lnTo>
                  <a:lnTo>
                    <a:pt x="66675" y="0"/>
                  </a:lnTo>
                  <a:lnTo>
                    <a:pt x="38734" y="7619"/>
                  </a:lnTo>
                  <a:lnTo>
                    <a:pt x="16509" y="26034"/>
                  </a:lnTo>
                  <a:lnTo>
                    <a:pt x="3175" y="50799"/>
                  </a:lnTo>
                  <a:lnTo>
                    <a:pt x="0" y="78104"/>
                  </a:lnTo>
                  <a:lnTo>
                    <a:pt x="8254" y="106044"/>
                  </a:lnTo>
                  <a:lnTo>
                    <a:pt x="300989" y="669924"/>
                  </a:lnTo>
                  <a:lnTo>
                    <a:pt x="297814" y="680719"/>
                  </a:lnTo>
                  <a:lnTo>
                    <a:pt x="295274" y="691514"/>
                  </a:lnTo>
                  <a:lnTo>
                    <a:pt x="294005" y="702944"/>
                  </a:lnTo>
                  <a:lnTo>
                    <a:pt x="293370" y="714374"/>
                  </a:lnTo>
                  <a:lnTo>
                    <a:pt x="300989" y="760094"/>
                  </a:lnTo>
                  <a:lnTo>
                    <a:pt x="321309" y="800099"/>
                  </a:lnTo>
                  <a:lnTo>
                    <a:pt x="352424" y="831214"/>
                  </a:lnTo>
                  <a:lnTo>
                    <a:pt x="391795" y="851534"/>
                  </a:lnTo>
                  <a:lnTo>
                    <a:pt x="437514" y="859154"/>
                  </a:lnTo>
                  <a:lnTo>
                    <a:pt x="483234" y="851534"/>
                  </a:lnTo>
                  <a:lnTo>
                    <a:pt x="523239" y="831214"/>
                  </a:lnTo>
                  <a:lnTo>
                    <a:pt x="554355" y="800099"/>
                  </a:lnTo>
                  <a:lnTo>
                    <a:pt x="574675" y="760094"/>
                  </a:lnTo>
                  <a:lnTo>
                    <a:pt x="582294" y="714374"/>
                  </a:lnTo>
                  <a:lnTo>
                    <a:pt x="577215" y="675004"/>
                  </a:lnTo>
                  <a:lnTo>
                    <a:pt x="561340" y="639444"/>
                  </a:lnTo>
                  <a:lnTo>
                    <a:pt x="536575" y="609599"/>
                  </a:lnTo>
                  <a:lnTo>
                    <a:pt x="505459" y="586739"/>
                  </a:lnTo>
                  <a:close/>
                </a:path>
              </a:pathLst>
            </a:custGeom>
            <a:ln w="1904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-9525" y="0"/>
            <a:ext cx="6076315" cy="6012815"/>
            <a:chOff x="-9525" y="0"/>
            <a:chExt cx="6076315" cy="6012815"/>
          </a:xfrm>
        </p:grpSpPr>
        <p:sp>
          <p:nvSpPr>
            <p:cNvPr id="6" name="object 6"/>
            <p:cNvSpPr/>
            <p:nvPr/>
          </p:nvSpPr>
          <p:spPr>
            <a:xfrm>
              <a:off x="0" y="4657724"/>
              <a:ext cx="2051685" cy="819150"/>
            </a:xfrm>
            <a:custGeom>
              <a:avLst/>
              <a:gdLst/>
              <a:ahLst/>
              <a:cxnLst/>
              <a:rect l="l" t="t" r="r" b="b"/>
              <a:pathLst>
                <a:path w="2051685" h="819150">
                  <a:moveTo>
                    <a:pt x="0" y="386714"/>
                  </a:moveTo>
                  <a:lnTo>
                    <a:pt x="493395" y="785494"/>
                  </a:lnTo>
                  <a:lnTo>
                    <a:pt x="538480" y="810894"/>
                  </a:lnTo>
                  <a:lnTo>
                    <a:pt x="586740" y="819149"/>
                  </a:lnTo>
                  <a:lnTo>
                    <a:pt x="1489710" y="819149"/>
                  </a:lnTo>
                  <a:lnTo>
                    <a:pt x="1620520" y="819149"/>
                  </a:lnTo>
                  <a:lnTo>
                    <a:pt x="2051685" y="819149"/>
                  </a:lnTo>
                  <a:lnTo>
                    <a:pt x="2032000" y="773429"/>
                  </a:lnTo>
                  <a:lnTo>
                    <a:pt x="2007235" y="729614"/>
                  </a:lnTo>
                  <a:lnTo>
                    <a:pt x="1978660" y="689609"/>
                  </a:lnTo>
                  <a:lnTo>
                    <a:pt x="1945639" y="653414"/>
                  </a:lnTo>
                  <a:lnTo>
                    <a:pt x="1908175" y="619759"/>
                  </a:lnTo>
                  <a:lnTo>
                    <a:pt x="1867535" y="590549"/>
                  </a:lnTo>
                  <a:lnTo>
                    <a:pt x="1823085" y="565149"/>
                  </a:lnTo>
                  <a:lnTo>
                    <a:pt x="1776095" y="545464"/>
                  </a:lnTo>
                  <a:lnTo>
                    <a:pt x="1725930" y="530224"/>
                  </a:lnTo>
                  <a:lnTo>
                    <a:pt x="1674495" y="521334"/>
                  </a:lnTo>
                  <a:lnTo>
                    <a:pt x="1620520" y="518159"/>
                  </a:lnTo>
                  <a:lnTo>
                    <a:pt x="640715" y="5181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5920" y="0"/>
              <a:ext cx="5690870" cy="6012815"/>
            </a:xfrm>
            <a:custGeom>
              <a:avLst/>
              <a:gdLst/>
              <a:ahLst/>
              <a:cxnLst/>
              <a:rect l="l" t="t" r="r" b="b"/>
              <a:pathLst>
                <a:path w="5690870" h="6012815">
                  <a:moveTo>
                    <a:pt x="0" y="6012814"/>
                  </a:moveTo>
                  <a:lnTo>
                    <a:pt x="5690870" y="6012814"/>
                  </a:lnTo>
                  <a:lnTo>
                    <a:pt x="5690870" y="0"/>
                  </a:lnTo>
                  <a:lnTo>
                    <a:pt x="0" y="0"/>
                  </a:lnTo>
                  <a:lnTo>
                    <a:pt x="0" y="6012814"/>
                  </a:lnTo>
                  <a:close/>
                </a:path>
              </a:pathLst>
            </a:custGeom>
            <a:solidFill>
              <a:srgbClr val="B4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7544" y="5483224"/>
              <a:ext cx="532130" cy="0"/>
            </a:xfrm>
            <a:custGeom>
              <a:avLst/>
              <a:gdLst/>
              <a:ahLst/>
              <a:cxnLst/>
              <a:rect l="l" t="t" r="r" b="b"/>
              <a:pathLst>
                <a:path w="532130">
                  <a:moveTo>
                    <a:pt x="0" y="0"/>
                  </a:moveTo>
                  <a:lnTo>
                    <a:pt x="532130" y="0"/>
                  </a:lnTo>
                </a:path>
              </a:pathLst>
            </a:custGeom>
            <a:ln w="28575">
              <a:solidFill>
                <a:srgbClr val="EF69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76884" y="0"/>
            <a:ext cx="6370955" cy="8547100"/>
            <a:chOff x="476884" y="0"/>
            <a:chExt cx="6370955" cy="8547100"/>
          </a:xfrm>
        </p:grpSpPr>
        <p:sp>
          <p:nvSpPr>
            <p:cNvPr id="10" name="object 10"/>
            <p:cNvSpPr/>
            <p:nvPr/>
          </p:nvSpPr>
          <p:spPr>
            <a:xfrm>
              <a:off x="6649084" y="4326889"/>
              <a:ext cx="198755" cy="1685925"/>
            </a:xfrm>
            <a:custGeom>
              <a:avLst/>
              <a:gdLst/>
              <a:ahLst/>
              <a:cxnLst/>
              <a:rect l="l" t="t" r="r" b="b"/>
              <a:pathLst>
                <a:path w="198754" h="1685925">
                  <a:moveTo>
                    <a:pt x="198754" y="0"/>
                  </a:moveTo>
                  <a:lnTo>
                    <a:pt x="0" y="0"/>
                  </a:lnTo>
                  <a:lnTo>
                    <a:pt x="0" y="1685925"/>
                  </a:lnTo>
                  <a:lnTo>
                    <a:pt x="198754" y="1685925"/>
                  </a:lnTo>
                  <a:lnTo>
                    <a:pt x="198754" y="0"/>
                  </a:lnTo>
                  <a:close/>
                </a:path>
              </a:pathLst>
            </a:custGeom>
            <a:solidFill>
              <a:srgbClr val="EF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6885" y="0"/>
              <a:ext cx="6243955" cy="6563995"/>
            </a:xfrm>
            <a:custGeom>
              <a:avLst/>
              <a:gdLst/>
              <a:ahLst/>
              <a:cxnLst/>
              <a:rect l="l" t="t" r="r" b="b"/>
              <a:pathLst>
                <a:path w="6243955" h="6563995">
                  <a:moveTo>
                    <a:pt x="6243955" y="0"/>
                  </a:moveTo>
                  <a:lnTo>
                    <a:pt x="5589905" y="0"/>
                  </a:lnTo>
                  <a:lnTo>
                    <a:pt x="5589905" y="4326890"/>
                  </a:lnTo>
                  <a:lnTo>
                    <a:pt x="5589905" y="6012180"/>
                  </a:lnTo>
                  <a:lnTo>
                    <a:pt x="0" y="6012180"/>
                  </a:lnTo>
                  <a:lnTo>
                    <a:pt x="0" y="6563373"/>
                  </a:lnTo>
                  <a:lnTo>
                    <a:pt x="6243955" y="6563373"/>
                  </a:lnTo>
                  <a:lnTo>
                    <a:pt x="6243955" y="6012180"/>
                  </a:lnTo>
                  <a:lnTo>
                    <a:pt x="6171565" y="6012180"/>
                  </a:lnTo>
                  <a:lnTo>
                    <a:pt x="6171565" y="4326890"/>
                  </a:lnTo>
                  <a:lnTo>
                    <a:pt x="6243955" y="4326890"/>
                  </a:lnTo>
                  <a:lnTo>
                    <a:pt x="624395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884" y="0"/>
              <a:ext cx="6243954" cy="65627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19" y="6071869"/>
              <a:ext cx="4061460" cy="24752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169" y="6287134"/>
              <a:ext cx="2883535" cy="182753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0" y="8839834"/>
            <a:ext cx="7535545" cy="447040"/>
            <a:chOff x="0" y="8839834"/>
            <a:chExt cx="7535545" cy="447040"/>
          </a:xfrm>
        </p:grpSpPr>
        <p:sp>
          <p:nvSpPr>
            <p:cNvPr id="16" name="object 16"/>
            <p:cNvSpPr/>
            <p:nvPr/>
          </p:nvSpPr>
          <p:spPr>
            <a:xfrm>
              <a:off x="2710179" y="9053829"/>
              <a:ext cx="4825365" cy="0"/>
            </a:xfrm>
            <a:custGeom>
              <a:avLst/>
              <a:gdLst/>
              <a:ahLst/>
              <a:cxnLst/>
              <a:rect l="l" t="t" r="r" b="b"/>
              <a:pathLst>
                <a:path w="4825365">
                  <a:moveTo>
                    <a:pt x="0" y="0"/>
                  </a:moveTo>
                  <a:lnTo>
                    <a:pt x="4825365" y="0"/>
                  </a:lnTo>
                </a:path>
              </a:pathLst>
            </a:custGeom>
            <a:ln w="19050">
              <a:solidFill>
                <a:srgbClr val="EF69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8839834"/>
              <a:ext cx="2885440" cy="447040"/>
            </a:xfrm>
            <a:custGeom>
              <a:avLst/>
              <a:gdLst/>
              <a:ahLst/>
              <a:cxnLst/>
              <a:rect l="l" t="t" r="r" b="b"/>
              <a:pathLst>
                <a:path w="2885440" h="447040">
                  <a:moveTo>
                    <a:pt x="2885440" y="0"/>
                  </a:moveTo>
                  <a:lnTo>
                    <a:pt x="0" y="0"/>
                  </a:lnTo>
                  <a:lnTo>
                    <a:pt x="0" y="447040"/>
                  </a:lnTo>
                  <a:lnTo>
                    <a:pt x="2885440" y="447040"/>
                  </a:lnTo>
                  <a:lnTo>
                    <a:pt x="2885440" y="0"/>
                  </a:lnTo>
                  <a:close/>
                </a:path>
              </a:pathLst>
            </a:custGeom>
            <a:solidFill>
              <a:srgbClr val="EF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54761" y="8914891"/>
            <a:ext cx="24879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www.smecrisistoolkit.eu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34466" y="637285"/>
            <a:ext cx="2824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solidFill>
                  <a:srgbClr val="FFFFFF"/>
                </a:solidFill>
                <a:latin typeface="Tahoma"/>
                <a:cs typeface="Tahoma"/>
              </a:rPr>
              <a:t>GR</a:t>
            </a:r>
            <a:r>
              <a:rPr sz="4800" spc="-30" dirty="0">
                <a:solidFill>
                  <a:srgbClr val="FFFFFF"/>
                </a:solidFill>
                <a:latin typeface="Tahoma"/>
                <a:cs typeface="Tahoma"/>
              </a:rPr>
              <a:t>AC</a:t>
            </a:r>
            <a:r>
              <a:rPr sz="4800" spc="-3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4800" spc="-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8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82311" y="6893971"/>
            <a:ext cx="1764664" cy="78549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600" b="1" spc="-50" dirty="0">
                <a:solidFill>
                  <a:srgbClr val="B41F79"/>
                </a:solidFill>
                <a:latin typeface="Tahoma"/>
                <a:cs typeface="Tahoma"/>
              </a:rPr>
              <a:t>Siga</a:t>
            </a:r>
            <a:r>
              <a:rPr sz="1600" b="1" spc="-55" dirty="0">
                <a:solidFill>
                  <a:srgbClr val="B41F79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B41F79"/>
                </a:solidFill>
                <a:latin typeface="Tahoma"/>
                <a:cs typeface="Tahoma"/>
              </a:rPr>
              <a:t>nuestro</a:t>
            </a:r>
            <a:r>
              <a:rPr sz="1600" b="1" spc="-45" dirty="0">
                <a:solidFill>
                  <a:srgbClr val="B41F79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B41F79"/>
                </a:solidFill>
                <a:latin typeface="Tahoma"/>
                <a:cs typeface="Tahoma"/>
              </a:rPr>
              <a:t>viaje</a:t>
            </a:r>
            <a:endParaRPr sz="1600" dirty="0">
              <a:latin typeface="Tahoma"/>
              <a:cs typeface="Tahoma"/>
            </a:endParaRPr>
          </a:p>
          <a:p>
            <a:pPr marL="410845" algn="ctr">
              <a:lnSpc>
                <a:spcPct val="100000"/>
              </a:lnSpc>
              <a:spcBef>
                <a:spcPts val="900"/>
              </a:spcBef>
            </a:pPr>
            <a:endParaRPr sz="20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4104" y="9997454"/>
            <a:ext cx="1403350" cy="276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 marR="5080" indent="-1905" algn="just">
              <a:lnSpc>
                <a:spcPct val="106100"/>
              </a:lnSpc>
              <a:spcBef>
                <a:spcPts val="105"/>
              </a:spcBef>
            </a:pPr>
            <a:r>
              <a:rPr sz="400" spc="-5" dirty="0">
                <a:solidFill>
                  <a:srgbClr val="6C6B6B"/>
                </a:solidFill>
                <a:latin typeface="Arial MT"/>
                <a:cs typeface="Arial MT"/>
              </a:rPr>
              <a:t>Este proyecto ha sido financiado </a:t>
            </a:r>
            <a:r>
              <a:rPr sz="350" spc="-5" dirty="0">
                <a:solidFill>
                  <a:srgbClr val="5D5B5B"/>
                </a:solidFill>
                <a:latin typeface="Arial MT"/>
                <a:cs typeface="Arial MT"/>
              </a:rPr>
              <a:t>con </a:t>
            </a:r>
            <a:r>
              <a:rPr sz="400" spc="-5" dirty="0">
                <a:solidFill>
                  <a:srgbClr val="5D5B5B"/>
                </a:solidFill>
                <a:latin typeface="Arial MT"/>
                <a:cs typeface="Arial MT"/>
              </a:rPr>
              <a:t>suprnr1 de </a:t>
            </a:r>
            <a:r>
              <a:rPr sz="400" spc="-5" dirty="0">
                <a:solidFill>
                  <a:srgbClr val="6C6B6B"/>
                </a:solidFill>
                <a:latin typeface="Arial MT"/>
                <a:cs typeface="Arial MT"/>
              </a:rPr>
              <a:t>la </a:t>
            </a:r>
            <a:r>
              <a:rPr sz="350" spc="-5" dirty="0">
                <a:solidFill>
                  <a:srgbClr val="5D5B5B"/>
                </a:solidFill>
                <a:latin typeface="Arial MT"/>
                <a:cs typeface="Arial MT"/>
              </a:rPr>
              <a:t>Comisi</a:t>
            </a:r>
            <a:r>
              <a:rPr sz="350" spc="-5" dirty="0">
                <a:solidFill>
                  <a:srgbClr val="5D5B5B"/>
                </a:solidFill>
                <a:latin typeface="Tahoma"/>
                <a:cs typeface="Tahoma"/>
              </a:rPr>
              <a:t>ó</a:t>
            </a:r>
            <a:r>
              <a:rPr sz="350" spc="-5" dirty="0">
                <a:solidFill>
                  <a:srgbClr val="5D5B5B"/>
                </a:solidFill>
                <a:latin typeface="Arial MT"/>
                <a:cs typeface="Arial MT"/>
              </a:rPr>
              <a:t>n </a:t>
            </a:r>
            <a:r>
              <a:rPr sz="350" dirty="0">
                <a:solidFill>
                  <a:srgbClr val="5D5B5B"/>
                </a:solidFill>
                <a:latin typeface="Arial MT"/>
                <a:cs typeface="Arial MT"/>
              </a:rPr>
              <a:t> </a:t>
            </a:r>
            <a:r>
              <a:rPr sz="350" spc="-5" dirty="0">
                <a:solidFill>
                  <a:srgbClr val="5D5B5B"/>
                </a:solidFill>
                <a:latin typeface="Arial MT"/>
                <a:cs typeface="Arial MT"/>
              </a:rPr>
              <a:t>Europea.</a:t>
            </a:r>
            <a:r>
              <a:rPr sz="350" spc="25" dirty="0">
                <a:solidFill>
                  <a:srgbClr val="5D5B5B"/>
                </a:solidFill>
                <a:latin typeface="Arial MT"/>
                <a:cs typeface="Arial MT"/>
              </a:rPr>
              <a:t> </a:t>
            </a:r>
            <a:r>
              <a:rPr sz="350" spc="-5" dirty="0">
                <a:solidFill>
                  <a:srgbClr val="6C6B6B"/>
                </a:solidFill>
                <a:latin typeface="Arial MT"/>
                <a:cs typeface="Arial MT"/>
              </a:rPr>
              <a:t>La</a:t>
            </a:r>
            <a:r>
              <a:rPr sz="350" spc="25" dirty="0">
                <a:solidFill>
                  <a:srgbClr val="6C6B6B"/>
                </a:solidFill>
                <a:latin typeface="Arial MT"/>
                <a:cs typeface="Arial MT"/>
              </a:rPr>
              <a:t> </a:t>
            </a:r>
            <a:r>
              <a:rPr sz="350" spc="-5" dirty="0">
                <a:solidFill>
                  <a:srgbClr val="6C6B6B"/>
                </a:solidFill>
                <a:latin typeface="Arial MT"/>
                <a:cs typeface="Arial MT"/>
              </a:rPr>
              <a:t>publicaci</a:t>
            </a:r>
            <a:r>
              <a:rPr sz="350" spc="-5" dirty="0">
                <a:solidFill>
                  <a:srgbClr val="6C6B6B"/>
                </a:solidFill>
                <a:latin typeface="Tahoma"/>
                <a:cs typeface="Tahoma"/>
              </a:rPr>
              <a:t>ó</a:t>
            </a:r>
            <a:r>
              <a:rPr sz="350" spc="-5" dirty="0">
                <a:solidFill>
                  <a:srgbClr val="6C6B6B"/>
                </a:solidFill>
                <a:latin typeface="Arial MT"/>
                <a:cs typeface="Arial MT"/>
              </a:rPr>
              <a:t>n</a:t>
            </a:r>
            <a:r>
              <a:rPr sz="350" spc="25" dirty="0">
                <a:solidFill>
                  <a:srgbClr val="6C6B6B"/>
                </a:solidFill>
                <a:latin typeface="Arial MT"/>
                <a:cs typeface="Arial MT"/>
              </a:rPr>
              <a:t> </a:t>
            </a:r>
            <a:r>
              <a:rPr sz="350" spc="-5" dirty="0">
                <a:solidFill>
                  <a:srgbClr val="6C6B6B"/>
                </a:solidFill>
                <a:latin typeface="Arial MT"/>
                <a:cs typeface="Arial MT"/>
              </a:rPr>
              <a:t>refleja</a:t>
            </a:r>
            <a:r>
              <a:rPr sz="350" spc="20" dirty="0">
                <a:solidFill>
                  <a:srgbClr val="6C6B6B"/>
                </a:solidFill>
                <a:latin typeface="Arial MT"/>
                <a:cs typeface="Arial MT"/>
              </a:rPr>
              <a:t> </a:t>
            </a:r>
            <a:r>
              <a:rPr sz="350" dirty="0">
                <a:solidFill>
                  <a:srgbClr val="6C6B6B"/>
                </a:solidFill>
                <a:latin typeface="Arial MT"/>
                <a:cs typeface="Arial MT"/>
              </a:rPr>
              <a:t>la</a:t>
            </a:r>
            <a:r>
              <a:rPr sz="350" spc="30" dirty="0">
                <a:solidFill>
                  <a:srgbClr val="6C6B6B"/>
                </a:solidFill>
                <a:latin typeface="Arial MT"/>
                <a:cs typeface="Arial MT"/>
              </a:rPr>
              <a:t> </a:t>
            </a:r>
            <a:r>
              <a:rPr sz="350" spc="-5" dirty="0">
                <a:solidFill>
                  <a:srgbClr val="6C6B6B"/>
                </a:solidFill>
                <a:latin typeface="Arial MT"/>
                <a:cs typeface="Arial MT"/>
              </a:rPr>
              <a:t>opini</a:t>
            </a:r>
            <a:r>
              <a:rPr sz="350" spc="-5" dirty="0">
                <a:solidFill>
                  <a:srgbClr val="6C6B6B"/>
                </a:solidFill>
                <a:latin typeface="Tahoma"/>
                <a:cs typeface="Tahoma"/>
              </a:rPr>
              <a:t>ó</a:t>
            </a:r>
            <a:r>
              <a:rPr sz="350" spc="-5" dirty="0">
                <a:solidFill>
                  <a:srgbClr val="6C6B6B"/>
                </a:solidFill>
                <a:latin typeface="Arial MT"/>
                <a:cs typeface="Arial MT"/>
              </a:rPr>
              <a:t>n</a:t>
            </a:r>
            <a:r>
              <a:rPr sz="350" spc="20" dirty="0">
                <a:solidFill>
                  <a:srgbClr val="6C6B6B"/>
                </a:solidFill>
                <a:latin typeface="Arial MT"/>
                <a:cs typeface="Arial MT"/>
              </a:rPr>
              <a:t> </a:t>
            </a:r>
            <a:r>
              <a:rPr sz="350" spc="-5" dirty="0">
                <a:solidFill>
                  <a:srgbClr val="6C6B6B"/>
                </a:solidFill>
                <a:latin typeface="Arial MT"/>
                <a:cs typeface="Arial MT"/>
              </a:rPr>
              <a:t>del</a:t>
            </a:r>
            <a:r>
              <a:rPr sz="350" spc="30" dirty="0">
                <a:solidFill>
                  <a:srgbClr val="6C6B6B"/>
                </a:solidFill>
                <a:latin typeface="Arial MT"/>
                <a:cs typeface="Arial MT"/>
              </a:rPr>
              <a:t> </a:t>
            </a:r>
            <a:r>
              <a:rPr sz="350" spc="-5" dirty="0">
                <a:solidFill>
                  <a:srgbClr val="6C6B6B"/>
                </a:solidFill>
                <a:latin typeface="Arial MT"/>
                <a:cs typeface="Arial MT"/>
              </a:rPr>
              <a:t>autor</a:t>
            </a:r>
            <a:r>
              <a:rPr sz="350" spc="30" dirty="0">
                <a:solidFill>
                  <a:srgbClr val="6C6B6B"/>
                </a:solidFill>
                <a:latin typeface="Arial MT"/>
                <a:cs typeface="Arial MT"/>
              </a:rPr>
              <a:t> </a:t>
            </a:r>
            <a:r>
              <a:rPr sz="350" spc="-5" dirty="0">
                <a:solidFill>
                  <a:srgbClr val="5D5B5B"/>
                </a:solidFill>
                <a:latin typeface="Arial MT"/>
                <a:cs typeface="Arial MT"/>
              </a:rPr>
              <a:t>y</a:t>
            </a:r>
            <a:r>
              <a:rPr sz="350" spc="25" dirty="0">
                <a:solidFill>
                  <a:srgbClr val="5D5B5B"/>
                </a:solidFill>
                <a:latin typeface="Arial MT"/>
                <a:cs typeface="Arial MT"/>
              </a:rPr>
              <a:t> </a:t>
            </a:r>
            <a:r>
              <a:rPr sz="350" spc="-5" dirty="0">
                <a:solidFill>
                  <a:srgbClr val="5D5B5B"/>
                </a:solidFill>
                <a:latin typeface="Arial MT"/>
                <a:cs typeface="Arial MT"/>
              </a:rPr>
              <a:t>la</a:t>
            </a:r>
            <a:r>
              <a:rPr sz="350" spc="25" dirty="0">
                <a:solidFill>
                  <a:srgbClr val="5D5B5B"/>
                </a:solidFill>
                <a:latin typeface="Arial MT"/>
                <a:cs typeface="Arial MT"/>
              </a:rPr>
              <a:t> </a:t>
            </a:r>
            <a:r>
              <a:rPr sz="350" spc="-5" dirty="0">
                <a:solidFill>
                  <a:srgbClr val="5D5B5B"/>
                </a:solidFill>
                <a:latin typeface="Arial MT"/>
                <a:cs typeface="Arial MT"/>
              </a:rPr>
              <a:t>Comisi</a:t>
            </a:r>
            <a:r>
              <a:rPr sz="350" spc="-5" dirty="0">
                <a:solidFill>
                  <a:srgbClr val="5D5B5B"/>
                </a:solidFill>
                <a:latin typeface="Tahoma"/>
                <a:cs typeface="Tahoma"/>
              </a:rPr>
              <a:t>ó</a:t>
            </a:r>
            <a:r>
              <a:rPr sz="350" spc="-5" dirty="0">
                <a:solidFill>
                  <a:srgbClr val="5D5B5B"/>
                </a:solidFill>
                <a:latin typeface="Arial MT"/>
                <a:cs typeface="Arial MT"/>
              </a:rPr>
              <a:t>n</a:t>
            </a:r>
            <a:r>
              <a:rPr sz="350" spc="30" dirty="0">
                <a:solidFill>
                  <a:srgbClr val="5D5B5B"/>
                </a:solidFill>
                <a:latin typeface="Arial MT"/>
                <a:cs typeface="Arial MT"/>
              </a:rPr>
              <a:t> </a:t>
            </a:r>
            <a:r>
              <a:rPr sz="350" spc="-5" dirty="0">
                <a:solidFill>
                  <a:srgbClr val="5D5B5B"/>
                </a:solidFill>
                <a:latin typeface="Arial MT"/>
                <a:cs typeface="Arial MT"/>
              </a:rPr>
              <a:t>no </a:t>
            </a:r>
            <a:r>
              <a:rPr sz="350" dirty="0">
                <a:solidFill>
                  <a:srgbClr val="5D5B5B"/>
                </a:solidFill>
                <a:latin typeface="Arial MT"/>
                <a:cs typeface="Arial MT"/>
              </a:rPr>
              <a:t> </a:t>
            </a:r>
            <a:r>
              <a:rPr sz="350" spc="-5" dirty="0">
                <a:solidFill>
                  <a:srgbClr val="5D5B5B"/>
                </a:solidFill>
                <a:latin typeface="Arial MT"/>
                <a:cs typeface="Arial MT"/>
              </a:rPr>
              <a:t>se </a:t>
            </a:r>
            <a:r>
              <a:rPr sz="350" spc="-5" dirty="0">
                <a:solidFill>
                  <a:srgbClr val="6C6B6B"/>
                </a:solidFill>
                <a:latin typeface="Arial MT"/>
                <a:cs typeface="Arial MT"/>
              </a:rPr>
              <a:t>hace </a:t>
            </a:r>
            <a:r>
              <a:rPr sz="350" spc="-5" dirty="0">
                <a:solidFill>
                  <a:srgbClr val="5D5B5B"/>
                </a:solidFill>
                <a:latin typeface="Arial MT"/>
                <a:cs typeface="Arial MT"/>
              </a:rPr>
              <a:t>responsable </a:t>
            </a:r>
            <a:r>
              <a:rPr sz="400" i="1" spc="-5" dirty="0">
                <a:solidFill>
                  <a:srgbClr val="6C6B6B"/>
                </a:solidFill>
                <a:latin typeface="Arial"/>
                <a:cs typeface="Arial"/>
              </a:rPr>
              <a:t>del </a:t>
            </a:r>
            <a:r>
              <a:rPr sz="350" spc="-5" dirty="0">
                <a:solidFill>
                  <a:srgbClr val="6C6B6B"/>
                </a:solidFill>
                <a:latin typeface="Arial MT"/>
                <a:cs typeface="Arial MT"/>
              </a:rPr>
              <a:t>uso </a:t>
            </a:r>
            <a:r>
              <a:rPr sz="350" spc="-5" dirty="0">
                <a:solidFill>
                  <a:srgbClr val="5D5B5B"/>
                </a:solidFill>
                <a:latin typeface="Arial MT"/>
                <a:cs typeface="Arial MT"/>
              </a:rPr>
              <a:t>que </a:t>
            </a:r>
            <a:r>
              <a:rPr sz="400" spc="-10" dirty="0">
                <a:solidFill>
                  <a:srgbClr val="7D7D7D"/>
                </a:solidFill>
                <a:latin typeface="Arial MT"/>
                <a:cs typeface="Arial MT"/>
              </a:rPr>
              <a:t>pueda hacerse de la </a:t>
            </a:r>
            <a:r>
              <a:rPr sz="400" spc="-15" dirty="0">
                <a:solidFill>
                  <a:srgbClr val="7D7D7D"/>
                </a:solidFill>
                <a:latin typeface="Arial MT"/>
                <a:cs typeface="Arial MT"/>
              </a:rPr>
              <a:t>informaci</a:t>
            </a:r>
            <a:r>
              <a:rPr sz="400" spc="-15" dirty="0">
                <a:solidFill>
                  <a:srgbClr val="7D7D7D"/>
                </a:solidFill>
                <a:latin typeface="Tahoma"/>
                <a:cs typeface="Tahoma"/>
              </a:rPr>
              <a:t>ó</a:t>
            </a:r>
            <a:r>
              <a:rPr sz="400" spc="-15" dirty="0">
                <a:solidFill>
                  <a:srgbClr val="7D7D7D"/>
                </a:solidFill>
                <a:latin typeface="Arial MT"/>
                <a:cs typeface="Arial MT"/>
              </a:rPr>
              <a:t>n </a:t>
            </a:r>
            <a:r>
              <a:rPr sz="400" spc="-10" dirty="0">
                <a:solidFill>
                  <a:srgbClr val="7D7D7D"/>
                </a:solidFill>
                <a:latin typeface="Arial MT"/>
                <a:cs typeface="Arial MT"/>
              </a:rPr>
              <a:t> c</a:t>
            </a:r>
            <a:r>
              <a:rPr sz="400" spc="-15" dirty="0">
                <a:solidFill>
                  <a:srgbClr val="7D7D7D"/>
                </a:solidFill>
                <a:latin typeface="Arial MT"/>
                <a:cs typeface="Arial MT"/>
              </a:rPr>
              <a:t>on</a:t>
            </a:r>
            <a:r>
              <a:rPr sz="400" spc="-10" dirty="0">
                <a:solidFill>
                  <a:srgbClr val="7D7D7D"/>
                </a:solidFill>
                <a:latin typeface="Arial MT"/>
                <a:cs typeface="Arial MT"/>
              </a:rPr>
              <a:t>t</a:t>
            </a:r>
            <a:r>
              <a:rPr sz="400" spc="-15" dirty="0">
                <a:solidFill>
                  <a:srgbClr val="7D7D7D"/>
                </a:solidFill>
                <a:latin typeface="Arial MT"/>
                <a:cs typeface="Arial MT"/>
              </a:rPr>
              <a:t>en</a:t>
            </a:r>
            <a:r>
              <a:rPr sz="400" spc="-10" dirty="0">
                <a:solidFill>
                  <a:srgbClr val="7D7D7D"/>
                </a:solidFill>
                <a:latin typeface="Arial MT"/>
                <a:cs typeface="Arial MT"/>
              </a:rPr>
              <a:t>i</a:t>
            </a:r>
            <a:r>
              <a:rPr sz="400" spc="-15" dirty="0">
                <a:solidFill>
                  <a:srgbClr val="7D7D7D"/>
                </a:solidFill>
                <a:latin typeface="Arial MT"/>
                <a:cs typeface="Arial MT"/>
              </a:rPr>
              <a:t>d</a:t>
            </a:r>
            <a:r>
              <a:rPr sz="400" dirty="0">
                <a:solidFill>
                  <a:srgbClr val="7D7D7D"/>
                </a:solidFill>
                <a:latin typeface="Arial MT"/>
                <a:cs typeface="Arial MT"/>
              </a:rPr>
              <a:t>a</a:t>
            </a:r>
            <a:r>
              <a:rPr sz="400" spc="-25" dirty="0">
                <a:solidFill>
                  <a:srgbClr val="7D7D7D"/>
                </a:solidFill>
                <a:latin typeface="Arial MT"/>
                <a:cs typeface="Arial MT"/>
              </a:rPr>
              <a:t> </a:t>
            </a:r>
            <a:r>
              <a:rPr sz="400" spc="-10" dirty="0">
                <a:solidFill>
                  <a:srgbClr val="7D7D7D"/>
                </a:solidFill>
                <a:latin typeface="Arial MT"/>
                <a:cs typeface="Arial MT"/>
              </a:rPr>
              <a:t>e</a:t>
            </a:r>
            <a:r>
              <a:rPr sz="400" dirty="0">
                <a:solidFill>
                  <a:srgbClr val="7D7D7D"/>
                </a:solidFill>
                <a:latin typeface="Arial MT"/>
                <a:cs typeface="Arial MT"/>
              </a:rPr>
              <a:t>n</a:t>
            </a:r>
            <a:r>
              <a:rPr sz="400" spc="-25" dirty="0">
                <a:solidFill>
                  <a:srgbClr val="7D7D7D"/>
                </a:solidFill>
                <a:latin typeface="Arial MT"/>
                <a:cs typeface="Arial MT"/>
              </a:rPr>
              <a:t> </a:t>
            </a:r>
            <a:r>
              <a:rPr sz="400" spc="-15" dirty="0">
                <a:solidFill>
                  <a:srgbClr val="7D7D7D"/>
                </a:solidFill>
                <a:latin typeface="Tahoma"/>
                <a:cs typeface="Tahoma"/>
              </a:rPr>
              <a:t>é</a:t>
            </a:r>
            <a:r>
              <a:rPr sz="400" spc="-15" dirty="0">
                <a:solidFill>
                  <a:srgbClr val="7D7D7D"/>
                </a:solidFill>
                <a:latin typeface="Arial MT"/>
                <a:cs typeface="Arial MT"/>
              </a:rPr>
              <a:t>l</a:t>
            </a:r>
            <a:r>
              <a:rPr sz="400" dirty="0">
                <a:solidFill>
                  <a:srgbClr val="5D5B5B"/>
                </a:solidFill>
                <a:latin typeface="Arial MT"/>
                <a:cs typeface="Arial MT"/>
              </a:rPr>
              <a:t>.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43201" y="10401553"/>
            <a:ext cx="4762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rgbClr val="345DA4"/>
                </a:solidFill>
                <a:latin typeface="Arial MT"/>
                <a:cs typeface="Arial MT"/>
              </a:rPr>
              <a:t>-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63826" y="10022839"/>
            <a:ext cx="735330" cy="269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500" spc="-5" dirty="0">
                <a:solidFill>
                  <a:srgbClr val="345DA4"/>
                </a:solidFill>
                <a:latin typeface="Arial MT"/>
                <a:cs typeface="Arial MT"/>
              </a:rPr>
              <a:t>Cofinanciado</a:t>
            </a:r>
            <a:r>
              <a:rPr sz="500" spc="-10" dirty="0">
                <a:solidFill>
                  <a:srgbClr val="345DA4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345DA4"/>
                </a:solidFill>
                <a:latin typeface="Arial MT"/>
                <a:cs typeface="Arial MT"/>
              </a:rPr>
              <a:t>por</a:t>
            </a:r>
            <a:r>
              <a:rPr sz="500" dirty="0">
                <a:solidFill>
                  <a:srgbClr val="345DA4"/>
                </a:solidFill>
                <a:latin typeface="Arial MT"/>
                <a:cs typeface="Arial MT"/>
              </a:rPr>
              <a:t> </a:t>
            </a:r>
            <a:r>
              <a:rPr sz="500" spc="-10" dirty="0">
                <a:solidFill>
                  <a:srgbClr val="345DA4"/>
                </a:solidFill>
                <a:latin typeface="Arial MT"/>
                <a:cs typeface="Arial MT"/>
              </a:rPr>
              <a:t>el </a:t>
            </a:r>
            <a:r>
              <a:rPr sz="500" spc="-5" dirty="0">
                <a:solidFill>
                  <a:srgbClr val="345DA4"/>
                </a:solidFill>
                <a:latin typeface="Arial MT"/>
                <a:cs typeface="Arial MT"/>
              </a:rPr>
              <a:t> </a:t>
            </a:r>
            <a:r>
              <a:rPr sz="500" b="1" spc="-10" dirty="0">
                <a:solidFill>
                  <a:srgbClr val="345DA4"/>
                </a:solidFill>
                <a:latin typeface="Arial"/>
                <a:cs typeface="Arial"/>
              </a:rPr>
              <a:t>Pr</a:t>
            </a:r>
            <a:r>
              <a:rPr sz="500" b="1" spc="-5" dirty="0">
                <a:solidFill>
                  <a:srgbClr val="345DA4"/>
                </a:solidFill>
                <a:latin typeface="Arial"/>
                <a:cs typeface="Arial"/>
              </a:rPr>
              <a:t>ogr</a:t>
            </a:r>
            <a:r>
              <a:rPr sz="500" b="1" spc="-10" dirty="0">
                <a:solidFill>
                  <a:srgbClr val="345DA4"/>
                </a:solidFill>
                <a:latin typeface="Arial"/>
                <a:cs typeface="Arial"/>
              </a:rPr>
              <a:t>am</a:t>
            </a:r>
            <a:r>
              <a:rPr sz="500" b="1" spc="-5" dirty="0">
                <a:solidFill>
                  <a:srgbClr val="345DA4"/>
                </a:solidFill>
                <a:latin typeface="Arial"/>
                <a:cs typeface="Arial"/>
              </a:rPr>
              <a:t>a</a:t>
            </a:r>
            <a:r>
              <a:rPr sz="500" b="1" dirty="0">
                <a:solidFill>
                  <a:srgbClr val="345DA4"/>
                </a:solidFill>
                <a:latin typeface="Arial"/>
                <a:cs typeface="Arial"/>
              </a:rPr>
              <a:t> </a:t>
            </a:r>
            <a:r>
              <a:rPr sz="500" b="1" spc="-10" dirty="0">
                <a:solidFill>
                  <a:srgbClr val="345DA4"/>
                </a:solidFill>
                <a:latin typeface="Arial"/>
                <a:cs typeface="Arial"/>
              </a:rPr>
              <a:t>E</a:t>
            </a:r>
            <a:r>
              <a:rPr sz="500" b="1" spc="-5" dirty="0">
                <a:solidFill>
                  <a:srgbClr val="345DA4"/>
                </a:solidFill>
                <a:latin typeface="Arial"/>
                <a:cs typeface="Arial"/>
              </a:rPr>
              <a:t>r</a:t>
            </a:r>
            <a:r>
              <a:rPr sz="500" b="1" spc="-10" dirty="0">
                <a:solidFill>
                  <a:srgbClr val="345DA4"/>
                </a:solidFill>
                <a:latin typeface="Arial"/>
                <a:cs typeface="Arial"/>
              </a:rPr>
              <a:t>asm</a:t>
            </a:r>
            <a:r>
              <a:rPr sz="500" b="1" spc="-5" dirty="0">
                <a:solidFill>
                  <a:srgbClr val="345DA4"/>
                </a:solidFill>
                <a:latin typeface="Arial"/>
                <a:cs typeface="Arial"/>
              </a:rPr>
              <a:t>us+</a:t>
            </a:r>
            <a:r>
              <a:rPr sz="500" b="1" dirty="0">
                <a:solidFill>
                  <a:srgbClr val="345DA4"/>
                </a:solidFill>
                <a:latin typeface="Arial"/>
                <a:cs typeface="Arial"/>
              </a:rPr>
              <a:t> </a:t>
            </a:r>
            <a:r>
              <a:rPr sz="550" b="1" spc="-35" dirty="0">
                <a:solidFill>
                  <a:srgbClr val="345DA4"/>
                </a:solidFill>
                <a:latin typeface="Arial"/>
                <a:cs typeface="Arial"/>
              </a:rPr>
              <a:t>d</a:t>
            </a:r>
            <a:r>
              <a:rPr sz="550" b="1" spc="-25" dirty="0">
                <a:solidFill>
                  <a:srgbClr val="345DA4"/>
                </a:solidFill>
                <a:latin typeface="Arial"/>
                <a:cs typeface="Arial"/>
              </a:rPr>
              <a:t>e  </a:t>
            </a:r>
            <a:r>
              <a:rPr sz="550" b="1" spc="-30" dirty="0">
                <a:solidFill>
                  <a:srgbClr val="476DAD"/>
                </a:solidFill>
                <a:latin typeface="Arial"/>
                <a:cs typeface="Arial"/>
              </a:rPr>
              <a:t>la</a:t>
            </a:r>
            <a:r>
              <a:rPr sz="550" b="1" spc="-15" dirty="0">
                <a:solidFill>
                  <a:srgbClr val="476DAD"/>
                </a:solidFill>
                <a:latin typeface="Arial"/>
                <a:cs typeface="Arial"/>
              </a:rPr>
              <a:t> </a:t>
            </a:r>
            <a:r>
              <a:rPr sz="550" b="1" spc="-60" dirty="0">
                <a:solidFill>
                  <a:srgbClr val="345DA4"/>
                </a:solidFill>
                <a:latin typeface="Arial"/>
                <a:cs typeface="Arial"/>
              </a:rPr>
              <a:t>U</a:t>
            </a:r>
            <a:r>
              <a:rPr sz="550" b="1" spc="-45" dirty="0">
                <a:solidFill>
                  <a:srgbClr val="345DA4"/>
                </a:solidFill>
                <a:latin typeface="Arial"/>
                <a:cs typeface="Arial"/>
              </a:rPr>
              <a:t>n</a:t>
            </a:r>
            <a:r>
              <a:rPr sz="550" b="1" spc="-30" dirty="0">
                <a:solidFill>
                  <a:srgbClr val="345DA4"/>
                </a:solidFill>
                <a:latin typeface="Arial"/>
                <a:cs typeface="Arial"/>
              </a:rPr>
              <a:t>i</a:t>
            </a:r>
            <a:r>
              <a:rPr sz="550" b="1" spc="-40" dirty="0">
                <a:solidFill>
                  <a:srgbClr val="345DA4"/>
                </a:solidFill>
                <a:latin typeface="Tahoma"/>
                <a:cs typeface="Tahoma"/>
              </a:rPr>
              <a:t>ó</a:t>
            </a:r>
            <a:r>
              <a:rPr sz="550" b="1" spc="-40" dirty="0">
                <a:solidFill>
                  <a:srgbClr val="345DA4"/>
                </a:solidFill>
                <a:latin typeface="Arial"/>
                <a:cs typeface="Arial"/>
              </a:rPr>
              <a:t>n</a:t>
            </a:r>
            <a:r>
              <a:rPr sz="550" b="1" spc="-35" dirty="0">
                <a:solidFill>
                  <a:srgbClr val="345DA4"/>
                </a:solidFill>
                <a:latin typeface="Arial"/>
                <a:cs typeface="Arial"/>
              </a:rPr>
              <a:t> </a:t>
            </a:r>
            <a:r>
              <a:rPr sz="550" b="1" spc="-50" dirty="0">
                <a:solidFill>
                  <a:srgbClr val="345DA4"/>
                </a:solidFill>
                <a:latin typeface="Arial"/>
                <a:cs typeface="Arial"/>
              </a:rPr>
              <a:t>E</a:t>
            </a:r>
            <a:r>
              <a:rPr sz="550" b="1" spc="-40" dirty="0">
                <a:solidFill>
                  <a:srgbClr val="345DA4"/>
                </a:solidFill>
                <a:latin typeface="Arial"/>
                <a:cs typeface="Arial"/>
              </a:rPr>
              <a:t>u</a:t>
            </a:r>
            <a:r>
              <a:rPr sz="550" b="1" spc="-20" dirty="0">
                <a:solidFill>
                  <a:srgbClr val="345DA4"/>
                </a:solidFill>
                <a:latin typeface="Arial"/>
                <a:cs typeface="Arial"/>
              </a:rPr>
              <a:t>r</a:t>
            </a:r>
            <a:r>
              <a:rPr sz="550" b="1" spc="-40" dirty="0">
                <a:solidFill>
                  <a:srgbClr val="345DA4"/>
                </a:solidFill>
                <a:latin typeface="Arial"/>
                <a:cs typeface="Arial"/>
              </a:rPr>
              <a:t>o</a:t>
            </a:r>
            <a:r>
              <a:rPr sz="550" b="1" spc="-35" dirty="0">
                <a:solidFill>
                  <a:srgbClr val="345DA4"/>
                </a:solidFill>
                <a:latin typeface="Arial"/>
                <a:cs typeface="Arial"/>
              </a:rPr>
              <a:t>pea</a:t>
            </a:r>
            <a:endParaRPr sz="55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845" y="9497694"/>
            <a:ext cx="2217547" cy="866139"/>
          </a:xfrm>
          <a:prstGeom prst="rect">
            <a:avLst/>
          </a:prstGeom>
        </p:spPr>
      </p:pic>
      <p:grpSp>
        <p:nvGrpSpPr>
          <p:cNvPr id="25" name="Group 6">
            <a:extLst>
              <a:ext uri="{FF2B5EF4-FFF2-40B4-BE49-F238E27FC236}">
                <a16:creationId xmlns:a16="http://schemas.microsoft.com/office/drawing/2014/main" id="{E56043A5-2155-12D4-6E6E-AC7F2BBED950}"/>
              </a:ext>
            </a:extLst>
          </p:cNvPr>
          <p:cNvGrpSpPr/>
          <p:nvPr/>
        </p:nvGrpSpPr>
        <p:grpSpPr>
          <a:xfrm>
            <a:off x="5728659" y="7387177"/>
            <a:ext cx="888675" cy="208434"/>
            <a:chOff x="3244859" y="9797084"/>
            <a:chExt cx="1936438" cy="454180"/>
          </a:xfrm>
          <a:solidFill>
            <a:srgbClr val="F16924"/>
          </a:solidFill>
        </p:grpSpPr>
        <p:sp>
          <p:nvSpPr>
            <p:cNvPr id="26" name="Freeform 5">
              <a:hlinkClick r:id="rId7"/>
              <a:extLst>
                <a:ext uri="{FF2B5EF4-FFF2-40B4-BE49-F238E27FC236}">
                  <a16:creationId xmlns:a16="http://schemas.microsoft.com/office/drawing/2014/main" id="{3BF6FE4C-A8CE-5527-1247-3577168C2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9" y="9797084"/>
              <a:ext cx="206694" cy="420436"/>
            </a:xfrm>
            <a:custGeom>
              <a:avLst/>
              <a:gdLst>
                <a:gd name="T0" fmla="*/ 6 w 30"/>
                <a:gd name="T1" fmla="*/ 13 h 64"/>
                <a:gd name="T2" fmla="*/ 6 w 30"/>
                <a:gd name="T3" fmla="*/ 21 h 64"/>
                <a:gd name="T4" fmla="*/ 0 w 30"/>
                <a:gd name="T5" fmla="*/ 21 h 64"/>
                <a:gd name="T6" fmla="*/ 0 w 30"/>
                <a:gd name="T7" fmla="*/ 32 h 64"/>
                <a:gd name="T8" fmla="*/ 6 w 30"/>
                <a:gd name="T9" fmla="*/ 32 h 64"/>
                <a:gd name="T10" fmla="*/ 6 w 30"/>
                <a:gd name="T11" fmla="*/ 64 h 64"/>
                <a:gd name="T12" fmla="*/ 20 w 30"/>
                <a:gd name="T13" fmla="*/ 64 h 64"/>
                <a:gd name="T14" fmla="*/ 20 w 30"/>
                <a:gd name="T15" fmla="*/ 32 h 64"/>
                <a:gd name="T16" fmla="*/ 29 w 30"/>
                <a:gd name="T17" fmla="*/ 32 h 64"/>
                <a:gd name="T18" fmla="*/ 30 w 30"/>
                <a:gd name="T19" fmla="*/ 21 h 64"/>
                <a:gd name="T20" fmla="*/ 20 w 30"/>
                <a:gd name="T21" fmla="*/ 21 h 64"/>
                <a:gd name="T22" fmla="*/ 20 w 30"/>
                <a:gd name="T23" fmla="*/ 14 h 64"/>
                <a:gd name="T24" fmla="*/ 23 w 30"/>
                <a:gd name="T25" fmla="*/ 11 h 64"/>
                <a:gd name="T26" fmla="*/ 30 w 30"/>
                <a:gd name="T27" fmla="*/ 11 h 64"/>
                <a:gd name="T28" fmla="*/ 30 w 30"/>
                <a:gd name="T29" fmla="*/ 0 h 64"/>
                <a:gd name="T30" fmla="*/ 20 w 30"/>
                <a:gd name="T31" fmla="*/ 0 h 64"/>
                <a:gd name="T32" fmla="*/ 6 w 30"/>
                <a:gd name="T33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64">
                  <a:moveTo>
                    <a:pt x="6" y="13"/>
                  </a:moveTo>
                  <a:cubicBezTo>
                    <a:pt x="6" y="14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27"/>
                    <a:pt x="30" y="21"/>
                  </a:cubicBezTo>
                  <a:cubicBezTo>
                    <a:pt x="29" y="21"/>
                    <a:pt x="20" y="21"/>
                    <a:pt x="20" y="21"/>
                  </a:cubicBezTo>
                  <a:cubicBezTo>
                    <a:pt x="20" y="21"/>
                    <a:pt x="20" y="15"/>
                    <a:pt x="20" y="14"/>
                  </a:cubicBezTo>
                  <a:cubicBezTo>
                    <a:pt x="20" y="13"/>
                    <a:pt x="21" y="11"/>
                    <a:pt x="23" y="11"/>
                  </a:cubicBezTo>
                  <a:cubicBezTo>
                    <a:pt x="24" y="11"/>
                    <a:pt x="27" y="11"/>
                    <a:pt x="30" y="11"/>
                  </a:cubicBezTo>
                  <a:cubicBezTo>
                    <a:pt x="30" y="10"/>
                    <a:pt x="30" y="5"/>
                    <a:pt x="30" y="0"/>
                  </a:cubicBezTo>
                  <a:cubicBezTo>
                    <a:pt x="26" y="0"/>
                    <a:pt x="22" y="0"/>
                    <a:pt x="20" y="0"/>
                  </a:cubicBezTo>
                  <a:cubicBezTo>
                    <a:pt x="6" y="0"/>
                    <a:pt x="6" y="11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5436" tIns="72717" rIns="145436" bIns="72717" numCol="1" anchor="t" anchorCtr="0" compatLnSpc="1">
              <a:prstTxWarp prst="textNoShape">
                <a:avLst/>
              </a:prstTxWarp>
            </a:bodyPr>
            <a:lstStyle/>
            <a:p>
              <a:endParaRPr lang="fr-CA" sz="4294" dirty="0">
                <a:solidFill>
                  <a:srgbClr val="F16924"/>
                </a:solidFill>
              </a:endParaRPr>
            </a:p>
          </p:txBody>
        </p:sp>
        <p:sp>
          <p:nvSpPr>
            <p:cNvPr id="27" name="Freeform 9">
              <a:hlinkClick r:id="rId8"/>
              <a:extLst>
                <a:ext uri="{FF2B5EF4-FFF2-40B4-BE49-F238E27FC236}">
                  <a16:creationId xmlns:a16="http://schemas.microsoft.com/office/drawing/2014/main" id="{204D9944-8355-40CA-3BA9-F646DDD3DB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213" y="9806306"/>
              <a:ext cx="418084" cy="401645"/>
            </a:xfrm>
            <a:custGeom>
              <a:avLst/>
              <a:gdLst>
                <a:gd name="T0" fmla="*/ 64 w 64"/>
                <a:gd name="T1" fmla="*/ 37 h 61"/>
                <a:gd name="T2" fmla="*/ 64 w 64"/>
                <a:gd name="T3" fmla="*/ 61 h 61"/>
                <a:gd name="T4" fmla="*/ 50 w 64"/>
                <a:gd name="T5" fmla="*/ 61 h 61"/>
                <a:gd name="T6" fmla="*/ 50 w 64"/>
                <a:gd name="T7" fmla="*/ 39 h 61"/>
                <a:gd name="T8" fmla="*/ 43 w 64"/>
                <a:gd name="T9" fmla="*/ 30 h 61"/>
                <a:gd name="T10" fmla="*/ 36 w 64"/>
                <a:gd name="T11" fmla="*/ 35 h 61"/>
                <a:gd name="T12" fmla="*/ 36 w 64"/>
                <a:gd name="T13" fmla="*/ 38 h 61"/>
                <a:gd name="T14" fmla="*/ 36 w 64"/>
                <a:gd name="T15" fmla="*/ 61 h 61"/>
                <a:gd name="T16" fmla="*/ 22 w 64"/>
                <a:gd name="T17" fmla="*/ 61 h 61"/>
                <a:gd name="T18" fmla="*/ 22 w 64"/>
                <a:gd name="T19" fmla="*/ 20 h 61"/>
                <a:gd name="T20" fmla="*/ 36 w 64"/>
                <a:gd name="T21" fmla="*/ 20 h 61"/>
                <a:gd name="T22" fmla="*/ 36 w 64"/>
                <a:gd name="T23" fmla="*/ 26 h 61"/>
                <a:gd name="T24" fmla="*/ 36 w 64"/>
                <a:gd name="T25" fmla="*/ 26 h 61"/>
                <a:gd name="T26" fmla="*/ 36 w 64"/>
                <a:gd name="T27" fmla="*/ 26 h 61"/>
                <a:gd name="T28" fmla="*/ 36 w 64"/>
                <a:gd name="T29" fmla="*/ 26 h 61"/>
                <a:gd name="T30" fmla="*/ 48 w 64"/>
                <a:gd name="T31" fmla="*/ 19 h 61"/>
                <a:gd name="T32" fmla="*/ 64 w 64"/>
                <a:gd name="T33" fmla="*/ 37 h 61"/>
                <a:gd name="T34" fmla="*/ 8 w 64"/>
                <a:gd name="T35" fmla="*/ 0 h 61"/>
                <a:gd name="T36" fmla="*/ 0 w 64"/>
                <a:gd name="T37" fmla="*/ 7 h 61"/>
                <a:gd name="T38" fmla="*/ 8 w 64"/>
                <a:gd name="T39" fmla="*/ 14 h 61"/>
                <a:gd name="T40" fmla="*/ 8 w 64"/>
                <a:gd name="T41" fmla="*/ 14 h 61"/>
                <a:gd name="T42" fmla="*/ 15 w 64"/>
                <a:gd name="T43" fmla="*/ 7 h 61"/>
                <a:gd name="T44" fmla="*/ 8 w 64"/>
                <a:gd name="T45" fmla="*/ 0 h 61"/>
                <a:gd name="T46" fmla="*/ 1 w 64"/>
                <a:gd name="T47" fmla="*/ 61 h 61"/>
                <a:gd name="T48" fmla="*/ 15 w 64"/>
                <a:gd name="T49" fmla="*/ 61 h 61"/>
                <a:gd name="T50" fmla="*/ 15 w 64"/>
                <a:gd name="T51" fmla="*/ 20 h 61"/>
                <a:gd name="T52" fmla="*/ 1 w 64"/>
                <a:gd name="T53" fmla="*/ 20 h 61"/>
                <a:gd name="T54" fmla="*/ 1 w 64"/>
                <a:gd name="T5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61">
                  <a:moveTo>
                    <a:pt x="64" y="37"/>
                  </a:moveTo>
                  <a:cubicBezTo>
                    <a:pt x="64" y="61"/>
                    <a:pt x="64" y="61"/>
                    <a:pt x="64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4"/>
                    <a:pt x="48" y="30"/>
                    <a:pt x="43" y="30"/>
                  </a:cubicBezTo>
                  <a:cubicBezTo>
                    <a:pt x="40" y="30"/>
                    <a:pt x="37" y="32"/>
                    <a:pt x="36" y="35"/>
                  </a:cubicBezTo>
                  <a:cubicBezTo>
                    <a:pt x="36" y="36"/>
                    <a:pt x="36" y="37"/>
                    <a:pt x="36" y="38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24"/>
                    <a:pt x="2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8" y="23"/>
                    <a:pt x="41" y="19"/>
                    <a:pt x="48" y="19"/>
                  </a:cubicBezTo>
                  <a:cubicBezTo>
                    <a:pt x="57" y="19"/>
                    <a:pt x="64" y="25"/>
                    <a:pt x="64" y="37"/>
                  </a:cubicBezTo>
                  <a:close/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5" y="11"/>
                    <a:pt x="15" y="7"/>
                  </a:cubicBezTo>
                  <a:cubicBezTo>
                    <a:pt x="15" y="3"/>
                    <a:pt x="12" y="0"/>
                    <a:pt x="8" y="0"/>
                  </a:cubicBezTo>
                  <a:close/>
                  <a:moveTo>
                    <a:pt x="1" y="61"/>
                  </a:moveTo>
                  <a:cubicBezTo>
                    <a:pt x="15" y="61"/>
                    <a:pt x="15" y="61"/>
                    <a:pt x="15" y="6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5436" tIns="72717" rIns="145436" bIns="72717" numCol="1" anchor="t" anchorCtr="0" compatLnSpc="1">
              <a:prstTxWarp prst="textNoShape">
                <a:avLst/>
              </a:prstTxWarp>
            </a:bodyPr>
            <a:lstStyle/>
            <a:p>
              <a:endParaRPr lang="fr-CA" sz="4294" dirty="0">
                <a:solidFill>
                  <a:srgbClr val="F16924"/>
                </a:solidFill>
              </a:endParaRPr>
            </a:p>
          </p:txBody>
        </p:sp>
        <p:sp>
          <p:nvSpPr>
            <p:cNvPr id="28" name="Freeform 9">
              <a:hlinkClick r:id="rId9"/>
              <a:extLst>
                <a:ext uri="{FF2B5EF4-FFF2-40B4-BE49-F238E27FC236}">
                  <a16:creationId xmlns:a16="http://schemas.microsoft.com/office/drawing/2014/main" id="{122FC84C-D0DA-3A9C-41B1-B0F330ADB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99" y="9812041"/>
              <a:ext cx="521431" cy="439223"/>
            </a:xfrm>
            <a:custGeom>
              <a:avLst/>
              <a:gdLst>
                <a:gd name="T0" fmla="*/ 57 w 64"/>
                <a:gd name="T1" fmla="*/ 20 h 53"/>
                <a:gd name="T2" fmla="*/ 64 w 64"/>
                <a:gd name="T3" fmla="*/ 16 h 53"/>
                <a:gd name="T4" fmla="*/ 56 w 64"/>
                <a:gd name="T5" fmla="*/ 16 h 53"/>
                <a:gd name="T6" fmla="*/ 56 w 64"/>
                <a:gd name="T7" fmla="*/ 15 h 53"/>
                <a:gd name="T8" fmla="*/ 42 w 64"/>
                <a:gd name="T9" fmla="*/ 4 h 53"/>
                <a:gd name="T10" fmla="*/ 44 w 64"/>
                <a:gd name="T11" fmla="*/ 4 h 53"/>
                <a:gd name="T12" fmla="*/ 48 w 64"/>
                <a:gd name="T13" fmla="*/ 1 h 53"/>
                <a:gd name="T14" fmla="*/ 42 w 64"/>
                <a:gd name="T15" fmla="*/ 3 h 53"/>
                <a:gd name="T16" fmla="*/ 45 w 64"/>
                <a:gd name="T17" fmla="*/ 0 h 53"/>
                <a:gd name="T18" fmla="*/ 40 w 64"/>
                <a:gd name="T19" fmla="*/ 2 h 53"/>
                <a:gd name="T20" fmla="*/ 41 w 64"/>
                <a:gd name="T21" fmla="*/ 1 h 53"/>
                <a:gd name="T22" fmla="*/ 31 w 64"/>
                <a:gd name="T23" fmla="*/ 16 h 53"/>
                <a:gd name="T24" fmla="*/ 26 w 64"/>
                <a:gd name="T25" fmla="*/ 12 h 53"/>
                <a:gd name="T26" fmla="*/ 10 w 64"/>
                <a:gd name="T27" fmla="*/ 5 h 53"/>
                <a:gd name="T28" fmla="*/ 15 w 64"/>
                <a:gd name="T29" fmla="*/ 13 h 53"/>
                <a:gd name="T30" fmla="*/ 11 w 64"/>
                <a:gd name="T31" fmla="*/ 13 h 53"/>
                <a:gd name="T32" fmla="*/ 18 w 64"/>
                <a:gd name="T33" fmla="*/ 20 h 53"/>
                <a:gd name="T34" fmla="*/ 14 w 64"/>
                <a:gd name="T35" fmla="*/ 21 h 53"/>
                <a:gd name="T36" fmla="*/ 22 w 64"/>
                <a:gd name="T37" fmla="*/ 25 h 53"/>
                <a:gd name="T38" fmla="*/ 24 w 64"/>
                <a:gd name="T39" fmla="*/ 31 h 53"/>
                <a:gd name="T40" fmla="*/ 0 w 64"/>
                <a:gd name="T41" fmla="*/ 31 h 53"/>
                <a:gd name="T42" fmla="*/ 56 w 64"/>
                <a:gd name="T43" fmla="*/ 23 h 53"/>
                <a:gd name="T44" fmla="*/ 64 w 64"/>
                <a:gd name="T45" fmla="*/ 20 h 53"/>
                <a:gd name="T46" fmla="*/ 57 w 64"/>
                <a:gd name="T47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53">
                  <a:moveTo>
                    <a:pt x="57" y="20"/>
                  </a:moveTo>
                  <a:cubicBezTo>
                    <a:pt x="60" y="19"/>
                    <a:pt x="63" y="18"/>
                    <a:pt x="64" y="16"/>
                  </a:cubicBezTo>
                  <a:cubicBezTo>
                    <a:pt x="62" y="16"/>
                    <a:pt x="58" y="17"/>
                    <a:pt x="56" y="16"/>
                  </a:cubicBezTo>
                  <a:cubicBezTo>
                    <a:pt x="56" y="16"/>
                    <a:pt x="56" y="15"/>
                    <a:pt x="56" y="15"/>
                  </a:cubicBezTo>
                  <a:cubicBezTo>
                    <a:pt x="54" y="9"/>
                    <a:pt x="48" y="4"/>
                    <a:pt x="42" y="4"/>
                  </a:cubicBezTo>
                  <a:cubicBezTo>
                    <a:pt x="43" y="4"/>
                    <a:pt x="43" y="4"/>
                    <a:pt x="44" y="4"/>
                  </a:cubicBezTo>
                  <a:cubicBezTo>
                    <a:pt x="44" y="3"/>
                    <a:pt x="48" y="3"/>
                    <a:pt x="48" y="1"/>
                  </a:cubicBezTo>
                  <a:cubicBezTo>
                    <a:pt x="47" y="0"/>
                    <a:pt x="42" y="2"/>
                    <a:pt x="42" y="3"/>
                  </a:cubicBezTo>
                  <a:cubicBezTo>
                    <a:pt x="43" y="2"/>
                    <a:pt x="45" y="1"/>
                    <a:pt x="45" y="0"/>
                  </a:cubicBezTo>
                  <a:cubicBezTo>
                    <a:pt x="43" y="0"/>
                    <a:pt x="41" y="1"/>
                    <a:pt x="40" y="2"/>
                  </a:cubicBezTo>
                  <a:cubicBezTo>
                    <a:pt x="40" y="2"/>
                    <a:pt x="41" y="1"/>
                    <a:pt x="41" y="1"/>
                  </a:cubicBezTo>
                  <a:cubicBezTo>
                    <a:pt x="36" y="4"/>
                    <a:pt x="33" y="10"/>
                    <a:pt x="31" y="16"/>
                  </a:cubicBezTo>
                  <a:cubicBezTo>
                    <a:pt x="29" y="14"/>
                    <a:pt x="27" y="13"/>
                    <a:pt x="26" y="12"/>
                  </a:cubicBezTo>
                  <a:cubicBezTo>
                    <a:pt x="22" y="10"/>
                    <a:pt x="17" y="8"/>
                    <a:pt x="10" y="5"/>
                  </a:cubicBezTo>
                  <a:cubicBezTo>
                    <a:pt x="9" y="7"/>
                    <a:pt x="11" y="11"/>
                    <a:pt x="15" y="13"/>
                  </a:cubicBezTo>
                  <a:cubicBezTo>
                    <a:pt x="14" y="13"/>
                    <a:pt x="12" y="13"/>
                    <a:pt x="11" y="13"/>
                  </a:cubicBezTo>
                  <a:cubicBezTo>
                    <a:pt x="12" y="16"/>
                    <a:pt x="13" y="19"/>
                    <a:pt x="18" y="20"/>
                  </a:cubicBezTo>
                  <a:cubicBezTo>
                    <a:pt x="16" y="20"/>
                    <a:pt x="15" y="20"/>
                    <a:pt x="14" y="21"/>
                  </a:cubicBezTo>
                  <a:cubicBezTo>
                    <a:pt x="15" y="23"/>
                    <a:pt x="17" y="26"/>
                    <a:pt x="22" y="25"/>
                  </a:cubicBezTo>
                  <a:cubicBezTo>
                    <a:pt x="17" y="27"/>
                    <a:pt x="20" y="31"/>
                    <a:pt x="24" y="31"/>
                  </a:cubicBezTo>
                  <a:cubicBezTo>
                    <a:pt x="17" y="38"/>
                    <a:pt x="6" y="37"/>
                    <a:pt x="0" y="31"/>
                  </a:cubicBezTo>
                  <a:cubicBezTo>
                    <a:pt x="16" y="53"/>
                    <a:pt x="51" y="44"/>
                    <a:pt x="56" y="23"/>
                  </a:cubicBezTo>
                  <a:cubicBezTo>
                    <a:pt x="60" y="23"/>
                    <a:pt x="63" y="22"/>
                    <a:pt x="64" y="20"/>
                  </a:cubicBezTo>
                  <a:cubicBezTo>
                    <a:pt x="62" y="21"/>
                    <a:pt x="58" y="20"/>
                    <a:pt x="5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45436" tIns="72717" rIns="145436" bIns="72717" numCol="1" anchor="t" anchorCtr="0" compatLnSpc="1">
              <a:prstTxWarp prst="textNoShape">
                <a:avLst/>
              </a:prstTxWarp>
            </a:bodyPr>
            <a:lstStyle/>
            <a:p>
              <a:endParaRPr lang="fr-CA" sz="4294" dirty="0">
                <a:solidFill>
                  <a:srgbClr val="F16924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72484"/>
            <a:ext cx="3945890" cy="7141845"/>
            <a:chOff x="0" y="3372484"/>
            <a:chExt cx="3945890" cy="7141845"/>
          </a:xfrm>
        </p:grpSpPr>
        <p:sp>
          <p:nvSpPr>
            <p:cNvPr id="3" name="object 3"/>
            <p:cNvSpPr/>
            <p:nvPr/>
          </p:nvSpPr>
          <p:spPr>
            <a:xfrm>
              <a:off x="4444" y="3372484"/>
              <a:ext cx="3781425" cy="5325110"/>
            </a:xfrm>
            <a:custGeom>
              <a:avLst/>
              <a:gdLst/>
              <a:ahLst/>
              <a:cxnLst/>
              <a:rect l="l" t="t" r="r" b="b"/>
              <a:pathLst>
                <a:path w="3781425" h="5325109">
                  <a:moveTo>
                    <a:pt x="3781425" y="0"/>
                  </a:moveTo>
                  <a:lnTo>
                    <a:pt x="0" y="0"/>
                  </a:lnTo>
                  <a:lnTo>
                    <a:pt x="0" y="5325110"/>
                  </a:lnTo>
                  <a:lnTo>
                    <a:pt x="3781425" y="5325110"/>
                  </a:lnTo>
                  <a:lnTo>
                    <a:pt x="3781425" y="0"/>
                  </a:lnTo>
                  <a:close/>
                </a:path>
              </a:pathLst>
            </a:custGeom>
            <a:solidFill>
              <a:srgbClr val="B4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08364"/>
              <a:ext cx="3779520" cy="200596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22401" y="4973573"/>
            <a:ext cx="7023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dirty="0">
                <a:solidFill>
                  <a:srgbClr val="EF6922"/>
                </a:solidFill>
                <a:latin typeface="Times New Roman"/>
                <a:cs typeface="Times New Roman"/>
              </a:rPr>
              <a:t>"</a:t>
            </a:r>
            <a:endParaRPr sz="9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1175" y="1972309"/>
            <a:ext cx="532130" cy="0"/>
          </a:xfrm>
          <a:custGeom>
            <a:avLst/>
            <a:gdLst/>
            <a:ahLst/>
            <a:cxnLst/>
            <a:rect l="l" t="t" r="r" b="b"/>
            <a:pathLst>
              <a:path w="532130">
                <a:moveTo>
                  <a:pt x="0" y="0"/>
                </a:moveTo>
                <a:lnTo>
                  <a:pt x="532130" y="0"/>
                </a:lnTo>
              </a:path>
            </a:pathLst>
          </a:custGeom>
          <a:ln w="28575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4980" y="645667"/>
            <a:ext cx="408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B41F79"/>
                </a:solidFill>
                <a:latin typeface="Tahoma"/>
                <a:cs typeface="Tahoma"/>
              </a:rPr>
              <a:t>01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 </a:t>
            </a:r>
            <a:r>
              <a:rPr spc="-5" dirty="0"/>
              <a:t>O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L</a:t>
            </a:r>
            <a:r>
              <a:rPr spc="10" dirty="0"/>
              <a:t> </a:t>
            </a:r>
            <a:r>
              <a:rPr spc="-5" dirty="0"/>
              <a:t>O S C </a:t>
            </a:r>
            <a:r>
              <a:rPr spc="-135" dirty="0"/>
              <a:t> </a:t>
            </a:r>
            <a:r>
              <a:rPr spc="-5" dirty="0"/>
              <a:t>O</a:t>
            </a:r>
            <a:r>
              <a:rPr spc="-10" dirty="0"/>
              <a:t> </a:t>
            </a:r>
            <a:r>
              <a:rPr spc="-5" dirty="0"/>
              <a:t>N T</a:t>
            </a:r>
            <a:r>
              <a:rPr dirty="0"/>
              <a:t> </a:t>
            </a:r>
            <a:r>
              <a:rPr spc="-5" dirty="0"/>
              <a:t>R O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pc="5" dirty="0"/>
              <a:t>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4980" y="1305052"/>
            <a:ext cx="1548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15" dirty="0">
                <a:solidFill>
                  <a:srgbClr val="B41F79"/>
                </a:solidFill>
              </a:rPr>
              <a:t>PR</a:t>
            </a:r>
            <a:r>
              <a:rPr sz="2400" u="none" spc="-15" dirty="0">
                <a:solidFill>
                  <a:srgbClr val="B41F79"/>
                </a:solidFill>
                <a:latin typeface="Arial"/>
                <a:cs typeface="Arial"/>
              </a:rPr>
              <a:t>Ó</a:t>
            </a:r>
            <a:r>
              <a:rPr sz="2400" u="none" spc="-15" dirty="0">
                <a:solidFill>
                  <a:srgbClr val="B41F79"/>
                </a:solidFill>
              </a:rPr>
              <a:t>LOGO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505" y="2178304"/>
            <a:ext cx="6711315" cy="1725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970" algn="just">
              <a:lnSpc>
                <a:spcPct val="99400"/>
              </a:lnSpc>
              <a:spcBef>
                <a:spcPts val="105"/>
              </a:spcBef>
            </a:pP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Estamos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encantados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que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usted,</a:t>
            </a:r>
            <a:r>
              <a:rPr sz="140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como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20" dirty="0">
                <a:solidFill>
                  <a:srgbClr val="494949"/>
                </a:solidFill>
                <a:latin typeface="Arial MT"/>
                <a:cs typeface="Arial MT"/>
              </a:rPr>
              <a:t>educador,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 haya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20" dirty="0">
                <a:solidFill>
                  <a:srgbClr val="494949"/>
                </a:solidFill>
                <a:latin typeface="Arial MT"/>
                <a:cs typeface="Arial MT"/>
              </a:rPr>
              <a:t>decidido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utilizar </a:t>
            </a:r>
            <a:r>
              <a:rPr sz="1400" spc="20" dirty="0">
                <a:solidFill>
                  <a:srgbClr val="494949"/>
                </a:solidFill>
                <a:latin typeface="Arial MT"/>
                <a:cs typeface="Arial MT"/>
              </a:rPr>
              <a:t> nuestros amplios </a:t>
            </a:r>
            <a:r>
              <a:rPr sz="1400" spc="10" dirty="0">
                <a:solidFill>
                  <a:srgbClr val="494949"/>
                </a:solidFill>
                <a:latin typeface="Arial MT"/>
                <a:cs typeface="Arial MT"/>
              </a:rPr>
              <a:t>recursos educativos 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abiertos, 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en 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el </a:t>
            </a:r>
            <a:r>
              <a:rPr sz="1400" spc="20" dirty="0">
                <a:solidFill>
                  <a:srgbClr val="494949"/>
                </a:solidFill>
                <a:latin typeface="Arial MT"/>
                <a:cs typeface="Arial MT"/>
              </a:rPr>
              <a:t>tema </a:t>
            </a:r>
            <a:r>
              <a:rPr sz="1400" spc="10" dirty="0">
                <a:solidFill>
                  <a:srgbClr val="494949"/>
                </a:solidFill>
                <a:latin typeface="Arial MT"/>
                <a:cs typeface="Arial MT"/>
              </a:rPr>
              <a:t>clave 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la </a:t>
            </a:r>
            <a:r>
              <a:rPr sz="1400" spc="10" dirty="0">
                <a:solidFill>
                  <a:srgbClr val="494949"/>
                </a:solidFill>
                <a:latin typeface="Arial MT"/>
                <a:cs typeface="Arial MT"/>
              </a:rPr>
              <a:t>detección 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 temprana 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400" spc="5" dirty="0">
                <a:solidFill>
                  <a:srgbClr val="494949"/>
                </a:solidFill>
                <a:latin typeface="Arial MT"/>
                <a:cs typeface="Arial MT"/>
              </a:rPr>
              <a:t>crisis </a:t>
            </a:r>
            <a:r>
              <a:rPr sz="1400" spc="10" dirty="0">
                <a:solidFill>
                  <a:srgbClr val="494949"/>
                </a:solidFill>
                <a:latin typeface="Arial MT"/>
                <a:cs typeface="Arial MT"/>
              </a:rPr>
              <a:t>empresariales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y 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la </a:t>
            </a:r>
            <a:r>
              <a:rPr sz="1400" spc="20" dirty="0">
                <a:solidFill>
                  <a:srgbClr val="494949"/>
                </a:solidFill>
                <a:latin typeface="Arial MT"/>
                <a:cs typeface="Arial MT"/>
              </a:rPr>
              <a:t>gestión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400" spc="5" dirty="0">
                <a:solidFill>
                  <a:srgbClr val="494949"/>
                </a:solidFill>
                <a:latin typeface="Arial MT"/>
                <a:cs typeface="Arial MT"/>
              </a:rPr>
              <a:t>crisis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Tenemos 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dos </a:t>
            </a:r>
            <a:r>
              <a:rPr sz="1400" spc="20" dirty="0">
                <a:solidFill>
                  <a:srgbClr val="494949"/>
                </a:solidFill>
                <a:latin typeface="Arial MT"/>
                <a:cs typeface="Arial MT"/>
              </a:rPr>
              <a:t>objetivos 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clave:-.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 dirty="0">
              <a:latin typeface="Arial MT"/>
              <a:cs typeface="Arial MT"/>
            </a:endParaRPr>
          </a:p>
          <a:p>
            <a:pPr marL="3533775" marR="5080" indent="-285115" algn="just">
              <a:lnSpc>
                <a:spcPts val="1670"/>
              </a:lnSpc>
              <a:buClr>
                <a:srgbClr val="494949"/>
              </a:buClr>
              <a:buFont typeface="Arial MT"/>
              <a:buChar char="•"/>
              <a:tabLst>
                <a:tab pos="3681729" algn="l"/>
              </a:tabLst>
            </a:pPr>
            <a:r>
              <a:rPr sz="1400" spc="-10" dirty="0" err="1">
                <a:solidFill>
                  <a:srgbClr val="494949"/>
                </a:solidFill>
                <a:latin typeface="Arial MT"/>
                <a:cs typeface="Arial MT"/>
              </a:rPr>
              <a:t>Proporcionar</a:t>
            </a:r>
            <a:r>
              <a:rPr sz="1400" spc="-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a</a:t>
            </a:r>
            <a:r>
              <a:rPr sz="140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94949"/>
                </a:solidFill>
                <a:latin typeface="Arial MT"/>
                <a:cs typeface="Arial MT"/>
              </a:rPr>
              <a:t>los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94949"/>
                </a:solidFill>
                <a:latin typeface="Arial MT"/>
                <a:cs typeface="Arial MT"/>
              </a:rPr>
              <a:t>formadores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10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5" dirty="0">
                <a:solidFill>
                  <a:srgbClr val="494949"/>
                </a:solidFill>
                <a:latin typeface="Arial MT"/>
                <a:cs typeface="Arial MT"/>
              </a:rPr>
              <a:t>EFP,</a:t>
            </a:r>
            <a:r>
              <a:rPr sz="1400" spc="40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consultores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 de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94949"/>
                </a:solidFill>
                <a:latin typeface="Arial MT"/>
                <a:cs typeface="Arial MT"/>
              </a:rPr>
              <a:t>gestión, </a:t>
            </a:r>
            <a:r>
              <a:rPr sz="1400" spc="-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profesores,</a:t>
            </a:r>
            <a:r>
              <a:rPr sz="1400" spc="1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consultores</a:t>
            </a:r>
            <a:r>
              <a:rPr sz="1400" spc="18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400" spc="18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puesta</a:t>
            </a:r>
            <a:r>
              <a:rPr sz="1400" spc="19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en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4131" y="3878325"/>
            <a:ext cx="22904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1025" algn="l"/>
                <a:tab pos="942340" algn="l"/>
                <a:tab pos="1749425" algn="l"/>
                <a:tab pos="2070100" algn="l"/>
              </a:tabLst>
            </a:pPr>
            <a:r>
              <a:rPr sz="1400" spc="20" dirty="0">
                <a:solidFill>
                  <a:srgbClr val="494949"/>
                </a:solidFill>
                <a:latin typeface="Arial MT"/>
                <a:cs typeface="Arial MT"/>
              </a:rPr>
              <a:t>etc.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,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e</a:t>
            </a:r>
            <a:r>
              <a:rPr sz="1400" spc="10" dirty="0">
                <a:solidFill>
                  <a:srgbClr val="494949"/>
                </a:solidFill>
                <a:latin typeface="Arial MT"/>
                <a:cs typeface="Arial MT"/>
              </a:rPr>
              <a:t>l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acceso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a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un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67478" y="4090161"/>
            <a:ext cx="22294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02640" algn="l"/>
                <a:tab pos="1139190" algn="l"/>
                <a:tab pos="2123440" algn="l"/>
              </a:tabLst>
            </a:pPr>
            <a:r>
              <a:rPr sz="1400" spc="10" dirty="0">
                <a:solidFill>
                  <a:srgbClr val="494949"/>
                </a:solidFill>
                <a:latin typeface="Arial MT"/>
                <a:cs typeface="Arial MT"/>
              </a:rPr>
              <a:t>paquet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d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educació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n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3961" y="3878325"/>
            <a:ext cx="844550" cy="6623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marcha, 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20" dirty="0">
                <a:solidFill>
                  <a:srgbClr val="494949"/>
                </a:solidFill>
                <a:latin typeface="Arial MT"/>
                <a:cs typeface="Arial MT"/>
              </a:rPr>
              <a:t>inn</a:t>
            </a:r>
            <a:r>
              <a:rPr sz="1400" spc="40" dirty="0">
                <a:solidFill>
                  <a:srgbClr val="494949"/>
                </a:solidFill>
                <a:latin typeface="Arial MT"/>
                <a:cs typeface="Arial MT"/>
              </a:rPr>
              <a:t>o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vad</a:t>
            </a:r>
            <a:r>
              <a:rPr sz="1400" spc="40" dirty="0">
                <a:solidFill>
                  <a:srgbClr val="494949"/>
                </a:solidFill>
                <a:latin typeface="Arial MT"/>
                <a:cs typeface="Arial MT"/>
              </a:rPr>
              <a:t>o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r  </a:t>
            </a:r>
            <a:r>
              <a:rPr sz="1400" spc="10" dirty="0">
                <a:solidFill>
                  <a:srgbClr val="494949"/>
                </a:solidFill>
                <a:latin typeface="Arial MT"/>
                <a:cs typeface="Arial MT"/>
              </a:rPr>
              <a:t>formación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3865" y="4301997"/>
            <a:ext cx="21761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8555" algn="l"/>
                <a:tab pos="1654810" algn="l"/>
              </a:tabLst>
            </a:pPr>
            <a:r>
              <a:rPr sz="1400" spc="20" dirty="0">
                <a:solidFill>
                  <a:srgbClr val="494949"/>
                </a:solidFill>
                <a:latin typeface="Arial MT"/>
                <a:cs typeface="Arial MT"/>
              </a:rPr>
              <a:t>prof</a:t>
            </a:r>
            <a:r>
              <a:rPr sz="1400" spc="40" dirty="0">
                <a:solidFill>
                  <a:srgbClr val="494949"/>
                </a:solidFill>
                <a:latin typeface="Arial MT"/>
                <a:cs typeface="Arial MT"/>
              </a:rPr>
              <a:t>e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siona</a:t>
            </a:r>
            <a:r>
              <a:rPr sz="1400" spc="10" dirty="0">
                <a:solidFill>
                  <a:srgbClr val="494949"/>
                </a:solidFill>
                <a:latin typeface="Arial MT"/>
                <a:cs typeface="Arial MT"/>
              </a:rPr>
              <a:t>l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qu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p</a:t>
            </a:r>
            <a:r>
              <a:rPr sz="1400" spc="10" dirty="0">
                <a:solidFill>
                  <a:srgbClr val="494949"/>
                </a:solidFill>
                <a:latin typeface="Arial MT"/>
                <a:cs typeface="Arial MT"/>
              </a:rPr>
              <a:t>u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ed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13961" y="4514595"/>
            <a:ext cx="3184525" cy="4508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integrar</a:t>
            </a:r>
            <a:r>
              <a:rPr sz="1400" spc="38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10" dirty="0">
                <a:solidFill>
                  <a:srgbClr val="494949"/>
                </a:solidFill>
                <a:latin typeface="Arial MT"/>
                <a:cs typeface="Arial MT"/>
              </a:rPr>
              <a:t>fácilmente,</a:t>
            </a:r>
            <a:r>
              <a:rPr sz="1400" spc="3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y</a:t>
            </a:r>
            <a:r>
              <a:rPr sz="1400" spc="3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sin</a:t>
            </a:r>
            <a:r>
              <a:rPr sz="1400" spc="39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20" dirty="0">
                <a:solidFill>
                  <a:srgbClr val="494949"/>
                </a:solidFill>
                <a:latin typeface="Arial MT"/>
                <a:cs typeface="Arial MT"/>
              </a:rPr>
              <a:t>obstáculos, </a:t>
            </a:r>
            <a:r>
              <a:rPr sz="1400" spc="-37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en</a:t>
            </a:r>
            <a:r>
              <a:rPr sz="1400" spc="-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su</a:t>
            </a:r>
            <a:r>
              <a:rPr sz="1400" spc="-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propia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oferta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40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enseñanza.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1566" y="5743193"/>
            <a:ext cx="1722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9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8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55" dirty="0">
                <a:solidFill>
                  <a:srgbClr val="FFFFFF"/>
                </a:solidFill>
                <a:latin typeface="Calibri"/>
                <a:cs typeface="Calibri"/>
              </a:rPr>
              <a:t>crisis</a:t>
            </a:r>
            <a:r>
              <a:rPr sz="18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7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8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8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9091" y="5996177"/>
            <a:ext cx="1719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75" dirty="0">
                <a:solidFill>
                  <a:srgbClr val="FFFFFF"/>
                </a:solidFill>
                <a:latin typeface="Calibri"/>
                <a:cs typeface="Calibri"/>
              </a:rPr>
              <a:t>oportunidad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8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091" y="6249923"/>
            <a:ext cx="2444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75" dirty="0">
                <a:solidFill>
                  <a:srgbClr val="FFFFFF"/>
                </a:solidFill>
                <a:latin typeface="Calibri"/>
                <a:cs typeface="Calibri"/>
              </a:rPr>
              <a:t>cabalga</a:t>
            </a:r>
            <a:r>
              <a:rPr sz="18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75" dirty="0">
                <a:solidFill>
                  <a:srgbClr val="FFFFFF"/>
                </a:solidFill>
                <a:latin typeface="Calibri"/>
                <a:cs typeface="Calibri"/>
              </a:rPr>
              <a:t>sobre</a:t>
            </a:r>
            <a:r>
              <a:rPr sz="18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9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80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55" dirty="0">
                <a:solidFill>
                  <a:srgbClr val="FFFFFF"/>
                </a:solidFill>
                <a:latin typeface="Calibri"/>
                <a:cs typeface="Calibri"/>
              </a:rPr>
              <a:t>viento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091" y="6503669"/>
            <a:ext cx="9601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8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800" i="1" spc="65" dirty="0">
                <a:solidFill>
                  <a:srgbClr val="FFFFFF"/>
                </a:solidFill>
                <a:latin typeface="Calibri"/>
                <a:cs typeface="Calibri"/>
              </a:rPr>
              <a:t>ligroso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80867" y="6552438"/>
            <a:ext cx="7023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dirty="0">
                <a:solidFill>
                  <a:srgbClr val="EF6922"/>
                </a:solidFill>
                <a:latin typeface="Times New Roman"/>
                <a:cs typeface="Times New Roman"/>
              </a:rPr>
              <a:t>"</a:t>
            </a:r>
            <a:endParaRPr sz="9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08221" y="5157977"/>
            <a:ext cx="22955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7655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  <a:tab pos="300355" algn="l"/>
                <a:tab pos="2173605" algn="l"/>
              </a:tabLst>
            </a:pP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P</a:t>
            </a:r>
            <a:r>
              <a:rPr sz="1400" spc="-25" dirty="0">
                <a:solidFill>
                  <a:srgbClr val="494949"/>
                </a:solidFill>
                <a:latin typeface="Arial MT"/>
                <a:cs typeface="Arial MT"/>
              </a:rPr>
              <a:t>r</a:t>
            </a:r>
            <a:r>
              <a:rPr sz="1400" spc="-5" dirty="0">
                <a:solidFill>
                  <a:srgbClr val="494949"/>
                </a:solidFill>
                <a:latin typeface="Arial MT"/>
                <a:cs typeface="Arial MT"/>
              </a:rPr>
              <a:t>o</a:t>
            </a:r>
            <a:r>
              <a:rPr sz="1400" spc="-10" dirty="0">
                <a:solidFill>
                  <a:srgbClr val="494949"/>
                </a:solidFill>
                <a:latin typeface="Arial MT"/>
                <a:cs typeface="Arial MT"/>
              </a:rPr>
              <a:t>porc</a:t>
            </a:r>
            <a:r>
              <a:rPr sz="1400" spc="-35" dirty="0">
                <a:solidFill>
                  <a:srgbClr val="494949"/>
                </a:solidFill>
                <a:latin typeface="Arial MT"/>
                <a:cs typeface="Arial MT"/>
              </a:rPr>
              <a:t>i</a:t>
            </a:r>
            <a:r>
              <a:rPr sz="1400" spc="-5" dirty="0">
                <a:solidFill>
                  <a:srgbClr val="494949"/>
                </a:solidFill>
                <a:latin typeface="Arial MT"/>
                <a:cs typeface="Arial MT"/>
              </a:rPr>
              <a:t>o</a:t>
            </a:r>
            <a:r>
              <a:rPr sz="1400" spc="-10" dirty="0">
                <a:solidFill>
                  <a:srgbClr val="494949"/>
                </a:solidFill>
                <a:latin typeface="Arial MT"/>
                <a:cs typeface="Arial MT"/>
              </a:rPr>
              <a:t>n</a:t>
            </a:r>
            <a:r>
              <a:rPr sz="1400" spc="-5" dirty="0">
                <a:solidFill>
                  <a:srgbClr val="494949"/>
                </a:solidFill>
                <a:latin typeface="Arial MT"/>
                <a:cs typeface="Arial MT"/>
              </a:rPr>
              <a:t>a</a:t>
            </a:r>
            <a:r>
              <a:rPr sz="1400" spc="20" dirty="0">
                <a:solidFill>
                  <a:srgbClr val="494949"/>
                </a:solidFill>
                <a:latin typeface="Arial MT"/>
                <a:cs typeface="Arial MT"/>
              </a:rPr>
              <a:t>r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70" dirty="0">
                <a:solidFill>
                  <a:srgbClr val="494949"/>
                </a:solidFill>
                <a:latin typeface="Arial MT"/>
                <a:cs typeface="Arial MT"/>
              </a:rPr>
              <a:t>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51980" y="5157977"/>
            <a:ext cx="2533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35" dirty="0">
                <a:solidFill>
                  <a:srgbClr val="494949"/>
                </a:solidFill>
                <a:latin typeface="Arial MT"/>
                <a:cs typeface="Arial MT"/>
              </a:rPr>
              <a:t>l</a:t>
            </a:r>
            <a:r>
              <a:rPr sz="1400" spc="-5" dirty="0">
                <a:solidFill>
                  <a:srgbClr val="494949"/>
                </a:solidFill>
                <a:latin typeface="Arial MT"/>
                <a:cs typeface="Arial MT"/>
              </a:rPr>
              <a:t>o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95750" y="5369813"/>
            <a:ext cx="3110230" cy="662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05"/>
              </a:spcBef>
            </a:pPr>
            <a:r>
              <a:rPr sz="1400" spc="-10" dirty="0">
                <a:solidFill>
                  <a:srgbClr val="494949"/>
                </a:solidFill>
                <a:latin typeface="Arial MT"/>
                <a:cs typeface="Arial MT"/>
              </a:rPr>
              <a:t>propietarios/gestores</a:t>
            </a:r>
            <a:r>
              <a:rPr sz="1400" spc="-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40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10" dirty="0">
                <a:solidFill>
                  <a:srgbClr val="494949"/>
                </a:solidFill>
                <a:latin typeface="Arial MT"/>
                <a:cs typeface="Arial MT"/>
              </a:rPr>
              <a:t>PYMES</a:t>
            </a:r>
            <a:r>
              <a:rPr sz="14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y 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a </a:t>
            </a:r>
            <a:r>
              <a:rPr sz="140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94949"/>
                </a:solidFill>
                <a:latin typeface="Arial MT"/>
                <a:cs typeface="Arial MT"/>
              </a:rPr>
              <a:t>los </a:t>
            </a:r>
            <a:r>
              <a:rPr sz="1400" spc="55" dirty="0">
                <a:solidFill>
                  <a:srgbClr val="494949"/>
                </a:solidFill>
                <a:latin typeface="Arial MT"/>
                <a:cs typeface="Arial MT"/>
              </a:rPr>
              <a:t>futuros </a:t>
            </a:r>
            <a:r>
              <a:rPr sz="1400" spc="60" dirty="0">
                <a:solidFill>
                  <a:srgbClr val="494949"/>
                </a:solidFill>
                <a:latin typeface="Arial MT"/>
                <a:cs typeface="Arial MT"/>
              </a:rPr>
              <a:t>empresarios materiales </a:t>
            </a:r>
            <a:r>
              <a:rPr sz="1400" spc="6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70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400" spc="4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60" dirty="0">
                <a:solidFill>
                  <a:srgbClr val="494949"/>
                </a:solidFill>
                <a:latin typeface="Arial MT"/>
                <a:cs typeface="Arial MT"/>
              </a:rPr>
              <a:t>aprendizaje</a:t>
            </a:r>
            <a:r>
              <a:rPr sz="1400" spc="4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65" dirty="0">
                <a:solidFill>
                  <a:srgbClr val="494949"/>
                </a:solidFill>
                <a:latin typeface="Arial MT"/>
                <a:cs typeface="Arial MT"/>
              </a:rPr>
              <a:t>y</a:t>
            </a:r>
            <a:r>
              <a:rPr sz="1400" spc="4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65" dirty="0">
                <a:solidFill>
                  <a:srgbClr val="494949"/>
                </a:solidFill>
                <a:latin typeface="Arial MT"/>
                <a:cs typeface="Arial MT"/>
              </a:rPr>
              <a:t>cursos</a:t>
            </a:r>
            <a:r>
              <a:rPr sz="1400" spc="4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70" dirty="0">
                <a:solidFill>
                  <a:srgbClr val="494949"/>
                </a:solidFill>
                <a:latin typeface="Arial MT"/>
                <a:cs typeface="Arial MT"/>
              </a:rPr>
              <a:t>a</a:t>
            </a:r>
            <a:r>
              <a:rPr sz="1400" spc="4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60" dirty="0">
                <a:solidFill>
                  <a:srgbClr val="494949"/>
                </a:solidFill>
                <a:latin typeface="Arial MT"/>
                <a:cs typeface="Arial MT"/>
              </a:rPr>
              <a:t>través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95750" y="6006845"/>
            <a:ext cx="30956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3065" algn="l"/>
                <a:tab pos="807720" algn="l"/>
                <a:tab pos="2287905" algn="l"/>
                <a:tab pos="2687320" algn="l"/>
              </a:tabLst>
            </a:pPr>
            <a:r>
              <a:rPr sz="1400" spc="65" dirty="0">
                <a:solidFill>
                  <a:srgbClr val="494949"/>
                </a:solidFill>
                <a:latin typeface="Arial MT"/>
                <a:cs typeface="Arial MT"/>
              </a:rPr>
              <a:t>d</a:t>
            </a:r>
            <a:r>
              <a:rPr sz="1400" spc="70" dirty="0">
                <a:solidFill>
                  <a:srgbClr val="494949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l</a:t>
            </a:r>
            <a:r>
              <a:rPr sz="1400" spc="65" dirty="0">
                <a:solidFill>
                  <a:srgbClr val="494949"/>
                </a:solidFill>
                <a:latin typeface="Arial MT"/>
                <a:cs typeface="Arial MT"/>
              </a:rPr>
              <a:t>as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55" dirty="0">
                <a:solidFill>
                  <a:srgbClr val="494949"/>
                </a:solidFill>
                <a:latin typeface="Arial MT"/>
                <a:cs typeface="Arial MT"/>
              </a:rPr>
              <a:t>org</a:t>
            </a:r>
            <a:r>
              <a:rPr sz="1400" spc="75" dirty="0">
                <a:solidFill>
                  <a:srgbClr val="494949"/>
                </a:solidFill>
                <a:latin typeface="Arial MT"/>
                <a:cs typeface="Arial MT"/>
              </a:rPr>
              <a:t>a</a:t>
            </a:r>
            <a:r>
              <a:rPr sz="1400" spc="65" dirty="0">
                <a:solidFill>
                  <a:srgbClr val="494949"/>
                </a:solidFill>
                <a:latin typeface="Arial MT"/>
                <a:cs typeface="Arial MT"/>
              </a:rPr>
              <a:t>n</a:t>
            </a:r>
            <a:r>
              <a:rPr sz="1400" spc="55" dirty="0">
                <a:solidFill>
                  <a:srgbClr val="494949"/>
                </a:solidFill>
                <a:latin typeface="Arial MT"/>
                <a:cs typeface="Arial MT"/>
              </a:rPr>
              <a:t>izac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i</a:t>
            </a:r>
            <a:r>
              <a:rPr sz="1400" spc="65" dirty="0">
                <a:solidFill>
                  <a:srgbClr val="494949"/>
                </a:solidFill>
                <a:latin typeface="Arial MT"/>
                <a:cs typeface="Arial MT"/>
              </a:rPr>
              <a:t>ones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125" dirty="0">
                <a:solidFill>
                  <a:srgbClr val="494949"/>
                </a:solidFill>
                <a:latin typeface="Arial MT"/>
                <a:cs typeface="Arial MT"/>
              </a:rPr>
              <a:t>d</a:t>
            </a:r>
            <a:r>
              <a:rPr sz="1400" spc="70" dirty="0">
                <a:solidFill>
                  <a:srgbClr val="494949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150" dirty="0">
                <a:solidFill>
                  <a:srgbClr val="494949"/>
                </a:solidFill>
                <a:latin typeface="Arial MT"/>
                <a:cs typeface="Arial MT"/>
              </a:rPr>
              <a:t>E</a:t>
            </a:r>
            <a:r>
              <a:rPr sz="1400" spc="135" dirty="0">
                <a:solidFill>
                  <a:srgbClr val="494949"/>
                </a:solidFill>
                <a:latin typeface="Arial MT"/>
                <a:cs typeface="Arial MT"/>
              </a:rPr>
              <a:t>F</a:t>
            </a:r>
            <a:r>
              <a:rPr sz="1400" spc="85" dirty="0">
                <a:solidFill>
                  <a:srgbClr val="494949"/>
                </a:solidFill>
                <a:latin typeface="Arial MT"/>
                <a:cs typeface="Arial MT"/>
              </a:rPr>
              <a:t>P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95750" y="6218681"/>
            <a:ext cx="3107055" cy="4508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sz="1400" spc="50" dirty="0">
                <a:solidFill>
                  <a:srgbClr val="494949"/>
                </a:solidFill>
                <a:latin typeface="Arial MT"/>
                <a:cs typeface="Arial MT"/>
              </a:rPr>
              <a:t>utilizando</a:t>
            </a:r>
            <a:r>
              <a:rPr sz="1400" spc="1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60" dirty="0">
                <a:solidFill>
                  <a:srgbClr val="494949"/>
                </a:solidFill>
                <a:latin typeface="Arial MT"/>
                <a:cs typeface="Arial MT"/>
              </a:rPr>
              <a:t>nuestro</a:t>
            </a:r>
            <a:r>
              <a:rPr sz="1400" spc="1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70" dirty="0">
                <a:solidFill>
                  <a:srgbClr val="494949"/>
                </a:solidFill>
                <a:latin typeface="Arial MT"/>
                <a:cs typeface="Arial MT"/>
              </a:rPr>
              <a:t>marco</a:t>
            </a:r>
            <a:r>
              <a:rPr sz="1400" spc="1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60" dirty="0">
                <a:solidFill>
                  <a:srgbClr val="494949"/>
                </a:solidFill>
                <a:latin typeface="Arial MT"/>
                <a:cs typeface="Arial MT"/>
              </a:rPr>
              <a:t>innovador </a:t>
            </a:r>
            <a:r>
              <a:rPr sz="1400" spc="-37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65" dirty="0">
                <a:solidFill>
                  <a:srgbClr val="494949"/>
                </a:solidFill>
                <a:latin typeface="Arial MT"/>
                <a:cs typeface="Arial MT"/>
              </a:rPr>
              <a:t>y</a:t>
            </a:r>
            <a:r>
              <a:rPr sz="1400" spc="10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65" dirty="0">
                <a:solidFill>
                  <a:srgbClr val="494949"/>
                </a:solidFill>
                <a:latin typeface="Arial MT"/>
                <a:cs typeface="Arial MT"/>
              </a:rPr>
              <a:t>generando</a:t>
            </a:r>
            <a:r>
              <a:rPr sz="1400" spc="114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55" dirty="0">
                <a:solidFill>
                  <a:srgbClr val="494949"/>
                </a:solidFill>
                <a:latin typeface="Arial MT"/>
                <a:cs typeface="Arial MT"/>
              </a:rPr>
              <a:t>así</a:t>
            </a:r>
            <a:r>
              <a:rPr sz="1400" spc="10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70" dirty="0">
                <a:solidFill>
                  <a:srgbClr val="494949"/>
                </a:solidFill>
                <a:latin typeface="Arial MT"/>
                <a:cs typeface="Arial MT"/>
              </a:rPr>
              <a:t>un</a:t>
            </a:r>
            <a:r>
              <a:rPr sz="1400" spc="1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55" dirty="0">
                <a:solidFill>
                  <a:srgbClr val="494949"/>
                </a:solidFill>
                <a:latin typeface="Arial MT"/>
                <a:cs typeface="Arial MT"/>
              </a:rPr>
              <a:t>impacto</a:t>
            </a:r>
            <a:r>
              <a:rPr sz="1400" spc="9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45" dirty="0">
                <a:solidFill>
                  <a:srgbClr val="494949"/>
                </a:solidFill>
                <a:latin typeface="Arial MT"/>
                <a:cs typeface="Arial MT"/>
              </a:rPr>
              <a:t>directo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95750" y="6643115"/>
            <a:ext cx="31045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6400" algn="l"/>
                <a:tab pos="735330" algn="l"/>
                <a:tab pos="1858010" algn="l"/>
                <a:tab pos="2251710" algn="l"/>
                <a:tab pos="2666365" algn="l"/>
              </a:tabLst>
            </a:pPr>
            <a:r>
              <a:rPr sz="1400" spc="60" dirty="0">
                <a:solidFill>
                  <a:srgbClr val="494949"/>
                </a:solidFill>
                <a:latin typeface="Arial MT"/>
                <a:cs typeface="Arial MT"/>
              </a:rPr>
              <a:t>e</a:t>
            </a:r>
            <a:r>
              <a:rPr sz="1400" spc="70" dirty="0">
                <a:solidFill>
                  <a:srgbClr val="494949"/>
                </a:solidFill>
                <a:latin typeface="Arial MT"/>
                <a:cs typeface="Arial MT"/>
              </a:rPr>
              <a:t>n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10" dirty="0">
                <a:solidFill>
                  <a:srgbClr val="494949"/>
                </a:solidFill>
                <a:latin typeface="Arial MT"/>
                <a:cs typeface="Arial MT"/>
              </a:rPr>
              <a:t>l</a:t>
            </a:r>
            <a:r>
              <a:rPr sz="1400" spc="70" dirty="0">
                <a:solidFill>
                  <a:srgbClr val="494949"/>
                </a:solidFill>
                <a:latin typeface="Arial MT"/>
                <a:cs typeface="Arial MT"/>
              </a:rPr>
              <a:t>a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60" dirty="0">
                <a:solidFill>
                  <a:srgbClr val="494949"/>
                </a:solidFill>
                <a:latin typeface="Arial MT"/>
                <a:cs typeface="Arial MT"/>
              </a:rPr>
              <a:t>sup</a:t>
            </a:r>
            <a:r>
              <a:rPr sz="1400" spc="55" dirty="0">
                <a:solidFill>
                  <a:srgbClr val="494949"/>
                </a:solidFill>
                <a:latin typeface="Arial MT"/>
                <a:cs typeface="Arial MT"/>
              </a:rPr>
              <a:t>e</a:t>
            </a:r>
            <a:r>
              <a:rPr sz="1400" spc="45" dirty="0">
                <a:solidFill>
                  <a:srgbClr val="494949"/>
                </a:solidFill>
                <a:latin typeface="Arial MT"/>
                <a:cs typeface="Arial MT"/>
              </a:rPr>
              <a:t>ra</a:t>
            </a:r>
            <a:r>
              <a:rPr sz="1400" spc="50" dirty="0">
                <a:solidFill>
                  <a:srgbClr val="494949"/>
                </a:solidFill>
                <a:latin typeface="Arial MT"/>
                <a:cs typeface="Arial MT"/>
              </a:rPr>
              <a:t>c</a:t>
            </a:r>
            <a:r>
              <a:rPr sz="1400" spc="20" dirty="0">
                <a:solidFill>
                  <a:srgbClr val="494949"/>
                </a:solidFill>
                <a:latin typeface="Arial MT"/>
                <a:cs typeface="Arial MT"/>
              </a:rPr>
              <a:t>i</a:t>
            </a:r>
            <a:r>
              <a:rPr sz="1400" spc="55" dirty="0">
                <a:solidFill>
                  <a:srgbClr val="494949"/>
                </a:solidFill>
                <a:latin typeface="Arial MT"/>
                <a:cs typeface="Arial MT"/>
              </a:rPr>
              <a:t>ó</a:t>
            </a:r>
            <a:r>
              <a:rPr sz="1400" spc="70" dirty="0">
                <a:solidFill>
                  <a:srgbClr val="494949"/>
                </a:solidFill>
                <a:latin typeface="Arial MT"/>
                <a:cs typeface="Arial MT"/>
              </a:rPr>
              <a:t>n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60" dirty="0">
                <a:solidFill>
                  <a:srgbClr val="494949"/>
                </a:solidFill>
                <a:latin typeface="Arial MT"/>
                <a:cs typeface="Arial MT"/>
              </a:rPr>
              <a:t>d</a:t>
            </a:r>
            <a:r>
              <a:rPr sz="1400" spc="70" dirty="0">
                <a:solidFill>
                  <a:srgbClr val="494949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20" dirty="0">
                <a:solidFill>
                  <a:srgbClr val="494949"/>
                </a:solidFill>
                <a:latin typeface="Arial MT"/>
                <a:cs typeface="Arial MT"/>
              </a:rPr>
              <a:t>la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s</a:t>
            </a:r>
            <a:r>
              <a:rPr sz="140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crisis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95750" y="6854952"/>
            <a:ext cx="3104515" cy="662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05"/>
              </a:spcBef>
            </a:pP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empresariales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45" dirty="0">
                <a:solidFill>
                  <a:srgbClr val="494949"/>
                </a:solidFill>
                <a:latin typeface="Arial MT"/>
                <a:cs typeface="Arial MT"/>
              </a:rPr>
              <a:t>existentes</a:t>
            </a:r>
            <a:r>
              <a:rPr sz="140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y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 en</a:t>
            </a:r>
            <a:r>
              <a:rPr sz="140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20" dirty="0">
                <a:solidFill>
                  <a:srgbClr val="494949"/>
                </a:solidFill>
                <a:latin typeface="Arial MT"/>
                <a:cs typeface="Arial MT"/>
              </a:rPr>
              <a:t>la 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consecución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puestos</a:t>
            </a:r>
            <a:r>
              <a:rPr sz="140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de trabajo </a:t>
            </a:r>
            <a:r>
              <a:rPr sz="1400" spc="-37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40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Arial MT"/>
                <a:cs typeface="Arial MT"/>
              </a:rPr>
              <a:t>forma</a:t>
            </a:r>
            <a:r>
              <a:rPr sz="14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400" spc="45" dirty="0">
                <a:solidFill>
                  <a:srgbClr val="494949"/>
                </a:solidFill>
                <a:latin typeface="Arial MT"/>
                <a:cs typeface="Arial MT"/>
              </a:rPr>
              <a:t>sostenible.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75238" y="7572080"/>
            <a:ext cx="3061970" cy="29796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200" i="1" spc="60" dirty="0">
                <a:solidFill>
                  <a:srgbClr val="B41F79"/>
                </a:solidFill>
                <a:latin typeface="Calibri"/>
                <a:cs typeface="Calibri"/>
              </a:rPr>
              <a:t>Redactado</a:t>
            </a:r>
            <a:r>
              <a:rPr sz="1200" i="1" spc="80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sz="1200" i="1" spc="55" dirty="0">
                <a:solidFill>
                  <a:srgbClr val="B41F79"/>
                </a:solidFill>
                <a:latin typeface="Calibri"/>
                <a:cs typeface="Calibri"/>
              </a:rPr>
              <a:t>por</a:t>
            </a:r>
            <a:r>
              <a:rPr sz="1200" i="1" spc="85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sz="1200" i="1" spc="55" dirty="0">
                <a:solidFill>
                  <a:srgbClr val="B41F79"/>
                </a:solidFill>
                <a:latin typeface="Calibri"/>
                <a:cs typeface="Calibri"/>
              </a:rPr>
              <a:t>algunos</a:t>
            </a:r>
            <a:r>
              <a:rPr sz="1200" i="1" spc="75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sz="1200" i="1" spc="65" dirty="0">
                <a:solidFill>
                  <a:srgbClr val="B41F79"/>
                </a:solidFill>
                <a:latin typeface="Calibri"/>
                <a:cs typeface="Calibri"/>
              </a:rPr>
              <a:t>de</a:t>
            </a:r>
            <a:r>
              <a:rPr sz="1200" i="1" spc="75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sz="1200" i="1" spc="50" dirty="0">
                <a:solidFill>
                  <a:srgbClr val="B41F79"/>
                </a:solidFill>
                <a:latin typeface="Calibri"/>
                <a:cs typeface="Calibri"/>
              </a:rPr>
              <a:t>los</a:t>
            </a:r>
            <a:r>
              <a:rPr sz="1200" i="1" spc="70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sz="1200" i="1" spc="60" dirty="0">
                <a:solidFill>
                  <a:srgbClr val="B41F79"/>
                </a:solidFill>
                <a:latin typeface="Calibri"/>
                <a:cs typeface="Calibri"/>
              </a:rPr>
              <a:t>mejores </a:t>
            </a:r>
            <a:r>
              <a:rPr sz="1200" i="1" spc="-300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sz="1200" i="1" spc="55" dirty="0">
                <a:solidFill>
                  <a:srgbClr val="B41F79"/>
                </a:solidFill>
                <a:latin typeface="Calibri"/>
                <a:cs typeface="Calibri"/>
              </a:rPr>
              <a:t>expertos</a:t>
            </a:r>
            <a:r>
              <a:rPr sz="1200" i="1" spc="229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sz="1200" i="1" spc="65" dirty="0">
                <a:solidFill>
                  <a:srgbClr val="B41F79"/>
                </a:solidFill>
                <a:latin typeface="Calibri"/>
                <a:cs typeface="Calibri"/>
              </a:rPr>
              <a:t>en</a:t>
            </a:r>
            <a:r>
              <a:rPr sz="1200" i="1" spc="220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sz="1200" i="1" spc="45" dirty="0">
                <a:solidFill>
                  <a:srgbClr val="B41F79"/>
                </a:solidFill>
                <a:latin typeface="Calibri"/>
                <a:cs typeface="Calibri"/>
              </a:rPr>
              <a:t>crisis</a:t>
            </a:r>
            <a:r>
              <a:rPr sz="1200" i="1" spc="235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sz="1200" i="1" spc="55" dirty="0" err="1">
                <a:solidFill>
                  <a:srgbClr val="B41F79"/>
                </a:solidFill>
                <a:latin typeface="Calibri"/>
                <a:cs typeface="Calibri"/>
              </a:rPr>
              <a:t>empresari</a:t>
            </a:r>
            <a:r>
              <a:rPr lang="es-ES" sz="1200" i="1" spc="55" dirty="0">
                <a:solidFill>
                  <a:srgbClr val="B41F79"/>
                </a:solidFill>
                <a:latin typeface="Calibri"/>
                <a:cs typeface="Calibri"/>
              </a:rPr>
              <a:t>ales</a:t>
            </a:r>
            <a:r>
              <a:rPr sz="1200" i="1" spc="225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sz="1200" i="1" spc="60" dirty="0">
                <a:solidFill>
                  <a:srgbClr val="B41F79"/>
                </a:solidFill>
                <a:latin typeface="Calibri"/>
                <a:cs typeface="Calibri"/>
              </a:rPr>
              <a:t>de</a:t>
            </a:r>
            <a:r>
              <a:rPr lang="es-ES" sz="1200" i="1" spc="60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lang="es-ES" sz="1200" i="1" spc="55" dirty="0">
                <a:solidFill>
                  <a:srgbClr val="B41F79"/>
                </a:solidFill>
                <a:latin typeface="Calibri"/>
                <a:cs typeface="Calibri"/>
              </a:rPr>
              <a:t>Europa,</a:t>
            </a:r>
            <a:r>
              <a:rPr lang="es-ES" sz="1200" i="1" spc="430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lang="es-ES" sz="1200" i="1" spc="45" dirty="0">
                <a:solidFill>
                  <a:srgbClr val="B41F79"/>
                </a:solidFill>
                <a:latin typeface="Calibri"/>
                <a:cs typeface="Calibri"/>
              </a:rPr>
              <a:t>el</a:t>
            </a:r>
            <a:r>
              <a:rPr lang="es-ES" sz="1200" i="1" spc="50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lang="es-ES" sz="1200" i="1" spc="160" dirty="0">
                <a:solidFill>
                  <a:srgbClr val="B41F79"/>
                </a:solidFill>
                <a:latin typeface="Calibri"/>
                <a:cs typeface="Calibri"/>
              </a:rPr>
              <a:t>CURRICULUM</a:t>
            </a:r>
            <a:r>
              <a:rPr lang="es-ES" sz="1200" i="1" spc="165" dirty="0">
                <a:solidFill>
                  <a:srgbClr val="B41F79"/>
                </a:solidFill>
                <a:latin typeface="Calibri"/>
                <a:cs typeface="Calibri"/>
              </a:rPr>
              <a:t> SEGURO </a:t>
            </a:r>
            <a:r>
              <a:rPr lang="es-ES" sz="1200" i="1" spc="65" dirty="0">
                <a:solidFill>
                  <a:srgbClr val="B41F79"/>
                </a:solidFill>
                <a:latin typeface="Calibri"/>
                <a:cs typeface="Calibri"/>
              </a:rPr>
              <a:t>Y</a:t>
            </a:r>
            <a:r>
              <a:rPr lang="es-ES" sz="1200" i="1" spc="70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lang="es-ES" sz="1200" i="1" spc="145" dirty="0">
                <a:solidFill>
                  <a:srgbClr val="B41F79"/>
                </a:solidFill>
                <a:latin typeface="Calibri"/>
                <a:cs typeface="Calibri"/>
              </a:rPr>
              <a:t>LOS RECURSOS EDUCATIVOS ABIERTOS </a:t>
            </a:r>
            <a:r>
              <a:rPr lang="es-ES" sz="1200" i="1" spc="50" dirty="0">
                <a:solidFill>
                  <a:srgbClr val="B41F79"/>
                </a:solidFill>
                <a:latin typeface="Calibri"/>
                <a:cs typeface="Calibri"/>
              </a:rPr>
              <a:t>recopila las </a:t>
            </a:r>
            <a:r>
              <a:rPr lang="es-ES" sz="1200" i="1" spc="60" dirty="0">
                <a:solidFill>
                  <a:srgbClr val="B41F79"/>
                </a:solidFill>
                <a:latin typeface="Calibri"/>
                <a:cs typeface="Calibri"/>
              </a:rPr>
              <a:t>mejores </a:t>
            </a:r>
            <a:r>
              <a:rPr lang="es-ES" sz="1200" i="1" spc="55" dirty="0">
                <a:solidFill>
                  <a:srgbClr val="B41F79"/>
                </a:solidFill>
                <a:latin typeface="Calibri"/>
                <a:cs typeface="Calibri"/>
              </a:rPr>
              <a:t>fuentes </a:t>
            </a:r>
            <a:r>
              <a:rPr lang="es-ES" sz="1200" i="1" spc="60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lang="es-ES" sz="1200" i="1" spc="50" dirty="0">
                <a:solidFill>
                  <a:srgbClr val="B41F79"/>
                </a:solidFill>
                <a:latin typeface="Calibri"/>
                <a:cs typeface="Calibri"/>
              </a:rPr>
              <a:t>especializadas, </a:t>
            </a:r>
            <a:r>
              <a:rPr lang="es-ES" sz="1200" i="1" spc="65" dirty="0">
                <a:solidFill>
                  <a:srgbClr val="B41F79"/>
                </a:solidFill>
                <a:latin typeface="Calibri"/>
                <a:cs typeface="Calibri"/>
              </a:rPr>
              <a:t>en </a:t>
            </a:r>
            <a:r>
              <a:rPr lang="es-ES" sz="1200" i="1" spc="45" dirty="0">
                <a:solidFill>
                  <a:srgbClr val="B41F79"/>
                </a:solidFill>
                <a:latin typeface="Calibri"/>
                <a:cs typeface="Calibri"/>
              </a:rPr>
              <a:t>el </a:t>
            </a:r>
            <a:r>
              <a:rPr lang="es-ES" sz="1200" i="1" spc="55" dirty="0">
                <a:solidFill>
                  <a:srgbClr val="B41F79"/>
                </a:solidFill>
                <a:latin typeface="Calibri"/>
                <a:cs typeface="Calibri"/>
              </a:rPr>
              <a:t>primer </a:t>
            </a:r>
            <a:r>
              <a:rPr lang="es-ES" sz="1200" i="1" spc="60" dirty="0">
                <a:solidFill>
                  <a:srgbClr val="B41F79"/>
                </a:solidFill>
                <a:latin typeface="Calibri"/>
                <a:cs typeface="Calibri"/>
              </a:rPr>
              <a:t>enfoque </a:t>
            </a:r>
            <a:r>
              <a:rPr lang="es-ES" sz="1200" i="1" spc="65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lang="es-ES" sz="1200" i="1" spc="45" dirty="0">
                <a:solidFill>
                  <a:srgbClr val="B41F79"/>
                </a:solidFill>
                <a:latin typeface="Calibri"/>
                <a:cs typeface="Calibri"/>
              </a:rPr>
              <a:t>holístico </a:t>
            </a:r>
            <a:r>
              <a:rPr lang="es-ES" sz="1200" i="1" spc="65" dirty="0">
                <a:solidFill>
                  <a:srgbClr val="B41F79"/>
                </a:solidFill>
                <a:latin typeface="Calibri"/>
                <a:cs typeface="Calibri"/>
              </a:rPr>
              <a:t>de </a:t>
            </a:r>
            <a:r>
              <a:rPr lang="es-ES" sz="1200" i="1" spc="100" dirty="0">
                <a:solidFill>
                  <a:srgbClr val="B41F79"/>
                </a:solidFill>
                <a:latin typeface="Calibri"/>
                <a:cs typeface="Calibri"/>
              </a:rPr>
              <a:t>la</a:t>
            </a:r>
            <a:r>
              <a:rPr lang="es-ES" sz="1200" i="1" spc="105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lang="es-ES" sz="1200" i="1" spc="130" dirty="0">
                <a:solidFill>
                  <a:srgbClr val="B41F79"/>
                </a:solidFill>
                <a:latin typeface="Calibri"/>
                <a:cs typeface="Calibri"/>
              </a:rPr>
              <a:t>EFP </a:t>
            </a:r>
            <a:r>
              <a:rPr lang="es-ES" sz="1200" i="1" spc="60" dirty="0">
                <a:solidFill>
                  <a:srgbClr val="B41F79"/>
                </a:solidFill>
                <a:latin typeface="Calibri"/>
                <a:cs typeface="Calibri"/>
              </a:rPr>
              <a:t>para abordar </a:t>
            </a:r>
            <a:r>
              <a:rPr lang="es-ES" sz="1200" i="1" spc="50" dirty="0">
                <a:solidFill>
                  <a:srgbClr val="B41F79"/>
                </a:solidFill>
                <a:latin typeface="Calibri"/>
                <a:cs typeface="Calibri"/>
              </a:rPr>
              <a:t>la </a:t>
            </a:r>
            <a:r>
              <a:rPr lang="es-ES" sz="1200" i="1" spc="55" dirty="0">
                <a:solidFill>
                  <a:srgbClr val="B41F79"/>
                </a:solidFill>
                <a:latin typeface="Calibri"/>
                <a:cs typeface="Calibri"/>
              </a:rPr>
              <a:t> detección</a:t>
            </a:r>
            <a:r>
              <a:rPr lang="es-ES" sz="1200" i="1" spc="60" dirty="0">
                <a:solidFill>
                  <a:srgbClr val="B41F79"/>
                </a:solidFill>
                <a:latin typeface="Calibri"/>
                <a:cs typeface="Calibri"/>
              </a:rPr>
              <a:t> y</a:t>
            </a:r>
            <a:r>
              <a:rPr lang="es-ES" sz="1200" i="1" spc="65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lang="es-ES" sz="1200" i="1" spc="55" dirty="0">
                <a:solidFill>
                  <a:srgbClr val="B41F79"/>
                </a:solidFill>
                <a:latin typeface="Calibri"/>
                <a:cs typeface="Calibri"/>
              </a:rPr>
              <a:t>resolución</a:t>
            </a:r>
            <a:r>
              <a:rPr lang="es-ES" sz="1200" i="1" spc="60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lang="es-ES" sz="1200" i="1" spc="65" dirty="0">
                <a:solidFill>
                  <a:srgbClr val="B41F79"/>
                </a:solidFill>
                <a:latin typeface="Calibri"/>
                <a:cs typeface="Calibri"/>
              </a:rPr>
              <a:t>temprana</a:t>
            </a:r>
            <a:r>
              <a:rPr lang="es-ES" sz="1200" i="1" spc="70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lang="es-ES" sz="1200" i="1" spc="60" dirty="0">
                <a:solidFill>
                  <a:srgbClr val="B41F79"/>
                </a:solidFill>
                <a:latin typeface="Calibri"/>
                <a:cs typeface="Calibri"/>
              </a:rPr>
              <a:t>de </a:t>
            </a:r>
            <a:r>
              <a:rPr lang="es-ES" sz="1200" i="1" spc="-305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lang="es-ES" sz="1200" i="1" spc="40" dirty="0">
                <a:solidFill>
                  <a:srgbClr val="B41F79"/>
                </a:solidFill>
                <a:latin typeface="Calibri"/>
                <a:cs typeface="Calibri"/>
              </a:rPr>
              <a:t>crisis,</a:t>
            </a:r>
            <a:r>
              <a:rPr lang="es-ES" sz="1200" i="1" spc="45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lang="es-ES" sz="1200" i="1" spc="60" dirty="0">
                <a:solidFill>
                  <a:srgbClr val="B41F79"/>
                </a:solidFill>
                <a:latin typeface="Calibri"/>
                <a:cs typeface="Calibri"/>
              </a:rPr>
              <a:t>basado</a:t>
            </a:r>
            <a:r>
              <a:rPr lang="es-ES" sz="1200" i="1" spc="65" dirty="0">
                <a:solidFill>
                  <a:srgbClr val="B41F79"/>
                </a:solidFill>
                <a:latin typeface="Calibri"/>
                <a:cs typeface="Calibri"/>
              </a:rPr>
              <a:t> en</a:t>
            </a:r>
            <a:r>
              <a:rPr lang="es-ES" sz="1200" i="1" spc="70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lang="es-ES" sz="1200" i="1" spc="65" dirty="0">
                <a:solidFill>
                  <a:srgbClr val="B41F79"/>
                </a:solidFill>
                <a:latin typeface="Calibri"/>
                <a:cs typeface="Calibri"/>
              </a:rPr>
              <a:t>un</a:t>
            </a:r>
            <a:r>
              <a:rPr lang="es-ES" sz="1200" i="1" spc="70" dirty="0">
                <a:solidFill>
                  <a:srgbClr val="B41F79"/>
                </a:solidFill>
                <a:latin typeface="Calibri"/>
                <a:cs typeface="Calibri"/>
              </a:rPr>
              <a:t> marco </a:t>
            </a:r>
            <a:r>
              <a:rPr lang="es-ES" sz="1200" i="1" spc="75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lang="es-ES" sz="1200" i="1" spc="50" dirty="0">
                <a:solidFill>
                  <a:srgbClr val="B41F79"/>
                </a:solidFill>
                <a:latin typeface="Calibri"/>
                <a:cs typeface="Calibri"/>
              </a:rPr>
              <a:t>desarrollado </a:t>
            </a:r>
            <a:r>
              <a:rPr lang="es-ES" sz="1200" i="1" spc="55" dirty="0">
                <a:solidFill>
                  <a:srgbClr val="B41F79"/>
                </a:solidFill>
                <a:latin typeface="Calibri"/>
                <a:cs typeface="Calibri"/>
              </a:rPr>
              <a:t>específicamente </a:t>
            </a:r>
            <a:r>
              <a:rPr lang="es-ES" sz="1200" i="1" spc="60" dirty="0">
                <a:solidFill>
                  <a:srgbClr val="B41F79"/>
                </a:solidFill>
                <a:latin typeface="Calibri"/>
                <a:cs typeface="Calibri"/>
              </a:rPr>
              <a:t>para </a:t>
            </a:r>
            <a:r>
              <a:rPr lang="es-ES" sz="1200" i="1" spc="90" dirty="0">
                <a:solidFill>
                  <a:srgbClr val="B41F79"/>
                </a:solidFill>
                <a:latin typeface="Calibri"/>
                <a:cs typeface="Calibri"/>
              </a:rPr>
              <a:t>las </a:t>
            </a:r>
            <a:r>
              <a:rPr lang="es-ES" sz="1200" i="1" spc="-305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lang="es-ES" sz="1200" i="1" spc="120" dirty="0">
                <a:solidFill>
                  <a:srgbClr val="B41F79"/>
                </a:solidFill>
                <a:latin typeface="Calibri"/>
                <a:cs typeface="Calibri"/>
              </a:rPr>
              <a:t>PYME.</a:t>
            </a:r>
            <a:r>
              <a:rPr lang="es-ES" sz="1200" i="1" spc="155" dirty="0">
                <a:solidFill>
                  <a:srgbClr val="B41F79"/>
                </a:solidFill>
                <a:latin typeface="Calibri"/>
                <a:cs typeface="Calibri"/>
              </a:rPr>
              <a:t> </a:t>
            </a:r>
            <a:r>
              <a:rPr lang="es-ES" sz="1200" i="1" spc="55" dirty="0">
                <a:solidFill>
                  <a:srgbClr val="B41F79"/>
                </a:solidFill>
                <a:latin typeface="Calibri"/>
                <a:cs typeface="Calibri"/>
              </a:rPr>
              <a:t>Lo hace combinando un enfoque basado en planes de estudio, que puede ser adoptado en la enseñanza y la formación por VET, con un enfoque modular, que es particularmente útil para consultores y para uso directo de PYME y fundadores.</a:t>
            </a:r>
            <a:endParaRPr lang="es-ES" sz="1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9040" cy="2705100"/>
            <a:chOff x="0" y="0"/>
            <a:chExt cx="7559040" cy="27051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59040" cy="2705100"/>
            </a:xfrm>
            <a:custGeom>
              <a:avLst/>
              <a:gdLst/>
              <a:ahLst/>
              <a:cxnLst/>
              <a:rect l="l" t="t" r="r" b="b"/>
              <a:pathLst>
                <a:path w="7559040" h="2705100">
                  <a:moveTo>
                    <a:pt x="0" y="2705099"/>
                  </a:moveTo>
                  <a:lnTo>
                    <a:pt x="7559040" y="2705099"/>
                  </a:lnTo>
                  <a:lnTo>
                    <a:pt x="7559040" y="0"/>
                  </a:lnTo>
                  <a:lnTo>
                    <a:pt x="0" y="0"/>
                  </a:lnTo>
                  <a:lnTo>
                    <a:pt x="0" y="2705099"/>
                  </a:lnTo>
                  <a:close/>
                </a:path>
              </a:pathLst>
            </a:custGeom>
            <a:solidFill>
              <a:srgbClr val="B4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5290" y="2405379"/>
              <a:ext cx="532130" cy="0"/>
            </a:xfrm>
            <a:custGeom>
              <a:avLst/>
              <a:gdLst/>
              <a:ahLst/>
              <a:cxnLst/>
              <a:rect l="l" t="t" r="r" b="b"/>
              <a:pathLst>
                <a:path w="532130">
                  <a:moveTo>
                    <a:pt x="0" y="0"/>
                  </a:moveTo>
                  <a:lnTo>
                    <a:pt x="532130" y="0"/>
                  </a:lnTo>
                </a:path>
              </a:pathLst>
            </a:custGeom>
            <a:ln w="28575">
              <a:solidFill>
                <a:srgbClr val="EF69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4980" y="645667"/>
            <a:ext cx="5331460" cy="1413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02</a:t>
            </a:r>
            <a:endParaRPr sz="2400" dirty="0">
              <a:latin typeface="Tahoma"/>
              <a:cs typeface="Tahoma"/>
            </a:endParaRPr>
          </a:p>
          <a:p>
            <a:pPr marL="12700" marR="5080">
              <a:lnSpc>
                <a:spcPts val="2860"/>
              </a:lnSpc>
              <a:spcBef>
                <a:spcPts val="2415"/>
              </a:spcBef>
            </a:pP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SOBRE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8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PLAN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ESTUDIOS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sz="2400" b="1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OFERTAS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PROYECTO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7390"/>
            <a:ext cx="7558405" cy="705548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 </a:t>
            </a:r>
            <a:r>
              <a:rPr spc="-5" dirty="0"/>
              <a:t>O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L</a:t>
            </a:r>
            <a:r>
              <a:rPr spc="10" dirty="0"/>
              <a:t> </a:t>
            </a:r>
            <a:r>
              <a:rPr spc="-5" dirty="0"/>
              <a:t>O S C </a:t>
            </a:r>
            <a:r>
              <a:rPr spc="-135" dirty="0"/>
              <a:t> </a:t>
            </a:r>
            <a:r>
              <a:rPr spc="-5" dirty="0"/>
              <a:t>O</a:t>
            </a:r>
            <a:r>
              <a:rPr spc="-10" dirty="0"/>
              <a:t> </a:t>
            </a:r>
            <a:r>
              <a:rPr spc="-5" dirty="0"/>
              <a:t>N T</a:t>
            </a:r>
            <a:r>
              <a:rPr dirty="0"/>
              <a:t> </a:t>
            </a:r>
            <a:r>
              <a:rPr spc="-5" dirty="0"/>
              <a:t>R O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7056881" y="10333036"/>
            <a:ext cx="127000" cy="1122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lang="es-ES" spc="5" dirty="0"/>
              <a:t>4</a:t>
            </a:r>
            <a:endParaRPr spc="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645667"/>
            <a:ext cx="408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03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980" y="1304289"/>
            <a:ext cx="5198745" cy="7550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210"/>
              </a:spcBef>
            </a:pPr>
            <a:r>
              <a:rPr sz="2400" u="none" spc="-85" dirty="0"/>
              <a:t>INSTRUCCIONES</a:t>
            </a:r>
            <a:r>
              <a:rPr sz="2400" u="none" spc="-60" dirty="0"/>
              <a:t> </a:t>
            </a:r>
            <a:r>
              <a:rPr sz="2400" u="none" spc="-85" dirty="0"/>
              <a:t>GENERALES</a:t>
            </a:r>
            <a:r>
              <a:rPr sz="2400" u="none" spc="-65" dirty="0"/>
              <a:t> </a:t>
            </a:r>
            <a:r>
              <a:rPr sz="2400" u="none" spc="-90" dirty="0"/>
              <a:t>PARA </a:t>
            </a:r>
            <a:r>
              <a:rPr sz="2400" u="none" spc="-685" dirty="0"/>
              <a:t> </a:t>
            </a:r>
            <a:r>
              <a:rPr sz="2400" u="none" spc="-95" dirty="0"/>
              <a:t>FORMADORES</a:t>
            </a:r>
            <a:r>
              <a:rPr sz="2400" u="none" spc="-40" dirty="0"/>
              <a:t> </a:t>
            </a:r>
            <a:r>
              <a:rPr sz="2400" u="none" spc="-90" dirty="0"/>
              <a:t>Y</a:t>
            </a:r>
            <a:r>
              <a:rPr sz="2400" u="none" spc="-20" dirty="0"/>
              <a:t> </a:t>
            </a:r>
            <a:r>
              <a:rPr sz="2400" u="none" spc="-15" dirty="0"/>
              <a:t>EDUCADORES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342391" y="2916681"/>
            <a:ext cx="3145154" cy="6342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indent="-229870">
              <a:lnSpc>
                <a:spcPct val="100000"/>
              </a:lnSpc>
              <a:spcBef>
                <a:spcPts val="100"/>
              </a:spcBef>
              <a:buClr>
                <a:srgbClr val="494949"/>
              </a:buClr>
              <a:buFont typeface="Tahoma"/>
              <a:buAutoNum type="arabicPeriod"/>
              <a:tabLst>
                <a:tab pos="242570" algn="l"/>
              </a:tabLst>
            </a:pPr>
            <a:r>
              <a:rPr spc="-10" dirty="0"/>
              <a:t>E</a:t>
            </a:r>
            <a:r>
              <a:rPr spc="-15" dirty="0"/>
              <a:t>nfo</a:t>
            </a:r>
            <a:r>
              <a:rPr spc="-10" dirty="0"/>
              <a:t>q</a:t>
            </a:r>
            <a:r>
              <a:rPr spc="-15" dirty="0"/>
              <a:t>u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metodológico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94949"/>
              </a:buClr>
              <a:buFont typeface="Tahoma"/>
              <a:buAutoNum type="arabicPeriod"/>
            </a:pPr>
            <a:endParaRPr sz="1100" dirty="0"/>
          </a:p>
          <a:p>
            <a:pPr marL="13335" marR="6350" algn="just">
              <a:lnSpc>
                <a:spcPts val="1210"/>
              </a:lnSpc>
              <a:spcBef>
                <a:spcPts val="5"/>
              </a:spcBef>
            </a:pPr>
            <a:r>
              <a:rPr lang="es-ES" b="0" dirty="0">
                <a:latin typeface="Arial MT"/>
                <a:cs typeface="Arial MT"/>
              </a:rPr>
              <a:t>EL PAQUETE D</a:t>
            </a:r>
            <a:r>
              <a:rPr b="0" dirty="0">
                <a:latin typeface="Arial MT"/>
                <a:cs typeface="Arial MT"/>
              </a:rPr>
              <a:t>El</a:t>
            </a:r>
            <a:r>
              <a:rPr b="0" spc="5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CURRÍCULO</a:t>
            </a:r>
            <a:r>
              <a:rPr b="0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DE</a:t>
            </a:r>
            <a:r>
              <a:rPr b="0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SEGURIDAD</a:t>
            </a:r>
            <a:r>
              <a:rPr b="0" dirty="0">
                <a:latin typeface="Arial MT"/>
                <a:cs typeface="Arial MT"/>
              </a:rPr>
              <a:t> Y</a:t>
            </a:r>
            <a:r>
              <a:rPr b="0" spc="295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LA </a:t>
            </a:r>
            <a:r>
              <a:rPr b="0" dirty="0">
                <a:latin typeface="Arial MT"/>
                <a:cs typeface="Arial MT"/>
              </a:rPr>
              <a:t> </a:t>
            </a:r>
            <a:r>
              <a:rPr b="0" spc="-15" dirty="0">
                <a:latin typeface="Arial MT"/>
                <a:cs typeface="Arial MT"/>
              </a:rPr>
              <a:t>FORMACIÓN</a:t>
            </a:r>
            <a:r>
              <a:rPr b="0" spc="-3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PROFESIONAL</a:t>
            </a:r>
            <a:r>
              <a:rPr lang="es-ES" b="0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es </a:t>
            </a:r>
            <a:r>
              <a:rPr b="0" spc="15" dirty="0">
                <a:latin typeface="Arial MT"/>
                <a:cs typeface="Arial MT"/>
              </a:rPr>
              <a:t>el </a:t>
            </a:r>
            <a:r>
              <a:rPr b="0" spc="20" dirty="0">
                <a:latin typeface="Arial MT"/>
                <a:cs typeface="Arial MT"/>
              </a:rPr>
              <a:t>primer enfoque </a:t>
            </a:r>
            <a:r>
              <a:rPr b="0" spc="15" dirty="0">
                <a:latin typeface="Arial MT"/>
                <a:cs typeface="Arial MT"/>
              </a:rPr>
              <a:t>holístico </a:t>
            </a:r>
            <a:r>
              <a:rPr b="0" spc="20" dirty="0">
                <a:latin typeface="Arial MT"/>
                <a:cs typeface="Arial MT"/>
              </a:rPr>
              <a:t>de </a:t>
            </a:r>
            <a:r>
              <a:rPr b="0" spc="15" dirty="0">
                <a:latin typeface="Arial MT"/>
                <a:cs typeface="Arial MT"/>
              </a:rPr>
              <a:t>la </a:t>
            </a:r>
            <a:r>
              <a:rPr b="0" spc="20" dirty="0">
                <a:latin typeface="Arial MT"/>
                <a:cs typeface="Arial MT"/>
              </a:rPr>
              <a:t> </a:t>
            </a:r>
            <a:r>
              <a:rPr b="0" spc="25" dirty="0">
                <a:latin typeface="Arial MT"/>
                <a:cs typeface="Arial MT"/>
              </a:rPr>
              <a:t>EFP</a:t>
            </a:r>
            <a:r>
              <a:rPr b="0" spc="65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que</a:t>
            </a:r>
            <a:r>
              <a:rPr b="0" spc="75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aborda</a:t>
            </a:r>
            <a:r>
              <a:rPr b="0" spc="70" dirty="0">
                <a:latin typeface="Arial MT"/>
                <a:cs typeface="Arial MT"/>
              </a:rPr>
              <a:t> </a:t>
            </a:r>
            <a:r>
              <a:rPr b="0" spc="15" dirty="0">
                <a:latin typeface="Arial MT"/>
                <a:cs typeface="Arial MT"/>
              </a:rPr>
              <a:t>la</a:t>
            </a:r>
            <a:r>
              <a:rPr b="0" spc="90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detección</a:t>
            </a:r>
            <a:r>
              <a:rPr b="0" spc="80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y</a:t>
            </a:r>
            <a:r>
              <a:rPr b="0" spc="70" dirty="0">
                <a:latin typeface="Arial MT"/>
                <a:cs typeface="Arial MT"/>
              </a:rPr>
              <a:t> </a:t>
            </a:r>
            <a:r>
              <a:rPr b="0" spc="20" dirty="0" err="1">
                <a:latin typeface="Arial MT"/>
                <a:cs typeface="Arial MT"/>
              </a:rPr>
              <a:t>resolución</a:t>
            </a:r>
            <a:r>
              <a:rPr lang="es-ES" b="0" spc="20" dirty="0">
                <a:latin typeface="Arial MT"/>
                <a:cs typeface="Arial MT"/>
              </a:rPr>
              <a:t> </a:t>
            </a:r>
            <a:r>
              <a:rPr b="0" spc="20" dirty="0" err="1">
                <a:latin typeface="Arial MT"/>
                <a:cs typeface="Arial MT"/>
              </a:rPr>
              <a:t>tempranas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de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spc="15" dirty="0">
                <a:latin typeface="Arial MT"/>
                <a:cs typeface="Arial MT"/>
              </a:rPr>
              <a:t>crisis</a:t>
            </a:r>
            <a:r>
              <a:rPr b="0" spc="20" dirty="0">
                <a:latin typeface="Arial MT"/>
                <a:cs typeface="Arial MT"/>
              </a:rPr>
              <a:t> basándose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en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un</a:t>
            </a:r>
            <a:r>
              <a:rPr b="0" spc="25" dirty="0">
                <a:latin typeface="Arial MT"/>
                <a:cs typeface="Arial MT"/>
              </a:rPr>
              <a:t> marco </a:t>
            </a:r>
            <a:r>
              <a:rPr b="0" spc="30" dirty="0">
                <a:latin typeface="Arial MT"/>
                <a:cs typeface="Arial MT"/>
              </a:rPr>
              <a:t> </a:t>
            </a:r>
            <a:r>
              <a:rPr b="0" spc="15" dirty="0">
                <a:latin typeface="Arial MT"/>
                <a:cs typeface="Arial MT"/>
              </a:rPr>
              <a:t>desarrollado</a:t>
            </a:r>
            <a:r>
              <a:rPr b="0" spc="20" dirty="0">
                <a:latin typeface="Arial MT"/>
                <a:cs typeface="Arial MT"/>
              </a:rPr>
              <a:t> específicamente</a:t>
            </a:r>
            <a:r>
              <a:rPr b="0" spc="15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para</a:t>
            </a:r>
            <a:r>
              <a:rPr b="0" spc="15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las</a:t>
            </a:r>
            <a:r>
              <a:rPr b="0" spc="15" dirty="0">
                <a:latin typeface="Arial MT"/>
                <a:cs typeface="Arial MT"/>
              </a:rPr>
              <a:t> </a:t>
            </a:r>
            <a:r>
              <a:rPr b="0" spc="25" dirty="0">
                <a:latin typeface="Arial MT"/>
                <a:cs typeface="Arial MT"/>
              </a:rPr>
              <a:t>PYME.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b="0" spc="25" dirty="0">
              <a:latin typeface="Arial MT"/>
              <a:cs typeface="Arial MT"/>
            </a:endParaRPr>
          </a:p>
          <a:p>
            <a:pPr marL="13335" marR="5080" algn="just">
              <a:lnSpc>
                <a:spcPct val="99400"/>
              </a:lnSpc>
            </a:pPr>
            <a:r>
              <a:rPr b="0" spc="10" dirty="0">
                <a:latin typeface="Arial MT"/>
                <a:cs typeface="Arial MT"/>
              </a:rPr>
              <a:t>El</a:t>
            </a:r>
            <a:r>
              <a:rPr b="0" spc="15" dirty="0">
                <a:latin typeface="Arial MT"/>
                <a:cs typeface="Arial MT"/>
              </a:rPr>
              <a:t> </a:t>
            </a:r>
            <a:r>
              <a:rPr b="0" spc="10" dirty="0">
                <a:latin typeface="Arial MT"/>
                <a:cs typeface="Arial MT"/>
              </a:rPr>
              <a:t>objetivo</a:t>
            </a:r>
            <a:r>
              <a:rPr b="0" spc="15" dirty="0">
                <a:latin typeface="Arial MT"/>
                <a:cs typeface="Arial MT"/>
              </a:rPr>
              <a:t> </a:t>
            </a:r>
            <a:r>
              <a:rPr b="0" spc="10" dirty="0">
                <a:latin typeface="Arial MT"/>
                <a:cs typeface="Arial MT"/>
              </a:rPr>
              <a:t>general</a:t>
            </a:r>
            <a:r>
              <a:rPr b="0" spc="15" dirty="0">
                <a:latin typeface="Arial MT"/>
                <a:cs typeface="Arial MT"/>
              </a:rPr>
              <a:t> </a:t>
            </a:r>
            <a:r>
              <a:rPr b="0" spc="10" dirty="0">
                <a:latin typeface="Arial MT"/>
                <a:cs typeface="Arial MT"/>
              </a:rPr>
              <a:t>del</a:t>
            </a:r>
            <a:r>
              <a:rPr b="0" spc="15" dirty="0">
                <a:latin typeface="Arial MT"/>
                <a:cs typeface="Arial MT"/>
              </a:rPr>
              <a:t> Marco</a:t>
            </a:r>
            <a:r>
              <a:rPr b="0" spc="20" dirty="0">
                <a:latin typeface="Arial MT"/>
                <a:cs typeface="Arial MT"/>
              </a:rPr>
              <a:t> de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spc="10" dirty="0">
                <a:latin typeface="Arial MT"/>
                <a:cs typeface="Arial MT"/>
              </a:rPr>
              <a:t>Aprendizaje </a:t>
            </a:r>
            <a:r>
              <a:rPr b="0" spc="15" dirty="0">
                <a:latin typeface="Arial MT"/>
                <a:cs typeface="Arial MT"/>
              </a:rPr>
              <a:t> SECure</a:t>
            </a:r>
            <a:r>
              <a:rPr b="0" spc="20" dirty="0">
                <a:latin typeface="Arial MT"/>
                <a:cs typeface="Arial MT"/>
              </a:rPr>
              <a:t> es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proporcionar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a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spc="15" dirty="0">
                <a:latin typeface="Arial MT"/>
                <a:cs typeface="Arial MT"/>
              </a:rPr>
              <a:t>los</a:t>
            </a:r>
            <a:r>
              <a:rPr b="0" spc="20" dirty="0">
                <a:latin typeface="Arial MT"/>
                <a:cs typeface="Arial MT"/>
              </a:rPr>
              <a:t> participantes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spc="15" dirty="0">
                <a:latin typeface="Arial MT"/>
                <a:cs typeface="Arial MT"/>
              </a:rPr>
              <a:t>los </a:t>
            </a:r>
            <a:r>
              <a:rPr b="0" spc="-280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conocimientos,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spc="15" dirty="0">
                <a:latin typeface="Arial MT"/>
                <a:cs typeface="Arial MT"/>
              </a:rPr>
              <a:t>habilidades</a:t>
            </a:r>
            <a:r>
              <a:rPr b="0" spc="20" dirty="0">
                <a:latin typeface="Arial MT"/>
                <a:cs typeface="Arial MT"/>
              </a:rPr>
              <a:t> y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spc="5" dirty="0">
                <a:latin typeface="Arial MT"/>
                <a:cs typeface="Arial MT"/>
              </a:rPr>
              <a:t>competencias </a:t>
            </a:r>
            <a:r>
              <a:rPr b="0" spc="1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necesarios</a:t>
            </a:r>
            <a:r>
              <a:rPr b="0" spc="5" dirty="0">
                <a:latin typeface="Arial MT"/>
                <a:cs typeface="Arial MT"/>
              </a:rPr>
              <a:t> para</a:t>
            </a:r>
            <a:r>
              <a:rPr b="0" spc="1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identificar</a:t>
            </a:r>
            <a:r>
              <a:rPr b="0" spc="5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y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spc="5" dirty="0">
                <a:latin typeface="Arial MT"/>
                <a:cs typeface="Arial MT"/>
              </a:rPr>
              <a:t>hacer</a:t>
            </a:r>
            <a:r>
              <a:rPr b="0" spc="1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frente</a:t>
            </a:r>
            <a:r>
              <a:rPr b="0" spc="5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a</a:t>
            </a:r>
            <a:r>
              <a:rPr b="0" spc="25" dirty="0">
                <a:latin typeface="Arial MT"/>
                <a:cs typeface="Arial MT"/>
              </a:rPr>
              <a:t> una </a:t>
            </a:r>
            <a:r>
              <a:rPr b="0" spc="-280" dirty="0">
                <a:latin typeface="Arial MT"/>
                <a:cs typeface="Arial MT"/>
              </a:rPr>
              <a:t> </a:t>
            </a:r>
            <a:r>
              <a:rPr b="0" spc="15" dirty="0">
                <a:latin typeface="Arial MT"/>
                <a:cs typeface="Arial MT"/>
              </a:rPr>
              <a:t>crisis</a:t>
            </a:r>
            <a:r>
              <a:rPr b="0" spc="5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empresarial</a:t>
            </a:r>
            <a:r>
              <a:rPr b="0" spc="10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emergente.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 dirty="0">
              <a:latin typeface="Arial MT"/>
              <a:cs typeface="Arial MT"/>
            </a:endParaRPr>
          </a:p>
          <a:p>
            <a:pPr marL="13335" marR="8255" algn="just">
              <a:lnSpc>
                <a:spcPct val="99400"/>
              </a:lnSpc>
            </a:pPr>
            <a:r>
              <a:rPr b="0" spc="50" dirty="0">
                <a:latin typeface="Arial MT"/>
                <a:cs typeface="Arial MT"/>
              </a:rPr>
              <a:t>Para </a:t>
            </a:r>
            <a:r>
              <a:rPr b="0" spc="30" dirty="0">
                <a:latin typeface="Arial MT"/>
                <a:cs typeface="Arial MT"/>
              </a:rPr>
              <a:t>ello, </a:t>
            </a:r>
            <a:r>
              <a:rPr b="0" spc="50" dirty="0">
                <a:latin typeface="Arial MT"/>
                <a:cs typeface="Arial MT"/>
              </a:rPr>
              <a:t>combina un </a:t>
            </a:r>
            <a:r>
              <a:rPr b="0" spc="45" dirty="0">
                <a:latin typeface="Arial MT"/>
                <a:cs typeface="Arial MT"/>
              </a:rPr>
              <a:t>enfoque </a:t>
            </a:r>
            <a:r>
              <a:rPr b="0" spc="50" dirty="0">
                <a:latin typeface="Arial MT"/>
                <a:cs typeface="Arial MT"/>
              </a:rPr>
              <a:t>basado en </a:t>
            </a:r>
            <a:r>
              <a:rPr b="0" spc="40" dirty="0">
                <a:latin typeface="Arial MT"/>
                <a:cs typeface="Arial MT"/>
              </a:rPr>
              <a:t>los </a:t>
            </a:r>
            <a:r>
              <a:rPr b="0" spc="45" dirty="0">
                <a:latin typeface="Arial MT"/>
                <a:cs typeface="Arial MT"/>
              </a:rPr>
              <a:t> planes </a:t>
            </a:r>
            <a:r>
              <a:rPr b="0" spc="50" dirty="0">
                <a:latin typeface="Arial MT"/>
                <a:cs typeface="Arial MT"/>
              </a:rPr>
              <a:t>de </a:t>
            </a:r>
            <a:r>
              <a:rPr b="0" spc="40" dirty="0">
                <a:latin typeface="Arial MT"/>
                <a:cs typeface="Arial MT"/>
              </a:rPr>
              <a:t>estudio, </a:t>
            </a:r>
            <a:r>
              <a:rPr b="0" spc="50" dirty="0">
                <a:latin typeface="Arial MT"/>
                <a:cs typeface="Arial MT"/>
              </a:rPr>
              <a:t>que puede </a:t>
            </a:r>
            <a:r>
              <a:rPr b="0" spc="45" dirty="0">
                <a:latin typeface="Arial MT"/>
                <a:cs typeface="Arial MT"/>
              </a:rPr>
              <a:t>adoptarse </a:t>
            </a:r>
            <a:r>
              <a:rPr b="0" spc="50" dirty="0">
                <a:latin typeface="Arial MT"/>
                <a:cs typeface="Arial MT"/>
              </a:rPr>
              <a:t>en </a:t>
            </a:r>
            <a:r>
              <a:rPr b="0" spc="35" dirty="0">
                <a:latin typeface="Arial MT"/>
                <a:cs typeface="Arial MT"/>
              </a:rPr>
              <a:t>la 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enseñanza </a:t>
            </a:r>
            <a:r>
              <a:rPr b="0" spc="45" dirty="0">
                <a:latin typeface="Arial MT"/>
                <a:cs typeface="Arial MT"/>
              </a:rPr>
              <a:t>y </a:t>
            </a:r>
            <a:r>
              <a:rPr b="0" spc="35" dirty="0">
                <a:latin typeface="Arial MT"/>
                <a:cs typeface="Arial MT"/>
              </a:rPr>
              <a:t>la </a:t>
            </a:r>
            <a:r>
              <a:rPr b="0" spc="20" dirty="0">
                <a:latin typeface="Arial MT"/>
                <a:cs typeface="Arial MT"/>
              </a:rPr>
              <a:t>formación </a:t>
            </a:r>
            <a:r>
              <a:rPr b="0" spc="25" dirty="0">
                <a:latin typeface="Arial MT"/>
                <a:cs typeface="Arial MT"/>
              </a:rPr>
              <a:t>por </a:t>
            </a:r>
            <a:r>
              <a:rPr b="0" spc="20" dirty="0">
                <a:latin typeface="Arial MT"/>
                <a:cs typeface="Arial MT"/>
              </a:rPr>
              <a:t>parte </a:t>
            </a:r>
            <a:r>
              <a:rPr b="0" spc="35" dirty="0">
                <a:latin typeface="Arial MT"/>
                <a:cs typeface="Arial MT"/>
              </a:rPr>
              <a:t>de </a:t>
            </a:r>
            <a:r>
              <a:rPr b="0" spc="20" dirty="0">
                <a:latin typeface="Arial MT"/>
                <a:cs typeface="Arial MT"/>
              </a:rPr>
              <a:t>la </a:t>
            </a:r>
            <a:r>
              <a:rPr b="0" spc="30" dirty="0">
                <a:latin typeface="Arial MT"/>
                <a:cs typeface="Arial MT"/>
              </a:rPr>
              <a:t>EFP, </a:t>
            </a:r>
            <a:r>
              <a:rPr b="0" spc="35" dirty="0">
                <a:latin typeface="Arial MT"/>
                <a:cs typeface="Arial MT"/>
              </a:rPr>
              <a:t> </a:t>
            </a:r>
            <a:r>
              <a:rPr b="0" spc="30" dirty="0">
                <a:latin typeface="Arial MT"/>
                <a:cs typeface="Arial MT"/>
              </a:rPr>
              <a:t>con</a:t>
            </a:r>
            <a:r>
              <a:rPr b="0" spc="35" dirty="0">
                <a:latin typeface="Arial MT"/>
                <a:cs typeface="Arial MT"/>
              </a:rPr>
              <a:t> un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enfoque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modular,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spc="30" dirty="0">
                <a:latin typeface="Arial MT"/>
                <a:cs typeface="Arial MT"/>
              </a:rPr>
              <a:t>que</a:t>
            </a:r>
            <a:r>
              <a:rPr b="0" spc="35" dirty="0">
                <a:latin typeface="Arial MT"/>
                <a:cs typeface="Arial MT"/>
              </a:rPr>
              <a:t> </a:t>
            </a:r>
            <a:r>
              <a:rPr b="0" spc="15" dirty="0">
                <a:latin typeface="Arial MT"/>
                <a:cs typeface="Arial MT"/>
              </a:rPr>
              <a:t>resulta </a:t>
            </a:r>
            <a:r>
              <a:rPr b="0" spc="20" dirty="0">
                <a:latin typeface="Arial MT"/>
                <a:cs typeface="Arial MT"/>
              </a:rPr>
              <a:t> </a:t>
            </a:r>
            <a:r>
              <a:rPr b="0" spc="45" dirty="0">
                <a:latin typeface="Arial MT"/>
                <a:cs typeface="Arial MT"/>
              </a:rPr>
              <a:t>especialmente </a:t>
            </a:r>
            <a:r>
              <a:rPr b="0" spc="25" dirty="0">
                <a:latin typeface="Arial MT"/>
                <a:cs typeface="Arial MT"/>
              </a:rPr>
              <a:t>útil </a:t>
            </a:r>
            <a:r>
              <a:rPr b="0" spc="45" dirty="0">
                <a:latin typeface="Arial MT"/>
                <a:cs typeface="Arial MT"/>
              </a:rPr>
              <a:t>para </a:t>
            </a:r>
            <a:r>
              <a:rPr b="0" spc="40" dirty="0">
                <a:latin typeface="Arial MT"/>
                <a:cs typeface="Arial MT"/>
              </a:rPr>
              <a:t>los </a:t>
            </a:r>
            <a:r>
              <a:rPr b="0" spc="45" dirty="0">
                <a:latin typeface="Arial MT"/>
                <a:cs typeface="Arial MT"/>
              </a:rPr>
              <a:t>consultores y para </a:t>
            </a:r>
            <a:r>
              <a:rPr b="0" spc="50" dirty="0">
                <a:latin typeface="Arial MT"/>
                <a:cs typeface="Arial MT"/>
              </a:rPr>
              <a:t> que</a:t>
            </a:r>
            <a:r>
              <a:rPr b="0" spc="55" dirty="0">
                <a:latin typeface="Arial MT"/>
                <a:cs typeface="Arial MT"/>
              </a:rPr>
              <a:t> </a:t>
            </a:r>
            <a:r>
              <a:rPr b="0" spc="35" dirty="0">
                <a:latin typeface="Arial MT"/>
                <a:cs typeface="Arial MT"/>
              </a:rPr>
              <a:t>lo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35" dirty="0">
                <a:latin typeface="Arial MT"/>
                <a:cs typeface="Arial MT"/>
              </a:rPr>
              <a:t>utilicen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35" dirty="0">
                <a:latin typeface="Arial MT"/>
                <a:cs typeface="Arial MT"/>
              </a:rPr>
              <a:t>directamente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35" dirty="0">
                <a:latin typeface="Arial MT"/>
                <a:cs typeface="Arial MT"/>
              </a:rPr>
              <a:t>las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65" dirty="0">
                <a:latin typeface="Arial MT"/>
                <a:cs typeface="Arial MT"/>
              </a:rPr>
              <a:t>PYME </a:t>
            </a:r>
            <a:r>
              <a:rPr b="0" spc="45" dirty="0">
                <a:latin typeface="Arial MT"/>
                <a:cs typeface="Arial MT"/>
              </a:rPr>
              <a:t>y</a:t>
            </a:r>
            <a:r>
              <a:rPr b="0" spc="50" dirty="0">
                <a:latin typeface="Arial MT"/>
                <a:cs typeface="Arial MT"/>
              </a:rPr>
              <a:t> </a:t>
            </a:r>
            <a:r>
              <a:rPr b="0" spc="35" dirty="0">
                <a:latin typeface="Arial MT"/>
                <a:cs typeface="Arial MT"/>
              </a:rPr>
              <a:t>los 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35" dirty="0">
                <a:latin typeface="Arial MT"/>
                <a:cs typeface="Arial MT"/>
              </a:rPr>
              <a:t>fundadores.</a:t>
            </a:r>
          </a:p>
          <a:p>
            <a:pPr>
              <a:lnSpc>
                <a:spcPct val="100000"/>
              </a:lnSpc>
            </a:pPr>
            <a:endParaRPr sz="11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 dirty="0">
              <a:latin typeface="Arial MT"/>
              <a:cs typeface="Arial MT"/>
            </a:endParaRPr>
          </a:p>
          <a:p>
            <a:pPr marL="162560" indent="-150495">
              <a:lnSpc>
                <a:spcPct val="100000"/>
              </a:lnSpc>
              <a:spcBef>
                <a:spcPts val="5"/>
              </a:spcBef>
              <a:buClr>
                <a:srgbClr val="494949"/>
              </a:buClr>
              <a:buFont typeface="Tahoma"/>
              <a:buAutoNum type="arabicPeriod" startAt="2"/>
              <a:tabLst>
                <a:tab pos="163195" algn="l"/>
              </a:tabLst>
            </a:pPr>
            <a:r>
              <a:rPr spc="-10" dirty="0"/>
              <a:t>I</a:t>
            </a:r>
            <a:r>
              <a:rPr spc="-15" dirty="0"/>
              <a:t>ns</a:t>
            </a:r>
            <a:r>
              <a:rPr spc="-10" dirty="0"/>
              <a:t>t</a:t>
            </a:r>
            <a:r>
              <a:rPr spc="-15" dirty="0"/>
              <a:t>r</a:t>
            </a:r>
            <a:r>
              <a:rPr spc="-10" dirty="0"/>
              <a:t>u</a:t>
            </a:r>
            <a:r>
              <a:rPr spc="-15" dirty="0"/>
              <a:t>c</a:t>
            </a:r>
            <a:r>
              <a:rPr spc="-10" dirty="0"/>
              <a:t>c</a:t>
            </a:r>
            <a:r>
              <a:rPr spc="-15" dirty="0"/>
              <a:t>io</a:t>
            </a:r>
            <a:r>
              <a:rPr spc="-10" dirty="0"/>
              <a:t>n</a:t>
            </a:r>
            <a:r>
              <a:rPr spc="-15" dirty="0"/>
              <a:t>e</a:t>
            </a:r>
            <a:r>
              <a:rPr dirty="0"/>
              <a:t>s</a:t>
            </a:r>
            <a:r>
              <a:rPr spc="-25" dirty="0"/>
              <a:t> </a:t>
            </a:r>
            <a:r>
              <a:rPr spc="-5" dirty="0"/>
              <a:t>general</a:t>
            </a:r>
            <a:r>
              <a:rPr spc="5" dirty="0"/>
              <a:t>e</a:t>
            </a:r>
            <a:r>
              <a:rPr dirty="0"/>
              <a:t>s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dirty="0"/>
          </a:p>
          <a:p>
            <a:pPr marL="13335" marR="9525" algn="just">
              <a:lnSpc>
                <a:spcPct val="99300"/>
              </a:lnSpc>
            </a:pPr>
            <a:r>
              <a:rPr b="0" spc="10" dirty="0">
                <a:latin typeface="Arial MT"/>
                <a:cs typeface="Arial MT"/>
              </a:rPr>
              <a:t>Por </a:t>
            </a:r>
            <a:r>
              <a:rPr b="0" dirty="0">
                <a:latin typeface="Arial MT"/>
                <a:cs typeface="Arial MT"/>
              </a:rPr>
              <a:t>favor, </a:t>
            </a:r>
            <a:r>
              <a:rPr b="0" spc="5" dirty="0">
                <a:latin typeface="Arial MT"/>
                <a:cs typeface="Arial MT"/>
              </a:rPr>
              <a:t>lea detenidamente esta guía antes </a:t>
            </a:r>
            <a:r>
              <a:rPr b="0" spc="15" dirty="0">
                <a:latin typeface="Arial MT"/>
                <a:cs typeface="Arial MT"/>
              </a:rPr>
              <a:t>de </a:t>
            </a:r>
            <a:r>
              <a:rPr b="0" spc="2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impartir</a:t>
            </a:r>
            <a:r>
              <a:rPr b="0" spc="5" dirty="0">
                <a:latin typeface="Arial MT"/>
                <a:cs typeface="Arial MT"/>
              </a:rPr>
              <a:t> </a:t>
            </a:r>
            <a:r>
              <a:rPr b="0" spc="35" dirty="0">
                <a:latin typeface="Arial MT"/>
                <a:cs typeface="Arial MT"/>
              </a:rPr>
              <a:t>la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45" dirty="0">
                <a:latin typeface="Arial MT"/>
                <a:cs typeface="Arial MT"/>
              </a:rPr>
              <a:t>formación.</a:t>
            </a:r>
            <a:r>
              <a:rPr b="0" spc="50" dirty="0">
                <a:latin typeface="Arial MT"/>
                <a:cs typeface="Arial MT"/>
              </a:rPr>
              <a:t> Para</a:t>
            </a:r>
            <a:r>
              <a:rPr b="0" spc="55" dirty="0">
                <a:latin typeface="Arial MT"/>
                <a:cs typeface="Arial MT"/>
              </a:rPr>
              <a:t> </a:t>
            </a:r>
            <a:r>
              <a:rPr b="0" spc="35" dirty="0">
                <a:latin typeface="Arial MT"/>
                <a:cs typeface="Arial MT"/>
              </a:rPr>
              <a:t>la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45" dirty="0">
                <a:latin typeface="Arial MT"/>
                <a:cs typeface="Arial MT"/>
              </a:rPr>
              <a:t>formación </a:t>
            </a:r>
            <a:r>
              <a:rPr b="0" spc="50" dirty="0">
                <a:latin typeface="Arial MT"/>
                <a:cs typeface="Arial MT"/>
              </a:rPr>
              <a:t> </a:t>
            </a:r>
            <a:r>
              <a:rPr b="0" spc="40" dirty="0">
                <a:latin typeface="Arial MT"/>
                <a:cs typeface="Arial MT"/>
              </a:rPr>
              <a:t>presencial,</a:t>
            </a:r>
            <a:r>
              <a:rPr b="0" spc="20" dirty="0">
                <a:latin typeface="Arial MT"/>
                <a:cs typeface="Arial MT"/>
              </a:rPr>
              <a:t> </a:t>
            </a:r>
            <a:r>
              <a:rPr b="0" spc="40" dirty="0">
                <a:latin typeface="Arial MT"/>
                <a:cs typeface="Arial MT"/>
              </a:rPr>
              <a:t>flipped</a:t>
            </a:r>
            <a:r>
              <a:rPr b="0" spc="20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o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spc="45" dirty="0">
                <a:latin typeface="Arial MT"/>
                <a:cs typeface="Arial MT"/>
              </a:rPr>
              <a:t>semipresencial,</a:t>
            </a:r>
            <a:r>
              <a:rPr b="0" spc="20" dirty="0">
                <a:latin typeface="Arial MT"/>
                <a:cs typeface="Arial MT"/>
              </a:rPr>
              <a:t> </a:t>
            </a:r>
            <a:r>
              <a:rPr b="0" spc="45" dirty="0">
                <a:latin typeface="Arial MT"/>
                <a:cs typeface="Arial MT"/>
              </a:rPr>
              <a:t>por</a:t>
            </a:r>
            <a:r>
              <a:rPr b="0" spc="20" dirty="0">
                <a:latin typeface="Arial MT"/>
                <a:cs typeface="Arial MT"/>
              </a:rPr>
              <a:t> </a:t>
            </a:r>
            <a:r>
              <a:rPr b="0" spc="40" dirty="0">
                <a:latin typeface="Arial MT"/>
                <a:cs typeface="Arial MT"/>
              </a:rPr>
              <a:t>favor:</a:t>
            </a:r>
          </a:p>
          <a:p>
            <a:pPr>
              <a:lnSpc>
                <a:spcPct val="100000"/>
              </a:lnSpc>
            </a:pPr>
            <a:endParaRPr sz="1100" dirty="0">
              <a:latin typeface="Arial MT"/>
              <a:cs typeface="Arial MT"/>
            </a:endParaRPr>
          </a:p>
          <a:p>
            <a:pPr marL="185420" marR="7620" indent="-173355" algn="just">
              <a:lnSpc>
                <a:spcPct val="100000"/>
              </a:lnSpc>
              <a:buFont typeface="Wingdings"/>
              <a:buChar char=""/>
              <a:tabLst>
                <a:tab pos="186055" algn="l"/>
              </a:tabLst>
            </a:pPr>
            <a:r>
              <a:rPr b="0" spc="20" dirty="0">
                <a:latin typeface="Arial MT"/>
                <a:cs typeface="Arial MT"/>
              </a:rPr>
              <a:t>Descargue, </a:t>
            </a:r>
            <a:r>
              <a:rPr b="0" spc="15" dirty="0">
                <a:latin typeface="Arial MT"/>
                <a:cs typeface="Arial MT"/>
              </a:rPr>
              <a:t>revise </a:t>
            </a:r>
            <a:r>
              <a:rPr b="0" spc="45" dirty="0">
                <a:latin typeface="Arial MT"/>
                <a:cs typeface="Arial MT"/>
              </a:rPr>
              <a:t>y </a:t>
            </a:r>
            <a:r>
              <a:rPr b="0" spc="15" dirty="0">
                <a:latin typeface="Arial MT"/>
                <a:cs typeface="Arial MT"/>
              </a:rPr>
              <a:t>modifique </a:t>
            </a:r>
            <a:r>
              <a:rPr b="0" spc="20" dirty="0">
                <a:latin typeface="Arial MT"/>
                <a:cs typeface="Arial MT"/>
              </a:rPr>
              <a:t>los recursos del </a:t>
            </a:r>
            <a:r>
              <a:rPr b="0" spc="25" dirty="0">
                <a:latin typeface="Arial MT"/>
                <a:cs typeface="Arial MT"/>
              </a:rPr>
              <a:t> </a:t>
            </a:r>
            <a:r>
              <a:rPr b="0" spc="20" dirty="0">
                <a:latin typeface="Arial MT"/>
                <a:cs typeface="Arial MT"/>
              </a:rPr>
              <a:t>curso </a:t>
            </a:r>
            <a:r>
              <a:rPr b="0" spc="25" dirty="0">
                <a:latin typeface="Arial MT"/>
                <a:cs typeface="Arial MT"/>
              </a:rPr>
              <a:t>para </a:t>
            </a:r>
            <a:r>
              <a:rPr b="0" spc="35" dirty="0">
                <a:latin typeface="Arial MT"/>
                <a:cs typeface="Arial MT"/>
              </a:rPr>
              <a:t>la </a:t>
            </a:r>
            <a:r>
              <a:rPr b="0" spc="45" dirty="0">
                <a:latin typeface="Arial MT"/>
                <a:cs typeface="Arial MT"/>
              </a:rPr>
              <a:t>formación </a:t>
            </a:r>
            <a:r>
              <a:rPr b="0" spc="50" dirty="0">
                <a:latin typeface="Arial MT"/>
                <a:cs typeface="Arial MT"/>
              </a:rPr>
              <a:t>según sea </a:t>
            </a:r>
            <a:r>
              <a:rPr b="0" spc="45" dirty="0">
                <a:latin typeface="Arial MT"/>
                <a:cs typeface="Arial MT"/>
              </a:rPr>
              <a:t>necesario. </a:t>
            </a:r>
            <a:r>
              <a:rPr b="0" spc="-280" dirty="0">
                <a:latin typeface="Arial MT"/>
                <a:cs typeface="Arial MT"/>
              </a:rPr>
              <a:t> </a:t>
            </a:r>
            <a:r>
              <a:rPr b="0" spc="45" dirty="0">
                <a:latin typeface="Arial MT"/>
                <a:cs typeface="Arial MT"/>
              </a:rPr>
              <a:t>Deje </a:t>
            </a:r>
            <a:r>
              <a:rPr b="0" spc="40" dirty="0">
                <a:latin typeface="Arial MT"/>
                <a:cs typeface="Arial MT"/>
              </a:rPr>
              <a:t>tiempo suficiente para </a:t>
            </a:r>
            <a:r>
              <a:rPr b="0" spc="30" dirty="0">
                <a:latin typeface="Arial MT"/>
                <a:cs typeface="Arial MT"/>
              </a:rPr>
              <a:t>las </a:t>
            </a:r>
            <a:r>
              <a:rPr b="0" spc="40" dirty="0">
                <a:latin typeface="Arial MT"/>
                <a:cs typeface="Arial MT"/>
              </a:rPr>
              <a:t>sesiones </a:t>
            </a:r>
            <a:r>
              <a:rPr b="0" spc="45" dirty="0">
                <a:latin typeface="Arial MT"/>
                <a:cs typeface="Arial MT"/>
              </a:rPr>
              <a:t>de </a:t>
            </a:r>
            <a:r>
              <a:rPr b="0" spc="50" dirty="0">
                <a:latin typeface="Arial MT"/>
                <a:cs typeface="Arial MT"/>
              </a:rPr>
              <a:t> </a:t>
            </a:r>
            <a:r>
              <a:rPr b="0" spc="35" dirty="0">
                <a:latin typeface="Arial MT"/>
                <a:cs typeface="Arial MT"/>
              </a:rPr>
              <a:t>formación.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35" dirty="0">
                <a:latin typeface="Arial MT"/>
                <a:cs typeface="Arial MT"/>
              </a:rPr>
              <a:t>El</a:t>
            </a:r>
            <a:r>
              <a:rPr b="0" spc="40" dirty="0">
                <a:latin typeface="Arial MT"/>
                <a:cs typeface="Arial MT"/>
              </a:rPr>
              <a:t> enlace</a:t>
            </a:r>
            <a:r>
              <a:rPr b="0" spc="45" dirty="0">
                <a:latin typeface="Arial MT"/>
                <a:cs typeface="Arial MT"/>
              </a:rPr>
              <a:t> que</a:t>
            </a:r>
            <a:r>
              <a:rPr b="0" spc="50" dirty="0">
                <a:latin typeface="Arial MT"/>
                <a:cs typeface="Arial MT"/>
              </a:rPr>
              <a:t> </a:t>
            </a:r>
            <a:r>
              <a:rPr b="0" spc="35" dirty="0">
                <a:latin typeface="Arial MT"/>
                <a:cs typeface="Arial MT"/>
              </a:rPr>
              <a:t>necesita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35" dirty="0">
                <a:latin typeface="Arial MT"/>
                <a:cs typeface="Arial MT"/>
              </a:rPr>
              <a:t>es: </a:t>
            </a:r>
            <a:r>
              <a:rPr b="0" spc="40" dirty="0">
                <a:solidFill>
                  <a:srgbClr val="6B9F23"/>
                </a:solidFill>
                <a:latin typeface="Arial MT"/>
                <a:cs typeface="Arial MT"/>
              </a:rPr>
              <a:t> </a:t>
            </a:r>
            <a:r>
              <a:rPr b="0" u="sng" spc="10" dirty="0">
                <a:solidFill>
                  <a:srgbClr val="6B9F23"/>
                </a:solidFill>
                <a:uFill>
                  <a:solidFill>
                    <a:srgbClr val="6B9F23"/>
                  </a:solidFill>
                </a:uFill>
                <a:latin typeface="Arial MT"/>
                <a:cs typeface="Arial MT"/>
                <a:hlinkClick r:id="rId2"/>
              </a:rPr>
              <a:t>https://www.smecrisistoolkit.eu/resources/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94949"/>
              </a:buClr>
              <a:buFont typeface="Wingdings"/>
              <a:buChar char=""/>
            </a:pPr>
            <a:endParaRPr b="0" u="sng" spc="10" dirty="0">
              <a:solidFill>
                <a:srgbClr val="6B9F23"/>
              </a:solidFill>
              <a:uFill>
                <a:solidFill>
                  <a:srgbClr val="6B9F23"/>
                </a:solidFill>
              </a:uFill>
              <a:latin typeface="Arial MT"/>
              <a:cs typeface="Arial MT"/>
              <a:hlinkClick r:id="rId2"/>
            </a:endParaRPr>
          </a:p>
          <a:p>
            <a:pPr marL="185420" marR="9525" indent="-173355" algn="just">
              <a:lnSpc>
                <a:spcPct val="99300"/>
              </a:lnSpc>
              <a:spcBef>
                <a:spcPts val="5"/>
              </a:spcBef>
              <a:buFont typeface="Wingdings"/>
              <a:buChar char=""/>
              <a:tabLst>
                <a:tab pos="186055" algn="l"/>
              </a:tabLst>
            </a:pPr>
            <a:r>
              <a:rPr b="0" spc="35" dirty="0">
                <a:latin typeface="Arial MT"/>
                <a:cs typeface="Arial MT"/>
              </a:rPr>
              <a:t>Localice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30" dirty="0">
                <a:latin typeface="Arial MT"/>
                <a:cs typeface="Arial MT"/>
              </a:rPr>
              <a:t>el</a:t>
            </a:r>
            <a:r>
              <a:rPr b="0" spc="35" dirty="0">
                <a:latin typeface="Arial MT"/>
                <a:cs typeface="Arial MT"/>
              </a:rPr>
              <a:t> contenido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45" dirty="0">
                <a:latin typeface="Arial MT"/>
                <a:cs typeface="Arial MT"/>
              </a:rPr>
              <a:t>de</a:t>
            </a:r>
            <a:r>
              <a:rPr b="0" spc="50" dirty="0">
                <a:latin typeface="Arial MT"/>
                <a:cs typeface="Arial MT"/>
              </a:rPr>
              <a:t> </a:t>
            </a:r>
            <a:r>
              <a:rPr b="0" spc="30" dirty="0">
                <a:latin typeface="Arial MT"/>
                <a:cs typeface="Arial MT"/>
              </a:rPr>
              <a:t>la</a:t>
            </a:r>
            <a:r>
              <a:rPr b="0" spc="35" dirty="0">
                <a:latin typeface="Arial MT"/>
                <a:cs typeface="Arial MT"/>
              </a:rPr>
              <a:t> formación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45" dirty="0">
                <a:latin typeface="Arial MT"/>
                <a:cs typeface="Arial MT"/>
              </a:rPr>
              <a:t>con </a:t>
            </a:r>
            <a:r>
              <a:rPr b="0" spc="50" dirty="0">
                <a:latin typeface="Arial MT"/>
                <a:cs typeface="Arial MT"/>
              </a:rPr>
              <a:t> </a:t>
            </a:r>
            <a:r>
              <a:rPr b="0" spc="35" dirty="0">
                <a:latin typeface="Arial MT"/>
                <a:cs typeface="Arial MT"/>
              </a:rPr>
              <a:t>estudios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de</a:t>
            </a:r>
            <a:r>
              <a:rPr b="0" spc="55" dirty="0">
                <a:latin typeface="Arial MT"/>
                <a:cs typeface="Arial MT"/>
              </a:rPr>
              <a:t> </a:t>
            </a:r>
            <a:r>
              <a:rPr b="0" spc="40" dirty="0">
                <a:latin typeface="Arial MT"/>
                <a:cs typeface="Arial MT"/>
              </a:rPr>
              <a:t>casos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e</a:t>
            </a:r>
            <a:r>
              <a:rPr b="0" spc="55" dirty="0">
                <a:latin typeface="Arial MT"/>
                <a:cs typeface="Arial MT"/>
              </a:rPr>
              <a:t> </a:t>
            </a:r>
            <a:r>
              <a:rPr b="0" spc="25" dirty="0">
                <a:latin typeface="Arial MT"/>
                <a:cs typeface="Arial MT"/>
              </a:rPr>
              <a:t>información</a:t>
            </a:r>
            <a:r>
              <a:rPr b="0" spc="30" dirty="0">
                <a:latin typeface="Arial MT"/>
                <a:cs typeface="Arial MT"/>
              </a:rPr>
              <a:t> sobre</a:t>
            </a:r>
            <a:r>
              <a:rPr b="0" spc="35" dirty="0">
                <a:latin typeface="Arial MT"/>
                <a:cs typeface="Arial MT"/>
              </a:rPr>
              <a:t> </a:t>
            </a:r>
            <a:r>
              <a:rPr b="0" spc="25" dirty="0">
                <a:latin typeface="Arial MT"/>
                <a:cs typeface="Arial MT"/>
              </a:rPr>
              <a:t>las </a:t>
            </a:r>
            <a:r>
              <a:rPr b="0" spc="-280" dirty="0">
                <a:latin typeface="Arial MT"/>
                <a:cs typeface="Arial MT"/>
              </a:rPr>
              <a:t> </a:t>
            </a:r>
            <a:r>
              <a:rPr b="0" spc="35" dirty="0">
                <a:latin typeface="Arial MT"/>
                <a:cs typeface="Arial MT"/>
              </a:rPr>
              <a:t>ayudas</a:t>
            </a:r>
            <a:r>
              <a:rPr b="0" spc="-15" dirty="0">
                <a:latin typeface="Arial MT"/>
                <a:cs typeface="Arial MT"/>
              </a:rPr>
              <a:t> </a:t>
            </a:r>
            <a:r>
              <a:rPr b="0" spc="25" dirty="0">
                <a:latin typeface="Arial MT"/>
                <a:cs typeface="Arial MT"/>
              </a:rPr>
              <a:t>locales</a:t>
            </a:r>
            <a:r>
              <a:rPr b="0" spc="-10" dirty="0">
                <a:latin typeface="Arial MT"/>
                <a:cs typeface="Arial MT"/>
              </a:rPr>
              <a:t> </a:t>
            </a:r>
            <a:r>
              <a:rPr b="0" spc="35" dirty="0">
                <a:latin typeface="Arial MT"/>
                <a:cs typeface="Arial MT"/>
              </a:rPr>
              <a:t>para</a:t>
            </a:r>
            <a:r>
              <a:rPr b="0" spc="-10" dirty="0">
                <a:latin typeface="Arial MT"/>
                <a:cs typeface="Arial MT"/>
              </a:rPr>
              <a:t> </a:t>
            </a:r>
            <a:r>
              <a:rPr b="0" spc="35" dirty="0">
                <a:latin typeface="Arial MT"/>
                <a:cs typeface="Arial MT"/>
              </a:rPr>
              <a:t>sus</a:t>
            </a:r>
            <a:r>
              <a:rPr b="0" spc="-10" dirty="0">
                <a:latin typeface="Arial MT"/>
                <a:cs typeface="Arial MT"/>
              </a:rPr>
              <a:t> </a:t>
            </a:r>
            <a:r>
              <a:rPr b="0" spc="25" dirty="0">
                <a:latin typeface="Arial MT"/>
                <a:cs typeface="Arial MT"/>
              </a:rPr>
              <a:t>estudiantes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40403" y="2920491"/>
            <a:ext cx="3145155" cy="4340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8255" indent="-173355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6690" algn="l"/>
              </a:tabLst>
            </a:pP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Asegúrese</a:t>
            </a:r>
            <a:r>
              <a:rPr sz="1050" spc="30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que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todos</a:t>
            </a:r>
            <a:r>
              <a:rPr sz="1050" spc="30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los</a:t>
            </a:r>
            <a:r>
              <a:rPr sz="1050" spc="30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participantes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realicen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los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ejercicios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incluidos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en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cada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módulo, </a:t>
            </a:r>
            <a:r>
              <a:rPr sz="1050" spc="-2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ya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que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proporcionan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un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valioso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aprendizaje.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94949"/>
              </a:buClr>
              <a:buFont typeface="Wingdings"/>
              <a:buChar char=""/>
            </a:pPr>
            <a:endParaRPr sz="1050">
              <a:latin typeface="Arial MT"/>
              <a:cs typeface="Arial MT"/>
            </a:endParaRPr>
          </a:p>
          <a:p>
            <a:pPr marL="186055" marR="5715" indent="-173355" algn="just">
              <a:lnSpc>
                <a:spcPct val="100000"/>
              </a:lnSpc>
              <a:buFont typeface="Wingdings"/>
              <a:buChar char=""/>
              <a:tabLst>
                <a:tab pos="186690" algn="l"/>
              </a:tabLst>
            </a:pP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Dejar</a:t>
            </a:r>
            <a:r>
              <a:rPr sz="1050" spc="-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tiempo</a:t>
            </a:r>
            <a:r>
              <a:rPr sz="1050" spc="-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para</a:t>
            </a:r>
            <a:r>
              <a:rPr sz="1050" spc="-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la</a:t>
            </a:r>
            <a:r>
              <a:rPr sz="1050" spc="-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revisión</a:t>
            </a:r>
            <a:r>
              <a:rPr sz="1050" spc="-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050" spc="-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los</a:t>
            </a:r>
            <a:r>
              <a:rPr sz="1050" spc="-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ejercicios</a:t>
            </a:r>
            <a:r>
              <a:rPr sz="1050" spc="-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y </a:t>
            </a:r>
            <a:r>
              <a:rPr sz="1050" spc="-2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proporcionar</a:t>
            </a:r>
            <a:r>
              <a:rPr sz="1050" spc="-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un</a:t>
            </a:r>
            <a:r>
              <a:rPr sz="1050" spc="-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bucle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retroalimentación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50" b="1" spc="-75" dirty="0">
                <a:solidFill>
                  <a:srgbClr val="494949"/>
                </a:solidFill>
                <a:latin typeface="Tahoma"/>
                <a:cs typeface="Tahoma"/>
              </a:rPr>
              <a:t>3</a:t>
            </a:r>
            <a:r>
              <a:rPr sz="1050" b="1" spc="-35" dirty="0">
                <a:solidFill>
                  <a:srgbClr val="494949"/>
                </a:solidFill>
                <a:latin typeface="Tahoma"/>
                <a:cs typeface="Tahoma"/>
              </a:rPr>
              <a:t>.</a:t>
            </a:r>
            <a:r>
              <a:rPr sz="1050" b="1" spc="-2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b="1" spc="-10" dirty="0">
                <a:solidFill>
                  <a:srgbClr val="494949"/>
                </a:solidFill>
                <a:latin typeface="Tahoma"/>
                <a:cs typeface="Tahoma"/>
              </a:rPr>
              <a:t>E</a:t>
            </a:r>
            <a:r>
              <a:rPr sz="1050" b="1" spc="-15" dirty="0">
                <a:solidFill>
                  <a:srgbClr val="494949"/>
                </a:solidFill>
                <a:latin typeface="Tahoma"/>
                <a:cs typeface="Tahoma"/>
              </a:rPr>
              <a:t>nfo</a:t>
            </a:r>
            <a:r>
              <a:rPr sz="1050" b="1" spc="-10" dirty="0">
                <a:solidFill>
                  <a:srgbClr val="494949"/>
                </a:solidFill>
                <a:latin typeface="Tahoma"/>
                <a:cs typeface="Tahoma"/>
              </a:rPr>
              <a:t>q</a:t>
            </a:r>
            <a:r>
              <a:rPr sz="1050" b="1" spc="-15" dirty="0">
                <a:solidFill>
                  <a:srgbClr val="494949"/>
                </a:solidFill>
                <a:latin typeface="Tahoma"/>
                <a:cs typeface="Tahoma"/>
              </a:rPr>
              <a:t>u</a:t>
            </a:r>
            <a:r>
              <a:rPr sz="1050" b="1" dirty="0">
                <a:solidFill>
                  <a:srgbClr val="494949"/>
                </a:solidFill>
                <a:latin typeface="Tahoma"/>
                <a:cs typeface="Tahoma"/>
              </a:rPr>
              <a:t>e</a:t>
            </a:r>
            <a:r>
              <a:rPr sz="1050" b="1" spc="-2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050" b="1" spc="-35" dirty="0">
                <a:solidFill>
                  <a:srgbClr val="494949"/>
                </a:solidFill>
                <a:latin typeface="Tahoma"/>
                <a:cs typeface="Tahoma"/>
              </a:rPr>
              <a:t>ped</a:t>
            </a:r>
            <a:r>
              <a:rPr sz="1050" b="1" spc="-40" dirty="0">
                <a:solidFill>
                  <a:srgbClr val="494949"/>
                </a:solidFill>
                <a:latin typeface="Tahoma"/>
                <a:cs typeface="Tahoma"/>
              </a:rPr>
              <a:t>a</a:t>
            </a:r>
            <a:r>
              <a:rPr sz="1050" b="1" spc="-35" dirty="0">
                <a:solidFill>
                  <a:srgbClr val="494949"/>
                </a:solidFill>
                <a:latin typeface="Tahoma"/>
                <a:cs typeface="Tahoma"/>
              </a:rPr>
              <a:t>g</a:t>
            </a:r>
            <a:r>
              <a:rPr sz="1050" b="1" spc="-45" dirty="0">
                <a:solidFill>
                  <a:srgbClr val="494949"/>
                </a:solidFill>
                <a:latin typeface="Tahoma"/>
                <a:cs typeface="Tahoma"/>
              </a:rPr>
              <a:t>ó</a:t>
            </a:r>
            <a:r>
              <a:rPr sz="1050" b="1" spc="-35" dirty="0">
                <a:solidFill>
                  <a:srgbClr val="494949"/>
                </a:solidFill>
                <a:latin typeface="Tahoma"/>
                <a:cs typeface="Tahoma"/>
              </a:rPr>
              <a:t>g</a:t>
            </a:r>
            <a:r>
              <a:rPr sz="1050" b="1" spc="-20" dirty="0">
                <a:solidFill>
                  <a:srgbClr val="494949"/>
                </a:solidFill>
                <a:latin typeface="Tahoma"/>
                <a:cs typeface="Tahoma"/>
              </a:rPr>
              <a:t>i</a:t>
            </a:r>
            <a:r>
              <a:rPr sz="1050" b="1" spc="-30" dirty="0">
                <a:solidFill>
                  <a:srgbClr val="494949"/>
                </a:solidFill>
                <a:latin typeface="Tahoma"/>
                <a:cs typeface="Tahoma"/>
              </a:rPr>
              <a:t>c</a:t>
            </a:r>
            <a:r>
              <a:rPr sz="1050" b="1" spc="-40" dirty="0">
                <a:solidFill>
                  <a:srgbClr val="494949"/>
                </a:solidFill>
                <a:latin typeface="Tahoma"/>
                <a:cs typeface="Tahoma"/>
              </a:rPr>
              <a:t>o</a:t>
            </a:r>
            <a:endParaRPr sz="1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ahoma"/>
              <a:cs typeface="Tahoma"/>
            </a:endParaRPr>
          </a:p>
          <a:p>
            <a:pPr marL="13335" marR="14604" algn="just">
              <a:lnSpc>
                <a:spcPct val="100000"/>
              </a:lnSpc>
            </a:pP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Los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Recursos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Educativos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Abiertos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han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sido </a:t>
            </a:r>
            <a:r>
              <a:rPr sz="1050" spc="-2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diseñados para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dar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cabida a diversos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estilos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y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culturas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 enseñanza.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Arial MT"/>
              <a:cs typeface="Arial MT"/>
            </a:endParaRPr>
          </a:p>
          <a:p>
            <a:pPr marL="13335" marR="7620" algn="just">
              <a:lnSpc>
                <a:spcPct val="100000"/>
              </a:lnSpc>
              <a:spcBef>
                <a:spcPts val="5"/>
              </a:spcBef>
            </a:pP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Como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hilo conductor,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cada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módulo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se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presenta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con </a:t>
            </a:r>
            <a:r>
              <a:rPr sz="1050" spc="-2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el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siguiente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diseño: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Arial MT"/>
              <a:cs typeface="Arial MT"/>
            </a:endParaRPr>
          </a:p>
          <a:p>
            <a:pPr marL="186055" marR="5080" indent="-173355" algn="just">
              <a:lnSpc>
                <a:spcPct val="100000"/>
              </a:lnSpc>
              <a:buFont typeface="Wingdings"/>
              <a:buChar char=""/>
              <a:tabLst>
                <a:tab pos="186690" algn="l"/>
              </a:tabLst>
            </a:pP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El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 tema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 se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introduce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 brevemente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antes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entrar</a:t>
            </a:r>
            <a:r>
              <a:rPr sz="1050" spc="-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en</a:t>
            </a:r>
            <a:r>
              <a:rPr sz="1050" spc="-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materia.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494949"/>
              </a:buClr>
              <a:buFont typeface="Wingdings"/>
              <a:buChar char=""/>
            </a:pPr>
            <a:endParaRPr sz="1100">
              <a:latin typeface="Arial MT"/>
              <a:cs typeface="Arial MT"/>
            </a:endParaRPr>
          </a:p>
          <a:p>
            <a:pPr marL="186055" marR="6350" indent="-173355" algn="just">
              <a:lnSpc>
                <a:spcPct val="99400"/>
              </a:lnSpc>
              <a:buFont typeface="Wingdings"/>
              <a:buChar char=""/>
              <a:tabLst>
                <a:tab pos="186690" algn="l"/>
              </a:tabLst>
            </a:pPr>
            <a:r>
              <a:rPr sz="1050" spc="55" dirty="0">
                <a:solidFill>
                  <a:srgbClr val="494949"/>
                </a:solidFill>
                <a:latin typeface="Arial MT"/>
                <a:cs typeface="Arial MT"/>
              </a:rPr>
              <a:t>Se</a:t>
            </a:r>
            <a:r>
              <a:rPr sz="1050" spc="40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presenta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información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y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las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 mejores </a:t>
            </a:r>
            <a:r>
              <a:rPr sz="1050" spc="-2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prácticas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actuales 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sobre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el 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tema,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pasando </a:t>
            </a:r>
            <a:r>
              <a:rPr sz="105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definiciones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generales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a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aplicaciones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más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detalladas,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lo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que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permite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 comprender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el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 alcance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del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tema.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94949"/>
              </a:buClr>
              <a:buFont typeface="Wingdings"/>
              <a:buChar char=""/>
            </a:pPr>
            <a:endParaRPr sz="1100">
              <a:latin typeface="Arial MT"/>
              <a:cs typeface="Arial MT"/>
            </a:endParaRPr>
          </a:p>
          <a:p>
            <a:pPr marL="186055" indent="-17335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86690" algn="l"/>
              </a:tabLst>
            </a:pP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Los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 conocimientos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se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 refuerzan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y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 las</a:t>
            </a:r>
            <a:r>
              <a:rPr sz="1050" spc="-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habilidades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4140" y="7392923"/>
            <a:ext cx="24828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5150" algn="l"/>
              </a:tabLst>
            </a:pP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estudiantes/aprendices	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participan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14140" y="7234428"/>
            <a:ext cx="2965450" cy="34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255"/>
              </a:lnSpc>
              <a:spcBef>
                <a:spcPts val="100"/>
              </a:spcBef>
              <a:tabLst>
                <a:tab pos="367665" algn="l"/>
                <a:tab pos="1258570" algn="l"/>
                <a:tab pos="1569720" algn="l"/>
                <a:tab pos="2279650" algn="l"/>
                <a:tab pos="2752725" algn="l"/>
              </a:tabLst>
            </a:pP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s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e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des</a:t>
            </a:r>
            <a:r>
              <a:rPr sz="1050" spc="-5" dirty="0">
                <a:solidFill>
                  <a:srgbClr val="494949"/>
                </a:solidFill>
                <a:latin typeface="Arial MT"/>
                <a:cs typeface="Arial MT"/>
              </a:rPr>
              <a:t>arrolla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n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a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medida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que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los</a:t>
            </a:r>
            <a:endParaRPr sz="1050">
              <a:latin typeface="Arial MT"/>
              <a:cs typeface="Arial MT"/>
            </a:endParaRPr>
          </a:p>
          <a:p>
            <a:pPr marR="6985" algn="r">
              <a:lnSpc>
                <a:spcPts val="1255"/>
              </a:lnSpc>
            </a:pP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en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14140" y="7552181"/>
            <a:ext cx="295402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ejercicios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prácticos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o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en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preguntas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estudio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36062"/>
            <a:ext cx="7555357" cy="76363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 </a:t>
            </a:r>
            <a:r>
              <a:rPr spc="-5" dirty="0"/>
              <a:t>O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L</a:t>
            </a:r>
            <a:r>
              <a:rPr spc="10" dirty="0"/>
              <a:t> </a:t>
            </a:r>
            <a:r>
              <a:rPr spc="-5" dirty="0"/>
              <a:t>O S C </a:t>
            </a:r>
            <a:r>
              <a:rPr spc="-135" dirty="0"/>
              <a:t> </a:t>
            </a:r>
            <a:r>
              <a:rPr spc="-5" dirty="0"/>
              <a:t>O</a:t>
            </a:r>
            <a:r>
              <a:rPr spc="-10" dirty="0"/>
              <a:t> </a:t>
            </a:r>
            <a:r>
              <a:rPr spc="-5" dirty="0"/>
              <a:t>N T</a:t>
            </a:r>
            <a:r>
              <a:rPr dirty="0"/>
              <a:t> </a:t>
            </a:r>
            <a:r>
              <a:rPr spc="-5" dirty="0"/>
              <a:t>R O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7056881" y="10333036"/>
            <a:ext cx="127000" cy="1122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lang="es-ES" spc="5" dirty="0"/>
              <a:t>5</a:t>
            </a:r>
            <a:endParaRPr spc="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3545" y="8907779"/>
            <a:ext cx="34925" cy="8890"/>
          </a:xfrm>
          <a:custGeom>
            <a:avLst/>
            <a:gdLst/>
            <a:ahLst/>
            <a:cxnLst/>
            <a:rect l="l" t="t" r="r" b="b"/>
            <a:pathLst>
              <a:path w="34925" h="8890">
                <a:moveTo>
                  <a:pt x="34925" y="0"/>
                </a:moveTo>
                <a:lnTo>
                  <a:pt x="0" y="0"/>
                </a:lnTo>
                <a:lnTo>
                  <a:pt x="0" y="8889"/>
                </a:lnTo>
                <a:lnTo>
                  <a:pt x="34925" y="8889"/>
                </a:lnTo>
                <a:lnTo>
                  <a:pt x="34925" y="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59040" cy="2705735"/>
            <a:chOff x="0" y="0"/>
            <a:chExt cx="7559040" cy="27057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59040" cy="2705735"/>
            </a:xfrm>
            <a:custGeom>
              <a:avLst/>
              <a:gdLst/>
              <a:ahLst/>
              <a:cxnLst/>
              <a:rect l="l" t="t" r="r" b="b"/>
              <a:pathLst>
                <a:path w="7559040" h="2705735">
                  <a:moveTo>
                    <a:pt x="0" y="2705734"/>
                  </a:moveTo>
                  <a:lnTo>
                    <a:pt x="7559040" y="2705734"/>
                  </a:lnTo>
                  <a:lnTo>
                    <a:pt x="7559040" y="0"/>
                  </a:lnTo>
                  <a:lnTo>
                    <a:pt x="0" y="0"/>
                  </a:lnTo>
                  <a:lnTo>
                    <a:pt x="0" y="2705734"/>
                  </a:lnTo>
                  <a:close/>
                </a:path>
              </a:pathLst>
            </a:custGeom>
            <a:solidFill>
              <a:srgbClr val="B4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5290" y="2406014"/>
              <a:ext cx="532130" cy="0"/>
            </a:xfrm>
            <a:custGeom>
              <a:avLst/>
              <a:gdLst/>
              <a:ahLst/>
              <a:cxnLst/>
              <a:rect l="l" t="t" r="r" b="b"/>
              <a:pathLst>
                <a:path w="532130">
                  <a:moveTo>
                    <a:pt x="0" y="0"/>
                  </a:moveTo>
                  <a:lnTo>
                    <a:pt x="532130" y="0"/>
                  </a:lnTo>
                </a:path>
              </a:pathLst>
            </a:custGeom>
            <a:ln w="28575">
              <a:solidFill>
                <a:srgbClr val="EF69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4980" y="646429"/>
            <a:ext cx="408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04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 </a:t>
            </a:r>
            <a:r>
              <a:rPr spc="-5" dirty="0"/>
              <a:t>O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L</a:t>
            </a:r>
            <a:r>
              <a:rPr spc="10" dirty="0"/>
              <a:t> </a:t>
            </a:r>
            <a:r>
              <a:rPr spc="-5" dirty="0"/>
              <a:t>O S C </a:t>
            </a:r>
            <a:r>
              <a:rPr spc="-135" dirty="0"/>
              <a:t> </a:t>
            </a:r>
            <a:r>
              <a:rPr spc="-5" dirty="0"/>
              <a:t>O</a:t>
            </a:r>
            <a:r>
              <a:rPr spc="-10" dirty="0"/>
              <a:t> </a:t>
            </a:r>
            <a:r>
              <a:rPr spc="-5" dirty="0"/>
              <a:t>N T</a:t>
            </a:r>
            <a:r>
              <a:rPr dirty="0"/>
              <a:t> </a:t>
            </a:r>
            <a:r>
              <a:rPr spc="-5" dirty="0"/>
              <a:t>R O</a:t>
            </a:r>
            <a:r>
              <a:rPr spc="-10" dirty="0"/>
              <a:t> </a:t>
            </a:r>
            <a:r>
              <a:rPr spc="-5" dirty="0"/>
              <a:t>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7056881" y="10333036"/>
            <a:ext cx="127000" cy="1122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lang="es-ES" spc="5" dirty="0"/>
              <a:t>6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980" y="1305052"/>
            <a:ext cx="4987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195" dirty="0"/>
              <a:t>O</a:t>
            </a:r>
            <a:r>
              <a:rPr sz="2400" u="none" spc="-175" dirty="0"/>
              <a:t>PC</a:t>
            </a:r>
            <a:r>
              <a:rPr sz="2400" u="none" spc="-135" dirty="0"/>
              <a:t>I</a:t>
            </a:r>
            <a:r>
              <a:rPr sz="2400" u="none" spc="-195" dirty="0"/>
              <a:t>O</a:t>
            </a:r>
            <a:r>
              <a:rPr sz="2400" u="none" spc="-185" dirty="0"/>
              <a:t>NE</a:t>
            </a:r>
            <a:r>
              <a:rPr sz="2400" u="none" spc="-160" dirty="0"/>
              <a:t>S</a:t>
            </a:r>
            <a:r>
              <a:rPr sz="2400" u="none" spc="-75" dirty="0"/>
              <a:t> </a:t>
            </a:r>
            <a:r>
              <a:rPr sz="2400" u="none" spc="-204" dirty="0"/>
              <a:t>D</a:t>
            </a:r>
            <a:r>
              <a:rPr sz="2400" u="none" spc="-155" dirty="0"/>
              <a:t>E</a:t>
            </a:r>
            <a:r>
              <a:rPr sz="2400" u="none" spc="-80" dirty="0"/>
              <a:t> </a:t>
            </a:r>
            <a:r>
              <a:rPr sz="2400" u="none" spc="-150" dirty="0"/>
              <a:t>E</a:t>
            </a:r>
            <a:r>
              <a:rPr sz="2400" u="none" spc="-195" dirty="0"/>
              <a:t>N</a:t>
            </a:r>
            <a:r>
              <a:rPr sz="2400" u="none" spc="-150" dirty="0"/>
              <a:t>T</a:t>
            </a:r>
            <a:r>
              <a:rPr sz="2400" u="none" spc="-190" dirty="0"/>
              <a:t>R</a:t>
            </a:r>
            <a:r>
              <a:rPr sz="2400" u="none" spc="-145" dirty="0"/>
              <a:t>E</a:t>
            </a:r>
            <a:r>
              <a:rPr sz="2400" u="none" spc="-195" dirty="0"/>
              <a:t>G</a:t>
            </a:r>
            <a:r>
              <a:rPr sz="2400" u="none" spc="-175" dirty="0"/>
              <a:t>A</a:t>
            </a:r>
            <a:r>
              <a:rPr sz="2400" u="none" spc="-70" dirty="0"/>
              <a:t> </a:t>
            </a:r>
            <a:r>
              <a:rPr sz="2400" u="none" spc="-185" dirty="0"/>
              <a:t>D</a:t>
            </a:r>
            <a:r>
              <a:rPr sz="2400" u="none" spc="-160" dirty="0"/>
              <a:t>E</a:t>
            </a:r>
            <a:r>
              <a:rPr sz="2400" u="none" spc="-145" dirty="0"/>
              <a:t>L</a:t>
            </a:r>
            <a:r>
              <a:rPr sz="2400" u="none" spc="-70" dirty="0"/>
              <a:t> </a:t>
            </a:r>
            <a:r>
              <a:rPr sz="2400" u="none" spc="-165" dirty="0"/>
              <a:t>C</a:t>
            </a:r>
            <a:r>
              <a:rPr sz="2400" u="none" spc="-185" dirty="0"/>
              <a:t>UR</a:t>
            </a:r>
            <a:r>
              <a:rPr sz="2400" u="none" spc="-145" dirty="0"/>
              <a:t>S</a:t>
            </a:r>
            <a:r>
              <a:rPr sz="2400" u="none" spc="-195" dirty="0"/>
              <a:t>O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72618" y="3036061"/>
            <a:ext cx="4074795" cy="161290"/>
          </a:xfrm>
          <a:prstGeom prst="rect">
            <a:avLst/>
          </a:prstGeom>
          <a:solidFill>
            <a:srgbClr val="B41F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50" b="1" spc="-55" dirty="0">
                <a:solidFill>
                  <a:srgbClr val="FFFFFF"/>
                </a:solidFill>
                <a:latin typeface="Tahoma"/>
                <a:cs typeface="Tahoma"/>
              </a:rPr>
              <a:t>a.</a:t>
            </a:r>
            <a:r>
              <a:rPr sz="1050" b="1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15" dirty="0">
                <a:solidFill>
                  <a:srgbClr val="FFFFFF"/>
                </a:solidFill>
                <a:latin typeface="Tahoma"/>
                <a:cs typeface="Tahoma"/>
              </a:rPr>
              <a:t>Formación</a:t>
            </a:r>
            <a:r>
              <a:rPr sz="105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15" dirty="0">
                <a:solidFill>
                  <a:srgbClr val="FFFFFF"/>
                </a:solidFill>
                <a:latin typeface="Tahoma"/>
                <a:cs typeface="Tahoma"/>
              </a:rPr>
              <a:t>presencial</a:t>
            </a:r>
            <a:r>
              <a:rPr sz="105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15" dirty="0">
                <a:solidFill>
                  <a:srgbClr val="FFFFFF"/>
                </a:solidFill>
                <a:latin typeface="Tahoma"/>
                <a:cs typeface="Tahoma"/>
              </a:rPr>
              <a:t>tradicional </a:t>
            </a: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05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15" dirty="0">
                <a:solidFill>
                  <a:srgbClr val="FFFFFF"/>
                </a:solidFill>
                <a:latin typeface="Tahoma"/>
                <a:cs typeface="Tahoma"/>
              </a:rPr>
              <a:t>herramientas</a:t>
            </a:r>
            <a:r>
              <a:rPr sz="105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15" dirty="0">
                <a:solidFill>
                  <a:srgbClr val="FFFFFF"/>
                </a:solidFill>
                <a:latin typeface="Tahoma"/>
                <a:cs typeface="Tahoma"/>
              </a:rPr>
              <a:t>necesarias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679" y="3347211"/>
            <a:ext cx="6750050" cy="82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La formación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presencial sigue siendo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una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las técnicas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formación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más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populares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para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el desarrollo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capacidades.</a:t>
            </a:r>
            <a:r>
              <a:rPr sz="1050" spc="10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Normalmente,</a:t>
            </a:r>
            <a:r>
              <a:rPr sz="1050" spc="10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se</a:t>
            </a:r>
            <a:r>
              <a:rPr sz="1050" spc="1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trata</a:t>
            </a:r>
            <a:r>
              <a:rPr sz="1050" spc="10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050" spc="1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una</a:t>
            </a:r>
            <a:r>
              <a:rPr sz="1050" spc="1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formación</a:t>
            </a:r>
            <a:r>
              <a:rPr sz="1050" spc="1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presencial</a:t>
            </a:r>
            <a:r>
              <a:rPr sz="1050" spc="1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centrada</a:t>
            </a:r>
            <a:r>
              <a:rPr sz="1050" spc="1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en</a:t>
            </a:r>
            <a:r>
              <a:rPr sz="1050" spc="1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un</a:t>
            </a:r>
            <a:r>
              <a:rPr sz="1050" spc="1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instructor</a:t>
            </a:r>
            <a:r>
              <a:rPr sz="1050" spc="1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que</a:t>
            </a:r>
            <a:r>
              <a:rPr sz="1050" spc="1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tiene</a:t>
            </a:r>
            <a:r>
              <a:rPr sz="1050" spc="1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lugar </a:t>
            </a:r>
            <a:r>
              <a:rPr sz="1050" spc="-2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en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un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tiempo y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lugar fijos.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Las herramientas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del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proyecto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SECure 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SME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Early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Crisis Toolkit, el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uso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sugerido y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los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recursos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 adicionales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necesarios pueden</a:t>
            </a:r>
            <a:endParaRPr sz="1050">
              <a:latin typeface="Arial MT"/>
              <a:cs typeface="Arial MT"/>
            </a:endParaRPr>
          </a:p>
          <a:p>
            <a:pPr marL="12700" algn="just">
              <a:lnSpc>
                <a:spcPts val="1250"/>
              </a:lnSpc>
            </a:pP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ser</a:t>
            </a:r>
            <a:r>
              <a:rPr sz="1050" spc="-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494949"/>
                </a:solidFill>
                <a:latin typeface="Arial MT"/>
                <a:cs typeface="Arial MT"/>
              </a:rPr>
              <a:t>esbozado</a:t>
            </a:r>
            <a:r>
              <a:rPr sz="1050" spc="-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como</a:t>
            </a:r>
            <a:r>
              <a:rPr sz="1050" spc="-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-30" dirty="0">
                <a:solidFill>
                  <a:srgbClr val="494949"/>
                </a:solidFill>
                <a:latin typeface="Arial MT"/>
                <a:cs typeface="Arial MT"/>
              </a:rPr>
              <a:t>...</a:t>
            </a:r>
            <a:endParaRPr sz="1050">
              <a:latin typeface="Arial MT"/>
              <a:cs typeface="Arial MT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27501"/>
              </p:ext>
            </p:extLst>
          </p:nvPr>
        </p:nvGraphicFramePr>
        <p:xfrm>
          <a:off x="418591" y="4241090"/>
          <a:ext cx="6765290" cy="3625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2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124">
                <a:tc>
                  <a:txBody>
                    <a:bodyPr/>
                    <a:lstStyle/>
                    <a:p>
                      <a:pPr marL="972185" marR="395605" indent="-564515">
                        <a:lnSpc>
                          <a:spcPct val="100899"/>
                        </a:lnSpc>
                        <a:spcBef>
                          <a:spcPts val="920"/>
                        </a:spcBef>
                      </a:pPr>
                      <a:r>
                        <a:rPr sz="115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</a:t>
                      </a:r>
                      <a:r>
                        <a:rPr sz="115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5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rr</a:t>
                      </a:r>
                      <a:r>
                        <a:rPr sz="115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am</a:t>
                      </a:r>
                      <a:r>
                        <a:rPr sz="115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15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115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5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par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  aula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11684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2C91"/>
                    </a:solidFill>
                  </a:tcPr>
                </a:tc>
                <a:tc>
                  <a:txBody>
                    <a:bodyPr/>
                    <a:lstStyle/>
                    <a:p>
                      <a:pPr marL="974725" marR="479425" indent="-4787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5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Uso </a:t>
                      </a:r>
                      <a:r>
                        <a:rPr sz="115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sugerido</a:t>
                      </a:r>
                      <a:r>
                        <a:rPr sz="115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en</a:t>
                      </a:r>
                      <a:r>
                        <a:rPr sz="115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 </a:t>
                      </a:r>
                      <a:r>
                        <a:rPr sz="1150" b="1" spc="-3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Aula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2C91"/>
                    </a:solidFill>
                  </a:tcPr>
                </a:tc>
                <a:tc>
                  <a:txBody>
                    <a:bodyPr/>
                    <a:lstStyle/>
                    <a:p>
                      <a:pPr marL="765175" marR="349250" indent="-3898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5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Recursos </a:t>
                      </a:r>
                      <a:r>
                        <a:rPr sz="11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adicionales </a:t>
                      </a:r>
                      <a:r>
                        <a:rPr sz="1150" b="1" spc="-3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Requerido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2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78180" marR="574675" indent="-81280">
                        <a:lnSpc>
                          <a:spcPts val="1330"/>
                        </a:lnSpc>
                      </a:pPr>
                      <a:r>
                        <a:rPr sz="1100" spc="-20" dirty="0">
                          <a:latin typeface="Arial MT"/>
                          <a:cs typeface="Arial MT"/>
                        </a:rPr>
                        <a:t>Pr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aci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ó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e  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PowerPoint</a:t>
                      </a:r>
                      <a:r>
                        <a:rPr sz="11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40" dirty="0">
                          <a:latin typeface="Arial MT"/>
                          <a:cs typeface="Arial MT"/>
                        </a:rPr>
                        <a:t>©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DDC"/>
                    </a:solidFill>
                  </a:tcPr>
                </a:tc>
                <a:tc>
                  <a:txBody>
                    <a:bodyPr/>
                    <a:lstStyle/>
                    <a:p>
                      <a:pPr marL="173355" marR="151765" algn="ctr">
                        <a:lnSpc>
                          <a:spcPct val="99300"/>
                        </a:lnSpc>
                        <a:spcBef>
                          <a:spcPts val="350"/>
                        </a:spcBef>
                      </a:pPr>
                      <a:r>
                        <a:rPr sz="1100" spc="25" dirty="0">
                          <a:latin typeface="Arial MT"/>
                          <a:cs typeface="Arial MT"/>
                        </a:rPr>
                        <a:t>Los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20" dirty="0">
                          <a:latin typeface="Arial MT"/>
                          <a:cs typeface="Arial MT"/>
                        </a:rPr>
                        <a:t>materiales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3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25" dirty="0">
                          <a:latin typeface="Arial MT"/>
                          <a:cs typeface="Arial MT"/>
                        </a:rPr>
                        <a:t>formación </a:t>
                      </a:r>
                      <a:r>
                        <a:rPr sz="1100" spc="-3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25" dirty="0">
                          <a:latin typeface="Arial MT"/>
                          <a:cs typeface="Arial MT"/>
                        </a:rPr>
                        <a:t>se </a:t>
                      </a:r>
                      <a:r>
                        <a:rPr sz="1100" spc="20" dirty="0">
                          <a:latin typeface="Arial MT"/>
                          <a:cs typeface="Arial MT"/>
                        </a:rPr>
                        <a:t>elaboran </a:t>
                      </a:r>
                      <a:r>
                        <a:rPr sz="1100" spc="25" dirty="0">
                          <a:latin typeface="Arial MT"/>
                          <a:cs typeface="Arial MT"/>
                        </a:rPr>
                        <a:t>en PowerPoint. </a:t>
                      </a:r>
                      <a:r>
                        <a:rPr sz="11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25" dirty="0">
                          <a:latin typeface="Arial MT"/>
                          <a:cs typeface="Arial MT"/>
                        </a:rPr>
                        <a:t>Sugerimos que se 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muestren </a:t>
                      </a:r>
                      <a:r>
                        <a:rPr sz="1100" spc="-3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20" dirty="0">
                          <a:latin typeface="Arial MT"/>
                          <a:cs typeface="Arial MT"/>
                        </a:rPr>
                        <a:t>en 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una 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pantalla 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grande para 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20" dirty="0">
                          <a:latin typeface="Arial MT"/>
                          <a:cs typeface="Arial MT"/>
                        </a:rPr>
                        <a:t>impartirlos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25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el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20" dirty="0">
                          <a:latin typeface="Arial MT"/>
                          <a:cs typeface="Arial MT"/>
                        </a:rPr>
                        <a:t>aula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57530">
                        <a:lnSpc>
                          <a:spcPts val="1375"/>
                        </a:lnSpc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Ordenador</a:t>
                      </a:r>
                    </a:p>
                    <a:p>
                      <a:pPr marL="842010" marR="579120">
                        <a:lnSpc>
                          <a:spcPct val="99300"/>
                        </a:lnSpc>
                        <a:spcBef>
                          <a:spcPts val="5"/>
                        </a:spcBef>
                      </a:pPr>
                      <a:r>
                        <a:rPr sz="1100" spc="-1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á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ro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y  </a:t>
                      </a:r>
                      <a:r>
                        <a:rPr sz="1100" spc="40" dirty="0">
                          <a:latin typeface="Arial MT"/>
                          <a:cs typeface="Arial MT"/>
                        </a:rPr>
                        <a:t>ector </a:t>
                      </a:r>
                      <a:r>
                        <a:rPr sz="1100" spc="50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1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ordenador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  <a:p>
                      <a:pPr marL="522605">
                        <a:lnSpc>
                          <a:spcPts val="1340"/>
                        </a:lnSpc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Pantalla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grande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pared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spc="15" dirty="0">
                          <a:latin typeface="Arial MT"/>
                          <a:cs typeface="Arial MT"/>
                        </a:rPr>
                        <a:t>Vídeos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8EC"/>
                    </a:solidFill>
                  </a:tcPr>
                </a:tc>
                <a:tc>
                  <a:txBody>
                    <a:bodyPr/>
                    <a:lstStyle/>
                    <a:p>
                      <a:pPr marL="206375" marR="177800" algn="ctr">
                        <a:lnSpc>
                          <a:spcPct val="99400"/>
                        </a:lnSpc>
                        <a:spcBef>
                          <a:spcPts val="345"/>
                        </a:spcBef>
                      </a:pPr>
                      <a:r>
                        <a:rPr sz="1100" spc="50" dirty="0">
                          <a:latin typeface="Arial MT"/>
                          <a:cs typeface="Arial MT"/>
                        </a:rPr>
                        <a:t>Los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45" dirty="0">
                          <a:latin typeface="Arial MT"/>
                          <a:cs typeface="Arial MT"/>
                        </a:rPr>
                        <a:t>vídeos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50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30" dirty="0">
                          <a:latin typeface="Arial MT"/>
                          <a:cs typeface="Arial MT"/>
                        </a:rPr>
                        <a:t>utilizan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45" dirty="0">
                          <a:latin typeface="Arial MT"/>
                          <a:cs typeface="Arial MT"/>
                        </a:rPr>
                        <a:t>para </a:t>
                      </a:r>
                      <a:r>
                        <a:rPr sz="1100" spc="-3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35" dirty="0">
                          <a:latin typeface="Arial MT"/>
                          <a:cs typeface="Arial MT"/>
                        </a:rPr>
                        <a:t>explicar 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determinadas 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secciones 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del </a:t>
                      </a:r>
                      <a:r>
                        <a:rPr sz="1100" spc="40" dirty="0">
                          <a:latin typeface="Arial MT"/>
                          <a:cs typeface="Arial MT"/>
                        </a:rPr>
                        <a:t>contenido </a:t>
                      </a:r>
                      <a:r>
                        <a:rPr sz="1100" spc="55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100" spc="-3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la 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formación </a:t>
                      </a:r>
                      <a:r>
                        <a:rPr sz="1100" spc="55" dirty="0">
                          <a:latin typeface="Arial MT"/>
                          <a:cs typeface="Arial MT"/>
                        </a:rPr>
                        <a:t>y </a:t>
                      </a:r>
                      <a:r>
                        <a:rPr sz="1100" spc="45" dirty="0">
                          <a:latin typeface="Arial MT"/>
                          <a:cs typeface="Arial MT"/>
                        </a:rPr>
                        <a:t>para </a:t>
                      </a:r>
                      <a:r>
                        <a:rPr sz="11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40" dirty="0">
                          <a:latin typeface="Arial MT"/>
                          <a:cs typeface="Arial MT"/>
                        </a:rPr>
                        <a:t>presentar </a:t>
                      </a:r>
                      <a:r>
                        <a:rPr sz="1100" spc="45" dirty="0">
                          <a:latin typeface="Arial MT"/>
                          <a:cs typeface="Arial MT"/>
                        </a:rPr>
                        <a:t>casos prácticos </a:t>
                      </a:r>
                      <a:r>
                        <a:rPr sz="1100" spc="50" dirty="0">
                          <a:latin typeface="Arial MT"/>
                          <a:cs typeface="Arial MT"/>
                        </a:rPr>
                        <a:t> para</a:t>
                      </a:r>
                      <a:r>
                        <a:rPr sz="11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55" dirty="0">
                          <a:latin typeface="Arial MT"/>
                          <a:cs typeface="Arial MT"/>
                        </a:rPr>
                        <a:t>su</a:t>
                      </a:r>
                      <a:r>
                        <a:rPr sz="11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50" dirty="0">
                          <a:latin typeface="Arial MT"/>
                          <a:cs typeface="Arial MT"/>
                        </a:rPr>
                        <a:t>debate.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3175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spc="10" dirty="0">
                          <a:latin typeface="Arial MT"/>
                          <a:cs typeface="Arial MT"/>
                        </a:rPr>
                        <a:t>Sistema</a:t>
                      </a:r>
                      <a:r>
                        <a:rPr sz="11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audio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1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sonido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Pizarra</a:t>
                      </a:r>
                      <a:r>
                        <a:rPr sz="11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blanca</a:t>
                      </a:r>
                      <a:r>
                        <a:rPr sz="11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3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1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rotafolio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4CDDC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242570" indent="1270" algn="ctr">
                        <a:lnSpc>
                          <a:spcPct val="99400"/>
                        </a:lnSpc>
                        <a:spcBef>
                          <a:spcPts val="830"/>
                        </a:spcBef>
                      </a:pPr>
                      <a:r>
                        <a:rPr sz="1100" spc="40" dirty="0">
                          <a:latin typeface="Arial MT"/>
                          <a:cs typeface="Arial MT"/>
                        </a:rPr>
                        <a:t>Invite </a:t>
                      </a:r>
                      <a:r>
                        <a:rPr sz="1100" spc="6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100" spc="40" dirty="0">
                          <a:latin typeface="Arial MT"/>
                          <a:cs typeface="Arial MT"/>
                        </a:rPr>
                        <a:t>los </a:t>
                      </a:r>
                      <a:r>
                        <a:rPr sz="1100" spc="55" dirty="0">
                          <a:latin typeface="Arial MT"/>
                          <a:cs typeface="Arial MT"/>
                        </a:rPr>
                        <a:t>alumnos </a:t>
                      </a:r>
                      <a:r>
                        <a:rPr sz="1100" spc="6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11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40" dirty="0">
                          <a:latin typeface="Arial MT"/>
                          <a:cs typeface="Arial MT"/>
                        </a:rPr>
                        <a:t>escribir </a:t>
                      </a:r>
                      <a:r>
                        <a:rPr sz="1100" spc="55" dirty="0">
                          <a:latin typeface="Arial MT"/>
                          <a:cs typeface="Arial MT"/>
                        </a:rPr>
                        <a:t>en </a:t>
                      </a:r>
                      <a:r>
                        <a:rPr sz="1100" spc="40" dirty="0">
                          <a:latin typeface="Arial MT"/>
                          <a:cs typeface="Arial MT"/>
                        </a:rPr>
                        <a:t>la 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pizarra </a:t>
                      </a:r>
                      <a:r>
                        <a:rPr sz="1100" spc="30" dirty="0">
                          <a:latin typeface="Arial MT"/>
                          <a:cs typeface="Arial MT"/>
                        </a:rPr>
                        <a:t>o </a:t>
                      </a:r>
                      <a:r>
                        <a:rPr sz="11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pídales </a:t>
                      </a:r>
                      <a:r>
                        <a:rPr sz="1100" spc="60" dirty="0">
                          <a:latin typeface="Arial MT"/>
                          <a:cs typeface="Arial MT"/>
                        </a:rPr>
                        <a:t>que </a:t>
                      </a:r>
                      <a:r>
                        <a:rPr sz="1100" spc="45" dirty="0">
                          <a:latin typeface="Arial MT"/>
                          <a:cs typeface="Arial MT"/>
                        </a:rPr>
                        <a:t>escriban </a:t>
                      </a:r>
                      <a:r>
                        <a:rPr sz="1100" spc="55" dirty="0">
                          <a:latin typeface="Arial MT"/>
                          <a:cs typeface="Arial MT"/>
                        </a:rPr>
                        <a:t>sus </a:t>
                      </a:r>
                      <a:r>
                        <a:rPr sz="1100" spc="-3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comentarios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55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4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45" dirty="0">
                          <a:latin typeface="Arial MT"/>
                          <a:cs typeface="Arial MT"/>
                        </a:rPr>
                        <a:t>pizarra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4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Bolígrafos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rotuladores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4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88010" y="8066433"/>
            <a:ext cx="221107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5" dirty="0">
                <a:solidFill>
                  <a:srgbClr val="B41F79"/>
                </a:solidFill>
                <a:latin typeface="Tahoma"/>
                <a:cs typeface="Tahoma"/>
              </a:rPr>
              <a:t>Me</a:t>
            </a:r>
            <a:r>
              <a:rPr sz="1050" b="1" spc="-40" dirty="0">
                <a:solidFill>
                  <a:srgbClr val="B41F79"/>
                </a:solidFill>
                <a:latin typeface="Tahoma"/>
                <a:cs typeface="Tahoma"/>
              </a:rPr>
              <a:t>c</a:t>
            </a:r>
            <a:r>
              <a:rPr sz="1050" b="1" spc="-55" dirty="0">
                <a:solidFill>
                  <a:srgbClr val="B41F79"/>
                </a:solidFill>
                <a:latin typeface="Tahoma"/>
                <a:cs typeface="Tahoma"/>
              </a:rPr>
              <a:t>a</a:t>
            </a:r>
            <a:r>
              <a:rPr sz="1050" b="1" spc="-35" dirty="0">
                <a:solidFill>
                  <a:srgbClr val="B41F79"/>
                </a:solidFill>
                <a:latin typeface="Tahoma"/>
                <a:cs typeface="Tahoma"/>
              </a:rPr>
              <a:t>ni</a:t>
            </a:r>
            <a:r>
              <a:rPr sz="1050" b="1" spc="-50" dirty="0">
                <a:solidFill>
                  <a:srgbClr val="B41F79"/>
                </a:solidFill>
                <a:latin typeface="Tahoma"/>
                <a:cs typeface="Tahoma"/>
              </a:rPr>
              <a:t>s</a:t>
            </a:r>
            <a:r>
              <a:rPr sz="1050" b="1" spc="-65" dirty="0">
                <a:solidFill>
                  <a:srgbClr val="B41F79"/>
                </a:solidFill>
                <a:latin typeface="Tahoma"/>
                <a:cs typeface="Tahoma"/>
              </a:rPr>
              <a:t>m</a:t>
            </a:r>
            <a:r>
              <a:rPr sz="1050" b="1" spc="-50" dirty="0">
                <a:solidFill>
                  <a:srgbClr val="B41F79"/>
                </a:solidFill>
                <a:latin typeface="Tahoma"/>
                <a:cs typeface="Tahoma"/>
              </a:rPr>
              <a:t>o</a:t>
            </a:r>
            <a:r>
              <a:rPr sz="1050" b="1" spc="-35" dirty="0">
                <a:solidFill>
                  <a:srgbClr val="B41F79"/>
                </a:solidFill>
                <a:latin typeface="Tahoma"/>
                <a:cs typeface="Tahoma"/>
              </a:rPr>
              <a:t>s </a:t>
            </a:r>
            <a:r>
              <a:rPr sz="1050" b="1" spc="-50" dirty="0">
                <a:solidFill>
                  <a:srgbClr val="B41F79"/>
                </a:solidFill>
                <a:latin typeface="Tahoma"/>
                <a:cs typeface="Tahoma"/>
              </a:rPr>
              <a:t>d</a:t>
            </a:r>
            <a:r>
              <a:rPr sz="1050" b="1" spc="-35" dirty="0">
                <a:solidFill>
                  <a:srgbClr val="B41F79"/>
                </a:solidFill>
                <a:latin typeface="Tahoma"/>
                <a:cs typeface="Tahoma"/>
              </a:rPr>
              <a:t>e e</a:t>
            </a:r>
            <a:r>
              <a:rPr sz="1050" b="1" spc="-45" dirty="0">
                <a:solidFill>
                  <a:srgbClr val="B41F79"/>
                </a:solidFill>
                <a:latin typeface="Tahoma"/>
                <a:cs typeface="Tahoma"/>
              </a:rPr>
              <a:t>n</a:t>
            </a:r>
            <a:r>
              <a:rPr sz="1050" b="1" spc="-30" dirty="0">
                <a:solidFill>
                  <a:srgbClr val="B41F79"/>
                </a:solidFill>
                <a:latin typeface="Tahoma"/>
                <a:cs typeface="Tahoma"/>
              </a:rPr>
              <a:t>tr</a:t>
            </a:r>
            <a:r>
              <a:rPr sz="1050" b="1" spc="-35" dirty="0">
                <a:solidFill>
                  <a:srgbClr val="B41F79"/>
                </a:solidFill>
                <a:latin typeface="Tahoma"/>
                <a:cs typeface="Tahoma"/>
              </a:rPr>
              <a:t>eg</a:t>
            </a:r>
            <a:r>
              <a:rPr sz="1050" b="1" spc="-40" dirty="0">
                <a:solidFill>
                  <a:srgbClr val="B41F79"/>
                </a:solidFill>
                <a:latin typeface="Tahoma"/>
                <a:cs typeface="Tahoma"/>
              </a:rPr>
              <a:t>a</a:t>
            </a:r>
            <a:r>
              <a:rPr sz="1050" b="1" spc="-15" dirty="0">
                <a:solidFill>
                  <a:srgbClr val="B41F79"/>
                </a:solidFill>
                <a:latin typeface="Tahoma"/>
                <a:cs typeface="Tahoma"/>
              </a:rPr>
              <a:t> </a:t>
            </a:r>
            <a:r>
              <a:rPr sz="1050" b="1" spc="-35" dirty="0">
                <a:solidFill>
                  <a:srgbClr val="B41F79"/>
                </a:solidFill>
                <a:latin typeface="Tahoma"/>
                <a:cs typeface="Tahoma"/>
              </a:rPr>
              <a:t>sug</a:t>
            </a:r>
            <a:r>
              <a:rPr sz="1050" b="1" spc="-30" dirty="0">
                <a:solidFill>
                  <a:srgbClr val="B41F79"/>
                </a:solidFill>
                <a:latin typeface="Tahoma"/>
                <a:cs typeface="Tahoma"/>
              </a:rPr>
              <a:t>eri</a:t>
            </a:r>
            <a:r>
              <a:rPr sz="1050" b="1" spc="-35" dirty="0">
                <a:solidFill>
                  <a:srgbClr val="B41F79"/>
                </a:solidFill>
                <a:latin typeface="Tahoma"/>
                <a:cs typeface="Tahoma"/>
              </a:rPr>
              <a:t>d</a:t>
            </a:r>
            <a:r>
              <a:rPr sz="1050" b="1" spc="-45" dirty="0">
                <a:solidFill>
                  <a:srgbClr val="B41F79"/>
                </a:solidFill>
                <a:latin typeface="Tahoma"/>
                <a:cs typeface="Tahoma"/>
              </a:rPr>
              <a:t>o</a:t>
            </a:r>
            <a:r>
              <a:rPr sz="1050" b="1" spc="-25" dirty="0">
                <a:solidFill>
                  <a:srgbClr val="B41F79"/>
                </a:solidFill>
                <a:latin typeface="Tahoma"/>
                <a:cs typeface="Tahoma"/>
              </a:rPr>
              <a:t>s: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850" y="8277122"/>
            <a:ext cx="32061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335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6055" algn="l"/>
              </a:tabLst>
            </a:pPr>
            <a:r>
              <a:rPr sz="1000" u="sng" spc="40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Debates </a:t>
            </a:r>
            <a:r>
              <a:rPr sz="1000" u="sng" spc="55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spc="50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en  </a:t>
            </a:r>
            <a:r>
              <a:rPr sz="1000" u="sng" spc="40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pequeños </a:t>
            </a:r>
            <a:r>
              <a:rPr sz="1000" u="sng" spc="60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spc="35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grupos: </a:t>
            </a:r>
            <a:r>
              <a:rPr sz="1000" u="sng" spc="70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 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Divida </a:t>
            </a:r>
            <a:r>
              <a:rPr sz="1000" spc="8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a</a:t>
            </a:r>
            <a:r>
              <a:rPr sz="1000" spc="39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los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6850" y="8435619"/>
            <a:ext cx="3206750" cy="1856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marR="5080" algn="just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participantes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en</a:t>
            </a:r>
            <a:r>
              <a:rPr sz="100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pequeños</a:t>
            </a:r>
            <a:r>
              <a:rPr sz="100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grupos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y </a:t>
            </a:r>
            <a:r>
              <a:rPr sz="1000" spc="-2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entrégueles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estudios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casos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o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situaciones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trabajo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para </a:t>
            </a:r>
            <a:r>
              <a:rPr sz="1000" spc="5" dirty="0">
                <a:solidFill>
                  <a:srgbClr val="494949"/>
                </a:solidFill>
                <a:latin typeface="Arial MT"/>
                <a:cs typeface="Arial MT"/>
              </a:rPr>
              <a:t>discutir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o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resolver.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Esto 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permite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la 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transferencia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conocimientos</a:t>
            </a:r>
            <a:r>
              <a:rPr sz="1000" spc="3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entre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los 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 alumnos.</a:t>
            </a:r>
            <a:endParaRPr sz="1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 dirty="0">
              <a:latin typeface="Arial MT"/>
              <a:cs typeface="Arial MT"/>
            </a:endParaRPr>
          </a:p>
          <a:p>
            <a:pPr marL="185420" marR="6985" indent="-173355" algn="just">
              <a:lnSpc>
                <a:spcPct val="99300"/>
              </a:lnSpc>
              <a:spcBef>
                <a:spcPts val="5"/>
              </a:spcBef>
              <a:buFont typeface="Wingdings"/>
              <a:buChar char=""/>
              <a:tabLst>
                <a:tab pos="186055" algn="l"/>
              </a:tabLst>
            </a:pPr>
            <a:r>
              <a:rPr sz="1000" u="sng" spc="20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Sesiones</a:t>
            </a:r>
            <a:r>
              <a:rPr sz="1000" u="sng" spc="25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spc="20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de</a:t>
            </a:r>
            <a:r>
              <a:rPr sz="1000" u="sng" spc="25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spc="20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preguntas</a:t>
            </a:r>
            <a:r>
              <a:rPr sz="1000" u="sng" spc="25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spc="20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y</a:t>
            </a:r>
            <a:r>
              <a:rPr sz="1000" u="sng" spc="25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spc="20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respuestas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: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Las 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sesiones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informales de preguntas y respuestas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son</a:t>
            </a:r>
            <a:r>
              <a:rPr sz="1000" spc="1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más</a:t>
            </a:r>
            <a:r>
              <a:rPr sz="1000" spc="1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efectivas</a:t>
            </a:r>
            <a:r>
              <a:rPr sz="1000" spc="1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con</a:t>
            </a:r>
            <a:r>
              <a:rPr sz="1000" spc="1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grupos</a:t>
            </a:r>
            <a:r>
              <a:rPr sz="1000" spc="1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pequeños</a:t>
            </a:r>
            <a:r>
              <a:rPr sz="1000" spc="1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y</a:t>
            </a:r>
            <a:r>
              <a:rPr sz="1000" spc="1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para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actualizar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 conocimientos</a:t>
            </a:r>
            <a:r>
              <a:rPr lang="es-ES" sz="1000" spc="25" dirty="0">
                <a:solidFill>
                  <a:srgbClr val="494949"/>
                </a:solidFill>
                <a:latin typeface="Arial MT"/>
                <a:cs typeface="Arial MT"/>
              </a:rPr>
              <a:t> más</a:t>
            </a:r>
            <a:r>
              <a:rPr lang="es-ES" sz="10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que</a:t>
            </a:r>
            <a:r>
              <a:rPr lang="es-ES"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para</a:t>
            </a:r>
            <a:r>
              <a:rPr lang="es-ES"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enseñar </a:t>
            </a:r>
            <a:r>
              <a:rPr lang="es-ES"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nuevos. Deberían 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utilizarse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con frecuencia a 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lo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largo </a:t>
            </a:r>
            <a:r>
              <a:rPr lang="es-ES" sz="1000" spc="-2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del</a:t>
            </a:r>
            <a:r>
              <a:rPr lang="es-ES" sz="1000" spc="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curso.</a:t>
            </a:r>
            <a:endParaRPr lang="es-ES" sz="1000" dirty="0">
              <a:latin typeface="Arial MT"/>
              <a:cs typeface="Arial MT"/>
            </a:endParaRPr>
          </a:p>
          <a:p>
            <a:pPr marL="185420" marR="6985" indent="-173355" algn="just">
              <a:lnSpc>
                <a:spcPct val="99300"/>
              </a:lnSpc>
              <a:spcBef>
                <a:spcPts val="5"/>
              </a:spcBef>
              <a:buFont typeface="Wingdings"/>
              <a:buChar char=""/>
              <a:tabLst>
                <a:tab pos="186055" algn="l"/>
              </a:tabLst>
            </a:pPr>
            <a:endParaRPr sz="1000" dirty="0">
              <a:latin typeface="Arial MT"/>
              <a:cs typeface="Arial MT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504FFCE1-8B51-1F99-593A-BCE1CBA167A5}"/>
              </a:ext>
            </a:extLst>
          </p:cNvPr>
          <p:cNvSpPr txBox="1"/>
          <p:nvPr/>
        </p:nvSpPr>
        <p:spPr>
          <a:xfrm>
            <a:off x="3402966" y="8066433"/>
            <a:ext cx="3765466" cy="21602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5420" marR="5080" indent="-173355" algn="just">
              <a:lnSpc>
                <a:spcPct val="99400"/>
              </a:lnSpc>
              <a:spcBef>
                <a:spcPts val="105"/>
              </a:spcBef>
              <a:buFont typeface="Wingdings"/>
              <a:buChar char=""/>
              <a:tabLst>
                <a:tab pos="186055" algn="l"/>
              </a:tabLst>
            </a:pPr>
            <a:r>
              <a:rPr sz="1000" u="sng" spc="5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Multimedia</a:t>
            </a:r>
            <a:r>
              <a:rPr sz="1000" spc="10" dirty="0">
                <a:solidFill>
                  <a:srgbClr val="494949"/>
                </a:solidFill>
                <a:latin typeface="Arial MT"/>
              </a:rPr>
              <a:t>:</a:t>
            </a:r>
            <a:r>
              <a:rPr lang="es-ES" sz="1000" spc="10" dirty="0">
                <a:solidFill>
                  <a:srgbClr val="494949"/>
                </a:solidFill>
                <a:latin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</a:rPr>
              <a:t>Los </a:t>
            </a:r>
            <a:r>
              <a:rPr sz="1000" spc="10" dirty="0" err="1">
                <a:solidFill>
                  <a:srgbClr val="494949"/>
                </a:solidFill>
                <a:latin typeface="Arial MT"/>
              </a:rPr>
              <a:t>m</a:t>
            </a:r>
            <a:r>
              <a:rPr sz="1000" spc="10" dirty="0" err="1">
                <a:solidFill>
                  <a:srgbClr val="494949"/>
                </a:solidFill>
                <a:latin typeface="Arial MT"/>
                <a:cs typeface="Arial MT"/>
              </a:rPr>
              <a:t>ateriales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formación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multimedia suelen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ser </a:t>
            </a:r>
            <a:r>
              <a:rPr sz="1000" spc="60" dirty="0">
                <a:solidFill>
                  <a:srgbClr val="494949"/>
                </a:solidFill>
                <a:latin typeface="Arial MT"/>
                <a:cs typeface="Arial MT"/>
              </a:rPr>
              <a:t>más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provocativos y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desafiantes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y,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por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tanto, </a:t>
            </a:r>
            <a:r>
              <a:rPr sz="1000" spc="60" dirty="0">
                <a:solidFill>
                  <a:srgbClr val="494949"/>
                </a:solidFill>
                <a:latin typeface="Arial MT"/>
                <a:cs typeface="Arial MT"/>
              </a:rPr>
              <a:t>más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estimulantes </a:t>
            </a:r>
            <a:r>
              <a:rPr sz="1000" spc="-2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para 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la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mente 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del adulto.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Los formadores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deben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asegurarse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que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todas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las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herramientas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incorporadas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se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utilicen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en </a:t>
            </a:r>
            <a:r>
              <a:rPr sz="100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todo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su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5" dirty="0" err="1">
                <a:solidFill>
                  <a:srgbClr val="494949"/>
                </a:solidFill>
                <a:latin typeface="Arial MT"/>
                <a:cs typeface="Arial MT"/>
              </a:rPr>
              <a:t>potencial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.</a:t>
            </a:r>
            <a:endParaRPr sz="1000" dirty="0">
              <a:latin typeface="Arial MT"/>
              <a:cs typeface="Arial MT"/>
            </a:endParaRPr>
          </a:p>
          <a:p>
            <a:pPr marL="185420" marR="5715" indent="-173355" algn="just">
              <a:lnSpc>
                <a:spcPct val="99500"/>
              </a:lnSpc>
              <a:buFont typeface="Wingdings"/>
              <a:buChar char=""/>
              <a:tabLst>
                <a:tab pos="186055" algn="l"/>
              </a:tabLst>
            </a:pPr>
            <a:r>
              <a:rPr sz="1000" u="sng" spc="10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Herramientas interactivas: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El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compromiso de </a:t>
            </a:r>
            <a:r>
              <a:rPr sz="1000" spc="-2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los estudiantes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puede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lograrse fácilmente 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utilizando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 herramientas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interactivas.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5" dirty="0">
                <a:solidFill>
                  <a:srgbClr val="494949"/>
                </a:solidFill>
                <a:latin typeface="Arial MT"/>
                <a:cs typeface="Arial MT"/>
              </a:rPr>
              <a:t>Un </a:t>
            </a:r>
            <a:r>
              <a:rPr sz="1000" spc="6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ejemplo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herramienta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gratuita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es Kahoot!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que es una 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plataforma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aprendizaje y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trivialidades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basada</a:t>
            </a:r>
            <a:r>
              <a:rPr sz="100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en</a:t>
            </a:r>
            <a:r>
              <a:rPr sz="100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juegos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que</a:t>
            </a:r>
            <a:r>
              <a:rPr sz="100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se </a:t>
            </a:r>
            <a:r>
              <a:rPr sz="100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utiliza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en</a:t>
            </a:r>
            <a:r>
              <a:rPr sz="100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las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aulas,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oficinas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y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entornos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sociales.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Se</a:t>
            </a:r>
            <a:r>
              <a:rPr sz="100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puede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 elaborar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 un </a:t>
            </a:r>
            <a:r>
              <a:rPr sz="100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cuestionario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que</a:t>
            </a:r>
            <a:r>
              <a:rPr sz="100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los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alumnos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pueden </a:t>
            </a:r>
            <a:r>
              <a:rPr sz="100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responder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en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sus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teléfonos,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tabletas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u </a:t>
            </a:r>
            <a:r>
              <a:rPr sz="100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ordenadores.</a:t>
            </a:r>
            <a:r>
              <a:rPr sz="1000" spc="3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Es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posible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 obtener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respuestas</a:t>
            </a:r>
            <a:r>
              <a:rPr sz="1000" spc="-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y</a:t>
            </a:r>
            <a:r>
              <a:rPr sz="1000" spc="-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resultados</a:t>
            </a:r>
            <a:r>
              <a:rPr sz="1000" spc="-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inmediatos.</a:t>
            </a:r>
            <a:endParaRPr sz="1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9040" cy="2705735"/>
            <a:chOff x="0" y="0"/>
            <a:chExt cx="7559040" cy="270573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59040" cy="2705735"/>
            </a:xfrm>
            <a:custGeom>
              <a:avLst/>
              <a:gdLst/>
              <a:ahLst/>
              <a:cxnLst/>
              <a:rect l="l" t="t" r="r" b="b"/>
              <a:pathLst>
                <a:path w="7559040" h="2705735">
                  <a:moveTo>
                    <a:pt x="0" y="2705734"/>
                  </a:moveTo>
                  <a:lnTo>
                    <a:pt x="7559040" y="2705734"/>
                  </a:lnTo>
                  <a:lnTo>
                    <a:pt x="7559040" y="0"/>
                  </a:lnTo>
                  <a:lnTo>
                    <a:pt x="0" y="0"/>
                  </a:lnTo>
                  <a:lnTo>
                    <a:pt x="0" y="2705734"/>
                  </a:lnTo>
                  <a:close/>
                </a:path>
              </a:pathLst>
            </a:custGeom>
            <a:solidFill>
              <a:srgbClr val="B4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5290" y="2406014"/>
              <a:ext cx="532130" cy="0"/>
            </a:xfrm>
            <a:custGeom>
              <a:avLst/>
              <a:gdLst/>
              <a:ahLst/>
              <a:cxnLst/>
              <a:rect l="l" t="t" r="r" b="b"/>
              <a:pathLst>
                <a:path w="532130">
                  <a:moveTo>
                    <a:pt x="0" y="0"/>
                  </a:moveTo>
                  <a:lnTo>
                    <a:pt x="532130" y="0"/>
                  </a:lnTo>
                </a:path>
              </a:pathLst>
            </a:custGeom>
            <a:ln w="28575">
              <a:solidFill>
                <a:srgbClr val="EF69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59" y="6887709"/>
            <a:ext cx="2795651" cy="127063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4980" y="646429"/>
            <a:ext cx="408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04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980" y="1305052"/>
            <a:ext cx="4987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195" dirty="0"/>
              <a:t>O</a:t>
            </a:r>
            <a:r>
              <a:rPr sz="2400" u="none" spc="-175" dirty="0"/>
              <a:t>PC</a:t>
            </a:r>
            <a:r>
              <a:rPr sz="2400" u="none" spc="-135" dirty="0"/>
              <a:t>I</a:t>
            </a:r>
            <a:r>
              <a:rPr sz="2400" u="none" spc="-195" dirty="0"/>
              <a:t>O</a:t>
            </a:r>
            <a:r>
              <a:rPr sz="2400" u="none" spc="-185" dirty="0"/>
              <a:t>NE</a:t>
            </a:r>
            <a:r>
              <a:rPr sz="2400" u="none" spc="-160" dirty="0"/>
              <a:t>S</a:t>
            </a:r>
            <a:r>
              <a:rPr sz="2400" u="none" spc="-75" dirty="0"/>
              <a:t> </a:t>
            </a:r>
            <a:r>
              <a:rPr sz="2400" u="none" spc="-204" dirty="0"/>
              <a:t>D</a:t>
            </a:r>
            <a:r>
              <a:rPr sz="2400" u="none" spc="-155" dirty="0"/>
              <a:t>E</a:t>
            </a:r>
            <a:r>
              <a:rPr sz="2400" u="none" spc="-80" dirty="0"/>
              <a:t> </a:t>
            </a:r>
            <a:r>
              <a:rPr sz="2400" u="none" spc="-150" dirty="0"/>
              <a:t>E</a:t>
            </a:r>
            <a:r>
              <a:rPr sz="2400" u="none" spc="-195" dirty="0"/>
              <a:t>N</a:t>
            </a:r>
            <a:r>
              <a:rPr sz="2400" u="none" spc="-150" dirty="0"/>
              <a:t>T</a:t>
            </a:r>
            <a:r>
              <a:rPr sz="2400" u="none" spc="-190" dirty="0"/>
              <a:t>R</a:t>
            </a:r>
            <a:r>
              <a:rPr sz="2400" u="none" spc="-145" dirty="0"/>
              <a:t>E</a:t>
            </a:r>
            <a:r>
              <a:rPr sz="2400" u="none" spc="-195" dirty="0"/>
              <a:t>G</a:t>
            </a:r>
            <a:r>
              <a:rPr sz="2400" u="none" spc="-175" dirty="0"/>
              <a:t>A</a:t>
            </a:r>
            <a:r>
              <a:rPr sz="2400" u="none" spc="-70" dirty="0"/>
              <a:t> </a:t>
            </a:r>
            <a:r>
              <a:rPr sz="2400" u="none" spc="-185" dirty="0"/>
              <a:t>D</a:t>
            </a:r>
            <a:r>
              <a:rPr sz="2400" u="none" spc="-160" dirty="0"/>
              <a:t>E</a:t>
            </a:r>
            <a:r>
              <a:rPr sz="2400" u="none" spc="-145" dirty="0"/>
              <a:t>L</a:t>
            </a:r>
            <a:r>
              <a:rPr sz="2400" u="none" spc="-70" dirty="0"/>
              <a:t> </a:t>
            </a:r>
            <a:r>
              <a:rPr sz="2400" u="none" spc="-165" dirty="0"/>
              <a:t>C</a:t>
            </a:r>
            <a:r>
              <a:rPr sz="2400" u="none" spc="-185" dirty="0"/>
              <a:t>UR</a:t>
            </a:r>
            <a:r>
              <a:rPr sz="2400" u="none" spc="-145" dirty="0"/>
              <a:t>S</a:t>
            </a:r>
            <a:r>
              <a:rPr sz="2400" u="none" spc="-195" dirty="0"/>
              <a:t>O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486918" y="2951479"/>
            <a:ext cx="1509395" cy="161290"/>
          </a:xfrm>
          <a:prstGeom prst="rect">
            <a:avLst/>
          </a:prstGeom>
          <a:solidFill>
            <a:srgbClr val="B41F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50" b="1" spc="-55" dirty="0">
                <a:solidFill>
                  <a:srgbClr val="FFFFFF"/>
                </a:solidFill>
                <a:latin typeface="Tahoma"/>
                <a:cs typeface="Tahoma"/>
              </a:rPr>
              <a:t>b.</a:t>
            </a:r>
            <a:r>
              <a:rPr sz="105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15" dirty="0">
                <a:solidFill>
                  <a:srgbClr val="FFFFFF"/>
                </a:solidFill>
                <a:latin typeface="Tahoma"/>
                <a:cs typeface="Tahoma"/>
              </a:rPr>
              <a:t>Aprendizaje</a:t>
            </a:r>
            <a:r>
              <a:rPr sz="105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05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línea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980" y="3263391"/>
            <a:ext cx="3206750" cy="35421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525" algn="just">
              <a:lnSpc>
                <a:spcPct val="99400"/>
              </a:lnSpc>
              <a:spcBef>
                <a:spcPts val="105"/>
              </a:spcBef>
            </a:pP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Este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método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entrega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utiliza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 tecnologías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Internet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integradas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en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la plataforma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aprendizaje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SECure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para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ofrecer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una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amplia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gama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soluciones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que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permitan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el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aprendizaje.</a:t>
            </a:r>
            <a:endParaRPr sz="1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 dirty="0">
              <a:latin typeface="Arial MT"/>
              <a:cs typeface="Arial MT"/>
            </a:endParaRPr>
          </a:p>
          <a:p>
            <a:pPr marL="12700" marR="28575">
              <a:lnSpc>
                <a:spcPct val="101400"/>
              </a:lnSpc>
            </a:pPr>
            <a:r>
              <a:rPr sz="1000" dirty="0">
                <a:solidFill>
                  <a:srgbClr val="494949"/>
                </a:solidFill>
                <a:latin typeface="Arial MT"/>
                <a:cs typeface="Arial MT"/>
              </a:rPr>
              <a:t>El </a:t>
            </a:r>
            <a:r>
              <a:rPr sz="1000" b="1" dirty="0">
                <a:solidFill>
                  <a:srgbClr val="494949"/>
                </a:solidFill>
                <a:latin typeface="Tahoma"/>
                <a:cs typeface="Tahoma"/>
              </a:rPr>
              <a:t>marco </a:t>
            </a:r>
            <a:r>
              <a:rPr sz="1000" b="1" spc="-5" dirty="0">
                <a:solidFill>
                  <a:srgbClr val="494949"/>
                </a:solidFill>
                <a:latin typeface="Tahoma"/>
                <a:cs typeface="Tahoma"/>
              </a:rPr>
              <a:t>SECURE </a:t>
            </a:r>
            <a:r>
              <a:rPr sz="1000" spc="-5" dirty="0">
                <a:solidFill>
                  <a:srgbClr val="494949"/>
                </a:solidFill>
                <a:latin typeface="Arial MT"/>
                <a:cs typeface="Arial MT"/>
              </a:rPr>
              <a:t>es innovador porque es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el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primer </a:t>
            </a:r>
            <a:r>
              <a:rPr sz="1000" spc="-2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estudio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orientado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a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la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práctica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sobre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la</a:t>
            </a:r>
            <a:endParaRPr sz="1000" dirty="0">
              <a:latin typeface="Arial MT"/>
              <a:cs typeface="Arial MT"/>
            </a:endParaRPr>
          </a:p>
          <a:p>
            <a:pPr marL="12700" marR="57150">
              <a:lnSpc>
                <a:spcPct val="99400"/>
              </a:lnSpc>
              <a:spcBef>
                <a:spcPts val="25"/>
              </a:spcBef>
            </a:pPr>
            <a:r>
              <a:rPr sz="1000" dirty="0">
                <a:solidFill>
                  <a:srgbClr val="494949"/>
                </a:solidFill>
                <a:latin typeface="Arial MT"/>
                <a:cs typeface="Arial MT"/>
              </a:rPr>
              <a:t>indicadores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00" dirty="0">
                <a:solidFill>
                  <a:srgbClr val="494949"/>
                </a:solidFill>
                <a:latin typeface="Arial MT"/>
                <a:cs typeface="Arial MT"/>
              </a:rPr>
              <a:t>alerta </a:t>
            </a:r>
            <a:r>
              <a:rPr sz="1000" spc="5" dirty="0">
                <a:solidFill>
                  <a:srgbClr val="494949"/>
                </a:solidFill>
                <a:latin typeface="Arial MT"/>
                <a:cs typeface="Arial MT"/>
              </a:rPr>
              <a:t>temprana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en </a:t>
            </a:r>
            <a:r>
              <a:rPr sz="1000" spc="5" dirty="0">
                <a:solidFill>
                  <a:srgbClr val="494949"/>
                </a:solidFill>
                <a:latin typeface="Arial MT"/>
                <a:cs typeface="Arial MT"/>
              </a:rPr>
              <a:t>las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PYME </a:t>
            </a:r>
            <a:r>
              <a:rPr sz="1000" spc="5" dirty="0">
                <a:solidFill>
                  <a:srgbClr val="494949"/>
                </a:solidFill>
                <a:latin typeface="Arial MT"/>
                <a:cs typeface="Arial MT"/>
              </a:rPr>
              <a:t>y, al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 mismo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tiempo, 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proporciona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la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base para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el 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desarrollo</a:t>
            </a:r>
            <a:r>
              <a:rPr sz="1000" spc="-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000" spc="-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recursos</a:t>
            </a:r>
            <a:r>
              <a:rPr sz="1000" spc="-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000" spc="-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aprendizaje</a:t>
            </a:r>
            <a:r>
              <a:rPr sz="1000" spc="-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innovadores </a:t>
            </a:r>
            <a:r>
              <a:rPr sz="1000" spc="-27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y</a:t>
            </a:r>
            <a:r>
              <a:rPr sz="1000" spc="-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94949"/>
                </a:solidFill>
                <a:latin typeface="Arial MT"/>
                <a:cs typeface="Arial MT"/>
              </a:rPr>
              <a:t>soluciones</a:t>
            </a:r>
            <a:r>
              <a:rPr sz="1000" spc="-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interactivas</a:t>
            </a:r>
            <a:r>
              <a:rPr sz="1000" spc="-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e</a:t>
            </a:r>
            <a:r>
              <a:rPr sz="1000" spc="-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94949"/>
                </a:solidFill>
                <a:latin typeface="Arial MT"/>
                <a:cs typeface="Arial MT"/>
              </a:rPr>
              <a:t>individuales</a:t>
            </a:r>
            <a:r>
              <a:rPr sz="1000" spc="-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" dirty="0">
                <a:solidFill>
                  <a:srgbClr val="494949"/>
                </a:solidFill>
                <a:latin typeface="Arial MT"/>
                <a:cs typeface="Arial MT"/>
              </a:rPr>
              <a:t>para</a:t>
            </a:r>
            <a:r>
              <a:rPr sz="1000" spc="-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" dirty="0">
                <a:solidFill>
                  <a:srgbClr val="494949"/>
                </a:solidFill>
                <a:latin typeface="Arial MT"/>
                <a:cs typeface="Arial MT"/>
              </a:rPr>
              <a:t>superar </a:t>
            </a:r>
            <a:r>
              <a:rPr sz="1000" spc="-27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94949"/>
                </a:solidFill>
                <a:latin typeface="Arial MT"/>
                <a:cs typeface="Arial MT"/>
              </a:rPr>
              <a:t>las</a:t>
            </a:r>
            <a:r>
              <a:rPr sz="1000" spc="-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94949"/>
                </a:solidFill>
                <a:latin typeface="Arial MT"/>
                <a:cs typeface="Arial MT"/>
              </a:rPr>
              <a:t>crisis</a:t>
            </a:r>
            <a:r>
              <a:rPr sz="1000" spc="-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94949"/>
                </a:solidFill>
                <a:latin typeface="Arial MT"/>
                <a:cs typeface="Arial MT"/>
              </a:rPr>
              <a:t>empresariales.</a:t>
            </a:r>
            <a:endParaRPr sz="1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 dirty="0">
              <a:latin typeface="Arial MT"/>
              <a:cs typeface="Arial MT"/>
            </a:endParaRPr>
          </a:p>
          <a:p>
            <a:pPr marL="12700" marR="5080" algn="just">
              <a:lnSpc>
                <a:spcPct val="99500"/>
              </a:lnSpc>
            </a:pP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La plataforma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del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proyecto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es un </a:t>
            </a:r>
            <a:r>
              <a:rPr sz="1000" spc="5" dirty="0">
                <a:solidFill>
                  <a:srgbClr val="494949"/>
                </a:solidFill>
                <a:latin typeface="Arial MT"/>
                <a:cs typeface="Arial MT"/>
              </a:rPr>
              <a:t>sitio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multilingüe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e </a:t>
            </a:r>
            <a:r>
              <a:rPr sz="100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interactivo.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El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" dirty="0">
                <a:solidFill>
                  <a:srgbClr val="494949"/>
                </a:solidFill>
                <a:latin typeface="Arial MT"/>
                <a:cs typeface="Arial MT"/>
              </a:rPr>
              <a:t>servicio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aprendizaje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en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" dirty="0">
                <a:solidFill>
                  <a:srgbClr val="494949"/>
                </a:solidFill>
                <a:latin typeface="Arial MT"/>
                <a:cs typeface="Arial MT"/>
              </a:rPr>
              <a:t>línea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 incorpora las mejores prácticas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aprendizaje 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en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línea,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modo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que,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aunque</a:t>
            </a:r>
            <a:r>
              <a:rPr sz="10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el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objetivo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aprendizaje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sigue siendo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el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mismo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(o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similar),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la </a:t>
            </a:r>
            <a:r>
              <a:rPr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494949"/>
                </a:solidFill>
                <a:latin typeface="Arial MT"/>
                <a:cs typeface="Arial MT"/>
              </a:rPr>
              <a:t>interfaz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y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la 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experiencia </a:t>
            </a:r>
            <a:r>
              <a:rPr sz="1000" spc="20" dirty="0">
                <a:solidFill>
                  <a:srgbClr val="494949"/>
                </a:solidFill>
                <a:latin typeface="Arial MT"/>
                <a:cs typeface="Arial MT"/>
              </a:rPr>
              <a:t>del </a:t>
            </a:r>
            <a:r>
              <a:rPr sz="1000" spc="15" dirty="0">
                <a:solidFill>
                  <a:srgbClr val="494949"/>
                </a:solidFill>
                <a:latin typeface="Arial MT"/>
                <a:cs typeface="Arial MT"/>
              </a:rPr>
              <a:t>usuario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pueden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ser 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radicalmente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diferentes,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55" dirty="0">
                <a:solidFill>
                  <a:srgbClr val="494949"/>
                </a:solidFill>
                <a:latin typeface="Arial MT"/>
                <a:cs typeface="Arial MT"/>
              </a:rPr>
              <a:t>como</a:t>
            </a:r>
            <a:r>
              <a:rPr sz="1000" spc="6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45" dirty="0">
                <a:solidFill>
                  <a:srgbClr val="494949"/>
                </a:solidFill>
                <a:latin typeface="Arial MT"/>
                <a:cs typeface="Arial MT"/>
              </a:rPr>
              <a:t>corresponde</a:t>
            </a:r>
            <a:r>
              <a:rPr sz="100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00" spc="35" dirty="0">
                <a:solidFill>
                  <a:srgbClr val="494949"/>
                </a:solidFill>
                <a:latin typeface="Arial MT"/>
                <a:cs typeface="Arial MT"/>
              </a:rPr>
              <a:t>al </a:t>
            </a:r>
            <a:r>
              <a:rPr sz="1000" spc="40" dirty="0">
                <a:solidFill>
                  <a:srgbClr val="494949"/>
                </a:solidFill>
                <a:latin typeface="Arial MT"/>
                <a:cs typeface="Arial MT"/>
              </a:rPr>
              <a:t> medio.</a:t>
            </a:r>
            <a:endParaRPr sz="1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endParaRPr sz="10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979" y="8287386"/>
            <a:ext cx="3007995" cy="161583"/>
          </a:xfrm>
          <a:prstGeom prst="rect">
            <a:avLst/>
          </a:prstGeom>
          <a:solidFill>
            <a:srgbClr val="B41F79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sz="1050" b="1" spc="-45" dirty="0">
                <a:solidFill>
                  <a:srgbClr val="FFFFFF"/>
                </a:solidFill>
                <a:latin typeface="Tahoma"/>
                <a:cs typeface="Tahoma"/>
              </a:rPr>
              <a:t>c.</a:t>
            </a: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 Otras</a:t>
            </a:r>
            <a:r>
              <a:rPr sz="105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5" dirty="0" err="1">
                <a:solidFill>
                  <a:srgbClr val="FFFFFF"/>
                </a:solidFill>
                <a:latin typeface="Tahoma"/>
                <a:cs typeface="Tahoma"/>
              </a:rPr>
              <a:t>metodolog</a:t>
            </a:r>
            <a:r>
              <a:rPr sz="1050" b="1" spc="-5" dirty="0" err="1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1050" b="1" spc="-5" dirty="0" err="1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05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es-ES" sz="1050" b="1" spc="-5" dirty="0">
                <a:solidFill>
                  <a:srgbClr val="FFFFFF"/>
                </a:solidFill>
                <a:latin typeface="Tahoma"/>
                <a:cs typeface="Tahoma"/>
              </a:rPr>
              <a:t> ense</a:t>
            </a:r>
            <a:r>
              <a:rPr lang="es-ES" sz="1050" b="1" spc="-5" dirty="0">
                <a:solidFill>
                  <a:srgbClr val="FFFFFF"/>
                </a:solidFill>
                <a:latin typeface="Arial"/>
                <a:cs typeface="Arial"/>
              </a:rPr>
              <a:t>ñ</a:t>
            </a:r>
            <a:r>
              <a:rPr lang="es-ES" sz="1050" b="1" spc="-5" dirty="0">
                <a:solidFill>
                  <a:srgbClr val="FFFFFF"/>
                </a:solidFill>
                <a:latin typeface="Tahoma"/>
                <a:cs typeface="Tahoma"/>
              </a:rPr>
              <a:t>anza</a:t>
            </a:r>
            <a:endParaRPr lang="es-ES" sz="105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3682" y="8565495"/>
            <a:ext cx="124904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B41F79"/>
                </a:solidFill>
                <a:latin typeface="Tahoma"/>
                <a:cs typeface="Tahoma"/>
              </a:rPr>
              <a:t>Flipped</a:t>
            </a:r>
            <a:r>
              <a:rPr sz="1050" b="1" spc="-50" dirty="0">
                <a:solidFill>
                  <a:srgbClr val="B41F79"/>
                </a:solidFill>
                <a:latin typeface="Tahoma"/>
                <a:cs typeface="Tahoma"/>
              </a:rPr>
              <a:t> </a:t>
            </a:r>
            <a:r>
              <a:rPr sz="1050" b="1" spc="-5" dirty="0">
                <a:solidFill>
                  <a:srgbClr val="B41F79"/>
                </a:solidFill>
                <a:latin typeface="Tahoma"/>
                <a:cs typeface="Tahoma"/>
              </a:rPr>
              <a:t>Classroom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9619" y="8750915"/>
            <a:ext cx="1224280" cy="13335"/>
          </a:xfrm>
          <a:custGeom>
            <a:avLst/>
            <a:gdLst/>
            <a:ahLst/>
            <a:cxnLst/>
            <a:rect l="l" t="t" r="r" b="b"/>
            <a:pathLst>
              <a:path w="1224280" h="13334">
                <a:moveTo>
                  <a:pt x="1224026" y="0"/>
                </a:moveTo>
                <a:lnTo>
                  <a:pt x="0" y="0"/>
                </a:lnTo>
                <a:lnTo>
                  <a:pt x="0" y="12953"/>
                </a:lnTo>
                <a:lnTo>
                  <a:pt x="1224026" y="12953"/>
                </a:lnTo>
                <a:lnTo>
                  <a:pt x="1224026" y="0"/>
                </a:lnTo>
                <a:close/>
              </a:path>
            </a:pathLst>
          </a:custGeom>
          <a:solidFill>
            <a:srgbClr val="B41F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6918" y="8867441"/>
            <a:ext cx="3207385" cy="15497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05"/>
              </a:spcBef>
            </a:pPr>
            <a:r>
              <a:rPr lang="es-ES" sz="1000" spc="55" dirty="0">
                <a:solidFill>
                  <a:srgbClr val="494949"/>
                </a:solidFill>
                <a:latin typeface="Arial MT"/>
                <a:cs typeface="Arial MT"/>
              </a:rPr>
              <a:t>En 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una </a:t>
            </a:r>
            <a:r>
              <a:rPr lang="es-ES" sz="1000" spc="40" dirty="0" err="1">
                <a:solidFill>
                  <a:srgbClr val="494949"/>
                </a:solidFill>
                <a:latin typeface="Arial MT"/>
                <a:cs typeface="Arial MT"/>
              </a:rPr>
              <a:t>Flipped</a:t>
            </a:r>
            <a:r>
              <a:rPr lang="es-ES" sz="100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50" dirty="0" err="1">
                <a:solidFill>
                  <a:srgbClr val="494949"/>
                </a:solidFill>
                <a:latin typeface="Arial MT"/>
                <a:cs typeface="Arial MT"/>
              </a:rPr>
              <a:t>Classroom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40" dirty="0">
                <a:solidFill>
                  <a:srgbClr val="494949"/>
                </a:solidFill>
                <a:latin typeface="Arial MT"/>
                <a:cs typeface="Arial MT"/>
              </a:rPr>
              <a:t>los 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alumnos </a:t>
            </a:r>
            <a:r>
              <a:rPr lang="es-ES" sz="1000" spc="45" dirty="0">
                <a:solidFill>
                  <a:srgbClr val="494949"/>
                </a:solidFill>
                <a:latin typeface="Arial MT"/>
                <a:cs typeface="Arial MT"/>
              </a:rPr>
              <a:t>estudian </a:t>
            </a:r>
            <a:r>
              <a:rPr lang="es-ES" sz="1000" spc="-2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30" dirty="0">
                <a:solidFill>
                  <a:srgbClr val="494949"/>
                </a:solidFill>
                <a:latin typeface="Arial MT"/>
                <a:cs typeface="Arial MT"/>
              </a:rPr>
              <a:t>el </a:t>
            </a:r>
            <a:r>
              <a:rPr lang="es-ES" sz="1000" spc="35" dirty="0">
                <a:solidFill>
                  <a:srgbClr val="494949"/>
                </a:solidFill>
                <a:latin typeface="Arial MT"/>
                <a:cs typeface="Arial MT"/>
              </a:rPr>
              <a:t>contenido </a:t>
            </a:r>
            <a:r>
              <a:rPr lang="es-ES" sz="1000" spc="40" dirty="0">
                <a:solidFill>
                  <a:srgbClr val="494949"/>
                </a:solidFill>
                <a:latin typeface="Arial MT"/>
                <a:cs typeface="Arial MT"/>
              </a:rPr>
              <a:t>del 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módulo </a:t>
            </a:r>
            <a:r>
              <a:rPr lang="es-ES" sz="1000" spc="35" dirty="0">
                <a:solidFill>
                  <a:srgbClr val="494949"/>
                </a:solidFill>
                <a:latin typeface="Arial MT"/>
                <a:cs typeface="Arial MT"/>
              </a:rPr>
              <a:t>antes 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lang="es-ES" sz="1000" spc="30" dirty="0">
                <a:solidFill>
                  <a:srgbClr val="494949"/>
                </a:solidFill>
                <a:latin typeface="Arial MT"/>
                <a:cs typeface="Arial MT"/>
              </a:rPr>
              <a:t>la </a:t>
            </a:r>
            <a:r>
              <a:rPr lang="es-ES" sz="1000" spc="35" dirty="0">
                <a:solidFill>
                  <a:srgbClr val="494949"/>
                </a:solidFill>
                <a:latin typeface="Arial MT"/>
                <a:cs typeface="Arial MT"/>
              </a:rPr>
              <a:t>clase </a:t>
            </a:r>
            <a:r>
              <a:rPr lang="es-ES" sz="1000" spc="45" dirty="0">
                <a:solidFill>
                  <a:srgbClr val="494949"/>
                </a:solidFill>
                <a:latin typeface="Arial MT"/>
                <a:cs typeface="Arial MT"/>
              </a:rPr>
              <a:t>y se 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35" dirty="0">
                <a:solidFill>
                  <a:srgbClr val="494949"/>
                </a:solidFill>
                <a:latin typeface="Arial MT"/>
                <a:cs typeface="Arial MT"/>
              </a:rPr>
              <a:t>centran 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en </a:t>
            </a:r>
            <a:r>
              <a:rPr lang="es-ES" sz="1000" spc="30" dirty="0">
                <a:solidFill>
                  <a:srgbClr val="494949"/>
                </a:solidFill>
                <a:latin typeface="Arial MT"/>
                <a:cs typeface="Arial MT"/>
              </a:rPr>
              <a:t>los ejercicios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y</a:t>
            </a:r>
            <a:r>
              <a:rPr lang="es-ES"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tareas</a:t>
            </a:r>
            <a:r>
              <a:rPr lang="es-ES"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en 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clase.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 La </a:t>
            </a:r>
            <a:r>
              <a:rPr lang="es-ES"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transferencia</a:t>
            </a:r>
            <a:r>
              <a:rPr lang="es-ES"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lang="es-ES"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conocimientos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25" dirty="0">
                <a:solidFill>
                  <a:srgbClr val="494949"/>
                </a:solidFill>
                <a:latin typeface="Arial MT"/>
                <a:cs typeface="Arial MT"/>
              </a:rPr>
              <a:t>en</a:t>
            </a:r>
            <a:r>
              <a:rPr lang="es-ES" sz="100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el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aula 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deja </a:t>
            </a:r>
            <a:r>
              <a:rPr lang="es-ES" sz="1000" spc="25" dirty="0">
                <a:solidFill>
                  <a:srgbClr val="494949"/>
                </a:solidFill>
                <a:latin typeface="Arial MT"/>
                <a:cs typeface="Arial MT"/>
              </a:rPr>
              <a:t> paso 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a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la </a:t>
            </a:r>
            <a:r>
              <a:rPr lang="es-ES" sz="1000" spc="25" dirty="0">
                <a:solidFill>
                  <a:srgbClr val="494949"/>
                </a:solidFill>
                <a:latin typeface="Arial MT"/>
                <a:cs typeface="Arial MT"/>
              </a:rPr>
              <a:t>enseñanza </a:t>
            </a:r>
            <a:r>
              <a:rPr lang="es-ES" sz="1000" spc="35" dirty="0">
                <a:solidFill>
                  <a:srgbClr val="494949"/>
                </a:solidFill>
                <a:latin typeface="Arial MT"/>
                <a:cs typeface="Arial MT"/>
              </a:rPr>
              <a:t>en 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línea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fuera </a:t>
            </a:r>
            <a:r>
              <a:rPr lang="es-ES" sz="1000" spc="10" dirty="0">
                <a:solidFill>
                  <a:srgbClr val="494949"/>
                </a:solidFill>
                <a:latin typeface="Arial MT"/>
                <a:cs typeface="Arial MT"/>
              </a:rPr>
              <a:t>del aula. 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Esto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10" dirty="0">
                <a:solidFill>
                  <a:srgbClr val="494949"/>
                </a:solidFill>
                <a:latin typeface="Arial MT"/>
                <a:cs typeface="Arial MT"/>
              </a:rPr>
              <a:t>crea</a:t>
            </a:r>
            <a:r>
              <a:rPr lang="es-ES" sz="1000" spc="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más</a:t>
            </a:r>
            <a:r>
              <a:rPr lang="es-ES" sz="1000" spc="10" dirty="0">
                <a:solidFill>
                  <a:srgbClr val="494949"/>
                </a:solidFill>
                <a:latin typeface="Arial MT"/>
                <a:cs typeface="Arial MT"/>
              </a:rPr>
              <a:t> espacio 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para</a:t>
            </a:r>
            <a:r>
              <a:rPr lang="es-ES" sz="1000" spc="10" dirty="0">
                <a:solidFill>
                  <a:srgbClr val="494949"/>
                </a:solidFill>
                <a:latin typeface="Arial MT"/>
                <a:cs typeface="Arial MT"/>
              </a:rPr>
              <a:t> practicar 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en </a:t>
            </a:r>
            <a:r>
              <a:rPr lang="es-ES" sz="1000" spc="40" dirty="0">
                <a:solidFill>
                  <a:srgbClr val="494949"/>
                </a:solidFill>
                <a:latin typeface="Arial MT"/>
                <a:cs typeface="Arial MT"/>
              </a:rPr>
              <a:t>clase,</a:t>
            </a:r>
            <a:r>
              <a:rPr lang="es-ES" sz="100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45" dirty="0">
                <a:solidFill>
                  <a:srgbClr val="494949"/>
                </a:solidFill>
                <a:latin typeface="Arial MT"/>
                <a:cs typeface="Arial MT"/>
              </a:rPr>
              <a:t>para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45" dirty="0">
                <a:solidFill>
                  <a:srgbClr val="494949"/>
                </a:solidFill>
                <a:latin typeface="Arial MT"/>
                <a:cs typeface="Arial MT"/>
              </a:rPr>
              <a:t>dar explicaciones adicionales cuando sea necesario, y  ofrece la posibilidad de profundizar en los materiales durante las horas de clase.</a:t>
            </a:r>
          </a:p>
          <a:p>
            <a:pPr marL="12700" marR="5080" algn="just">
              <a:lnSpc>
                <a:spcPct val="99400"/>
              </a:lnSpc>
              <a:spcBef>
                <a:spcPts val="105"/>
              </a:spcBef>
            </a:pPr>
            <a:endParaRPr lang="es-ES" sz="10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5579" y="10342167"/>
            <a:ext cx="1562735" cy="1752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500" b="1" spc="-5" dirty="0">
                <a:solidFill>
                  <a:srgbClr val="494949"/>
                </a:solidFill>
                <a:latin typeface="Calibri"/>
                <a:cs typeface="Calibri"/>
              </a:rPr>
              <a:t>S E C</a:t>
            </a:r>
            <a:r>
              <a:rPr sz="500" b="1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500" b="1" spc="-5" dirty="0">
                <a:solidFill>
                  <a:srgbClr val="494949"/>
                </a:solidFill>
                <a:latin typeface="Calibri"/>
                <a:cs typeface="Calibri"/>
              </a:rPr>
              <a:t>U</a:t>
            </a:r>
            <a:r>
              <a:rPr sz="500" b="1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500" b="1" spc="-5" dirty="0">
                <a:solidFill>
                  <a:srgbClr val="494949"/>
                </a:solidFill>
                <a:latin typeface="Calibri"/>
                <a:cs typeface="Calibri"/>
              </a:rPr>
              <a:t>R</a:t>
            </a:r>
            <a:r>
              <a:rPr sz="500" b="1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500" b="1" spc="-5" dirty="0">
                <a:solidFill>
                  <a:srgbClr val="494949"/>
                </a:solidFill>
                <a:latin typeface="Calibri"/>
                <a:cs typeface="Calibri"/>
              </a:rPr>
              <a:t>R</a:t>
            </a:r>
            <a:r>
              <a:rPr sz="500" b="1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500" b="1" spc="-5" dirty="0">
                <a:solidFill>
                  <a:srgbClr val="494949"/>
                </a:solidFill>
                <a:latin typeface="Calibri"/>
                <a:cs typeface="Calibri"/>
              </a:rPr>
              <a:t>E</a:t>
            </a:r>
            <a:r>
              <a:rPr sz="500" b="1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S M</a:t>
            </a:r>
            <a:r>
              <a:rPr sz="500" spc="5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E</a:t>
            </a:r>
            <a:r>
              <a:rPr sz="50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D I</a:t>
            </a:r>
            <a:r>
              <a:rPr sz="500" spc="5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A N T</a:t>
            </a:r>
            <a:r>
              <a:rPr sz="500" spc="5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E C</a:t>
            </a:r>
            <a:r>
              <a:rPr sz="50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R</a:t>
            </a:r>
            <a:r>
              <a:rPr sz="50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I</a:t>
            </a:r>
            <a:r>
              <a:rPr sz="50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S I S</a:t>
            </a:r>
            <a:r>
              <a:rPr sz="500" spc="5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T</a:t>
            </a:r>
            <a:r>
              <a:rPr sz="50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O</a:t>
            </a:r>
            <a:r>
              <a:rPr sz="500" spc="1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S</a:t>
            </a:r>
            <a:r>
              <a:rPr sz="50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D</a:t>
            </a:r>
            <a:r>
              <a:rPr sz="500" spc="5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E L</a:t>
            </a:r>
            <a:r>
              <a:rPr sz="500" spc="1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O S </a:t>
            </a:r>
            <a:r>
              <a:rPr sz="500" spc="-135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C O N T R O L</a:t>
            </a:r>
            <a:r>
              <a:rPr sz="50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E</a:t>
            </a:r>
            <a:r>
              <a:rPr sz="500" spc="-10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S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56881" y="10333036"/>
            <a:ext cx="177165" cy="1122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lang="es-ES" sz="700" spc="5" dirty="0">
                <a:solidFill>
                  <a:srgbClr val="494949"/>
                </a:solidFill>
                <a:latin typeface="Arial MT"/>
                <a:cs typeface="Arial MT"/>
              </a:rPr>
              <a:t>7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F7ADCE2A-358F-D887-8E1E-EBD9D573721C}"/>
              </a:ext>
            </a:extLst>
          </p:cNvPr>
          <p:cNvSpPr txBox="1"/>
          <p:nvPr/>
        </p:nvSpPr>
        <p:spPr>
          <a:xfrm>
            <a:off x="4005579" y="2832100"/>
            <a:ext cx="3009900" cy="264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u="sng" spc="10" dirty="0" err="1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Aprendizaje</a:t>
            </a:r>
            <a:r>
              <a:rPr sz="1000" u="sng" spc="-25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 </a:t>
            </a:r>
            <a:r>
              <a:rPr sz="1000" u="sng" spc="-5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combinado</a:t>
            </a:r>
            <a:endParaRPr sz="1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 dirty="0">
              <a:latin typeface="Arial MT"/>
              <a:cs typeface="Arial MT"/>
            </a:endParaRPr>
          </a:p>
          <a:p>
            <a:pPr marL="12700" marR="5080" algn="just">
              <a:lnSpc>
                <a:spcPct val="99500"/>
              </a:lnSpc>
            </a:pPr>
            <a:r>
              <a:rPr lang="es-ES" sz="1000" spc="10" dirty="0">
                <a:solidFill>
                  <a:srgbClr val="494949"/>
                </a:solidFill>
                <a:latin typeface="Arial MT"/>
                <a:cs typeface="Arial MT"/>
              </a:rPr>
              <a:t>El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10" dirty="0">
                <a:solidFill>
                  <a:srgbClr val="494949"/>
                </a:solidFill>
                <a:latin typeface="Arial MT"/>
                <a:cs typeface="Arial MT"/>
              </a:rPr>
              <a:t>aprendizaje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10" dirty="0">
                <a:solidFill>
                  <a:srgbClr val="494949"/>
                </a:solidFill>
                <a:latin typeface="Arial MT"/>
                <a:cs typeface="Arial MT"/>
              </a:rPr>
              <a:t>mixto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 combina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10" dirty="0">
                <a:solidFill>
                  <a:srgbClr val="494949"/>
                </a:solidFill>
                <a:latin typeface="Arial MT"/>
                <a:cs typeface="Arial MT"/>
              </a:rPr>
              <a:t>los 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 medios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5" dirty="0">
                <a:solidFill>
                  <a:srgbClr val="494949"/>
                </a:solidFill>
                <a:latin typeface="Arial MT"/>
                <a:cs typeface="Arial MT"/>
              </a:rPr>
              <a:t>digitales 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en </a:t>
            </a:r>
            <a:r>
              <a:rPr lang="es-ES" sz="1000" spc="10" dirty="0">
                <a:solidFill>
                  <a:srgbClr val="494949"/>
                </a:solidFill>
                <a:latin typeface="Arial MT"/>
                <a:cs typeface="Arial MT"/>
              </a:rPr>
              <a:t>línea </a:t>
            </a:r>
            <a:r>
              <a:rPr lang="es-ES" sz="1000" spc="15" dirty="0">
                <a:solidFill>
                  <a:srgbClr val="494949"/>
                </a:solidFill>
                <a:latin typeface="Arial MT"/>
                <a:cs typeface="Arial MT"/>
              </a:rPr>
              <a:t>con </a:t>
            </a:r>
            <a:r>
              <a:rPr lang="es-ES" sz="1000" spc="10" dirty="0">
                <a:solidFill>
                  <a:srgbClr val="494949"/>
                </a:solidFill>
                <a:latin typeface="Arial MT"/>
                <a:cs typeface="Arial MT"/>
              </a:rPr>
              <a:t>los 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métodos </a:t>
            </a:r>
            <a:r>
              <a:rPr lang="es-ES" sz="1000" spc="40" dirty="0">
                <a:solidFill>
                  <a:srgbClr val="494949"/>
                </a:solidFill>
                <a:latin typeface="Arial MT"/>
                <a:cs typeface="Arial MT"/>
              </a:rPr>
              <a:t>tradicionales </a:t>
            </a:r>
            <a:r>
              <a:rPr lang="es-ES" sz="1000" spc="-2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40" dirty="0">
                <a:solidFill>
                  <a:srgbClr val="494949"/>
                </a:solidFill>
                <a:latin typeface="Arial MT"/>
                <a:cs typeface="Arial MT"/>
              </a:rPr>
              <a:t>del</a:t>
            </a:r>
            <a:r>
              <a:rPr lang="es-ES" sz="1000" spc="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40" dirty="0">
                <a:solidFill>
                  <a:srgbClr val="494949"/>
                </a:solidFill>
                <a:latin typeface="Arial MT"/>
                <a:cs typeface="Arial MT"/>
              </a:rPr>
              <a:t>aula.</a:t>
            </a:r>
            <a:r>
              <a:rPr lang="es-ES" sz="1000" spc="45" dirty="0">
                <a:solidFill>
                  <a:srgbClr val="494949"/>
                </a:solidFill>
                <a:latin typeface="Arial MT"/>
                <a:cs typeface="Arial MT"/>
              </a:rPr>
              <a:t> Requiere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35" dirty="0">
                <a:solidFill>
                  <a:srgbClr val="494949"/>
                </a:solidFill>
                <a:latin typeface="Arial MT"/>
                <a:cs typeface="Arial MT"/>
              </a:rPr>
              <a:t>la</a:t>
            </a:r>
            <a:r>
              <a:rPr lang="es-ES" sz="100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30" dirty="0">
                <a:solidFill>
                  <a:srgbClr val="494949"/>
                </a:solidFill>
                <a:latin typeface="Arial MT"/>
                <a:cs typeface="Arial MT"/>
              </a:rPr>
              <a:t>presencia</a:t>
            </a:r>
            <a:r>
              <a:rPr lang="es-ES" sz="100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20" dirty="0">
                <a:solidFill>
                  <a:srgbClr val="494949"/>
                </a:solidFill>
                <a:latin typeface="Arial MT"/>
                <a:cs typeface="Arial MT"/>
              </a:rPr>
              <a:t>física</a:t>
            </a:r>
            <a:r>
              <a:rPr lang="es-ES" sz="100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30" dirty="0">
                <a:solidFill>
                  <a:srgbClr val="494949"/>
                </a:solidFill>
                <a:latin typeface="Arial MT"/>
                <a:cs typeface="Arial MT"/>
              </a:rPr>
              <a:t>del </a:t>
            </a:r>
            <a:r>
              <a:rPr lang="es-ES" sz="100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25" dirty="0">
                <a:solidFill>
                  <a:srgbClr val="494949"/>
                </a:solidFill>
                <a:latin typeface="Arial MT"/>
                <a:cs typeface="Arial MT"/>
              </a:rPr>
              <a:t>profesor </a:t>
            </a:r>
            <a:r>
              <a:rPr lang="es-ES" sz="1000" spc="45" dirty="0">
                <a:solidFill>
                  <a:srgbClr val="494949"/>
                </a:solidFill>
                <a:latin typeface="Arial MT"/>
                <a:cs typeface="Arial MT"/>
              </a:rPr>
              <a:t>y </a:t>
            </a:r>
            <a:r>
              <a:rPr lang="es-ES" sz="1000" spc="30" dirty="0">
                <a:solidFill>
                  <a:srgbClr val="494949"/>
                </a:solidFill>
                <a:latin typeface="Arial MT"/>
                <a:cs typeface="Arial MT"/>
              </a:rPr>
              <a:t>del alumno, </a:t>
            </a:r>
            <a:r>
              <a:rPr lang="es-ES" sz="1000" spc="35" dirty="0">
                <a:solidFill>
                  <a:srgbClr val="494949"/>
                </a:solidFill>
                <a:latin typeface="Arial MT"/>
                <a:cs typeface="Arial MT"/>
              </a:rPr>
              <a:t>con </a:t>
            </a:r>
            <a:r>
              <a:rPr lang="es-ES" sz="1000" spc="45" dirty="0">
                <a:solidFill>
                  <a:srgbClr val="494949"/>
                </a:solidFill>
                <a:latin typeface="Arial MT"/>
                <a:cs typeface="Arial MT"/>
              </a:rPr>
              <a:t>algún elemento 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lang="es-ES" sz="1000" spc="40" dirty="0">
                <a:solidFill>
                  <a:srgbClr val="494949"/>
                </a:solidFill>
                <a:latin typeface="Arial MT"/>
                <a:cs typeface="Arial MT"/>
              </a:rPr>
              <a:t>control</a:t>
            </a:r>
            <a:r>
              <a:rPr lang="es-ES" sz="1000" spc="18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40" dirty="0">
                <a:solidFill>
                  <a:srgbClr val="494949"/>
                </a:solidFill>
                <a:latin typeface="Arial MT"/>
                <a:cs typeface="Arial MT"/>
              </a:rPr>
              <a:t>del</a:t>
            </a:r>
            <a:r>
              <a:rPr lang="es-ES" sz="1000" spc="18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alumno</a:t>
            </a:r>
            <a:r>
              <a:rPr lang="es-ES" sz="1000" spc="18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45" dirty="0">
                <a:solidFill>
                  <a:srgbClr val="494949"/>
                </a:solidFill>
                <a:latin typeface="Arial MT"/>
                <a:cs typeface="Arial MT"/>
              </a:rPr>
              <a:t>sobre</a:t>
            </a:r>
            <a:r>
              <a:rPr lang="es-ES" sz="1000" spc="19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35" dirty="0">
                <a:solidFill>
                  <a:srgbClr val="494949"/>
                </a:solidFill>
                <a:latin typeface="Arial MT"/>
                <a:cs typeface="Arial MT"/>
              </a:rPr>
              <a:t>el</a:t>
            </a:r>
            <a:r>
              <a:rPr lang="es-ES" sz="1000" spc="17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40" dirty="0">
                <a:solidFill>
                  <a:srgbClr val="494949"/>
                </a:solidFill>
                <a:latin typeface="Arial MT"/>
                <a:cs typeface="Arial MT"/>
              </a:rPr>
              <a:t>tiempo,</a:t>
            </a:r>
            <a:r>
              <a:rPr lang="es-ES" sz="1000" spc="19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30" dirty="0">
                <a:solidFill>
                  <a:srgbClr val="494949"/>
                </a:solidFill>
                <a:latin typeface="Arial MT"/>
                <a:cs typeface="Arial MT"/>
              </a:rPr>
              <a:t>el</a:t>
            </a:r>
            <a:r>
              <a:rPr lang="es-ES" sz="1000" spc="18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35" dirty="0">
                <a:solidFill>
                  <a:srgbClr val="494949"/>
                </a:solidFill>
                <a:latin typeface="Arial MT"/>
                <a:cs typeface="Arial MT"/>
              </a:rPr>
              <a:t>lugar, el</a:t>
            </a:r>
            <a:r>
              <a:rPr lang="es-ES" sz="1000" spc="6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camino</a:t>
            </a:r>
            <a:r>
              <a:rPr lang="es-ES" sz="1000" spc="39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o</a:t>
            </a:r>
            <a:r>
              <a:rPr lang="es-ES" sz="1000" spc="39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35" dirty="0">
                <a:solidFill>
                  <a:srgbClr val="494949"/>
                </a:solidFill>
                <a:latin typeface="Arial MT"/>
                <a:cs typeface="Arial MT"/>
              </a:rPr>
              <a:t>el</a:t>
            </a:r>
            <a:r>
              <a:rPr lang="es-ES" sz="1000" spc="6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35" dirty="0">
                <a:solidFill>
                  <a:srgbClr val="494949"/>
                </a:solidFill>
                <a:latin typeface="Arial MT"/>
                <a:cs typeface="Arial MT"/>
              </a:rPr>
              <a:t>ritmo.</a:t>
            </a:r>
            <a:r>
              <a:rPr lang="es-ES" sz="1000" spc="6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Los</a:t>
            </a:r>
            <a:r>
              <a:rPr lang="es-ES" sz="100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50" dirty="0">
                <a:solidFill>
                  <a:srgbClr val="494949"/>
                </a:solidFill>
                <a:latin typeface="Arial MT"/>
                <a:cs typeface="Arial MT"/>
              </a:rPr>
              <a:t>alumnos</a:t>
            </a:r>
            <a:r>
              <a:rPr lang="es-ES" sz="1000" spc="39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S" sz="1000" spc="45" dirty="0">
                <a:solidFill>
                  <a:srgbClr val="494949"/>
                </a:solidFill>
                <a:latin typeface="Arial MT"/>
                <a:cs typeface="Arial MT"/>
              </a:rPr>
              <a:t>siguen asistiendo a un aula con un profesor/formador presente, pero las prácticas presenciales se combinan con actividades mediadas por ordenador respecto a los contenidos y a su impartición. El aprendizaje combinado se utiliza  sobre  todo en entornos de desarrollo profesional y  formación.</a:t>
            </a:r>
          </a:p>
          <a:p>
            <a:pPr marL="12700" marR="5080" algn="just">
              <a:lnSpc>
                <a:spcPct val="99500"/>
              </a:lnSpc>
            </a:pPr>
            <a:endParaRPr lang="es-ES" sz="1000" spc="45" dirty="0">
              <a:solidFill>
                <a:srgbClr val="494949"/>
              </a:solidFill>
              <a:latin typeface="Arial MT"/>
              <a:cs typeface="Arial MT"/>
            </a:endParaRPr>
          </a:p>
          <a:p>
            <a:pPr marL="12700" marR="5080" algn="just">
              <a:lnSpc>
                <a:spcPct val="99500"/>
              </a:lnSpc>
            </a:pPr>
            <a:endParaRPr lang="es-ES" sz="1000" spc="45" dirty="0">
              <a:solidFill>
                <a:srgbClr val="494949"/>
              </a:solidFill>
              <a:latin typeface="Arial MT"/>
              <a:cs typeface="Arial MT"/>
            </a:endParaRPr>
          </a:p>
          <a:p>
            <a:pPr marL="12700" marR="5080" algn="just">
              <a:lnSpc>
                <a:spcPct val="99500"/>
              </a:lnSpc>
            </a:pPr>
            <a:endParaRPr lang="es-ES" sz="1000" dirty="0">
              <a:latin typeface="Arial MT"/>
              <a:cs typeface="Arial MT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914BB759-A54A-F46C-72FF-7FAFD4E4DBAF}"/>
              </a:ext>
            </a:extLst>
          </p:cNvPr>
          <p:cNvSpPr txBox="1"/>
          <p:nvPr/>
        </p:nvSpPr>
        <p:spPr>
          <a:xfrm>
            <a:off x="4048886" y="4925199"/>
            <a:ext cx="3007995" cy="51956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100"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050" u="sng" spc="-15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Aprendizaje</a:t>
            </a:r>
            <a:r>
              <a:rPr sz="1050" u="sng" spc="-10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 </a:t>
            </a:r>
            <a:r>
              <a:rPr sz="1050" u="sng" spc="-15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colaborativo/entre</a:t>
            </a:r>
            <a:r>
              <a:rPr sz="1050" u="sng" spc="-10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 </a:t>
            </a:r>
            <a:r>
              <a:rPr sz="1050" u="sng" spc="-15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 MT"/>
                <a:cs typeface="Arial MT"/>
              </a:rPr>
              <a:t>iguales</a:t>
            </a:r>
            <a:endParaRPr sz="10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 MT"/>
              <a:cs typeface="Arial MT"/>
            </a:endParaRPr>
          </a:p>
          <a:p>
            <a:pPr marL="12700" marR="8255" algn="just">
              <a:lnSpc>
                <a:spcPct val="99400"/>
              </a:lnSpc>
            </a:pP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El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aprendizaje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colaborativo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es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un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enfoque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educativo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la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enseñanza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y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el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aprendizaje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que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implica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el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trabajo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conjunto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grupos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alumnos. </a:t>
            </a:r>
            <a:r>
              <a:rPr sz="1050" spc="-2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Algunos ejemplos para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potenciar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el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aprendizaje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colaborativo</a:t>
            </a:r>
            <a:r>
              <a:rPr sz="1050" spc="-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y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entre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iguales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son:</a:t>
            </a:r>
            <a:endParaRPr sz="10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 dirty="0">
              <a:latin typeface="Arial MT"/>
              <a:cs typeface="Arial MT"/>
            </a:endParaRPr>
          </a:p>
          <a:p>
            <a:pPr marL="12700" marR="5715" algn="just">
              <a:lnSpc>
                <a:spcPct val="99400"/>
              </a:lnSpc>
            </a:pPr>
            <a:r>
              <a:rPr sz="1050" i="1" spc="40" dirty="0">
                <a:solidFill>
                  <a:srgbClr val="494949"/>
                </a:solidFill>
                <a:latin typeface="Calibri"/>
                <a:cs typeface="Calibri"/>
              </a:rPr>
              <a:t>Evaluaci</a:t>
            </a:r>
            <a:r>
              <a:rPr sz="1050" i="1" spc="40" dirty="0">
                <a:solidFill>
                  <a:srgbClr val="494949"/>
                </a:solidFill>
                <a:latin typeface="Arial"/>
                <a:cs typeface="Arial"/>
              </a:rPr>
              <a:t>ó</a:t>
            </a:r>
            <a:r>
              <a:rPr sz="1050" i="1" spc="40" dirty="0">
                <a:solidFill>
                  <a:srgbClr val="494949"/>
                </a:solidFill>
                <a:latin typeface="Calibri"/>
                <a:cs typeface="Calibri"/>
              </a:rPr>
              <a:t>n </a:t>
            </a:r>
            <a:r>
              <a:rPr sz="1050" i="1" spc="45" dirty="0">
                <a:solidFill>
                  <a:srgbClr val="494949"/>
                </a:solidFill>
                <a:latin typeface="Calibri"/>
                <a:cs typeface="Calibri"/>
              </a:rPr>
              <a:t>por </a:t>
            </a:r>
            <a:r>
              <a:rPr sz="1050" i="1" spc="40" dirty="0">
                <a:solidFill>
                  <a:srgbClr val="494949"/>
                </a:solidFill>
                <a:latin typeface="Calibri"/>
                <a:cs typeface="Calibri"/>
              </a:rPr>
              <a:t>pares: Los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compañeros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del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aula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 se</a:t>
            </a:r>
            <a:r>
              <a:rPr sz="105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reúnen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para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evaluar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 conjuntamente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el 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trabajo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una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o</a:t>
            </a:r>
            <a:r>
              <a:rPr sz="105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varias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personas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competencia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similar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a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la 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los productores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del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trabajo.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Los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compañeros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no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sólo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evalúan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el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94949"/>
                </a:solidFill>
                <a:latin typeface="Arial MT"/>
                <a:cs typeface="Arial MT"/>
              </a:rPr>
              <a:t>rendimiento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de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los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demás,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sino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que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también </a:t>
            </a:r>
            <a:r>
              <a:rPr sz="1050" spc="-2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comparten</a:t>
            </a:r>
            <a:r>
              <a:rPr sz="1050" spc="-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su</a:t>
            </a:r>
            <a:r>
              <a:rPr sz="1050" spc="-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experiencia</a:t>
            </a:r>
            <a:r>
              <a:rPr sz="1050" spc="-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y</a:t>
            </a:r>
            <a:r>
              <a:rPr sz="1050" spc="-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sus</a:t>
            </a:r>
            <a:r>
              <a:rPr sz="1050" spc="-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conocimientos.</a:t>
            </a:r>
            <a:endParaRPr sz="10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Arial MT"/>
              <a:cs typeface="Arial MT"/>
            </a:endParaRPr>
          </a:p>
          <a:p>
            <a:pPr marL="12700" marR="6985" algn="just">
              <a:lnSpc>
                <a:spcPct val="99800"/>
              </a:lnSpc>
            </a:pPr>
            <a:r>
              <a:rPr sz="1050" i="1" spc="30" dirty="0">
                <a:solidFill>
                  <a:srgbClr val="494949"/>
                </a:solidFill>
                <a:latin typeface="Calibri"/>
                <a:cs typeface="Calibri"/>
              </a:rPr>
              <a:t>Google </a:t>
            </a:r>
            <a:r>
              <a:rPr sz="1050" i="1" spc="25" dirty="0">
                <a:solidFill>
                  <a:srgbClr val="494949"/>
                </a:solidFill>
                <a:latin typeface="Calibri"/>
                <a:cs typeface="Calibri"/>
              </a:rPr>
              <a:t>Docs: 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Esta herramienta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colaboración 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en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línea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facilita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la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creación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de documentos </a:t>
            </a:r>
            <a:r>
              <a:rPr sz="105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significativos.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Todos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los miembros del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grupo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pueden 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trabajar al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mismo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tiempo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(en tiempo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real)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en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el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5" dirty="0">
                <a:solidFill>
                  <a:srgbClr val="494949"/>
                </a:solidFill>
                <a:latin typeface="Arial MT"/>
                <a:cs typeface="Arial MT"/>
              </a:rPr>
              <a:t>mismo</a:t>
            </a:r>
            <a:r>
              <a:rPr sz="1050" spc="40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documento,</a:t>
            </a:r>
            <a:r>
              <a:rPr sz="105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desde </a:t>
            </a:r>
            <a:r>
              <a:rPr sz="105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cualquier lugar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y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en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varios dispositivos.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Los </a:t>
            </a:r>
            <a:r>
              <a:rPr sz="105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cambios se guardan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automáticamente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en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los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documentos a medida que se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escriben. </a:t>
            </a:r>
            <a:r>
              <a:rPr sz="1050" spc="55" dirty="0">
                <a:solidFill>
                  <a:srgbClr val="494949"/>
                </a:solidFill>
                <a:latin typeface="Arial MT"/>
                <a:cs typeface="Arial MT"/>
              </a:rPr>
              <a:t>Es </a:t>
            </a:r>
            <a:r>
              <a:rPr sz="1050" spc="6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posible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controlar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el </a:t>
            </a:r>
            <a:r>
              <a:rPr sz="1050" spc="5" dirty="0">
                <a:solidFill>
                  <a:srgbClr val="494949"/>
                </a:solidFill>
                <a:latin typeface="Arial MT"/>
                <a:cs typeface="Arial MT"/>
              </a:rPr>
              <a:t>historial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revisiones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de un </a:t>
            </a:r>
            <a:r>
              <a:rPr sz="1050" spc="2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documento, donde también se puede ver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quién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hizo </a:t>
            </a:r>
            <a:r>
              <a:rPr sz="1050" spc="15" dirty="0">
                <a:solidFill>
                  <a:srgbClr val="494949"/>
                </a:solidFill>
                <a:latin typeface="Arial MT"/>
                <a:cs typeface="Arial MT"/>
              </a:rPr>
              <a:t>un cambio </a:t>
            </a:r>
            <a:r>
              <a:rPr sz="1050" spc="10" dirty="0">
                <a:solidFill>
                  <a:srgbClr val="494949"/>
                </a:solidFill>
                <a:latin typeface="Arial MT"/>
                <a:cs typeface="Arial MT"/>
              </a:rPr>
              <a:t>específico. El valor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Google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 Docs como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recurso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aprendizaje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es que 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los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miembros</a:t>
            </a:r>
            <a:r>
              <a:rPr sz="105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del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grupo</a:t>
            </a:r>
            <a:r>
              <a:rPr sz="1050" spc="3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también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 pueden </a:t>
            </a:r>
            <a:r>
              <a:rPr sz="105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compartir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 documentos,</a:t>
            </a:r>
            <a:r>
              <a:rPr sz="1050" spc="5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chatear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y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 comentar </a:t>
            </a:r>
            <a:r>
              <a:rPr sz="1050" spc="-28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494949"/>
                </a:solidFill>
                <a:latin typeface="Arial MT"/>
                <a:cs typeface="Arial MT"/>
              </a:rPr>
              <a:t>sobre</a:t>
            </a:r>
            <a:r>
              <a:rPr sz="1050" spc="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494949"/>
                </a:solidFill>
                <a:latin typeface="Arial MT"/>
                <a:cs typeface="Arial MT"/>
              </a:rPr>
              <a:t>los</a:t>
            </a:r>
            <a:r>
              <a:rPr sz="1050" spc="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1050" spc="50" dirty="0">
                <a:solidFill>
                  <a:srgbClr val="494949"/>
                </a:solidFill>
                <a:latin typeface="Arial MT"/>
                <a:cs typeface="Arial MT"/>
              </a:rPr>
              <a:t>mismos.</a:t>
            </a:r>
            <a:endParaRPr sz="105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" y="10391139"/>
            <a:ext cx="3945254" cy="0"/>
          </a:xfrm>
          <a:custGeom>
            <a:avLst/>
            <a:gdLst/>
            <a:ahLst/>
            <a:cxnLst/>
            <a:rect l="l" t="t" r="r" b="b"/>
            <a:pathLst>
              <a:path w="3945254">
                <a:moveTo>
                  <a:pt x="0" y="0"/>
                </a:moveTo>
                <a:lnTo>
                  <a:pt x="3945254" y="0"/>
                </a:lnTo>
              </a:path>
            </a:pathLst>
          </a:custGeom>
          <a:ln w="19050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8279" y="10391139"/>
            <a:ext cx="334137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0"/>
              </a:lnSpc>
              <a:tabLst>
                <a:tab pos="3076575" algn="l"/>
              </a:tabLst>
            </a:pPr>
            <a:r>
              <a:rPr sz="500" b="1" spc="-5" dirty="0">
                <a:solidFill>
                  <a:srgbClr val="494949"/>
                </a:solidFill>
                <a:latin typeface="Calibri"/>
                <a:cs typeface="Calibri"/>
              </a:rPr>
              <a:t>S E C</a:t>
            </a:r>
            <a:r>
              <a:rPr sz="500" b="1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500" b="1" spc="-5" dirty="0">
                <a:solidFill>
                  <a:srgbClr val="494949"/>
                </a:solidFill>
                <a:latin typeface="Calibri"/>
                <a:cs typeface="Calibri"/>
              </a:rPr>
              <a:t>U</a:t>
            </a:r>
            <a:r>
              <a:rPr sz="500" b="1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500" b="1" spc="-5" dirty="0">
                <a:solidFill>
                  <a:srgbClr val="494949"/>
                </a:solidFill>
                <a:latin typeface="Calibri"/>
                <a:cs typeface="Calibri"/>
              </a:rPr>
              <a:t>R</a:t>
            </a:r>
            <a:r>
              <a:rPr sz="500" b="1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500" b="1" spc="-5" dirty="0">
                <a:solidFill>
                  <a:srgbClr val="494949"/>
                </a:solidFill>
                <a:latin typeface="Calibri"/>
                <a:cs typeface="Calibri"/>
              </a:rPr>
              <a:t>R</a:t>
            </a:r>
            <a:r>
              <a:rPr sz="500" b="1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500" b="1" spc="-5" dirty="0">
                <a:solidFill>
                  <a:srgbClr val="494949"/>
                </a:solidFill>
                <a:latin typeface="Calibri"/>
                <a:cs typeface="Calibri"/>
              </a:rPr>
              <a:t>E</a:t>
            </a:r>
            <a:r>
              <a:rPr sz="500" b="1" dirty="0">
                <a:solidFill>
                  <a:srgbClr val="494949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S M</a:t>
            </a:r>
            <a:r>
              <a:rPr sz="500" spc="5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E D I</a:t>
            </a:r>
            <a:r>
              <a:rPr sz="500" spc="5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A N T</a:t>
            </a:r>
            <a:r>
              <a:rPr sz="500" spc="5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E C</a:t>
            </a:r>
            <a:r>
              <a:rPr sz="50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R I</a:t>
            </a:r>
            <a:r>
              <a:rPr sz="50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S I S</a:t>
            </a:r>
            <a:r>
              <a:rPr sz="500" spc="5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T</a:t>
            </a:r>
            <a:r>
              <a:rPr sz="50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O</a:t>
            </a:r>
            <a:r>
              <a:rPr sz="500" spc="1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S D</a:t>
            </a:r>
            <a:r>
              <a:rPr sz="500" spc="5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E L</a:t>
            </a:r>
            <a:r>
              <a:rPr sz="500" spc="1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O S</a:t>
            </a:r>
            <a:r>
              <a:rPr sz="500" dirty="0">
                <a:solidFill>
                  <a:srgbClr val="494949"/>
                </a:solidFill>
                <a:latin typeface="Trebuchet MS"/>
                <a:cs typeface="Trebuchet MS"/>
              </a:rPr>
              <a:t>	</a:t>
            </a:r>
            <a:r>
              <a:rPr sz="1050" spc="22" baseline="-7936" dirty="0">
                <a:solidFill>
                  <a:srgbClr val="494949"/>
                </a:solidFill>
                <a:latin typeface="Tahoma"/>
                <a:cs typeface="Tahoma"/>
              </a:rPr>
              <a:t>8</a:t>
            </a:r>
            <a:endParaRPr sz="1050" baseline="-7936" dirty="0">
              <a:latin typeface="Tahoma"/>
              <a:cs typeface="Tahoma"/>
            </a:endParaRPr>
          </a:p>
          <a:p>
            <a:pPr>
              <a:lnSpc>
                <a:spcPts val="580"/>
              </a:lnSpc>
            </a:pP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C O N T R</a:t>
            </a:r>
            <a:r>
              <a:rPr sz="50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O L</a:t>
            </a:r>
            <a:r>
              <a:rPr sz="50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E</a:t>
            </a:r>
            <a:r>
              <a:rPr sz="500" spc="-100" dirty="0">
                <a:solidFill>
                  <a:srgbClr val="494949"/>
                </a:solidFill>
                <a:latin typeface="Trebuchet MS"/>
                <a:cs typeface="Trebuchet MS"/>
              </a:rPr>
              <a:t> </a:t>
            </a:r>
            <a:r>
              <a:rPr sz="500" spc="-5" dirty="0">
                <a:solidFill>
                  <a:srgbClr val="494949"/>
                </a:solidFill>
                <a:latin typeface="Trebuchet MS"/>
                <a:cs typeface="Trebuchet MS"/>
              </a:rPr>
              <a:t>S</a:t>
            </a:r>
            <a:endParaRPr sz="5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290" y="2972180"/>
            <a:ext cx="6027420" cy="4155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95"/>
              </a:spcBef>
            </a:pPr>
            <a:r>
              <a:rPr sz="1400" b="1" u="heavy" spc="45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"/>
                <a:cs typeface="Arial"/>
              </a:rPr>
              <a:t>M</a:t>
            </a:r>
            <a:r>
              <a:rPr sz="1400" b="1" u="heavy" spc="45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Tahoma"/>
                <a:cs typeface="Tahoma"/>
              </a:rPr>
              <a:t>ó</a:t>
            </a:r>
            <a:r>
              <a:rPr sz="1400" b="1" u="heavy" spc="45" dirty="0">
                <a:solidFill>
                  <a:srgbClr val="B41F79"/>
                </a:solidFill>
                <a:uFill>
                  <a:solidFill>
                    <a:srgbClr val="B41F79"/>
                  </a:solidFill>
                </a:uFill>
                <a:latin typeface="Arial"/>
                <a:cs typeface="Arial"/>
              </a:rPr>
              <a:t>dulos</a:t>
            </a:r>
            <a:endParaRPr sz="1400" dirty="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1760"/>
              </a:spcBef>
            </a:pPr>
            <a:r>
              <a:rPr sz="1400" spc="15" dirty="0">
                <a:solidFill>
                  <a:srgbClr val="494949"/>
                </a:solidFill>
                <a:latin typeface="Tahoma"/>
                <a:cs typeface="Tahoma"/>
              </a:rPr>
              <a:t>El</a:t>
            </a:r>
            <a:r>
              <a:rPr sz="1400" spc="-3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494949"/>
                </a:solidFill>
                <a:latin typeface="Tahoma"/>
                <a:cs typeface="Tahoma"/>
              </a:rPr>
              <a:t>plan</a:t>
            </a:r>
            <a:r>
              <a:rPr sz="1400" spc="-2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494949"/>
                </a:solidFill>
                <a:latin typeface="Tahoma"/>
                <a:cs typeface="Tahoma"/>
              </a:rPr>
              <a:t>de</a:t>
            </a:r>
            <a:r>
              <a:rPr sz="1400" spc="-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94949"/>
                </a:solidFill>
                <a:latin typeface="Tahoma"/>
                <a:cs typeface="Tahoma"/>
              </a:rPr>
              <a:t>estudios</a:t>
            </a:r>
            <a:r>
              <a:rPr sz="1400" spc="-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94949"/>
                </a:solidFill>
                <a:latin typeface="Tahoma"/>
                <a:cs typeface="Tahoma"/>
              </a:rPr>
              <a:t>consta</a:t>
            </a:r>
            <a:r>
              <a:rPr sz="1400" spc="-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494949"/>
                </a:solidFill>
                <a:latin typeface="Tahoma"/>
                <a:cs typeface="Tahoma"/>
              </a:rPr>
              <a:t>de</a:t>
            </a:r>
            <a:r>
              <a:rPr sz="1400" spc="-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94949"/>
                </a:solidFill>
                <a:latin typeface="Tahoma"/>
                <a:cs typeface="Tahoma"/>
              </a:rPr>
              <a:t>seis</a:t>
            </a:r>
            <a:r>
              <a:rPr sz="1400" spc="-2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494949"/>
                </a:solidFill>
                <a:latin typeface="Tahoma"/>
                <a:cs typeface="Tahoma"/>
              </a:rPr>
              <a:t>módulos</a:t>
            </a:r>
            <a:r>
              <a:rPr sz="1400" spc="-2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94949"/>
                </a:solidFill>
                <a:latin typeface="Tahoma"/>
                <a:cs typeface="Tahoma"/>
              </a:rPr>
              <a:t>estructurados</a:t>
            </a:r>
            <a:r>
              <a:rPr sz="1400" spc="-2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494949"/>
                </a:solidFill>
                <a:latin typeface="Tahoma"/>
                <a:cs typeface="Tahoma"/>
              </a:rPr>
              <a:t>como</a:t>
            </a:r>
            <a:r>
              <a:rPr sz="1400" spc="-2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494949"/>
                </a:solidFill>
                <a:latin typeface="Tahoma"/>
                <a:cs typeface="Tahoma"/>
              </a:rPr>
              <a:t>un</a:t>
            </a:r>
            <a:r>
              <a:rPr sz="1400" spc="-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94949"/>
                </a:solidFill>
                <a:latin typeface="Tahoma"/>
                <a:cs typeface="Tahoma"/>
              </a:rPr>
              <a:t>viaje...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  <a:p>
            <a:pPr marL="185420" indent="-173355">
              <a:lnSpc>
                <a:spcPct val="100000"/>
              </a:lnSpc>
              <a:buFont typeface="Wingdings"/>
              <a:buChar char=""/>
              <a:tabLst>
                <a:tab pos="186055" algn="l"/>
              </a:tabLst>
            </a:pPr>
            <a:r>
              <a:rPr sz="1400" b="1" spc="30" dirty="0">
                <a:latin typeface="Arial"/>
                <a:cs typeface="Arial"/>
              </a:rPr>
              <a:t>Módulo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1: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spc="30" dirty="0">
                <a:latin typeface="Tahoma"/>
                <a:cs typeface="Tahoma"/>
              </a:rPr>
              <a:t>LOS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FUNDAMENTOS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DE</a:t>
            </a:r>
            <a:r>
              <a:rPr sz="1400" spc="20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LA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CRISIS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TEMPRANA</a:t>
            </a:r>
            <a:r>
              <a:rPr sz="1400" spc="20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DE</a:t>
            </a:r>
            <a:r>
              <a:rPr sz="1400" spc="15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LAS</a:t>
            </a:r>
            <a:r>
              <a:rPr sz="1400" spc="20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PYMES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"/>
            </a:pPr>
            <a:endParaRPr sz="1400" dirty="0">
              <a:latin typeface="Tahoma"/>
              <a:cs typeface="Tahoma"/>
            </a:endParaRPr>
          </a:p>
          <a:p>
            <a:pPr marL="185420" indent="-173355">
              <a:lnSpc>
                <a:spcPct val="100000"/>
              </a:lnSpc>
              <a:buFont typeface="Wingdings"/>
              <a:buChar char=""/>
              <a:tabLst>
                <a:tab pos="186055" algn="l"/>
              </a:tabLst>
            </a:pPr>
            <a:r>
              <a:rPr sz="1400" b="1" spc="30" dirty="0">
                <a:solidFill>
                  <a:srgbClr val="494949"/>
                </a:solidFill>
                <a:latin typeface="Arial"/>
                <a:cs typeface="Arial"/>
              </a:rPr>
              <a:t>Módulo</a:t>
            </a:r>
            <a:r>
              <a:rPr sz="1400" b="1" spc="25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494949"/>
                </a:solidFill>
                <a:latin typeface="Arial"/>
                <a:cs typeface="Arial"/>
              </a:rPr>
              <a:t>2:</a:t>
            </a:r>
            <a:r>
              <a:rPr sz="1400" b="1" spc="30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Tahoma"/>
                <a:cs typeface="Tahoma"/>
              </a:rPr>
              <a:t>UNA </a:t>
            </a:r>
            <a:r>
              <a:rPr sz="1400" spc="25" dirty="0">
                <a:solidFill>
                  <a:srgbClr val="494949"/>
                </a:solidFill>
                <a:latin typeface="Tahoma"/>
                <a:cs typeface="Tahoma"/>
              </a:rPr>
              <a:t>CRISIS</a:t>
            </a:r>
            <a:r>
              <a:rPr sz="1400" spc="2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494949"/>
                </a:solidFill>
                <a:latin typeface="Tahoma"/>
                <a:cs typeface="Tahoma"/>
              </a:rPr>
              <a:t>QUE</a:t>
            </a:r>
            <a:r>
              <a:rPr sz="1400" spc="2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Tahoma"/>
                <a:cs typeface="Tahoma"/>
              </a:rPr>
              <a:t>VIENE</a:t>
            </a:r>
            <a:r>
              <a:rPr sz="1400" spc="2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Tahoma"/>
                <a:cs typeface="Tahoma"/>
              </a:rPr>
              <a:t>DE</a:t>
            </a:r>
            <a:r>
              <a:rPr sz="1400" spc="3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494949"/>
                </a:solidFill>
                <a:latin typeface="Tahoma"/>
                <a:cs typeface="Tahoma"/>
              </a:rPr>
              <a:t>FACTORES</a:t>
            </a:r>
            <a:r>
              <a:rPr sz="1400" spc="1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Tahoma"/>
                <a:cs typeface="Tahoma"/>
              </a:rPr>
              <a:t>EXTERNOS </a:t>
            </a:r>
            <a:r>
              <a:rPr sz="1400" spc="35" dirty="0">
                <a:solidFill>
                  <a:srgbClr val="494949"/>
                </a:solidFill>
                <a:latin typeface="Tahoma"/>
                <a:cs typeface="Tahoma"/>
              </a:rPr>
              <a:t>NO</a:t>
            </a:r>
            <a:r>
              <a:rPr sz="1400" spc="2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Tahoma"/>
                <a:cs typeface="Tahoma"/>
              </a:rPr>
              <a:t>EVALUABLES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"/>
            </a:pPr>
            <a:endParaRPr sz="1400" dirty="0">
              <a:latin typeface="Tahoma"/>
              <a:cs typeface="Tahoma"/>
            </a:endParaRPr>
          </a:p>
          <a:p>
            <a:pPr marL="185420" indent="-173355">
              <a:lnSpc>
                <a:spcPct val="100000"/>
              </a:lnSpc>
              <a:buFont typeface="Wingdings"/>
              <a:buChar char=""/>
              <a:tabLst>
                <a:tab pos="186055" algn="l"/>
              </a:tabLst>
            </a:pPr>
            <a:r>
              <a:rPr sz="1400" b="1" dirty="0">
                <a:solidFill>
                  <a:srgbClr val="494949"/>
                </a:solidFill>
                <a:latin typeface="Arial"/>
                <a:cs typeface="Arial"/>
              </a:rPr>
              <a:t>Módulo</a:t>
            </a:r>
            <a:r>
              <a:rPr sz="1400" b="1" spc="-5" dirty="0">
                <a:solidFill>
                  <a:srgbClr val="494949"/>
                </a:solidFill>
                <a:latin typeface="Arial"/>
                <a:cs typeface="Arial"/>
              </a:rPr>
              <a:t> 3: </a:t>
            </a:r>
            <a:r>
              <a:rPr sz="1400" dirty="0">
                <a:solidFill>
                  <a:srgbClr val="494949"/>
                </a:solidFill>
                <a:latin typeface="Tahoma"/>
                <a:cs typeface="Tahoma"/>
              </a:rPr>
              <a:t>UNA</a:t>
            </a:r>
            <a:r>
              <a:rPr sz="1400" spc="-5" dirty="0">
                <a:solidFill>
                  <a:srgbClr val="494949"/>
                </a:solidFill>
                <a:latin typeface="Tahoma"/>
                <a:cs typeface="Tahoma"/>
              </a:rPr>
              <a:t> CRISIS </a:t>
            </a:r>
            <a:r>
              <a:rPr sz="1400" dirty="0">
                <a:solidFill>
                  <a:srgbClr val="494949"/>
                </a:solidFill>
                <a:latin typeface="Tahoma"/>
                <a:cs typeface="Tahoma"/>
              </a:rPr>
              <a:t>QUE</a:t>
            </a:r>
            <a:r>
              <a:rPr sz="1400" spc="-5" dirty="0">
                <a:solidFill>
                  <a:srgbClr val="494949"/>
                </a:solidFill>
                <a:latin typeface="Tahoma"/>
                <a:cs typeface="Tahoma"/>
              </a:rPr>
              <a:t> VIENE</a:t>
            </a:r>
            <a:r>
              <a:rPr sz="1400" spc="-1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94949"/>
                </a:solidFill>
                <a:latin typeface="Tahoma"/>
                <a:cs typeface="Tahoma"/>
              </a:rPr>
              <a:t>DE </a:t>
            </a:r>
            <a:r>
              <a:rPr sz="1400" dirty="0">
                <a:solidFill>
                  <a:srgbClr val="494949"/>
                </a:solidFill>
                <a:latin typeface="Tahoma"/>
                <a:cs typeface="Tahoma"/>
              </a:rPr>
              <a:t>UN</a:t>
            </a:r>
            <a:r>
              <a:rPr sz="1400" spc="-5" dirty="0">
                <a:solidFill>
                  <a:srgbClr val="494949"/>
                </a:solidFill>
                <a:latin typeface="Tahoma"/>
                <a:cs typeface="Tahoma"/>
              </a:rPr>
              <a:t> FACTOR</a:t>
            </a:r>
            <a:r>
              <a:rPr sz="1400" spc="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94949"/>
                </a:solidFill>
                <a:latin typeface="Tahoma"/>
                <a:cs typeface="Tahoma"/>
              </a:rPr>
              <a:t>INTERNO</a:t>
            </a:r>
            <a:r>
              <a:rPr sz="1400" dirty="0">
                <a:solidFill>
                  <a:srgbClr val="494949"/>
                </a:solidFill>
                <a:latin typeface="Tahoma"/>
                <a:cs typeface="Tahoma"/>
              </a:rPr>
              <a:t> S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"/>
            </a:pPr>
            <a:endParaRPr sz="1400" dirty="0">
              <a:latin typeface="Tahoma"/>
              <a:cs typeface="Tahoma"/>
            </a:endParaRPr>
          </a:p>
          <a:p>
            <a:pPr marL="185420" marR="934085" indent="-173355">
              <a:lnSpc>
                <a:spcPct val="100800"/>
              </a:lnSpc>
              <a:buFont typeface="Wingdings"/>
              <a:buChar char=""/>
              <a:tabLst>
                <a:tab pos="186055" algn="l"/>
              </a:tabLst>
            </a:pPr>
            <a:r>
              <a:rPr sz="1400" b="1" spc="30" dirty="0">
                <a:solidFill>
                  <a:srgbClr val="494949"/>
                </a:solidFill>
                <a:latin typeface="Arial"/>
                <a:cs typeface="Arial"/>
              </a:rPr>
              <a:t>Módulo </a:t>
            </a:r>
            <a:r>
              <a:rPr sz="1400" b="1" spc="15" dirty="0">
                <a:solidFill>
                  <a:srgbClr val="494949"/>
                </a:solidFill>
                <a:latin typeface="Arial"/>
                <a:cs typeface="Arial"/>
              </a:rPr>
              <a:t>4: </a:t>
            </a:r>
            <a:r>
              <a:rPr sz="1400" spc="30" dirty="0">
                <a:solidFill>
                  <a:srgbClr val="494949"/>
                </a:solidFill>
                <a:latin typeface="Tahoma"/>
                <a:cs typeface="Tahoma"/>
              </a:rPr>
              <a:t>CULTURA DE </a:t>
            </a:r>
            <a:r>
              <a:rPr sz="1400" spc="70" dirty="0">
                <a:solidFill>
                  <a:srgbClr val="494949"/>
                </a:solidFill>
                <a:latin typeface="Tahoma"/>
                <a:cs typeface="Tahoma"/>
              </a:rPr>
              <a:t>LIDERAZGO, </a:t>
            </a:r>
            <a:r>
              <a:rPr sz="1400" spc="25" dirty="0">
                <a:solidFill>
                  <a:srgbClr val="494949"/>
                </a:solidFill>
                <a:latin typeface="Tahoma"/>
                <a:cs typeface="Tahoma"/>
              </a:rPr>
              <a:t>GESTIÓN </a:t>
            </a:r>
            <a:r>
              <a:rPr sz="1400" spc="30" dirty="0">
                <a:solidFill>
                  <a:srgbClr val="494949"/>
                </a:solidFill>
                <a:latin typeface="Tahoma"/>
                <a:cs typeface="Tahoma"/>
              </a:rPr>
              <a:t>DE LOS </a:t>
            </a:r>
            <a:r>
              <a:rPr sz="1400" spc="35" dirty="0">
                <a:solidFill>
                  <a:srgbClr val="494949"/>
                </a:solidFill>
                <a:latin typeface="Tahoma"/>
                <a:cs typeface="Tahoma"/>
              </a:rPr>
              <a:t>GRUPOS </a:t>
            </a:r>
            <a:r>
              <a:rPr sz="1400" spc="30" dirty="0">
                <a:solidFill>
                  <a:srgbClr val="494949"/>
                </a:solidFill>
                <a:latin typeface="Tahoma"/>
                <a:cs typeface="Tahoma"/>
              </a:rPr>
              <a:t>DE </a:t>
            </a:r>
            <a:r>
              <a:rPr sz="1400" spc="-36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Tahoma"/>
                <a:cs typeface="Tahoma"/>
              </a:rPr>
              <a:t>INTERÉS</a:t>
            </a:r>
            <a:r>
              <a:rPr sz="1400" spc="1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494949"/>
                </a:solidFill>
                <a:latin typeface="Tahoma"/>
                <a:cs typeface="Tahoma"/>
              </a:rPr>
              <a:t>Y</a:t>
            </a:r>
            <a:r>
              <a:rPr sz="1400" spc="2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494949"/>
                </a:solidFill>
                <a:latin typeface="Tahoma"/>
                <a:cs typeface="Tahoma"/>
              </a:rPr>
              <a:t>COMUNICACIONES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"/>
            </a:pPr>
            <a:endParaRPr sz="1400" dirty="0">
              <a:latin typeface="Tahoma"/>
              <a:cs typeface="Tahoma"/>
            </a:endParaRPr>
          </a:p>
          <a:p>
            <a:pPr marL="185420" marR="5080" indent="-173355">
              <a:lnSpc>
                <a:spcPct val="101299"/>
              </a:lnSpc>
              <a:buFont typeface="Wingdings"/>
              <a:buChar char=""/>
              <a:tabLst>
                <a:tab pos="186055" algn="l"/>
              </a:tabLst>
            </a:pPr>
            <a:r>
              <a:rPr sz="1400" b="1" dirty="0">
                <a:solidFill>
                  <a:srgbClr val="494949"/>
                </a:solidFill>
                <a:latin typeface="Arial"/>
                <a:cs typeface="Arial"/>
              </a:rPr>
              <a:t>Módulo </a:t>
            </a:r>
            <a:r>
              <a:rPr sz="1400" b="1" spc="-5" dirty="0">
                <a:solidFill>
                  <a:srgbClr val="494949"/>
                </a:solidFill>
                <a:latin typeface="Arial"/>
                <a:cs typeface="Arial"/>
              </a:rPr>
              <a:t>5: </a:t>
            </a:r>
            <a:r>
              <a:rPr sz="1400" spc="-5" dirty="0">
                <a:solidFill>
                  <a:srgbClr val="494949"/>
                </a:solidFill>
                <a:latin typeface="Tahoma"/>
                <a:cs typeface="Tahoma"/>
              </a:rPr>
              <a:t>ENTENDER </a:t>
            </a:r>
            <a:r>
              <a:rPr sz="1400" dirty="0">
                <a:solidFill>
                  <a:srgbClr val="494949"/>
                </a:solidFill>
                <a:latin typeface="Tahoma"/>
                <a:cs typeface="Tahoma"/>
              </a:rPr>
              <a:t>LOS RATIOS </a:t>
            </a:r>
            <a:r>
              <a:rPr sz="1400" spc="-5" dirty="0">
                <a:solidFill>
                  <a:srgbClr val="494949"/>
                </a:solidFill>
                <a:latin typeface="Tahoma"/>
                <a:cs typeface="Tahoma"/>
              </a:rPr>
              <a:t>FINANCIEROS </a:t>
            </a:r>
            <a:r>
              <a:rPr sz="1400" dirty="0">
                <a:solidFill>
                  <a:srgbClr val="494949"/>
                </a:solidFill>
                <a:latin typeface="Tahoma"/>
                <a:cs typeface="Tahoma"/>
              </a:rPr>
              <a:t>Y </a:t>
            </a:r>
            <a:r>
              <a:rPr sz="1400" spc="-5" dirty="0">
                <a:solidFill>
                  <a:srgbClr val="494949"/>
                </a:solidFill>
                <a:latin typeface="Tahoma"/>
                <a:cs typeface="Tahoma"/>
              </a:rPr>
              <a:t>DE LIQUIDEZ </a:t>
            </a:r>
            <a:r>
              <a:rPr sz="1400" dirty="0">
                <a:solidFill>
                  <a:srgbClr val="494949"/>
                </a:solidFill>
                <a:latin typeface="Tahoma"/>
                <a:cs typeface="Tahoma"/>
              </a:rPr>
              <a:t>Y LA </a:t>
            </a:r>
            <a:r>
              <a:rPr sz="1400" spc="-5" dirty="0">
                <a:solidFill>
                  <a:srgbClr val="494949"/>
                </a:solidFill>
                <a:latin typeface="Tahoma"/>
                <a:cs typeface="Tahoma"/>
              </a:rPr>
              <a:t>INSOLVENCIA </a:t>
            </a:r>
            <a:r>
              <a:rPr sz="1400" spc="-36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94949"/>
                </a:solidFill>
                <a:latin typeface="Tahoma"/>
                <a:cs typeface="Tahoma"/>
              </a:rPr>
              <a:t>COMO </a:t>
            </a:r>
            <a:r>
              <a:rPr sz="1400" spc="-5" dirty="0">
                <a:solidFill>
                  <a:srgbClr val="494949"/>
                </a:solidFill>
                <a:latin typeface="Tahoma"/>
                <a:cs typeface="Tahoma"/>
              </a:rPr>
              <a:t>ENFOQUE DE</a:t>
            </a:r>
            <a:r>
              <a:rPr sz="140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94949"/>
                </a:solidFill>
                <a:latin typeface="Tahoma"/>
                <a:cs typeface="Tahoma"/>
              </a:rPr>
              <a:t>RESTRICCIÓN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"/>
            </a:pPr>
            <a:endParaRPr sz="1400" dirty="0">
              <a:latin typeface="Tahoma"/>
              <a:cs typeface="Tahoma"/>
            </a:endParaRPr>
          </a:p>
          <a:p>
            <a:pPr marL="185420" indent="-173355">
              <a:lnSpc>
                <a:spcPct val="100000"/>
              </a:lnSpc>
              <a:buFont typeface="Wingdings"/>
              <a:buChar char=""/>
              <a:tabLst>
                <a:tab pos="186055" algn="l"/>
              </a:tabLst>
            </a:pPr>
            <a:r>
              <a:rPr sz="1400" b="1" dirty="0">
                <a:solidFill>
                  <a:srgbClr val="494949"/>
                </a:solidFill>
                <a:latin typeface="Arial"/>
                <a:cs typeface="Arial"/>
              </a:rPr>
              <a:t>Módulo</a:t>
            </a:r>
            <a:r>
              <a:rPr sz="1400" b="1" spc="-10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94949"/>
                </a:solidFill>
                <a:latin typeface="Arial"/>
                <a:cs typeface="Arial"/>
              </a:rPr>
              <a:t>6:</a:t>
            </a:r>
            <a:r>
              <a:rPr sz="1400" b="1" spc="-10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494949"/>
                </a:solidFill>
                <a:latin typeface="Tahoma"/>
                <a:cs typeface="Tahoma"/>
              </a:rPr>
              <a:t>SISTEMAS</a:t>
            </a:r>
            <a:r>
              <a:rPr sz="1400" spc="70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494949"/>
                </a:solidFill>
                <a:latin typeface="Tahoma"/>
                <a:cs typeface="Tahoma"/>
              </a:rPr>
              <a:t>DE</a:t>
            </a:r>
            <a:r>
              <a:rPr sz="1400" spc="85" dirty="0">
                <a:solidFill>
                  <a:srgbClr val="494949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94949"/>
                </a:solidFill>
                <a:latin typeface="Tahoma"/>
                <a:cs typeface="Tahoma"/>
              </a:rPr>
              <a:t>ALERTA PRECOZ</a:t>
            </a:r>
            <a:endParaRPr sz="1400" dirty="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7559040" cy="2717800"/>
            <a:chOff x="0" y="969009"/>
            <a:chExt cx="7559040" cy="2717800"/>
          </a:xfrm>
        </p:grpSpPr>
        <p:sp>
          <p:nvSpPr>
            <p:cNvPr id="6" name="object 6"/>
            <p:cNvSpPr/>
            <p:nvPr/>
          </p:nvSpPr>
          <p:spPr>
            <a:xfrm>
              <a:off x="0" y="969009"/>
              <a:ext cx="7559040" cy="2717800"/>
            </a:xfrm>
            <a:custGeom>
              <a:avLst/>
              <a:gdLst/>
              <a:ahLst/>
              <a:cxnLst/>
              <a:rect l="l" t="t" r="r" b="b"/>
              <a:pathLst>
                <a:path w="7559040" h="2717800">
                  <a:moveTo>
                    <a:pt x="7559040" y="0"/>
                  </a:moveTo>
                  <a:lnTo>
                    <a:pt x="0" y="0"/>
                  </a:lnTo>
                  <a:lnTo>
                    <a:pt x="0" y="2717800"/>
                  </a:lnTo>
                  <a:lnTo>
                    <a:pt x="7559040" y="2717800"/>
                  </a:lnTo>
                  <a:lnTo>
                    <a:pt x="7559040" y="0"/>
                  </a:lnTo>
                  <a:close/>
                </a:path>
              </a:pathLst>
            </a:custGeom>
            <a:solidFill>
              <a:srgbClr val="B4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5290" y="3387089"/>
              <a:ext cx="532130" cy="0"/>
            </a:xfrm>
            <a:custGeom>
              <a:avLst/>
              <a:gdLst/>
              <a:ahLst/>
              <a:cxnLst/>
              <a:rect l="l" t="t" r="r" b="b"/>
              <a:pathLst>
                <a:path w="532130">
                  <a:moveTo>
                    <a:pt x="0" y="0"/>
                  </a:moveTo>
                  <a:lnTo>
                    <a:pt x="532130" y="0"/>
                  </a:lnTo>
                </a:path>
              </a:pathLst>
            </a:custGeom>
            <a:ln w="28575">
              <a:solidFill>
                <a:srgbClr val="EF69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4980" y="658368"/>
            <a:ext cx="5722620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RESUMEN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CONTENIDO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CURSO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69658"/>
            <a:ext cx="7558405" cy="29217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980" y="657859"/>
            <a:ext cx="5894070" cy="39626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290"/>
              </a:spcBef>
            </a:pPr>
            <a:r>
              <a:rPr spc="-5" dirty="0"/>
              <a:t>05:</a:t>
            </a:r>
            <a:r>
              <a:rPr spc="-35" dirty="0"/>
              <a:t> </a:t>
            </a:r>
            <a:r>
              <a:rPr spc="-10" dirty="0"/>
              <a:t>Resumen</a:t>
            </a:r>
            <a:r>
              <a:rPr spc="-40" dirty="0"/>
              <a:t> </a:t>
            </a:r>
            <a:r>
              <a:rPr dirty="0"/>
              <a:t>del</a:t>
            </a:r>
            <a:r>
              <a:rPr spc="-35" dirty="0"/>
              <a:t> </a:t>
            </a:r>
            <a:r>
              <a:rPr spc="-5" dirty="0"/>
              <a:t>contenido</a:t>
            </a:r>
            <a:r>
              <a:rPr spc="-30" dirty="0"/>
              <a:t> </a:t>
            </a:r>
            <a:r>
              <a:rPr dirty="0"/>
              <a:t>del </a:t>
            </a:r>
            <a:r>
              <a:rPr spc="-650" dirty="0"/>
              <a:t> </a:t>
            </a:r>
            <a:r>
              <a:rPr spc="-5" dirty="0"/>
              <a:t>curso...</a:t>
            </a:r>
          </a:p>
        </p:txBody>
      </p:sp>
      <p:sp>
        <p:nvSpPr>
          <p:cNvPr id="3" name="object 3"/>
          <p:cNvSpPr/>
          <p:nvPr/>
        </p:nvSpPr>
        <p:spPr>
          <a:xfrm>
            <a:off x="635" y="10391139"/>
            <a:ext cx="3945254" cy="0"/>
          </a:xfrm>
          <a:custGeom>
            <a:avLst/>
            <a:gdLst/>
            <a:ahLst/>
            <a:cxnLst/>
            <a:rect l="l" t="t" r="r" b="b"/>
            <a:pathLst>
              <a:path w="3945254">
                <a:moveTo>
                  <a:pt x="0" y="0"/>
                </a:moveTo>
                <a:lnTo>
                  <a:pt x="3945254" y="0"/>
                </a:lnTo>
              </a:path>
            </a:pathLst>
          </a:custGeom>
          <a:ln w="19050">
            <a:solidFill>
              <a:srgbClr val="EF69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9250" y="1174431"/>
            <a:ext cx="3813810" cy="43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45" dirty="0">
                <a:solidFill>
                  <a:srgbClr val="494949"/>
                </a:solidFill>
                <a:latin typeface="Arial"/>
                <a:cs typeface="Arial"/>
              </a:rPr>
              <a:t>Veamos</a:t>
            </a:r>
            <a:r>
              <a:rPr sz="1600" b="1" spc="15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494949"/>
                </a:solidFill>
                <a:latin typeface="Arial"/>
                <a:cs typeface="Arial"/>
              </a:rPr>
              <a:t>los</a:t>
            </a:r>
            <a:r>
              <a:rPr sz="1600" b="1" spc="20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494949"/>
                </a:solidFill>
                <a:latin typeface="Arial"/>
                <a:cs typeface="Arial"/>
              </a:rPr>
              <a:t>módulos</a:t>
            </a:r>
            <a:r>
              <a:rPr sz="1600" b="1" spc="15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494949"/>
                </a:solidFill>
                <a:latin typeface="Arial"/>
                <a:cs typeface="Arial"/>
              </a:rPr>
              <a:t>con</a:t>
            </a:r>
            <a:r>
              <a:rPr sz="1600" b="1" spc="20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494949"/>
                </a:solidFill>
                <a:latin typeface="Arial"/>
                <a:cs typeface="Arial"/>
              </a:rPr>
              <a:t>más</a:t>
            </a:r>
            <a:r>
              <a:rPr sz="1600" b="1" spc="40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494949"/>
                </a:solidFill>
                <a:latin typeface="Arial"/>
                <a:cs typeface="Arial"/>
              </a:rPr>
              <a:t>detalle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50" b="1" u="heavy" spc="20" dirty="0">
                <a:solidFill>
                  <a:srgbClr val="494949"/>
                </a:solidFill>
                <a:uFill>
                  <a:solidFill>
                    <a:srgbClr val="494949"/>
                  </a:solidFill>
                </a:uFill>
                <a:latin typeface="Arial"/>
                <a:cs typeface="Arial"/>
              </a:rPr>
              <a:t>b.</a:t>
            </a:r>
            <a:r>
              <a:rPr sz="1050" b="1" u="heavy" spc="5" dirty="0">
                <a:solidFill>
                  <a:srgbClr val="494949"/>
                </a:solidFill>
                <a:uFill>
                  <a:solidFill>
                    <a:srgbClr val="494949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20" dirty="0">
                <a:solidFill>
                  <a:srgbClr val="494949"/>
                </a:solidFill>
                <a:uFill>
                  <a:solidFill>
                    <a:srgbClr val="494949"/>
                  </a:solidFill>
                </a:uFill>
                <a:latin typeface="Arial"/>
                <a:cs typeface="Arial"/>
              </a:rPr>
              <a:t>Resumen</a:t>
            </a:r>
            <a:r>
              <a:rPr sz="1050" b="1" u="heavy" spc="-15" dirty="0">
                <a:solidFill>
                  <a:srgbClr val="494949"/>
                </a:solidFill>
                <a:uFill>
                  <a:solidFill>
                    <a:srgbClr val="494949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25" dirty="0">
                <a:solidFill>
                  <a:srgbClr val="494949"/>
                </a:solidFill>
                <a:uFill>
                  <a:solidFill>
                    <a:srgbClr val="494949"/>
                  </a:solidFill>
                </a:uFill>
                <a:latin typeface="Arial"/>
                <a:cs typeface="Arial"/>
              </a:rPr>
              <a:t>detallado</a:t>
            </a:r>
            <a:r>
              <a:rPr sz="1050" b="1" u="heavy" spc="20" dirty="0">
                <a:solidFill>
                  <a:srgbClr val="494949"/>
                </a:solidFill>
                <a:uFill>
                  <a:solidFill>
                    <a:srgbClr val="494949"/>
                  </a:solidFill>
                </a:uFill>
                <a:latin typeface="Arial"/>
                <a:cs typeface="Arial"/>
              </a:rPr>
              <a:t> del</a:t>
            </a:r>
            <a:r>
              <a:rPr sz="1050" b="1" u="heavy" spc="10" dirty="0">
                <a:solidFill>
                  <a:srgbClr val="494949"/>
                </a:solidFill>
                <a:uFill>
                  <a:solidFill>
                    <a:srgbClr val="494949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20" dirty="0">
                <a:solidFill>
                  <a:srgbClr val="494949"/>
                </a:solidFill>
                <a:uFill>
                  <a:solidFill>
                    <a:srgbClr val="494949"/>
                  </a:solidFill>
                </a:uFill>
                <a:latin typeface="Arial"/>
                <a:cs typeface="Arial"/>
              </a:rPr>
              <a:t>contenido</a:t>
            </a:r>
            <a:r>
              <a:rPr sz="1050" b="1" u="heavy" spc="10" dirty="0">
                <a:solidFill>
                  <a:srgbClr val="494949"/>
                </a:solidFill>
                <a:uFill>
                  <a:solidFill>
                    <a:srgbClr val="494949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20" dirty="0">
                <a:solidFill>
                  <a:srgbClr val="494949"/>
                </a:solidFill>
                <a:uFill>
                  <a:solidFill>
                    <a:srgbClr val="494949"/>
                  </a:solidFill>
                </a:uFill>
                <a:latin typeface="Arial"/>
                <a:cs typeface="Arial"/>
              </a:rPr>
              <a:t>del</a:t>
            </a:r>
            <a:r>
              <a:rPr sz="1050" b="1" u="heavy" spc="10" dirty="0">
                <a:solidFill>
                  <a:srgbClr val="494949"/>
                </a:solidFill>
                <a:uFill>
                  <a:solidFill>
                    <a:srgbClr val="494949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25" dirty="0">
                <a:solidFill>
                  <a:srgbClr val="494949"/>
                </a:solidFill>
                <a:uFill>
                  <a:solidFill>
                    <a:srgbClr val="494949"/>
                  </a:solidFill>
                </a:uFill>
                <a:latin typeface="Arial"/>
                <a:cs typeface="Arial"/>
              </a:rPr>
              <a:t>curso</a:t>
            </a:r>
            <a:endParaRPr sz="105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91147" y="1723135"/>
          <a:ext cx="6974205" cy="6479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27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Ó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DULO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1F79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LOS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FUNDAME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TEMP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PYME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1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980">
                <a:tc>
                  <a:txBody>
                    <a:bodyPr/>
                    <a:lstStyle/>
                    <a:p>
                      <a:pPr marL="74930">
                        <a:lnSpc>
                          <a:spcPts val="1140"/>
                        </a:lnSpc>
                      </a:pPr>
                      <a:r>
                        <a:rPr sz="900" b="1" spc="20" dirty="0">
                          <a:latin typeface="Arial"/>
                          <a:cs typeface="Arial"/>
                        </a:rPr>
                        <a:t>Resumen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97790" marR="392430" algn="just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900" spc="10" dirty="0">
                          <a:latin typeface="Tahoma"/>
                          <a:cs typeface="Tahoma"/>
                        </a:rPr>
                        <a:t>Dada</a:t>
                      </a:r>
                      <a:r>
                        <a:rPr sz="900" spc="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nuestra</a:t>
                      </a:r>
                      <a:r>
                        <a:rPr sz="900" spc="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dinámica</a:t>
                      </a:r>
                      <a:r>
                        <a:rPr sz="900" spc="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económica,</a:t>
                      </a:r>
                      <a:r>
                        <a:rPr sz="900" spc="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política</a:t>
                      </a:r>
                      <a:r>
                        <a:rPr sz="900" spc="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900" spc="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medioambiental,</a:t>
                      </a:r>
                      <a:r>
                        <a:rPr sz="900" spc="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siempre</a:t>
                      </a:r>
                      <a:r>
                        <a:rPr sz="900" spc="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turbulenta,</a:t>
                      </a:r>
                      <a:r>
                        <a:rPr sz="900" spc="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está</a:t>
                      </a:r>
                      <a:r>
                        <a:rPr sz="900" spc="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claro </a:t>
                      </a:r>
                      <a:r>
                        <a:rPr sz="9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que las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crisis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son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inevitables.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Una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crisis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empresarial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puede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adoptar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muchas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formas;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cada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empresa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y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cada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crisis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corporativa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es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diferente)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Algunas son temporales. Algunas pueden </a:t>
                      </a:r>
                      <a:r>
                        <a:rPr sz="9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provocar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desaparición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 de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una empresa.</a:t>
                      </a:r>
                      <a:endParaRPr sz="90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97790" algn="just">
                        <a:lnSpc>
                          <a:spcPts val="1150"/>
                        </a:lnSpc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módulo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ofrece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un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aprendizaje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conciso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valioso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sobre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base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empresarial.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7048">
                <a:tc>
                  <a:txBody>
                    <a:bodyPr/>
                    <a:lstStyle/>
                    <a:p>
                      <a:pPr marL="74930" marR="212725">
                        <a:lnSpc>
                          <a:spcPts val="1190"/>
                        </a:lnSpc>
                        <a:spcBef>
                          <a:spcPts val="40"/>
                        </a:spcBef>
                      </a:pPr>
                      <a:r>
                        <a:rPr sz="900" b="1" spc="-15" dirty="0">
                          <a:latin typeface="Arial"/>
                          <a:cs typeface="Arial"/>
                        </a:rPr>
                        <a:t>Obje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aprendizaje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 indent="-174625">
                        <a:lnSpc>
                          <a:spcPts val="1155"/>
                        </a:lnSpc>
                        <a:buFont typeface="Arial MT"/>
                        <a:buChar char="•"/>
                        <a:tabLst>
                          <a:tab pos="248285" algn="l"/>
                          <a:tab pos="248920" algn="l"/>
                        </a:tabLst>
                      </a:pPr>
                      <a:r>
                        <a:rPr sz="900" spc="5" dirty="0">
                          <a:latin typeface="Tahoma"/>
                          <a:cs typeface="Tahoma"/>
                        </a:rPr>
                        <a:t>Comprender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definición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empresarial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48285" marR="377825" indent="-173990">
                        <a:lnSpc>
                          <a:spcPts val="1200"/>
                        </a:lnSpc>
                        <a:spcBef>
                          <a:spcPts val="35"/>
                        </a:spcBef>
                        <a:buFont typeface="Arial MT"/>
                        <a:buChar char="•"/>
                        <a:tabLst>
                          <a:tab pos="248285" algn="l"/>
                          <a:tab pos="248920" algn="l"/>
                        </a:tabLst>
                      </a:pPr>
                      <a:r>
                        <a:rPr sz="900" spc="5" dirty="0">
                          <a:latin typeface="Tahoma"/>
                          <a:cs typeface="Tahoma"/>
                        </a:rPr>
                        <a:t>Dotar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participantes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habilidades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para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detectar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primeros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signos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una </a:t>
                      </a:r>
                      <a:r>
                        <a:rPr sz="9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PYME/empresa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48285" indent="-174625">
                        <a:lnSpc>
                          <a:spcPts val="1160"/>
                        </a:lnSpc>
                        <a:buFont typeface="Arial MT"/>
                        <a:buChar char="•"/>
                        <a:tabLst>
                          <a:tab pos="248285" algn="l"/>
                          <a:tab pos="248920" algn="l"/>
                        </a:tabLst>
                      </a:pPr>
                      <a:r>
                        <a:rPr sz="900" spc="5" dirty="0">
                          <a:latin typeface="Tahoma"/>
                          <a:cs typeface="Tahoma"/>
                        </a:rPr>
                        <a:t>Comprender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valor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impacto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visión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externa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objetiva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crisis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48285" marR="299720" indent="-17399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48285" algn="l"/>
                          <a:tab pos="248920" algn="l"/>
                        </a:tabLst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Entender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cómo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es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resiliencia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aprendizaje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términos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hacer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frente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una </a:t>
                      </a:r>
                      <a:r>
                        <a:rPr sz="900" spc="-2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PYME/empresa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48285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48285" algn="l"/>
                          <a:tab pos="248920" algn="l"/>
                        </a:tabLst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Analizar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cronología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típica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empresarial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48285" marR="431800" indent="-17335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 MT"/>
                        <a:buChar char="•"/>
                        <a:tabLst>
                          <a:tab pos="248285" algn="l"/>
                          <a:tab pos="248920" algn="l"/>
                        </a:tabLst>
                      </a:pPr>
                      <a:r>
                        <a:rPr sz="900" spc="10" dirty="0">
                          <a:latin typeface="Tahoma"/>
                          <a:cs typeface="Tahoma"/>
                        </a:rPr>
                        <a:t>Dotar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participantes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conocimientos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necesarios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para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detectar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signos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alerta </a:t>
                      </a:r>
                      <a:r>
                        <a:rPr sz="900" spc="-2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temprana,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con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el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fin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adoptar medidas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tempranas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para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contrarrestarlos.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48285" indent="-174625">
                        <a:lnSpc>
                          <a:spcPts val="1150"/>
                        </a:lnSpc>
                        <a:buFont typeface="Arial MT"/>
                        <a:buChar char="•"/>
                        <a:tabLst>
                          <a:tab pos="248285" algn="l"/>
                          <a:tab pos="248920" algn="l"/>
                        </a:tabLst>
                      </a:pPr>
                      <a:r>
                        <a:rPr sz="900" spc="10" dirty="0">
                          <a:latin typeface="Tahoma"/>
                          <a:cs typeface="Tahoma"/>
                        </a:rPr>
                        <a:t>Analizar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fases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PYME/empresa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552">
                <a:tc>
                  <a:txBody>
                    <a:bodyPr/>
                    <a:lstStyle/>
                    <a:p>
                      <a:pPr marL="74930">
                        <a:lnSpc>
                          <a:spcPts val="1140"/>
                        </a:lnSpc>
                      </a:pPr>
                      <a:r>
                        <a:rPr sz="900" b="1" spc="-15" dirty="0">
                          <a:latin typeface="Arial"/>
                          <a:cs typeface="Arial"/>
                        </a:rPr>
                        <a:t>Temas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10" dirty="0">
                          <a:latin typeface="Arial"/>
                          <a:cs typeface="Arial"/>
                        </a:rPr>
                        <a:t>Cubierto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 indent="-174625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 MT"/>
                        <a:buChar char="•"/>
                        <a:tabLst>
                          <a:tab pos="271145" algn="l"/>
                          <a:tab pos="271780" algn="l"/>
                        </a:tabLst>
                      </a:pPr>
                      <a:r>
                        <a:rPr sz="900" spc="25" dirty="0">
                          <a:latin typeface="Tahoma"/>
                          <a:cs typeface="Tahoma"/>
                        </a:rPr>
                        <a:t>¿Qué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es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empresarial?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71145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71145" algn="l"/>
                          <a:tab pos="271780" algn="l"/>
                        </a:tabLst>
                      </a:pPr>
                      <a:r>
                        <a:rPr sz="900" spc="10" dirty="0">
                          <a:latin typeface="Tahoma"/>
                          <a:cs typeface="Tahoma"/>
                        </a:rPr>
                        <a:t>Mecanismos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detección precoz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empresarial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71145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71145" algn="l"/>
                          <a:tab pos="271780" algn="l"/>
                        </a:tabLst>
                      </a:pPr>
                      <a:r>
                        <a:rPr sz="900" spc="1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proceso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vital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reconocimiento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empresarial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71145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71145" algn="l"/>
                          <a:tab pos="271780" algn="l"/>
                        </a:tabLst>
                      </a:pPr>
                      <a:r>
                        <a:rPr sz="900" spc="1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línea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tiempo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empresarial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71145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71145" algn="l"/>
                          <a:tab pos="271780" algn="l"/>
                        </a:tabLst>
                      </a:pPr>
                      <a:r>
                        <a:rPr sz="900" spc="-5" dirty="0">
                          <a:latin typeface="Tahoma"/>
                          <a:cs typeface="Tahoma"/>
                        </a:rPr>
                        <a:t>Búsqueda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señales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alerta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temprana: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4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áreas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clave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71145" indent="-17462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 MT"/>
                        <a:buChar char="•"/>
                        <a:tabLst>
                          <a:tab pos="271145" algn="l"/>
                          <a:tab pos="271780" algn="l"/>
                        </a:tabLst>
                      </a:pPr>
                      <a:r>
                        <a:rPr sz="900" spc="10" dirty="0">
                          <a:latin typeface="Tahoma"/>
                          <a:cs typeface="Tahoma"/>
                        </a:rPr>
                        <a:t>Visión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general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fases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PYME/empresas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74930" marR="254000">
                        <a:lnSpc>
                          <a:spcPts val="1120"/>
                        </a:lnSpc>
                        <a:spcBef>
                          <a:spcPts val="55"/>
                        </a:spcBef>
                      </a:pPr>
                      <a:r>
                        <a:rPr sz="900" b="1" spc="-1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udio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caso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 indent="-174625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Arial MT"/>
                        <a:buChar char="•"/>
                        <a:tabLst>
                          <a:tab pos="271145" algn="l"/>
                          <a:tab pos="271780" algn="l"/>
                        </a:tabLst>
                      </a:pPr>
                      <a:r>
                        <a:rPr sz="9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historia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Evernote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71145" indent="-17462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71145" algn="l"/>
                          <a:tab pos="271780" algn="l"/>
                        </a:tabLst>
                      </a:pPr>
                      <a:r>
                        <a:rPr sz="9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historia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resiliencia: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Belle's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Kitchen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Rathmullan,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Co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Donegal,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Irlanda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71145" indent="-17462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71145" algn="l"/>
                          <a:tab pos="271780" algn="l"/>
                        </a:tabLst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Recuperación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insolvencia: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Pescanova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71145" indent="-17462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71145" algn="l"/>
                          <a:tab pos="271780" algn="l"/>
                        </a:tabLst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Superar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el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Brexit: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cómo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pequeña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empresa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irlandesa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convirtió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crisis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oportunidad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74930" marR="203200">
                        <a:lnSpc>
                          <a:spcPts val="1190"/>
                        </a:lnSpc>
                        <a:spcBef>
                          <a:spcPts val="35"/>
                        </a:spcBef>
                      </a:pPr>
                      <a:r>
                        <a:rPr sz="900" b="1" spc="-15" dirty="0">
                          <a:latin typeface="Arial"/>
                          <a:cs typeface="Arial"/>
                        </a:rPr>
                        <a:t>Evalu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cio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sugeridas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5" dirty="0">
                          <a:latin typeface="Tahoma"/>
                          <a:cs typeface="Tahoma"/>
                        </a:rPr>
                        <a:t>Diapositiva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36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-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Configuración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alertas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Google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(cómo)</a:t>
                      </a: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ahoma"/>
                          <a:cs typeface="Tahoma"/>
                        </a:rPr>
                        <a:t>Diapositiva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39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Identificación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partes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interesadas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clave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gestión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las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relaciones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EJERCICIO</a:t>
                      </a: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889" y="2222500"/>
            <a:ext cx="2592704" cy="129920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b="1" spc="-5" dirty="0">
                <a:latin typeface="Calibri"/>
                <a:cs typeface="Calibri"/>
              </a:rPr>
              <a:t>S E 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5" dirty="0"/>
              <a:t>S M</a:t>
            </a:r>
            <a:r>
              <a:rPr spc="5" dirty="0"/>
              <a:t> 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D I</a:t>
            </a:r>
            <a:r>
              <a:rPr spc="5" dirty="0"/>
              <a:t> </a:t>
            </a:r>
            <a:r>
              <a:rPr spc="-5" dirty="0"/>
              <a:t>A N T</a:t>
            </a:r>
            <a:r>
              <a:rPr spc="5" dirty="0"/>
              <a:t> </a:t>
            </a:r>
            <a:r>
              <a:rPr spc="-5" dirty="0"/>
              <a:t>E C</a:t>
            </a:r>
            <a:r>
              <a:rPr dirty="0"/>
              <a:t> 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 </a:t>
            </a:r>
            <a:r>
              <a:rPr spc="-5" dirty="0"/>
              <a:t>S I S</a:t>
            </a:r>
            <a:r>
              <a:rPr spc="5" dirty="0"/>
              <a:t> </a:t>
            </a:r>
            <a:r>
              <a:rPr spc="-5" dirty="0"/>
              <a:t>T O</a:t>
            </a:r>
            <a:r>
              <a:rPr spc="10" dirty="0"/>
              <a:t> </a:t>
            </a:r>
            <a:r>
              <a:rPr spc="-5" dirty="0"/>
              <a:t>S</a:t>
            </a:r>
            <a:r>
              <a:rPr dirty="0"/>
              <a:t> </a:t>
            </a:r>
            <a:r>
              <a:rPr spc="-5" dirty="0"/>
              <a:t>D</a:t>
            </a:r>
            <a:r>
              <a:rPr spc="5" dirty="0"/>
              <a:t> </a:t>
            </a:r>
            <a:r>
              <a:rPr spc="-5" dirty="0"/>
              <a:t>E L</a:t>
            </a:r>
            <a:r>
              <a:rPr spc="10" dirty="0"/>
              <a:t> </a:t>
            </a:r>
            <a:r>
              <a:rPr spc="-5" dirty="0"/>
              <a:t>O S </a:t>
            </a:r>
            <a:r>
              <a:rPr spc="-135" dirty="0"/>
              <a:t> </a:t>
            </a:r>
            <a:r>
              <a:rPr spc="-5" dirty="0"/>
              <a:t>C O N T R O L</a:t>
            </a:r>
            <a:r>
              <a:rPr dirty="0"/>
              <a:t> </a:t>
            </a:r>
            <a:r>
              <a:rPr spc="-5" dirty="0"/>
              <a:t>E</a:t>
            </a:r>
            <a:r>
              <a:rPr spc="-100" dirty="0"/>
              <a:t> </a:t>
            </a:r>
            <a:r>
              <a:rPr spc="-5" dirty="0"/>
              <a:t>S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754A33AC-E74F-AD78-4B2C-DDD8D905A377}"/>
              </a:ext>
            </a:extLst>
          </p:cNvPr>
          <p:cNvGraphicFramePr>
            <a:graphicFrameLocks noGrp="1"/>
          </p:cNvGraphicFramePr>
          <p:nvPr/>
        </p:nvGraphicFramePr>
        <p:xfrm>
          <a:off x="291147" y="8202699"/>
          <a:ext cx="6974205" cy="1978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5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8721">
                <a:tc>
                  <a:txBody>
                    <a:bodyPr/>
                    <a:lstStyle/>
                    <a:p>
                      <a:pPr marL="74930">
                        <a:lnSpc>
                          <a:spcPct val="38900"/>
                        </a:lnSpc>
                        <a:spcBef>
                          <a:spcPts val="850"/>
                        </a:spcBef>
                      </a:pPr>
                      <a:r>
                        <a:rPr lang="es-ES" sz="1000" b="1" spc="40" dirty="0">
                          <a:latin typeface="Arial"/>
                          <a:cs typeface="Arial"/>
                        </a:rPr>
                        <a:t>Más</a:t>
                      </a:r>
                    </a:p>
                    <a:p>
                      <a:pPr marL="74930">
                        <a:lnSpc>
                          <a:spcPct val="38900"/>
                        </a:lnSpc>
                        <a:spcBef>
                          <a:spcPts val="850"/>
                        </a:spcBef>
                      </a:pPr>
                      <a:r>
                        <a:rPr sz="1000" b="1" spc="40" dirty="0" err="1">
                          <a:latin typeface="Arial"/>
                          <a:cs typeface="Arial"/>
                        </a:rPr>
                        <a:t>informaci</a:t>
                      </a:r>
                      <a:r>
                        <a:rPr sz="1000" b="1" spc="40" dirty="0" err="1">
                          <a:latin typeface="Tahoma"/>
                          <a:cs typeface="Tahoma"/>
                        </a:rPr>
                        <a:t>ó</a:t>
                      </a:r>
                      <a:r>
                        <a:rPr sz="1000" b="1" spc="40" dirty="0" err="1">
                          <a:latin typeface="Arial"/>
                          <a:cs typeface="Arial"/>
                        </a:rPr>
                        <a:t>n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74930" marR="67310">
                        <a:lnSpc>
                          <a:spcPts val="1120"/>
                        </a:lnSpc>
                      </a:pPr>
                      <a:r>
                        <a:rPr sz="1000" b="1" spc="40" dirty="0">
                          <a:latin typeface="Arial"/>
                          <a:cs typeface="Arial"/>
                        </a:rPr>
                        <a:t>en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74930" marR="673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Recursos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650"/>
                        </a:lnSpc>
                      </a:pPr>
                      <a:endParaRPr lang="es-ES" sz="1000" b="1" spc="-577" baseline="-4629" dirty="0">
                        <a:solidFill>
                          <a:srgbClr val="B41F79"/>
                        </a:solidFill>
                        <a:latin typeface="Arial"/>
                        <a:cs typeface="Arial"/>
                      </a:endParaRPr>
                    </a:p>
                    <a:p>
                      <a:pPr marL="237490" indent="-171450">
                        <a:lnSpc>
                          <a:spcPts val="16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Cóm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o</a:t>
                      </a:r>
                      <a:r>
                        <a:rPr lang="es-ES"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5 </a:t>
                      </a:r>
                      <a:r>
                        <a:rPr lang="es-ES"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gra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n</a:t>
                      </a:r>
                      <a:r>
                        <a:rPr lang="es-ES"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de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s</a:t>
                      </a:r>
                      <a:r>
                        <a:rPr lang="es-ES"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lang="es-ES"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mar</a:t>
                      </a:r>
                      <a:r>
                        <a:rPr lang="es-ES"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c</a:t>
                      </a:r>
                      <a:r>
                        <a:rPr lang="es-ES"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a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s</a:t>
                      </a:r>
                      <a:r>
                        <a:rPr lang="es-ES"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s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e</a:t>
                      </a:r>
                      <a:r>
                        <a:rPr lang="es-ES"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recup</a:t>
                      </a:r>
                      <a:r>
                        <a:rPr lang="es-ES"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e</a:t>
                      </a:r>
                      <a:r>
                        <a:rPr lang="es-ES" sz="10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r</a:t>
                      </a:r>
                      <a:r>
                        <a:rPr lang="es-ES"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ar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on</a:t>
                      </a:r>
                      <a:r>
                        <a:rPr lang="es-ES"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lang="es-ES"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de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l </a:t>
                      </a:r>
                      <a:r>
                        <a:rPr lang="es-ES"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bord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e</a:t>
                      </a:r>
                      <a:r>
                        <a:rPr lang="es-ES"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d</a:t>
                      </a:r>
                      <a:r>
                        <a:rPr lang="es-ES"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e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l </a:t>
                      </a:r>
                      <a:r>
                        <a:rPr lang="es-ES"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fracas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3"/>
                        </a:rPr>
                        <a:t>o</a:t>
                      </a:r>
                      <a:endParaRPr lang="es-ES" sz="1000" dirty="0">
                        <a:latin typeface="Tahoma"/>
                        <a:cs typeface="Tahoma"/>
                      </a:endParaRPr>
                    </a:p>
                    <a:p>
                      <a:pPr marL="271145" indent="-174625">
                        <a:lnSpc>
                          <a:spcPts val="106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71145" algn="l"/>
                          <a:tab pos="271780" algn="l"/>
                        </a:tabLst>
                      </a:pPr>
                      <a:r>
                        <a:rPr lang="es-ES" sz="10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Cómo</a:t>
                      </a:r>
                      <a:r>
                        <a:rPr lang="es-ES" sz="10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la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autocomplacencia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casi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acaba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lang="es-ES" sz="10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con</a:t>
                      </a:r>
                      <a:r>
                        <a:rPr lang="es-ES" sz="10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lang="es-ES" sz="10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mi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4"/>
                        </a:rPr>
                        <a:t>negocio</a:t>
                      </a:r>
                      <a:endParaRPr lang="es-ES" sz="1000" dirty="0">
                        <a:latin typeface="Tahoma"/>
                        <a:cs typeface="Tahoma"/>
                      </a:endParaRPr>
                    </a:p>
                    <a:p>
                      <a:pPr marL="271145" marR="6350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71145" algn="l"/>
                          <a:tab pos="271780" algn="l"/>
                        </a:tabLst>
                      </a:pP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Lo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sostenible</a:t>
                      </a:r>
                      <a:r>
                        <a:rPr lang="es-ES"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es</a:t>
                      </a:r>
                      <a:r>
                        <a:rPr lang="es-ES"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resistente: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lang="es-ES" sz="10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¿cómo</a:t>
                      </a:r>
                      <a:r>
                        <a:rPr lang="es-ES"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prepararse</a:t>
                      </a:r>
                      <a:r>
                        <a:rPr lang="es-ES"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para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la</a:t>
                      </a:r>
                      <a:r>
                        <a:rPr lang="es-ES"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lang="es-ES"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crisis</a:t>
                      </a:r>
                      <a:r>
                        <a:rPr lang="es-ES"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lang="es-ES" sz="1000" u="sng" spc="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y</a:t>
                      </a:r>
                      <a:r>
                        <a:rPr lang="es-ES"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crecer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lang="es-ES" sz="10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de</a:t>
                      </a:r>
                      <a:r>
                        <a:rPr lang="es-ES"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forma</a:t>
                      </a:r>
                      <a:r>
                        <a:rPr lang="es-ES"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sostenible?</a:t>
                      </a:r>
                      <a:r>
                        <a:rPr lang="es-ES"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lang="es-ES" sz="10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-</a:t>
                      </a:r>
                      <a:r>
                        <a:rPr lang="es-ES" sz="10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Negocios </a:t>
                      </a:r>
                      <a:r>
                        <a:rPr lang="es-ES" sz="1000" spc="-295" dirty="0">
                          <a:solidFill>
                            <a:srgbClr val="84B84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Finlandia</a:t>
                      </a:r>
                      <a:endParaRPr lang="es-ES" sz="1000" dirty="0">
                        <a:latin typeface="Tahoma"/>
                        <a:cs typeface="Tahoma"/>
                      </a:endParaRPr>
                    </a:p>
                    <a:p>
                      <a:pPr marL="271145" indent="-17462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71145" algn="l"/>
                          <a:tab pos="271780" algn="l"/>
                        </a:tabLst>
                      </a:pPr>
                      <a:r>
                        <a:rPr lang="es-ES" sz="1000" u="sng" spc="-15" dirty="0" err="1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Antifrágil</a:t>
                      </a:r>
                      <a:r>
                        <a:rPr lang="es-ES" sz="10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:</a:t>
                      </a:r>
                      <a:r>
                        <a:rPr lang="es-ES" sz="1000" u="sng" spc="-5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lang="es-ES"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Cosas</a:t>
                      </a:r>
                      <a:r>
                        <a:rPr lang="es-ES" sz="1000" u="sng" spc="-5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que</a:t>
                      </a:r>
                      <a:r>
                        <a:rPr lang="es-ES" sz="1000" u="sng" spc="-4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ganan</a:t>
                      </a:r>
                      <a:r>
                        <a:rPr lang="es-ES" sz="1000" u="sng" spc="-4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con</a:t>
                      </a:r>
                      <a:r>
                        <a:rPr lang="es-ES" sz="1000" u="sng" spc="-3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lang="es-ES"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el</a:t>
                      </a:r>
                      <a:r>
                        <a:rPr lang="es-ES" sz="1000" u="sng" spc="-4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 </a:t>
                      </a:r>
                      <a:r>
                        <a:rPr lang="es-ES"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desorden</a:t>
                      </a:r>
                      <a:endParaRPr lang="es-ES" sz="1000" dirty="0">
                        <a:latin typeface="Tahoma"/>
                        <a:cs typeface="Tahoma"/>
                      </a:endParaRPr>
                    </a:p>
                    <a:p>
                      <a:pPr marL="271145" marR="398780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71145" algn="l"/>
                          <a:tab pos="271780" algn="l"/>
                        </a:tabLst>
                      </a:pP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La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pequeña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empresa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lang="es-ES" sz="10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en</a:t>
                      </a:r>
                      <a:r>
                        <a:rPr lang="es-ES" sz="1000" u="sng" spc="-2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tiempos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lang="es-ES" sz="10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de</a:t>
                      </a:r>
                      <a:r>
                        <a:rPr lang="es-ES" sz="1000" u="sng" spc="-3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lang="es-ES"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crisis: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lang="es-ES" sz="10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Un</a:t>
                      </a:r>
                      <a:r>
                        <a:rPr lang="es-ES" sz="10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modelo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lang="es-ES" sz="1000" u="sng" spc="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de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cinco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etapas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lang="es-ES" sz="10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de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duelo</a:t>
                      </a:r>
                      <a:r>
                        <a:rPr lang="es-ES" sz="1000" u="sng" spc="-2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empresarial</a:t>
                      </a:r>
                      <a:r>
                        <a:rPr lang="es-ES" sz="1000" u="sng" spc="-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 </a:t>
                      </a:r>
                      <a:r>
                        <a:rPr lang="es-ES" sz="1000" u="sng" spc="1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- </a:t>
                      </a:r>
                      <a:r>
                        <a:rPr lang="es-ES" sz="1000" spc="-295" dirty="0">
                          <a:solidFill>
                            <a:srgbClr val="84B84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000" u="sng" dirty="0" err="1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7"/>
                        </a:rPr>
                        <a:t>ScienceDirect</a:t>
                      </a:r>
                      <a:endParaRPr lang="es-ES" sz="1000" dirty="0">
                        <a:latin typeface="Tahoma"/>
                        <a:cs typeface="Tahoma"/>
                      </a:endParaRPr>
                    </a:p>
                    <a:p>
                      <a:pPr marL="271145" indent="-17462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71145" algn="l"/>
                          <a:tab pos="271780" algn="l"/>
                        </a:tabLst>
                      </a:pPr>
                      <a:r>
                        <a:rPr lang="es-ES"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Etapas de la</a:t>
                      </a:r>
                      <a:r>
                        <a:rPr lang="es-ES" sz="1000" u="sng" spc="-10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 </a:t>
                      </a:r>
                      <a:r>
                        <a:rPr lang="es-ES" sz="1000" u="sng" spc="-5" dirty="0">
                          <a:solidFill>
                            <a:srgbClr val="84B841"/>
                          </a:solidFill>
                          <a:uFill>
                            <a:solidFill>
                              <a:srgbClr val="84B841"/>
                            </a:solidFill>
                          </a:uFill>
                          <a:latin typeface="Tahoma"/>
                          <a:cs typeface="Tahoma"/>
                          <a:hlinkClick r:id="rId8"/>
                        </a:rPr>
                        <a:t>crisis: Precrisis (bcm-institute.org)</a:t>
                      </a:r>
                      <a:endParaRPr lang="es-ES" sz="1000" dirty="0">
                        <a:latin typeface="Tahoma"/>
                        <a:cs typeface="Tahoma"/>
                      </a:endParaRPr>
                    </a:p>
                    <a:p>
                      <a:pPr marL="271145" marR="163195" indent="-17399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271145" algn="l"/>
                          <a:tab pos="271780" algn="l"/>
                        </a:tabLst>
                      </a:pPr>
                      <a:r>
                        <a:rPr lang="es-ES"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Superar</a:t>
                      </a:r>
                      <a:r>
                        <a:rPr lang="es-ES"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el</a:t>
                      </a:r>
                      <a:r>
                        <a:rPr lang="es-ES"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Brexit:</a:t>
                      </a:r>
                      <a:r>
                        <a:rPr lang="es-ES"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lang="es-ES"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cómo</a:t>
                      </a:r>
                      <a:r>
                        <a:rPr lang="es-ES"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lang="es-ES"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una</a:t>
                      </a:r>
                      <a:r>
                        <a:rPr lang="es-ES" sz="1000" u="sng" spc="-2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pequeña</a:t>
                      </a:r>
                      <a:r>
                        <a:rPr lang="es-ES"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empresa</a:t>
                      </a:r>
                      <a:r>
                        <a:rPr lang="es-ES"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irlandesa</a:t>
                      </a:r>
                      <a:r>
                        <a:rPr lang="es-ES" sz="1000" u="sng" spc="-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convirtió</a:t>
                      </a:r>
                      <a:r>
                        <a:rPr lang="es-ES"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una</a:t>
                      </a:r>
                      <a:r>
                        <a:rPr lang="es-ES"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lang="es-ES" sz="1000" u="sng" spc="-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crisis</a:t>
                      </a:r>
                      <a:r>
                        <a:rPr lang="es-ES"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lang="es-ES" sz="1000" u="sng" spc="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en</a:t>
                      </a:r>
                      <a:r>
                        <a:rPr lang="es-ES" sz="1000" u="sng" spc="-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lang="es-ES" sz="1000" u="sng" spc="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una</a:t>
                      </a:r>
                      <a:r>
                        <a:rPr lang="es-ES" sz="1000" u="sng" spc="-2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oportunidad</a:t>
                      </a:r>
                      <a:r>
                        <a:rPr lang="es-ES" sz="1000" u="sng" spc="-10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 </a:t>
                      </a:r>
                      <a:r>
                        <a:rPr lang="es-ES" sz="1000" u="sng" spc="15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- </a:t>
                      </a:r>
                      <a:r>
                        <a:rPr lang="es-ES" sz="1000" spc="-295" dirty="0">
                          <a:solidFill>
                            <a:srgbClr val="6B9F2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s-ES" sz="1000" u="sng" dirty="0">
                          <a:solidFill>
                            <a:srgbClr val="6B9F23"/>
                          </a:solidFill>
                          <a:uFill>
                            <a:solidFill>
                              <a:srgbClr val="6B9F23"/>
                            </a:solidFill>
                          </a:uFill>
                          <a:latin typeface="Tahoma"/>
                          <a:cs typeface="Tahoma"/>
                          <a:hlinkClick r:id="rId9"/>
                        </a:rPr>
                        <a:t>Independent.ie</a:t>
                      </a:r>
                      <a:endParaRPr lang="es-ES" sz="1000" dirty="0">
                        <a:latin typeface="Tahoma"/>
                        <a:cs typeface="Tahoma"/>
                      </a:endParaRPr>
                    </a:p>
                    <a:p>
                      <a:pPr marL="66040">
                        <a:lnSpc>
                          <a:spcPts val="1650"/>
                        </a:lnSpc>
                      </a:pP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2">
            <a:extLst>
              <a:ext uri="{FF2B5EF4-FFF2-40B4-BE49-F238E27FC236}">
                <a16:creationId xmlns:a16="http://schemas.microsoft.com/office/drawing/2014/main" id="{32F4C6EF-92D9-D802-91A5-B65B77ED5427}"/>
              </a:ext>
            </a:extLst>
          </p:cNvPr>
          <p:cNvSpPr txBox="1"/>
          <p:nvPr/>
        </p:nvSpPr>
        <p:spPr>
          <a:xfrm>
            <a:off x="474980" y="657859"/>
            <a:ext cx="5970270" cy="39626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290"/>
              </a:spcBef>
            </a:pP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05:</a:t>
            </a:r>
            <a:r>
              <a:rPr sz="2400" b="1" spc="-35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B41F79"/>
                </a:solidFill>
                <a:latin typeface="Arial"/>
                <a:cs typeface="Arial"/>
              </a:rPr>
              <a:t>Resumen</a:t>
            </a:r>
            <a:r>
              <a:rPr sz="2400" b="1" spc="-40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41F79"/>
                </a:solidFill>
                <a:latin typeface="Arial"/>
                <a:cs typeface="Arial"/>
              </a:rPr>
              <a:t>del</a:t>
            </a:r>
            <a:r>
              <a:rPr sz="2400" b="1" spc="-35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contenido</a:t>
            </a:r>
            <a:r>
              <a:rPr sz="2400" b="1" spc="-30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41F79"/>
                </a:solidFill>
                <a:latin typeface="Arial"/>
                <a:cs typeface="Arial"/>
              </a:rPr>
              <a:t>del </a:t>
            </a:r>
            <a:r>
              <a:rPr sz="2400" b="1" spc="-650" dirty="0">
                <a:solidFill>
                  <a:srgbClr val="B41F7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41F79"/>
                </a:solidFill>
                <a:latin typeface="Arial"/>
                <a:cs typeface="Arial"/>
              </a:rPr>
              <a:t>curso...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8442</TotalTime>
  <Words>5076</Words>
  <Application>Microsoft Office PowerPoint</Application>
  <PresentationFormat>Custom</PresentationFormat>
  <Paragraphs>554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MT</vt:lpstr>
      <vt:lpstr>Calibri</vt:lpstr>
      <vt:lpstr>Cambria Math</vt:lpstr>
      <vt:lpstr>Tahoma</vt:lpstr>
      <vt:lpstr>Times New Roman</vt:lpstr>
      <vt:lpstr>Trebuchet MS</vt:lpstr>
      <vt:lpstr>Wingdings</vt:lpstr>
      <vt:lpstr>Office Theme</vt:lpstr>
      <vt:lpstr>GUÍA DEL  FORMADO  R -  EDUCADOR a nuestro  CURRICULUM  Y RECURSOS EDUCATIVOS ABIERTOS</vt:lpstr>
      <vt:lpstr>PowerPoint Presentation</vt:lpstr>
      <vt:lpstr>PRÓLOGO</vt:lpstr>
      <vt:lpstr>PowerPoint Presentation</vt:lpstr>
      <vt:lpstr>INSTRUCCIONES GENERALES PARA  FORMADORES Y EDUCADORES</vt:lpstr>
      <vt:lpstr>OPCIONES DE ENTREGA DEL CURSO</vt:lpstr>
      <vt:lpstr>OPCIONES DE ENTREGA DEL CURSO</vt:lpstr>
      <vt:lpstr>PowerPoint Presentation</vt:lpstr>
      <vt:lpstr>05: Resumen del contenido del  curso...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"</vt:lpstr>
      <vt:lpstr>PowerPoint Presentation</vt:lpstr>
      <vt:lpstr>EJEMPLO DE HORARIO DE UN CURSO DE 6 DÍAS</vt:lpstr>
      <vt:lpstr>"...los tiempos difíciles no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DEL  FORMADO  R -  EDUCADOR a nuestro  CURRICULUM  Y RECURSOS EDUCATIVOS ABIERTOS</dc:title>
  <dc:creator>ANCESLATITUDE</dc:creator>
  <cp:lastModifiedBy>canice euei</cp:lastModifiedBy>
  <cp:revision>9</cp:revision>
  <dcterms:created xsi:type="dcterms:W3CDTF">2022-11-08T10:50:36Z</dcterms:created>
  <dcterms:modified xsi:type="dcterms:W3CDTF">2022-12-12T14:47:24Z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2022-11-08T00:00:00Z</vt:filetime>
  </property>
</Properties>
</file>