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2"/>
  </p:notesMasterIdLst>
  <p:handoutMasterIdLst>
    <p:handoutMasterId r:id="rId53"/>
  </p:handoutMasterIdLst>
  <p:sldIdLst>
    <p:sldId id="4401" r:id="rId2"/>
    <p:sldId id="4700" r:id="rId3"/>
    <p:sldId id="4457" r:id="rId4"/>
    <p:sldId id="4402" r:id="rId5"/>
    <p:sldId id="4321" r:id="rId6"/>
    <p:sldId id="4312" r:id="rId7"/>
    <p:sldId id="4762" r:id="rId8"/>
    <p:sldId id="4763" r:id="rId9"/>
    <p:sldId id="4764" r:id="rId10"/>
    <p:sldId id="4436" r:id="rId11"/>
    <p:sldId id="4765" r:id="rId12"/>
    <p:sldId id="4766" r:id="rId13"/>
    <p:sldId id="4767" r:id="rId14"/>
    <p:sldId id="4768" r:id="rId15"/>
    <p:sldId id="4772" r:id="rId16"/>
    <p:sldId id="4773" r:id="rId17"/>
    <p:sldId id="4774" r:id="rId18"/>
    <p:sldId id="4775" r:id="rId19"/>
    <p:sldId id="4304" r:id="rId20"/>
    <p:sldId id="4800" r:id="rId21"/>
    <p:sldId id="4802" r:id="rId22"/>
    <p:sldId id="4801" r:id="rId23"/>
    <p:sldId id="4803" r:id="rId24"/>
    <p:sldId id="4324" r:id="rId25"/>
    <p:sldId id="4804" r:id="rId26"/>
    <p:sldId id="4805" r:id="rId27"/>
    <p:sldId id="4806" r:id="rId28"/>
    <p:sldId id="4807" r:id="rId29"/>
    <p:sldId id="4808" r:id="rId30"/>
    <p:sldId id="4510" r:id="rId31"/>
    <p:sldId id="4292" r:id="rId32"/>
    <p:sldId id="4814" r:id="rId33"/>
    <p:sldId id="4815" r:id="rId34"/>
    <p:sldId id="4816" r:id="rId35"/>
    <p:sldId id="4817" r:id="rId36"/>
    <p:sldId id="4738" r:id="rId37"/>
    <p:sldId id="4330" r:id="rId38"/>
    <p:sldId id="4813" r:id="rId39"/>
    <p:sldId id="4776" r:id="rId40"/>
    <p:sldId id="4811" r:id="rId41"/>
    <p:sldId id="4812" r:id="rId42"/>
    <p:sldId id="4331" r:id="rId43"/>
    <p:sldId id="4810" r:id="rId44"/>
    <p:sldId id="4818" r:id="rId45"/>
    <p:sldId id="4820" r:id="rId46"/>
    <p:sldId id="4819" r:id="rId47"/>
    <p:sldId id="4821" r:id="rId48"/>
    <p:sldId id="4822" r:id="rId49"/>
    <p:sldId id="4823" r:id="rId50"/>
    <p:sldId id="44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B41F7A"/>
    <a:srgbClr val="595959"/>
    <a:srgbClr val="7F1C58"/>
    <a:srgbClr val="EDA13E"/>
    <a:srgbClr val="083553"/>
    <a:srgbClr val="CD6634"/>
    <a:srgbClr val="29C2F2"/>
    <a:srgbClr val="74CEE7"/>
    <a:srgbClr val="CC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4"/>
    <p:restoredTop sz="95100"/>
  </p:normalViewPr>
  <p:slideViewPr>
    <p:cSldViewPr snapToGrid="0" snapToObjects="1">
      <p:cViewPr varScale="1">
        <p:scale>
          <a:sx n="60" d="100"/>
          <a:sy n="60" d="100"/>
        </p:scale>
        <p:origin x="664" y="44"/>
      </p:cViewPr>
      <p:guideLst/>
    </p:cSldViewPr>
  </p:slideViewPr>
  <p:notesTextViewPr>
    <p:cViewPr>
      <p:scale>
        <a:sx n="1" d="1"/>
        <a:sy n="1" d="1"/>
      </p:scale>
      <p:origin x="0" y="0"/>
    </p:cViewPr>
  </p:notesTextViewPr>
  <p:sorterViewPr>
    <p:cViewPr>
      <p:scale>
        <a:sx n="142" d="100"/>
        <a:sy n="142" d="100"/>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Number</a:t>
            </a:r>
            <a:r>
              <a:rPr lang="en-US" sz="1800" b="1" baseline="0" dirty="0">
                <a:solidFill>
                  <a:srgbClr val="595959"/>
                </a:solidFill>
              </a:rPr>
              <a:t> of Insolvencies in Germany in 2016 by Company Size</a:t>
            </a:r>
            <a:endParaRPr lang="en-US" sz="1800" b="1"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Turnover in Milion EUR</c:v>
                </c:pt>
              </c:strCache>
            </c:strRef>
          </c:tx>
          <c:spPr>
            <a:solidFill>
              <a:srgbClr val="F16924"/>
            </a:solidFill>
            <a:ln>
              <a:noFill/>
            </a:ln>
            <a:effectLst/>
          </c:spPr>
          <c:invertIfNegative val="0"/>
          <c:cat>
            <c:strRef>
              <c:f>Tabelle1!$A$2:$A$8</c:f>
              <c:strCache>
                <c:ptCount val="7"/>
                <c:pt idx="0">
                  <c:v>up to 0,1</c:v>
                </c:pt>
                <c:pt idx="1">
                  <c:v>&gt; 0,1 - 0,25</c:v>
                </c:pt>
                <c:pt idx="2">
                  <c:v>&gt; 0,25 - 0,5</c:v>
                </c:pt>
                <c:pt idx="3">
                  <c:v>&gt; 0,5 - 5</c:v>
                </c:pt>
                <c:pt idx="4">
                  <c:v>&gt; 5,0 - 25,0</c:v>
                </c:pt>
                <c:pt idx="5">
                  <c:v>&gt; 25,0 - 50,0</c:v>
                </c:pt>
                <c:pt idx="6">
                  <c:v>&gt; 50</c:v>
                </c:pt>
              </c:strCache>
            </c:strRef>
          </c:cat>
          <c:val>
            <c:numRef>
              <c:f>Tabelle1!$B$2:$B$8</c:f>
              <c:numCache>
                <c:formatCode>General</c:formatCode>
                <c:ptCount val="7"/>
                <c:pt idx="0">
                  <c:v>5880</c:v>
                </c:pt>
                <c:pt idx="1">
                  <c:v>4730</c:v>
                </c:pt>
                <c:pt idx="2">
                  <c:v>3680</c:v>
                </c:pt>
                <c:pt idx="3">
                  <c:v>6350</c:v>
                </c:pt>
                <c:pt idx="4">
                  <c:v>890</c:v>
                </c:pt>
                <c:pt idx="5">
                  <c:v>110</c:v>
                </c:pt>
                <c:pt idx="6">
                  <c:v>60</c:v>
                </c:pt>
              </c:numCache>
            </c:numRef>
          </c:val>
          <c:extLst>
            <c:ext xmlns:c16="http://schemas.microsoft.com/office/drawing/2014/chart" uri="{C3380CC4-5D6E-409C-BE32-E72D297353CC}">
              <c16:uniqueId val="{00000000-A963-7041-A159-FE50BBD6B005}"/>
            </c:ext>
          </c:extLst>
        </c:ser>
        <c:dLbls>
          <c:showLegendKey val="0"/>
          <c:showVal val="0"/>
          <c:showCatName val="0"/>
          <c:showSerName val="0"/>
          <c:showPercent val="0"/>
          <c:showBubbleSize val="0"/>
        </c:dLbls>
        <c:gapWidth val="219"/>
        <c:overlap val="-27"/>
        <c:axId val="151219584"/>
        <c:axId val="152024192"/>
      </c:barChart>
      <c:catAx>
        <c:axId val="1512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crossAx val="152024192"/>
        <c:crosses val="autoZero"/>
        <c:auto val="1"/>
        <c:lblAlgn val="ctr"/>
        <c:lblOffset val="100"/>
        <c:noMultiLvlLbl val="0"/>
      </c:catAx>
      <c:valAx>
        <c:axId val="15202419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crossAx val="15121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dirty="0">
                <a:solidFill>
                  <a:srgbClr val="595959"/>
                </a:solidFill>
              </a:rPr>
              <a:t>Number</a:t>
            </a:r>
            <a:r>
              <a:rPr lang="en-US" sz="1800" baseline="0" dirty="0">
                <a:solidFill>
                  <a:srgbClr val="595959"/>
                </a:solidFill>
              </a:rPr>
              <a:t> of Insolvencies in Germany in 2016 by Company Age</a:t>
            </a:r>
            <a:endParaRPr lang="en-US" sz="1800"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Share of Insolvencies</c:v>
                </c:pt>
              </c:strCache>
            </c:strRef>
          </c:tx>
          <c:spPr>
            <a:solidFill>
              <a:srgbClr val="B41F7A"/>
            </a:solidFill>
            <a:ln>
              <a:noFill/>
            </a:ln>
            <a:effectLst/>
          </c:spPr>
          <c:invertIfNegative val="0"/>
          <c:cat>
            <c:strRef>
              <c:f>Tabelle1!$A$2:$A$4</c:f>
              <c:strCache>
                <c:ptCount val="3"/>
                <c:pt idx="0">
                  <c:v>up to 10 Years</c:v>
                </c:pt>
                <c:pt idx="1">
                  <c:v>11 - 20 Years</c:v>
                </c:pt>
                <c:pt idx="2">
                  <c:v>over 20 Years</c:v>
                </c:pt>
              </c:strCache>
            </c:strRef>
          </c:cat>
          <c:val>
            <c:numRef>
              <c:f>Tabelle1!$B$2:$B$4</c:f>
              <c:numCache>
                <c:formatCode>General</c:formatCode>
                <c:ptCount val="3"/>
                <c:pt idx="0">
                  <c:v>58.7</c:v>
                </c:pt>
                <c:pt idx="1">
                  <c:v>24.9</c:v>
                </c:pt>
                <c:pt idx="2">
                  <c:v>16.399999999999999</c:v>
                </c:pt>
              </c:numCache>
            </c:numRef>
          </c:val>
          <c:extLst>
            <c:ext xmlns:c16="http://schemas.microsoft.com/office/drawing/2014/chart" uri="{C3380CC4-5D6E-409C-BE32-E72D297353CC}">
              <c16:uniqueId val="{00000000-79F3-B340-861B-CA374FF110ED}"/>
            </c:ext>
          </c:extLst>
        </c:ser>
        <c:ser>
          <c:idx val="1"/>
          <c:order val="1"/>
          <c:tx>
            <c:strRef>
              <c:f>Tabelle1!$C$1</c:f>
              <c:strCache>
                <c:ptCount val="1"/>
                <c:pt idx="0">
                  <c:v>Share of the Company Population</c:v>
                </c:pt>
              </c:strCache>
            </c:strRef>
          </c:tx>
          <c:spPr>
            <a:solidFill>
              <a:srgbClr val="F16924"/>
            </a:solidFill>
            <a:ln>
              <a:noFill/>
            </a:ln>
            <a:effectLst/>
          </c:spPr>
          <c:invertIfNegative val="0"/>
          <c:cat>
            <c:strRef>
              <c:f>Tabelle1!$A$2:$A$4</c:f>
              <c:strCache>
                <c:ptCount val="3"/>
                <c:pt idx="0">
                  <c:v>up to 10 Years</c:v>
                </c:pt>
                <c:pt idx="1">
                  <c:v>11 - 20 Years</c:v>
                </c:pt>
                <c:pt idx="2">
                  <c:v>over 20 Years</c:v>
                </c:pt>
              </c:strCache>
            </c:strRef>
          </c:cat>
          <c:val>
            <c:numRef>
              <c:f>Tabelle1!$C$2:$C$4</c:f>
              <c:numCache>
                <c:formatCode>General</c:formatCode>
                <c:ptCount val="3"/>
                <c:pt idx="0">
                  <c:v>34.200000000000003</c:v>
                </c:pt>
                <c:pt idx="1">
                  <c:v>28.8</c:v>
                </c:pt>
                <c:pt idx="2">
                  <c:v>37</c:v>
                </c:pt>
              </c:numCache>
            </c:numRef>
          </c:val>
          <c:extLst>
            <c:ext xmlns:c16="http://schemas.microsoft.com/office/drawing/2014/chart" uri="{C3380CC4-5D6E-409C-BE32-E72D297353CC}">
              <c16:uniqueId val="{00000001-79F3-B340-861B-CA374FF110ED}"/>
            </c:ext>
          </c:extLst>
        </c:ser>
        <c:dLbls>
          <c:showLegendKey val="0"/>
          <c:showVal val="0"/>
          <c:showCatName val="0"/>
          <c:showSerName val="0"/>
          <c:showPercent val="0"/>
          <c:showBubbleSize val="0"/>
        </c:dLbls>
        <c:gapWidth val="219"/>
        <c:axId val="153028864"/>
        <c:axId val="153034752"/>
      </c:barChart>
      <c:catAx>
        <c:axId val="153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crossAx val="153034752"/>
        <c:crosses val="autoZero"/>
        <c:auto val="1"/>
        <c:lblAlgn val="ctr"/>
        <c:lblOffset val="100"/>
        <c:noMultiLvlLbl val="0"/>
      </c:catAx>
      <c:valAx>
        <c:axId val="15303475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crossAx val="153028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Number</a:t>
            </a:r>
            <a:r>
              <a:rPr lang="en-US" sz="1800" b="1" baseline="0" dirty="0">
                <a:solidFill>
                  <a:srgbClr val="595959"/>
                </a:solidFill>
              </a:rPr>
              <a:t> of Insolvencies in Germany in 2016 per Business Sector  (Top Ten)</a:t>
            </a:r>
            <a:endParaRPr lang="en-US" sz="1800" b="1" dirty="0">
              <a:solidFill>
                <a:srgbClr val="595959"/>
              </a:solidFill>
            </a:endParaRPr>
          </a:p>
        </c:rich>
      </c:tx>
      <c:layout>
        <c:manualLayout>
          <c:xMode val="edge"/>
          <c:yMode val="edge"/>
          <c:x val="0.16324243214045583"/>
          <c:y val="3.77851364578963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n-US"/>
        </a:p>
      </c:txPr>
    </c:title>
    <c:autoTitleDeleted val="0"/>
    <c:plotArea>
      <c:layout/>
      <c:barChart>
        <c:barDir val="bar"/>
        <c:grouping val="clustered"/>
        <c:varyColors val="0"/>
        <c:ser>
          <c:idx val="0"/>
          <c:order val="0"/>
          <c:tx>
            <c:strRef>
              <c:f>Tabelle1!$B$1</c:f>
              <c:strCache>
                <c:ptCount val="1"/>
                <c:pt idx="0">
                  <c:v>Number of Insolvencies per 10.000 companies</c:v>
                </c:pt>
              </c:strCache>
            </c:strRef>
          </c:tx>
          <c:spPr>
            <a:solidFill>
              <a:srgbClr val="F16924"/>
            </a:solidFill>
            <a:ln>
              <a:noFill/>
            </a:ln>
            <a:effectLst/>
          </c:spPr>
          <c:invertIfNegative val="0"/>
          <c:cat>
            <c:strRef>
              <c:f>Tabelle1!$A$2:$A$11</c:f>
              <c:strCache>
                <c:ptCount val="10"/>
                <c:pt idx="0">
                  <c:v>Removal transports</c:v>
                </c:pt>
                <c:pt idx="1">
                  <c:v>Bars</c:v>
                </c:pt>
                <c:pt idx="2">
                  <c:v>Postal, courier and express services</c:v>
                </c:pt>
                <c:pt idx="3">
                  <c:v>Detective agencies</c:v>
                </c:pt>
                <c:pt idx="4">
                  <c:v>Production of wire goods, chains and springs</c:v>
                </c:pt>
                <c:pt idx="5">
                  <c:v>Demolition work</c:v>
                </c:pt>
                <c:pt idx="6">
                  <c:v>Restaurants, inns, snack bars, cafes, ice cream parlours etc.</c:v>
                </c:pt>
                <c:pt idx="7">
                  <c:v>Special cleaning of buildings and machines</c:v>
                </c:pt>
                <c:pt idx="8">
                  <c:v>Discos and dance clubs</c:v>
                </c:pt>
                <c:pt idx="9">
                  <c:v>Isolation against cold, heat, sound and vibration</c:v>
                </c:pt>
              </c:strCache>
            </c:strRef>
          </c:cat>
          <c:val>
            <c:numRef>
              <c:f>Tabelle1!$B$2:$B$11</c:f>
              <c:numCache>
                <c:formatCode>General</c:formatCode>
                <c:ptCount val="10"/>
                <c:pt idx="0">
                  <c:v>524</c:v>
                </c:pt>
                <c:pt idx="1">
                  <c:v>508</c:v>
                </c:pt>
                <c:pt idx="2">
                  <c:v>495</c:v>
                </c:pt>
                <c:pt idx="3">
                  <c:v>473</c:v>
                </c:pt>
                <c:pt idx="4">
                  <c:v>439</c:v>
                </c:pt>
                <c:pt idx="5">
                  <c:v>433</c:v>
                </c:pt>
                <c:pt idx="6">
                  <c:v>430</c:v>
                </c:pt>
                <c:pt idx="7">
                  <c:v>418</c:v>
                </c:pt>
                <c:pt idx="8">
                  <c:v>417</c:v>
                </c:pt>
                <c:pt idx="9">
                  <c:v>381</c:v>
                </c:pt>
              </c:numCache>
            </c:numRef>
          </c:val>
          <c:extLst>
            <c:ext xmlns:c16="http://schemas.microsoft.com/office/drawing/2014/chart" uri="{C3380CC4-5D6E-409C-BE32-E72D297353CC}">
              <c16:uniqueId val="{00000000-F645-D84F-AE0B-E06C5B02FCF9}"/>
            </c:ext>
          </c:extLst>
        </c:ser>
        <c:dLbls>
          <c:showLegendKey val="0"/>
          <c:showVal val="0"/>
          <c:showCatName val="0"/>
          <c:showSerName val="0"/>
          <c:showPercent val="0"/>
          <c:showBubbleSize val="0"/>
        </c:dLbls>
        <c:gapWidth val="219"/>
        <c:axId val="153439616"/>
        <c:axId val="153449600"/>
      </c:barChart>
      <c:catAx>
        <c:axId val="15343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crossAx val="153449600"/>
        <c:crosses val="autoZero"/>
        <c:auto val="1"/>
        <c:lblAlgn val="ctr"/>
        <c:lblOffset val="100"/>
        <c:noMultiLvlLbl val="0"/>
      </c:catAx>
      <c:valAx>
        <c:axId val="153449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crossAx val="1534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10/9/2022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09/10/2022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0063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309317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389397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409478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68152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150040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email">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cstate="email">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10/9/2022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investopedia.com/terms/s/solvencyratio.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cstate="email">
            <a:extLst>
              <a:ext uri="{28A0092B-C50C-407E-A947-70E740481C1C}">
                <a14:useLocalDpi xmlns:a14="http://schemas.microsoft.com/office/drawing/2010/main"/>
              </a:ext>
            </a:extLst>
          </a:blip>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326023" y="2786223"/>
            <a:ext cx="6026832" cy="2403642"/>
          </a:xfrm>
        </p:spPr>
        <p:txBody>
          <a:bodyPr anchor="t">
            <a:normAutofit/>
          </a:bodyPr>
          <a:lstStyle/>
          <a:p>
            <a:r>
              <a:rPr lang="en-US" sz="4000" b="1" dirty="0"/>
              <a:t>MODULE 5</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3" cstate="email">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sp>
        <p:nvSpPr>
          <p:cNvPr id="9" name="TextBox 8">
            <a:extLst>
              <a:ext uri="{FF2B5EF4-FFF2-40B4-BE49-F238E27FC236}">
                <a16:creationId xmlns:a16="http://schemas.microsoft.com/office/drawing/2014/main" id="{E47E8D49-C9B4-9A47-D4E3-45D5EB4A7C46}"/>
              </a:ext>
            </a:extLst>
          </p:cNvPr>
          <p:cNvSpPr txBox="1"/>
          <p:nvPr/>
        </p:nvSpPr>
        <p:spPr>
          <a:xfrm>
            <a:off x="6852901" y="335431"/>
            <a:ext cx="5741222" cy="954107"/>
          </a:xfrm>
          <a:prstGeom prst="rect">
            <a:avLst/>
          </a:prstGeom>
          <a:noFill/>
        </p:spPr>
        <p:txBody>
          <a:bodyPr wrap="square">
            <a:spAutoFit/>
          </a:bodyPr>
          <a:lstStyle/>
          <a:p>
            <a:r>
              <a:rPr lang="en-GB" sz="2800" dirty="0">
                <a:solidFill>
                  <a:schemeClr val="bg1"/>
                </a:solidFill>
                <a:highlight>
                  <a:srgbClr val="F16924"/>
                </a:highlight>
              </a:rPr>
              <a:t> </a:t>
            </a:r>
            <a:r>
              <a:rPr lang="en-GB" sz="2800" dirty="0" err="1">
                <a:solidFill>
                  <a:schemeClr val="bg1"/>
                </a:solidFill>
                <a:highlight>
                  <a:srgbClr val="F16924"/>
                </a:highlight>
              </a:rPr>
              <a:t>SECure</a:t>
            </a:r>
            <a:r>
              <a:rPr lang="en-GB" sz="2800" dirty="0">
                <a:solidFill>
                  <a:schemeClr val="bg1"/>
                </a:solidFill>
                <a:highlight>
                  <a:srgbClr val="F16924"/>
                </a:highlight>
              </a:rPr>
              <a:t> CURRICULUM AND VET   </a:t>
            </a:r>
            <a:r>
              <a:rPr lang="en-GB" sz="2800" dirty="0">
                <a:solidFill>
                  <a:srgbClr val="F16924"/>
                </a:solidFill>
                <a:highlight>
                  <a:srgbClr val="F16924"/>
                </a:highlight>
              </a:rPr>
              <a:t>.</a:t>
            </a:r>
            <a:r>
              <a:rPr lang="en-GB" sz="2800" dirty="0">
                <a:solidFill>
                  <a:schemeClr val="bg1"/>
                </a:solidFill>
                <a:highlight>
                  <a:srgbClr val="F16924"/>
                </a:highlight>
              </a:rPr>
              <a:t>TRAINING PACKAGE </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326023" y="3760839"/>
            <a:ext cx="6579451"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Understanding Financial &amp; Liquidity Ratios &amp; Insolvency as a Restructuring Approach </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EDA13E"/>
                </a:solidFill>
              </a:rPr>
              <a:t>Current Ratio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The </a:t>
            </a:r>
            <a:r>
              <a:rPr lang="en-US" sz="2200" b="1" dirty="0"/>
              <a:t>current ratio measures a </a:t>
            </a:r>
            <a:r>
              <a:rPr lang="en-US" sz="2200" dirty="0"/>
              <a:t>company’s ability to pay off short-term liabilities with current assets:</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The current ratio is probably the best known and most often used of the liquidity ratios, which analysts and investors use to evaluate the firm's ability to pay its short-term debt obligations, such as accounts payable (payments to suppliers) and taxes and wages. Short-term notes payable to a bank, for example, may also be relevant. </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32054" y="3014856"/>
            <a:ext cx="7401079" cy="734625"/>
          </a:xfrm>
          <a:prstGeom prst="rect">
            <a:avLst/>
          </a:prstGeom>
          <a:noFill/>
        </p:spPr>
        <p:txBody>
          <a:bodyPr wrap="square" rtlCol="0">
            <a:spAutoFit/>
          </a:bodyPr>
          <a:lstStyle/>
          <a:p>
            <a:pPr marR="0" lvl="0" algn="ctr" defTabSz="914400" rtl="0" eaLnBrk="1" fontAlgn="auto" latinLnBrk="0" hangingPunct="1">
              <a:lnSpc>
                <a:spcPts val="2480"/>
              </a:lnSpc>
              <a:spcAft>
                <a:spcPts val="0"/>
              </a:spcAft>
              <a:buClrTx/>
              <a:buSzTx/>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Current ratio </a:t>
            </a:r>
          </a:p>
          <a:p>
            <a:pPr marR="0" lvl="0" algn="ctr" defTabSz="914400" rtl="0" eaLnBrk="1" fontAlgn="auto" latinLnBrk="0" hangingPunct="1">
              <a:lnSpc>
                <a:spcPts val="2480"/>
              </a:lnSpc>
              <a:spcAft>
                <a:spcPts val="0"/>
              </a:spcAft>
              <a:buClrTx/>
              <a:buSzTx/>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Current assets / Current liabilities</a:t>
            </a:r>
          </a:p>
        </p:txBody>
      </p:sp>
    </p:spTree>
    <p:extLst>
      <p:ext uri="{BB962C8B-B14F-4D97-AF65-F5344CB8AC3E}">
        <p14:creationId xmlns:p14="http://schemas.microsoft.com/office/powerpoint/2010/main" val="12466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Quick Ratio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The </a:t>
            </a:r>
            <a:r>
              <a:rPr lang="en-US" sz="2200" b="1" dirty="0"/>
              <a:t>quick ratio measures </a:t>
            </a:r>
            <a:r>
              <a:rPr lang="en-US" sz="2200" dirty="0"/>
              <a:t>a company’s ability to pay off short-term liabilities with quick assets:</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The quick ratio is an indicator of a company’s short-term liquidity position and measures a company’s ability to meet its short-term obligations with its most liquid assets. Since it indicates the company’s ability to instantly use its near-cash assets (assets that can be converted quickly to cash) to pay down its current liabilities, it is also called the acid test ratio. An "acid test" is a slang term for a quick test designed to produce instant results.</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734625"/>
          </a:xfrm>
          <a:prstGeom prst="rect">
            <a:avLst/>
          </a:prstGeom>
          <a:noFill/>
        </p:spPr>
        <p:txBody>
          <a:bodyPr wrap="square" rtlCol="0">
            <a:spAutoFit/>
          </a:bodyPr>
          <a:lstStyle/>
          <a:p>
            <a:pPr lvl="0" algn="ctr">
              <a:lnSpc>
                <a:spcPts val="2480"/>
              </a:lnSpc>
              <a:defRPr/>
            </a:pPr>
            <a:r>
              <a:rPr lang="en-US" sz="2400" b="1" dirty="0">
                <a:solidFill>
                  <a:schemeClr val="bg1"/>
                </a:solidFill>
              </a:rPr>
              <a:t>Quick ratio </a:t>
            </a:r>
          </a:p>
          <a:p>
            <a:pPr lvl="0" algn="ctr">
              <a:lnSpc>
                <a:spcPts val="2480"/>
              </a:lnSpc>
              <a:defRPr/>
            </a:pPr>
            <a:r>
              <a:rPr lang="en-US" sz="2400" dirty="0">
                <a:solidFill>
                  <a:schemeClr val="bg1"/>
                </a:solidFill>
              </a:rPr>
              <a:t>= Current assets - Inventories / Current liabilities</a:t>
            </a:r>
          </a:p>
        </p:txBody>
      </p:sp>
    </p:spTree>
    <p:extLst>
      <p:ext uri="{BB962C8B-B14F-4D97-AF65-F5344CB8AC3E}">
        <p14:creationId xmlns:p14="http://schemas.microsoft.com/office/powerpoint/2010/main" val="10795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B41F7A"/>
                </a:solidFill>
              </a:rPr>
              <a:t>Cash Ratio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The </a:t>
            </a:r>
            <a:r>
              <a:rPr lang="en-US" sz="2200" b="1" dirty="0"/>
              <a:t>cash ratio measures </a:t>
            </a:r>
            <a:r>
              <a:rPr lang="en-US" sz="2200" dirty="0"/>
              <a:t>a company’s ability to pay off short-term liabilities with cash and cash equivalents:</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The cash ratio is a measurement of a company's liquidity. It specifically calculates the ratio of a company's total cash and cash equivalents to its current liabilities. The metric evaluates company's ability to repay its short-term debt with cash or near-cash resources, such as easily marketable securities. This information is useful to creditors when they decide how much money, if any, they would be willing to loan a company.</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734625"/>
          </a:xfrm>
          <a:prstGeom prst="rect">
            <a:avLst/>
          </a:prstGeom>
          <a:noFill/>
        </p:spPr>
        <p:txBody>
          <a:bodyPr wrap="square" rtlCol="0">
            <a:spAutoFit/>
          </a:bodyPr>
          <a:lstStyle/>
          <a:p>
            <a:pPr lvl="0" algn="ctr">
              <a:lnSpc>
                <a:spcPts val="2480"/>
              </a:lnSpc>
              <a:defRPr/>
            </a:pPr>
            <a:r>
              <a:rPr lang="en-US" sz="2400" b="1" dirty="0">
                <a:solidFill>
                  <a:schemeClr val="bg1"/>
                </a:solidFill>
              </a:rPr>
              <a:t>Cash ratio </a:t>
            </a:r>
          </a:p>
          <a:p>
            <a:pPr lvl="0" algn="ctr">
              <a:lnSpc>
                <a:spcPts val="2480"/>
              </a:lnSpc>
              <a:defRPr/>
            </a:pPr>
            <a:r>
              <a:rPr lang="en-US" sz="2400" dirty="0">
                <a:solidFill>
                  <a:schemeClr val="bg1"/>
                </a:solidFill>
              </a:rPr>
              <a:t>Cash and Cash equivalents / Current Liabilities</a:t>
            </a:r>
          </a:p>
        </p:txBody>
      </p:sp>
    </p:spTree>
    <p:extLst>
      <p:ext uri="{BB962C8B-B14F-4D97-AF65-F5344CB8AC3E}">
        <p14:creationId xmlns:p14="http://schemas.microsoft.com/office/powerpoint/2010/main" val="357725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7F1C58"/>
                </a:solidFill>
              </a:rPr>
              <a:t>Operating Cash Flow Ratio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The </a:t>
            </a:r>
            <a:r>
              <a:rPr lang="en-US" sz="2200" b="1" dirty="0"/>
              <a:t>operating cash flow ratio </a:t>
            </a:r>
            <a:r>
              <a:rPr lang="en-US" sz="2200" dirty="0"/>
              <a:t>is a measure of the number of times a company can pay off current liabilities with the cash generated in a given period:</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The operating cash flow ratio is a measure of how readily current liabilities are covered by the cash flows generated from a company's operations. This ratio can help gauge a company's liquidity in the short term. Using cash flow as opposed to net income is considered a cleaner or more accurate measure since earnings are more easily manipulated.</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1055225"/>
          </a:xfrm>
          <a:prstGeom prst="rect">
            <a:avLst/>
          </a:prstGeom>
          <a:noFill/>
        </p:spPr>
        <p:txBody>
          <a:bodyPr wrap="square" rtlCol="0">
            <a:spAutoFit/>
          </a:bodyPr>
          <a:lstStyle/>
          <a:p>
            <a:pPr lvl="0" algn="ctr">
              <a:lnSpc>
                <a:spcPts val="2480"/>
              </a:lnSpc>
              <a:defRPr/>
            </a:pPr>
            <a:r>
              <a:rPr lang="en-US" sz="2400" b="1" dirty="0">
                <a:solidFill>
                  <a:schemeClr val="bg1"/>
                </a:solidFill>
              </a:rPr>
              <a:t>Operating cash flow ratio </a:t>
            </a:r>
          </a:p>
          <a:p>
            <a:pPr algn="ctr">
              <a:lnSpc>
                <a:spcPts val="2480"/>
              </a:lnSpc>
              <a:defRPr/>
            </a:pPr>
            <a:r>
              <a:rPr lang="en-US" sz="2400" b="1" dirty="0">
                <a:solidFill>
                  <a:schemeClr val="bg1"/>
                </a:solidFill>
              </a:rPr>
              <a:t>= </a:t>
            </a:r>
            <a:r>
              <a:rPr lang="en-US" sz="2400" dirty="0">
                <a:solidFill>
                  <a:schemeClr val="bg1"/>
                </a:solidFill>
              </a:rPr>
              <a:t>Operating cash flow / Current liabilities</a:t>
            </a:r>
          </a:p>
          <a:p>
            <a:pPr algn="ctr">
              <a:lnSpc>
                <a:spcPts val="2480"/>
              </a:lnSpc>
              <a:defRPr/>
            </a:pPr>
            <a:endParaRPr lang="en-US" sz="2400" dirty="0">
              <a:solidFill>
                <a:schemeClr val="bg1"/>
              </a:solidFill>
            </a:endParaRPr>
          </a:p>
        </p:txBody>
      </p:sp>
    </p:spTree>
    <p:extLst>
      <p:ext uri="{BB962C8B-B14F-4D97-AF65-F5344CB8AC3E}">
        <p14:creationId xmlns:p14="http://schemas.microsoft.com/office/powerpoint/2010/main" val="384890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Additional Financial Ratios</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1485535"/>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Gross Profit Margin</a:t>
            </a:r>
          </a:p>
          <a:p>
            <a:pPr algn="ctr">
              <a:lnSpc>
                <a:spcPts val="2660"/>
              </a:lnSpc>
            </a:pPr>
            <a:endParaRPr lang="en-US" sz="28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18528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Operating Profit Margin</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Net Profit Margin</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863287" y="5041234"/>
            <a:ext cx="2155158" cy="1485535"/>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Important Financial Ratios: Current Ratio</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spTree>
    <p:extLst>
      <p:ext uri="{BB962C8B-B14F-4D97-AF65-F5344CB8AC3E}">
        <p14:creationId xmlns:p14="http://schemas.microsoft.com/office/powerpoint/2010/main" val="195115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3501447" cy="1260395"/>
          </a:xfrm>
        </p:spPr>
        <p:txBody>
          <a:bodyPr>
            <a:normAutofit/>
          </a:bodyPr>
          <a:lstStyle/>
          <a:p>
            <a:r>
              <a:rPr lang="en-US" dirty="0">
                <a:solidFill>
                  <a:schemeClr val="bg1"/>
                </a:solidFill>
              </a:rPr>
              <a:t>Gross Profit Margin</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2200" dirty="0">
                <a:solidFill>
                  <a:schemeClr val="bg1"/>
                </a:solidFill>
              </a:rPr>
              <a:t>Gross profit margin is metric analysts use to assess a company's financial health by calculating the amount of money left over from product sales after subtracting the cost of goods sold (COGS).  Sometimes referred to as the gross margin ratio, the gross profit margin is frequently expressed as a percentage of sales.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41452" y="5569802"/>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EDA13E"/>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69901" y="4335059"/>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EDA13E"/>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mc:AlternateContent xmlns:mc="http://schemas.openxmlformats.org/markup-compatibility/2006" xmlns:a14="http://schemas.microsoft.com/office/drawing/2010/main">
        <mc:Choice Requires="a14">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438789"/>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200" b="1" dirty="0">
                    <a:solidFill>
                      <a:srgbClr val="EDA13E"/>
                    </a:solidFill>
                  </a:rPr>
                  <a:t>What does it tell you</a:t>
                </a:r>
              </a:p>
              <a:p>
                <a:pPr marL="15875" indent="-15875">
                  <a:lnSpc>
                    <a:spcPts val="1880"/>
                  </a:lnSpc>
                  <a:spcBef>
                    <a:spcPts val="0"/>
                  </a:spcBef>
                </a:pPr>
                <a:r>
                  <a:rPr lang="en-US" sz="1800" dirty="0">
                    <a:solidFill>
                      <a:srgbClr val="595959"/>
                    </a:solidFill>
                  </a:rPr>
                  <a:t>If a company's gross profit margin wildly fluctuates, this may signal poor management practices and/or inferior products. Such fluctuations may be justified in cases where a company makes sweeping operational changes to its business model, in which case temporary volatility should be no cause for alarm. E.g. if a company decides to automate certain supply chain functions, the initial investment may be high, but the cost of goods ultimately decreases due to the lower </a:t>
                </a:r>
                <a:r>
                  <a:rPr lang="en-US" sz="1800" dirty="0" err="1">
                    <a:solidFill>
                      <a:srgbClr val="595959"/>
                    </a:solidFill>
                  </a:rPr>
                  <a:t>labour</a:t>
                </a:r>
                <a:r>
                  <a:rPr lang="en-US" sz="1800" dirty="0">
                    <a:solidFill>
                      <a:srgbClr val="595959"/>
                    </a:solidFill>
                  </a:rPr>
                  <a:t> costs.</a:t>
                </a: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r>
                  <a:rPr lang="en-US" sz="2200" b="1" dirty="0">
                    <a:solidFill>
                      <a:srgbClr val="EDA13E"/>
                    </a:solidFill>
                  </a:rPr>
                  <a:t>How to calculate</a:t>
                </a:r>
              </a:p>
              <a:p>
                <a:pPr marL="15875" indent="-15875">
                  <a:lnSpc>
                    <a:spcPts val="1880"/>
                  </a:lnSpc>
                  <a:spcBef>
                    <a:spcPts val="0"/>
                  </a:spcBef>
                </a:pPr>
                <a:r>
                  <a:rPr lang="en-US" sz="1800" dirty="0">
                    <a:solidFill>
                      <a:srgbClr val="595959"/>
                    </a:solidFill>
                  </a:rPr>
                  <a:t>A company's gross profit margin percentage is calculated by first subtracting the cost of goods sold (COGS) from net sales (gross revenues minus returns, allowances, and discounts). This figure </a:t>
                </a:r>
                <a:r>
                  <a:rPr lang="en-US" sz="1800" dirty="0">
                    <a:solidFill>
                      <a:srgbClr val="595959"/>
                    </a:solidFill>
                    <a:cs typeface="Calibri" panose="020F0502020204030204" pitchFamily="34" charset="0"/>
                  </a:rPr>
                  <a:t>is then divided by net sales, to calculate the gross profit margin in percentage terms.</a:t>
                </a:r>
              </a:p>
              <a:p>
                <a:pPr marL="15875" indent="-15875">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200" b="1" dirty="0">
                    <a:solidFill>
                      <a:srgbClr val="EDA13E"/>
                    </a:solidFill>
                    <a:latin typeface="Calibri" panose="020F0502020204030204" pitchFamily="34" charset="0"/>
                    <a:cs typeface="Calibri" panose="020F0502020204030204" pitchFamily="34" charset="0"/>
                  </a:rPr>
                  <a:t>Formula</a:t>
                </a:r>
                <a:endParaRPr lang="en-US" sz="1800" b="1" dirty="0">
                  <a:solidFill>
                    <a:srgbClr val="EDA13E"/>
                  </a:solidFill>
                  <a:cs typeface="Calibri" panose="020F0502020204030204" pitchFamily="34" charset="0"/>
                </a:endParaRPr>
              </a:p>
              <a:p>
                <a:pPr marL="15875" indent="-15875">
                  <a:lnSpc>
                    <a:spcPts val="2280"/>
                  </a:lnSpc>
                  <a:spcBef>
                    <a:spcPts val="0"/>
                  </a:spcBef>
                </a:pPr>
                <a14:m>
                  <m:oMathPara xmlns:m="http://schemas.openxmlformats.org/officeDocument/2006/math">
                    <m:oMathParaPr>
                      <m:jc m:val="centerGroup"/>
                    </m:oMathParaPr>
                    <m:oMath xmlns:m="http://schemas.openxmlformats.org/officeDocument/2006/math">
                      <m:r>
                        <a:rPr lang="en-GB" sz="1800" i="1">
                          <a:solidFill>
                            <a:srgbClr val="EDA13E"/>
                          </a:solidFill>
                          <a:latin typeface="Cambria Math" panose="02040503050406030204" pitchFamily="18" charset="0"/>
                        </a:rPr>
                        <m:t>𝐺𝑟𝑜𝑠𝑠</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𝑃𝑟𝑜𝑓𝑖𝑡</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𝑀𝑎𝑟𝑔𝑖𝑛</m:t>
                      </m:r>
                      <m:r>
                        <a:rPr lang="en-GB" sz="1800" i="1">
                          <a:solidFill>
                            <a:srgbClr val="EDA13E"/>
                          </a:solidFill>
                          <a:latin typeface="Cambria Math" panose="02040503050406030204" pitchFamily="18" charset="0"/>
                        </a:rPr>
                        <m:t>= </m:t>
                      </m:r>
                      <m:f>
                        <m:fPr>
                          <m:ctrlPr>
                            <a:rPr lang="en-GB" sz="1800" i="1">
                              <a:solidFill>
                                <a:srgbClr val="EDA13E"/>
                              </a:solidFill>
                              <a:latin typeface="Cambria Math" panose="02040503050406030204" pitchFamily="18" charset="0"/>
                            </a:rPr>
                          </m:ctrlPr>
                        </m:fPr>
                        <m:num>
                          <m:r>
                            <a:rPr lang="en-GB" sz="1800" i="1">
                              <a:solidFill>
                                <a:srgbClr val="EDA13E"/>
                              </a:solidFill>
                              <a:latin typeface="Cambria Math" panose="02040503050406030204" pitchFamily="18" charset="0"/>
                            </a:rPr>
                            <m:t>𝑁𝑒𝑡</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𝑆𝑎𝑙𝑒𝑠</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𝐶𝑂𝐺𝑆</m:t>
                          </m:r>
                        </m:num>
                        <m:den>
                          <m:r>
                            <a:rPr lang="en-GB" sz="1800" i="1">
                              <a:solidFill>
                                <a:srgbClr val="EDA13E"/>
                              </a:solidFill>
                              <a:latin typeface="Cambria Math" panose="02040503050406030204" pitchFamily="18" charset="0"/>
                            </a:rPr>
                            <m:t>𝑁𝑒𝑡</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𝑆𝑎𝑙𝑒𝑠</m:t>
                          </m:r>
                        </m:den>
                      </m:f>
                    </m:oMath>
                  </m:oMathPara>
                </a14:m>
                <a:endParaRPr lang="en-GB" sz="1800" dirty="0">
                  <a:solidFill>
                    <a:srgbClr val="EDA13E"/>
                  </a:solidFill>
                  <a:cs typeface="Calibri" panose="020F0502020204030204" pitchFamily="34" charset="0"/>
                </a:endParaRP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endParaRPr lang="en-US" sz="2200" dirty="0">
                  <a:solidFill>
                    <a:srgbClr val="595959"/>
                  </a:solidFill>
                </a:endParaRPr>
              </a:p>
            </p:txBody>
          </p:sp>
        </mc:Choice>
        <mc:Fallback xmlns="">
          <p:sp>
            <p:nvSpPr>
              <p:cNvPr id="78" name="Text Placeholder 6">
                <a:extLst>
                  <a:ext uri="{FF2B5EF4-FFF2-40B4-BE49-F238E27FC236}">
                    <a16:creationId xmlns:a16="http://schemas.microsoft.com/office/drawing/2014/main" id="{C7625FF7-AEC7-183F-45E5-5A49A992DF1A}"/>
                  </a:ext>
                </a:extLst>
              </p:cNvPr>
              <p:cNvSpPr txBox="1">
                <a:spLocks noRot="1" noChangeAspect="1" noMove="1" noResize="1" noEditPoints="1" noAdjustHandles="1" noChangeArrowheads="1" noChangeShapeType="1" noTextEdit="1"/>
              </p:cNvSpPr>
              <p:nvPr/>
            </p:nvSpPr>
            <p:spPr>
              <a:xfrm>
                <a:off x="1667735" y="2438789"/>
                <a:ext cx="10250320" cy="6380833"/>
              </a:xfrm>
              <a:prstGeom prst="rect">
                <a:avLst/>
              </a:prstGeom>
              <a:blipFill>
                <a:blip r:embed="rId2"/>
                <a:stretch>
                  <a:fillRect l="-743" t="-1590" r="-124"/>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9D1B2585-E7A6-82A1-9398-31D0E801F991}"/>
              </a:ext>
            </a:extLst>
          </p:cNvPr>
          <p:cNvCxnSpPr>
            <a:cxnSpLocks/>
          </p:cNvCxnSpPr>
          <p:nvPr/>
        </p:nvCxnSpPr>
        <p:spPr>
          <a:xfrm>
            <a:off x="0" y="1811699"/>
            <a:ext cx="4584502"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4112972"/>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437556"/>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2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88F900F-9AB4-0803-4C49-288D28D10F90}"/>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19469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2460765" cy="1772198"/>
          </a:xfrm>
        </p:spPr>
        <p:txBody>
          <a:bodyPr>
            <a:normAutofit/>
          </a:bodyPr>
          <a:lstStyle/>
          <a:p>
            <a:r>
              <a:rPr lang="en-US" dirty="0">
                <a:solidFill>
                  <a:schemeClr val="bg1"/>
                </a:solidFill>
              </a:rPr>
              <a:t>Operating Profit Margin</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004706" y="332846"/>
            <a:ext cx="8050322" cy="2294016"/>
          </a:xfrm>
        </p:spPr>
        <p:txBody>
          <a:bodyPr>
            <a:normAutofit/>
          </a:bodyPr>
          <a:lstStyle/>
          <a:p>
            <a:pPr marL="15875" indent="-15875">
              <a:lnSpc>
                <a:spcPts val="2280"/>
              </a:lnSpc>
              <a:spcBef>
                <a:spcPts val="0"/>
              </a:spcBef>
            </a:pPr>
            <a:r>
              <a:rPr lang="en-US" sz="2200" dirty="0">
                <a:solidFill>
                  <a:schemeClr val="bg1"/>
                </a:solidFill>
              </a:rPr>
              <a:t>A slightly more complex metric, operating profit also takes into account all overhead, operating, administrative and sales expenses necessary to run the business on a day-to-day basis. While this figure still excludes debts, taxes, and other non-operational expenses, it does include the amortization and depreciation of assets.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25012" y="5882688"/>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F16924"/>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52405" y="374785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F16924"/>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398968"/>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6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318018"/>
            <a:ext cx="10329644"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200" b="1" dirty="0">
                <a:solidFill>
                  <a:srgbClr val="F16924"/>
                </a:solidFill>
              </a:rPr>
              <a:t>What does it tell you</a:t>
            </a:r>
          </a:p>
          <a:p>
            <a:pPr marL="15875" indent="-15875">
              <a:lnSpc>
                <a:spcPts val="1880"/>
              </a:lnSpc>
              <a:spcBef>
                <a:spcPts val="0"/>
              </a:spcBef>
            </a:pPr>
            <a:r>
              <a:rPr lang="en-US" sz="1800" dirty="0"/>
              <a:t>A company's operating profit margin ratio tells you how well the company's operations contribute to its profitability. A company with a substantial profit margin ratio makes more money on each EURO of sales than a company with a narrow profit margin.</a:t>
            </a: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r>
              <a:rPr lang="en-US" sz="2200" b="1" dirty="0">
                <a:solidFill>
                  <a:srgbClr val="F16924"/>
                </a:solidFill>
              </a:rPr>
              <a:t>How to calculate</a:t>
            </a:r>
          </a:p>
          <a:p>
            <a:pPr marL="187325" indent="-187325">
              <a:lnSpc>
                <a:spcPts val="1880"/>
              </a:lnSpc>
              <a:spcBef>
                <a:spcPts val="0"/>
              </a:spcBef>
              <a:buClr>
                <a:srgbClr val="F16924"/>
              </a:buClr>
              <a:buFont typeface="+mj-lt"/>
              <a:buAutoNum type="arabicPeriod"/>
            </a:pPr>
            <a:r>
              <a:rPr lang="en-US" sz="1800" dirty="0"/>
              <a:t>Find the operating income (EBIT) by subtracting its operational expenses, allocated depreciation, and amortization amounts from gross income.</a:t>
            </a:r>
          </a:p>
          <a:p>
            <a:pPr marL="187325" indent="-187325">
              <a:lnSpc>
                <a:spcPts val="1880"/>
              </a:lnSpc>
              <a:spcBef>
                <a:spcPts val="0"/>
              </a:spcBef>
              <a:buClr>
                <a:srgbClr val="F16924"/>
              </a:buClr>
              <a:buFont typeface="+mj-lt"/>
              <a:buAutoNum type="arabicPeriod"/>
            </a:pPr>
            <a:r>
              <a:rPr lang="en-US" sz="1800" dirty="0"/>
              <a:t>Find the net sales revenue. This requires no calculation because the sales shown on the company's income statement are net sales. If that figure is unavailable, you can calculate net sales by taking the company's gross sales and subtracting its sales returns, allowances for damaged goods, and any discounts offered.</a:t>
            </a:r>
          </a:p>
          <a:p>
            <a:pPr marL="187325" indent="-187325">
              <a:lnSpc>
                <a:spcPts val="1880"/>
              </a:lnSpc>
              <a:spcBef>
                <a:spcPts val="0"/>
              </a:spcBef>
              <a:buClr>
                <a:srgbClr val="F16924"/>
              </a:buClr>
              <a:buFont typeface="+mj-lt"/>
              <a:buAutoNum type="arabicPeriod"/>
            </a:pPr>
            <a:r>
              <a:rPr lang="en-US" sz="1800" dirty="0"/>
              <a:t>Calculate the operating profit margin ratio by dividing the figure from step one (operating income) by the figure from step two (net sales).</a:t>
            </a:r>
          </a:p>
          <a:p>
            <a:pPr marL="15875" indent="-15875">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200" b="1" dirty="0">
                <a:solidFill>
                  <a:srgbClr val="F16924"/>
                </a:solidFill>
                <a:latin typeface="Calibri" panose="020F0502020204030204" pitchFamily="34" charset="0"/>
                <a:cs typeface="Calibri" panose="020F0502020204030204" pitchFamily="34" charset="0"/>
              </a:rPr>
              <a:t>Formula</a:t>
            </a:r>
            <a:endParaRPr lang="en-US" sz="2200" dirty="0">
              <a:solidFill>
                <a:srgbClr val="F16924"/>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543628"/>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795249"/>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26900D1D-9C70-8137-11A3-980C0F6FEFCA}"/>
                  </a:ext>
                </a:extLst>
              </p:cNvPr>
              <p:cNvSpPr txBox="1"/>
              <p:nvPr/>
            </p:nvSpPr>
            <p:spPr>
              <a:xfrm>
                <a:off x="4204512" y="6014104"/>
                <a:ext cx="5538567" cy="520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16924"/>
                          </a:solidFill>
                          <a:latin typeface="Cambria Math" panose="02040503050406030204" pitchFamily="18" charset="0"/>
                        </a:rPr>
                        <m:t>𝑂𝑝𝑒𝑟𝑎𝑡𝑖𝑛𝑔</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𝑃𝑟𝑜𝑓𝑖𝑡</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𝑀𝑎𝑟𝑔𝑖𝑛</m:t>
                      </m:r>
                      <m:r>
                        <a:rPr lang="en-GB" b="0" i="1" smtClean="0">
                          <a:solidFill>
                            <a:srgbClr val="F16924"/>
                          </a:solidFill>
                          <a:latin typeface="Cambria Math" panose="02040503050406030204" pitchFamily="18" charset="0"/>
                        </a:rPr>
                        <m:t>= </m:t>
                      </m:r>
                      <m:f>
                        <m:fPr>
                          <m:ctrlPr>
                            <a:rPr lang="en-GB" b="0" i="1" smtClean="0">
                              <a:solidFill>
                                <a:srgbClr val="F16924"/>
                              </a:solidFill>
                              <a:latin typeface="Cambria Math" panose="02040503050406030204" pitchFamily="18" charset="0"/>
                            </a:rPr>
                          </m:ctrlPr>
                        </m:fPr>
                        <m:num>
                          <m:r>
                            <a:rPr lang="en-GB" b="0" i="1" smtClean="0">
                              <a:solidFill>
                                <a:srgbClr val="F16924"/>
                              </a:solidFill>
                              <a:latin typeface="Cambria Math" panose="02040503050406030204" pitchFamily="18" charset="0"/>
                            </a:rPr>
                            <m:t>𝑂𝑝𝑒𝑟𝑎𝑡𝑖𝑛𝑔</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𝐼𝑛𝑐𝑜𝑚𝑒</m:t>
                          </m:r>
                        </m:num>
                        <m:den>
                          <m:r>
                            <a:rPr lang="en-GB" b="0" i="1" smtClean="0">
                              <a:solidFill>
                                <a:srgbClr val="F16924"/>
                              </a:solidFill>
                              <a:latin typeface="Cambria Math" panose="02040503050406030204" pitchFamily="18" charset="0"/>
                            </a:rPr>
                            <m:t>𝑅𝑒𝑣𝑒𝑛𝑢𝑒</m:t>
                          </m:r>
                          <m:r>
                            <a:rPr lang="en-GB" b="0" i="1" smtClean="0">
                              <a:solidFill>
                                <a:srgbClr val="F16924"/>
                              </a:solidFill>
                              <a:latin typeface="Cambria Math" panose="02040503050406030204" pitchFamily="18" charset="0"/>
                            </a:rPr>
                            <m:t> </m:t>
                          </m:r>
                        </m:den>
                      </m:f>
                      <m:r>
                        <a:rPr lang="en-GB" b="0" i="1" smtClean="0">
                          <a:solidFill>
                            <a:srgbClr val="F16924"/>
                          </a:solidFill>
                          <a:latin typeface="Cambria Math" panose="02040503050406030204" pitchFamily="18" charset="0"/>
                        </a:rPr>
                        <m:t>∗100</m:t>
                      </m:r>
                    </m:oMath>
                  </m:oMathPara>
                </a14:m>
                <a:endParaRPr lang="en-GB" dirty="0">
                  <a:solidFill>
                    <a:srgbClr val="F16924"/>
                  </a:solidFill>
                </a:endParaRPr>
              </a:p>
            </p:txBody>
          </p:sp>
        </mc:Choice>
        <mc:Fallback xmlns="">
          <p:sp>
            <p:nvSpPr>
              <p:cNvPr id="29" name="Textfeld 20">
                <a:extLst>
                  <a:ext uri="{FF2B5EF4-FFF2-40B4-BE49-F238E27FC236}">
                    <a16:creationId xmlns:a16="http://schemas.microsoft.com/office/drawing/2014/main" id="{26900D1D-9C70-8137-11A3-980C0F6FEFCA}"/>
                  </a:ext>
                </a:extLst>
              </p:cNvPr>
              <p:cNvSpPr txBox="1">
                <a:spLocks noRot="1" noChangeAspect="1" noMove="1" noResize="1" noEditPoints="1" noAdjustHandles="1" noChangeArrowheads="1" noChangeShapeType="1" noTextEdit="1"/>
              </p:cNvSpPr>
              <p:nvPr/>
            </p:nvSpPr>
            <p:spPr>
              <a:xfrm>
                <a:off x="4204512" y="6014104"/>
                <a:ext cx="5538567" cy="520527"/>
              </a:xfrm>
              <a:prstGeom prst="rect">
                <a:avLst/>
              </a:prstGeom>
              <a:blipFill>
                <a:blip r:embed="rId2"/>
                <a:stretch>
                  <a:fillRect l="-1144" t="-11905" r="-229" b="-30952"/>
                </a:stretch>
              </a:blipFill>
            </p:spPr>
            <p:txBody>
              <a:bodyPr/>
              <a:lstStyle/>
              <a:p>
                <a:r>
                  <a:rPr lang="en-US">
                    <a:noFill/>
                  </a:rPr>
                  <a:t> </a:t>
                </a:r>
              </a:p>
            </p:txBody>
          </p:sp>
        </mc:Fallback>
      </mc:AlternateContent>
    </p:spTree>
    <p:extLst>
      <p:ext uri="{BB962C8B-B14F-4D97-AF65-F5344CB8AC3E}">
        <p14:creationId xmlns:p14="http://schemas.microsoft.com/office/powerpoint/2010/main" val="311127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20199"/>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177861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2471055" cy="1545510"/>
          </a:xfrm>
        </p:spPr>
        <p:txBody>
          <a:bodyPr>
            <a:normAutofit/>
          </a:bodyPr>
          <a:lstStyle/>
          <a:p>
            <a:r>
              <a:rPr lang="en-US" dirty="0">
                <a:solidFill>
                  <a:schemeClr val="bg1"/>
                </a:solidFill>
              </a:rPr>
              <a:t>Net Profit Margin</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2200" dirty="0">
                <a:solidFill>
                  <a:schemeClr val="bg1"/>
                </a:solidFill>
              </a:rPr>
              <a:t>The net profit margin can be used to compare performance over different periods. However, this only reveals reliable results if nothing else has changed in your expenses.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62372" y="5588423"/>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B41F7A"/>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69901" y="406356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B41F7A"/>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248244"/>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B41F7A"/>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B41F7A"/>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167294"/>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200" b="1" dirty="0">
                <a:solidFill>
                  <a:srgbClr val="B41F7A"/>
                </a:solidFill>
              </a:rPr>
              <a:t>What does it tell you</a:t>
            </a:r>
          </a:p>
          <a:p>
            <a:pPr marL="15875" indent="-15875">
              <a:lnSpc>
                <a:spcPts val="1880"/>
              </a:lnSpc>
              <a:spcBef>
                <a:spcPts val="0"/>
              </a:spcBef>
            </a:pPr>
            <a:r>
              <a:rPr lang="en-US" sz="1800" dirty="0"/>
              <a:t>The net profit margin can indicate how well the company converts its sales into profits. This means that the percentage calculated is the percent of your revenues that are profitable. It also indicates the amount of revenue you are spending to produce your products or services.</a:t>
            </a: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r>
              <a:rPr lang="en-US" sz="2200" b="1" dirty="0">
                <a:solidFill>
                  <a:srgbClr val="B41F7A"/>
                </a:solidFill>
              </a:rPr>
              <a:t>How to calculate</a:t>
            </a:r>
          </a:p>
          <a:p>
            <a:pPr marL="342900" indent="-342900">
              <a:lnSpc>
                <a:spcPts val="1880"/>
              </a:lnSpc>
              <a:spcBef>
                <a:spcPts val="0"/>
              </a:spcBef>
              <a:buClr>
                <a:srgbClr val="B41F7A"/>
              </a:buClr>
              <a:buFont typeface="+mj-lt"/>
              <a:buAutoNum type="arabicPeriod"/>
            </a:pPr>
            <a:r>
              <a:rPr lang="en-US" sz="1800" dirty="0"/>
              <a:t>You'll have to calculate net profit and net sales, as there are generally no line items labelled as such on the income statement. Net profit is calculated by subtracting all of your expenses from your revenues. These include wages, salaries, utilities, or other expenses.</a:t>
            </a:r>
          </a:p>
          <a:p>
            <a:pPr marL="342900" indent="-342900">
              <a:lnSpc>
                <a:spcPts val="1880"/>
              </a:lnSpc>
              <a:spcBef>
                <a:spcPts val="0"/>
              </a:spcBef>
              <a:buClr>
                <a:srgbClr val="B41F7A"/>
              </a:buClr>
              <a:buFont typeface="+mj-lt"/>
              <a:buAutoNum type="arabicPeriod"/>
            </a:pPr>
            <a:r>
              <a:rPr lang="en-US" sz="1800" dirty="0"/>
              <a:t>Net sales are the result of subtracting your allowances, returns, and discounts from your total revenue. Allowances stem from problems with a product or service which required you to reduce the price to satisfy the customer. A return is the return of an item or a refund for a service.</a:t>
            </a:r>
          </a:p>
          <a:p>
            <a:pPr marL="15875" indent="-15875">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200" b="1" dirty="0">
                <a:solidFill>
                  <a:srgbClr val="B41F7A"/>
                </a:solidFill>
                <a:latin typeface="Calibri" panose="020F0502020204030204" pitchFamily="34" charset="0"/>
                <a:cs typeface="Calibri" panose="020F0502020204030204" pitchFamily="34" charset="0"/>
              </a:rPr>
              <a:t>Formula</a:t>
            </a:r>
            <a:endParaRPr lang="en-US" sz="2200" dirty="0">
              <a:solidFill>
                <a:srgbClr val="B41F7A"/>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410156"/>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15480" y="5415385"/>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05DB3A0-7278-F363-A54F-327952E912AE}"/>
                  </a:ext>
                </a:extLst>
              </p:cNvPr>
              <p:cNvSpPr txBox="1"/>
              <p:nvPr/>
            </p:nvSpPr>
            <p:spPr>
              <a:xfrm>
                <a:off x="3561703" y="5839441"/>
                <a:ext cx="4158190"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𝑃𝑟𝑜𝑓𝑖𝑡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𝑀𝑎𝑟𝑔𝑖𝑛</m:t>
                      </m:r>
                      <m:r>
                        <a:rPr lang="en-GB" b="0" i="1" smtClean="0">
                          <a:solidFill>
                            <a:srgbClr val="B41F7A"/>
                          </a:solidFill>
                          <a:latin typeface="Cambria Math" panose="02040503050406030204" pitchFamily="18" charset="0"/>
                        </a:rPr>
                        <m:t>= </m:t>
                      </m:r>
                      <m:f>
                        <m:fPr>
                          <m:ctrlPr>
                            <a:rPr lang="en-GB" b="0" i="1" smtClean="0">
                              <a:solidFill>
                                <a:srgbClr val="B41F7A"/>
                              </a:solidFill>
                              <a:latin typeface="Cambria Math" panose="02040503050406030204" pitchFamily="18" charset="0"/>
                            </a:rPr>
                          </m:ctrlPr>
                        </m:fPr>
                        <m:num>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𝑃𝑟𝑜𝑓𝑖𝑡𝑠</m:t>
                          </m:r>
                        </m:num>
                        <m:den>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𝑆𝑎𝑙𝑒𝑠</m:t>
                          </m:r>
                          <m:r>
                            <a:rPr lang="en-GB" b="0" i="1" smtClean="0">
                              <a:solidFill>
                                <a:srgbClr val="B41F7A"/>
                              </a:solidFill>
                              <a:latin typeface="Cambria Math" panose="02040503050406030204" pitchFamily="18" charset="0"/>
                            </a:rPr>
                            <m:t> </m:t>
                          </m:r>
                        </m:den>
                      </m:f>
                      <m:r>
                        <a:rPr lang="en-GB" b="0" i="1" smtClean="0">
                          <a:solidFill>
                            <a:srgbClr val="B41F7A"/>
                          </a:solidFill>
                          <a:latin typeface="Cambria Math" panose="02040503050406030204" pitchFamily="18" charset="0"/>
                        </a:rPr>
                        <m:t>∗100</m:t>
                      </m:r>
                    </m:oMath>
                  </m:oMathPara>
                </a14:m>
                <a:endParaRPr lang="en-GB" dirty="0">
                  <a:solidFill>
                    <a:srgbClr val="B41F7A"/>
                  </a:solidFill>
                </a:endParaRPr>
              </a:p>
            </p:txBody>
          </p:sp>
        </mc:Choice>
        <mc:Fallback xmlns="">
          <p:sp>
            <p:nvSpPr>
              <p:cNvPr id="29" name="Textfeld 20">
                <a:extLst>
                  <a:ext uri="{FF2B5EF4-FFF2-40B4-BE49-F238E27FC236}">
                    <a16:creationId xmlns:a16="http://schemas.microsoft.com/office/drawing/2014/main" id="{505DB3A0-7278-F363-A54F-327952E912AE}"/>
                  </a:ext>
                </a:extLst>
              </p:cNvPr>
              <p:cNvSpPr txBox="1">
                <a:spLocks noRot="1" noChangeAspect="1" noMove="1" noResize="1" noEditPoints="1" noAdjustHandles="1" noChangeArrowheads="1" noChangeShapeType="1" noTextEdit="1"/>
              </p:cNvSpPr>
              <p:nvPr/>
            </p:nvSpPr>
            <p:spPr>
              <a:xfrm>
                <a:off x="3561703" y="5839441"/>
                <a:ext cx="4158190" cy="526619"/>
              </a:xfrm>
              <a:prstGeom prst="rect">
                <a:avLst/>
              </a:prstGeom>
              <a:blipFill>
                <a:blip r:embed="rId2"/>
                <a:stretch>
                  <a:fillRect l="-915" t="-6977" r="-915" b="-30233"/>
                </a:stretch>
              </a:blipFill>
            </p:spPr>
            <p:txBody>
              <a:bodyPr/>
              <a:lstStyle/>
              <a:p>
                <a:r>
                  <a:rPr lang="en-US">
                    <a:noFill/>
                  </a:rPr>
                  <a:t> </a:t>
                </a:r>
              </a:p>
            </p:txBody>
          </p:sp>
        </mc:Fallback>
      </mc:AlternateContent>
    </p:spTree>
    <p:extLst>
      <p:ext uri="{BB962C8B-B14F-4D97-AF65-F5344CB8AC3E}">
        <p14:creationId xmlns:p14="http://schemas.microsoft.com/office/powerpoint/2010/main" val="239100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407602" y="239886"/>
            <a:ext cx="3459307" cy="1772201"/>
          </a:xfrm>
        </p:spPr>
        <p:txBody>
          <a:bodyPr>
            <a:normAutofit/>
          </a:bodyPr>
          <a:lstStyle/>
          <a:p>
            <a:r>
              <a:rPr lang="en-US" dirty="0">
                <a:solidFill>
                  <a:schemeClr val="bg1"/>
                </a:solidFill>
              </a:rPr>
              <a:t>Important Financial Ratios: Current Ratio</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2200" dirty="0">
                <a:solidFill>
                  <a:schemeClr val="bg1"/>
                </a:solidFill>
              </a:rPr>
              <a:t>The current ratio is probably the best known and most often used of the liquidity ratios, which analysts and investors use to evaluate the firm's ability to pay its short-term debt obligations, such as accounts payable (payments to suppliers) and taxes and wages.  Short-term notes payable to a bank, for example, may also be relevant.</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41452" y="5569802"/>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7F1C58"/>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solidFill>
              <a:schemeClr val="bg1"/>
            </a:solid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solidFill>
              <a:schemeClr val="bg1"/>
            </a:solid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solidFill>
              <a:schemeClr val="bg1"/>
            </a:solid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71899" y="4640928"/>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7F1C58"/>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1"/>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438789"/>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200" b="1" dirty="0">
                <a:solidFill>
                  <a:srgbClr val="7F1C58"/>
                </a:solidFill>
              </a:rPr>
              <a:t>What does it tell you</a:t>
            </a:r>
          </a:p>
          <a:p>
            <a:pPr marL="15875" indent="-15875">
              <a:lnSpc>
                <a:spcPts val="1880"/>
              </a:lnSpc>
              <a:spcBef>
                <a:spcPts val="0"/>
              </a:spcBef>
            </a:pPr>
            <a:r>
              <a:rPr lang="en-US" sz="1800" dirty="0"/>
              <a:t>Current ratio shows how many times over the firm can pay its current debt obligations based on its current, most liquid assets. If a business firm has €200 in current assets and €100 in current liabilities, the calculation is €200/€100 = 2.00X. The "X" (times) part at the end means that the firm can pay its current liabilities from its current assets two times over.  This is a good financial position for a firm, meaning that it can meet its short-term debt obligations with no stress. If the current ratio is less than 1.00X, then the firm would have a problem covering its monthly bills. A higher current ratio is typically better than a lower current ratio with regard to maintaining liquidity.</a:t>
            </a: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r>
              <a:rPr lang="en-US" sz="2200" b="1" dirty="0">
                <a:solidFill>
                  <a:srgbClr val="7F1C58"/>
                </a:solidFill>
              </a:rPr>
              <a:t>How to calculate</a:t>
            </a:r>
          </a:p>
          <a:p>
            <a:pPr marL="15875" indent="-15875">
              <a:lnSpc>
                <a:spcPts val="1880"/>
              </a:lnSpc>
              <a:spcBef>
                <a:spcPts val="0"/>
              </a:spcBef>
            </a:pPr>
            <a:r>
              <a:rPr lang="en-US" sz="1800" dirty="0"/>
              <a:t>The current ratio is calculated from balance sheet data using the following formula:</a:t>
            </a:r>
          </a:p>
          <a:p>
            <a:pPr marL="15875" indent="-15875">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200" b="1" dirty="0">
                <a:solidFill>
                  <a:srgbClr val="7F1C58"/>
                </a:solidFill>
                <a:latin typeface="Calibri" panose="020F0502020204030204" pitchFamily="34" charset="0"/>
                <a:cs typeface="Calibri" panose="020F0502020204030204" pitchFamily="34" charset="0"/>
              </a:rPr>
              <a:t>Formula</a:t>
            </a:r>
            <a:endParaRPr lang="en-US" sz="2200" dirty="0">
              <a:solidFill>
                <a:srgbClr val="7F1C58"/>
              </a:solidFill>
            </a:endParaRP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endParaRPr lang="en-US" sz="2200" dirty="0">
              <a:solidFill>
                <a:srgbClr val="595959"/>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0" y="4584152"/>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437556"/>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E3BB8DF-6B00-239F-475E-3D65E0925B9F}"/>
                  </a:ext>
                </a:extLst>
              </p:cNvPr>
              <p:cNvSpPr txBox="1"/>
              <p:nvPr/>
            </p:nvSpPr>
            <p:spPr>
              <a:xfrm>
                <a:off x="3324135" y="5852812"/>
                <a:ext cx="3807389"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𝑅𝑎𝑡𝑖𝑜</m:t>
                      </m:r>
                      <m:r>
                        <a:rPr lang="en-GB" b="0" i="1" smtClean="0">
                          <a:solidFill>
                            <a:srgbClr val="7F1C58"/>
                          </a:solidFill>
                          <a:latin typeface="Cambria Math" panose="02040503050406030204" pitchFamily="18" charset="0"/>
                        </a:rPr>
                        <m:t>= </m:t>
                      </m:r>
                      <m:f>
                        <m:fPr>
                          <m:ctrlPr>
                            <a:rPr lang="en-GB" b="0" i="1" smtClean="0">
                              <a:solidFill>
                                <a:srgbClr val="7F1C58"/>
                              </a:solidFill>
                              <a:latin typeface="Cambria Math" panose="02040503050406030204" pitchFamily="18" charset="0"/>
                            </a:rPr>
                          </m:ctrlPr>
                        </m:fPr>
                        <m:num>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𝐴𝑠𝑠𝑒𝑡𝑠</m:t>
                          </m:r>
                        </m:num>
                        <m:den>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𝐿𝑖𝑎𝑏𝑖𝑙𝑖𝑡𝑖𝑒𝑠</m:t>
                          </m:r>
                        </m:den>
                      </m:f>
                    </m:oMath>
                  </m:oMathPara>
                </a14:m>
                <a:endParaRPr lang="en-GB" dirty="0">
                  <a:solidFill>
                    <a:srgbClr val="7F1C58"/>
                  </a:solidFill>
                </a:endParaRPr>
              </a:p>
            </p:txBody>
          </p:sp>
        </mc:Choice>
        <mc:Fallback xmlns="">
          <p:sp>
            <p:nvSpPr>
              <p:cNvPr id="29" name="Textfeld 20">
                <a:extLst>
                  <a:ext uri="{FF2B5EF4-FFF2-40B4-BE49-F238E27FC236}">
                    <a16:creationId xmlns:a16="http://schemas.microsoft.com/office/drawing/2014/main" id="{5E3BB8DF-6B00-239F-475E-3D65E0925B9F}"/>
                  </a:ext>
                </a:extLst>
              </p:cNvPr>
              <p:cNvSpPr txBox="1">
                <a:spLocks noRot="1" noChangeAspect="1" noMove="1" noResize="1" noEditPoints="1" noAdjustHandles="1" noChangeArrowheads="1" noChangeShapeType="1" noTextEdit="1"/>
              </p:cNvSpPr>
              <p:nvPr/>
            </p:nvSpPr>
            <p:spPr>
              <a:xfrm>
                <a:off x="3324135" y="5852812"/>
                <a:ext cx="3807389" cy="520463"/>
              </a:xfrm>
              <a:prstGeom prst="rect">
                <a:avLst/>
              </a:prstGeom>
              <a:blipFill>
                <a:blip r:embed="rId2"/>
                <a:stretch>
                  <a:fillRect l="-664" t="-9524" r="-997" b="-30952"/>
                </a:stretch>
              </a:blipFill>
            </p:spPr>
            <p:txBody>
              <a:bodyPr/>
              <a:lstStyle/>
              <a:p>
                <a:r>
                  <a:rPr lang="en-US">
                    <a:noFill/>
                  </a:rPr>
                  <a:t> </a:t>
                </a:r>
              </a:p>
            </p:txBody>
          </p:sp>
        </mc:Fallback>
      </mc:AlternateContent>
    </p:spTree>
    <p:extLst>
      <p:ext uri="{BB962C8B-B14F-4D97-AF65-F5344CB8AC3E}">
        <p14:creationId xmlns:p14="http://schemas.microsoft.com/office/powerpoint/2010/main" val="372094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48418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5080386" y="2915151"/>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9006942" y="2117172"/>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6017692" y="3808125"/>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7423653" y="4093117"/>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8348295" y="3713129"/>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8337594" y="1806650"/>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6701989" y="2788749"/>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8140656" y="4680840"/>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10464279" y="2573529"/>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5262688" y="3903015"/>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5052816" y="5461492"/>
            <a:ext cx="2297353" cy="710771"/>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Optimisation of inventory management / Stock reduction</a:t>
            </a:r>
          </a:p>
        </p:txBody>
      </p:sp>
      <p:sp>
        <p:nvSpPr>
          <p:cNvPr id="65" name="TextBox 46">
            <a:extLst>
              <a:ext uri="{FF2B5EF4-FFF2-40B4-BE49-F238E27FC236}">
                <a16:creationId xmlns:a16="http://schemas.microsoft.com/office/drawing/2014/main" id="{2749A74C-C935-48E6-AE75-AC3262CC931E}"/>
              </a:ext>
            </a:extLst>
          </p:cNvPr>
          <p:cNvSpPr txBox="1"/>
          <p:nvPr/>
        </p:nvSpPr>
        <p:spPr>
          <a:xfrm>
            <a:off x="5035142" y="5091125"/>
            <a:ext cx="1596784" cy="400110"/>
          </a:xfrm>
          <a:prstGeom prst="rect">
            <a:avLst/>
          </a:prstGeom>
          <a:noFill/>
        </p:spPr>
        <p:txBody>
          <a:bodyPr wrap="none" rtlCol="0" anchor="t">
            <a:spAutoFit/>
          </a:bodyPr>
          <a:lstStyle/>
          <a:p>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Inventory</a:t>
            </a:r>
          </a:p>
        </p:txBody>
      </p:sp>
      <p:sp>
        <p:nvSpPr>
          <p:cNvPr id="66" name="TextBox 49">
            <a:extLst>
              <a:ext uri="{FF2B5EF4-FFF2-40B4-BE49-F238E27FC236}">
                <a16:creationId xmlns:a16="http://schemas.microsoft.com/office/drawing/2014/main" id="{9A525032-471B-49A2-BBB0-295E6E782011}"/>
              </a:ext>
            </a:extLst>
          </p:cNvPr>
          <p:cNvSpPr txBox="1"/>
          <p:nvPr/>
        </p:nvSpPr>
        <p:spPr>
          <a:xfrm>
            <a:off x="5199737" y="2006864"/>
            <a:ext cx="2365406" cy="915956"/>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Selling of Receivables to reduce the time to receipt of money and the default risks</a:t>
            </a:r>
          </a:p>
        </p:txBody>
      </p:sp>
      <p:sp>
        <p:nvSpPr>
          <p:cNvPr id="67" name="TextBox 50">
            <a:extLst>
              <a:ext uri="{FF2B5EF4-FFF2-40B4-BE49-F238E27FC236}">
                <a16:creationId xmlns:a16="http://schemas.microsoft.com/office/drawing/2014/main" id="{47B242CE-1D8C-4F10-9918-D4A5D3D8A4F7}"/>
              </a:ext>
            </a:extLst>
          </p:cNvPr>
          <p:cNvSpPr txBox="1"/>
          <p:nvPr/>
        </p:nvSpPr>
        <p:spPr>
          <a:xfrm>
            <a:off x="5199737" y="1671784"/>
            <a:ext cx="1552156" cy="400110"/>
          </a:xfrm>
          <a:prstGeom prst="rect">
            <a:avLst/>
          </a:prstGeom>
          <a:noFill/>
        </p:spPr>
        <p:txBody>
          <a:bodyPr wrap="none" rtlCol="0" anchor="t">
            <a:spAutoFit/>
          </a:bodyPr>
          <a:lstStyle/>
          <a:p>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Factoring</a:t>
            </a:r>
          </a:p>
        </p:txBody>
      </p:sp>
      <p:sp>
        <p:nvSpPr>
          <p:cNvPr id="68" name="TextBox 52">
            <a:extLst>
              <a:ext uri="{FF2B5EF4-FFF2-40B4-BE49-F238E27FC236}">
                <a16:creationId xmlns:a16="http://schemas.microsoft.com/office/drawing/2014/main" id="{C830AAB0-F506-44AE-8094-9BF72F2E72DA}"/>
              </a:ext>
            </a:extLst>
          </p:cNvPr>
          <p:cNvSpPr txBox="1"/>
          <p:nvPr/>
        </p:nvSpPr>
        <p:spPr>
          <a:xfrm>
            <a:off x="8089178" y="720519"/>
            <a:ext cx="1910763" cy="1121141"/>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Reduction of payment terms / consequent management of receivables</a:t>
            </a:r>
          </a:p>
        </p:txBody>
      </p:sp>
      <p:sp>
        <p:nvSpPr>
          <p:cNvPr id="69" name="TextBox 53">
            <a:extLst>
              <a:ext uri="{FF2B5EF4-FFF2-40B4-BE49-F238E27FC236}">
                <a16:creationId xmlns:a16="http://schemas.microsoft.com/office/drawing/2014/main" id="{4002A5F3-B137-41F0-83F8-0223E2499480}"/>
              </a:ext>
            </a:extLst>
          </p:cNvPr>
          <p:cNvSpPr txBox="1"/>
          <p:nvPr/>
        </p:nvSpPr>
        <p:spPr>
          <a:xfrm>
            <a:off x="8138797" y="411961"/>
            <a:ext cx="3302635" cy="707886"/>
          </a:xfrm>
          <a:prstGeom prst="rect">
            <a:avLst/>
          </a:prstGeom>
          <a:noFill/>
        </p:spPr>
        <p:txBody>
          <a:bodyPr wrap="none" rtlCol="0" anchor="t">
            <a:spAutoFit/>
          </a:bodyPr>
          <a:lstStyle/>
          <a:p>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Receivables Management</a:t>
            </a:r>
          </a:p>
          <a:p>
            <a:endPar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endParaRPr>
          </a:p>
        </p:txBody>
      </p:sp>
      <p:sp>
        <p:nvSpPr>
          <p:cNvPr id="70" name="TextBox 55">
            <a:extLst>
              <a:ext uri="{FF2B5EF4-FFF2-40B4-BE49-F238E27FC236}">
                <a16:creationId xmlns:a16="http://schemas.microsoft.com/office/drawing/2014/main" id="{F3DF9B81-F896-4092-9719-93DF345475D4}"/>
              </a:ext>
            </a:extLst>
          </p:cNvPr>
          <p:cNvSpPr txBox="1"/>
          <p:nvPr/>
        </p:nvSpPr>
        <p:spPr>
          <a:xfrm>
            <a:off x="8845446" y="5245009"/>
            <a:ext cx="1990050" cy="915956"/>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Outsourcing of non-core functions to reduce fixed </a:t>
            </a:r>
            <a:b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costs</a:t>
            </a:r>
          </a:p>
        </p:txBody>
      </p:sp>
      <p:sp>
        <p:nvSpPr>
          <p:cNvPr id="71" name="TextBox 56">
            <a:extLst>
              <a:ext uri="{FF2B5EF4-FFF2-40B4-BE49-F238E27FC236}">
                <a16:creationId xmlns:a16="http://schemas.microsoft.com/office/drawing/2014/main" id="{539E5806-05BF-491C-BA0B-524CF021E7D6}"/>
              </a:ext>
            </a:extLst>
          </p:cNvPr>
          <p:cNvSpPr txBox="1"/>
          <p:nvPr/>
        </p:nvSpPr>
        <p:spPr>
          <a:xfrm>
            <a:off x="8846725" y="4857471"/>
            <a:ext cx="1866280" cy="400110"/>
          </a:xfrm>
          <a:prstGeom prst="rect">
            <a:avLst/>
          </a:prstGeom>
          <a:noFill/>
        </p:spPr>
        <p:txBody>
          <a:bodyPr wrap="none" rtlCol="0" anchor="t">
            <a:spAutoFit/>
          </a:bodyPr>
          <a:lstStyle/>
          <a:p>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Outsourcing</a:t>
            </a:r>
          </a:p>
        </p:txBody>
      </p:sp>
      <p:sp>
        <p:nvSpPr>
          <p:cNvPr id="72" name="TextBox 58">
            <a:extLst>
              <a:ext uri="{FF2B5EF4-FFF2-40B4-BE49-F238E27FC236}">
                <a16:creationId xmlns:a16="http://schemas.microsoft.com/office/drawing/2014/main" id="{610355AA-909C-422D-A943-DF1F7CA205EE}"/>
              </a:ext>
            </a:extLst>
          </p:cNvPr>
          <p:cNvSpPr txBox="1"/>
          <p:nvPr/>
        </p:nvSpPr>
        <p:spPr>
          <a:xfrm>
            <a:off x="10853837" y="2962044"/>
            <a:ext cx="1399079" cy="710772"/>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Sale of fixed assets and lease back</a:t>
            </a:r>
          </a:p>
        </p:txBody>
      </p:sp>
      <p:sp>
        <p:nvSpPr>
          <p:cNvPr id="73" name="TextBox 59">
            <a:extLst>
              <a:ext uri="{FF2B5EF4-FFF2-40B4-BE49-F238E27FC236}">
                <a16:creationId xmlns:a16="http://schemas.microsoft.com/office/drawing/2014/main" id="{4AF87715-6E8C-4277-A3C8-F9DC36BCAA90}"/>
              </a:ext>
            </a:extLst>
          </p:cNvPr>
          <p:cNvSpPr txBox="1"/>
          <p:nvPr/>
        </p:nvSpPr>
        <p:spPr>
          <a:xfrm>
            <a:off x="10828799" y="2301767"/>
            <a:ext cx="1799380" cy="1015663"/>
          </a:xfrm>
          <a:prstGeom prst="rect">
            <a:avLst/>
          </a:prstGeom>
          <a:noFill/>
        </p:spPr>
        <p:txBody>
          <a:bodyPr wrap="square" rtlCol="0" anchor="t">
            <a:spAutoFit/>
          </a:bodyPr>
          <a:lstStyle/>
          <a:p>
            <a:r>
              <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Sale + Lease Back</a:t>
            </a:r>
          </a:p>
          <a:p>
            <a:endPar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6314" y="387941"/>
            <a:ext cx="4324431"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bg1"/>
                </a:solidFill>
              </a:rPr>
              <a:t>Managing Liquidity</a:t>
            </a: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73503" y="1540126"/>
            <a:ext cx="4330051" cy="51646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To overcome a liquidity crisis, the liquidity reserves still available in the company must be mobilised and any remaining gaps must be closed externally, either by injecting liquid funds or through standstill agreements with creditors.</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EDA13E"/>
              </a:buClr>
            </a:pPr>
            <a:r>
              <a:rPr lang="en-GB" sz="2200" dirty="0">
                <a:solidFill>
                  <a:schemeClr val="bg1"/>
                </a:solidFill>
                <a:latin typeface="+mn-lt"/>
                <a:ea typeface="Open Sans Light" panose="020B0306030504020204" pitchFamily="34" charset="0"/>
                <a:cs typeface="Open Sans Light" panose="020B0306030504020204" pitchFamily="34" charset="0"/>
              </a:rPr>
              <a:t>The recovery of sufficient creditworthiness also requires that the company can improve its rating and provide sufficient guarantees</a:t>
            </a:r>
          </a:p>
          <a:p>
            <a:pPr algn="l">
              <a:lnSpc>
                <a:spcPts val="2240"/>
              </a:lnSpc>
              <a:spcBef>
                <a:spcPts val="0"/>
              </a:spcBef>
              <a:buClr>
                <a:srgbClr val="EDA13E"/>
              </a:buClr>
            </a:pPr>
            <a:endParaRPr lang="en-GB" sz="22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EDA13E"/>
              </a:buClr>
            </a:pPr>
            <a:r>
              <a:rPr lang="en-GB" sz="2200" dirty="0">
                <a:solidFill>
                  <a:schemeClr val="bg1"/>
                </a:solidFill>
                <a:latin typeface="+mn-lt"/>
                <a:ea typeface="Open Sans Light" panose="020B0306030504020204" pitchFamily="34" charset="0"/>
                <a:cs typeface="Open Sans Light" panose="020B0306030504020204" pitchFamily="34" charset="0"/>
              </a:rPr>
              <a:t>In addition to additional loans or shareholder contributions, the following possibilities are worth mentioning</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p:txBody>
      </p:sp>
      <p:sp>
        <p:nvSpPr>
          <p:cNvPr id="13" name="Rectangle 12">
            <a:extLst>
              <a:ext uri="{FF2B5EF4-FFF2-40B4-BE49-F238E27FC236}">
                <a16:creationId xmlns:a16="http://schemas.microsoft.com/office/drawing/2014/main" id="{BBACEB36-80C6-B2F5-FC73-38BE4375F090}"/>
              </a:ext>
            </a:extLst>
          </p:cNvPr>
          <p:cNvSpPr/>
          <p:nvPr/>
        </p:nvSpPr>
        <p:spPr>
          <a:xfrm>
            <a:off x="288368" y="119081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4" name="TextBox 58">
            <a:extLst>
              <a:ext uri="{FF2B5EF4-FFF2-40B4-BE49-F238E27FC236}">
                <a16:creationId xmlns:a16="http://schemas.microsoft.com/office/drawing/2014/main" id="{3A6ED9E4-BD92-781A-F490-DE490BD9F40D}"/>
              </a:ext>
            </a:extLst>
          </p:cNvPr>
          <p:cNvSpPr txBox="1"/>
          <p:nvPr/>
        </p:nvSpPr>
        <p:spPr>
          <a:xfrm>
            <a:off x="11101586" y="8505177"/>
            <a:ext cx="1303256" cy="604909"/>
          </a:xfrm>
          <a:prstGeom prst="rect">
            <a:avLst/>
          </a:prstGeom>
          <a:noFill/>
        </p:spPr>
        <p:txBody>
          <a:bodyPr wrap="square" rtlCol="0" anchor="t">
            <a:spAutoFit/>
          </a:bodyPr>
          <a:lstStyle/>
          <a:p>
            <a:pPr>
              <a:lnSpc>
                <a:spcPts val="1313"/>
              </a:lnSpc>
            </a:pPr>
            <a:r>
              <a:rPr lang="en-GB" sz="1600" dirty="0">
                <a:latin typeface="+mj-lt"/>
                <a:ea typeface="Lato Light" panose="020F0502020204030203" pitchFamily="34" charset="0"/>
                <a:cs typeface="Lato Light" panose="020F0502020204030203" pitchFamily="34" charset="0"/>
              </a:rPr>
              <a:t>Sale of fixed assets and lease back</a:t>
            </a:r>
          </a:p>
        </p:txBody>
      </p:sp>
      <p:sp>
        <p:nvSpPr>
          <p:cNvPr id="15" name="TextBox 59">
            <a:extLst>
              <a:ext uri="{FF2B5EF4-FFF2-40B4-BE49-F238E27FC236}">
                <a16:creationId xmlns:a16="http://schemas.microsoft.com/office/drawing/2014/main" id="{9A272197-0741-E477-9191-DDC8FFB111FA}"/>
              </a:ext>
            </a:extLst>
          </p:cNvPr>
          <p:cNvSpPr txBox="1"/>
          <p:nvPr/>
        </p:nvSpPr>
        <p:spPr>
          <a:xfrm>
            <a:off x="11101587" y="8021037"/>
            <a:ext cx="1364476" cy="584775"/>
          </a:xfrm>
          <a:prstGeom prst="rect">
            <a:avLst/>
          </a:prstGeom>
          <a:noFill/>
        </p:spPr>
        <p:txBody>
          <a:bodyPr wrap="none" rtlCol="0" anchor="t">
            <a:spAutoFit/>
          </a:bodyPr>
          <a:lstStyle/>
          <a:p>
            <a:r>
              <a:rPr lang="en-GB" sz="1600" b="1" dirty="0">
                <a:solidFill>
                  <a:schemeClr val="accent5"/>
                </a:solidFill>
                <a:latin typeface="+mj-lt"/>
                <a:ea typeface="Lato Light" panose="020F0502020204030203" pitchFamily="34" charset="0"/>
                <a:cs typeface="Poppins" pitchFamily="2" charset="77"/>
              </a:rPr>
              <a:t>Sale and Lease</a:t>
            </a:r>
            <a:br>
              <a:rPr lang="en-GB" sz="1600" b="1" dirty="0">
                <a:solidFill>
                  <a:schemeClr val="accent5"/>
                </a:solidFill>
                <a:latin typeface="+mj-lt"/>
                <a:ea typeface="Lato Light" panose="020F0502020204030203" pitchFamily="34" charset="0"/>
                <a:cs typeface="Poppins" pitchFamily="2" charset="77"/>
              </a:rPr>
            </a:br>
            <a:r>
              <a:rPr lang="en-GB" sz="1600" b="1" dirty="0">
                <a:solidFill>
                  <a:schemeClr val="accent5"/>
                </a:solidFill>
                <a:latin typeface="+mj-lt"/>
                <a:ea typeface="Lato Light" panose="020F0502020204030203" pitchFamily="34" charset="0"/>
                <a:cs typeface="Poppins" pitchFamily="2" charset="77"/>
              </a:rPr>
              <a:t>Back</a:t>
            </a:r>
          </a:p>
        </p:txBody>
      </p:sp>
    </p:spTree>
    <p:extLst>
      <p:ext uri="{BB962C8B-B14F-4D97-AF65-F5344CB8AC3E}">
        <p14:creationId xmlns:p14="http://schemas.microsoft.com/office/powerpoint/2010/main" val="311880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361507" y="1101961"/>
            <a:ext cx="6587534" cy="4884502"/>
          </a:xfrm>
        </p:spPr>
        <p:txBody>
          <a:bodyPr>
            <a:normAutofit/>
          </a:bodyPr>
          <a:lstStyle/>
          <a:p>
            <a:r>
              <a:rPr lang="en-US" sz="3900" dirty="0"/>
              <a:t>Why is our SECure </a:t>
            </a:r>
            <a:r>
              <a:rPr lang="en-US" sz="3900" b="1" dirty="0">
                <a:effectLst/>
                <a:latin typeface="Calibri" panose="020F0502020204030204" pitchFamily="34" charset="0"/>
                <a:ea typeface="Calibri" panose="020F0502020204030204" pitchFamily="34" charset="0"/>
                <a:cs typeface="Times New Roman" panose="02020603050405020304" pitchFamily="18" charset="0"/>
              </a:rPr>
              <a:t>CURRICULUM and VET TRAINING PACKAGE</a:t>
            </a:r>
            <a:r>
              <a:rPr lang="en-US" sz="3900" b="1" dirty="0"/>
              <a:t> </a:t>
            </a:r>
            <a:r>
              <a:rPr lang="en-US" sz="3900" dirty="0"/>
              <a:t>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361507" y="2897508"/>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The </a:t>
            </a:r>
            <a:r>
              <a:rPr lang="en-US" sz="2200" dirty="0" err="1">
                <a:latin typeface="Calibri" panose="020F0502020204030204" pitchFamily="34" charset="0"/>
                <a:ea typeface="Calibri" panose="020F0502020204030204" pitchFamily="34" charset="0"/>
                <a:cs typeface="Times New Roman" panose="02020603050405020304" pitchFamily="18" charset="0"/>
              </a:rPr>
              <a:t>SECure</a:t>
            </a:r>
            <a:r>
              <a:rPr lang="en-US" sz="2200" dirty="0">
                <a:latin typeface="Calibri" panose="020F0502020204030204" pitchFamily="34" charset="0"/>
                <a:ea typeface="Calibri" panose="020F0502020204030204" pitchFamily="34" charset="0"/>
                <a:cs typeface="Times New Roman" panose="02020603050405020304" pitchFamily="18" charset="0"/>
              </a:rPr>
              <a:t> CURRICULUM AND VET TRAINING PACKAGE is the first holistic VET approach to address early crisis detection and resolution based on a framework specifically developed for SMEs. It does this by combining a curricula-based approach, which can be adopted in teaching and training by VET, with a modular approach, which is particularly useful for consultants and for use directly by SMEs and founders.</a:t>
            </a: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3" name="Picture 2">
            <a:extLst>
              <a:ext uri="{FF2B5EF4-FFF2-40B4-BE49-F238E27FC236}">
                <a16:creationId xmlns:a16="http://schemas.microsoft.com/office/drawing/2014/main" id="{2010D12A-2562-7563-A31D-27D5AC9C7A65}"/>
              </a:ext>
            </a:extLst>
          </p:cNvPr>
          <p:cNvPicPr>
            <a:picLocks noChangeAspect="1"/>
          </p:cNvPicPr>
          <p:nvPr/>
        </p:nvPicPr>
        <p:blipFill>
          <a:blip r:embed="rId2"/>
          <a:stretch>
            <a:fillRect/>
          </a:stretch>
        </p:blipFill>
        <p:spPr>
          <a:xfrm>
            <a:off x="7285885" y="1796080"/>
            <a:ext cx="4218543" cy="3615892"/>
          </a:xfrm>
          <a:prstGeom prst="rect">
            <a:avLst/>
          </a:prstGeom>
        </p:spPr>
      </p:pic>
    </p:spTree>
    <p:extLst>
      <p:ext uri="{BB962C8B-B14F-4D97-AF65-F5344CB8AC3E}">
        <p14:creationId xmlns:p14="http://schemas.microsoft.com/office/powerpoint/2010/main" val="417750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73832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110276" y="324849"/>
            <a:ext cx="8910801" cy="1838419"/>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It is extremely difficult to acquire outside capital in advanced crisis phases. Banks are often no longer able to become active due to risk regulations. In principle, financiers in a crisis demand plausible restructuring concepts, sufficient securities, and higher interest rates.</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11834"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Managing Liquidity</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114961" y="923077"/>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Freeform 45">
            <a:extLst>
              <a:ext uri="{FF2B5EF4-FFF2-40B4-BE49-F238E27FC236}">
                <a16:creationId xmlns:a16="http://schemas.microsoft.com/office/drawing/2014/main" id="{F77B2A45-5DB8-E8E4-4257-390031E8A293}"/>
              </a:ext>
            </a:extLst>
          </p:cNvPr>
          <p:cNvSpPr/>
          <p:nvPr/>
        </p:nvSpPr>
        <p:spPr>
          <a:xfrm>
            <a:off x="5289472" y="2574025"/>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Freeform 42">
            <a:extLst>
              <a:ext uri="{FF2B5EF4-FFF2-40B4-BE49-F238E27FC236}">
                <a16:creationId xmlns:a16="http://schemas.microsoft.com/office/drawing/2014/main" id="{D77048EE-47C9-4E80-E355-FD82D5F45CBB}"/>
              </a:ext>
            </a:extLst>
          </p:cNvPr>
          <p:cNvSpPr/>
          <p:nvPr/>
        </p:nvSpPr>
        <p:spPr>
          <a:xfrm>
            <a:off x="6286746" y="3152638"/>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0" name="Freeform 41">
            <a:extLst>
              <a:ext uri="{FF2B5EF4-FFF2-40B4-BE49-F238E27FC236}">
                <a16:creationId xmlns:a16="http://schemas.microsoft.com/office/drawing/2014/main" id="{4DAE8D89-F765-7119-7144-1C77675EDD51}"/>
              </a:ext>
            </a:extLst>
          </p:cNvPr>
          <p:cNvSpPr/>
          <p:nvPr/>
        </p:nvSpPr>
        <p:spPr>
          <a:xfrm>
            <a:off x="4410097" y="3153005"/>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Freeform 37">
            <a:extLst>
              <a:ext uri="{FF2B5EF4-FFF2-40B4-BE49-F238E27FC236}">
                <a16:creationId xmlns:a16="http://schemas.microsoft.com/office/drawing/2014/main" id="{5F34B056-38D6-565D-7961-934B0899D8C8}"/>
              </a:ext>
            </a:extLst>
          </p:cNvPr>
          <p:cNvSpPr/>
          <p:nvPr/>
        </p:nvSpPr>
        <p:spPr>
          <a:xfrm>
            <a:off x="6546370" y="4243362"/>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Freeform 36">
            <a:extLst>
              <a:ext uri="{FF2B5EF4-FFF2-40B4-BE49-F238E27FC236}">
                <a16:creationId xmlns:a16="http://schemas.microsoft.com/office/drawing/2014/main" id="{D564B806-B075-431C-D94E-E091C9A20673}"/>
              </a:ext>
            </a:extLst>
          </p:cNvPr>
          <p:cNvSpPr/>
          <p:nvPr/>
        </p:nvSpPr>
        <p:spPr>
          <a:xfrm>
            <a:off x="4034398" y="4253639"/>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Freeform 35">
            <a:extLst>
              <a:ext uri="{FF2B5EF4-FFF2-40B4-BE49-F238E27FC236}">
                <a16:creationId xmlns:a16="http://schemas.microsoft.com/office/drawing/2014/main" id="{4C4F6A95-D4E3-831E-C00B-A50FB0A679F5}"/>
              </a:ext>
            </a:extLst>
          </p:cNvPr>
          <p:cNvSpPr/>
          <p:nvPr/>
        </p:nvSpPr>
        <p:spPr>
          <a:xfrm>
            <a:off x="5970686" y="5081092"/>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Freeform 34">
            <a:extLst>
              <a:ext uri="{FF2B5EF4-FFF2-40B4-BE49-F238E27FC236}">
                <a16:creationId xmlns:a16="http://schemas.microsoft.com/office/drawing/2014/main" id="{8E5A3D74-642E-36E7-3071-1432CBEC2F5B}"/>
              </a:ext>
            </a:extLst>
          </p:cNvPr>
          <p:cNvSpPr/>
          <p:nvPr/>
        </p:nvSpPr>
        <p:spPr>
          <a:xfrm>
            <a:off x="4742312" y="5082262"/>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73">
            <a:extLst>
              <a:ext uri="{FF2B5EF4-FFF2-40B4-BE49-F238E27FC236}">
                <a16:creationId xmlns:a16="http://schemas.microsoft.com/office/drawing/2014/main" id="{FC1874BF-EEE8-DAA2-E228-B53C9D2E62AF}"/>
              </a:ext>
            </a:extLst>
          </p:cNvPr>
          <p:cNvSpPr txBox="1"/>
          <p:nvPr/>
        </p:nvSpPr>
        <p:spPr>
          <a:xfrm>
            <a:off x="3852135" y="6056658"/>
            <a:ext cx="958917" cy="400110"/>
          </a:xfrm>
          <a:prstGeom prst="rect">
            <a:avLst/>
          </a:prstGeom>
          <a:noFill/>
        </p:spPr>
        <p:txBody>
          <a:bodyPr wrap="none" rtlCol="0" anchor="b" anchorCtr="0">
            <a:spAutoFit/>
          </a:bodyPr>
          <a:lstStyle/>
          <a:p>
            <a:pPr algn="r"/>
            <a:r>
              <a:rPr lang="en-GB" sz="2000" dirty="0">
                <a:solidFill>
                  <a:srgbClr val="EDA13E"/>
                </a:solidFill>
                <a:ea typeface="League Spartan" charset="0"/>
                <a:cs typeface="Poppins" pitchFamily="2" charset="77"/>
              </a:rPr>
              <a:t>Leasing</a:t>
            </a:r>
          </a:p>
        </p:txBody>
      </p:sp>
      <p:sp>
        <p:nvSpPr>
          <p:cNvPr id="16" name="TextBox 77">
            <a:extLst>
              <a:ext uri="{FF2B5EF4-FFF2-40B4-BE49-F238E27FC236}">
                <a16:creationId xmlns:a16="http://schemas.microsoft.com/office/drawing/2014/main" id="{57136CDA-1CE4-3FEC-7528-B9724C8EF412}"/>
              </a:ext>
            </a:extLst>
          </p:cNvPr>
          <p:cNvSpPr txBox="1"/>
          <p:nvPr/>
        </p:nvSpPr>
        <p:spPr>
          <a:xfrm>
            <a:off x="1441554" y="4799500"/>
            <a:ext cx="2512804" cy="707886"/>
          </a:xfrm>
          <a:prstGeom prst="rect">
            <a:avLst/>
          </a:prstGeom>
          <a:noFill/>
        </p:spPr>
        <p:txBody>
          <a:bodyPr wrap="none" lIns="91440" tIns="45720" rIns="91440" bIns="45720" rtlCol="0" anchor="b" anchorCtr="0">
            <a:spAutoFit/>
          </a:bodyPr>
          <a:lstStyle/>
          <a:p>
            <a:pPr algn="r"/>
            <a:r>
              <a:rPr lang="en-GB" sz="2000" dirty="0">
                <a:solidFill>
                  <a:srgbClr val="F16924"/>
                </a:solidFill>
                <a:ea typeface="League Spartan" charset="0"/>
                <a:cs typeface="Poppins" pitchFamily="2" charset="77"/>
              </a:rPr>
              <a:t>Loans from Customers</a:t>
            </a:r>
            <a:br>
              <a:rPr lang="en-GB" sz="2000" dirty="0">
                <a:solidFill>
                  <a:srgbClr val="F16924"/>
                </a:solidFill>
                <a:ea typeface="League Spartan" charset="0"/>
                <a:cs typeface="Poppins" pitchFamily="2" charset="77"/>
              </a:rPr>
            </a:br>
            <a:r>
              <a:rPr lang="en-GB" sz="2000" dirty="0">
                <a:solidFill>
                  <a:srgbClr val="F16924"/>
                </a:solidFill>
                <a:ea typeface="League Spartan" charset="0"/>
                <a:cs typeface="Poppins" pitchFamily="2" charset="77"/>
              </a:rPr>
              <a:t>advance payments</a:t>
            </a:r>
          </a:p>
        </p:txBody>
      </p:sp>
      <p:sp>
        <p:nvSpPr>
          <p:cNvPr id="17" name="TextBox 38">
            <a:extLst>
              <a:ext uri="{FF2B5EF4-FFF2-40B4-BE49-F238E27FC236}">
                <a16:creationId xmlns:a16="http://schemas.microsoft.com/office/drawing/2014/main" id="{3339AA22-9299-31A8-665D-A7F452206F17}"/>
              </a:ext>
            </a:extLst>
          </p:cNvPr>
          <p:cNvSpPr txBox="1"/>
          <p:nvPr/>
        </p:nvSpPr>
        <p:spPr>
          <a:xfrm>
            <a:off x="4202413" y="1859991"/>
            <a:ext cx="3536546" cy="707886"/>
          </a:xfrm>
          <a:prstGeom prst="rect">
            <a:avLst/>
          </a:prstGeom>
          <a:noFill/>
        </p:spPr>
        <p:txBody>
          <a:bodyPr wrap="none" rtlCol="0" anchor="b" anchorCtr="0">
            <a:spAutoFit/>
          </a:bodyPr>
          <a:lstStyle/>
          <a:p>
            <a:pPr algn="ctr"/>
            <a:r>
              <a:rPr lang="en-GB" sz="2000" dirty="0">
                <a:solidFill>
                  <a:srgbClr val="EDA13E"/>
                </a:solidFill>
                <a:ea typeface="League Spartan" charset="0"/>
                <a:cs typeface="Poppins" pitchFamily="2" charset="77"/>
              </a:rPr>
              <a:t>New loans from Financiers</a:t>
            </a:r>
            <a:br>
              <a:rPr lang="en-GB" sz="2000" dirty="0">
                <a:solidFill>
                  <a:srgbClr val="EDA13E"/>
                </a:solidFill>
                <a:ea typeface="League Spartan" charset="0"/>
                <a:cs typeface="Poppins" pitchFamily="2" charset="77"/>
              </a:rPr>
            </a:br>
            <a:r>
              <a:rPr lang="en-GB" sz="2000" dirty="0">
                <a:solidFill>
                  <a:srgbClr val="EDA13E"/>
                </a:solidFill>
                <a:ea typeface="League Spartan" charset="0"/>
                <a:cs typeface="Poppins" pitchFamily="2" charset="77"/>
              </a:rPr>
              <a:t>(seasonal loans / bridging loans)</a:t>
            </a:r>
          </a:p>
        </p:txBody>
      </p:sp>
      <p:sp>
        <p:nvSpPr>
          <p:cNvPr id="18" name="TextBox 43">
            <a:extLst>
              <a:ext uri="{FF2B5EF4-FFF2-40B4-BE49-F238E27FC236}">
                <a16:creationId xmlns:a16="http://schemas.microsoft.com/office/drawing/2014/main" id="{3CF3FB88-46FE-F6C8-6AC2-E5ED61A3009A}"/>
              </a:ext>
            </a:extLst>
          </p:cNvPr>
          <p:cNvSpPr txBox="1"/>
          <p:nvPr/>
        </p:nvSpPr>
        <p:spPr>
          <a:xfrm>
            <a:off x="7892868" y="4792965"/>
            <a:ext cx="1732975" cy="400110"/>
          </a:xfrm>
          <a:prstGeom prst="rect">
            <a:avLst/>
          </a:prstGeom>
          <a:noFill/>
        </p:spPr>
        <p:txBody>
          <a:bodyPr wrap="none" rtlCol="0" anchor="b" anchorCtr="0">
            <a:spAutoFit/>
          </a:bodyPr>
          <a:lstStyle/>
          <a:p>
            <a:r>
              <a:rPr lang="en-GB" sz="2000" dirty="0">
                <a:solidFill>
                  <a:srgbClr val="B41F7A"/>
                </a:solidFill>
                <a:ea typeface="League Spartan" charset="0"/>
                <a:cs typeface="Poppins" pitchFamily="2" charset="77"/>
              </a:rPr>
              <a:t>Supplier Credit</a:t>
            </a:r>
          </a:p>
        </p:txBody>
      </p:sp>
      <p:sp>
        <p:nvSpPr>
          <p:cNvPr id="19" name="TextBox 47">
            <a:extLst>
              <a:ext uri="{FF2B5EF4-FFF2-40B4-BE49-F238E27FC236}">
                <a16:creationId xmlns:a16="http://schemas.microsoft.com/office/drawing/2014/main" id="{57E479DD-6B10-67A2-9F35-980FE99E78A6}"/>
              </a:ext>
            </a:extLst>
          </p:cNvPr>
          <p:cNvSpPr txBox="1"/>
          <p:nvPr/>
        </p:nvSpPr>
        <p:spPr>
          <a:xfrm>
            <a:off x="7654899" y="3485276"/>
            <a:ext cx="4172923" cy="707886"/>
          </a:xfrm>
          <a:prstGeom prst="rect">
            <a:avLst/>
          </a:prstGeom>
          <a:noFill/>
        </p:spPr>
        <p:txBody>
          <a:bodyPr wrap="square" rtlCol="0" anchor="b" anchorCtr="0">
            <a:spAutoFit/>
          </a:bodyPr>
          <a:lstStyle/>
          <a:p>
            <a:r>
              <a:rPr lang="en-GB" sz="2000" dirty="0">
                <a:solidFill>
                  <a:srgbClr val="F16924"/>
                </a:solidFill>
                <a:ea typeface="League Spartan" charset="0"/>
                <a:cs typeface="Poppins" pitchFamily="2" charset="77"/>
              </a:rPr>
              <a:t>Deferment and Waiver</a:t>
            </a:r>
            <a:br>
              <a:rPr lang="en-GB" sz="2000" dirty="0">
                <a:solidFill>
                  <a:srgbClr val="F16924"/>
                </a:solidFill>
                <a:ea typeface="League Spartan" charset="0"/>
                <a:cs typeface="Poppins" pitchFamily="2" charset="77"/>
              </a:rPr>
            </a:br>
            <a:r>
              <a:rPr lang="en-GB" sz="2000" dirty="0">
                <a:solidFill>
                  <a:srgbClr val="F16924"/>
                </a:solidFill>
                <a:ea typeface="League Spartan" charset="0"/>
                <a:cs typeface="Poppins" pitchFamily="2" charset="77"/>
              </a:rPr>
              <a:t>by third parties</a:t>
            </a:r>
          </a:p>
        </p:txBody>
      </p:sp>
      <p:sp>
        <p:nvSpPr>
          <p:cNvPr id="20" name="TextBox 49">
            <a:extLst>
              <a:ext uri="{FF2B5EF4-FFF2-40B4-BE49-F238E27FC236}">
                <a16:creationId xmlns:a16="http://schemas.microsoft.com/office/drawing/2014/main" id="{2CF82D34-C09F-8F59-4F44-E0120C918E4F}"/>
              </a:ext>
            </a:extLst>
          </p:cNvPr>
          <p:cNvSpPr txBox="1"/>
          <p:nvPr/>
        </p:nvSpPr>
        <p:spPr>
          <a:xfrm>
            <a:off x="6958502" y="6084169"/>
            <a:ext cx="1151534" cy="400110"/>
          </a:xfrm>
          <a:prstGeom prst="rect">
            <a:avLst/>
          </a:prstGeom>
          <a:noFill/>
        </p:spPr>
        <p:txBody>
          <a:bodyPr wrap="none" rtlCol="0" anchor="b" anchorCtr="0">
            <a:spAutoFit/>
          </a:bodyPr>
          <a:lstStyle/>
          <a:p>
            <a:pPr algn="r"/>
            <a:r>
              <a:rPr lang="en-GB" sz="2000" dirty="0">
                <a:solidFill>
                  <a:srgbClr val="7F1C58"/>
                </a:solidFill>
                <a:ea typeface="League Spartan" charset="0"/>
                <a:cs typeface="Poppins" pitchFamily="2" charset="77"/>
              </a:rPr>
              <a:t>Factoring</a:t>
            </a:r>
          </a:p>
        </p:txBody>
      </p:sp>
      <p:sp>
        <p:nvSpPr>
          <p:cNvPr id="21" name="TextBox 51">
            <a:extLst>
              <a:ext uri="{FF2B5EF4-FFF2-40B4-BE49-F238E27FC236}">
                <a16:creationId xmlns:a16="http://schemas.microsoft.com/office/drawing/2014/main" id="{32B538BB-3687-DA7B-306B-B17F9CF08990}"/>
              </a:ext>
            </a:extLst>
          </p:cNvPr>
          <p:cNvSpPr txBox="1"/>
          <p:nvPr/>
        </p:nvSpPr>
        <p:spPr>
          <a:xfrm>
            <a:off x="1419237" y="3160095"/>
            <a:ext cx="2881751" cy="400110"/>
          </a:xfrm>
          <a:prstGeom prst="rect">
            <a:avLst/>
          </a:prstGeom>
          <a:noFill/>
        </p:spPr>
        <p:txBody>
          <a:bodyPr wrap="none" rtlCol="0" anchor="b" anchorCtr="0">
            <a:spAutoFit/>
          </a:bodyPr>
          <a:lstStyle/>
          <a:p>
            <a:pPr algn="r"/>
            <a:r>
              <a:rPr lang="en-GB" sz="2000" dirty="0">
                <a:solidFill>
                  <a:srgbClr val="B41F7A"/>
                </a:solidFill>
                <a:ea typeface="League Spartan" charset="0"/>
                <a:cs typeface="Poppins" pitchFamily="2" charset="77"/>
              </a:rPr>
              <a:t>Shareholder Loan (Equity)</a:t>
            </a:r>
          </a:p>
        </p:txBody>
      </p:sp>
      <p:sp>
        <p:nvSpPr>
          <p:cNvPr id="22" name="TextBox 51">
            <a:extLst>
              <a:ext uri="{FF2B5EF4-FFF2-40B4-BE49-F238E27FC236}">
                <a16:creationId xmlns:a16="http://schemas.microsoft.com/office/drawing/2014/main" id="{2C6F654E-8B05-CA6F-06AC-B7D6E10B9117}"/>
              </a:ext>
            </a:extLst>
          </p:cNvPr>
          <p:cNvSpPr txBox="1"/>
          <p:nvPr/>
        </p:nvSpPr>
        <p:spPr>
          <a:xfrm>
            <a:off x="5401929" y="4181219"/>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DEBT</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CAPITAL</a:t>
            </a:r>
          </a:p>
        </p:txBody>
      </p:sp>
      <p:sp>
        <p:nvSpPr>
          <p:cNvPr id="23" name="TextBox 22">
            <a:extLst>
              <a:ext uri="{FF2B5EF4-FFF2-40B4-BE49-F238E27FC236}">
                <a16:creationId xmlns:a16="http://schemas.microsoft.com/office/drawing/2014/main" id="{D339BC87-7A3B-83EA-D411-63E38C89DD9F}"/>
              </a:ext>
            </a:extLst>
          </p:cNvPr>
          <p:cNvSpPr txBox="1"/>
          <p:nvPr/>
        </p:nvSpPr>
        <p:spPr>
          <a:xfrm flipH="1">
            <a:off x="6025851" y="5426464"/>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4" name="TextBox 23">
            <a:extLst>
              <a:ext uri="{FF2B5EF4-FFF2-40B4-BE49-F238E27FC236}">
                <a16:creationId xmlns:a16="http://schemas.microsoft.com/office/drawing/2014/main" id="{88C384DB-A436-9234-24E5-9714CE35F8D2}"/>
              </a:ext>
            </a:extLst>
          </p:cNvPr>
          <p:cNvSpPr txBox="1"/>
          <p:nvPr/>
        </p:nvSpPr>
        <p:spPr>
          <a:xfrm flipH="1">
            <a:off x="6446030" y="3452872"/>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5" name="TextBox 24">
            <a:extLst>
              <a:ext uri="{FF2B5EF4-FFF2-40B4-BE49-F238E27FC236}">
                <a16:creationId xmlns:a16="http://schemas.microsoft.com/office/drawing/2014/main" id="{16A0CCC1-C7AD-391D-5059-9290EBC8432E}"/>
              </a:ext>
            </a:extLst>
          </p:cNvPr>
          <p:cNvSpPr txBox="1"/>
          <p:nvPr/>
        </p:nvSpPr>
        <p:spPr>
          <a:xfrm flipH="1">
            <a:off x="6645854" y="4527055"/>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6" name="TextBox 25">
            <a:extLst>
              <a:ext uri="{FF2B5EF4-FFF2-40B4-BE49-F238E27FC236}">
                <a16:creationId xmlns:a16="http://schemas.microsoft.com/office/drawing/2014/main" id="{985DD1F6-1E18-F328-AC52-E2407B9941EF}"/>
              </a:ext>
            </a:extLst>
          </p:cNvPr>
          <p:cNvSpPr txBox="1"/>
          <p:nvPr/>
        </p:nvSpPr>
        <p:spPr>
          <a:xfrm flipH="1">
            <a:off x="5470647" y="2951311"/>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7" name="TextBox 26">
            <a:extLst>
              <a:ext uri="{FF2B5EF4-FFF2-40B4-BE49-F238E27FC236}">
                <a16:creationId xmlns:a16="http://schemas.microsoft.com/office/drawing/2014/main" id="{FFE5903D-83B6-A023-5EEC-1593C5E21AAD}"/>
              </a:ext>
            </a:extLst>
          </p:cNvPr>
          <p:cNvSpPr txBox="1"/>
          <p:nvPr/>
        </p:nvSpPr>
        <p:spPr>
          <a:xfrm flipH="1">
            <a:off x="4968681" y="5426463"/>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8" name="TextBox 27">
            <a:extLst>
              <a:ext uri="{FF2B5EF4-FFF2-40B4-BE49-F238E27FC236}">
                <a16:creationId xmlns:a16="http://schemas.microsoft.com/office/drawing/2014/main" id="{B115237D-B8D6-62CE-BF8F-30A19DFB8720}"/>
              </a:ext>
            </a:extLst>
          </p:cNvPr>
          <p:cNvSpPr txBox="1"/>
          <p:nvPr/>
        </p:nvSpPr>
        <p:spPr>
          <a:xfrm flipH="1">
            <a:off x="4280785" y="4500578"/>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29" name="TextBox 28">
            <a:extLst>
              <a:ext uri="{FF2B5EF4-FFF2-40B4-BE49-F238E27FC236}">
                <a16:creationId xmlns:a16="http://schemas.microsoft.com/office/drawing/2014/main" id="{48536E6F-BB5B-454D-B419-F73BFA3C24AD}"/>
              </a:ext>
            </a:extLst>
          </p:cNvPr>
          <p:cNvSpPr txBox="1"/>
          <p:nvPr/>
        </p:nvSpPr>
        <p:spPr>
          <a:xfrm flipH="1">
            <a:off x="4447498" y="3460405"/>
            <a:ext cx="923054" cy="584775"/>
          </a:xfrm>
          <a:prstGeom prst="rect">
            <a:avLst/>
          </a:prstGeom>
          <a:noFill/>
        </p:spPr>
        <p:txBody>
          <a:bodyPr wrap="square" rtlCol="0">
            <a:spAutoFit/>
          </a:bodyPr>
          <a:lstStyle/>
          <a:p>
            <a:pPr algn="ctr"/>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spTree>
    <p:extLst>
      <p:ext uri="{BB962C8B-B14F-4D97-AF65-F5344CB8AC3E}">
        <p14:creationId xmlns:p14="http://schemas.microsoft.com/office/powerpoint/2010/main" val="178826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20859" y="1759527"/>
            <a:ext cx="4391468" cy="4158217"/>
          </a:xfrm>
        </p:spPr>
        <p:txBody>
          <a:bodyPr>
            <a:normAutofit/>
          </a:bodyPr>
          <a:lstStyle/>
          <a:p>
            <a:pPr marL="0" indent="0">
              <a:lnSpc>
                <a:spcPts val="2280"/>
              </a:lnSpc>
              <a:spcBef>
                <a:spcPts val="0"/>
              </a:spcBef>
            </a:pPr>
            <a:r>
              <a:rPr lang="en-US" sz="2200" dirty="0"/>
              <a:t>A solvency ratio is a key metric used to measure an enterprise’s ability to meet its long-term debt obligations and is used often by prospective business lenders. A solvency ratio indicates whether a company’s cash flow is sufficient to meet its long-term liabilities and thus is a measure of its financial health. An unfavorable ratio can indicate some likelihood that a company will default on its debt obligations. </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20859" y="421299"/>
            <a:ext cx="4623099" cy="1628741"/>
          </a:xfrm>
        </p:spPr>
        <p:txBody>
          <a:bodyPr>
            <a:normAutofit/>
          </a:bodyPr>
          <a:lstStyle/>
          <a:p>
            <a:r>
              <a:rPr lang="en-US" dirty="0"/>
              <a:t>2. Understanding Solvency Ratios </a:t>
            </a:r>
          </a:p>
        </p:txBody>
      </p:sp>
      <p:sp>
        <p:nvSpPr>
          <p:cNvPr id="10" name="Rectangle 9">
            <a:extLst>
              <a:ext uri="{FF2B5EF4-FFF2-40B4-BE49-F238E27FC236}">
                <a16:creationId xmlns:a16="http://schemas.microsoft.com/office/drawing/2014/main" id="{C7AF6130-605D-3EAE-4DCF-BCF5D2BA0DC8}"/>
              </a:ext>
            </a:extLst>
          </p:cNvPr>
          <p:cNvSpPr/>
          <p:nvPr/>
        </p:nvSpPr>
        <p:spPr>
          <a:xfrm>
            <a:off x="663117" y="1626114"/>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5" name="Picture Placeholder 4">
            <a:extLst>
              <a:ext uri="{FF2B5EF4-FFF2-40B4-BE49-F238E27FC236}">
                <a16:creationId xmlns:a16="http://schemas.microsoft.com/office/drawing/2014/main" id="{A364D37C-DF63-1748-540F-86880DE6E11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1130" r="11130"/>
          <a:stretch/>
        </p:blipFill>
        <p:spPr>
          <a:xfrm>
            <a:off x="5343958" y="228600"/>
            <a:ext cx="6613225" cy="5447571"/>
          </a:xfrm>
        </p:spPr>
      </p:pic>
    </p:spTree>
    <p:extLst>
      <p:ext uri="{BB962C8B-B14F-4D97-AF65-F5344CB8AC3E}">
        <p14:creationId xmlns:p14="http://schemas.microsoft.com/office/powerpoint/2010/main" val="424981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22090" y="316739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15407" y="3045897"/>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6430986" y="1957718"/>
            <a:ext cx="644128" cy="35966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6793197" y="4235476"/>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23838" y="1599219"/>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Interest Coverage Ratio</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217808" y="2228714"/>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586514" y="411398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276177" y="2742850"/>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Debt-to-Assets Ratio</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6723838" y="5030112"/>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1052"/>
              <a:ext cx="3085031" cy="615618"/>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Debt-to-Equity (D/E) Ratio</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276177" y="3886481"/>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Equity Ratio</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Understanding Solvency Ratios</a:t>
            </a:r>
          </a:p>
          <a:p>
            <a:endParaRPr lang="en-US" dirty="0">
              <a:solidFill>
                <a:schemeClr val="bg1"/>
              </a:solidFill>
            </a:endParaRPr>
          </a:p>
          <a:p>
            <a:r>
              <a:rPr lang="en-US" sz="2200" dirty="0">
                <a:solidFill>
                  <a:schemeClr val="bg1"/>
                </a:solidFill>
              </a:rPr>
              <a:t>Types of Solvency Ratios: </a:t>
            </a:r>
          </a:p>
          <a:p>
            <a:r>
              <a:rPr lang="en-US" dirty="0">
                <a:solidFill>
                  <a:schemeClr val="bg1"/>
                </a:solidFill>
              </a:rPr>
              <a:t> </a:t>
            </a:r>
          </a:p>
        </p:txBody>
      </p:sp>
      <p:sp>
        <p:nvSpPr>
          <p:cNvPr id="30" name="Rectangle 29">
            <a:extLst>
              <a:ext uri="{FF2B5EF4-FFF2-40B4-BE49-F238E27FC236}">
                <a16:creationId xmlns:a16="http://schemas.microsoft.com/office/drawing/2014/main" id="{69B703A5-2327-0D30-455B-43ECE620F1B0}"/>
              </a:ext>
            </a:extLst>
          </p:cNvPr>
          <p:cNvSpPr/>
          <p:nvPr/>
        </p:nvSpPr>
        <p:spPr>
          <a:xfrm>
            <a:off x="537286" y="175170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Picture 1" descr="Icon&#10;&#10;Description automatically generated">
            <a:extLst>
              <a:ext uri="{FF2B5EF4-FFF2-40B4-BE49-F238E27FC236}">
                <a16:creationId xmlns:a16="http://schemas.microsoft.com/office/drawing/2014/main" id="{D5A52F9D-3ADD-8157-F833-146DB65B1D9B}"/>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25" name="Group 24">
            <a:extLst>
              <a:ext uri="{FF2B5EF4-FFF2-40B4-BE49-F238E27FC236}">
                <a16:creationId xmlns:a16="http://schemas.microsoft.com/office/drawing/2014/main" id="{6ECA70D2-65D0-E911-C964-5C2AF560AA27}"/>
              </a:ext>
            </a:extLst>
          </p:cNvPr>
          <p:cNvGrpSpPr/>
          <p:nvPr/>
        </p:nvGrpSpPr>
        <p:grpSpPr>
          <a:xfrm>
            <a:off x="5102889" y="3049041"/>
            <a:ext cx="1094363" cy="943510"/>
            <a:chOff x="4417506" y="446113"/>
            <a:chExt cx="1094363" cy="943510"/>
          </a:xfrm>
          <a:solidFill>
            <a:srgbClr val="595959"/>
          </a:solidFill>
        </p:grpSpPr>
        <p:sp>
          <p:nvSpPr>
            <p:cNvPr id="26" name="Freeform 25">
              <a:extLst>
                <a:ext uri="{FF2B5EF4-FFF2-40B4-BE49-F238E27FC236}">
                  <a16:creationId xmlns:a16="http://schemas.microsoft.com/office/drawing/2014/main" id="{5277BD47-6159-E7D4-219C-F6DF57E9B5AC}"/>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230B8698-948B-FF67-7908-C8EB217DB659}"/>
                </a:ext>
              </a:extLst>
            </p:cNvPr>
            <p:cNvGrpSpPr/>
            <p:nvPr/>
          </p:nvGrpSpPr>
          <p:grpSpPr>
            <a:xfrm>
              <a:off x="4417506" y="446113"/>
              <a:ext cx="1023051" cy="943510"/>
              <a:chOff x="4417506" y="446113"/>
              <a:chExt cx="1023051" cy="943510"/>
            </a:xfrm>
            <a:grpFill/>
          </p:grpSpPr>
          <p:sp>
            <p:nvSpPr>
              <p:cNvPr id="33" name="Freeform 32">
                <a:extLst>
                  <a:ext uri="{FF2B5EF4-FFF2-40B4-BE49-F238E27FC236}">
                    <a16:creationId xmlns:a16="http://schemas.microsoft.com/office/drawing/2014/main" id="{9C95B104-8C17-8DF0-15FB-5C52C3315E49}"/>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5777AF5-88C0-5A6D-3134-CC65667A56CD}"/>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32" name="Freeform 31">
              <a:extLst>
                <a:ext uri="{FF2B5EF4-FFF2-40B4-BE49-F238E27FC236}">
                  <a16:creationId xmlns:a16="http://schemas.microsoft.com/office/drawing/2014/main" id="{2A6A7FEF-F327-C45A-3C1B-792A13E69ED3}"/>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57906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715268" y="1737550"/>
            <a:ext cx="7047241" cy="5383686"/>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2200" dirty="0"/>
              <a:t>Solvency ratios and liquidity ratios are similar but have some important differences. Both of these categories of financial ratios will indicate the health of a company. The main difference is that solvency ratios offer a longer-term outlook on a company whereas liquidity ratios focus on the shorter term.</a:t>
            </a:r>
          </a:p>
          <a:p>
            <a:pPr marL="342900" indent="-342900">
              <a:lnSpc>
                <a:spcPts val="2280"/>
              </a:lnSpc>
              <a:spcBef>
                <a:spcPts val="0"/>
              </a:spcBef>
              <a:buClr>
                <a:srgbClr val="EDA13E"/>
              </a:buClr>
              <a:buFont typeface="Arial" panose="020B0604020202020204" pitchFamily="34" charset="0"/>
              <a:buChar char="•"/>
            </a:pPr>
            <a:endParaRPr lang="en-US" sz="2200" dirty="0"/>
          </a:p>
          <a:p>
            <a:pPr marL="342900" indent="-342900">
              <a:lnSpc>
                <a:spcPts val="2280"/>
              </a:lnSpc>
              <a:spcBef>
                <a:spcPts val="0"/>
              </a:spcBef>
              <a:buClr>
                <a:srgbClr val="EDA13E"/>
              </a:buClr>
              <a:buFont typeface="Arial" panose="020B0604020202020204" pitchFamily="34" charset="0"/>
              <a:buChar char="•"/>
            </a:pPr>
            <a:r>
              <a:rPr lang="en-US" sz="2200" dirty="0"/>
              <a:t>Solvency ratios look at all assets of a company, including long-term debts such as bonds with maturities longer than a year. Liquidity ratios, on the other hand, look at just the most liquid assets, such as cash and marketable securities, and how those can be used to cover upcoming obligations in the near term.</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4715268" y="603691"/>
            <a:ext cx="6950259" cy="1406350"/>
          </a:xfrm>
        </p:spPr>
        <p:txBody>
          <a:bodyPr>
            <a:normAutofit/>
          </a:bodyPr>
          <a:lstStyle/>
          <a:p>
            <a:r>
              <a:rPr lang="en-US" dirty="0"/>
              <a:t>Solvency Ratios vs. Liquidity Ratios</a:t>
            </a:r>
          </a:p>
        </p:txBody>
      </p:sp>
      <p:sp>
        <p:nvSpPr>
          <p:cNvPr id="10" name="Rectangle 9">
            <a:extLst>
              <a:ext uri="{FF2B5EF4-FFF2-40B4-BE49-F238E27FC236}">
                <a16:creationId xmlns:a16="http://schemas.microsoft.com/office/drawing/2014/main" id="{C7AF6130-605D-3EAE-4DCF-BCF5D2BA0DC8}"/>
              </a:ext>
            </a:extLst>
          </p:cNvPr>
          <p:cNvSpPr/>
          <p:nvPr/>
        </p:nvSpPr>
        <p:spPr>
          <a:xfrm>
            <a:off x="4657526" y="141303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descr="Weights and barbells">
            <a:extLst>
              <a:ext uri="{FF2B5EF4-FFF2-40B4-BE49-F238E27FC236}">
                <a16:creationId xmlns:a16="http://schemas.microsoft.com/office/drawing/2014/main" id="{C0DA272F-2F69-B3D7-27A6-D99F45E265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830" r="2625"/>
          <a:stretch/>
        </p:blipFill>
        <p:spPr>
          <a:xfrm>
            <a:off x="175528" y="191676"/>
            <a:ext cx="4056230" cy="5946065"/>
          </a:xfrm>
          <a:prstGeom prst="rect">
            <a:avLst/>
          </a:prstGeom>
        </p:spPr>
      </p:pic>
    </p:spTree>
    <p:extLst>
      <p:ext uri="{BB962C8B-B14F-4D97-AF65-F5344CB8AC3E}">
        <p14:creationId xmlns:p14="http://schemas.microsoft.com/office/powerpoint/2010/main" val="379813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A733DF1-BE06-48B0-23E2-9E77B49F89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3519" r="13519"/>
          <a:stretch>
            <a:fillRect/>
          </a:stretch>
        </p:blipFill>
        <p:spPr/>
      </p:pic>
      <p:sp>
        <p:nvSpPr>
          <p:cNvPr id="9" name="Text Placeholder 8">
            <a:extLst>
              <a:ext uri="{FF2B5EF4-FFF2-40B4-BE49-F238E27FC236}">
                <a16:creationId xmlns:a16="http://schemas.microsoft.com/office/drawing/2014/main" id="{2C262214-4E53-FD43-844A-D36A076733F2}"/>
              </a:ext>
            </a:extLst>
          </p:cNvPr>
          <p:cNvSpPr>
            <a:spLocks noGrp="1"/>
          </p:cNvSpPr>
          <p:nvPr>
            <p:ph type="body" sz="quarter" idx="18"/>
          </p:nvPr>
        </p:nvSpPr>
        <p:spPr>
          <a:xfrm>
            <a:off x="520617" y="5522880"/>
            <a:ext cx="5029134" cy="526737"/>
          </a:xfrm>
        </p:spPr>
        <p:txBody>
          <a:bodyPr>
            <a:normAutofit fontScale="77500" lnSpcReduction="20000"/>
          </a:bodyPr>
          <a:lstStyle/>
          <a:p>
            <a:r>
              <a:rPr lang="en-US" sz="1800" dirty="0">
                <a:solidFill>
                  <a:srgbClr val="B41F7A"/>
                </a:solidFill>
              </a:rPr>
              <a:t>Source: Investopedia</a:t>
            </a:r>
          </a:p>
          <a:p>
            <a:r>
              <a:rPr lang="en-US" sz="1800" dirty="0">
                <a:solidFill>
                  <a:srgbClr val="B41F7A"/>
                </a:solidFill>
              </a:rPr>
              <a:t> </a:t>
            </a:r>
          </a:p>
          <a:p>
            <a:endParaRPr lang="en-US" sz="1800" dirty="0">
              <a:solidFill>
                <a:srgbClr val="B41F7A"/>
              </a:solidFill>
            </a:endParaRPr>
          </a:p>
        </p:txBody>
      </p:sp>
      <p:sp>
        <p:nvSpPr>
          <p:cNvPr id="5" name="Rechteck 4">
            <a:extLst>
              <a:ext uri="{FF2B5EF4-FFF2-40B4-BE49-F238E27FC236}">
                <a16:creationId xmlns:a16="http://schemas.microsoft.com/office/drawing/2014/main" id="{90BB7AA0-8653-4721-BB63-871C0153FCCE}"/>
              </a:ext>
            </a:extLst>
          </p:cNvPr>
          <p:cNvSpPr/>
          <p:nvPr/>
        </p:nvSpPr>
        <p:spPr>
          <a:xfrm>
            <a:off x="10895908" y="-314841"/>
            <a:ext cx="274434" cy="369332"/>
          </a:xfrm>
          <a:prstGeom prst="rect">
            <a:avLst/>
          </a:prstGeom>
        </p:spPr>
        <p:txBody>
          <a:bodyPr wrap="none">
            <a:spAutoFit/>
          </a:bodyPr>
          <a:lstStyle/>
          <a:p>
            <a:r>
              <a:rPr lang="en-GB" dirty="0"/>
              <a:t>s</a:t>
            </a:r>
          </a:p>
        </p:txBody>
      </p:sp>
      <p:sp>
        <p:nvSpPr>
          <p:cNvPr id="11" name="Text Placeholder 10">
            <a:extLst>
              <a:ext uri="{FF2B5EF4-FFF2-40B4-BE49-F238E27FC236}">
                <a16:creationId xmlns:a16="http://schemas.microsoft.com/office/drawing/2014/main" id="{74430E1C-250C-4D00-ED11-4A9481F57AEA}"/>
              </a:ext>
            </a:extLst>
          </p:cNvPr>
          <p:cNvSpPr>
            <a:spLocks noGrp="1"/>
          </p:cNvSpPr>
          <p:nvPr>
            <p:ph type="body" sz="quarter" idx="16"/>
          </p:nvPr>
        </p:nvSpPr>
        <p:spPr>
          <a:xfrm>
            <a:off x="734714" y="642972"/>
            <a:ext cx="4916703" cy="1500860"/>
          </a:xfrm>
          <a:solidFill>
            <a:srgbClr val="B41F7A"/>
          </a:solidFill>
        </p:spPr>
        <p:txBody>
          <a:bodyPr>
            <a:normAutofit/>
          </a:bodyPr>
          <a:lstStyle/>
          <a:p>
            <a:r>
              <a:rPr lang="en-GB" dirty="0"/>
              <a:t>Solvency Ratios </a:t>
            </a:r>
            <a:r>
              <a:rPr lang="en-GB" dirty="0">
                <a:solidFill>
                  <a:srgbClr val="EDA13E"/>
                </a:solidFill>
              </a:rPr>
              <a:t>vs. </a:t>
            </a:r>
            <a:r>
              <a:rPr lang="en-GB" dirty="0"/>
              <a:t>Liquidity Ratios</a:t>
            </a:r>
          </a:p>
          <a:p>
            <a:endParaRPr lang="en-US" dirty="0"/>
          </a:p>
        </p:txBody>
      </p:sp>
      <p:sp>
        <p:nvSpPr>
          <p:cNvPr id="14" name="TextBox 13">
            <a:extLst>
              <a:ext uri="{FF2B5EF4-FFF2-40B4-BE49-F238E27FC236}">
                <a16:creationId xmlns:a16="http://schemas.microsoft.com/office/drawing/2014/main" id="{FCDF1BA2-A7AD-B885-440A-E60800E03ABA}"/>
              </a:ext>
            </a:extLst>
          </p:cNvPr>
          <p:cNvSpPr txBox="1"/>
          <p:nvPr/>
        </p:nvSpPr>
        <p:spPr>
          <a:xfrm>
            <a:off x="520617" y="3110081"/>
            <a:ext cx="5130800" cy="1446550"/>
          </a:xfrm>
          <a:prstGeom prst="rect">
            <a:avLst/>
          </a:prstGeom>
          <a:noFill/>
        </p:spPr>
        <p:txBody>
          <a:bodyPr wrap="square" rtlCol="0">
            <a:spAutoFit/>
          </a:bodyPr>
          <a:lstStyle/>
          <a:p>
            <a:pPr algn="l"/>
            <a:r>
              <a:rPr lang="en-GB" sz="2200" b="0" i="0" dirty="0">
                <a:solidFill>
                  <a:schemeClr val="bg1"/>
                </a:solidFill>
                <a:effectLst/>
                <a:highlight>
                  <a:srgbClr val="F16924"/>
                </a:highlight>
              </a:rPr>
              <a:t> WATCH</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dirty="0">
                <a:solidFill>
                  <a:srgbClr val="595959"/>
                </a:solidFill>
              </a:rPr>
              <a:t>To better determine the difference between liquidity and solvency.</a:t>
            </a:r>
          </a:p>
        </p:txBody>
      </p:sp>
      <p:sp>
        <p:nvSpPr>
          <p:cNvPr id="15" name="Oval 14">
            <a:extLst>
              <a:ext uri="{FF2B5EF4-FFF2-40B4-BE49-F238E27FC236}">
                <a16:creationId xmlns:a16="http://schemas.microsoft.com/office/drawing/2014/main" id="{54B5EE30-730E-6FC8-88A7-CC8C857EB805}"/>
              </a:ext>
            </a:extLst>
          </p:cNvPr>
          <p:cNvSpPr/>
          <p:nvPr/>
        </p:nvSpPr>
        <p:spPr>
          <a:xfrm rot="21231927">
            <a:off x="7046545" y="4794352"/>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CLICK TO </a:t>
            </a:r>
            <a:r>
              <a:rPr lang="en-US" sz="2200" b="1" dirty="0">
                <a:solidFill>
                  <a:schemeClr val="bg1"/>
                </a:solidFill>
                <a:hlinkClick r:id="rId4">
                  <a:extLst>
                    <a:ext uri="{A12FA001-AC4F-418D-AE19-62706E023703}">
                      <ahyp:hlinkClr xmlns:ahyp="http://schemas.microsoft.com/office/drawing/2018/hyperlinkcolor" val="tx"/>
                    </a:ext>
                  </a:extLst>
                </a:hlinkClick>
              </a:rPr>
              <a:t>WATCH</a:t>
            </a:r>
            <a:endParaRPr lang="en-US" sz="2200" b="1" dirty="0">
              <a:solidFill>
                <a:schemeClr val="bg1"/>
              </a:solidFill>
            </a:endParaRPr>
          </a:p>
        </p:txBody>
      </p:sp>
    </p:spTree>
    <p:extLst>
      <p:ext uri="{BB962C8B-B14F-4D97-AF65-F5344CB8AC3E}">
        <p14:creationId xmlns:p14="http://schemas.microsoft.com/office/powerpoint/2010/main" val="97928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Examples Using Liquidity Ratios </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Current Ratio - Example</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18528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Quick Ratio - Example</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Cash Ratio Example</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spTree>
    <p:extLst>
      <p:ext uri="{BB962C8B-B14F-4D97-AF65-F5344CB8AC3E}">
        <p14:creationId xmlns:p14="http://schemas.microsoft.com/office/powerpoint/2010/main" val="2312915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EDA13E"/>
                </a:solidFill>
              </a:rPr>
              <a:t>Current Ratio - Example</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We have two companies – Company X and Company Y and both have the same current ratio of 1.00. </a:t>
            </a:r>
          </a:p>
          <a:p>
            <a:pPr marL="15875" indent="-15875">
              <a:lnSpc>
                <a:spcPts val="2280"/>
              </a:lnSpc>
              <a:spcBef>
                <a:spcPts val="0"/>
              </a:spcBef>
            </a:pPr>
            <a:endParaRPr lang="en-US" sz="2200" dirty="0"/>
          </a:p>
          <a:p>
            <a:pPr marL="15875" indent="-15875">
              <a:lnSpc>
                <a:spcPts val="2280"/>
              </a:lnSpc>
              <a:spcBef>
                <a:spcPts val="0"/>
              </a:spcBef>
            </a:pPr>
            <a:r>
              <a:rPr lang="en-US" sz="2200" dirty="0"/>
              <a:t>Over time, company X is running into too much debt or is running out of cash. If it gets worse, both can turn into solvency issues. On the other hand, consequently, company Y is seen in a positive trend, which may indicate faster turnover, better paybacks, or that the company was able to reduce debt.</a:t>
            </a:r>
          </a:p>
          <a:p>
            <a:pPr marL="15875" indent="-15875">
              <a:lnSpc>
                <a:spcPts val="2280"/>
              </a:lnSpc>
              <a:spcBef>
                <a:spcPts val="0"/>
              </a:spcBef>
            </a:pPr>
            <a:endParaRPr lang="en-US" sz="2200" dirty="0"/>
          </a:p>
          <a:p>
            <a:pPr marL="15875" indent="-15875">
              <a:lnSpc>
                <a:spcPts val="2280"/>
              </a:lnSpc>
              <a:spcBef>
                <a:spcPts val="0"/>
              </a:spcBef>
            </a:pPr>
            <a:r>
              <a:rPr lang="en-US" sz="2200" dirty="0"/>
              <a:t>Another factor to consider is that if the current ratio of a company – let’s say company X, in this case, is more volatile, and shifts from 1.35 to 1.05 in a year, it indicates increased operational risk and can undermine the value of the company.</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spTree>
    <p:extLst>
      <p:ext uri="{BB962C8B-B14F-4D97-AF65-F5344CB8AC3E}">
        <p14:creationId xmlns:p14="http://schemas.microsoft.com/office/powerpoint/2010/main" val="198568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Current Ratio - Example</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Below is the calculation of the quick ratio based on the figures that appear on the balance sheets of two leading competitors operating in the personal care industrial sector, P&amp;G and J&amp;J, for the fiscal year ending in 2021.</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aphicFrame>
        <p:nvGraphicFramePr>
          <p:cNvPr id="9" name="Tablica 4">
            <a:extLst>
              <a:ext uri="{FF2B5EF4-FFF2-40B4-BE49-F238E27FC236}">
                <a16:creationId xmlns:a16="http://schemas.microsoft.com/office/drawing/2014/main" id="{A869E491-CC77-3CF3-8487-12E780FC7094}"/>
              </a:ext>
            </a:extLst>
          </p:cNvPr>
          <p:cNvGraphicFramePr>
            <a:graphicFrameLocks noGrp="1"/>
          </p:cNvGraphicFramePr>
          <p:nvPr>
            <p:extLst>
              <p:ext uri="{D42A27DB-BD31-4B8C-83A1-F6EECF244321}">
                <p14:modId xmlns:p14="http://schemas.microsoft.com/office/powerpoint/2010/main" val="1403019458"/>
              </p:ext>
            </p:extLst>
          </p:nvPr>
        </p:nvGraphicFramePr>
        <p:xfrm>
          <a:off x="2637938" y="3217495"/>
          <a:ext cx="8741262" cy="2196288"/>
        </p:xfrm>
        <a:graphic>
          <a:graphicData uri="http://schemas.openxmlformats.org/drawingml/2006/table">
            <a:tbl>
              <a:tblPr firstRow="1" bandRow="1">
                <a:tableStyleId>{5C22544A-7EE6-4342-B048-85BDC9FD1C3A}</a:tableStyleId>
              </a:tblPr>
              <a:tblGrid>
                <a:gridCol w="2913754">
                  <a:extLst>
                    <a:ext uri="{9D8B030D-6E8A-4147-A177-3AD203B41FA5}">
                      <a16:colId xmlns:a16="http://schemas.microsoft.com/office/drawing/2014/main" val="3482777810"/>
                    </a:ext>
                  </a:extLst>
                </a:gridCol>
                <a:gridCol w="2913754">
                  <a:extLst>
                    <a:ext uri="{9D8B030D-6E8A-4147-A177-3AD203B41FA5}">
                      <a16:colId xmlns:a16="http://schemas.microsoft.com/office/drawing/2014/main" val="2923177127"/>
                    </a:ext>
                  </a:extLst>
                </a:gridCol>
                <a:gridCol w="2913754">
                  <a:extLst>
                    <a:ext uri="{9D8B030D-6E8A-4147-A177-3AD203B41FA5}">
                      <a16:colId xmlns:a16="http://schemas.microsoft.com/office/drawing/2014/main" val="3688832818"/>
                    </a:ext>
                  </a:extLst>
                </a:gridCol>
              </a:tblGrid>
              <a:tr h="549072">
                <a:tc>
                  <a:txBody>
                    <a:bodyPr/>
                    <a:lstStyle/>
                    <a:p>
                      <a:pPr algn="l" fontAlgn="b"/>
                      <a:r>
                        <a:rPr lang="en-US" b="1" i="1" dirty="0">
                          <a:effectLst/>
                        </a:rPr>
                        <a:t>(in $millions)</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fontAlgn="b"/>
                      <a:r>
                        <a:rPr lang="en-US" b="1" dirty="0">
                          <a:effectLst/>
                        </a:rPr>
                        <a:t>  </a:t>
                      </a:r>
                      <a:r>
                        <a:rPr lang="en-US" b="1" dirty="0">
                          <a:effectLst/>
                          <a:latin typeface="Cabin-semi-bold"/>
                        </a:rPr>
                        <a:t>Procter &amp; Gamble</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fontAlgn="b"/>
                      <a:r>
                        <a:rPr lang="en-US" b="1" dirty="0">
                          <a:effectLst/>
                        </a:rPr>
                        <a:t>  </a:t>
                      </a:r>
                      <a:r>
                        <a:rPr lang="en-US" b="1" dirty="0">
                          <a:effectLst/>
                          <a:latin typeface="Cabin-semi-bold"/>
                        </a:rPr>
                        <a:t>Johnson &amp; Johnson</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99444426"/>
                  </a:ext>
                </a:extLst>
              </a:tr>
              <a:tr h="549072">
                <a:tc>
                  <a:txBody>
                    <a:bodyPr/>
                    <a:lstStyle/>
                    <a:p>
                      <a:pPr algn="l"/>
                      <a:r>
                        <a:rPr lang="en-US" dirty="0">
                          <a:solidFill>
                            <a:srgbClr val="595959"/>
                          </a:solidFill>
                          <a:effectLst/>
                        </a:rPr>
                        <a:t>Quick Assets   (A)</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$15,013</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$46,891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998584"/>
                  </a:ext>
                </a:extLst>
              </a:tr>
              <a:tr h="549072">
                <a:tc>
                  <a:txBody>
                    <a:bodyPr/>
                    <a:lstStyle/>
                    <a:p>
                      <a:pPr algn="l"/>
                      <a:r>
                        <a:rPr lang="en-US" dirty="0">
                          <a:solidFill>
                            <a:srgbClr val="595959"/>
                          </a:solidFill>
                          <a:effectLst/>
                        </a:rPr>
                        <a:t>Current Liabilities   (B)</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$33,132</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$45,226</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722052"/>
                  </a:ext>
                </a:extLst>
              </a:tr>
              <a:tr h="549072">
                <a:tc>
                  <a:txBody>
                    <a:bodyPr/>
                    <a:lstStyle/>
                    <a:p>
                      <a:pPr algn="l"/>
                      <a:r>
                        <a:rPr lang="en-US" b="1" dirty="0">
                          <a:solidFill>
                            <a:srgbClr val="595959"/>
                          </a:solidFill>
                          <a:effectLst/>
                          <a:latin typeface="Cabin-semi-bold"/>
                        </a:rPr>
                        <a:t>Quick Ratio</a:t>
                      </a:r>
                      <a:r>
                        <a:rPr lang="en-US" dirty="0">
                          <a:solidFill>
                            <a:srgbClr val="595959"/>
                          </a:solidFill>
                          <a:effectLst/>
                        </a:rPr>
                        <a:t>   </a:t>
                      </a:r>
                      <a:r>
                        <a:rPr lang="en-US" b="1" dirty="0">
                          <a:solidFill>
                            <a:srgbClr val="595959"/>
                          </a:solidFill>
                          <a:effectLst/>
                          <a:latin typeface="Cabin-semi-bold"/>
                        </a:rPr>
                        <a:t>(A/B)</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a:t>
                      </a:r>
                      <a:r>
                        <a:rPr lang="en-US" b="1" dirty="0">
                          <a:solidFill>
                            <a:srgbClr val="595959"/>
                          </a:solidFill>
                          <a:effectLst/>
                          <a:latin typeface="Cabin-semi-bold"/>
                        </a:rPr>
                        <a:t>0.45</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a:t>
                      </a:r>
                      <a:r>
                        <a:rPr lang="en-US" b="1" dirty="0">
                          <a:solidFill>
                            <a:srgbClr val="595959"/>
                          </a:solidFill>
                          <a:effectLst/>
                          <a:latin typeface="Cabin-semi-bold"/>
                        </a:rPr>
                        <a:t>1.04</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840404"/>
                  </a:ext>
                </a:extLst>
              </a:tr>
            </a:tbl>
          </a:graphicData>
        </a:graphic>
      </p:graphicFrame>
    </p:spTree>
    <p:extLst>
      <p:ext uri="{BB962C8B-B14F-4D97-AF65-F5344CB8AC3E}">
        <p14:creationId xmlns:p14="http://schemas.microsoft.com/office/powerpoint/2010/main" val="191981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1D3617-02CF-3274-B1F1-6DEB38D21A79}"/>
              </a:ext>
            </a:extLst>
          </p:cNvPr>
          <p:cNvGrpSpPr/>
          <p:nvPr/>
        </p:nvGrpSpPr>
        <p:grpSpPr>
          <a:xfrm>
            <a:off x="8204468" y="1713569"/>
            <a:ext cx="3238500" cy="5076000"/>
            <a:chOff x="6870004" y="6898240"/>
            <a:chExt cx="5120108" cy="8025215"/>
          </a:xfrm>
          <a:solidFill>
            <a:srgbClr val="083553"/>
          </a:solidFill>
        </p:grpSpPr>
        <p:sp>
          <p:nvSpPr>
            <p:cNvPr id="13" name="Freeform 167">
              <a:extLst>
                <a:ext uri="{FF2B5EF4-FFF2-40B4-BE49-F238E27FC236}">
                  <a16:creationId xmlns:a16="http://schemas.microsoft.com/office/drawing/2014/main" id="{A0DB2A5F-9C09-4B42-DEC1-ACCB0D925737}"/>
                </a:ext>
              </a:extLst>
            </p:cNvPr>
            <p:cNvSpPr>
              <a:spLocks noChangeArrowheads="1"/>
            </p:cNvSpPr>
            <p:nvPr/>
          </p:nvSpPr>
          <p:spPr bwMode="auto">
            <a:xfrm>
              <a:off x="7102266" y="6898240"/>
              <a:ext cx="208382" cy="8025215"/>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endParaRPr lang="en-US"/>
            </a:p>
          </p:txBody>
        </p:sp>
        <p:sp>
          <p:nvSpPr>
            <p:cNvPr id="14" name="Freeform 168">
              <a:extLst>
                <a:ext uri="{FF2B5EF4-FFF2-40B4-BE49-F238E27FC236}">
                  <a16:creationId xmlns:a16="http://schemas.microsoft.com/office/drawing/2014/main" id="{44E69BEB-3ED6-81EF-5C07-E304A8216BB5}"/>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endParaRPr lang="en-US"/>
            </a:p>
          </p:txBody>
        </p:sp>
        <p:sp>
          <p:nvSpPr>
            <p:cNvPr id="15" name="Freeform 169">
              <a:extLst>
                <a:ext uri="{FF2B5EF4-FFF2-40B4-BE49-F238E27FC236}">
                  <a16:creationId xmlns:a16="http://schemas.microsoft.com/office/drawing/2014/main" id="{708E90EA-FE79-28FE-528C-ABE8D00A3E8E}"/>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endParaRPr lang="en-US"/>
            </a:p>
          </p:txBody>
        </p:sp>
        <p:sp>
          <p:nvSpPr>
            <p:cNvPr id="16" name="Freeform 170">
              <a:extLst>
                <a:ext uri="{FF2B5EF4-FFF2-40B4-BE49-F238E27FC236}">
                  <a16:creationId xmlns:a16="http://schemas.microsoft.com/office/drawing/2014/main" id="{9063BCE1-7D8A-A30A-C4C9-137419C3BC73}"/>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sp>
          <p:nvSpPr>
            <p:cNvPr id="17" name="Freeform 171">
              <a:extLst>
                <a:ext uri="{FF2B5EF4-FFF2-40B4-BE49-F238E27FC236}">
                  <a16:creationId xmlns:a16="http://schemas.microsoft.com/office/drawing/2014/main" id="{2CAC8E2B-4DE3-6371-849F-7F29385AE282}"/>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grpSp>
      <p:grpSp>
        <p:nvGrpSpPr>
          <p:cNvPr id="19" name="Group 18">
            <a:extLst>
              <a:ext uri="{FF2B5EF4-FFF2-40B4-BE49-F238E27FC236}">
                <a16:creationId xmlns:a16="http://schemas.microsoft.com/office/drawing/2014/main" id="{B0A299BE-50AE-E57C-0E0D-90749A61F3D8}"/>
              </a:ext>
            </a:extLst>
          </p:cNvPr>
          <p:cNvGrpSpPr/>
          <p:nvPr/>
        </p:nvGrpSpPr>
        <p:grpSpPr>
          <a:xfrm>
            <a:off x="8754076" y="3937165"/>
            <a:ext cx="3238500" cy="2880000"/>
            <a:chOff x="6870004" y="6898240"/>
            <a:chExt cx="5120108" cy="4553320"/>
          </a:xfrm>
          <a:solidFill>
            <a:srgbClr val="083553"/>
          </a:solidFill>
        </p:grpSpPr>
        <p:sp>
          <p:nvSpPr>
            <p:cNvPr id="20" name="Freeform 167">
              <a:extLst>
                <a:ext uri="{FF2B5EF4-FFF2-40B4-BE49-F238E27FC236}">
                  <a16:creationId xmlns:a16="http://schemas.microsoft.com/office/drawing/2014/main" id="{E0A22E65-8FD9-E92B-EBEE-C8E0523C6458}"/>
                </a:ext>
              </a:extLst>
            </p:cNvPr>
            <p:cNvSpPr>
              <a:spLocks noChangeArrowheads="1"/>
            </p:cNvSpPr>
            <p:nvPr/>
          </p:nvSpPr>
          <p:spPr bwMode="auto">
            <a:xfrm>
              <a:off x="7102266" y="6898240"/>
              <a:ext cx="208382" cy="4553320"/>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endParaRPr lang="en-US"/>
            </a:p>
          </p:txBody>
        </p:sp>
        <p:sp>
          <p:nvSpPr>
            <p:cNvPr id="21" name="Freeform 168">
              <a:extLst>
                <a:ext uri="{FF2B5EF4-FFF2-40B4-BE49-F238E27FC236}">
                  <a16:creationId xmlns:a16="http://schemas.microsoft.com/office/drawing/2014/main" id="{21E8739F-3558-4AED-511F-B99DDF44EA4E}"/>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endParaRPr lang="en-US"/>
            </a:p>
          </p:txBody>
        </p:sp>
        <p:sp>
          <p:nvSpPr>
            <p:cNvPr id="22" name="Freeform 169">
              <a:extLst>
                <a:ext uri="{FF2B5EF4-FFF2-40B4-BE49-F238E27FC236}">
                  <a16:creationId xmlns:a16="http://schemas.microsoft.com/office/drawing/2014/main" id="{8B57A34B-D282-4634-5D9C-39C8052C4D51}"/>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endParaRPr lang="en-US"/>
            </a:p>
          </p:txBody>
        </p:sp>
        <p:sp>
          <p:nvSpPr>
            <p:cNvPr id="23" name="Freeform 170">
              <a:extLst>
                <a:ext uri="{FF2B5EF4-FFF2-40B4-BE49-F238E27FC236}">
                  <a16:creationId xmlns:a16="http://schemas.microsoft.com/office/drawing/2014/main" id="{0D7E3AB7-2C91-AE16-FB81-CC53EF7D648A}"/>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sp>
          <p:nvSpPr>
            <p:cNvPr id="24" name="Freeform 171">
              <a:extLst>
                <a:ext uri="{FF2B5EF4-FFF2-40B4-BE49-F238E27FC236}">
                  <a16:creationId xmlns:a16="http://schemas.microsoft.com/office/drawing/2014/main" id="{EB9FF067-DEC4-83AB-A9BA-0160156EDA79}"/>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gr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Current Ratio - Example</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5685857" cy="5171542"/>
          </a:xfrm>
        </p:spPr>
        <p:txBody>
          <a:bodyPr>
            <a:normAutofit/>
          </a:bodyPr>
          <a:lstStyle/>
          <a:p>
            <a:pPr marL="15875" indent="-15875">
              <a:lnSpc>
                <a:spcPts val="2280"/>
              </a:lnSpc>
              <a:spcBef>
                <a:spcPts val="0"/>
              </a:spcBef>
            </a:pPr>
            <a:r>
              <a:rPr lang="en-US" sz="2200" dirty="0"/>
              <a:t>With a quick ratio of over 1.0, Johnson &amp; Johnson appears to be in a decent position to cover its current liabilities as its liquid assets are greater than the total of its short-term debt obligations. Procter &amp; Gamble, on the other hand, may not be able to pay off its current obligations using only quick assets as its quick ratio is well below 1, at 0.45. </a:t>
            </a:r>
          </a:p>
          <a:p>
            <a:pPr marL="15875" indent="-15875">
              <a:lnSpc>
                <a:spcPts val="2280"/>
              </a:lnSpc>
              <a:spcBef>
                <a:spcPts val="0"/>
              </a:spcBef>
            </a:pPr>
            <a:endParaRPr lang="en-US" sz="2200" dirty="0"/>
          </a:p>
          <a:p>
            <a:pPr marL="15875" indent="-15875">
              <a:lnSpc>
                <a:spcPts val="2280"/>
              </a:lnSpc>
              <a:spcBef>
                <a:spcPts val="0"/>
              </a:spcBef>
            </a:pPr>
            <a:r>
              <a:rPr lang="en-US" sz="2200" dirty="0"/>
              <a:t>This shows that disregarding profitability or income, Johnson &amp; Johnson appears to be in better short-term financial health with respect to being able to meet its short-term debt requirements.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pic>
        <p:nvPicPr>
          <p:cNvPr id="10" name="Slika 11">
            <a:extLst>
              <a:ext uri="{FF2B5EF4-FFF2-40B4-BE49-F238E27FC236}">
                <a16:creationId xmlns:a16="http://schemas.microsoft.com/office/drawing/2014/main" id="{E8F11AEE-C4D4-105D-8B53-D82C3D4AD9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0983" y="2358088"/>
            <a:ext cx="1833398" cy="1026703"/>
          </a:xfrm>
          <a:prstGeom prst="rect">
            <a:avLst/>
          </a:prstGeom>
        </p:spPr>
      </p:pic>
      <p:pic>
        <p:nvPicPr>
          <p:cNvPr id="11" name="Slika 13">
            <a:extLst>
              <a:ext uri="{FF2B5EF4-FFF2-40B4-BE49-F238E27FC236}">
                <a16:creationId xmlns:a16="http://schemas.microsoft.com/office/drawing/2014/main" id="{A830519D-DBCE-04C2-09E8-A89450976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8101" y="4608478"/>
            <a:ext cx="2190449" cy="953490"/>
          </a:xfrm>
          <a:prstGeom prst="rect">
            <a:avLst/>
          </a:prstGeom>
        </p:spPr>
      </p:pic>
    </p:spTree>
    <p:extLst>
      <p:ext uri="{BB962C8B-B14F-4D97-AF65-F5344CB8AC3E}">
        <p14:creationId xmlns:p14="http://schemas.microsoft.com/office/powerpoint/2010/main" val="334365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B41F7A"/>
                </a:solidFill>
              </a:rPr>
              <a:t>Cash Ratio - Example</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Company A’s balance sheet lists the following items:</a:t>
            </a:r>
          </a:p>
          <a:p>
            <a:pPr marL="342900" indent="-342900">
              <a:lnSpc>
                <a:spcPts val="2280"/>
              </a:lnSpc>
              <a:spcBef>
                <a:spcPts val="0"/>
              </a:spcBef>
              <a:buClr>
                <a:srgbClr val="B41F7A"/>
              </a:buClr>
              <a:buFont typeface="Arial" panose="020B0604020202020204" pitchFamily="34" charset="0"/>
              <a:buChar char="•"/>
            </a:pPr>
            <a:r>
              <a:rPr lang="en-US" sz="2200" dirty="0"/>
              <a:t>Cash: €10,000</a:t>
            </a:r>
          </a:p>
          <a:p>
            <a:pPr marL="342900" indent="-342900">
              <a:lnSpc>
                <a:spcPts val="2280"/>
              </a:lnSpc>
              <a:spcBef>
                <a:spcPts val="0"/>
              </a:spcBef>
              <a:buClr>
                <a:srgbClr val="B41F7A"/>
              </a:buClr>
              <a:buFont typeface="Arial" panose="020B0604020202020204" pitchFamily="34" charset="0"/>
              <a:buChar char="•"/>
            </a:pPr>
            <a:r>
              <a:rPr lang="en-US" sz="2200" dirty="0"/>
              <a:t>Cash equivalents: €20,000</a:t>
            </a:r>
          </a:p>
          <a:p>
            <a:pPr marL="342900" indent="-342900">
              <a:lnSpc>
                <a:spcPts val="2280"/>
              </a:lnSpc>
              <a:spcBef>
                <a:spcPts val="0"/>
              </a:spcBef>
              <a:buClr>
                <a:srgbClr val="B41F7A"/>
              </a:buClr>
              <a:buFont typeface="Arial" panose="020B0604020202020204" pitchFamily="34" charset="0"/>
              <a:buChar char="•"/>
            </a:pPr>
            <a:r>
              <a:rPr lang="en-US" sz="2200" dirty="0"/>
              <a:t>Accounts receivable: €5,000</a:t>
            </a:r>
          </a:p>
          <a:p>
            <a:pPr marL="342900" indent="-342900">
              <a:lnSpc>
                <a:spcPts val="2280"/>
              </a:lnSpc>
              <a:spcBef>
                <a:spcPts val="0"/>
              </a:spcBef>
              <a:buClr>
                <a:srgbClr val="B41F7A"/>
              </a:buClr>
              <a:buFont typeface="Arial" panose="020B0604020202020204" pitchFamily="34" charset="0"/>
              <a:buChar char="•"/>
            </a:pPr>
            <a:r>
              <a:rPr lang="en-US" sz="2200" dirty="0"/>
              <a:t>Inventory: €30,000</a:t>
            </a:r>
          </a:p>
          <a:p>
            <a:pPr marL="342900" indent="-342900">
              <a:lnSpc>
                <a:spcPts val="2280"/>
              </a:lnSpc>
              <a:spcBef>
                <a:spcPts val="0"/>
              </a:spcBef>
              <a:buClr>
                <a:srgbClr val="B41F7A"/>
              </a:buClr>
              <a:buFont typeface="Arial" panose="020B0604020202020204" pitchFamily="34" charset="0"/>
              <a:buChar char="•"/>
            </a:pPr>
            <a:r>
              <a:rPr lang="en-US" sz="2200" dirty="0"/>
              <a:t>Property &amp; equipment: €50,000</a:t>
            </a:r>
          </a:p>
          <a:p>
            <a:pPr marL="342900" indent="-342900">
              <a:lnSpc>
                <a:spcPts val="2280"/>
              </a:lnSpc>
              <a:spcBef>
                <a:spcPts val="0"/>
              </a:spcBef>
              <a:buClr>
                <a:srgbClr val="B41F7A"/>
              </a:buClr>
              <a:buFont typeface="Arial" panose="020B0604020202020204" pitchFamily="34" charset="0"/>
              <a:buChar char="•"/>
            </a:pPr>
            <a:r>
              <a:rPr lang="en-US" sz="2200" dirty="0"/>
              <a:t>Accounts payable: €12,000</a:t>
            </a:r>
          </a:p>
          <a:p>
            <a:pPr marL="342900" indent="-342900">
              <a:lnSpc>
                <a:spcPts val="2280"/>
              </a:lnSpc>
              <a:spcBef>
                <a:spcPts val="0"/>
              </a:spcBef>
              <a:buClr>
                <a:srgbClr val="B41F7A"/>
              </a:buClr>
              <a:buFont typeface="Arial" panose="020B0604020202020204" pitchFamily="34" charset="0"/>
              <a:buChar char="•"/>
            </a:pPr>
            <a:r>
              <a:rPr lang="en-US" sz="2200" dirty="0"/>
              <a:t>Short-term debt: € 10,000</a:t>
            </a:r>
          </a:p>
          <a:p>
            <a:pPr marL="342900" indent="-342900">
              <a:lnSpc>
                <a:spcPts val="2280"/>
              </a:lnSpc>
              <a:spcBef>
                <a:spcPts val="0"/>
              </a:spcBef>
              <a:buClr>
                <a:srgbClr val="B41F7A"/>
              </a:buClr>
              <a:buFont typeface="Arial" panose="020B0604020202020204" pitchFamily="34" charset="0"/>
              <a:buChar char="•"/>
            </a:pPr>
            <a:r>
              <a:rPr lang="en-US" sz="2200" dirty="0"/>
              <a:t>Long-term debt: € 20,000</a:t>
            </a:r>
          </a:p>
          <a:p>
            <a:pPr marL="342900" indent="-342900">
              <a:lnSpc>
                <a:spcPts val="2280"/>
              </a:lnSpc>
              <a:spcBef>
                <a:spcPts val="0"/>
              </a:spcBef>
              <a:buClr>
                <a:srgbClr val="B41F7A"/>
              </a:buClr>
              <a:buFont typeface="Arial" panose="020B0604020202020204" pitchFamily="34" charset="0"/>
              <a:buChar char="•"/>
            </a:pPr>
            <a:endParaRPr lang="en-US" sz="2200" dirty="0"/>
          </a:p>
          <a:p>
            <a:pPr marL="0" indent="0">
              <a:lnSpc>
                <a:spcPts val="2280"/>
              </a:lnSpc>
              <a:spcBef>
                <a:spcPts val="0"/>
              </a:spcBef>
              <a:buClr>
                <a:srgbClr val="B41F7A"/>
              </a:buClr>
            </a:pPr>
            <a:r>
              <a:rPr lang="en-US" sz="2200" b="1" dirty="0">
                <a:solidFill>
                  <a:srgbClr val="B41F7A"/>
                </a:solidFill>
              </a:rPr>
              <a:t>CASH RATIO =   </a:t>
            </a:r>
            <a:r>
              <a:rPr lang="en-US" sz="2200" b="1" u="sng" dirty="0">
                <a:solidFill>
                  <a:srgbClr val="B41F7A"/>
                </a:solidFill>
              </a:rPr>
              <a:t>€10,000 + €20,000</a:t>
            </a:r>
            <a:r>
              <a:rPr lang="en-US" sz="2200" b="1" dirty="0">
                <a:solidFill>
                  <a:srgbClr val="B41F7A"/>
                </a:solidFill>
              </a:rPr>
              <a:t>      =  1.36</a:t>
            </a:r>
          </a:p>
          <a:p>
            <a:pPr marL="0" indent="0">
              <a:lnSpc>
                <a:spcPts val="2280"/>
              </a:lnSpc>
              <a:spcBef>
                <a:spcPts val="0"/>
              </a:spcBef>
              <a:buClr>
                <a:srgbClr val="B41F7A"/>
              </a:buClr>
            </a:pPr>
            <a:r>
              <a:rPr lang="en-US" sz="2200" b="1" dirty="0">
                <a:solidFill>
                  <a:srgbClr val="B41F7A"/>
                </a:solidFill>
              </a:rPr>
              <a:t>	              €12,000 + €10,000</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sp>
        <p:nvSpPr>
          <p:cNvPr id="11" name="Pravokutnik: zaobljeni kutovi 7">
            <a:extLst>
              <a:ext uri="{FF2B5EF4-FFF2-40B4-BE49-F238E27FC236}">
                <a16:creationId xmlns:a16="http://schemas.microsoft.com/office/drawing/2014/main" id="{CE617EF7-C8A8-8325-BE95-015639E92DE1}"/>
              </a:ext>
            </a:extLst>
          </p:cNvPr>
          <p:cNvSpPr/>
          <p:nvPr/>
        </p:nvSpPr>
        <p:spPr>
          <a:xfrm>
            <a:off x="8784770" y="653146"/>
            <a:ext cx="2995897" cy="5763972"/>
          </a:xfrm>
          <a:prstGeom prst="roundRect">
            <a:avLst/>
          </a:prstGeom>
          <a:solidFill>
            <a:srgbClr val="B41F7A"/>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solidFill>
                  <a:schemeClr val="bg1"/>
                </a:solidFill>
              </a:rPr>
              <a:t>The figure above indicates that Company A possesses enough cash and cash equivalents to pay off 136% of its current liabilities. Company A is highly liquid and can easily fund its debt.</a:t>
            </a:r>
          </a:p>
        </p:txBody>
      </p:sp>
    </p:spTree>
    <p:extLst>
      <p:ext uri="{BB962C8B-B14F-4D97-AF65-F5344CB8AC3E}">
        <p14:creationId xmlns:p14="http://schemas.microsoft.com/office/powerpoint/2010/main" val="7074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Based on the findings of the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 International Early Warning System Learning Framework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the SECure VET Package and learning model has been designed across six engaging training modules:-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What is a business crisis and what are early detection mechanisms?</a:t>
            </a:r>
          </a:p>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Knowing when –an overview of the 3 phases on SME/business crisis - main stages, the pre-crisis, the management and response stage itself and the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THE FUNDAMENTALS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You did not see this coming, it’s not usually something you’re prepared for, but once it happens, you wish you were, e.g.  natural crisis, weakening economy and calamities, market environment e.g., supply chains , technology related issues .</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EXTERNAL UNAVOIDABLE FACTORS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Management skills and culture,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Product sales crisis, Customer base, dependency, relationships.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Data systems and tools of internal and external analysis within the business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Earnings and liquidity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Operational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Technology deficits – lack of skills and resources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Organisational/personnel crisis</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INTERNAL FACTORS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r">
              <a:lnSpc>
                <a:spcPts val="1540"/>
              </a:lnSpc>
            </a:pP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UNDERSTANDING FINANCIAL AND LIQUIDITY RATIOS &amp; INSOLVENCY AS A RESTRUCTURING APPROACH</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As an SME with limited resources, how can you implement early warning systems that enable you to detect crises at an early stage before they take on dimensions that threaten the company's existence.</a:t>
            </a:r>
          </a:p>
          <a:p>
            <a:pPr>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existence.</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EARLY WARNING SYSTEMS</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BA4B48-7527-26C0-503B-0A73A9510990}"/>
              </a:ext>
            </a:extLst>
          </p:cNvPr>
          <p:cNvSpPr>
            <a:spLocks noGrp="1"/>
          </p:cNvSpPr>
          <p:nvPr>
            <p:ph type="body" sz="quarter" idx="16"/>
          </p:nvPr>
        </p:nvSpPr>
        <p:spPr>
          <a:xfrm>
            <a:off x="2149154" y="1379071"/>
            <a:ext cx="4235894" cy="4864567"/>
          </a:xfrm>
        </p:spPr>
        <p:txBody>
          <a:bodyPr>
            <a:normAutofit/>
          </a:bodyPr>
          <a:lstStyle/>
          <a:p>
            <a:r>
              <a:rPr lang="en-US" dirty="0"/>
              <a:t>Insolvency as a restructuring approach</a:t>
            </a:r>
          </a:p>
          <a:p>
            <a:endParaRPr lang="en-US" dirty="0"/>
          </a:p>
          <a:p>
            <a:pPr marL="342900" indent="-34290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Insolvency</a:t>
            </a:r>
          </a:p>
          <a:p>
            <a:pPr marL="342900" indent="-34290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Consequences of insolvency</a:t>
            </a:r>
          </a:p>
          <a:p>
            <a:endParaRPr lang="en-US" dirty="0"/>
          </a:p>
        </p:txBody>
      </p:sp>
      <p:sp>
        <p:nvSpPr>
          <p:cNvPr id="8" name="Text Placeholder 7">
            <a:extLst>
              <a:ext uri="{FF2B5EF4-FFF2-40B4-BE49-F238E27FC236}">
                <a16:creationId xmlns:a16="http://schemas.microsoft.com/office/drawing/2014/main" id="{0AF269EE-A263-2DB5-8DEC-6D2239BAD5F2}"/>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26086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529759" y="1757010"/>
            <a:ext cx="7471241" cy="4758089"/>
          </a:xfrm>
        </p:spPr>
        <p:txBody>
          <a:bodyPr>
            <a:normAutofit/>
          </a:bodyPr>
          <a:lstStyle/>
          <a:p>
            <a:pPr marL="342900" indent="-342900">
              <a:buClr>
                <a:srgbClr val="F16924"/>
              </a:buClr>
              <a:buFont typeface="Arial" panose="020B0604020202020204" pitchFamily="34" charset="0"/>
              <a:buChar char="•"/>
            </a:pPr>
            <a:r>
              <a:rPr lang="en-US" dirty="0"/>
              <a:t>Insolvency is when an individual or company cannot commit to their financial obligations for paying a debt to lenders on time. This usually occurs when a person’s debt exceeds the value of their assets. Insolvency is not the same as bankruptcy, but it is the criteria for bankruptcy.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In very simple terms, a company is insolvent if its debts exceed its assets in value. To calculate this, the company needs to make a list of every debt they owe including loans and credit cards. When companies add up their debts, they get total liabilities. Then they make a list of assets including savings accounts, stocks, property, and more—using their fair market value rather than what they paid for them. The company should compare these two values to see if it is insolvent.</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lnSpcReduction="10000"/>
          </a:bodyPr>
          <a:lstStyle/>
          <a:p>
            <a:r>
              <a:rPr lang="en-US" dirty="0"/>
              <a:t>What does insolvency mean? </a:t>
            </a:r>
          </a:p>
          <a:p>
            <a:endParaRPr lang="en-US" dirty="0"/>
          </a:p>
        </p:txBody>
      </p:sp>
      <p:pic>
        <p:nvPicPr>
          <p:cNvPr id="7" name="Picture 6">
            <a:extLst>
              <a:ext uri="{FF2B5EF4-FFF2-40B4-BE49-F238E27FC236}">
                <a16:creationId xmlns:a16="http://schemas.microsoft.com/office/drawing/2014/main" id="{12DE43FF-E763-EA12-E68E-4C77EE5B6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833" t="437" r="55071" b="-437"/>
          <a:stretch/>
        </p:blipFill>
        <p:spPr>
          <a:xfrm>
            <a:off x="8339138" y="1"/>
            <a:ext cx="3852862" cy="6857999"/>
          </a:xfrm>
          <a:prstGeom prst="rect">
            <a:avLst/>
          </a:prstGeom>
        </p:spPr>
      </p:pic>
    </p:spTree>
    <p:extLst>
      <p:ext uri="{BB962C8B-B14F-4D97-AF65-F5344CB8AC3E}">
        <p14:creationId xmlns:p14="http://schemas.microsoft.com/office/powerpoint/2010/main" val="193655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685457"/>
            <a:ext cx="5682414" cy="5627383"/>
          </a:xfrm>
        </p:spPr>
        <p:txBody>
          <a:bodyPr>
            <a:normAutofit/>
          </a:bodyPr>
          <a:lstStyle/>
          <a:p>
            <a:pPr marL="0" indent="0">
              <a:lnSpc>
                <a:spcPts val="2280"/>
              </a:lnSpc>
              <a:spcBef>
                <a:spcPts val="0"/>
              </a:spcBef>
            </a:pPr>
            <a:r>
              <a:rPr lang="en-US" sz="2200" dirty="0"/>
              <a:t>Insolvency - in a simplified legal sense: insolvency is the inability to permanently fulfill existing financial obligations. Forms of insolvency are the inability to pay and over-indebtedness. Insolvency is by definition a judicial procedure.</a:t>
            </a:r>
          </a:p>
          <a:p>
            <a:pPr marL="0" indent="0">
              <a:lnSpc>
                <a:spcPts val="2280"/>
              </a:lnSpc>
              <a:spcBef>
                <a:spcPts val="0"/>
              </a:spcBef>
            </a:pPr>
            <a:endParaRPr lang="en-US" sz="2200" dirty="0"/>
          </a:p>
          <a:p>
            <a:pPr marL="0" indent="0">
              <a:lnSpc>
                <a:spcPts val="2280"/>
              </a:lnSpc>
              <a:spcBef>
                <a:spcPts val="0"/>
              </a:spcBef>
            </a:pPr>
            <a:r>
              <a:rPr lang="en-US" sz="2200" dirty="0"/>
              <a:t>Contrary to common belief, insolvency is not necessarily the end of the company. Even if the strategic options are very limited, the legal framework in most countries also allows restructuring within insolvency. </a:t>
            </a:r>
          </a:p>
          <a:p>
            <a:pPr marL="0" indent="0">
              <a:lnSpc>
                <a:spcPts val="2280"/>
              </a:lnSpc>
              <a:spcBef>
                <a:spcPts val="0"/>
              </a:spcBef>
            </a:pPr>
            <a:endParaRPr lang="en-US" sz="2200" dirty="0"/>
          </a:p>
          <a:p>
            <a:pPr marL="0" indent="0">
              <a:lnSpc>
                <a:spcPts val="2280"/>
              </a:lnSpc>
              <a:spcBef>
                <a:spcPts val="0"/>
              </a:spcBef>
            </a:pPr>
            <a:endParaRPr lang="en-US" sz="2200" dirty="0"/>
          </a:p>
          <a:p>
            <a:pPr marL="0" indent="0">
              <a:lnSpc>
                <a:spcPts val="2280"/>
              </a:lnSpc>
              <a:spcBef>
                <a:spcPts val="0"/>
              </a:spcBef>
            </a:pPr>
            <a:endParaRPr lang="en-US" sz="2200" dirty="0"/>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a:bodyPr>
          <a:lstStyle/>
          <a:p>
            <a:r>
              <a:rPr lang="en-US" dirty="0"/>
              <a:t>Insolvency</a:t>
            </a:r>
            <a:endParaRPr lang="en-IE" dirty="0"/>
          </a:p>
        </p:txBody>
      </p:sp>
      <p:sp>
        <p:nvSpPr>
          <p:cNvPr id="10" name="Rectangle 9">
            <a:extLst>
              <a:ext uri="{FF2B5EF4-FFF2-40B4-BE49-F238E27FC236}">
                <a16:creationId xmlns:a16="http://schemas.microsoft.com/office/drawing/2014/main" id="{C7AF6130-605D-3EAE-4DCF-BCF5D2BA0DC8}"/>
              </a:ext>
            </a:extLst>
          </p:cNvPr>
          <p:cNvSpPr/>
          <p:nvPr/>
        </p:nvSpPr>
        <p:spPr>
          <a:xfrm>
            <a:off x="734713" y="138571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5218F50-A1BD-416E-0CEE-A4C117B31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382" r="14508"/>
          <a:stretch/>
        </p:blipFill>
        <p:spPr>
          <a:xfrm>
            <a:off x="6705600" y="0"/>
            <a:ext cx="4565072" cy="6858000"/>
          </a:xfrm>
          <a:prstGeom prst="rect">
            <a:avLst/>
          </a:prstGeom>
        </p:spPr>
      </p:pic>
    </p:spTree>
    <p:extLst>
      <p:ext uri="{BB962C8B-B14F-4D97-AF65-F5344CB8AC3E}">
        <p14:creationId xmlns:p14="http://schemas.microsoft.com/office/powerpoint/2010/main" val="22858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54938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181600" y="386515"/>
            <a:ext cx="6938400"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Small and medium-sized enterprises (SMEs) are statistically more at risk of business crises than large companies. </a:t>
            </a:r>
          </a:p>
          <a:p>
            <a:pPr marL="12700" indent="-12700"/>
            <a:endParaRPr lang="en-US" b="1" dirty="0">
              <a:solidFill>
                <a:schemeClr val="bg1"/>
              </a:solidFill>
            </a:endParaRPr>
          </a:p>
          <a:p>
            <a:pPr marL="12700" indent="-12700"/>
            <a:r>
              <a:rPr lang="en-US" b="1" dirty="0">
                <a:solidFill>
                  <a:schemeClr val="bg1"/>
                </a:solidFill>
              </a:rPr>
              <a:t>Do you know what the statistics are in your country?</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4282391"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IN CONTEXT - Size Matters: Insolvencies by Size Categories </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036600" y="1190177"/>
            <a:ext cx="172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Late Crisis</a:t>
            </a:r>
          </a:p>
          <a:p>
            <a:endParaRPr lang="en-US" dirty="0">
              <a:solidFill>
                <a:schemeClr val="bg1"/>
              </a:solidFill>
            </a:endParaRPr>
          </a:p>
          <a:p>
            <a:r>
              <a:rPr lang="en-US" dirty="0">
                <a:solidFill>
                  <a:schemeClr val="bg1"/>
                </a:solidFill>
              </a:rPr>
              <a:t>Insolvency</a:t>
            </a:r>
          </a:p>
        </p:txBody>
      </p:sp>
      <p:graphicFrame>
        <p:nvGraphicFramePr>
          <p:cNvPr id="2" name="Diagramm 3">
            <a:extLst>
              <a:ext uri="{FF2B5EF4-FFF2-40B4-BE49-F238E27FC236}">
                <a16:creationId xmlns:a16="http://schemas.microsoft.com/office/drawing/2014/main" id="{A449BB00-D31B-A8DE-4F82-79D94F648060}"/>
              </a:ext>
            </a:extLst>
          </p:cNvPr>
          <p:cNvGraphicFramePr/>
          <p:nvPr>
            <p:extLst>
              <p:ext uri="{D42A27DB-BD31-4B8C-83A1-F6EECF244321}">
                <p14:modId xmlns:p14="http://schemas.microsoft.com/office/powerpoint/2010/main" val="1807793245"/>
              </p:ext>
            </p:extLst>
          </p:nvPr>
        </p:nvGraphicFramePr>
        <p:xfrm>
          <a:off x="646708" y="2932852"/>
          <a:ext cx="10859491" cy="353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35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24349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263000" y="386515"/>
            <a:ext cx="7455194"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It is a sad fact that especially young companies are in danger of insolvency. The reasons for this lie both in their lower capital resources and in their inexperience in dealing with crises. </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3891391" cy="19037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Age matters: Insolvencies by Company Age</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079900" y="1118177"/>
            <a:ext cx="15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Late Crisis</a:t>
            </a:r>
          </a:p>
          <a:p>
            <a:endParaRPr lang="en-US" dirty="0">
              <a:solidFill>
                <a:schemeClr val="bg1"/>
              </a:solidFill>
            </a:endParaRPr>
          </a:p>
          <a:p>
            <a:r>
              <a:rPr lang="en-US" dirty="0">
                <a:solidFill>
                  <a:schemeClr val="bg1"/>
                </a:solidFill>
              </a:rPr>
              <a:t>Insolvency</a:t>
            </a:r>
          </a:p>
        </p:txBody>
      </p:sp>
      <p:graphicFrame>
        <p:nvGraphicFramePr>
          <p:cNvPr id="3" name="Diagramm 3">
            <a:extLst>
              <a:ext uri="{FF2B5EF4-FFF2-40B4-BE49-F238E27FC236}">
                <a16:creationId xmlns:a16="http://schemas.microsoft.com/office/drawing/2014/main" id="{56A4D202-4641-47E7-F3A0-9F861A31CD80}"/>
              </a:ext>
            </a:extLst>
          </p:cNvPr>
          <p:cNvGraphicFramePr/>
          <p:nvPr>
            <p:extLst>
              <p:ext uri="{D42A27DB-BD31-4B8C-83A1-F6EECF244321}">
                <p14:modId xmlns:p14="http://schemas.microsoft.com/office/powerpoint/2010/main" val="6982010"/>
              </p:ext>
            </p:extLst>
          </p:nvPr>
        </p:nvGraphicFramePr>
        <p:xfrm>
          <a:off x="651513" y="2638130"/>
          <a:ext cx="10584174" cy="3507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01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19111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771733" y="386515"/>
            <a:ext cx="5969368"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Some industries are riskier than others. These are often those industries in which smaller companies tend to be active</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4398484"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Industry matters: Insolvencies by Sector</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729592" y="939313"/>
            <a:ext cx="133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Late Crisis</a:t>
            </a:r>
          </a:p>
          <a:p>
            <a:endParaRPr lang="en-US" dirty="0">
              <a:solidFill>
                <a:schemeClr val="bg1"/>
              </a:solidFill>
            </a:endParaRPr>
          </a:p>
          <a:p>
            <a:r>
              <a:rPr lang="en-US" dirty="0">
                <a:solidFill>
                  <a:schemeClr val="bg1"/>
                </a:solidFill>
              </a:rPr>
              <a:t>Insolvency</a:t>
            </a:r>
          </a:p>
        </p:txBody>
      </p:sp>
      <p:graphicFrame>
        <p:nvGraphicFramePr>
          <p:cNvPr id="2" name="Diagramm 3">
            <a:extLst>
              <a:ext uri="{FF2B5EF4-FFF2-40B4-BE49-F238E27FC236}">
                <a16:creationId xmlns:a16="http://schemas.microsoft.com/office/drawing/2014/main" id="{3B9ECCB2-1BD0-0491-DEDF-8DCF7CF2A05C}"/>
              </a:ext>
            </a:extLst>
          </p:cNvPr>
          <p:cNvGraphicFramePr/>
          <p:nvPr>
            <p:extLst>
              <p:ext uri="{D42A27DB-BD31-4B8C-83A1-F6EECF244321}">
                <p14:modId xmlns:p14="http://schemas.microsoft.com/office/powerpoint/2010/main" val="3918149875"/>
              </p:ext>
            </p:extLst>
          </p:nvPr>
        </p:nvGraphicFramePr>
        <p:xfrm>
          <a:off x="688080" y="2255051"/>
          <a:ext cx="10589520" cy="3697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62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07808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6"/>
            <a:ext cx="8542452" cy="2078082"/>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As the legal frameworks in Europe vary widely, it is not possible to take a comprehensive view in this course. As a matter of principle, you should urgently obtain legal and business management advice. </a:t>
            </a: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521129"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Insolvency</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761450" y="884177"/>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9" name="Group 38">
            <a:extLst>
              <a:ext uri="{FF2B5EF4-FFF2-40B4-BE49-F238E27FC236}">
                <a16:creationId xmlns:a16="http://schemas.microsoft.com/office/drawing/2014/main" id="{9F72BF3B-B8CF-03B9-30C3-561D6D65F98E}"/>
              </a:ext>
            </a:extLst>
          </p:cNvPr>
          <p:cNvGrpSpPr/>
          <p:nvPr/>
        </p:nvGrpSpPr>
        <p:grpSpPr>
          <a:xfrm>
            <a:off x="877864" y="1790237"/>
            <a:ext cx="10436272" cy="4175923"/>
            <a:chOff x="877864" y="1751476"/>
            <a:chExt cx="10436272" cy="4175923"/>
          </a:xfrm>
        </p:grpSpPr>
        <p:sp>
          <p:nvSpPr>
            <p:cNvPr id="31" name="Triangle 30">
              <a:extLst>
                <a:ext uri="{FF2B5EF4-FFF2-40B4-BE49-F238E27FC236}">
                  <a16:creationId xmlns:a16="http://schemas.microsoft.com/office/drawing/2014/main" id="{ED3C6ADA-0244-D203-0508-1C0F7E41173C}"/>
                </a:ext>
              </a:extLst>
            </p:cNvPr>
            <p:cNvSpPr/>
            <p:nvPr/>
          </p:nvSpPr>
          <p:spPr>
            <a:xfrm rot="5400000">
              <a:off x="4562005" y="-824733"/>
              <a:ext cx="3067990" cy="10436272"/>
            </a:xfrm>
            <a:prstGeom prst="triangl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23AD3007-CAB8-672E-1BD7-9E6406CE98EA}"/>
                </a:ext>
              </a:extLst>
            </p:cNvPr>
            <p:cNvSpPr/>
            <p:nvPr/>
          </p:nvSpPr>
          <p:spPr>
            <a:xfrm rot="5400000">
              <a:off x="6350150" y="3149807"/>
              <a:ext cx="1605368" cy="2487193"/>
            </a:xfrm>
            <a:custGeom>
              <a:avLst/>
              <a:gdLst>
                <a:gd name="connsiteX0" fmla="*/ 0 w 1605368"/>
                <a:gd name="connsiteY0" fmla="*/ 2487193 h 2487193"/>
                <a:gd name="connsiteX1" fmla="*/ 365585 w 1605368"/>
                <a:gd name="connsiteY1" fmla="*/ 0 h 2487193"/>
                <a:gd name="connsiteX2" fmla="*/ 1239783 w 1605368"/>
                <a:gd name="connsiteY2" fmla="*/ 0 h 2487193"/>
                <a:gd name="connsiteX3" fmla="*/ 1605368 w 1605368"/>
                <a:gd name="connsiteY3" fmla="*/ 2487193 h 2487193"/>
              </a:gdLst>
              <a:ahLst/>
              <a:cxnLst>
                <a:cxn ang="0">
                  <a:pos x="connsiteX0" y="connsiteY0"/>
                </a:cxn>
                <a:cxn ang="0">
                  <a:pos x="connsiteX1" y="connsiteY1"/>
                </a:cxn>
                <a:cxn ang="0">
                  <a:pos x="connsiteX2" y="connsiteY2"/>
                </a:cxn>
                <a:cxn ang="0">
                  <a:pos x="connsiteX3" y="connsiteY3"/>
                </a:cxn>
              </a:cxnLst>
              <a:rect l="l" t="t" r="r" b="b"/>
              <a:pathLst>
                <a:path w="1605368" h="2487193">
                  <a:moveTo>
                    <a:pt x="0" y="2487193"/>
                  </a:moveTo>
                  <a:lnTo>
                    <a:pt x="365585" y="0"/>
                  </a:lnTo>
                  <a:lnTo>
                    <a:pt x="1239783" y="0"/>
                  </a:lnTo>
                  <a:lnTo>
                    <a:pt x="1605368" y="2487193"/>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 name="Group 28">
              <a:extLst>
                <a:ext uri="{FF2B5EF4-FFF2-40B4-BE49-F238E27FC236}">
                  <a16:creationId xmlns:a16="http://schemas.microsoft.com/office/drawing/2014/main" id="{FAB22EED-4249-5A23-6325-4A5755475548}"/>
                </a:ext>
              </a:extLst>
            </p:cNvPr>
            <p:cNvGrpSpPr/>
            <p:nvPr/>
          </p:nvGrpSpPr>
          <p:grpSpPr>
            <a:xfrm>
              <a:off x="1146117" y="1751476"/>
              <a:ext cx="8297868" cy="4175923"/>
              <a:chOff x="2776193" y="3169920"/>
              <a:chExt cx="6276367" cy="3158598"/>
            </a:xfrm>
          </p:grpSpPr>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TekstniOkvir 13">
                <a:extLst>
                  <a:ext uri="{FF2B5EF4-FFF2-40B4-BE49-F238E27FC236}">
                    <a16:creationId xmlns:a16="http://schemas.microsoft.com/office/drawing/2014/main" id="{364EB416-EE76-F79C-792D-52244B8F6A55}"/>
                  </a:ext>
                </a:extLst>
              </p:cNvPr>
              <p:cNvSpPr txBox="1"/>
              <p:nvPr/>
            </p:nvSpPr>
            <p:spPr>
              <a:xfrm rot="5400000" flipV="1">
                <a:off x="1735911" y="5067515"/>
                <a:ext cx="2301285" cy="220721"/>
              </a:xfrm>
              <a:prstGeom prst="rect">
                <a:avLst/>
              </a:prstGeom>
              <a:noFill/>
            </p:spPr>
            <p:txBody>
              <a:bodyPr wrap="square">
                <a:spAutoFit/>
              </a:bodyPr>
              <a:lstStyle/>
              <a:p>
                <a:pPr marL="0" marR="0" lvl="0" indent="0" algn="ctr" defTabSz="914400" rtl="0" eaLnBrk="1" fontAlgn="auto" latinLnBrk="0" hangingPunct="1">
                  <a:lnSpc>
                    <a:spcPts val="1313"/>
                  </a:lnSpc>
                  <a:spcBef>
                    <a:spcPts val="0"/>
                  </a:spcBef>
                  <a:spcAft>
                    <a:spcPts val="0"/>
                  </a:spcAft>
                  <a:buClrTx/>
                  <a:buSzTx/>
                  <a:buFontTx/>
                  <a:buNone/>
                  <a:tabLst/>
                  <a:defRPr/>
                </a:pPr>
                <a:r>
                  <a:rPr kumimoji="0" lang="en-GB" sz="2200" i="0" u="none" strike="noStrike" kern="1200" cap="none" spc="0" normalizeH="0" baseline="0" noProof="0" dirty="0">
                    <a:ln>
                      <a:noFill/>
                    </a:ln>
                    <a:solidFill>
                      <a:schemeClr val="bg1"/>
                    </a:solidFill>
                    <a:effectLst/>
                    <a:uLnTx/>
                    <a:uFillTx/>
                    <a:ea typeface="Lato Light" panose="020F0502020204030203" pitchFamily="34" charset="0"/>
                    <a:cs typeface="Mukta ExtraLight" panose="020B0000000000000000" pitchFamily="34" charset="77"/>
                  </a:rPr>
                  <a:t>Strategic Options</a:t>
                </a:r>
              </a:p>
            </p:txBody>
          </p:sp>
        </p:grpSp>
        <p:sp>
          <p:nvSpPr>
            <p:cNvPr id="38" name="TextBox 37">
              <a:extLst>
                <a:ext uri="{FF2B5EF4-FFF2-40B4-BE49-F238E27FC236}">
                  <a16:creationId xmlns:a16="http://schemas.microsoft.com/office/drawing/2014/main" id="{80362091-41F9-C254-FD6C-0ABBD51D233E}"/>
                </a:ext>
              </a:extLst>
            </p:cNvPr>
            <p:cNvSpPr txBox="1"/>
            <p:nvPr/>
          </p:nvSpPr>
          <p:spPr>
            <a:xfrm>
              <a:off x="5909237" y="3931737"/>
              <a:ext cx="2487194" cy="892552"/>
            </a:xfrm>
            <a:prstGeom prst="rect">
              <a:avLst/>
            </a:prstGeom>
            <a:noFill/>
          </p:spPr>
          <p:txBody>
            <a:bodyPr wrap="square">
              <a:spAutoFit/>
            </a:bodyPr>
            <a:lstStyle/>
            <a:p>
              <a:pPr algn="ctr"/>
              <a:r>
                <a:rPr lang="en-US" sz="2200" dirty="0">
                  <a:solidFill>
                    <a:schemeClr val="bg1"/>
                  </a:solidFill>
                </a:rPr>
                <a:t>Late Crisis</a:t>
              </a:r>
            </a:p>
            <a:p>
              <a:pPr algn="ctr"/>
              <a:endParaRPr lang="en-US" sz="800" dirty="0">
                <a:solidFill>
                  <a:schemeClr val="bg1"/>
                </a:solidFill>
              </a:endParaRPr>
            </a:p>
            <a:p>
              <a:pPr algn="ctr"/>
              <a:r>
                <a:rPr lang="en-US" sz="2200" dirty="0">
                  <a:solidFill>
                    <a:schemeClr val="bg1"/>
                  </a:solidFill>
                </a:rPr>
                <a:t>Insolvency</a:t>
              </a:r>
            </a:p>
          </p:txBody>
        </p:sp>
      </p:grpSp>
      <p:grpSp>
        <p:nvGrpSpPr>
          <p:cNvPr id="42" name="Graphic 2">
            <a:extLst>
              <a:ext uri="{FF2B5EF4-FFF2-40B4-BE49-F238E27FC236}">
                <a16:creationId xmlns:a16="http://schemas.microsoft.com/office/drawing/2014/main" id="{3E27B082-B42D-6151-EACC-A99E0243F87A}"/>
              </a:ext>
            </a:extLst>
          </p:cNvPr>
          <p:cNvGrpSpPr/>
          <p:nvPr userDrawn="1"/>
        </p:nvGrpSpPr>
        <p:grpSpPr>
          <a:xfrm>
            <a:off x="1989414" y="3593027"/>
            <a:ext cx="1468067" cy="1703780"/>
            <a:chOff x="2403525" y="3625384"/>
            <a:chExt cx="853935" cy="991043"/>
          </a:xfrm>
          <a:solidFill>
            <a:schemeClr val="bg1"/>
          </a:solidFill>
        </p:grpSpPr>
        <p:sp>
          <p:nvSpPr>
            <p:cNvPr id="43" name="Freeform 42">
              <a:extLst>
                <a:ext uri="{FF2B5EF4-FFF2-40B4-BE49-F238E27FC236}">
                  <a16:creationId xmlns:a16="http://schemas.microsoft.com/office/drawing/2014/main" id="{53C391B4-32F8-1FF2-91AB-4CE64762F77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6FD43BE-7B2A-7B74-B79D-EB6BFB3E7674}"/>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2049977-A118-1826-6B34-3C8DC807B904}"/>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34B2B95-F272-2C57-2615-AD31648A1E2D}"/>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8456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F1372-E59E-0D5F-C23D-903C89204772}"/>
              </a:ext>
            </a:extLst>
          </p:cNvPr>
          <p:cNvSpPr/>
          <p:nvPr/>
        </p:nvSpPr>
        <p:spPr>
          <a:xfrm>
            <a:off x="0" y="362604"/>
            <a:ext cx="12192000" cy="12998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7C448A8-971B-2E3D-20BA-AD6BB5C7ED00}"/>
              </a:ext>
            </a:extLst>
          </p:cNvPr>
          <p:cNvSpPr>
            <a:spLocks noGrp="1"/>
          </p:cNvSpPr>
          <p:nvPr>
            <p:ph type="body" sz="quarter" idx="18"/>
          </p:nvPr>
        </p:nvSpPr>
        <p:spPr>
          <a:xfrm>
            <a:off x="529760" y="2009253"/>
            <a:ext cx="11073662" cy="3867704"/>
          </a:xfrm>
        </p:spPr>
        <p:txBody>
          <a:bodyPr/>
          <a:lstStyle/>
          <a:p>
            <a:pPr marL="342900" indent="-342900">
              <a:buClr>
                <a:srgbClr val="F16924"/>
              </a:buClr>
              <a:buFont typeface="Arial" panose="020B0604020202020204" pitchFamily="34" charset="0"/>
              <a:buChar char="•"/>
            </a:pPr>
            <a:r>
              <a:rPr lang="en-US" dirty="0"/>
              <a:t>Insolvency regimes are complex in design as they try to balance several objectives, including protecting the rights of creditors – essential to the </a:t>
            </a:r>
            <a:r>
              <a:rPr lang="en-US" dirty="0" err="1"/>
              <a:t>mobilisation</a:t>
            </a:r>
            <a:r>
              <a:rPr lang="en-US" dirty="0"/>
              <a:t> of capital for investment and working capital and other resources – and preventing the premature liquidation of viable firms.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In addition to legal rights, there is a need for an efficient judicial system to enforce these rights, or at least to serve as a credible enforcement threat and to speedily conduct the process of liquidation or restructuring when so desired.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These different objectives and constraints have led to differences in insolvency and collateral regimes across countries, as well as considerable variation in the actual use of bankruptcy proceedings to resolve financial distress. </a:t>
            </a:r>
          </a:p>
          <a:p>
            <a:pPr marL="342900" indent="-34290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60" y="236484"/>
            <a:ext cx="11187319" cy="1749972"/>
          </a:xfrm>
        </p:spPr>
        <p:txBody>
          <a:bodyPr>
            <a:normAutofit/>
          </a:bodyPr>
          <a:lstStyle/>
          <a:p>
            <a:r>
              <a:rPr lang="en-US" dirty="0"/>
              <a:t>How do I determine whether I have to file for insolvency? (country-specific)</a:t>
            </a:r>
          </a:p>
        </p:txBody>
      </p:sp>
    </p:spTree>
    <p:extLst>
      <p:ext uri="{BB962C8B-B14F-4D97-AF65-F5344CB8AC3E}">
        <p14:creationId xmlns:p14="http://schemas.microsoft.com/office/powerpoint/2010/main" val="161667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857499"/>
            <a:ext cx="5829372" cy="3195319"/>
          </a:xfrm>
        </p:spPr>
        <p:txBody>
          <a:bodyPr>
            <a:normAutofit/>
          </a:bodyPr>
          <a:lstStyle/>
          <a:p>
            <a:pPr marL="0" indent="0">
              <a:lnSpc>
                <a:spcPts val="2280"/>
              </a:lnSpc>
              <a:spcBef>
                <a:spcPts val="0"/>
              </a:spcBef>
            </a:pPr>
            <a:r>
              <a:rPr lang="en-US" sz="2200" dirty="0"/>
              <a:t>Bankruptcy criteria describe the conditions under which an enterprise can turn to bankruptcy procedures. When certain conditions are met, an enterprise can apply for voluntary bankruptcy, or it can be forced into a bankruptcy procedure under a creditor’s application. It is classified the regulations of 42 countries with respect to bankruptcy conditions. </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a:bodyPr>
          <a:lstStyle/>
          <a:p>
            <a:r>
              <a:rPr lang="en-US" dirty="0"/>
              <a:t>How do I determine whether I have to file for insolvency? (country-specific)</a:t>
            </a:r>
          </a:p>
        </p:txBody>
      </p:sp>
      <p:sp>
        <p:nvSpPr>
          <p:cNvPr id="10" name="Rectangle 9">
            <a:extLst>
              <a:ext uri="{FF2B5EF4-FFF2-40B4-BE49-F238E27FC236}">
                <a16:creationId xmlns:a16="http://schemas.microsoft.com/office/drawing/2014/main" id="{C7AF6130-605D-3EAE-4DCF-BCF5D2BA0DC8}"/>
              </a:ext>
            </a:extLst>
          </p:cNvPr>
          <p:cNvSpPr/>
          <p:nvPr/>
        </p:nvSpPr>
        <p:spPr>
          <a:xfrm>
            <a:off x="734714" y="243346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a:extLst>
              <a:ext uri="{FF2B5EF4-FFF2-40B4-BE49-F238E27FC236}">
                <a16:creationId xmlns:a16="http://schemas.microsoft.com/office/drawing/2014/main" id="{2629B3DE-0E44-3B65-B3F9-2FABCCCB7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230" r="32230"/>
          <a:stretch/>
        </p:blipFill>
        <p:spPr>
          <a:xfrm>
            <a:off x="7151915" y="0"/>
            <a:ext cx="4305372" cy="6858000"/>
          </a:xfrm>
          <a:prstGeom prst="rect">
            <a:avLst/>
          </a:prstGeom>
        </p:spPr>
      </p:pic>
    </p:spTree>
    <p:extLst>
      <p:ext uri="{BB962C8B-B14F-4D97-AF65-F5344CB8AC3E}">
        <p14:creationId xmlns:p14="http://schemas.microsoft.com/office/powerpoint/2010/main" val="2774799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318463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The inability to pay off debts</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The inability to pay off expired debts is a bankruptcy condition in: Estonia; France; Germany; Hungary; Italy (except for companies that can rapidly improve their economic condition); Slovakia.</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Some limits or specific conditions are added to the inability to pay off debts as a basic bankruptcy condition. For example, Belgium, Romania, Switzerland, (debts greater than 5% of gross debts). </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How do I determine whether I have to file for insolvency? (country-specific)</a:t>
            </a:r>
            <a:endParaRPr lang="en-GB" dirty="0">
              <a:solidFill>
                <a:schemeClr val="bg1"/>
              </a:solidFill>
            </a:endParaRPr>
          </a:p>
        </p:txBody>
      </p:sp>
      <p:pic>
        <p:nvPicPr>
          <p:cNvPr id="47" name="Picture 46" descr="Icon&#10;&#10;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3470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57925" y="1028218"/>
            <a:ext cx="4754535"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Understanding Financial and Liquidity Ratios</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57925" y="2055549"/>
            <a:ext cx="4754535" cy="6300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Insolvency as a restructuring approach</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96000" y="10854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96000" y="1945724"/>
            <a:ext cx="830393" cy="630000"/>
          </a:xfrm>
        </p:spPr>
        <p:txBody>
          <a:bodyPr/>
          <a:lstStyle/>
          <a:p>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089297" cy="2713166"/>
          </a:xfrm>
        </p:spPr>
        <p:txBody>
          <a:bodyPr>
            <a:normAutofit fontScale="92500"/>
          </a:bodyPr>
          <a:lstStyle/>
          <a:p>
            <a:r>
              <a:rPr lang="en-US" b="1" dirty="0">
                <a:latin typeface="Calibri" panose="020F0502020204030204" pitchFamily="34" charset="0"/>
                <a:ea typeface="Calibri" panose="020F0502020204030204" pitchFamily="34" charset="0"/>
                <a:cs typeface="Calibri" panose="020F0502020204030204" pitchFamily="34" charset="0"/>
              </a:rPr>
              <a:t>Understanding Financial and Liquidity Ratios and Insolvency as a Restructuring Approach</a:t>
            </a: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This module will introduce learners to a thorough understanding of the financial and liquidity ratios as key to managing an SME through a crisis, or to avoid a crisis. It will bring learners through the fundamentals of insolvency as a restructuring approach, with a </a:t>
            </a:r>
            <a:r>
              <a:rPr lang="en-US" sz="2200" dirty="0" err="1">
                <a:ea typeface="Calibri" panose="020F0502020204030204" pitchFamily="34" charset="0"/>
                <a:cs typeface="Times New Roman" panose="02020603050405020304" pitchFamily="18" charset="0"/>
              </a:rPr>
              <a:t>localised</a:t>
            </a:r>
            <a:r>
              <a:rPr lang="en-US" sz="2200" dirty="0">
                <a:ea typeface="Calibri" panose="020F0502020204030204" pitchFamily="34" charset="0"/>
                <a:cs typeface="Times New Roman" panose="02020603050405020304" pitchFamily="18" charset="0"/>
              </a:rPr>
              <a:t> approach to insolvency across our partner countries.</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MODULE 05</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71363" y="1872382"/>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71363" y="285272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84918" y="450559"/>
            <a:ext cx="3590277" cy="5003184"/>
          </a:xfrm>
        </p:spPr>
        <p:txBody>
          <a:bodyPr>
            <a:normAutofit/>
          </a:bodyPr>
          <a:lstStyle/>
          <a:p>
            <a:r>
              <a:rPr lang="en-GB" dirty="0">
                <a:solidFill>
                  <a:schemeClr val="bg1"/>
                </a:solidFill>
              </a:rPr>
              <a:t>How do I determine whether I have to file for insolvency? (country-specific)</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531855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The permanent inability to pay off debts</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Not many countries have this as a condition for bankruptcy. Finland is an example.</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The inability to pay off its expired debts or the inability to offset its debts with assets </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An enterprise can turn to a bankruptcy procedure provided it meets one of the situations. For example, Austria, the Czech Republic, Latvia, Poland and other countries. </a:t>
            </a:r>
          </a:p>
          <a:p>
            <a:pPr algn="l">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The inability to pay off the expired debts and also the inability to offset its debts with its assets</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For example, Norway and Spain.</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1346"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 name="Rectangle 3">
            <a:extLst>
              <a:ext uri="{FF2B5EF4-FFF2-40B4-BE49-F238E27FC236}">
                <a16:creationId xmlns:a16="http://schemas.microsoft.com/office/drawing/2014/main" id="{533F2B48-ECF0-8382-FDCF-E0AFCC41F005}"/>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98894" y="19843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498BE3-3735-F62F-5AF1-769E64F9A52F}"/>
              </a:ext>
            </a:extLst>
          </p:cNvPr>
          <p:cNvGrpSpPr/>
          <p:nvPr/>
        </p:nvGrpSpPr>
        <p:grpSpPr>
          <a:xfrm>
            <a:off x="4141346" y="2110292"/>
            <a:ext cx="701992" cy="701724"/>
            <a:chOff x="7037107" y="1407878"/>
            <a:chExt cx="701992" cy="701724"/>
          </a:xfrm>
        </p:grpSpPr>
        <p:sp>
          <p:nvSpPr>
            <p:cNvPr id="5" name="Freeform 4">
              <a:extLst>
                <a:ext uri="{FF2B5EF4-FFF2-40B4-BE49-F238E27FC236}">
                  <a16:creationId xmlns:a16="http://schemas.microsoft.com/office/drawing/2014/main" id="{1BF538AE-27E0-8FD0-0922-0CA72E9A9294}"/>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A85B4ABF-7779-99C1-238B-22D78379D2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3A4B6C82-D2D5-C807-089E-5C3CF74A832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 name="Group 7">
            <a:extLst>
              <a:ext uri="{FF2B5EF4-FFF2-40B4-BE49-F238E27FC236}">
                <a16:creationId xmlns:a16="http://schemas.microsoft.com/office/drawing/2014/main" id="{412DA39C-60F2-B16B-C186-6AA4B3D82F4E}"/>
              </a:ext>
            </a:extLst>
          </p:cNvPr>
          <p:cNvGrpSpPr/>
          <p:nvPr/>
        </p:nvGrpSpPr>
        <p:grpSpPr>
          <a:xfrm>
            <a:off x="4141346" y="4690055"/>
            <a:ext cx="701992" cy="701724"/>
            <a:chOff x="7037107" y="1407878"/>
            <a:chExt cx="701992" cy="701724"/>
          </a:xfrm>
        </p:grpSpPr>
        <p:sp>
          <p:nvSpPr>
            <p:cNvPr id="9" name="Freeform 8">
              <a:extLst>
                <a:ext uri="{FF2B5EF4-FFF2-40B4-BE49-F238E27FC236}">
                  <a16:creationId xmlns:a16="http://schemas.microsoft.com/office/drawing/2014/main" id="{208471FB-0E22-D62B-E0AE-B9B1306EECC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7F1B65D-1D6D-6FDA-E855-A80E4695A454}"/>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FB6DD458-BC5A-AC6B-DAAF-DB074455A91C}"/>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cxnSp>
        <p:nvCxnSpPr>
          <p:cNvPr id="13" name="Straight Connector 12">
            <a:extLst>
              <a:ext uri="{FF2B5EF4-FFF2-40B4-BE49-F238E27FC236}">
                <a16:creationId xmlns:a16="http://schemas.microsoft.com/office/drawing/2014/main" id="{30B95FD5-6C89-8A72-5273-7FC0A7DC0C67}"/>
              </a:ext>
            </a:extLst>
          </p:cNvPr>
          <p:cNvCxnSpPr>
            <a:cxnSpLocks/>
          </p:cNvCxnSpPr>
          <p:nvPr/>
        </p:nvCxnSpPr>
        <p:spPr>
          <a:xfrm>
            <a:off x="4577326" y="437400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14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334365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No specific bankruptcy condition is specified; the creditor can prove that the enterprise is bankrupt in any way</a:t>
            </a:r>
          </a:p>
          <a:p>
            <a:pPr algn="l">
              <a:lnSpc>
                <a:spcPts val="344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This kind of bankruptcy is not strictly limited. It leaves judges wide room to decide whether a company qualifies for bankruptcy. This kind of regulation exists in Sweden. </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As a whole, most countries make the inability to pay off debts the basic condition for bankruptcy. </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How do I determine whether I have to file for insolvency? (country-specific)</a:t>
            </a:r>
            <a:endParaRPr lang="en-GB" dirty="0">
              <a:solidFill>
                <a:schemeClr val="bg1"/>
              </a:solidFill>
            </a:endParaRPr>
          </a:p>
        </p:txBody>
      </p:sp>
      <p:pic>
        <p:nvPicPr>
          <p:cNvPr id="47" name="Picture 46" descr="Icon&#10;&#10;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2" name="Straight Connector 1">
            <a:extLst>
              <a:ext uri="{FF2B5EF4-FFF2-40B4-BE49-F238E27FC236}">
                <a16:creationId xmlns:a16="http://schemas.microsoft.com/office/drawing/2014/main" id="{1B1845A1-5B36-3A80-8029-1CB5C0D9E3FF}"/>
              </a:ext>
            </a:extLst>
          </p:cNvPr>
          <p:cNvCxnSpPr>
            <a:cxnSpLocks/>
          </p:cNvCxnSpPr>
          <p:nvPr/>
        </p:nvCxnSpPr>
        <p:spPr>
          <a:xfrm>
            <a:off x="4577326" y="3133037"/>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123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3046A-795A-EE30-5681-0538F3D94155}"/>
              </a:ext>
            </a:extLst>
          </p:cNvPr>
          <p:cNvSpPr>
            <a:spLocks noGrp="1"/>
          </p:cNvSpPr>
          <p:nvPr>
            <p:ph type="body" sz="quarter" idx="18"/>
          </p:nvPr>
        </p:nvSpPr>
        <p:spPr>
          <a:xfrm>
            <a:off x="529759" y="1757011"/>
            <a:ext cx="8461505" cy="4249910"/>
          </a:xfrm>
        </p:spPr>
        <p:txBody>
          <a:bodyPr/>
          <a:lstStyle/>
          <a:p>
            <a:pPr marL="342900" indent="-342900">
              <a:buClr>
                <a:srgbClr val="F16924"/>
              </a:buClr>
              <a:buFont typeface="Arial" panose="020B0604020202020204" pitchFamily="34" charset="0"/>
              <a:buChar char="•"/>
            </a:pPr>
            <a:r>
              <a:rPr lang="en-US" dirty="0"/>
              <a:t>The consequences of business insolvency can manifest themselves in various ways, and these can be grouped into two main categories – hard consequences and soft consequences.</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Soft consequences are those which are not particularly tangible and instead are a series of human reactions to the situation a director finds him or herself in. Examples of this include trouble sleeping, refusing to answer the phone or communicate with creditors, and growing tensions between stakeholders.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Dealing with insolvency can be extremely stressful on a personal level and can have a negative impact not only on company directors when they are at work but can also spill over into their home life and relationships.</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Consequences of Insolvency</a:t>
            </a:r>
          </a:p>
        </p:txBody>
      </p:sp>
      <p:grpSp>
        <p:nvGrpSpPr>
          <p:cNvPr id="4" name="Group 3">
            <a:extLst>
              <a:ext uri="{FF2B5EF4-FFF2-40B4-BE49-F238E27FC236}">
                <a16:creationId xmlns:a16="http://schemas.microsoft.com/office/drawing/2014/main" id="{DEF04244-BBB9-76A5-6CD6-0992191DAE79}"/>
              </a:ext>
            </a:extLst>
          </p:cNvPr>
          <p:cNvGrpSpPr/>
          <p:nvPr/>
        </p:nvGrpSpPr>
        <p:grpSpPr>
          <a:xfrm>
            <a:off x="9288795" y="3652444"/>
            <a:ext cx="2314626" cy="2354477"/>
            <a:chOff x="10605571" y="5357494"/>
            <a:chExt cx="1081655" cy="1100278"/>
          </a:xfrm>
          <a:solidFill>
            <a:srgbClr val="595959"/>
          </a:solidFill>
        </p:grpSpPr>
        <p:sp>
          <p:nvSpPr>
            <p:cNvPr id="5" name="Freeform 4">
              <a:extLst>
                <a:ext uri="{FF2B5EF4-FFF2-40B4-BE49-F238E27FC236}">
                  <a16:creationId xmlns:a16="http://schemas.microsoft.com/office/drawing/2014/main" id="{B1ECD54C-23E4-0CC3-2364-3FA2F875F887}"/>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F16924"/>
            </a:solidFill>
            <a:ln w="2953"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80DBE6D-16BE-07CC-BDFF-60CA68896D2E}"/>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AF88084-116D-BEDA-9A40-6368EE90FAF9}"/>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F83CDCA-1036-931D-0B5F-DCF4FB92CBEE}"/>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1AFBEE-BF42-C26F-59F4-83205F7E7F7A}"/>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DB5DB3-5D3B-7E2E-8A30-A591BEEB71A8}"/>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F16924"/>
            </a:solidFill>
            <a:ln w="29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EFF15AE-1C21-DDFE-6B33-55420BDD9B56}"/>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F16924"/>
            </a:solidFill>
            <a:ln w="29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A732130-C441-71BD-4B57-9A28A6FDCACE}"/>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F16924"/>
            </a:solidFill>
            <a:ln w="29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2321B96-DB81-1998-5B07-B94F50AA1F9A}"/>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F16924"/>
            </a:solidFill>
            <a:ln w="29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083DE5E-E44B-3312-F1DA-64BDFDEBB840}"/>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9A2DCBD-8D0D-BAA6-7C74-C16CEAB8978B}"/>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solidFill>
              <a:schemeClr val="bg1"/>
            </a:solidFill>
            <a:ln w="295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0141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757011"/>
            <a:ext cx="6400872" cy="4715268"/>
          </a:xfrm>
        </p:spPr>
        <p:txBody>
          <a:bodyPr>
            <a:normAutofit/>
          </a:bodyPr>
          <a:lstStyle/>
          <a:p>
            <a:pPr marL="0" indent="0">
              <a:lnSpc>
                <a:spcPts val="2280"/>
              </a:lnSpc>
              <a:spcBef>
                <a:spcPts val="0"/>
              </a:spcBef>
            </a:pPr>
            <a:r>
              <a:rPr lang="en-US" sz="2200" dirty="0"/>
              <a:t>Hard consequences on the other hand are those which are tangible and therefore difficult for the director to cover up or deny. </a:t>
            </a:r>
          </a:p>
          <a:p>
            <a:pPr marL="0" indent="0">
              <a:lnSpc>
                <a:spcPts val="2280"/>
              </a:lnSpc>
              <a:spcBef>
                <a:spcPts val="0"/>
              </a:spcBef>
            </a:pPr>
            <a:endParaRPr lang="en-US" sz="2200" dirty="0"/>
          </a:p>
          <a:p>
            <a:pPr marL="0" indent="0">
              <a:lnSpc>
                <a:spcPts val="2280"/>
              </a:lnSpc>
              <a:spcBef>
                <a:spcPts val="0"/>
              </a:spcBef>
            </a:pPr>
            <a:r>
              <a:rPr lang="en-US" sz="2200" dirty="0"/>
              <a:t>These tend to be financial in nature and include actions such as: being issued with a CCJ (county court judgment), a statutory demand, or a creditor petitioning to close your company through a WUP (winding up petition); banks recalling overdrafts or other finance providers restricting your borrowing terms; or falling behind on payments to suppliers, employees, and tax/revenue authorities.</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lnSpcReduction="10000"/>
          </a:bodyPr>
          <a:lstStyle/>
          <a:p>
            <a:r>
              <a:rPr lang="en-US" dirty="0"/>
              <a:t>Consequences of insolvency</a:t>
            </a:r>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Placeholder 11">
            <a:extLst>
              <a:ext uri="{FF2B5EF4-FFF2-40B4-BE49-F238E27FC236}">
                <a16:creationId xmlns:a16="http://schemas.microsoft.com/office/drawing/2014/main" id="{FABB6DAE-90C0-3451-AD53-60B8057AC9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5177" r="16347"/>
          <a:stretch/>
        </p:blipFill>
        <p:spPr>
          <a:xfrm>
            <a:off x="7479777" y="-33744"/>
            <a:ext cx="3977508" cy="689174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Let’s look at an Irish example</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9" y="1757010"/>
            <a:ext cx="11073662" cy="4593953"/>
          </a:xfrm>
        </p:spPr>
        <p:txBody>
          <a:bodyPr>
            <a:normAutofit/>
          </a:bodyPr>
          <a:lstStyle/>
          <a:p>
            <a:pPr marL="0" indent="0"/>
            <a:r>
              <a:rPr lang="en-GB" dirty="0"/>
              <a:t>The Small Company Administrative Rescue Process (SCARP) is an Irish Government initiative to provide accessible restructuring for small and micro companies. SCARP is largely modelled on existing Examinership legislation with some elements of personal insolvency legislation.</a:t>
            </a:r>
          </a:p>
          <a:p>
            <a:pPr marL="0" indent="0"/>
            <a:endParaRPr lang="en-GB" dirty="0"/>
          </a:p>
          <a:p>
            <a:pPr marL="0" indent="0"/>
            <a:r>
              <a:rPr lang="en-GB" dirty="0"/>
              <a:t>In June 2015, the Circuit court introduced Examinerships hoping that this would make the process more accessible and cost effective for smaller companies. But it did not had the desired effect. Whilst Examinership is a flexible and well travelled restructuring process for larger companies, it has not been accessible for many smaller companies largely due to the costs involved in the process.</a:t>
            </a:r>
          </a:p>
          <a:p>
            <a:pPr marL="0" indent="0"/>
            <a:endParaRPr lang="en-GB" dirty="0"/>
          </a:p>
          <a:p>
            <a:pPr marL="0" indent="0"/>
            <a:r>
              <a:rPr lang="en-GB" dirty="0"/>
              <a:t>The impact of Covid on smaller companies (retail, hospitality, leisure and the services sectors in particular) further exacerbated the need for a more cost-effective corporate restructuring process.</a:t>
            </a:r>
            <a:endParaRPr lang="en-IE" dirty="0"/>
          </a:p>
        </p:txBody>
      </p:sp>
    </p:spTree>
    <p:extLst>
      <p:ext uri="{BB962C8B-B14F-4D97-AF65-F5344CB8AC3E}">
        <p14:creationId xmlns:p14="http://schemas.microsoft.com/office/powerpoint/2010/main" val="2132465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Let’s look at an Irish example</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8" y="1533725"/>
            <a:ext cx="11548827" cy="5962228"/>
          </a:xfrm>
        </p:spPr>
        <p:txBody>
          <a:bodyPr>
            <a:normAutofit/>
          </a:bodyPr>
          <a:lstStyle/>
          <a:p>
            <a:pPr marL="0" indent="0"/>
            <a:r>
              <a:rPr lang="en-GB" sz="2000" b="1" dirty="0"/>
              <a:t>Key Features of SCARP: </a:t>
            </a:r>
          </a:p>
          <a:p>
            <a:pPr marL="457200" indent="-457200">
              <a:buAutoNum type="arabicPeriod"/>
            </a:pPr>
            <a:r>
              <a:rPr lang="en-GB" sz="2000" dirty="0"/>
              <a:t>The SCARP process is only available to Small and Micro companies who meet two of the following criteria; </a:t>
            </a:r>
          </a:p>
          <a:p>
            <a:pPr marL="0" indent="0"/>
            <a:r>
              <a:rPr lang="en-GB" sz="2000" dirty="0"/>
              <a:t>	</a:t>
            </a:r>
            <a:r>
              <a:rPr lang="en-GB" sz="1800" i="1" dirty="0"/>
              <a:t>A. Turnover less than €12M. B. Balance Sheet total less than €6M. C. Less than 50 employees.</a:t>
            </a:r>
          </a:p>
          <a:p>
            <a:pPr marL="0" indent="0"/>
            <a:endParaRPr lang="en-GB" sz="1800" dirty="0"/>
          </a:p>
          <a:p>
            <a:pPr marL="457200" indent="-457200">
              <a:buAutoNum type="arabicPeriod" startAt="2"/>
            </a:pPr>
            <a:r>
              <a:rPr lang="en-GB" sz="2000" dirty="0"/>
              <a:t>The SCARP process will commence following the passing of a resolution of the directors of the company, as opposed to the presentation of a petition before the court, as is required in Examinership. </a:t>
            </a:r>
          </a:p>
          <a:p>
            <a:pPr marL="0" indent="0"/>
            <a:endParaRPr lang="en-GB" sz="2000" dirty="0"/>
          </a:p>
          <a:p>
            <a:pPr marL="457200" indent="-457200">
              <a:buAutoNum type="arabicPeriod" startAt="3"/>
            </a:pPr>
            <a:r>
              <a:rPr lang="en-GB" sz="2000" dirty="0"/>
              <a:t>The process is led by a qualified insolvency practitioner who is appointed as the “Process Advisor” and who is tasked with formulating a rescue plan for agreement with creditors.</a:t>
            </a:r>
          </a:p>
          <a:p>
            <a:pPr marL="0" indent="0"/>
            <a:endParaRPr lang="en-GB" sz="2000" dirty="0"/>
          </a:p>
          <a:p>
            <a:pPr marL="457200" indent="-457200">
              <a:buAutoNum type="arabicPeriod" startAt="4"/>
            </a:pPr>
            <a:r>
              <a:rPr lang="en-GB" sz="2000" dirty="0"/>
              <a:t>The process will have a 70-day timeline from commencement - 49 days for creditors to receive &amp; vote on rescue proposals and a 21-day cooling off period where creditors objections can be raised. </a:t>
            </a:r>
          </a:p>
          <a:p>
            <a:pPr marL="0" indent="0"/>
            <a:endParaRPr lang="en-GB" sz="2000" dirty="0"/>
          </a:p>
          <a:p>
            <a:pPr marL="446088" indent="-446088"/>
            <a:r>
              <a:rPr lang="en-GB" sz="2000" dirty="0"/>
              <a:t>5.   Unlike Examinership, there is no immediate protection from creditor enforcement, however, protection can be sought after the ‘Process Advisor’ has been appointed. </a:t>
            </a:r>
            <a:endParaRPr lang="en-IE" sz="2000" dirty="0"/>
          </a:p>
        </p:txBody>
      </p:sp>
    </p:spTree>
    <p:extLst>
      <p:ext uri="{BB962C8B-B14F-4D97-AF65-F5344CB8AC3E}">
        <p14:creationId xmlns:p14="http://schemas.microsoft.com/office/powerpoint/2010/main" val="311240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Let’s look at an Irish example</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59169" y="1650685"/>
            <a:ext cx="11073662" cy="4593953"/>
          </a:xfrm>
        </p:spPr>
        <p:txBody>
          <a:bodyPr>
            <a:normAutofit/>
          </a:bodyPr>
          <a:lstStyle/>
          <a:p>
            <a:pPr marL="0" indent="0"/>
            <a:r>
              <a:rPr lang="en-GB" dirty="0"/>
              <a:t>6. Cross class cram down of debts is feasible in the current draft of the legislation. </a:t>
            </a:r>
          </a:p>
          <a:p>
            <a:pPr marL="0" indent="0"/>
            <a:endParaRPr lang="en-GB" dirty="0"/>
          </a:p>
          <a:p>
            <a:pPr marL="0" indent="0"/>
            <a:r>
              <a:rPr lang="en-GB" dirty="0"/>
              <a:t>7. The majority of creditors required to approve a proposed rescue plan is 60% in number, with a majority in value. </a:t>
            </a:r>
          </a:p>
          <a:p>
            <a:pPr marL="0" indent="0"/>
            <a:endParaRPr lang="en-GB" dirty="0"/>
          </a:p>
          <a:p>
            <a:pPr marL="0" indent="0"/>
            <a:r>
              <a:rPr lang="en-GB" dirty="0"/>
              <a:t>8. The process allows for excludable debt, which encompasses taxes, duties, levies, and other similar charges payable to the state and debts arising under social welfare entitlements. </a:t>
            </a:r>
          </a:p>
          <a:p>
            <a:pPr marL="0" indent="0"/>
            <a:endParaRPr lang="en-GB" dirty="0"/>
          </a:p>
          <a:p>
            <a:pPr marL="0" indent="0"/>
            <a:r>
              <a:rPr lang="en-GB" dirty="0"/>
              <a:t>9. SCARP does allow for the repudiation of onerous contracts, but this will require a court application if it is not voluntarily agreed between the parties to the lease. </a:t>
            </a:r>
          </a:p>
          <a:p>
            <a:pPr marL="0" indent="0"/>
            <a:endParaRPr lang="en-GB" dirty="0"/>
          </a:p>
          <a:p>
            <a:pPr marL="0" indent="0"/>
            <a:r>
              <a:rPr lang="en-GB" dirty="0"/>
              <a:t>10. SCARP places a requirement on the ‘Process Advisor’ to report to the ‘Office of the Director of Corporate Enforcement’ (ODCE) on the historical conduct of the directors</a:t>
            </a:r>
            <a:endParaRPr lang="en-IE" dirty="0"/>
          </a:p>
        </p:txBody>
      </p:sp>
    </p:spTree>
    <p:extLst>
      <p:ext uri="{BB962C8B-B14F-4D97-AF65-F5344CB8AC3E}">
        <p14:creationId xmlns:p14="http://schemas.microsoft.com/office/powerpoint/2010/main" val="743054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58" y="642972"/>
            <a:ext cx="8046683" cy="582221"/>
          </a:xfrm>
        </p:spPr>
        <p:txBody>
          <a:bodyPr>
            <a:normAutofit lnSpcReduction="10000"/>
          </a:bodyPr>
          <a:lstStyle/>
          <a:p>
            <a:pPr marL="0" indent="0"/>
            <a:r>
              <a:rPr lang="en-IE" b="1" dirty="0">
                <a:solidFill>
                  <a:srgbClr val="B41F7A"/>
                </a:solidFill>
              </a:rPr>
              <a:t>SCARP VS Examinership </a:t>
            </a:r>
          </a:p>
        </p:txBody>
      </p:sp>
      <p:grpSp>
        <p:nvGrpSpPr>
          <p:cNvPr id="56" name="Group 55">
            <a:extLst>
              <a:ext uri="{FF2B5EF4-FFF2-40B4-BE49-F238E27FC236}">
                <a16:creationId xmlns:a16="http://schemas.microsoft.com/office/drawing/2014/main" id="{20F3288E-E086-D81B-C337-2CC8C9B94D2A}"/>
              </a:ext>
            </a:extLst>
          </p:cNvPr>
          <p:cNvGrpSpPr/>
          <p:nvPr/>
        </p:nvGrpSpPr>
        <p:grpSpPr>
          <a:xfrm>
            <a:off x="355905" y="1357312"/>
            <a:ext cx="11536426" cy="4892400"/>
            <a:chOff x="355905" y="1357312"/>
            <a:chExt cx="11536426" cy="4892400"/>
          </a:xfrm>
        </p:grpSpPr>
        <p:grpSp>
          <p:nvGrpSpPr>
            <p:cNvPr id="57" name="Group 56">
              <a:extLst>
                <a:ext uri="{FF2B5EF4-FFF2-40B4-BE49-F238E27FC236}">
                  <a16:creationId xmlns:a16="http://schemas.microsoft.com/office/drawing/2014/main" id="{BA07EB5F-F11D-45DD-8D1A-6668C2378EA7}"/>
                </a:ext>
              </a:extLst>
            </p:cNvPr>
            <p:cNvGrpSpPr/>
            <p:nvPr/>
          </p:nvGrpSpPr>
          <p:grpSpPr>
            <a:xfrm>
              <a:off x="422773" y="1357312"/>
              <a:ext cx="11440984" cy="4892400"/>
              <a:chOff x="1051423" y="988989"/>
              <a:chExt cx="10982155" cy="4903141"/>
            </a:xfrm>
          </p:grpSpPr>
          <p:sp>
            <p:nvSpPr>
              <p:cNvPr id="100" name="Freeform 99">
                <a:extLst>
                  <a:ext uri="{FF2B5EF4-FFF2-40B4-BE49-F238E27FC236}">
                    <a16:creationId xmlns:a16="http://schemas.microsoft.com/office/drawing/2014/main" id="{7529B37F-0B79-1B4A-27AD-8D1D62F6D15C}"/>
                  </a:ext>
                </a:extLst>
              </p:cNvPr>
              <p:cNvSpPr/>
              <p:nvPr/>
            </p:nvSpPr>
            <p:spPr>
              <a:xfrm>
                <a:off x="8232390" y="988989"/>
                <a:ext cx="3801188" cy="4903141"/>
              </a:xfrm>
              <a:custGeom>
                <a:avLst/>
                <a:gdLst>
                  <a:gd name="connsiteX0" fmla="*/ 0 w 1845613"/>
                  <a:gd name="connsiteY0" fmla="*/ 0 h 4898055"/>
                  <a:gd name="connsiteX1" fmla="*/ 1845614 w 1845613"/>
                  <a:gd name="connsiteY1" fmla="*/ 0 h 4898055"/>
                  <a:gd name="connsiteX2" fmla="*/ 1845614 w 1845613"/>
                  <a:gd name="connsiteY2" fmla="*/ 4898055 h 4898055"/>
                  <a:gd name="connsiteX3" fmla="*/ 1 w 1845613"/>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845613" h="4898055">
                    <a:moveTo>
                      <a:pt x="0" y="0"/>
                    </a:moveTo>
                    <a:lnTo>
                      <a:pt x="1845614" y="0"/>
                    </a:lnTo>
                    <a:lnTo>
                      <a:pt x="1845614" y="4898055"/>
                    </a:lnTo>
                    <a:lnTo>
                      <a:pt x="1" y="4898055"/>
                    </a:lnTo>
                    <a:close/>
                  </a:path>
                </a:pathLst>
              </a:custGeom>
              <a:solidFill>
                <a:srgbClr val="F16924"/>
              </a:solidFill>
              <a:ln w="1373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B0CEF5F-F9B2-5C89-D0F9-3773C0530235}"/>
                  </a:ext>
                </a:extLst>
              </p:cNvPr>
              <p:cNvSpPr/>
              <p:nvPr/>
            </p:nvSpPr>
            <p:spPr>
              <a:xfrm>
                <a:off x="4417487" y="988989"/>
                <a:ext cx="3801188" cy="4903141"/>
              </a:xfrm>
              <a:custGeom>
                <a:avLst/>
                <a:gdLst>
                  <a:gd name="connsiteX0" fmla="*/ 0 w 1908828"/>
                  <a:gd name="connsiteY0" fmla="*/ 0 h 4898055"/>
                  <a:gd name="connsiteX1" fmla="*/ 1908829 w 1908828"/>
                  <a:gd name="connsiteY1" fmla="*/ 0 h 4898055"/>
                  <a:gd name="connsiteX2" fmla="*/ 1908829 w 1908828"/>
                  <a:gd name="connsiteY2" fmla="*/ 4898055 h 4898055"/>
                  <a:gd name="connsiteX3" fmla="*/ 0 w 1908828"/>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08828" h="4898055">
                    <a:moveTo>
                      <a:pt x="0" y="0"/>
                    </a:moveTo>
                    <a:lnTo>
                      <a:pt x="1908829" y="0"/>
                    </a:lnTo>
                    <a:lnTo>
                      <a:pt x="1908829" y="4898055"/>
                    </a:lnTo>
                    <a:lnTo>
                      <a:pt x="0" y="4898055"/>
                    </a:lnTo>
                    <a:close/>
                  </a:path>
                </a:pathLst>
              </a:custGeom>
              <a:solidFill>
                <a:srgbClr val="B41F7A"/>
              </a:solidFill>
              <a:ln w="1373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4EC5A1E-6907-D527-888B-F2F62531A9DC}"/>
                  </a:ext>
                </a:extLst>
              </p:cNvPr>
              <p:cNvSpPr/>
              <p:nvPr/>
            </p:nvSpPr>
            <p:spPr>
              <a:xfrm>
                <a:off x="1051423" y="988989"/>
                <a:ext cx="3351957" cy="4903141"/>
              </a:xfrm>
              <a:custGeom>
                <a:avLst/>
                <a:gdLst>
                  <a:gd name="connsiteX0" fmla="*/ 0 w 1959675"/>
                  <a:gd name="connsiteY0" fmla="*/ 0 h 4898055"/>
                  <a:gd name="connsiteX1" fmla="*/ 1959676 w 1959675"/>
                  <a:gd name="connsiteY1" fmla="*/ 0 h 4898055"/>
                  <a:gd name="connsiteX2" fmla="*/ 1959676 w 1959675"/>
                  <a:gd name="connsiteY2" fmla="*/ 4898055 h 4898055"/>
                  <a:gd name="connsiteX3" fmla="*/ 0 w 1959675"/>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59675" h="4898055">
                    <a:moveTo>
                      <a:pt x="0" y="0"/>
                    </a:moveTo>
                    <a:lnTo>
                      <a:pt x="1959676" y="0"/>
                    </a:lnTo>
                    <a:lnTo>
                      <a:pt x="1959676" y="4898055"/>
                    </a:lnTo>
                    <a:lnTo>
                      <a:pt x="0" y="4898055"/>
                    </a:lnTo>
                    <a:close/>
                  </a:path>
                </a:pathLst>
              </a:custGeom>
              <a:solidFill>
                <a:srgbClr val="7F1C58"/>
              </a:solidFill>
              <a:ln w="13735" cap="flat">
                <a:noFill/>
                <a:prstDash val="solid"/>
                <a:miter/>
              </a:ln>
            </p:spPr>
            <p:txBody>
              <a:bodyPr rtlCol="0" anchor="ctr"/>
              <a:lstStyle/>
              <a:p>
                <a:endParaRPr lang="en-US" dirty="0"/>
              </a:p>
            </p:txBody>
          </p:sp>
        </p:grpSp>
        <p:grpSp>
          <p:nvGrpSpPr>
            <p:cNvPr id="58" name="Group 57">
              <a:extLst>
                <a:ext uri="{FF2B5EF4-FFF2-40B4-BE49-F238E27FC236}">
                  <a16:creationId xmlns:a16="http://schemas.microsoft.com/office/drawing/2014/main" id="{9C80E9BB-930B-DC30-31E4-1394FD7DF91F}"/>
                </a:ext>
              </a:extLst>
            </p:cNvPr>
            <p:cNvGrpSpPr/>
            <p:nvPr/>
          </p:nvGrpSpPr>
          <p:grpSpPr>
            <a:xfrm>
              <a:off x="422774" y="1815132"/>
              <a:ext cx="11118497" cy="302775"/>
              <a:chOff x="422774" y="1829420"/>
              <a:chExt cx="11118497" cy="302775"/>
            </a:xfrm>
          </p:grpSpPr>
          <p:sp>
            <p:nvSpPr>
              <p:cNvPr id="97" name="TextBox 96">
                <a:extLst>
                  <a:ext uri="{FF2B5EF4-FFF2-40B4-BE49-F238E27FC236}">
                    <a16:creationId xmlns:a16="http://schemas.microsoft.com/office/drawing/2014/main" id="{A96E257A-C905-FA92-9C92-77BA0CFB51A7}"/>
                  </a:ext>
                </a:extLst>
              </p:cNvPr>
              <p:cNvSpPr txBox="1"/>
              <p:nvPr/>
            </p:nvSpPr>
            <p:spPr>
              <a:xfrm>
                <a:off x="422774" y="1829420"/>
                <a:ext cx="3506695"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Company size restriction</a:t>
                </a:r>
              </a:p>
            </p:txBody>
          </p:sp>
          <p:sp>
            <p:nvSpPr>
              <p:cNvPr id="98" name="TextBox 97">
                <a:extLst>
                  <a:ext uri="{FF2B5EF4-FFF2-40B4-BE49-F238E27FC236}">
                    <a16:creationId xmlns:a16="http://schemas.microsoft.com/office/drawing/2014/main" id="{A8411C9E-E02D-BC08-B452-83656B249952}"/>
                  </a:ext>
                </a:extLst>
              </p:cNvPr>
              <p:cNvSpPr txBox="1"/>
              <p:nvPr/>
            </p:nvSpPr>
            <p:spPr>
              <a:xfrm>
                <a:off x="3943756" y="1829420"/>
                <a:ext cx="3854537"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Small or Micro company only</a:t>
                </a:r>
              </a:p>
            </p:txBody>
          </p:sp>
          <p:sp>
            <p:nvSpPr>
              <p:cNvPr id="99" name="TextBox 98">
                <a:extLst>
                  <a:ext uri="{FF2B5EF4-FFF2-40B4-BE49-F238E27FC236}">
                    <a16:creationId xmlns:a16="http://schemas.microsoft.com/office/drawing/2014/main" id="{3B0A28CC-D683-9E22-1711-5B764F44C04B}"/>
                  </a:ext>
                </a:extLst>
              </p:cNvPr>
              <p:cNvSpPr txBox="1"/>
              <p:nvPr/>
            </p:nvSpPr>
            <p:spPr>
              <a:xfrm>
                <a:off x="7903756" y="1829420"/>
                <a:ext cx="3637515" cy="302775"/>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None</a:t>
                </a:r>
              </a:p>
            </p:txBody>
          </p:sp>
        </p:grpSp>
        <p:sp>
          <p:nvSpPr>
            <p:cNvPr id="59" name="TextBox 58">
              <a:extLst>
                <a:ext uri="{FF2B5EF4-FFF2-40B4-BE49-F238E27FC236}">
                  <a16:creationId xmlns:a16="http://schemas.microsoft.com/office/drawing/2014/main" id="{93BFCE14-BD6B-47FC-7573-3C8480CB8A4B}"/>
                </a:ext>
              </a:extLst>
            </p:cNvPr>
            <p:cNvSpPr txBox="1"/>
            <p:nvPr/>
          </p:nvSpPr>
          <p:spPr>
            <a:xfrm>
              <a:off x="3943756" y="1402595"/>
              <a:ext cx="3854538" cy="353943"/>
            </a:xfrm>
            <a:prstGeom prst="rect">
              <a:avLst/>
            </a:prstGeom>
            <a:noFill/>
          </p:spPr>
          <p:txBody>
            <a:bodyPr wrap="square">
              <a:spAutoFit/>
            </a:bodyPr>
            <a:lstStyle/>
            <a:p>
              <a:r>
                <a:rPr lang="en-IE" sz="1700" b="1" dirty="0">
                  <a:solidFill>
                    <a:schemeClr val="bg1"/>
                  </a:solidFill>
                  <a:effectLst/>
                  <a:latin typeface="Calibri" panose="020F0502020204030204" pitchFamily="34" charset="0"/>
                  <a:cs typeface="Calibri" panose="020F0502020204030204" pitchFamily="34" charset="0"/>
                </a:rPr>
                <a:t>SCARP</a:t>
              </a:r>
            </a:p>
          </p:txBody>
        </p:sp>
        <p:sp>
          <p:nvSpPr>
            <p:cNvPr id="60" name="TextBox 59">
              <a:extLst>
                <a:ext uri="{FF2B5EF4-FFF2-40B4-BE49-F238E27FC236}">
                  <a16:creationId xmlns:a16="http://schemas.microsoft.com/office/drawing/2014/main" id="{59C2DBC6-1D3F-4161-EF80-CFDA39970686}"/>
                </a:ext>
              </a:extLst>
            </p:cNvPr>
            <p:cNvSpPr txBox="1"/>
            <p:nvPr/>
          </p:nvSpPr>
          <p:spPr>
            <a:xfrm>
              <a:off x="7903756" y="1388169"/>
              <a:ext cx="3596620" cy="353943"/>
            </a:xfrm>
            <a:prstGeom prst="rect">
              <a:avLst/>
            </a:prstGeom>
            <a:noFill/>
          </p:spPr>
          <p:txBody>
            <a:bodyPr wrap="square">
              <a:spAutoFit/>
            </a:bodyPr>
            <a:lstStyle/>
            <a:p>
              <a:r>
                <a:rPr lang="en-IE" sz="1700" b="1" dirty="0">
                  <a:solidFill>
                    <a:schemeClr val="bg1"/>
                  </a:solidFill>
                  <a:effectLst/>
                  <a:latin typeface="Calibri" panose="020F0502020204030204" pitchFamily="34" charset="0"/>
                  <a:cs typeface="Calibri" panose="020F0502020204030204" pitchFamily="34" charset="0"/>
                </a:rPr>
                <a:t>EXAMINERSHIP</a:t>
              </a:r>
            </a:p>
          </p:txBody>
        </p:sp>
        <p:cxnSp>
          <p:nvCxnSpPr>
            <p:cNvPr id="61" name="Straight Connector 60">
              <a:extLst>
                <a:ext uri="{FF2B5EF4-FFF2-40B4-BE49-F238E27FC236}">
                  <a16:creationId xmlns:a16="http://schemas.microsoft.com/office/drawing/2014/main" id="{AB7E37D4-3C0E-7B7F-0713-C714F09F29CB}"/>
                </a:ext>
              </a:extLst>
            </p:cNvPr>
            <p:cNvCxnSpPr>
              <a:cxnSpLocks/>
            </p:cNvCxnSpPr>
            <p:nvPr/>
          </p:nvCxnSpPr>
          <p:spPr>
            <a:xfrm>
              <a:off x="355905" y="1757639"/>
              <a:ext cx="1150785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6678E4-2574-3761-6C8E-F0453C34B71F}"/>
                </a:ext>
              </a:extLst>
            </p:cNvPr>
            <p:cNvCxnSpPr>
              <a:cxnSpLocks/>
            </p:cNvCxnSpPr>
            <p:nvPr/>
          </p:nvCxnSpPr>
          <p:spPr>
            <a:xfrm>
              <a:off x="437062" y="2138636"/>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BC23C41-EC5A-8358-8575-AF0D3324C1DA}"/>
                </a:ext>
              </a:extLst>
            </p:cNvPr>
            <p:cNvGrpSpPr/>
            <p:nvPr/>
          </p:nvGrpSpPr>
          <p:grpSpPr>
            <a:xfrm>
              <a:off x="422774" y="2178970"/>
              <a:ext cx="11455271" cy="505588"/>
              <a:chOff x="422774" y="1829420"/>
              <a:chExt cx="11455271" cy="505588"/>
            </a:xfrm>
          </p:grpSpPr>
          <p:sp>
            <p:nvSpPr>
              <p:cNvPr id="94" name="TextBox 93">
                <a:extLst>
                  <a:ext uri="{FF2B5EF4-FFF2-40B4-BE49-F238E27FC236}">
                    <a16:creationId xmlns:a16="http://schemas.microsoft.com/office/drawing/2014/main" id="{3BE969C7-8115-1585-D75A-056A390D062E}"/>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Entry to Process</a:t>
                </a:r>
              </a:p>
              <a:p>
                <a:pPr>
                  <a:lnSpc>
                    <a:spcPts val="1620"/>
                  </a:lnSpc>
                </a:pPr>
                <a:endParaRPr lang="en-IE" sz="1600" b="1" dirty="0">
                  <a:solidFill>
                    <a:schemeClr val="bg1"/>
                  </a:solidFill>
                  <a:effectLst/>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E66E83E2-4A34-2DD8-CB3F-501887DBC73A}"/>
                  </a:ext>
                </a:extLst>
              </p:cNvPr>
              <p:cNvSpPr txBox="1"/>
              <p:nvPr/>
            </p:nvSpPr>
            <p:spPr>
              <a:xfrm>
                <a:off x="3943758" y="1829420"/>
                <a:ext cx="3854536"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Passing of resolution by Directors to appoint Process Advisor</a:t>
                </a:r>
              </a:p>
            </p:txBody>
          </p:sp>
          <p:sp>
            <p:nvSpPr>
              <p:cNvPr id="96" name="TextBox 95">
                <a:extLst>
                  <a:ext uri="{FF2B5EF4-FFF2-40B4-BE49-F238E27FC236}">
                    <a16:creationId xmlns:a16="http://schemas.microsoft.com/office/drawing/2014/main" id="{9BB1F7D7-49A4-FCCD-CF97-688536CD7AF1}"/>
                  </a:ext>
                </a:extLst>
              </p:cNvPr>
              <p:cNvSpPr txBox="1"/>
              <p:nvPr/>
            </p:nvSpPr>
            <p:spPr>
              <a:xfrm>
                <a:off x="7903756" y="1829420"/>
                <a:ext cx="3974289"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Petition presented to the court accompanied by Independent Experts Report</a:t>
                </a:r>
              </a:p>
            </p:txBody>
          </p:sp>
        </p:grpSp>
        <p:grpSp>
          <p:nvGrpSpPr>
            <p:cNvPr id="64" name="Group 63">
              <a:extLst>
                <a:ext uri="{FF2B5EF4-FFF2-40B4-BE49-F238E27FC236}">
                  <a16:creationId xmlns:a16="http://schemas.microsoft.com/office/drawing/2014/main" id="{8B5D6F2C-E51D-5DCE-077F-58B727AE52D5}"/>
                </a:ext>
              </a:extLst>
            </p:cNvPr>
            <p:cNvGrpSpPr/>
            <p:nvPr/>
          </p:nvGrpSpPr>
          <p:grpSpPr>
            <a:xfrm>
              <a:off x="437062" y="2747993"/>
              <a:ext cx="11118497" cy="505588"/>
              <a:chOff x="422774" y="1829420"/>
              <a:chExt cx="11118497" cy="505588"/>
            </a:xfrm>
          </p:grpSpPr>
          <p:sp>
            <p:nvSpPr>
              <p:cNvPr id="91" name="TextBox 90">
                <a:extLst>
                  <a:ext uri="{FF2B5EF4-FFF2-40B4-BE49-F238E27FC236}">
                    <a16:creationId xmlns:a16="http://schemas.microsoft.com/office/drawing/2014/main" id="{65EBBD23-77D1-D77D-1501-5117A79773A7}"/>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Day to day control of</a:t>
                </a:r>
              </a:p>
              <a:p>
                <a:pPr>
                  <a:lnSpc>
                    <a:spcPts val="1620"/>
                  </a:lnSpc>
                </a:pPr>
                <a:r>
                  <a:rPr lang="en-IE" sz="1600" b="1" dirty="0">
                    <a:solidFill>
                      <a:schemeClr val="bg1"/>
                    </a:solidFill>
                    <a:effectLst/>
                    <a:latin typeface="Calibri" panose="020F0502020204030204" pitchFamily="34" charset="0"/>
                    <a:cs typeface="Calibri" panose="020F0502020204030204" pitchFamily="34" charset="0"/>
                  </a:rPr>
                  <a:t>company during process</a:t>
                </a:r>
              </a:p>
            </p:txBody>
          </p:sp>
          <p:sp>
            <p:nvSpPr>
              <p:cNvPr id="92" name="TextBox 91">
                <a:extLst>
                  <a:ext uri="{FF2B5EF4-FFF2-40B4-BE49-F238E27FC236}">
                    <a16:creationId xmlns:a16="http://schemas.microsoft.com/office/drawing/2014/main" id="{6A9107AF-78D0-6C9F-8B0D-FF4FC90E8A22}"/>
                  </a:ext>
                </a:extLst>
              </p:cNvPr>
              <p:cNvSpPr txBox="1"/>
              <p:nvPr/>
            </p:nvSpPr>
            <p:spPr>
              <a:xfrm>
                <a:off x="3900485" y="1829420"/>
                <a:ext cx="3897809"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Directors of the company</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8E0FE7A9-2C48-E984-FDC5-6AAFC5CA98D8}"/>
                  </a:ext>
                </a:extLst>
              </p:cNvPr>
              <p:cNvSpPr txBox="1"/>
              <p:nvPr/>
            </p:nvSpPr>
            <p:spPr>
              <a:xfrm>
                <a:off x="7903756" y="1829420"/>
                <a:ext cx="3637515"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Directors of the company</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5" name="Group 64">
              <a:extLst>
                <a:ext uri="{FF2B5EF4-FFF2-40B4-BE49-F238E27FC236}">
                  <a16:creationId xmlns:a16="http://schemas.microsoft.com/office/drawing/2014/main" id="{57C03045-C5E9-1A43-C494-10C4B368D9BC}"/>
                </a:ext>
              </a:extLst>
            </p:cNvPr>
            <p:cNvGrpSpPr/>
            <p:nvPr/>
          </p:nvGrpSpPr>
          <p:grpSpPr>
            <a:xfrm>
              <a:off x="437062" y="3375550"/>
              <a:ext cx="11118497" cy="710772"/>
              <a:chOff x="422774" y="1829420"/>
              <a:chExt cx="11118497" cy="710772"/>
            </a:xfrm>
          </p:grpSpPr>
          <p:sp>
            <p:nvSpPr>
              <p:cNvPr id="88" name="TextBox 87">
                <a:extLst>
                  <a:ext uri="{FF2B5EF4-FFF2-40B4-BE49-F238E27FC236}">
                    <a16:creationId xmlns:a16="http://schemas.microsoft.com/office/drawing/2014/main" id="{E7864B44-78C8-54B9-1927-0757F619B6EB}"/>
                  </a:ext>
                </a:extLst>
              </p:cNvPr>
              <p:cNvSpPr txBox="1"/>
              <p:nvPr/>
            </p:nvSpPr>
            <p:spPr>
              <a:xfrm>
                <a:off x="422774" y="1829420"/>
                <a:ext cx="3632089"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Immediate protection from creditors</a:t>
                </a:r>
              </a:p>
            </p:txBody>
          </p:sp>
          <p:sp>
            <p:nvSpPr>
              <p:cNvPr id="89" name="TextBox 88">
                <a:extLst>
                  <a:ext uri="{FF2B5EF4-FFF2-40B4-BE49-F238E27FC236}">
                    <a16:creationId xmlns:a16="http://schemas.microsoft.com/office/drawing/2014/main" id="{C12F3921-FA84-C8A0-6227-9812CDE0E914}"/>
                  </a:ext>
                </a:extLst>
              </p:cNvPr>
              <p:cNvSpPr txBox="1"/>
              <p:nvPr/>
            </p:nvSpPr>
            <p:spPr>
              <a:xfrm>
                <a:off x="3929470" y="1829420"/>
                <a:ext cx="3868824"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No - Requires a court application</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F3D529FD-F668-1C0D-FE26-35F2495F335B}"/>
                  </a:ext>
                </a:extLst>
              </p:cNvPr>
              <p:cNvSpPr txBox="1"/>
              <p:nvPr/>
            </p:nvSpPr>
            <p:spPr>
              <a:xfrm>
                <a:off x="7903756" y="1829420"/>
                <a:ext cx="3637515"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Immediate protection from</a:t>
                </a:r>
              </a:p>
              <a:p>
                <a:pPr>
                  <a:lnSpc>
                    <a:spcPts val="1620"/>
                  </a:lnSpc>
                </a:pPr>
                <a:r>
                  <a:rPr lang="en-IE" sz="1600" dirty="0">
                    <a:solidFill>
                      <a:schemeClr val="bg1"/>
                    </a:solidFill>
                    <a:effectLst/>
                    <a:latin typeface="Calibri" panose="020F0502020204030204" pitchFamily="34" charset="0"/>
                    <a:cs typeface="Calibri" panose="020F0502020204030204" pitchFamily="34" charset="0"/>
                  </a:rPr>
                  <a:t>creditors / enforcement</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5D8AA4B0-3D06-608A-52E0-30B768BDA555}"/>
                </a:ext>
              </a:extLst>
            </p:cNvPr>
            <p:cNvGrpSpPr/>
            <p:nvPr/>
          </p:nvGrpSpPr>
          <p:grpSpPr>
            <a:xfrm>
              <a:off x="437062" y="3979890"/>
              <a:ext cx="11440982" cy="710772"/>
              <a:chOff x="422774" y="1829420"/>
              <a:chExt cx="11440982" cy="710772"/>
            </a:xfrm>
          </p:grpSpPr>
          <p:sp>
            <p:nvSpPr>
              <p:cNvPr id="85" name="TextBox 84">
                <a:extLst>
                  <a:ext uri="{FF2B5EF4-FFF2-40B4-BE49-F238E27FC236}">
                    <a16:creationId xmlns:a16="http://schemas.microsoft.com/office/drawing/2014/main" id="{45E82F81-08DD-019C-916A-476E41D114BB}"/>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Timeframe to present rescue</a:t>
                </a:r>
              </a:p>
              <a:p>
                <a:pPr>
                  <a:lnSpc>
                    <a:spcPts val="1620"/>
                  </a:lnSpc>
                </a:pPr>
                <a:r>
                  <a:rPr lang="en-IE" sz="1600" b="1" dirty="0">
                    <a:solidFill>
                      <a:schemeClr val="bg1"/>
                    </a:solidFill>
                    <a:effectLst/>
                    <a:latin typeface="Calibri" panose="020F0502020204030204" pitchFamily="34" charset="0"/>
                    <a:cs typeface="Calibri" panose="020F0502020204030204" pitchFamily="34" charset="0"/>
                  </a:rPr>
                  <a:t>plan to creditors for approval</a:t>
                </a:r>
              </a:p>
            </p:txBody>
          </p:sp>
          <p:sp>
            <p:nvSpPr>
              <p:cNvPr id="86" name="TextBox 85">
                <a:extLst>
                  <a:ext uri="{FF2B5EF4-FFF2-40B4-BE49-F238E27FC236}">
                    <a16:creationId xmlns:a16="http://schemas.microsoft.com/office/drawing/2014/main" id="{1A1C993D-2328-C880-70BE-665766C70837}"/>
                  </a:ext>
                </a:extLst>
              </p:cNvPr>
              <p:cNvSpPr txBox="1"/>
              <p:nvPr/>
            </p:nvSpPr>
            <p:spPr>
              <a:xfrm>
                <a:off x="3915182" y="1829420"/>
                <a:ext cx="3883112"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49 days</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BB1C1749-2CCA-3EE0-E781-4BEB08F7F7E4}"/>
                  </a:ext>
                </a:extLst>
              </p:cNvPr>
              <p:cNvSpPr txBox="1"/>
              <p:nvPr/>
            </p:nvSpPr>
            <p:spPr>
              <a:xfrm>
                <a:off x="7903756" y="1829420"/>
                <a:ext cx="3960000"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Up to 99 days pre Covid &amp; presently up to 149 days under current temporary legislation</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cxnSp>
          <p:nvCxnSpPr>
            <p:cNvPr id="67" name="Straight Connector 66">
              <a:extLst>
                <a:ext uri="{FF2B5EF4-FFF2-40B4-BE49-F238E27FC236}">
                  <a16:creationId xmlns:a16="http://schemas.microsoft.com/office/drawing/2014/main" id="{9395B815-68EA-A2F1-DC63-3321CEB5A581}"/>
                </a:ext>
              </a:extLst>
            </p:cNvPr>
            <p:cNvCxnSpPr>
              <a:cxnSpLocks/>
            </p:cNvCxnSpPr>
            <p:nvPr/>
          </p:nvCxnSpPr>
          <p:spPr>
            <a:xfrm>
              <a:off x="437062" y="268455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0DCCF4-DDED-1DD6-D4EF-5904C716A152}"/>
                </a:ext>
              </a:extLst>
            </p:cNvPr>
            <p:cNvCxnSpPr>
              <a:cxnSpLocks/>
            </p:cNvCxnSpPr>
            <p:nvPr/>
          </p:nvCxnSpPr>
          <p:spPr>
            <a:xfrm>
              <a:off x="428200" y="3305131"/>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611AA4-8296-0F2B-34BB-02273D1C7D28}"/>
                </a:ext>
              </a:extLst>
            </p:cNvPr>
            <p:cNvCxnSpPr>
              <a:cxnSpLocks/>
            </p:cNvCxnSpPr>
            <p:nvPr/>
          </p:nvCxnSpPr>
          <p:spPr>
            <a:xfrm>
              <a:off x="428200" y="388113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34D8C1-F97A-97CB-D21A-7BA5B38A6D22}"/>
                </a:ext>
              </a:extLst>
            </p:cNvPr>
            <p:cNvCxnSpPr>
              <a:cxnSpLocks/>
            </p:cNvCxnSpPr>
            <p:nvPr/>
          </p:nvCxnSpPr>
          <p:spPr>
            <a:xfrm>
              <a:off x="405049" y="4552917"/>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317F8619-14E4-7CAC-2DA0-692353B0F778}"/>
                </a:ext>
              </a:extLst>
            </p:cNvPr>
            <p:cNvGrpSpPr/>
            <p:nvPr/>
          </p:nvGrpSpPr>
          <p:grpSpPr>
            <a:xfrm>
              <a:off x="451349" y="4603358"/>
              <a:ext cx="11412408" cy="710772"/>
              <a:chOff x="422774" y="1829420"/>
              <a:chExt cx="11412408" cy="710772"/>
            </a:xfrm>
          </p:grpSpPr>
          <p:sp>
            <p:nvSpPr>
              <p:cNvPr id="82" name="TextBox 81">
                <a:extLst>
                  <a:ext uri="{FF2B5EF4-FFF2-40B4-BE49-F238E27FC236}">
                    <a16:creationId xmlns:a16="http://schemas.microsoft.com/office/drawing/2014/main" id="{5C7E8E5C-8D07-1A15-7EAD-D439EB1EE020}"/>
                  </a:ext>
                </a:extLst>
              </p:cNvPr>
              <p:cNvSpPr txBox="1"/>
              <p:nvPr/>
            </p:nvSpPr>
            <p:spPr>
              <a:xfrm>
                <a:off x="422774" y="1829420"/>
                <a:ext cx="3506695"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Approval threshold for rescue plan</a:t>
                </a:r>
              </a:p>
            </p:txBody>
          </p:sp>
          <p:sp>
            <p:nvSpPr>
              <p:cNvPr id="83" name="TextBox 82">
                <a:extLst>
                  <a:ext uri="{FF2B5EF4-FFF2-40B4-BE49-F238E27FC236}">
                    <a16:creationId xmlns:a16="http://schemas.microsoft.com/office/drawing/2014/main" id="{9154109B-F954-DE75-0D5E-F72562DCA74D}"/>
                  </a:ext>
                </a:extLst>
              </p:cNvPr>
              <p:cNvSpPr txBox="1"/>
              <p:nvPr/>
            </p:nvSpPr>
            <p:spPr>
              <a:xfrm>
                <a:off x="3900485" y="1829420"/>
                <a:ext cx="3897809"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60% in number with a majority in value of creditors represented of at least one class of impaired creditors</a:t>
                </a:r>
              </a:p>
            </p:txBody>
          </p:sp>
          <p:sp>
            <p:nvSpPr>
              <p:cNvPr id="84" name="TextBox 83">
                <a:extLst>
                  <a:ext uri="{FF2B5EF4-FFF2-40B4-BE49-F238E27FC236}">
                    <a16:creationId xmlns:a16="http://schemas.microsoft.com/office/drawing/2014/main" id="{568DBB4D-4765-3B17-2D96-69BE19CE5339}"/>
                  </a:ext>
                </a:extLst>
              </p:cNvPr>
              <p:cNvSpPr txBox="1"/>
              <p:nvPr/>
            </p:nvSpPr>
            <p:spPr>
              <a:xfrm>
                <a:off x="7903756" y="1829420"/>
                <a:ext cx="3931426"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Majority in number &amp; value of creditors represented of at least one class of impaired</a:t>
                </a:r>
              </a:p>
              <a:p>
                <a:pPr>
                  <a:lnSpc>
                    <a:spcPts val="1620"/>
                  </a:lnSpc>
                </a:pPr>
                <a:r>
                  <a:rPr lang="en-IE" sz="1600" dirty="0">
                    <a:solidFill>
                      <a:schemeClr val="bg1"/>
                    </a:solidFill>
                    <a:effectLst/>
                    <a:latin typeface="Calibri" panose="020F0502020204030204" pitchFamily="34" charset="0"/>
                    <a:cs typeface="Calibri" panose="020F0502020204030204" pitchFamily="34" charset="0"/>
                  </a:rPr>
                  <a:t>creditors</a:t>
                </a:r>
              </a:p>
            </p:txBody>
          </p:sp>
        </p:grpSp>
        <p:grpSp>
          <p:nvGrpSpPr>
            <p:cNvPr id="72" name="Group 71">
              <a:extLst>
                <a:ext uri="{FF2B5EF4-FFF2-40B4-BE49-F238E27FC236}">
                  <a16:creationId xmlns:a16="http://schemas.microsoft.com/office/drawing/2014/main" id="{91260A5C-5BC6-0528-6578-72981471C6E1}"/>
                </a:ext>
              </a:extLst>
            </p:cNvPr>
            <p:cNvGrpSpPr/>
            <p:nvPr/>
          </p:nvGrpSpPr>
          <p:grpSpPr>
            <a:xfrm>
              <a:off x="451349" y="5392965"/>
              <a:ext cx="11118497" cy="300403"/>
              <a:chOff x="422774" y="1829420"/>
              <a:chExt cx="11118497" cy="300403"/>
            </a:xfrm>
          </p:grpSpPr>
          <p:sp>
            <p:nvSpPr>
              <p:cNvPr id="79" name="TextBox 78">
                <a:extLst>
                  <a:ext uri="{FF2B5EF4-FFF2-40B4-BE49-F238E27FC236}">
                    <a16:creationId xmlns:a16="http://schemas.microsoft.com/office/drawing/2014/main" id="{E6862721-6427-4F85-E373-8696C6EBD641}"/>
                  </a:ext>
                </a:extLst>
              </p:cNvPr>
              <p:cNvSpPr txBox="1"/>
              <p:nvPr/>
            </p:nvSpPr>
            <p:spPr>
              <a:xfrm>
                <a:off x="422774" y="1829420"/>
                <a:ext cx="3632089"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Repudiation of onerous contracts</a:t>
                </a:r>
              </a:p>
            </p:txBody>
          </p:sp>
          <p:sp>
            <p:nvSpPr>
              <p:cNvPr id="80" name="TextBox 79">
                <a:extLst>
                  <a:ext uri="{FF2B5EF4-FFF2-40B4-BE49-F238E27FC236}">
                    <a16:creationId xmlns:a16="http://schemas.microsoft.com/office/drawing/2014/main" id="{18054A9A-4FAA-B4F1-598E-0AFE0CB5C433}"/>
                  </a:ext>
                </a:extLst>
              </p:cNvPr>
              <p:cNvSpPr txBox="1"/>
              <p:nvPr/>
            </p:nvSpPr>
            <p:spPr>
              <a:xfrm>
                <a:off x="3929470" y="1829420"/>
                <a:ext cx="3868824"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Yes</a:t>
                </a:r>
              </a:p>
            </p:txBody>
          </p:sp>
          <p:sp>
            <p:nvSpPr>
              <p:cNvPr id="81" name="TextBox 80">
                <a:extLst>
                  <a:ext uri="{FF2B5EF4-FFF2-40B4-BE49-F238E27FC236}">
                    <a16:creationId xmlns:a16="http://schemas.microsoft.com/office/drawing/2014/main" id="{0F06B63E-4CC4-049F-0177-4DC102C1FAA3}"/>
                  </a:ext>
                </a:extLst>
              </p:cNvPr>
              <p:cNvSpPr txBox="1"/>
              <p:nvPr/>
            </p:nvSpPr>
            <p:spPr>
              <a:xfrm>
                <a:off x="7903756" y="1829420"/>
                <a:ext cx="3637515"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Yes</a:t>
                </a:r>
              </a:p>
            </p:txBody>
          </p:sp>
        </p:grpSp>
        <p:grpSp>
          <p:nvGrpSpPr>
            <p:cNvPr id="73" name="Group 72">
              <a:extLst>
                <a:ext uri="{FF2B5EF4-FFF2-40B4-BE49-F238E27FC236}">
                  <a16:creationId xmlns:a16="http://schemas.microsoft.com/office/drawing/2014/main" id="{9FBF5CD0-570A-24DE-0F23-680383DC1CEF}"/>
                </a:ext>
              </a:extLst>
            </p:cNvPr>
            <p:cNvGrpSpPr/>
            <p:nvPr/>
          </p:nvGrpSpPr>
          <p:grpSpPr>
            <a:xfrm>
              <a:off x="451349" y="5835255"/>
              <a:ext cx="11440982" cy="302775"/>
              <a:chOff x="422774" y="1829420"/>
              <a:chExt cx="11440982" cy="302775"/>
            </a:xfrm>
          </p:grpSpPr>
          <p:sp>
            <p:nvSpPr>
              <p:cNvPr id="76" name="TextBox 75">
                <a:extLst>
                  <a:ext uri="{FF2B5EF4-FFF2-40B4-BE49-F238E27FC236}">
                    <a16:creationId xmlns:a16="http://schemas.microsoft.com/office/drawing/2014/main" id="{1C86F0D7-EC85-CF20-AF50-7A212F5857D0}"/>
                  </a:ext>
                </a:extLst>
              </p:cNvPr>
              <p:cNvSpPr txBox="1"/>
              <p:nvPr/>
            </p:nvSpPr>
            <p:spPr>
              <a:xfrm>
                <a:off x="422774" y="1829420"/>
                <a:ext cx="3506695" cy="302775"/>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Excludable creditors</a:t>
                </a:r>
              </a:p>
            </p:txBody>
          </p:sp>
          <p:sp>
            <p:nvSpPr>
              <p:cNvPr id="77" name="TextBox 76">
                <a:extLst>
                  <a:ext uri="{FF2B5EF4-FFF2-40B4-BE49-F238E27FC236}">
                    <a16:creationId xmlns:a16="http://schemas.microsoft.com/office/drawing/2014/main" id="{568359C5-1572-B456-3502-5BC1A18D7DDB}"/>
                  </a:ext>
                </a:extLst>
              </p:cNvPr>
              <p:cNvSpPr txBox="1"/>
              <p:nvPr/>
            </p:nvSpPr>
            <p:spPr>
              <a:xfrm>
                <a:off x="3915182" y="1829420"/>
                <a:ext cx="3883112"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Yes</a:t>
                </a:r>
              </a:p>
            </p:txBody>
          </p:sp>
          <p:sp>
            <p:nvSpPr>
              <p:cNvPr id="78" name="TextBox 77">
                <a:extLst>
                  <a:ext uri="{FF2B5EF4-FFF2-40B4-BE49-F238E27FC236}">
                    <a16:creationId xmlns:a16="http://schemas.microsoft.com/office/drawing/2014/main" id="{5E720100-8709-9DC8-5E6A-CC2338E6FE03}"/>
                  </a:ext>
                </a:extLst>
              </p:cNvPr>
              <p:cNvSpPr txBox="1"/>
              <p:nvPr/>
            </p:nvSpPr>
            <p:spPr>
              <a:xfrm>
                <a:off x="7903756" y="1829420"/>
                <a:ext cx="3960000"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No</a:t>
                </a:r>
              </a:p>
            </p:txBody>
          </p:sp>
        </p:grpSp>
        <p:cxnSp>
          <p:nvCxnSpPr>
            <p:cNvPr id="74" name="Straight Connector 73">
              <a:extLst>
                <a:ext uri="{FF2B5EF4-FFF2-40B4-BE49-F238E27FC236}">
                  <a16:creationId xmlns:a16="http://schemas.microsoft.com/office/drawing/2014/main" id="{00CA8F62-E952-AA30-471C-DD6DB26AA8E5}"/>
                </a:ext>
              </a:extLst>
            </p:cNvPr>
            <p:cNvCxnSpPr>
              <a:cxnSpLocks/>
            </p:cNvCxnSpPr>
            <p:nvPr/>
          </p:nvCxnSpPr>
          <p:spPr>
            <a:xfrm>
              <a:off x="419336" y="5314130"/>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EEE1296-1861-1960-6387-AB3B496FB32A}"/>
                </a:ext>
              </a:extLst>
            </p:cNvPr>
            <p:cNvCxnSpPr>
              <a:cxnSpLocks/>
            </p:cNvCxnSpPr>
            <p:nvPr/>
          </p:nvCxnSpPr>
          <p:spPr>
            <a:xfrm>
              <a:off x="409689" y="5769085"/>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0967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945931" y="2751082"/>
            <a:ext cx="11246069"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539304"/>
            <a:chOff x="614855" y="2096816"/>
            <a:chExt cx="3506695" cy="3539304"/>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0590"/>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Day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610303"/>
              <a:ext cx="3506695"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Prior to appointment</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of Process Advisor</a:t>
              </a: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309795"/>
              <a:ext cx="3011213" cy="1326325"/>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Company and Process Advisor engagement - directors prepare statement of affairs and Process Advisor completes report if the</a:t>
              </a:r>
            </a:p>
            <a:p>
              <a:pPr>
                <a:lnSpc>
                  <a:spcPts val="1620"/>
                </a:lnSpc>
              </a:pPr>
              <a:r>
                <a:rPr lang="en-IE" sz="1600" dirty="0">
                  <a:solidFill>
                    <a:srgbClr val="595959"/>
                  </a:solidFill>
                  <a:effectLst/>
                  <a:latin typeface="Calibri" panose="020F0502020204030204" pitchFamily="34" charset="0"/>
                  <a:cs typeface="Calibri" panose="020F0502020204030204" pitchFamily="34" charset="0"/>
                </a:rPr>
                <a:t>company is suitable and has a reasonable prospect of survival</a:t>
              </a: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B41F7A"/>
                </a:solidFill>
                <a:effectLst/>
                <a:latin typeface="Calibri" panose="020F0502020204030204" pitchFamily="34" charset="0"/>
                <a:cs typeface="Calibri" panose="020F0502020204030204" pitchFamily="34" charset="0"/>
              </a:rPr>
              <a:t>SCARP Timeline</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2096816"/>
            <a:ext cx="3506695" cy="3128935"/>
            <a:chOff x="614855" y="2096816"/>
            <a:chExt cx="3506695" cy="3128935"/>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14855" y="2305188"/>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Day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1-28</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5" y="3610303"/>
              <a:ext cx="3506695"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Directors pass resolution appointing Process Advisor</a:t>
              </a:r>
            </a:p>
          </p:txBody>
        </p:sp>
        <p:sp>
          <p:nvSpPr>
            <p:cNvPr id="990" name="TextBox 989">
              <a:extLst>
                <a:ext uri="{FF2B5EF4-FFF2-40B4-BE49-F238E27FC236}">
                  <a16:creationId xmlns:a16="http://schemas.microsoft.com/office/drawing/2014/main" id="{CFF0462E-113E-DE12-34FB-71DF8A2698C3}"/>
                </a:ext>
              </a:extLst>
            </p:cNvPr>
            <p:cNvSpPr txBox="1"/>
            <p:nvPr/>
          </p:nvSpPr>
          <p:spPr>
            <a:xfrm>
              <a:off x="614855" y="4309795"/>
              <a:ext cx="3011213" cy="915956"/>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Process Advisor commences preparation of rescue plan for the company</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2096816"/>
            <a:ext cx="3011213" cy="3539304"/>
            <a:chOff x="614855" y="2096816"/>
            <a:chExt cx="3011213" cy="3539304"/>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279136"/>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Day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35</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6" y="3610303"/>
              <a:ext cx="2876074"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Notification to creditors of excludable debt</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309795"/>
              <a:ext cx="3011213" cy="1326325"/>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Process Advisor to notify any creditor of executable debt whether they are to be compromised under the rescue plan</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89486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0" y="2751082"/>
            <a:ext cx="936471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635689"/>
            <a:chOff x="614855" y="2096816"/>
            <a:chExt cx="3506695" cy="3635689"/>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9191"/>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Day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42</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610303"/>
              <a:ext cx="3506695" cy="86536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Calling of meetings of</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members and creditors</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to approve rescue plan</a:t>
              </a: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611364"/>
              <a:ext cx="3011213" cy="1121141"/>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Process advisor calls meetings of members and creditors to approve the rescue plan – 7-day notice requirement</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B41F7A"/>
                </a:solidFill>
                <a:effectLst/>
                <a:latin typeface="Calibri" panose="020F0502020204030204" pitchFamily="34" charset="0"/>
                <a:cs typeface="Calibri" panose="020F0502020204030204" pitchFamily="34" charset="0"/>
              </a:rPr>
              <a:t>SCARP Timeline</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2096816"/>
            <a:ext cx="3011213" cy="3943465"/>
            <a:chOff x="614855" y="2096816"/>
            <a:chExt cx="3011213" cy="3943465"/>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30621" y="2279136"/>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Day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49</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6" y="3610303"/>
              <a:ext cx="2830658" cy="86536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Meetings of members and creditors to approve rescue plan held</a:t>
              </a:r>
            </a:p>
          </p:txBody>
        </p:sp>
        <p:sp>
          <p:nvSpPr>
            <p:cNvPr id="990" name="TextBox 989">
              <a:extLst>
                <a:ext uri="{FF2B5EF4-FFF2-40B4-BE49-F238E27FC236}">
                  <a16:creationId xmlns:a16="http://schemas.microsoft.com/office/drawing/2014/main" id="{CFF0462E-113E-DE12-34FB-71DF8A2698C3}"/>
                </a:ext>
              </a:extLst>
            </p:cNvPr>
            <p:cNvSpPr txBox="1"/>
            <p:nvPr/>
          </p:nvSpPr>
          <p:spPr>
            <a:xfrm>
              <a:off x="614855" y="4508771"/>
              <a:ext cx="3011213" cy="1531510"/>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Rescue plan approved is required to be voted for by one</a:t>
              </a:r>
            </a:p>
            <a:p>
              <a:pPr>
                <a:lnSpc>
                  <a:spcPts val="1620"/>
                </a:lnSpc>
              </a:pPr>
              <a:r>
                <a:rPr lang="en-IE" sz="1600" dirty="0">
                  <a:solidFill>
                    <a:srgbClr val="595959"/>
                  </a:solidFill>
                  <a:effectLst/>
                  <a:latin typeface="Calibri" panose="020F0502020204030204" pitchFamily="34" charset="0"/>
                  <a:cs typeface="Calibri" panose="020F0502020204030204" pitchFamily="34" charset="0"/>
                </a:rPr>
                <a:t>class of impaired creditor and cannot be unequitable or</a:t>
              </a:r>
            </a:p>
            <a:p>
              <a:pPr>
                <a:lnSpc>
                  <a:spcPts val="1620"/>
                </a:lnSpc>
              </a:pPr>
              <a:r>
                <a:rPr lang="en-IE" sz="1600" dirty="0">
                  <a:solidFill>
                    <a:srgbClr val="595959"/>
                  </a:solidFill>
                  <a:effectLst/>
                  <a:latin typeface="Calibri" panose="020F0502020204030204" pitchFamily="34" charset="0"/>
                  <a:cs typeface="Calibri" panose="020F0502020204030204" pitchFamily="34" charset="0"/>
                </a:rPr>
                <a:t>unfairly prejudicial on any class of creditor</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2096816"/>
            <a:ext cx="3506695" cy="4269035"/>
            <a:chOff x="614855" y="2096816"/>
            <a:chExt cx="3506695" cy="4269035"/>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309191"/>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Day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50-70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5" y="3610303"/>
              <a:ext cx="3506695"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Cooling off period /</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confirmation hearing</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423973"/>
              <a:ext cx="2876074" cy="1941878"/>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Rescue plan will become binding if approved and there are no objections from creditors on the proposals. If there are objections, the court will consider the plan and approve unless its unequitable or unfairly prejudicial</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070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EEF4D-CBBF-50DE-3CE4-8DAAB5644068}"/>
              </a:ext>
            </a:extLst>
          </p:cNvPr>
          <p:cNvSpPr>
            <a:spLocks noGrp="1"/>
          </p:cNvSpPr>
          <p:nvPr>
            <p:ph type="body" sz="quarter" idx="16"/>
          </p:nvPr>
        </p:nvSpPr>
        <p:spPr>
          <a:xfrm>
            <a:off x="2149154" y="1379071"/>
            <a:ext cx="4823146" cy="3833009"/>
          </a:xfrm>
        </p:spPr>
        <p:txBody>
          <a:bodyPr>
            <a:normAutofit fontScale="25000" lnSpcReduction="20000"/>
          </a:bodyPr>
          <a:lstStyle/>
          <a:p>
            <a:r>
              <a:rPr lang="en-US" sz="16000" dirty="0">
                <a:latin typeface="Calibri" panose="020F0502020204030204" pitchFamily="34" charset="0"/>
                <a:cs typeface="Calibri" panose="020F0502020204030204" pitchFamily="34" charset="0"/>
              </a:rPr>
              <a:t>Understanding Financial &amp; Liquidity Ratios</a:t>
            </a:r>
          </a:p>
          <a:p>
            <a:pPr marL="266700" indent="-266700">
              <a:lnSpc>
                <a:spcPts val="2260"/>
              </a:lnSpc>
              <a:buClr>
                <a:srgbClr val="EDA13E"/>
              </a:buClr>
              <a:buFont typeface="Arial" panose="020B0604020202020204" pitchFamily="34" charset="0"/>
              <a:buChar char="•"/>
            </a:pPr>
            <a:endParaRPr lang="en-US" sz="8800" dirty="0">
              <a:latin typeface="Calibri" panose="020F0502020204030204" pitchFamily="34" charset="0"/>
              <a:cs typeface="Calibri" panose="020F0502020204030204" pitchFamily="34" charset="0"/>
            </a:endParaRP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Financial Ratios</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Liquidity Ratios</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Additional Financial Ratios</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Managing Liquidity</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Solvency Ratios</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Examples Using Liquidity Ratios </a:t>
            </a:r>
          </a:p>
          <a:p>
            <a:pPr marL="1143000" indent="-1143000">
              <a:buFontTx/>
              <a:buChar char="-"/>
            </a:pPr>
            <a:endParaRPr lang="en-US" sz="9600" dirty="0">
              <a:latin typeface="Calibri" panose="020F0502020204030204" pitchFamily="34" charset="0"/>
              <a:cs typeface="Calibri" panose="020F0502020204030204" pitchFamily="34" charset="0"/>
            </a:endParaRPr>
          </a:p>
          <a:p>
            <a:br>
              <a:rPr lang="en-US" sz="9600" dirty="0">
                <a:latin typeface="Calibri" panose="020F0502020204030204" pitchFamily="34" charset="0"/>
                <a:cs typeface="Calibri" panose="020F0502020204030204" pitchFamily="34" charset="0"/>
              </a:rPr>
            </a:br>
            <a:br>
              <a:rPr lang="en-US" sz="9600" dirty="0">
                <a:latin typeface="Calibri" panose="020F0502020204030204" pitchFamily="34" charset="0"/>
                <a:cs typeface="Calibri" panose="020F0502020204030204" pitchFamily="34" charset="0"/>
              </a:rPr>
            </a:br>
            <a:endParaRPr lang="en-US" sz="5400" dirty="0"/>
          </a:p>
          <a:p>
            <a:endParaRPr lang="en-US" dirty="0"/>
          </a:p>
        </p:txBody>
      </p:sp>
      <p:sp>
        <p:nvSpPr>
          <p:cNvPr id="3" name="Text Placeholder 2">
            <a:extLst>
              <a:ext uri="{FF2B5EF4-FFF2-40B4-BE49-F238E27FC236}">
                <a16:creationId xmlns:a16="http://schemas.microsoft.com/office/drawing/2014/main" id="{67D4ED38-9009-665A-58ED-E79FDBFA2459}"/>
              </a:ext>
            </a:extLst>
          </p:cNvPr>
          <p:cNvSpPr>
            <a:spLocks noGrp="1"/>
          </p:cNvSpPr>
          <p:nvPr>
            <p:ph type="body" sz="quarter" idx="17"/>
          </p:nvPr>
        </p:nvSpPr>
        <p:spPr/>
        <p:txBody>
          <a:bodyPr>
            <a:normAutofit fontScale="47500" lnSpcReduction="20000"/>
          </a:bodyPr>
          <a:lstStyle/>
          <a:p>
            <a:r>
              <a:rPr lang="en-US" dirty="0"/>
              <a:t>01</a:t>
            </a:r>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a:t>
            </a:r>
            <a:r>
              <a:rPr lang="en-US" dirty="0">
                <a:hlinkClick r:id="rId4">
                  <a:extLst>
                    <a:ext uri="{A12FA001-AC4F-418D-AE19-62706E023703}">
                      <ahyp:hlinkClr xmlns:ahyp="http://schemas.microsoft.com/office/drawing/2018/hyperlinkcolor" val="tx"/>
                    </a:ext>
                  </a:extLst>
                </a:hlinkClick>
              </a:rPr>
              <a:t>/company/secure-project/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r>
              <a:rPr lang="en-US" dirty="0" err="1"/>
              <a:t>www.</a:t>
            </a:r>
            <a:r>
              <a:rPr lang="en-US" b="1" dirty="0" err="1"/>
              <a:t>smecrisistoolkit.</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chor="t">
            <a:normAutofit fontScale="92500" lnSpcReduction="20000"/>
          </a:bodyPr>
          <a:lstStyle/>
          <a:p>
            <a:r>
              <a:rPr lang="en-IE" sz="2800" b="1" dirty="0">
                <a:solidFill>
                  <a:schemeClr val="bg2"/>
                </a:solidFill>
                <a:latin typeface="Calibri" panose="020F0502020204030204" pitchFamily="34" charset="0"/>
                <a:ea typeface="Calibri" panose="020F0502020204030204" pitchFamily="34" charset="0"/>
                <a:cs typeface="Calibri" panose="020F0502020204030204" pitchFamily="34" charset="0"/>
              </a:rPr>
              <a:t>INFORMATION MANAGEMENT AND MONITORING</a:t>
            </a:r>
          </a:p>
          <a:p>
            <a:r>
              <a:rPr lang="en-US" dirty="0"/>
              <a:t>EARLY WARNING SYSTEMS</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70000" lnSpcReduction="20000"/>
          </a:bodyPr>
          <a:lstStyle/>
          <a:p>
            <a:r>
              <a:rPr lang="en-US" dirty="0">
                <a:solidFill>
                  <a:schemeClr val="bg1"/>
                </a:solidFill>
              </a:rPr>
              <a:t>Next </a:t>
            </a:r>
            <a:r>
              <a:rPr lang="en-US" dirty="0">
                <a:solidFill>
                  <a:srgbClr val="EDA13E"/>
                </a:solidFill>
              </a:rPr>
              <a:t>Module 6..</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E7244C5-E699-C7D8-C349-27DC4E4CB7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4915" r="24915"/>
          <a:stretch/>
        </p:blipFill>
        <p:spPr/>
      </p:pic>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271713"/>
            <a:ext cx="4983180" cy="3867704"/>
          </a:xfrm>
        </p:spPr>
        <p:txBody>
          <a:bodyPr>
            <a:normAutofit/>
          </a:bodyPr>
          <a:lstStyle/>
          <a:p>
            <a:pPr marL="0" indent="0" algn="just">
              <a:lnSpc>
                <a:spcPts val="2280"/>
              </a:lnSpc>
              <a:spcBef>
                <a:spcPts val="0"/>
              </a:spcBef>
            </a:pPr>
            <a:r>
              <a:rPr lang="en-US" sz="2200" dirty="0"/>
              <a:t>Financial ratios are created with the use of numerical values taken from financial statements to gain meaningful information about a company. The numbers found on a company’s financial statements – balance sheet, income statement, and cash flow statement – are used to perform quantitative analysis and assess a company’s liquidity, leverage, growth, margins, profitability, rates of return, valuation, and more.</a:t>
            </a:r>
          </a:p>
          <a:p>
            <a:pPr marL="0" indent="0">
              <a:lnSpc>
                <a:spcPts val="2280"/>
              </a:lnSpc>
              <a:spcBef>
                <a:spcPts val="0"/>
              </a:spcBef>
            </a:pPr>
            <a:endParaRPr lang="en-US" sz="2200" dirty="0"/>
          </a:p>
          <a:p>
            <a:pPr>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4623099" cy="1628741"/>
          </a:xfrm>
        </p:spPr>
        <p:txBody>
          <a:bodyPr>
            <a:normAutofit/>
          </a:bodyPr>
          <a:lstStyle/>
          <a:p>
            <a:r>
              <a:rPr lang="en-US" dirty="0"/>
              <a:t>Understanding Financial Ratios</a:t>
            </a:r>
            <a:r>
              <a:rPr lang="en-BA"/>
              <a:t> </a:t>
            </a:r>
            <a:endParaRPr lang="en-US" dirty="0"/>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Liquidity Ratios</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Leverage Ratios</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3085031"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Profitability Ratios</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Efficiency Ratios</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09293"/>
                  <a:ext cx="3085031"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Market Value Ratios</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Financial ratios are grouped into the following categories:</a:t>
            </a:r>
          </a:p>
        </p:txBody>
      </p:sp>
      <p:sp>
        <p:nvSpPr>
          <p:cNvPr id="30" name="Rectangle 29">
            <a:extLst>
              <a:ext uri="{FF2B5EF4-FFF2-40B4-BE49-F238E27FC236}">
                <a16:creationId xmlns:a16="http://schemas.microsoft.com/office/drawing/2014/main" id="{69B703A5-2327-0D30-455B-43ECE620F1B0}"/>
              </a:ext>
            </a:extLst>
          </p:cNvPr>
          <p:cNvSpPr/>
          <p:nvPr/>
        </p:nvSpPr>
        <p:spPr>
          <a:xfrm>
            <a:off x="538194" y="277594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Tree>
    <p:extLst>
      <p:ext uri="{BB962C8B-B14F-4D97-AF65-F5344CB8AC3E}">
        <p14:creationId xmlns:p14="http://schemas.microsoft.com/office/powerpoint/2010/main" val="222956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6599487" y="1876096"/>
            <a:ext cx="5114293" cy="4392936"/>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2200" dirty="0"/>
              <a:t>Liquidity ratios are financial ratios that measure a company’s ability to repay both short- and long-term obligations. </a:t>
            </a:r>
          </a:p>
          <a:p>
            <a:pPr marL="342900" indent="-342900">
              <a:lnSpc>
                <a:spcPts val="2280"/>
              </a:lnSpc>
              <a:spcBef>
                <a:spcPts val="0"/>
              </a:spcBef>
              <a:buClr>
                <a:srgbClr val="EDA13E"/>
              </a:buClr>
              <a:buFont typeface="Arial" panose="020B0604020202020204" pitchFamily="34" charset="0"/>
              <a:buChar char="•"/>
            </a:pPr>
            <a:r>
              <a:rPr lang="en-US" sz="2200" dirty="0"/>
              <a:t>The liquidity ratios are a result of dividing cash and other liquid assets by short-term borrowings and current liabilities. They show the number of times the short-term debt obligations are covered by the cash and liquid assets. If the value is greater than 1, it means the short-term obligations are fully covered.</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6599487" y="485317"/>
            <a:ext cx="4341783" cy="1663270"/>
          </a:xfrm>
        </p:spPr>
        <p:txBody>
          <a:bodyPr>
            <a:normAutofit/>
          </a:bodyPr>
          <a:lstStyle/>
          <a:p>
            <a:r>
              <a:rPr lang="en-US" dirty="0"/>
              <a:t>1.  Understanding Liquidity Ratios</a:t>
            </a:r>
          </a:p>
        </p:txBody>
      </p:sp>
      <p:sp>
        <p:nvSpPr>
          <p:cNvPr id="10" name="Rectangle 9">
            <a:extLst>
              <a:ext uri="{FF2B5EF4-FFF2-40B4-BE49-F238E27FC236}">
                <a16:creationId xmlns:a16="http://schemas.microsoft.com/office/drawing/2014/main" id="{C7AF6130-605D-3EAE-4DCF-BCF5D2BA0DC8}"/>
              </a:ext>
            </a:extLst>
          </p:cNvPr>
          <p:cNvSpPr/>
          <p:nvPr/>
        </p:nvSpPr>
        <p:spPr>
          <a:xfrm>
            <a:off x="6541745" y="16901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F8F8E7BF-7434-192A-D62F-E393E2C232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557" r="21241"/>
          <a:stretch/>
        </p:blipFill>
        <p:spPr>
          <a:xfrm>
            <a:off x="478220" y="0"/>
            <a:ext cx="5623970" cy="6204802"/>
          </a:xfrm>
          <a:prstGeom prst="rect">
            <a:avLst/>
          </a:prstGeom>
        </p:spPr>
      </p:pic>
    </p:spTree>
    <p:extLst>
      <p:ext uri="{BB962C8B-B14F-4D97-AF65-F5344CB8AC3E}">
        <p14:creationId xmlns:p14="http://schemas.microsoft.com/office/powerpoint/2010/main" val="31927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Types of Liquidity Ratios</a:t>
            </a:r>
          </a:p>
          <a:p>
            <a:endParaRPr lang="en-US" dirty="0"/>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Current Ratio</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955202" y="3517809"/>
            <a:ext cx="1825690"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Quick Ratio</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Cash Ratio</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799950" y="5307028"/>
            <a:ext cx="2155158"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Operating Cash Flow Ratio</a:t>
            </a:r>
          </a:p>
        </p:txBody>
      </p:sp>
      <p:grpSp>
        <p:nvGrpSpPr>
          <p:cNvPr id="157" name="Group 156">
            <a:extLst>
              <a:ext uri="{FF2B5EF4-FFF2-40B4-BE49-F238E27FC236}">
                <a16:creationId xmlns:a16="http://schemas.microsoft.com/office/drawing/2014/main" id="{20481EDC-F526-9BFA-77A1-9C0748546792}"/>
              </a:ext>
            </a:extLst>
          </p:cNvPr>
          <p:cNvGrpSpPr/>
          <p:nvPr/>
        </p:nvGrpSpPr>
        <p:grpSpPr>
          <a:xfrm>
            <a:off x="5452474" y="5461509"/>
            <a:ext cx="1090895" cy="1095495"/>
            <a:chOff x="5452474" y="5461509"/>
            <a:chExt cx="1090895" cy="1095495"/>
          </a:xfrm>
        </p:grpSpPr>
        <p:sp>
          <p:nvSpPr>
            <p:cNvPr id="58" name="Freeform 57">
              <a:extLst>
                <a:ext uri="{FF2B5EF4-FFF2-40B4-BE49-F238E27FC236}">
                  <a16:creationId xmlns:a16="http://schemas.microsoft.com/office/drawing/2014/main" id="{387E65AD-F51A-21EC-6A2B-8289C727B272}"/>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solidFill>
              <a:srgbClr val="F16924"/>
            </a:solidFill>
            <a:ln w="285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3274D3-D08B-445C-CA41-93A9EB5676F1}"/>
                </a:ext>
              </a:extLst>
            </p:cNvPr>
            <p:cNvSpPr/>
            <p:nvPr/>
          </p:nvSpPr>
          <p:spPr>
            <a:xfrm>
              <a:off x="6078785" y="5907812"/>
              <a:ext cx="356616" cy="114143"/>
            </a:xfrm>
            <a:custGeom>
              <a:avLst/>
              <a:gdLst>
                <a:gd name="connsiteX0" fmla="*/ 0 w 356616"/>
                <a:gd name="connsiteY0" fmla="*/ 0 h 114143"/>
                <a:gd name="connsiteX1" fmla="*/ 356617 w 356616"/>
                <a:gd name="connsiteY1" fmla="*/ 0 h 114143"/>
                <a:gd name="connsiteX2" fmla="*/ 356617 w 356616"/>
                <a:gd name="connsiteY2" fmla="*/ 114144 h 114143"/>
                <a:gd name="connsiteX3" fmla="*/ 0 w 356616"/>
                <a:gd name="connsiteY3" fmla="*/ 114144 h 114143"/>
              </a:gdLst>
              <a:ahLst/>
              <a:cxnLst>
                <a:cxn ang="0">
                  <a:pos x="connsiteX0" y="connsiteY0"/>
                </a:cxn>
                <a:cxn ang="0">
                  <a:pos x="connsiteX1" y="connsiteY1"/>
                </a:cxn>
                <a:cxn ang="0">
                  <a:pos x="connsiteX2" y="connsiteY2"/>
                </a:cxn>
                <a:cxn ang="0">
                  <a:pos x="connsiteX3" y="connsiteY3"/>
                </a:cxn>
              </a:cxnLst>
              <a:rect l="l" t="t" r="r" b="b"/>
              <a:pathLst>
                <a:path w="356616" h="114143">
                  <a:moveTo>
                    <a:pt x="0" y="0"/>
                  </a:moveTo>
                  <a:lnTo>
                    <a:pt x="356617" y="0"/>
                  </a:lnTo>
                  <a:lnTo>
                    <a:pt x="356617" y="114144"/>
                  </a:lnTo>
                  <a:lnTo>
                    <a:pt x="0" y="114144"/>
                  </a:lnTo>
                  <a:close/>
                </a:path>
              </a:pathLst>
            </a:custGeom>
            <a:solidFill>
              <a:srgbClr val="F16924"/>
            </a:solidFill>
            <a:ln w="2851"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B2A3AE2B-727E-4C18-8B40-28D45A8B4018}"/>
                </a:ext>
              </a:extLst>
            </p:cNvPr>
            <p:cNvGrpSpPr/>
            <p:nvPr/>
          </p:nvGrpSpPr>
          <p:grpSpPr>
            <a:xfrm>
              <a:off x="5452474" y="5461509"/>
              <a:ext cx="1090895" cy="1095495"/>
              <a:chOff x="4152442" y="5302687"/>
              <a:chExt cx="1090895" cy="1095495"/>
            </a:xfrm>
            <a:solidFill>
              <a:srgbClr val="595959"/>
            </a:solidFill>
          </p:grpSpPr>
          <p:sp>
            <p:nvSpPr>
              <p:cNvPr id="61" name="Freeform 60">
                <a:extLst>
                  <a:ext uri="{FF2B5EF4-FFF2-40B4-BE49-F238E27FC236}">
                    <a16:creationId xmlns:a16="http://schemas.microsoft.com/office/drawing/2014/main" id="{99CEBE41-92F2-4269-E0D1-0A75E1E04450}"/>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EF44D6-32D8-51DC-C0ED-44A43ABDFFB8}"/>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1AA1EF6-487B-459A-ABC2-3E18755AB821}"/>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13C0C70-0E90-C278-965C-F05554DAC841}"/>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4D55B38-DCA1-FDD0-FC66-D3EF263A06D2}"/>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9422D9A-EE59-944B-B2AD-08B13DB256A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A605550-9BA9-5399-8B71-4D31F3D0FCE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B7EAAA8-A85B-398E-E375-F4292813208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F6BCE9B-2486-A1DB-A1EB-49493C863C96}"/>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32ACB00-6689-4A60-908A-B801AC617A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55B5C11-834D-6CA6-7C7E-2ED883821231}"/>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B73EF4D-D698-9E67-FFC4-249A694E0DA8}"/>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5173E24-C538-205D-DE3C-63369AA0A9BA}"/>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C1E301A-2BE3-BB09-6F3C-45D94E7BA83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FB14F1-4E91-FD5B-0F56-503AFD97AA92}"/>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35D1E1-A51B-E6CA-9079-2BAD50003AA6}"/>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277826297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4981</Words>
  <Application>Microsoft Office PowerPoint</Application>
  <PresentationFormat>Widescreen</PresentationFormat>
  <Paragraphs>495</Paragraphs>
  <Slides>50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Cabin-semi-bold</vt:lpstr>
      <vt:lpstr>Calibri</vt:lpstr>
      <vt:lpstr>Calibri Light</vt:lpstr>
      <vt:lpstr>Cambria Math</vt:lpstr>
      <vt:lpstr>Lato Regular</vt:lpstr>
      <vt:lpstr>Montserrat</vt:lpstr>
      <vt:lpstr>Montserrat Light</vt:lpstr>
      <vt:lpstr>Montserrat Medium</vt:lpstr>
      <vt:lpstr>Open Sans Light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313</cp:revision>
  <dcterms:created xsi:type="dcterms:W3CDTF">2020-10-14T13:32:04Z</dcterms:created>
  <dcterms:modified xsi:type="dcterms:W3CDTF">2022-10-09T06:35:07Z</dcterms:modified>
</cp:coreProperties>
</file>