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4"/>
  </p:notesMasterIdLst>
  <p:handoutMasterIdLst>
    <p:handoutMasterId r:id="rId75"/>
  </p:handoutMasterIdLst>
  <p:sldIdLst>
    <p:sldId id="4401" r:id="rId2"/>
    <p:sldId id="4700" r:id="rId3"/>
    <p:sldId id="4457" r:id="rId4"/>
    <p:sldId id="4402" r:id="rId5"/>
    <p:sldId id="4321" r:id="rId6"/>
    <p:sldId id="4739" r:id="rId7"/>
    <p:sldId id="4821" r:id="rId8"/>
    <p:sldId id="4740" r:id="rId9"/>
    <p:sldId id="4777" r:id="rId10"/>
    <p:sldId id="4776" r:id="rId11"/>
    <p:sldId id="4742" r:id="rId12"/>
    <p:sldId id="4507" r:id="rId13"/>
    <p:sldId id="4738" r:id="rId14"/>
    <p:sldId id="4435" r:id="rId15"/>
    <p:sldId id="4778" r:id="rId16"/>
    <p:sldId id="4779" r:id="rId17"/>
    <p:sldId id="4608" r:id="rId18"/>
    <p:sldId id="4743" r:id="rId19"/>
    <p:sldId id="4744" r:id="rId20"/>
    <p:sldId id="4736" r:id="rId21"/>
    <p:sldId id="4781" r:id="rId22"/>
    <p:sldId id="4780" r:id="rId23"/>
    <p:sldId id="4774" r:id="rId24"/>
    <p:sldId id="4519" r:id="rId25"/>
    <p:sldId id="4745" r:id="rId26"/>
    <p:sldId id="4782" r:id="rId27"/>
    <p:sldId id="4764" r:id="rId28"/>
    <p:sldId id="4783" r:id="rId29"/>
    <p:sldId id="4455" r:id="rId30"/>
    <p:sldId id="4785" r:id="rId31"/>
    <p:sldId id="4609" r:id="rId32"/>
    <p:sldId id="4784" r:id="rId33"/>
    <p:sldId id="4322" r:id="rId34"/>
    <p:sldId id="4465" r:id="rId35"/>
    <p:sldId id="4330" r:id="rId36"/>
    <p:sldId id="4786" r:id="rId37"/>
    <p:sldId id="4430" r:id="rId38"/>
    <p:sldId id="4762" r:id="rId39"/>
    <p:sldId id="4332" r:id="rId40"/>
    <p:sldId id="4791" r:id="rId41"/>
    <p:sldId id="4792" r:id="rId42"/>
    <p:sldId id="4793" r:id="rId43"/>
    <p:sldId id="4795" r:id="rId44"/>
    <p:sldId id="4801" r:id="rId45"/>
    <p:sldId id="4794" r:id="rId46"/>
    <p:sldId id="4796" r:id="rId47"/>
    <p:sldId id="4797" r:id="rId48"/>
    <p:sldId id="4798" r:id="rId49"/>
    <p:sldId id="4799" r:id="rId50"/>
    <p:sldId id="4692" r:id="rId51"/>
    <p:sldId id="4805" r:id="rId52"/>
    <p:sldId id="4803" r:id="rId53"/>
    <p:sldId id="4804" r:id="rId54"/>
    <p:sldId id="4802" r:id="rId55"/>
    <p:sldId id="4760" r:id="rId56"/>
    <p:sldId id="4808" r:id="rId57"/>
    <p:sldId id="4809" r:id="rId58"/>
    <p:sldId id="4814" r:id="rId59"/>
    <p:sldId id="4815" r:id="rId60"/>
    <p:sldId id="4816" r:id="rId61"/>
    <p:sldId id="4822" r:id="rId62"/>
    <p:sldId id="4758" r:id="rId63"/>
    <p:sldId id="4817" r:id="rId64"/>
    <p:sldId id="4818" r:id="rId65"/>
    <p:sldId id="4813" r:id="rId66"/>
    <p:sldId id="4819" r:id="rId67"/>
    <p:sldId id="4820" r:id="rId68"/>
    <p:sldId id="4789" r:id="rId69"/>
    <p:sldId id="4790" r:id="rId70"/>
    <p:sldId id="4787" r:id="rId71"/>
    <p:sldId id="4788" r:id="rId72"/>
    <p:sldId id="4404"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16924"/>
    <a:srgbClr val="EDA13E"/>
    <a:srgbClr val="B41F7A"/>
    <a:srgbClr val="122E45"/>
    <a:srgbClr val="7F1C58"/>
    <a:srgbClr val="083553"/>
    <a:srgbClr val="571D58"/>
    <a:srgbClr val="660066"/>
    <a:srgbClr val="C44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4"/>
    <p:restoredTop sz="94501"/>
  </p:normalViewPr>
  <p:slideViewPr>
    <p:cSldViewPr snapToGrid="0" snapToObjects="1">
      <p:cViewPr varScale="1">
        <p:scale>
          <a:sx n="60" d="100"/>
          <a:sy n="60" d="100"/>
        </p:scale>
        <p:origin x="928" y="4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C6BFC-6876-4345-21B6-F9401FB7C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B8981F-2E3B-82CA-69A2-9DE961C365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ACEC3-6A0C-5D44-A16F-BE02D84CF8D9}" type="datetimeFigureOut">
              <a:rPr lang="en-US" smtClean="0"/>
              <a:t>10/9/2022</a:t>
            </a:fld>
            <a:endParaRPr lang="en-US"/>
          </a:p>
        </p:txBody>
      </p:sp>
      <p:sp>
        <p:nvSpPr>
          <p:cNvPr id="4" name="Footer Placeholder 3">
            <a:extLst>
              <a:ext uri="{FF2B5EF4-FFF2-40B4-BE49-F238E27FC236}">
                <a16:creationId xmlns:a16="http://schemas.microsoft.com/office/drawing/2014/main" id="{41D98457-16F5-C6E7-18CF-6B073A97B3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4B7BD5-69BD-7726-5BD6-2FA194E336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4CF4F2-2F27-7842-9C8E-754958999F4D}" type="slidenum">
              <a:rPr lang="en-US" smtClean="0"/>
              <a:t>‹#›</a:t>
            </a:fld>
            <a:endParaRPr lang="en-US"/>
          </a:p>
        </p:txBody>
      </p:sp>
    </p:spTree>
    <p:extLst>
      <p:ext uri="{BB962C8B-B14F-4D97-AF65-F5344CB8AC3E}">
        <p14:creationId xmlns:p14="http://schemas.microsoft.com/office/powerpoint/2010/main" val="3527809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09/10/2022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302190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184987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44536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67324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A971F-9F71-45AC-B80A-D85269BAA52C}" type="slidenum">
              <a:rPr lang="en-IE" smtClean="0"/>
              <a:t>28</a:t>
            </a:fld>
            <a:endParaRPr lang="en-IE"/>
          </a:p>
        </p:txBody>
      </p:sp>
    </p:spTree>
    <p:extLst>
      <p:ext uri="{BB962C8B-B14F-4D97-AF65-F5344CB8AC3E}">
        <p14:creationId xmlns:p14="http://schemas.microsoft.com/office/powerpoint/2010/main" val="231403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94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A971F-9F71-45AC-B80A-D85269BAA52C}" type="slidenum">
              <a:rPr lang="en-IE" smtClean="0"/>
              <a:t>32</a:t>
            </a:fld>
            <a:endParaRPr lang="en-IE"/>
          </a:p>
        </p:txBody>
      </p:sp>
    </p:spTree>
    <p:extLst>
      <p:ext uri="{BB962C8B-B14F-4D97-AF65-F5344CB8AC3E}">
        <p14:creationId xmlns:p14="http://schemas.microsoft.com/office/powerpoint/2010/main" val="202344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6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4010923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14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8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59222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419120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344420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329711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257877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4"/>
            <a:ext cx="5736184" cy="6858003"/>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624610" y="1350061"/>
            <a:ext cx="1346332" cy="1966190"/>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667709" y="139149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6747637" y="1396361"/>
            <a:ext cx="1344857" cy="1966190"/>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6789070" y="143779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10144628" y="1402611"/>
            <a:ext cx="1346332" cy="1966190"/>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10191746" y="1444046"/>
            <a:ext cx="1265890" cy="1272728"/>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3283353" y="3496906"/>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405815" y="3534752"/>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806173" y="3534752"/>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35746" y="2518118"/>
            <a:ext cx="1249111" cy="1727105"/>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171815" y="2518117"/>
            <a:ext cx="1176971" cy="111796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00059" y="2518118"/>
            <a:ext cx="1247742" cy="1727105"/>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00059" y="2518118"/>
            <a:ext cx="1176971" cy="111796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971433" y="2518118"/>
            <a:ext cx="1249111" cy="1727105"/>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18552" y="2518118"/>
            <a:ext cx="1174477" cy="111796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27016" y="2518118"/>
            <a:ext cx="1246373" cy="1727105"/>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462704" y="2518118"/>
            <a:ext cx="1249111" cy="1727105"/>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09822" y="2518118"/>
            <a:ext cx="1174477" cy="111796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662963" y="2518118"/>
            <a:ext cx="1174477" cy="111796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39198" y="11094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319177" y="1965673"/>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4810198" y="2554736"/>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2159412" y="2835131"/>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6846001" y="1357759"/>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3509545" y="1320059"/>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3496" y="3094319"/>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3858271" y="4317215"/>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3462420" y="1164546"/>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5993038" y="2222505"/>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8787554" y="1430803"/>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454247" y="2298434"/>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2401046" y="3284147"/>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3594244" y="1709378"/>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72913" y="324322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3938229" y="4463463"/>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4899697" y="2996069"/>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7016400" y="1941598"/>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8876952" y="152943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6054761" y="228552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3510646" y="121171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 name="Freeform 169">
            <a:extLst>
              <a:ext uri="{FF2B5EF4-FFF2-40B4-BE49-F238E27FC236}">
                <a16:creationId xmlns:a16="http://schemas.microsoft.com/office/drawing/2014/main" id="{DB688DE1-B13B-ED83-A1BE-DD11500EF461}"/>
              </a:ext>
            </a:extLst>
          </p:cNvPr>
          <p:cNvSpPr>
            <a:spLocks noChangeArrowheads="1"/>
          </p:cNvSpPr>
          <p:nvPr userDrawn="1"/>
        </p:nvSpPr>
        <p:spPr bwMode="auto">
          <a:xfrm>
            <a:off x="8890959" y="273330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3" name="Freeform 174">
            <a:extLst>
              <a:ext uri="{FF2B5EF4-FFF2-40B4-BE49-F238E27FC236}">
                <a16:creationId xmlns:a16="http://schemas.microsoft.com/office/drawing/2014/main" id="{4AD974A8-C65D-B11D-7197-5673CA4002AC}"/>
              </a:ext>
            </a:extLst>
          </p:cNvPr>
          <p:cNvSpPr>
            <a:spLocks noChangeArrowheads="1"/>
          </p:cNvSpPr>
          <p:nvPr userDrawn="1"/>
        </p:nvSpPr>
        <p:spPr bwMode="auto">
          <a:xfrm>
            <a:off x="8615278" y="3861946"/>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4" name="Text Placeholder 17">
            <a:extLst>
              <a:ext uri="{FF2B5EF4-FFF2-40B4-BE49-F238E27FC236}">
                <a16:creationId xmlns:a16="http://schemas.microsoft.com/office/drawing/2014/main" id="{DF4D5362-7136-FC7B-93B7-B2F2A11C57C6}"/>
              </a:ext>
            </a:extLst>
          </p:cNvPr>
          <p:cNvSpPr>
            <a:spLocks noGrp="1"/>
          </p:cNvSpPr>
          <p:nvPr>
            <p:ph type="body" sz="quarter" idx="39" hasCustomPrompt="1"/>
          </p:nvPr>
        </p:nvSpPr>
        <p:spPr>
          <a:xfrm>
            <a:off x="8644695" y="401085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US" dirty="0"/>
              <a:t>6</a:t>
            </a:r>
          </a:p>
        </p:txBody>
      </p:sp>
      <p:sp>
        <p:nvSpPr>
          <p:cNvPr id="5" name="Text Placeholder 17">
            <a:extLst>
              <a:ext uri="{FF2B5EF4-FFF2-40B4-BE49-F238E27FC236}">
                <a16:creationId xmlns:a16="http://schemas.microsoft.com/office/drawing/2014/main" id="{39D57695-014B-1EE8-51A6-4F954CF311B1}"/>
              </a:ext>
            </a:extLst>
          </p:cNvPr>
          <p:cNvSpPr>
            <a:spLocks noGrp="1"/>
          </p:cNvSpPr>
          <p:nvPr>
            <p:ph type="body" sz="quarter" idx="40" hasCustomPrompt="1"/>
          </p:nvPr>
        </p:nvSpPr>
        <p:spPr>
          <a:xfrm>
            <a:off x="9066461" y="3009494"/>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6" name="Freeform 173">
            <a:extLst>
              <a:ext uri="{FF2B5EF4-FFF2-40B4-BE49-F238E27FC236}">
                <a16:creationId xmlns:a16="http://schemas.microsoft.com/office/drawing/2014/main" id="{8CAA12FB-2297-6208-758E-8DAF604ECB0A}"/>
              </a:ext>
            </a:extLst>
          </p:cNvPr>
          <p:cNvSpPr>
            <a:spLocks noChangeArrowheads="1"/>
          </p:cNvSpPr>
          <p:nvPr userDrawn="1"/>
        </p:nvSpPr>
        <p:spPr bwMode="auto">
          <a:xfrm>
            <a:off x="9990771" y="1184068"/>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7" name="Freeform 176">
            <a:extLst>
              <a:ext uri="{FF2B5EF4-FFF2-40B4-BE49-F238E27FC236}">
                <a16:creationId xmlns:a16="http://schemas.microsoft.com/office/drawing/2014/main" id="{436EED6D-CC8B-DC0A-6D23-D36C89CF8675}"/>
              </a:ext>
            </a:extLst>
          </p:cNvPr>
          <p:cNvSpPr>
            <a:spLocks noChangeArrowheads="1"/>
          </p:cNvSpPr>
          <p:nvPr userDrawn="1"/>
        </p:nvSpPr>
        <p:spPr bwMode="auto">
          <a:xfrm>
            <a:off x="9943646" y="1028555"/>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 name="Text Placeholder 17">
            <a:extLst>
              <a:ext uri="{FF2B5EF4-FFF2-40B4-BE49-F238E27FC236}">
                <a16:creationId xmlns:a16="http://schemas.microsoft.com/office/drawing/2014/main" id="{77E13EBC-C77A-1562-84FF-0EC723ACD9A6}"/>
              </a:ext>
            </a:extLst>
          </p:cNvPr>
          <p:cNvSpPr>
            <a:spLocks noGrp="1"/>
          </p:cNvSpPr>
          <p:nvPr>
            <p:ph type="body" sz="quarter" idx="41" hasCustomPrompt="1"/>
          </p:nvPr>
        </p:nvSpPr>
        <p:spPr>
          <a:xfrm>
            <a:off x="10075470" y="15733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9" name="Text Placeholder 17">
            <a:extLst>
              <a:ext uri="{FF2B5EF4-FFF2-40B4-BE49-F238E27FC236}">
                <a16:creationId xmlns:a16="http://schemas.microsoft.com/office/drawing/2014/main" id="{3218E514-89BB-F72A-4D44-1FEAA44A2973}"/>
              </a:ext>
            </a:extLst>
          </p:cNvPr>
          <p:cNvSpPr>
            <a:spLocks noGrp="1"/>
          </p:cNvSpPr>
          <p:nvPr>
            <p:ph type="body" sz="quarter" idx="42" hasCustomPrompt="1"/>
          </p:nvPr>
        </p:nvSpPr>
        <p:spPr>
          <a:xfrm>
            <a:off x="9991872" y="107572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291885" y="161376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587111" y="161376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882337" y="161376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9177563" y="161376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660761" y="117135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955987" y="117135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251213" y="117135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546439" y="117135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764010" y="125964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5062741" y="127811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357967" y="127810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653193" y="127810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37375" y="375224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00869" y="375224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297827" y="375224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728236" y="375224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949937" y="141957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266544" y="142217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540389" y="143553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856996" y="143812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493881" y="2608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825108" y="2589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80366" y="25942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411593" y="257540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6BAE0ABF-E258-15D4-F690-F01280BA86CE}"/>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2425353"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5E239D8E-AA39-3D49-8E9D-3122689104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id="{D28415DF-AA54-5549-8A85-BBFC831E16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1908220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1" y="0"/>
            <a:ext cx="12191998" cy="175701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2114549"/>
            <a:ext cx="8137823" cy="3937212"/>
          </a:xfrm>
        </p:spPr>
        <p:txBody>
          <a:bodyPr>
            <a:normAutofit/>
          </a:bodyPr>
          <a:lstStyle>
            <a:lvl1pPr>
              <a:lnSpc>
                <a:spcPts val="2280"/>
              </a:lnSpc>
              <a:spcBef>
                <a:spcPts val="0"/>
              </a:spcBef>
              <a:buNone/>
              <a:defRPr sz="2200" b="0" i="0" spc="0">
                <a:solidFill>
                  <a:srgbClr val="61616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9401174" y="0"/>
            <a:ext cx="2790825" cy="68580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26522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39109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5DC88-D3E6-567E-5F5B-EA9B8C6B035F}"/>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A2A4A94E-E8A2-BA2D-8006-691E7F2E6CC5}"/>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4FDD78B4-1711-6C59-C0BD-43A0306FBD2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41A6271-4A4F-B341-4329-0CCBD6BA92F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D7B8487F-FD8B-AC84-ABFD-9094189476C7}"/>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6207D942-EFB5-15D0-57CC-779280770E7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B15E448D-9194-3FEC-6F5E-7CB710191AD4}"/>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574708" y="863792"/>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10/9/2022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5"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58" r:id="rId36"/>
    <p:sldLayoutId id="2147483859" r:id="rId37"/>
    <p:sldLayoutId id="2147483860" r:id="rId38"/>
    <p:sldLayoutId id="2147483874" r:id="rId39"/>
    <p:sldLayoutId id="2147483876" r:id="rId40"/>
    <p:sldLayoutId id="2147483878" r:id="rId41"/>
    <p:sldLayoutId id="214748387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youtube.com/watch?v=SEfgCqnMl5E&amp;t=198s" TargetMode="Externa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Cxf_SRCcaGo" TargetMode="External"/><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hyperlink" Target="https://www.youtube.com/watch?v=Cxf_SRCcaG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eRCxqQmrGQ" TargetMode="External"/><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https://f24.com/en/the-importance-of-teamwork-during-an-emergency-or-crisis/"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trainingindustry.com/blog/leadership/7-things-the-best-leaders-do-in-times-of-crisis/"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entrepreneur.com/leadership/10-popular-myths-about-leadership-and-how-to-overcome-them/330198#:~:text=10%20Popular%20Myths%20About%20Leadership%20and%20How%20to,always%20tell%20me%20the%20truth.%20...%20More%20items"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playlists?topics%5b%5d=leadership"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39.xml"/><Relationship Id="rId4" Type="http://schemas.openxmlformats.org/officeDocument/2006/relationships/hyperlink" Target="https://www.linkedin.com/company/secure-proj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n-US" sz="4000" b="1" dirty="0"/>
              <a:t>MODULE 4</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450778" y="235419"/>
            <a:ext cx="5741222" cy="954107"/>
          </a:xfrm>
          <a:prstGeom prst="rect">
            <a:avLst/>
          </a:prstGeom>
          <a:noFill/>
        </p:spPr>
        <p:txBody>
          <a:bodyPr wrap="square">
            <a:spAutoFit/>
          </a:bodyPr>
          <a:lstStyle/>
          <a:p>
            <a:r>
              <a:rPr lang="en-GB" sz="2800" dirty="0">
                <a:solidFill>
                  <a:schemeClr val="bg1"/>
                </a:solidFill>
                <a:highlight>
                  <a:srgbClr val="F16924"/>
                </a:highlight>
              </a:rPr>
              <a:t> </a:t>
            </a:r>
            <a:r>
              <a:rPr lang="en-GB" sz="2800" dirty="0" err="1">
                <a:solidFill>
                  <a:schemeClr val="bg1"/>
                </a:solidFill>
                <a:highlight>
                  <a:srgbClr val="F16924"/>
                </a:highlight>
              </a:rPr>
              <a:t>SECure</a:t>
            </a:r>
            <a:r>
              <a:rPr lang="en-GB" sz="2800" dirty="0">
                <a:solidFill>
                  <a:schemeClr val="bg1"/>
                </a:solidFill>
                <a:highlight>
                  <a:srgbClr val="F16924"/>
                </a:highlight>
              </a:rPr>
              <a:t> CURRICULUM AND VET   </a:t>
            </a:r>
            <a:r>
              <a:rPr lang="en-GB" sz="2800" dirty="0">
                <a:solidFill>
                  <a:srgbClr val="F16924"/>
                </a:solidFill>
                <a:highlight>
                  <a:srgbClr val="F16924"/>
                </a:highlight>
              </a:rPr>
              <a:t>.</a:t>
            </a:r>
            <a:r>
              <a:rPr lang="en-GB" sz="2800" dirty="0">
                <a:solidFill>
                  <a:schemeClr val="bg1"/>
                </a:solidFill>
                <a:highlight>
                  <a:srgbClr val="F16924"/>
                </a:highlight>
              </a:rPr>
              <a:t>TRAINING PACKAGE </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760839"/>
            <a:ext cx="5835530" cy="20661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Leadership Culture, Stakeholder Management and Communications</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470886"/>
            <a:ext cx="3156125" cy="2144503"/>
          </a:xfrm>
        </p:spPr>
        <p:txBody>
          <a:bodyPr>
            <a:normAutofit/>
          </a:bodyPr>
          <a:lstStyle/>
          <a:p>
            <a:r>
              <a:rPr lang="en-GB" dirty="0">
                <a:solidFill>
                  <a:schemeClr val="bg1"/>
                </a:solidFill>
              </a:rPr>
              <a:t>7 Observations about Leadership</a:t>
            </a: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571603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Leadership is not management</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It’s a (full) contact sport (and you are already in the game!)</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There is no single style</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It’s always situational</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It’s either good or bad </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You never stop learning</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You can lead by serving</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405925" y="4678070"/>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4598894" y="1278682"/>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4598894" y="394228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148703" y="2257606"/>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03</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148703" y="486343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sp>
        <p:nvSpPr>
          <p:cNvPr id="4" name="Rectangle 3">
            <a:extLst>
              <a:ext uri="{FF2B5EF4-FFF2-40B4-BE49-F238E27FC236}">
                <a16:creationId xmlns:a16="http://schemas.microsoft.com/office/drawing/2014/main" id="{533F2B48-ECF0-8382-FDCF-E0AFCC41F005}"/>
              </a:ext>
            </a:extLst>
          </p:cNvPr>
          <p:cNvSpPr/>
          <p:nvPr/>
        </p:nvSpPr>
        <p:spPr>
          <a:xfrm>
            <a:off x="601247" y="2294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Text Placeholder 3">
            <a:extLst>
              <a:ext uri="{FF2B5EF4-FFF2-40B4-BE49-F238E27FC236}">
                <a16:creationId xmlns:a16="http://schemas.microsoft.com/office/drawing/2014/main" id="{9806714C-BB73-839A-8799-FEE1F2E796E5}"/>
              </a:ext>
            </a:extLst>
          </p:cNvPr>
          <p:cNvSpPr>
            <a:spLocks noGrp="1"/>
          </p:cNvSpPr>
          <p:nvPr>
            <p:ph type="body" sz="quarter" idx="18"/>
          </p:nvPr>
        </p:nvSpPr>
        <p:spPr>
          <a:xfrm>
            <a:off x="465575" y="2555869"/>
            <a:ext cx="3156125" cy="3867704"/>
          </a:xfrm>
        </p:spPr>
        <p:txBody>
          <a:bodyPr>
            <a:normAutofit/>
          </a:bodyPr>
          <a:lstStyle/>
          <a:p>
            <a:pPr marL="14288" indent="0">
              <a:lnSpc>
                <a:spcPts val="2280"/>
              </a:lnSpc>
              <a:spcBef>
                <a:spcPts val="0"/>
              </a:spcBef>
              <a:buClr>
                <a:srgbClr val="F16924"/>
              </a:buClr>
            </a:pPr>
            <a:r>
              <a:rPr lang="en-US" sz="2200" dirty="0">
                <a:solidFill>
                  <a:schemeClr val="bg1"/>
                </a:solidFill>
              </a:rPr>
              <a:t>This is not an easy transition. Those in charge will be tested in areas where they have not fully developed their leadership muscles, and the learning curve will be steep.</a:t>
            </a:r>
          </a:p>
          <a:p>
            <a:pPr marL="14288" indent="0">
              <a:lnSpc>
                <a:spcPts val="2280"/>
              </a:lnSpc>
              <a:spcBef>
                <a:spcPts val="0"/>
              </a:spcBef>
              <a:buClr>
                <a:srgbClr val="F16924"/>
              </a:buClr>
            </a:pPr>
            <a:endParaRPr lang="en-US" sz="2200" dirty="0">
              <a:solidFill>
                <a:schemeClr val="bg1"/>
              </a:solidFill>
            </a:endParaRPr>
          </a:p>
        </p:txBody>
      </p:sp>
      <p:grpSp>
        <p:nvGrpSpPr>
          <p:cNvPr id="7" name="Group 6">
            <a:extLst>
              <a:ext uri="{FF2B5EF4-FFF2-40B4-BE49-F238E27FC236}">
                <a16:creationId xmlns:a16="http://schemas.microsoft.com/office/drawing/2014/main" id="{336CFB3C-6FCD-A72D-D2FA-D60CEB116F51}"/>
              </a:ext>
            </a:extLst>
          </p:cNvPr>
          <p:cNvGrpSpPr/>
          <p:nvPr/>
        </p:nvGrpSpPr>
        <p:grpSpPr>
          <a:xfrm>
            <a:off x="4148703" y="1388996"/>
            <a:ext cx="701992" cy="701724"/>
            <a:chOff x="7037107" y="1407878"/>
            <a:chExt cx="701992" cy="701724"/>
          </a:xfrm>
        </p:grpSpPr>
        <p:sp>
          <p:nvSpPr>
            <p:cNvPr id="8" name="Freeform 7">
              <a:extLst>
                <a:ext uri="{FF2B5EF4-FFF2-40B4-BE49-F238E27FC236}">
                  <a16:creationId xmlns:a16="http://schemas.microsoft.com/office/drawing/2014/main" id="{9D6CA364-C202-3B5D-71B7-82EA6D0EBAF7}"/>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17BCE015-9563-87C3-310C-536B83036B5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11FEC399-84AF-2D0E-C744-01DF2612140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11" name="Group 10">
            <a:extLst>
              <a:ext uri="{FF2B5EF4-FFF2-40B4-BE49-F238E27FC236}">
                <a16:creationId xmlns:a16="http://schemas.microsoft.com/office/drawing/2014/main" id="{901FEC3A-5525-AA98-DA11-A49DDA45847B}"/>
              </a:ext>
            </a:extLst>
          </p:cNvPr>
          <p:cNvGrpSpPr/>
          <p:nvPr/>
        </p:nvGrpSpPr>
        <p:grpSpPr>
          <a:xfrm>
            <a:off x="4148703" y="5732046"/>
            <a:ext cx="701992" cy="701724"/>
            <a:chOff x="7037107" y="1407878"/>
            <a:chExt cx="701992" cy="701724"/>
          </a:xfrm>
        </p:grpSpPr>
        <p:sp>
          <p:nvSpPr>
            <p:cNvPr id="13" name="Freeform 12">
              <a:extLst>
                <a:ext uri="{FF2B5EF4-FFF2-40B4-BE49-F238E27FC236}">
                  <a16:creationId xmlns:a16="http://schemas.microsoft.com/office/drawing/2014/main" id="{C319BC52-E3E8-6D0B-978F-F893998D287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F39A746-9B8D-568A-ACE2-0B2F285A58DF}"/>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2AA29CAD-9128-C95A-D8C0-F1D1BFC97B0A}"/>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22" name="Group 21">
            <a:extLst>
              <a:ext uri="{FF2B5EF4-FFF2-40B4-BE49-F238E27FC236}">
                <a16:creationId xmlns:a16="http://schemas.microsoft.com/office/drawing/2014/main" id="{A8F65544-5A70-7570-2207-443B0D319CB7}"/>
              </a:ext>
            </a:extLst>
          </p:cNvPr>
          <p:cNvGrpSpPr/>
          <p:nvPr/>
        </p:nvGrpSpPr>
        <p:grpSpPr>
          <a:xfrm>
            <a:off x="4148703" y="3994826"/>
            <a:ext cx="701992" cy="701724"/>
            <a:chOff x="7037107" y="1407878"/>
            <a:chExt cx="701992" cy="701724"/>
          </a:xfrm>
        </p:grpSpPr>
        <p:sp>
          <p:nvSpPr>
            <p:cNvPr id="24" name="Freeform 23">
              <a:extLst>
                <a:ext uri="{FF2B5EF4-FFF2-40B4-BE49-F238E27FC236}">
                  <a16:creationId xmlns:a16="http://schemas.microsoft.com/office/drawing/2014/main" id="{75D74739-239B-145C-6F92-82F079650EE7}"/>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30F953E1-BA57-4112-9398-8B8B2C11FAE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CF6788CF-8709-B043-55FA-4A7C25D43095}"/>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31" name="Group 30">
            <a:extLst>
              <a:ext uri="{FF2B5EF4-FFF2-40B4-BE49-F238E27FC236}">
                <a16:creationId xmlns:a16="http://schemas.microsoft.com/office/drawing/2014/main" id="{A6D2AD01-570E-BAF2-C842-7B9E00A33F6E}"/>
              </a:ext>
            </a:extLst>
          </p:cNvPr>
          <p:cNvGrpSpPr/>
          <p:nvPr/>
        </p:nvGrpSpPr>
        <p:grpSpPr>
          <a:xfrm>
            <a:off x="4148703" y="3126216"/>
            <a:ext cx="701992" cy="701724"/>
            <a:chOff x="7037107" y="1407878"/>
            <a:chExt cx="701992" cy="701724"/>
          </a:xfrm>
        </p:grpSpPr>
        <p:sp>
          <p:nvSpPr>
            <p:cNvPr id="34" name="Freeform 33">
              <a:extLst>
                <a:ext uri="{FF2B5EF4-FFF2-40B4-BE49-F238E27FC236}">
                  <a16:creationId xmlns:a16="http://schemas.microsoft.com/office/drawing/2014/main" id="{C2BDEE85-F86A-78E4-469A-E68409B42F02}"/>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BA2E6110-A222-B942-1A9A-1EA1832443F3}"/>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9" name="TextBox 38">
              <a:extLst>
                <a:ext uri="{FF2B5EF4-FFF2-40B4-BE49-F238E27FC236}">
                  <a16:creationId xmlns:a16="http://schemas.microsoft.com/office/drawing/2014/main" id="{C1659BCB-9236-3EC5-A8D5-A1837E4BD286}"/>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04</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cxnSp>
        <p:nvCxnSpPr>
          <p:cNvPr id="41" name="Straight Connector 40">
            <a:extLst>
              <a:ext uri="{FF2B5EF4-FFF2-40B4-BE49-F238E27FC236}">
                <a16:creationId xmlns:a16="http://schemas.microsoft.com/office/drawing/2014/main" id="{180118F6-D00D-5317-8A39-E6A247FD61A1}"/>
              </a:ext>
            </a:extLst>
          </p:cNvPr>
          <p:cNvCxnSpPr>
            <a:cxnSpLocks/>
          </p:cNvCxnSpPr>
          <p:nvPr/>
        </p:nvCxnSpPr>
        <p:spPr>
          <a:xfrm>
            <a:off x="4577326" y="306185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151E67-936F-B98E-E7C3-8735DB2C6ACA}"/>
              </a:ext>
            </a:extLst>
          </p:cNvPr>
          <p:cNvCxnSpPr>
            <a:cxnSpLocks/>
          </p:cNvCxnSpPr>
          <p:nvPr/>
        </p:nvCxnSpPr>
        <p:spPr>
          <a:xfrm>
            <a:off x="4577326" y="220799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1B51F7-7DD5-3C55-B7F1-03AB6C089E2B}"/>
              </a:ext>
            </a:extLst>
          </p:cNvPr>
          <p:cNvCxnSpPr>
            <a:cxnSpLocks/>
          </p:cNvCxnSpPr>
          <p:nvPr/>
        </p:nvCxnSpPr>
        <p:spPr>
          <a:xfrm>
            <a:off x="4598894" y="479907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ED64D7-ABCC-D661-1B31-3444CDA5FD0B}"/>
              </a:ext>
            </a:extLst>
          </p:cNvPr>
          <p:cNvCxnSpPr>
            <a:cxnSpLocks/>
          </p:cNvCxnSpPr>
          <p:nvPr/>
        </p:nvCxnSpPr>
        <p:spPr>
          <a:xfrm>
            <a:off x="4577326" y="565830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70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503502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14069" y="453878"/>
            <a:ext cx="3288472" cy="1965103"/>
          </a:xfrm>
        </p:spPr>
        <p:txBody>
          <a:bodyPr>
            <a:normAutofit/>
          </a:bodyPr>
          <a:lstStyle/>
          <a:p>
            <a:r>
              <a:rPr lang="en-GB" dirty="0">
                <a:solidFill>
                  <a:schemeClr val="bg1"/>
                </a:solidFill>
              </a:rPr>
              <a:t>Leadership vs. Management</a:t>
            </a:r>
          </a:p>
        </p:txBody>
      </p:sp>
      <p:sp>
        <p:nvSpPr>
          <p:cNvPr id="3" name="Text Placeholder 2">
            <a:extLst>
              <a:ext uri="{FF2B5EF4-FFF2-40B4-BE49-F238E27FC236}">
                <a16:creationId xmlns:a16="http://schemas.microsoft.com/office/drawing/2014/main" id="{E0A0BA27-80CD-5C1F-73E7-C0BC0CF0B40F}"/>
              </a:ext>
            </a:extLst>
          </p:cNvPr>
          <p:cNvSpPr>
            <a:spLocks noGrp="1"/>
          </p:cNvSpPr>
          <p:nvPr>
            <p:ph type="body" sz="quarter" idx="18"/>
          </p:nvPr>
        </p:nvSpPr>
        <p:spPr>
          <a:xfrm>
            <a:off x="514069" y="2293871"/>
            <a:ext cx="3684497" cy="4370330"/>
          </a:xfrm>
        </p:spPr>
        <p:txBody>
          <a:bodyPr>
            <a:normAutofit/>
          </a:bodyPr>
          <a:lstStyle/>
          <a:p>
            <a:pPr marL="12700" indent="-12700">
              <a:lnSpc>
                <a:spcPts val="2280"/>
              </a:lnSpc>
              <a:spcBef>
                <a:spcPts val="0"/>
              </a:spcBef>
            </a:pPr>
            <a:r>
              <a:rPr lang="en-US" sz="2200" b="1" dirty="0">
                <a:solidFill>
                  <a:schemeClr val="bg1"/>
                </a:solidFill>
              </a:rPr>
              <a:t>Some questions are asked. </a:t>
            </a:r>
          </a:p>
          <a:p>
            <a:pPr marL="342900" indent="-342900">
              <a:lnSpc>
                <a:spcPts val="2280"/>
              </a:lnSpc>
              <a:spcBef>
                <a:spcPts val="0"/>
              </a:spcBef>
              <a:buClr>
                <a:srgbClr val="EDA13E"/>
              </a:buClr>
              <a:buFont typeface="Arial" panose="020B0604020202020204" pitchFamily="34" charset="0"/>
              <a:buChar char="•"/>
            </a:pPr>
            <a:r>
              <a:rPr lang="en-US" sz="2200" dirty="0">
                <a:solidFill>
                  <a:schemeClr val="bg1"/>
                </a:solidFill>
              </a:rPr>
              <a:t>Does a manager have to be a leader too? </a:t>
            </a:r>
          </a:p>
          <a:p>
            <a:pPr marL="342900" indent="-342900">
              <a:lnSpc>
                <a:spcPts val="2280"/>
              </a:lnSpc>
              <a:spcBef>
                <a:spcPts val="0"/>
              </a:spcBef>
              <a:buClr>
                <a:srgbClr val="EDA13E"/>
              </a:buClr>
              <a:buFont typeface="Arial" panose="020B0604020202020204" pitchFamily="34" charset="0"/>
              <a:buChar char="•"/>
            </a:pPr>
            <a:r>
              <a:rPr lang="en-US" sz="2200" dirty="0">
                <a:solidFill>
                  <a:schemeClr val="bg1"/>
                </a:solidFill>
              </a:rPr>
              <a:t>Does a leader have to be a manager as well? </a:t>
            </a:r>
          </a:p>
          <a:p>
            <a:pPr marL="12700" indent="-12700">
              <a:lnSpc>
                <a:spcPts val="2280"/>
              </a:lnSpc>
              <a:spcBef>
                <a:spcPts val="0"/>
              </a:spcBef>
            </a:pPr>
            <a:endParaRPr lang="en-US" sz="2200" dirty="0">
              <a:solidFill>
                <a:schemeClr val="bg1"/>
              </a:solidFill>
            </a:endParaRPr>
          </a:p>
          <a:p>
            <a:pPr marL="12700" indent="-12700">
              <a:lnSpc>
                <a:spcPts val="2280"/>
              </a:lnSpc>
              <a:spcBef>
                <a:spcPts val="0"/>
              </a:spcBef>
            </a:pPr>
            <a:r>
              <a:rPr lang="en-US" sz="2200" dirty="0">
                <a:solidFill>
                  <a:schemeClr val="bg1"/>
                </a:solidFill>
              </a:rPr>
              <a:t>It is possible to be a boss in a company without being a leader. Managers are appointed but leaders may be appointed or emerge.</a:t>
            </a:r>
          </a:p>
        </p:txBody>
      </p:sp>
      <p:sp>
        <p:nvSpPr>
          <p:cNvPr id="4" name="Rectangle 3">
            <a:extLst>
              <a:ext uri="{FF2B5EF4-FFF2-40B4-BE49-F238E27FC236}">
                <a16:creationId xmlns:a16="http://schemas.microsoft.com/office/drawing/2014/main" id="{D471AC1A-B17C-908B-5B71-30E440AD085B}"/>
              </a:ext>
            </a:extLst>
          </p:cNvPr>
          <p:cNvSpPr/>
          <p:nvPr/>
        </p:nvSpPr>
        <p:spPr>
          <a:xfrm>
            <a:off x="514069" y="185163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Hexagon 1">
            <a:extLst>
              <a:ext uri="{FF2B5EF4-FFF2-40B4-BE49-F238E27FC236}">
                <a16:creationId xmlns:a16="http://schemas.microsoft.com/office/drawing/2014/main" id="{4EE3691B-00E7-F7DA-5EE1-B613982CB47F}"/>
              </a:ext>
            </a:extLst>
          </p:cNvPr>
          <p:cNvSpPr/>
          <p:nvPr/>
        </p:nvSpPr>
        <p:spPr>
          <a:xfrm>
            <a:off x="4291063" y="453878"/>
            <a:ext cx="1448335" cy="1248564"/>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cxnSp>
        <p:nvCxnSpPr>
          <p:cNvPr id="6" name="Straight Connector 11">
            <a:extLst>
              <a:ext uri="{FF2B5EF4-FFF2-40B4-BE49-F238E27FC236}">
                <a16:creationId xmlns:a16="http://schemas.microsoft.com/office/drawing/2014/main" id="{673F6553-F6E0-D799-5C42-5714A824DAF6}"/>
              </a:ext>
            </a:extLst>
          </p:cNvPr>
          <p:cNvCxnSpPr>
            <a:cxnSpLocks/>
          </p:cNvCxnSpPr>
          <p:nvPr/>
        </p:nvCxnSpPr>
        <p:spPr>
          <a:xfrm flipH="1">
            <a:off x="5387510" y="850275"/>
            <a:ext cx="591631"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Hexagon 2">
            <a:extLst>
              <a:ext uri="{FF2B5EF4-FFF2-40B4-BE49-F238E27FC236}">
                <a16:creationId xmlns:a16="http://schemas.microsoft.com/office/drawing/2014/main" id="{9F49E895-6B88-4B58-C880-33AC09C55E05}"/>
              </a:ext>
            </a:extLst>
          </p:cNvPr>
          <p:cNvSpPr/>
          <p:nvPr/>
        </p:nvSpPr>
        <p:spPr>
          <a:xfrm>
            <a:off x="4335887" y="3447222"/>
            <a:ext cx="1448335" cy="1248564"/>
          </a:xfrm>
          <a:prstGeom prst="hex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cxnSp>
        <p:nvCxnSpPr>
          <p:cNvPr id="8" name="Straight Connector 11">
            <a:extLst>
              <a:ext uri="{FF2B5EF4-FFF2-40B4-BE49-F238E27FC236}">
                <a16:creationId xmlns:a16="http://schemas.microsoft.com/office/drawing/2014/main" id="{11F8C896-7684-B9A9-B8FA-4B89620D292D}"/>
              </a:ext>
            </a:extLst>
          </p:cNvPr>
          <p:cNvCxnSpPr>
            <a:cxnSpLocks/>
          </p:cNvCxnSpPr>
          <p:nvPr/>
        </p:nvCxnSpPr>
        <p:spPr>
          <a:xfrm flipH="1">
            <a:off x="5443584" y="3766704"/>
            <a:ext cx="591631"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0FD12F78-6B45-1196-CDCF-232E2EC11FA5}"/>
              </a:ext>
            </a:extLst>
          </p:cNvPr>
          <p:cNvSpPr txBox="1">
            <a:spLocks/>
          </p:cNvSpPr>
          <p:nvPr/>
        </p:nvSpPr>
        <p:spPr>
          <a:xfrm>
            <a:off x="6217518" y="689242"/>
            <a:ext cx="5460413" cy="572565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Management - </a:t>
            </a:r>
            <a:r>
              <a:rPr lang="en-GB" sz="2200" dirty="0">
                <a:solidFill>
                  <a:srgbClr val="F16924"/>
                </a:solidFill>
                <a:latin typeface="+mn-lt"/>
                <a:ea typeface="Open Sans Light" panose="020B0306030504020204" pitchFamily="34" charset="0"/>
                <a:cs typeface="Open Sans Light" panose="020B0306030504020204" pitchFamily="34" charset="0"/>
              </a:rPr>
              <a:t>Management is about coping with complexity</a:t>
            </a:r>
            <a:br>
              <a:rPr lang="en-GB" sz="2200" dirty="0">
                <a:solidFill>
                  <a:srgbClr val="F16924"/>
                </a:solidFill>
                <a:latin typeface="+mn-lt"/>
                <a:ea typeface="Open Sans Light" panose="020B0306030504020204" pitchFamily="34" charset="0"/>
                <a:cs typeface="Open Sans Light" panose="020B0306030504020204" pitchFamily="34" charset="0"/>
              </a:rPr>
            </a:br>
            <a:endParaRPr lang="en-GB" sz="800"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Managers depend upon their positional authority to direct subordinates. Leaders are able to influence followers beyond their formal authority. Managers are people who do things right and leaders are people who do the right thing.</a:t>
            </a:r>
          </a:p>
          <a:p>
            <a:pPr algn="l">
              <a:lnSpc>
                <a:spcPct val="100000"/>
              </a:lnSpc>
              <a:spcBef>
                <a:spcPts val="0"/>
              </a:spcBef>
              <a:buClr>
                <a:srgbClr val="F16924"/>
              </a:buClr>
            </a:pPr>
            <a:endParaRPr lang="en-GB" sz="1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Leadership - </a:t>
            </a:r>
            <a:r>
              <a:rPr lang="en-GB" sz="2200" dirty="0">
                <a:solidFill>
                  <a:srgbClr val="F16924"/>
                </a:solidFill>
                <a:latin typeface="+mn-lt"/>
                <a:ea typeface="Open Sans Light" panose="020B0306030504020204" pitchFamily="34" charset="0"/>
                <a:cs typeface="Open Sans Light" panose="020B0306030504020204" pitchFamily="34" charset="0"/>
              </a:rPr>
              <a:t>Leadership is about coping with change</a:t>
            </a:r>
          </a:p>
          <a:p>
            <a:pPr algn="l">
              <a:lnSpc>
                <a:spcPct val="100000"/>
              </a:lnSpc>
              <a:spcBef>
                <a:spcPts val="0"/>
              </a:spcBef>
              <a:buClr>
                <a:srgbClr val="F16924"/>
              </a:buClr>
            </a:pPr>
            <a:endParaRPr lang="en-GB" sz="800"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Leadership and management must go hand in hand. They are not the same thing. But they are necessarily linked, and complementary. Any effort to separate the two is likely to cause more problems than it solves. A good manager must possess leadership qualities.</a:t>
            </a:r>
          </a:p>
        </p:txBody>
      </p:sp>
      <p:grpSp>
        <p:nvGrpSpPr>
          <p:cNvPr id="13" name="Graphic 2">
            <a:extLst>
              <a:ext uri="{FF2B5EF4-FFF2-40B4-BE49-F238E27FC236}">
                <a16:creationId xmlns:a16="http://schemas.microsoft.com/office/drawing/2014/main" id="{E961CD0D-4EEE-ABF1-EEAA-DA7EECA3E785}"/>
              </a:ext>
            </a:extLst>
          </p:cNvPr>
          <p:cNvGrpSpPr/>
          <p:nvPr/>
        </p:nvGrpSpPr>
        <p:grpSpPr>
          <a:xfrm>
            <a:off x="4592261" y="618690"/>
            <a:ext cx="885534" cy="895928"/>
            <a:chOff x="7190753" y="5365577"/>
            <a:chExt cx="745522" cy="754273"/>
          </a:xfrm>
          <a:solidFill>
            <a:schemeClr val="bg1"/>
          </a:solidFill>
        </p:grpSpPr>
        <p:sp>
          <p:nvSpPr>
            <p:cNvPr id="14" name="Freeform 13">
              <a:extLst>
                <a:ext uri="{FF2B5EF4-FFF2-40B4-BE49-F238E27FC236}">
                  <a16:creationId xmlns:a16="http://schemas.microsoft.com/office/drawing/2014/main" id="{E590E24C-0692-0C7D-FF46-ED01E8F0385F}"/>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89F2A34-23D6-D026-307C-516AF0018D69}"/>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033F752E-18EF-47F2-2856-12E45E8F2E0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8607BB9-18C3-53B6-36F3-DD2D9E24FFC1}"/>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05E4673A-5E6C-0982-DE18-6B8E69031577}"/>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6FA69C75-1577-5BD5-67CC-05D2E6F41F2D}"/>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390DBBD-6B6A-C144-A894-0C9D0B16E040}"/>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761B9871-8962-3A41-BDBE-B3CC5AE36BC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A28D0-8920-1947-063C-85926D44B14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8" name="Graphic 3">
            <a:extLst>
              <a:ext uri="{FF2B5EF4-FFF2-40B4-BE49-F238E27FC236}">
                <a16:creationId xmlns:a16="http://schemas.microsoft.com/office/drawing/2014/main" id="{1CC53FC6-C9B0-2E7B-0BAF-115C689F1758}"/>
              </a:ext>
            </a:extLst>
          </p:cNvPr>
          <p:cNvGrpSpPr/>
          <p:nvPr/>
        </p:nvGrpSpPr>
        <p:grpSpPr>
          <a:xfrm>
            <a:off x="4643414" y="3587765"/>
            <a:ext cx="856994" cy="865193"/>
            <a:chOff x="6582714" y="331356"/>
            <a:chExt cx="1146476" cy="1157445"/>
          </a:xfrm>
          <a:solidFill>
            <a:schemeClr val="bg1"/>
          </a:solidFill>
        </p:grpSpPr>
        <p:sp>
          <p:nvSpPr>
            <p:cNvPr id="30" name="Freeform 29">
              <a:extLst>
                <a:ext uri="{FF2B5EF4-FFF2-40B4-BE49-F238E27FC236}">
                  <a16:creationId xmlns:a16="http://schemas.microsoft.com/office/drawing/2014/main" id="{8D40CBDB-4769-85F4-4E69-C030F5432799}"/>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EEA9142-E4D1-A420-57B5-EEAB322D8D03}"/>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7A788D-82DD-46BB-116F-58FB1FF12C73}"/>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A7D163C-CB3F-F553-1A7E-FC9A05DC95B2}"/>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9D7EF5E-E12F-6A8C-BFF0-175AA3E0D8FE}"/>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58C0D4-4328-EA26-FE75-3FA33442E207}"/>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7357C91-B5CD-9AEF-ADF4-D1351707F9C7}"/>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A12F681-0540-6C38-2632-A78F27B32228}"/>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51983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Placeholder 7">
            <a:extLst>
              <a:ext uri="{FF2B5EF4-FFF2-40B4-BE49-F238E27FC236}">
                <a16:creationId xmlns:a16="http://schemas.microsoft.com/office/drawing/2014/main" id="{D87A7D1E-D4DF-A713-6129-67A72ADE7D43}"/>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1817" r="1817"/>
          <a:stretch>
            <a:fillRect/>
          </a:stretch>
        </p:blipFill>
        <p:spPr/>
      </p:pic>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734714" y="642971"/>
            <a:ext cx="5002409" cy="2103475"/>
          </a:xfrm>
        </p:spPr>
        <p:txBody>
          <a:bodyPr>
            <a:normAutofit/>
          </a:bodyPr>
          <a:lstStyle/>
          <a:p>
            <a:r>
              <a:rPr lang="en-GB" dirty="0"/>
              <a:t>Leadership vs. Management</a:t>
            </a:r>
          </a:p>
        </p:txBody>
      </p:sp>
      <p:sp>
        <p:nvSpPr>
          <p:cNvPr id="28" name="Rechteck 27">
            <a:extLst>
              <a:ext uri="{FF2B5EF4-FFF2-40B4-BE49-F238E27FC236}">
                <a16:creationId xmlns:a16="http://schemas.microsoft.com/office/drawing/2014/main" id="{98670D1F-3C08-4A05-AA8F-091E4EC900BD}"/>
              </a:ext>
            </a:extLst>
          </p:cNvPr>
          <p:cNvSpPr/>
          <p:nvPr/>
        </p:nvSpPr>
        <p:spPr>
          <a:xfrm>
            <a:off x="468998" y="5918697"/>
            <a:ext cx="11723002" cy="307888"/>
          </a:xfrm>
          <a:prstGeom prst="rect">
            <a:avLst/>
          </a:prstGeom>
        </p:spPr>
        <p:txBody>
          <a:bodyPr vert="horz" wrap="square" lIns="81580" tIns="40790" rIns="81580" bIns="40790" rtlCol="0">
            <a:spAutoFit/>
          </a:bodyPr>
          <a:lstStyle/>
          <a:p>
            <a:pPr defTabSz="1087636">
              <a:lnSpc>
                <a:spcPts val="1500"/>
              </a:lnSpc>
              <a:spcBef>
                <a:spcPct val="20000"/>
              </a:spcBef>
            </a:pPr>
            <a:r>
              <a:rPr lang="en-GB" sz="2200" dirty="0">
                <a:solidFill>
                  <a:srgbClr val="595959"/>
                </a:solidFill>
              </a:rPr>
              <a:t>Source: Dr. John Kotter| YouTube: </a:t>
            </a:r>
            <a:r>
              <a:rPr lang="en-GB" sz="2200" dirty="0">
                <a:solidFill>
                  <a:srgbClr val="595959"/>
                </a:solidFill>
                <a:hlinkClick r:id="rId7">
                  <a:extLst>
                    <a:ext uri="{A12FA001-AC4F-418D-AE19-62706E023703}">
                      <ahyp:hlinkClr xmlns:ahyp="http://schemas.microsoft.com/office/drawing/2018/hyperlinkcolor" val="tx"/>
                    </a:ext>
                  </a:extLst>
                </a:hlinkClick>
              </a:rPr>
              <a:t>https://www.youtube.com/watch?v=SEfgCqnMl5E&amp;t=198s</a:t>
            </a:r>
            <a:endParaRPr lang="en-GB" sz="2200" dirty="0">
              <a:solidFill>
                <a:srgbClr val="595959"/>
              </a:solidFill>
            </a:endParaRPr>
          </a:p>
        </p:txBody>
      </p:sp>
      <p:sp>
        <p:nvSpPr>
          <p:cNvPr id="5" name="TextBox 4">
            <a:extLst>
              <a:ext uri="{FF2B5EF4-FFF2-40B4-BE49-F238E27FC236}">
                <a16:creationId xmlns:a16="http://schemas.microsoft.com/office/drawing/2014/main" id="{4BA2EA5A-F519-407D-B405-5D273E8083C7}"/>
              </a:ext>
            </a:extLst>
          </p:cNvPr>
          <p:cNvSpPr txBox="1"/>
          <p:nvPr/>
        </p:nvSpPr>
        <p:spPr>
          <a:xfrm>
            <a:off x="520617" y="3110081"/>
            <a:ext cx="3756415" cy="1785104"/>
          </a:xfrm>
          <a:prstGeom prst="rect">
            <a:avLst/>
          </a:prstGeom>
          <a:noFill/>
        </p:spPr>
        <p:txBody>
          <a:bodyPr wrap="square" rtlCol="0">
            <a:spAutoFit/>
          </a:bodyPr>
          <a:lstStyle/>
          <a:p>
            <a:pPr algn="l"/>
            <a:r>
              <a:rPr lang="en-GB" sz="2200" b="0" i="0" dirty="0">
                <a:solidFill>
                  <a:schemeClr val="bg1"/>
                </a:solidFill>
                <a:effectLst/>
                <a:highlight>
                  <a:srgbClr val="F16924"/>
                </a:highlight>
              </a:rPr>
              <a:t> WATCH</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pPr algn="l"/>
            <a:r>
              <a:rPr lang="en-GB" sz="2200" b="1" i="0" dirty="0" err="1">
                <a:solidFill>
                  <a:srgbClr val="595959"/>
                </a:solidFill>
                <a:effectLst/>
              </a:rPr>
              <a:t>Dr.</a:t>
            </a:r>
            <a:r>
              <a:rPr lang="en-GB" sz="2200" b="1" i="0" dirty="0">
                <a:solidFill>
                  <a:srgbClr val="595959"/>
                </a:solidFill>
                <a:effectLst/>
              </a:rPr>
              <a:t> John Kotter’s </a:t>
            </a:r>
            <a:r>
              <a:rPr lang="en-GB" sz="2200" b="0" i="0" dirty="0">
                <a:solidFill>
                  <a:srgbClr val="595959"/>
                </a:solidFill>
                <a:effectLst/>
              </a:rPr>
              <a:t>take on The Key Differences Between Leading and Managing</a:t>
            </a:r>
          </a:p>
        </p:txBody>
      </p:sp>
      <p:sp>
        <p:nvSpPr>
          <p:cNvPr id="9" name="Oval 8">
            <a:extLst>
              <a:ext uri="{FF2B5EF4-FFF2-40B4-BE49-F238E27FC236}">
                <a16:creationId xmlns:a16="http://schemas.microsoft.com/office/drawing/2014/main" id="{9C635362-892D-BEDB-2ADC-F5769AF78447}"/>
              </a:ext>
            </a:extLst>
          </p:cNvPr>
          <p:cNvSpPr/>
          <p:nvPr/>
        </p:nvSpPr>
        <p:spPr>
          <a:xfrm rot="21231927">
            <a:off x="6183011" y="2833458"/>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CLICK TO </a:t>
            </a:r>
            <a:r>
              <a:rPr lang="en-US" sz="2200" b="1" dirty="0">
                <a:solidFill>
                  <a:schemeClr val="bg1"/>
                </a:solidFill>
                <a:hlinkClick r:id="rId7">
                  <a:extLst>
                    <a:ext uri="{A12FA001-AC4F-418D-AE19-62706E023703}">
                      <ahyp:hlinkClr xmlns:ahyp="http://schemas.microsoft.com/office/drawing/2018/hyperlinkcolor" val="tx"/>
                    </a:ext>
                  </a:extLst>
                </a:hlinkClick>
              </a:rPr>
              <a:t>WATCH</a:t>
            </a:r>
            <a:endParaRPr lang="en-US" sz="2200" b="1" dirty="0">
              <a:solidFill>
                <a:schemeClr val="bg1"/>
              </a:solidFill>
            </a:endParaRPr>
          </a:p>
        </p:txBody>
      </p:sp>
      <p:sp>
        <p:nvSpPr>
          <p:cNvPr id="10" name="Rectangle 9">
            <a:extLst>
              <a:ext uri="{FF2B5EF4-FFF2-40B4-BE49-F238E27FC236}">
                <a16:creationId xmlns:a16="http://schemas.microsoft.com/office/drawing/2014/main" id="{1490067A-04ED-1D8C-7FF5-90ACE972BEDF}"/>
              </a:ext>
            </a:extLst>
          </p:cNvPr>
          <p:cNvSpPr/>
          <p:nvPr/>
        </p:nvSpPr>
        <p:spPr>
          <a:xfrm>
            <a:off x="734714" y="1989501"/>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12397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30578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5"/>
            <a:ext cx="8542452"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There is no recipe for success for managing a company in a crisis. If "the one and only" right decision does not exist, the goal must therefore be to find the solution that is good enough. This inevitably leads to the problem for managers to have to serve on the "front stage" obvious expectations and needs of the company and the employees for security and orientation, which in themselves create enough pressure.  In addition, the crisis on the "backstage" requires managers to deal with contradictions, uncertainties, dilemmas and personal wishes and fears.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2521129"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Leadership in the Crisis - Resilience instead of Efficiency</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077450" y="1568177"/>
            <a:ext cx="248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 name="Shape 24605">
            <a:extLst>
              <a:ext uri="{FF2B5EF4-FFF2-40B4-BE49-F238E27FC236}">
                <a16:creationId xmlns:a16="http://schemas.microsoft.com/office/drawing/2014/main" id="{79653D1F-8424-FEFE-4627-13492D8AC69F}"/>
              </a:ext>
            </a:extLst>
          </p:cNvPr>
          <p:cNvSpPr/>
          <p:nvPr/>
        </p:nvSpPr>
        <p:spPr>
          <a:xfrm>
            <a:off x="4318070" y="5882127"/>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 name="Shape 24606">
            <a:extLst>
              <a:ext uri="{FF2B5EF4-FFF2-40B4-BE49-F238E27FC236}">
                <a16:creationId xmlns:a16="http://schemas.microsoft.com/office/drawing/2014/main" id="{D5922071-A0A7-588F-8389-463EA2AA900B}"/>
              </a:ext>
            </a:extLst>
          </p:cNvPr>
          <p:cNvSpPr/>
          <p:nvPr/>
        </p:nvSpPr>
        <p:spPr>
          <a:xfrm rot="1560000">
            <a:off x="4455465" y="4620095"/>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 name="Shape 24607">
            <a:extLst>
              <a:ext uri="{FF2B5EF4-FFF2-40B4-BE49-F238E27FC236}">
                <a16:creationId xmlns:a16="http://schemas.microsoft.com/office/drawing/2014/main" id="{D81137A5-620B-30E4-5B1D-862665569BA3}"/>
              </a:ext>
            </a:extLst>
          </p:cNvPr>
          <p:cNvSpPr/>
          <p:nvPr/>
        </p:nvSpPr>
        <p:spPr>
          <a:xfrm rot="1560000">
            <a:off x="4898757" y="4537908"/>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 name="Shape 24608">
            <a:extLst>
              <a:ext uri="{FF2B5EF4-FFF2-40B4-BE49-F238E27FC236}">
                <a16:creationId xmlns:a16="http://schemas.microsoft.com/office/drawing/2014/main" id="{C2F04A93-003C-0008-FCD5-31FEE66AE3C0}"/>
              </a:ext>
            </a:extLst>
          </p:cNvPr>
          <p:cNvSpPr/>
          <p:nvPr/>
        </p:nvSpPr>
        <p:spPr>
          <a:xfrm rot="1560000">
            <a:off x="4941943" y="4546480"/>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 name="Shape 24605">
            <a:extLst>
              <a:ext uri="{FF2B5EF4-FFF2-40B4-BE49-F238E27FC236}">
                <a16:creationId xmlns:a16="http://schemas.microsoft.com/office/drawing/2014/main" id="{C3E78A03-5E65-1118-259D-2EFBFFE1CC4C}"/>
              </a:ext>
            </a:extLst>
          </p:cNvPr>
          <p:cNvSpPr/>
          <p:nvPr/>
        </p:nvSpPr>
        <p:spPr>
          <a:xfrm>
            <a:off x="5224709" y="5912708"/>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 name="Shape 24606">
            <a:extLst>
              <a:ext uri="{FF2B5EF4-FFF2-40B4-BE49-F238E27FC236}">
                <a16:creationId xmlns:a16="http://schemas.microsoft.com/office/drawing/2014/main" id="{A845EB47-81D6-2367-DD2D-7205B68C022E}"/>
              </a:ext>
            </a:extLst>
          </p:cNvPr>
          <p:cNvSpPr/>
          <p:nvPr/>
        </p:nvSpPr>
        <p:spPr>
          <a:xfrm rot="1560000">
            <a:off x="5362103" y="4650676"/>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8" name="Shape 24607">
            <a:extLst>
              <a:ext uri="{FF2B5EF4-FFF2-40B4-BE49-F238E27FC236}">
                <a16:creationId xmlns:a16="http://schemas.microsoft.com/office/drawing/2014/main" id="{74EED13D-6856-FDF3-4B2C-79E0822CC915}"/>
              </a:ext>
            </a:extLst>
          </p:cNvPr>
          <p:cNvSpPr/>
          <p:nvPr/>
        </p:nvSpPr>
        <p:spPr>
          <a:xfrm rot="1560000">
            <a:off x="5805395" y="4568488"/>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9" name="Shape 24608">
            <a:extLst>
              <a:ext uri="{FF2B5EF4-FFF2-40B4-BE49-F238E27FC236}">
                <a16:creationId xmlns:a16="http://schemas.microsoft.com/office/drawing/2014/main" id="{83C3FF9D-19E6-F507-A412-49717B7B608F}"/>
              </a:ext>
            </a:extLst>
          </p:cNvPr>
          <p:cNvSpPr/>
          <p:nvPr/>
        </p:nvSpPr>
        <p:spPr>
          <a:xfrm rot="1560000">
            <a:off x="5848581" y="4577061"/>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0" name="Shape 24581">
            <a:extLst>
              <a:ext uri="{FF2B5EF4-FFF2-40B4-BE49-F238E27FC236}">
                <a16:creationId xmlns:a16="http://schemas.microsoft.com/office/drawing/2014/main" id="{4B769672-512C-BCDE-BD72-8B5845A2E4B9}"/>
              </a:ext>
            </a:extLst>
          </p:cNvPr>
          <p:cNvSpPr/>
          <p:nvPr/>
        </p:nvSpPr>
        <p:spPr>
          <a:xfrm>
            <a:off x="8793993"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 name="Shape 24582">
            <a:extLst>
              <a:ext uri="{FF2B5EF4-FFF2-40B4-BE49-F238E27FC236}">
                <a16:creationId xmlns:a16="http://schemas.microsoft.com/office/drawing/2014/main" id="{40DEE60E-9C75-3651-3EF5-97B54C712673}"/>
              </a:ext>
            </a:extLst>
          </p:cNvPr>
          <p:cNvSpPr/>
          <p:nvPr/>
        </p:nvSpPr>
        <p:spPr>
          <a:xfrm>
            <a:off x="8821848" y="4648372"/>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2" name="Shape 24583">
            <a:extLst>
              <a:ext uri="{FF2B5EF4-FFF2-40B4-BE49-F238E27FC236}">
                <a16:creationId xmlns:a16="http://schemas.microsoft.com/office/drawing/2014/main" id="{98060724-580C-6079-5D89-2A52447F327E}"/>
              </a:ext>
            </a:extLst>
          </p:cNvPr>
          <p:cNvSpPr/>
          <p:nvPr/>
        </p:nvSpPr>
        <p:spPr>
          <a:xfrm>
            <a:off x="8813079" y="4430193"/>
            <a:ext cx="714267" cy="233653"/>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3" name="Shape 24584">
            <a:extLst>
              <a:ext uri="{FF2B5EF4-FFF2-40B4-BE49-F238E27FC236}">
                <a16:creationId xmlns:a16="http://schemas.microsoft.com/office/drawing/2014/main" id="{41830227-B52E-9E4A-C3D8-D3E40899776C}"/>
              </a:ext>
            </a:extLst>
          </p:cNvPr>
          <p:cNvSpPr/>
          <p:nvPr/>
        </p:nvSpPr>
        <p:spPr>
          <a:xfrm>
            <a:off x="9290408"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4" name="Shape 24593">
            <a:extLst>
              <a:ext uri="{FF2B5EF4-FFF2-40B4-BE49-F238E27FC236}">
                <a16:creationId xmlns:a16="http://schemas.microsoft.com/office/drawing/2014/main" id="{E7DD5A71-A84D-D9C0-6820-C93BDDCCA920}"/>
              </a:ext>
            </a:extLst>
          </p:cNvPr>
          <p:cNvSpPr/>
          <p:nvPr/>
        </p:nvSpPr>
        <p:spPr>
          <a:xfrm>
            <a:off x="9751459"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24594">
            <a:extLst>
              <a:ext uri="{FF2B5EF4-FFF2-40B4-BE49-F238E27FC236}">
                <a16:creationId xmlns:a16="http://schemas.microsoft.com/office/drawing/2014/main" id="{C5E103D1-8B56-F02A-CC05-257061D34D88}"/>
              </a:ext>
            </a:extLst>
          </p:cNvPr>
          <p:cNvSpPr/>
          <p:nvPr/>
        </p:nvSpPr>
        <p:spPr>
          <a:xfrm>
            <a:off x="9779315" y="4647938"/>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4" name="Shape 24595">
            <a:extLst>
              <a:ext uri="{FF2B5EF4-FFF2-40B4-BE49-F238E27FC236}">
                <a16:creationId xmlns:a16="http://schemas.microsoft.com/office/drawing/2014/main" id="{A592BD3B-8F8F-2B94-026F-0858B41067AE}"/>
              </a:ext>
            </a:extLst>
          </p:cNvPr>
          <p:cNvSpPr/>
          <p:nvPr/>
        </p:nvSpPr>
        <p:spPr>
          <a:xfrm>
            <a:off x="9770548" y="4430193"/>
            <a:ext cx="714267" cy="233653"/>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0" name="Shape 24596">
            <a:extLst>
              <a:ext uri="{FF2B5EF4-FFF2-40B4-BE49-F238E27FC236}">
                <a16:creationId xmlns:a16="http://schemas.microsoft.com/office/drawing/2014/main" id="{84B81534-838E-D7E0-07FA-4B5B77A2CFA9}"/>
              </a:ext>
            </a:extLst>
          </p:cNvPr>
          <p:cNvSpPr/>
          <p:nvPr/>
        </p:nvSpPr>
        <p:spPr>
          <a:xfrm>
            <a:off x="10247878"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6" name="Shape 24605">
            <a:extLst>
              <a:ext uri="{FF2B5EF4-FFF2-40B4-BE49-F238E27FC236}">
                <a16:creationId xmlns:a16="http://schemas.microsoft.com/office/drawing/2014/main" id="{45F999A2-E2B7-5703-A09B-503873C09918}"/>
              </a:ext>
            </a:extLst>
          </p:cNvPr>
          <p:cNvSpPr/>
          <p:nvPr/>
        </p:nvSpPr>
        <p:spPr>
          <a:xfrm>
            <a:off x="6136450" y="5895328"/>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24606">
            <a:extLst>
              <a:ext uri="{FF2B5EF4-FFF2-40B4-BE49-F238E27FC236}">
                <a16:creationId xmlns:a16="http://schemas.microsoft.com/office/drawing/2014/main" id="{2DA730C7-DF7D-97F9-A682-42D1DDA4E316}"/>
              </a:ext>
            </a:extLst>
          </p:cNvPr>
          <p:cNvSpPr/>
          <p:nvPr/>
        </p:nvSpPr>
        <p:spPr>
          <a:xfrm rot="1560000">
            <a:off x="6273844" y="4633296"/>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6" name="Shape 24607">
            <a:extLst>
              <a:ext uri="{FF2B5EF4-FFF2-40B4-BE49-F238E27FC236}">
                <a16:creationId xmlns:a16="http://schemas.microsoft.com/office/drawing/2014/main" id="{52FF6AB0-5946-5B1D-3CF2-A650DB5DDAED}"/>
              </a:ext>
            </a:extLst>
          </p:cNvPr>
          <p:cNvSpPr/>
          <p:nvPr/>
        </p:nvSpPr>
        <p:spPr>
          <a:xfrm rot="1560000">
            <a:off x="6717136" y="4551109"/>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7" name="Shape 24608">
            <a:extLst>
              <a:ext uri="{FF2B5EF4-FFF2-40B4-BE49-F238E27FC236}">
                <a16:creationId xmlns:a16="http://schemas.microsoft.com/office/drawing/2014/main" id="{73A526BA-9B5C-3D1E-BE29-2F2FA44FFBC7}"/>
              </a:ext>
            </a:extLst>
          </p:cNvPr>
          <p:cNvSpPr/>
          <p:nvPr/>
        </p:nvSpPr>
        <p:spPr>
          <a:xfrm rot="1560000">
            <a:off x="6760323" y="4559681"/>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8" name="Shape 24617">
            <a:extLst>
              <a:ext uri="{FF2B5EF4-FFF2-40B4-BE49-F238E27FC236}">
                <a16:creationId xmlns:a16="http://schemas.microsoft.com/office/drawing/2014/main" id="{4F09560F-A34E-85A0-666C-C31B0D93DCEC}"/>
              </a:ext>
            </a:extLst>
          </p:cNvPr>
          <p:cNvSpPr/>
          <p:nvPr/>
        </p:nvSpPr>
        <p:spPr>
          <a:xfrm>
            <a:off x="7546179"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9" name="Shape 24618">
            <a:extLst>
              <a:ext uri="{FF2B5EF4-FFF2-40B4-BE49-F238E27FC236}">
                <a16:creationId xmlns:a16="http://schemas.microsoft.com/office/drawing/2014/main" id="{7D298130-890F-37E2-15DA-7B1721BC5001}"/>
              </a:ext>
            </a:extLst>
          </p:cNvPr>
          <p:cNvSpPr/>
          <p:nvPr/>
        </p:nvSpPr>
        <p:spPr>
          <a:xfrm>
            <a:off x="7574034" y="4647938"/>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0" name="Shape 24619">
            <a:extLst>
              <a:ext uri="{FF2B5EF4-FFF2-40B4-BE49-F238E27FC236}">
                <a16:creationId xmlns:a16="http://schemas.microsoft.com/office/drawing/2014/main" id="{6E54CFFC-4095-9253-F80C-A088FC6BFBA8}"/>
              </a:ext>
            </a:extLst>
          </p:cNvPr>
          <p:cNvSpPr/>
          <p:nvPr/>
        </p:nvSpPr>
        <p:spPr>
          <a:xfrm>
            <a:off x="7565205" y="4430193"/>
            <a:ext cx="715972"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1" name="Shape 24620">
            <a:extLst>
              <a:ext uri="{FF2B5EF4-FFF2-40B4-BE49-F238E27FC236}">
                <a16:creationId xmlns:a16="http://schemas.microsoft.com/office/drawing/2014/main" id="{B601AF25-C8AA-D377-8820-8967B72139FF}"/>
              </a:ext>
            </a:extLst>
          </p:cNvPr>
          <p:cNvSpPr/>
          <p:nvPr/>
        </p:nvSpPr>
        <p:spPr>
          <a:xfrm>
            <a:off x="8042594"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7" name="TextBox 60">
            <a:extLst>
              <a:ext uri="{FF2B5EF4-FFF2-40B4-BE49-F238E27FC236}">
                <a16:creationId xmlns:a16="http://schemas.microsoft.com/office/drawing/2014/main" id="{2AEA4A5D-822C-60ED-5F2D-3FCBCF9F2853}"/>
              </a:ext>
            </a:extLst>
          </p:cNvPr>
          <p:cNvSpPr txBox="1"/>
          <p:nvPr/>
        </p:nvSpPr>
        <p:spPr>
          <a:xfrm rot="16200000">
            <a:off x="6938495" y="5424036"/>
            <a:ext cx="1756120" cy="400110"/>
          </a:xfrm>
          <a:prstGeom prst="rect">
            <a:avLst/>
          </a:prstGeom>
          <a:noFill/>
        </p:spPr>
        <p:txBody>
          <a:bodyPr wrap="square" rtlCol="0" anchor="b" anchorCtr="0">
            <a:spAutoFit/>
          </a:bodyPr>
          <a:lstStyle/>
          <a:p>
            <a:pPr algn="ctr"/>
            <a:r>
              <a:rPr lang="en-GB" sz="2000" b="1" dirty="0">
                <a:solidFill>
                  <a:schemeClr val="bg1"/>
                </a:solidFill>
                <a:ea typeface="League Spartan" charset="0"/>
                <a:cs typeface="Poppins SemiBold" pitchFamily="2" charset="77"/>
              </a:rPr>
              <a:t>LEADERSHIP</a:t>
            </a:r>
          </a:p>
        </p:txBody>
      </p:sp>
      <p:grpSp>
        <p:nvGrpSpPr>
          <p:cNvPr id="79" name="Group 78">
            <a:extLst>
              <a:ext uri="{FF2B5EF4-FFF2-40B4-BE49-F238E27FC236}">
                <a16:creationId xmlns:a16="http://schemas.microsoft.com/office/drawing/2014/main" id="{F2225E74-FAE1-E3D0-1627-A3CD44F20396}"/>
              </a:ext>
            </a:extLst>
          </p:cNvPr>
          <p:cNvGrpSpPr/>
          <p:nvPr/>
        </p:nvGrpSpPr>
        <p:grpSpPr>
          <a:xfrm>
            <a:off x="7465935" y="3295236"/>
            <a:ext cx="925001" cy="925018"/>
            <a:chOff x="8736336" y="773976"/>
            <a:chExt cx="925001" cy="925018"/>
          </a:xfrm>
          <a:solidFill>
            <a:srgbClr val="595959"/>
          </a:solidFill>
        </p:grpSpPr>
        <p:grpSp>
          <p:nvGrpSpPr>
            <p:cNvPr id="80" name="Graphic 2">
              <a:extLst>
                <a:ext uri="{FF2B5EF4-FFF2-40B4-BE49-F238E27FC236}">
                  <a16:creationId xmlns:a16="http://schemas.microsoft.com/office/drawing/2014/main" id="{20747221-99D5-B1FC-9275-7B5B79226E52}"/>
                </a:ext>
              </a:extLst>
            </p:cNvPr>
            <p:cNvGrpSpPr/>
            <p:nvPr/>
          </p:nvGrpSpPr>
          <p:grpSpPr>
            <a:xfrm>
              <a:off x="8736336" y="773976"/>
              <a:ext cx="925001" cy="925018"/>
              <a:chOff x="8736336" y="773976"/>
              <a:chExt cx="925001" cy="925018"/>
            </a:xfrm>
            <a:grpFill/>
          </p:grpSpPr>
          <p:sp>
            <p:nvSpPr>
              <p:cNvPr id="83" name="Freeform 82">
                <a:extLst>
                  <a:ext uri="{FF2B5EF4-FFF2-40B4-BE49-F238E27FC236}">
                    <a16:creationId xmlns:a16="http://schemas.microsoft.com/office/drawing/2014/main" id="{CFB2EAC2-3F29-C9FA-FB8E-4B0DEB853EC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44B0B119-4BD3-F775-7A9B-20557F0EF20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F4B7303A-87C1-9543-2FE4-AD8C1776C9DF}"/>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E21C665-2D5A-ABE4-CF58-3FCEF4D06BF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CA187EB1-D7DD-3036-150F-8503153BF4FB}"/>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263B72C1-7698-CA4D-49F8-FD9B8FDA103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8DDFDD2E-0E5B-F514-9595-74999CFD35E4}"/>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81" name="Freeform 80">
              <a:extLst>
                <a:ext uri="{FF2B5EF4-FFF2-40B4-BE49-F238E27FC236}">
                  <a16:creationId xmlns:a16="http://schemas.microsoft.com/office/drawing/2014/main" id="{6023B845-2CBD-8B9E-23B7-80767CFDCDB2}"/>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E93457C0-2EFA-CCAB-8B26-2CC0C69D0149}"/>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4560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3" y="430173"/>
            <a:ext cx="2937377"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Leadership Competence in Crises</a:t>
            </a:r>
          </a:p>
          <a:p>
            <a:endParaRPr lang="en-US" dirty="0">
              <a:solidFill>
                <a:schemeClr val="bg1"/>
              </a:solidFill>
            </a:endParaRPr>
          </a:p>
          <a:p>
            <a:pPr>
              <a:lnSpc>
                <a:spcPts val="2240"/>
              </a:lnSpc>
              <a:spcBef>
                <a:spcPts val="0"/>
              </a:spcBef>
            </a:pPr>
            <a:r>
              <a:rPr lang="en-US" sz="2200" dirty="0">
                <a:solidFill>
                  <a:schemeClr val="bg1"/>
                </a:solidFill>
              </a:rPr>
              <a:t>Crisis management requires sovereign and quick decisions. This is because the usual standard </a:t>
            </a:r>
            <a:r>
              <a:rPr lang="en-US" sz="2200" dirty="0" err="1">
                <a:solidFill>
                  <a:schemeClr val="bg1"/>
                </a:solidFill>
              </a:rPr>
              <a:t>behaviour</a:t>
            </a:r>
            <a:r>
              <a:rPr lang="en-US" sz="2200" dirty="0">
                <a:solidFill>
                  <a:schemeClr val="bg1"/>
                </a:solidFill>
              </a:rPr>
              <a:t> patterns and strategies are usually not sufficient to overcome a crisis.</a:t>
            </a: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34534" y="638218"/>
            <a:ext cx="4957908"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Before the Crisis</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Building trust</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Leadership training</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Early warning systems</a:t>
            </a:r>
          </a:p>
          <a:p>
            <a:pPr algn="l">
              <a:lnSpc>
                <a:spcPts val="2280"/>
              </a:lnSpc>
              <a:spcBef>
                <a:spcPts val="0"/>
              </a:spcBef>
            </a:pPr>
            <a:endParaRPr lang="en-US" sz="2200" dirty="0">
              <a:solidFill>
                <a:srgbClr val="616161"/>
              </a:solidFill>
            </a:endParaRP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68804" y="2538814"/>
            <a:ext cx="3778566" cy="1157102"/>
          </a:xfrm>
        </p:spPr>
        <p:txBody>
          <a:bodyPr>
            <a:noAutofit/>
          </a:bodyPr>
          <a:lstStyle/>
          <a:p>
            <a:pPr>
              <a:lnSpc>
                <a:spcPts val="2280"/>
              </a:lnSpc>
              <a:spcBef>
                <a:spcPts val="0"/>
              </a:spcBef>
            </a:pPr>
            <a:r>
              <a:rPr lang="en-US" sz="2200" b="1" dirty="0">
                <a:solidFill>
                  <a:srgbClr val="F16924"/>
                </a:solidFill>
              </a:rPr>
              <a:t>During the Crisis</a:t>
            </a:r>
          </a:p>
          <a:p>
            <a:pPr marL="342900" indent="-342900">
              <a:lnSpc>
                <a:spcPts val="2280"/>
              </a:lnSpc>
              <a:spcBef>
                <a:spcPts val="0"/>
              </a:spcBef>
              <a:buClr>
                <a:srgbClr val="F16924"/>
              </a:buClr>
              <a:buFont typeface="Arial" panose="020B0604020202020204" pitchFamily="34" charset="0"/>
              <a:buChar char="•"/>
            </a:pPr>
            <a:r>
              <a:rPr lang="en-US" sz="2200" dirty="0"/>
              <a:t>Communication</a:t>
            </a:r>
          </a:p>
          <a:p>
            <a:pPr marL="342900" indent="-342900">
              <a:lnSpc>
                <a:spcPts val="2280"/>
              </a:lnSpc>
              <a:spcBef>
                <a:spcPts val="0"/>
              </a:spcBef>
              <a:buClr>
                <a:srgbClr val="F16924"/>
              </a:buClr>
              <a:buFont typeface="Arial" panose="020B0604020202020204" pitchFamily="34" charset="0"/>
              <a:buChar char="•"/>
            </a:pPr>
            <a:r>
              <a:rPr lang="en-US" sz="2200" dirty="0"/>
              <a:t>Priorities</a:t>
            </a:r>
          </a:p>
          <a:p>
            <a:pPr marL="342900" indent="-342900">
              <a:lnSpc>
                <a:spcPts val="2280"/>
              </a:lnSpc>
              <a:spcBef>
                <a:spcPts val="0"/>
              </a:spcBef>
              <a:buClr>
                <a:srgbClr val="F16924"/>
              </a:buClr>
              <a:buFont typeface="Arial" panose="020B0604020202020204" pitchFamily="34" charset="0"/>
              <a:buChar char="•"/>
            </a:pPr>
            <a:r>
              <a:rPr lang="en-US" sz="2200" dirty="0"/>
              <a:t>Civil courage</a:t>
            </a:r>
          </a:p>
          <a:p>
            <a:pPr marL="342900" indent="-342900">
              <a:lnSpc>
                <a:spcPts val="2280"/>
              </a:lnSpc>
              <a:spcBef>
                <a:spcPts val="0"/>
              </a:spcBef>
              <a:buClr>
                <a:srgbClr val="F16924"/>
              </a:buClr>
              <a:buFont typeface="Arial" panose="020B0604020202020204" pitchFamily="34" charset="0"/>
              <a:buChar char="•"/>
            </a:pPr>
            <a:r>
              <a:rPr lang="en-US" sz="2200" dirty="0"/>
              <a:t>Orientation</a:t>
            </a:r>
          </a:p>
          <a:p>
            <a:pPr marL="342900" indent="-342900">
              <a:lnSpc>
                <a:spcPts val="2280"/>
              </a:lnSpc>
              <a:spcBef>
                <a:spcPts val="0"/>
              </a:spcBef>
              <a:buClr>
                <a:srgbClr val="F16924"/>
              </a:buClr>
              <a:buFont typeface="Arial" panose="020B0604020202020204" pitchFamily="34" charset="0"/>
              <a:buChar char="•"/>
            </a:pPr>
            <a:r>
              <a:rPr lang="en-US" sz="2200" dirty="0"/>
              <a:t>Symbolic management</a:t>
            </a:r>
          </a:p>
          <a:p>
            <a:pPr marL="342900" indent="-342900">
              <a:lnSpc>
                <a:spcPts val="2280"/>
              </a:lnSpc>
              <a:spcBef>
                <a:spcPts val="0"/>
              </a:spcBef>
              <a:buClr>
                <a:srgbClr val="F16924"/>
              </a:buClr>
              <a:buFont typeface="Arial" panose="020B0604020202020204" pitchFamily="34" charset="0"/>
              <a:buChar char="•"/>
            </a:pPr>
            <a:r>
              <a:rPr lang="en-US" sz="2200" dirty="0"/>
              <a:t>Recovery scenarios</a:t>
            </a:r>
          </a:p>
          <a:p>
            <a:pPr>
              <a:lnSpc>
                <a:spcPts val="2280"/>
              </a:lnSpc>
              <a:spcBef>
                <a:spcPts val="0"/>
              </a:spcBef>
            </a:pPr>
            <a:endParaRPr lang="en-US" sz="2200" dirty="0"/>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308926" y="5179847"/>
            <a:ext cx="3283608"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After the Crisis</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Systematic learning</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Succession planning</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Building trust</a:t>
            </a:r>
          </a:p>
          <a:p>
            <a:pPr algn="l">
              <a:lnSpc>
                <a:spcPts val="2280"/>
              </a:lnSpc>
              <a:spcBef>
                <a:spcPts val="0"/>
              </a:spcBef>
            </a:pPr>
            <a:endParaRPr lang="en-US" sz="2200" dirty="0">
              <a:solidFill>
                <a:srgbClr val="616161"/>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aphic 3">
            <a:extLst>
              <a:ext uri="{FF2B5EF4-FFF2-40B4-BE49-F238E27FC236}">
                <a16:creationId xmlns:a16="http://schemas.microsoft.com/office/drawing/2014/main" id="{D91E1096-AA58-C1AF-1957-FA058CEC1383}"/>
              </a:ext>
            </a:extLst>
          </p:cNvPr>
          <p:cNvGrpSpPr/>
          <p:nvPr/>
        </p:nvGrpSpPr>
        <p:grpSpPr>
          <a:xfrm>
            <a:off x="5934044" y="881053"/>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7118721" y="3050253"/>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984107" y="5289275"/>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08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9" name="Straight Connector 238">
            <a:extLst>
              <a:ext uri="{FF2B5EF4-FFF2-40B4-BE49-F238E27FC236}">
                <a16:creationId xmlns:a16="http://schemas.microsoft.com/office/drawing/2014/main" id="{55D1B849-A361-EDCE-AAE4-2E2C0F176315}"/>
              </a:ext>
            </a:extLst>
          </p:cNvPr>
          <p:cNvCxnSpPr>
            <a:cxnSpLocks/>
          </p:cNvCxnSpPr>
          <p:nvPr/>
        </p:nvCxnSpPr>
        <p:spPr>
          <a:xfrm>
            <a:off x="4843463" y="2369453"/>
            <a:ext cx="2904096" cy="0"/>
          </a:xfrm>
          <a:prstGeom prst="line">
            <a:avLst/>
          </a:prstGeom>
          <a:ln w="28575">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38E2B4D-A3A5-766C-E0C5-A8ADDDE791A3}"/>
              </a:ext>
            </a:extLst>
          </p:cNvPr>
          <p:cNvCxnSpPr>
            <a:cxnSpLocks/>
          </p:cNvCxnSpPr>
          <p:nvPr/>
        </p:nvCxnSpPr>
        <p:spPr>
          <a:xfrm>
            <a:off x="9307586" y="4578351"/>
            <a:ext cx="0" cy="1852638"/>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a:extLst>
              <a:ext uri="{FF2B5EF4-FFF2-40B4-BE49-F238E27FC236}">
                <a16:creationId xmlns:a16="http://schemas.microsoft.com/office/drawing/2014/main" id="{79E98455-C5BE-4147-CB8E-F73BF483ABA7}"/>
              </a:ext>
            </a:extLst>
          </p:cNvPr>
          <p:cNvGrpSpPr/>
          <p:nvPr/>
        </p:nvGrpSpPr>
        <p:grpSpPr>
          <a:xfrm>
            <a:off x="6223017" y="783310"/>
            <a:ext cx="5074312" cy="4710739"/>
            <a:chOff x="5723609" y="2120541"/>
            <a:chExt cx="3842397" cy="3567090"/>
          </a:xfrm>
        </p:grpSpPr>
        <p:sp>
          <p:nvSpPr>
            <p:cNvPr id="214" name="Freeform 25">
              <a:extLst>
                <a:ext uri="{FF2B5EF4-FFF2-40B4-BE49-F238E27FC236}">
                  <a16:creationId xmlns:a16="http://schemas.microsoft.com/office/drawing/2014/main" id="{975AECD0-309F-8FB0-E0BC-39DFA22A9221}"/>
                </a:ext>
              </a:extLst>
            </p:cNvPr>
            <p:cNvSpPr>
              <a:spLocks/>
            </p:cNvSpPr>
            <p:nvPr/>
          </p:nvSpPr>
          <p:spPr bwMode="auto">
            <a:xfrm>
              <a:off x="7147044" y="2120541"/>
              <a:ext cx="2418962" cy="2566212"/>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B41F7A"/>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16" name="Freeform 26">
              <a:extLst>
                <a:ext uri="{FF2B5EF4-FFF2-40B4-BE49-F238E27FC236}">
                  <a16:creationId xmlns:a16="http://schemas.microsoft.com/office/drawing/2014/main" id="{B1A00E6D-7C24-60E8-D207-779077230C19}"/>
                </a:ext>
              </a:extLst>
            </p:cNvPr>
            <p:cNvSpPr>
              <a:spLocks noEditPoints="1"/>
            </p:cNvSpPr>
            <p:nvPr/>
          </p:nvSpPr>
          <p:spPr bwMode="auto">
            <a:xfrm>
              <a:off x="5839232" y="2131212"/>
              <a:ext cx="2571548" cy="238161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7F1C58"/>
            </a:solidFill>
            <a:ln>
              <a:noFill/>
            </a:ln>
            <a:effectLst/>
          </p:spPr>
          <p:txBody>
            <a:bodyPr vert="horz" wrap="square" lIns="109559" tIns="54779" rIns="109559" bIns="54779" numCol="1" anchor="t" anchorCtr="0" compatLnSpc="1">
              <a:prstTxWarp prst="textNoShape">
                <a:avLst/>
              </a:prstTxWarp>
            </a:bodyPr>
            <a:lstStyle/>
            <a:p>
              <a:endParaRPr lang="en-GB" sz="1400" dirty="0">
                <a:solidFill>
                  <a:srgbClr val="7F1C58"/>
                </a:solidFill>
                <a:latin typeface="+mj-lt"/>
              </a:endParaRPr>
            </a:p>
          </p:txBody>
        </p:sp>
        <p:sp>
          <p:nvSpPr>
            <p:cNvPr id="217" name="Freeform 27">
              <a:extLst>
                <a:ext uri="{FF2B5EF4-FFF2-40B4-BE49-F238E27FC236}">
                  <a16:creationId xmlns:a16="http://schemas.microsoft.com/office/drawing/2014/main" id="{BE1F919D-8161-BB31-4741-CF92A69BA61F}"/>
                </a:ext>
              </a:extLst>
            </p:cNvPr>
            <p:cNvSpPr>
              <a:spLocks/>
            </p:cNvSpPr>
            <p:nvPr/>
          </p:nvSpPr>
          <p:spPr bwMode="auto">
            <a:xfrm>
              <a:off x="6474814" y="3128888"/>
              <a:ext cx="2576882" cy="255874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F16924"/>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20" name="TextBox 30">
              <a:extLst>
                <a:ext uri="{FF2B5EF4-FFF2-40B4-BE49-F238E27FC236}">
                  <a16:creationId xmlns:a16="http://schemas.microsoft.com/office/drawing/2014/main" id="{075F6B6C-75EE-2B56-BFB8-6E9B36796DCB}"/>
                </a:ext>
              </a:extLst>
            </p:cNvPr>
            <p:cNvSpPr txBox="1"/>
            <p:nvPr/>
          </p:nvSpPr>
          <p:spPr>
            <a:xfrm>
              <a:off x="6752782" y="4810913"/>
              <a:ext cx="1209076" cy="349584"/>
            </a:xfrm>
            <a:prstGeom prst="rect">
              <a:avLst/>
            </a:prstGeom>
            <a:noFill/>
          </p:spPr>
          <p:txBody>
            <a:bodyPr wrap="none" rtlCol="0" anchor="t" anchorCtr="0">
              <a:spAutoFit/>
            </a:bodyPr>
            <a:lstStyle/>
            <a:p>
              <a:pPr algn="ctr"/>
              <a:r>
                <a:rPr lang="en-GB" sz="2400" dirty="0">
                  <a:solidFill>
                    <a:schemeClr val="bg1"/>
                  </a:solidFill>
                  <a:ea typeface="League Spartan" charset="0"/>
                  <a:cs typeface="Poppins" pitchFamily="2" charset="77"/>
                </a:rPr>
                <a:t>Confidence</a:t>
              </a:r>
            </a:p>
          </p:txBody>
        </p:sp>
        <p:sp>
          <p:nvSpPr>
            <p:cNvPr id="222" name="TextBox 32">
              <a:extLst>
                <a:ext uri="{FF2B5EF4-FFF2-40B4-BE49-F238E27FC236}">
                  <a16:creationId xmlns:a16="http://schemas.microsoft.com/office/drawing/2014/main" id="{78EA9368-01A1-A33D-1F37-17F1B298879C}"/>
                </a:ext>
              </a:extLst>
            </p:cNvPr>
            <p:cNvSpPr txBox="1"/>
            <p:nvPr/>
          </p:nvSpPr>
          <p:spPr>
            <a:xfrm>
              <a:off x="6067912" y="2831837"/>
              <a:ext cx="937468" cy="349584"/>
            </a:xfrm>
            <a:prstGeom prst="rect">
              <a:avLst/>
            </a:prstGeom>
            <a:noFill/>
          </p:spPr>
          <p:txBody>
            <a:bodyPr wrap="none" rtlCol="0" anchor="t" anchorCtr="0">
              <a:spAutoFit/>
            </a:bodyPr>
            <a:lstStyle/>
            <a:p>
              <a:pPr algn="ctr"/>
              <a:r>
                <a:rPr lang="en-GB" sz="2400" dirty="0">
                  <a:solidFill>
                    <a:schemeClr val="bg1"/>
                  </a:solidFill>
                  <a:ea typeface="League Spartan" charset="0"/>
                  <a:cs typeface="Poppins" pitchFamily="2" charset="77"/>
                </a:rPr>
                <a:t>Integrity</a:t>
              </a:r>
            </a:p>
          </p:txBody>
        </p:sp>
        <p:sp>
          <p:nvSpPr>
            <p:cNvPr id="223" name="TextBox 30">
              <a:extLst>
                <a:ext uri="{FF2B5EF4-FFF2-40B4-BE49-F238E27FC236}">
                  <a16:creationId xmlns:a16="http://schemas.microsoft.com/office/drawing/2014/main" id="{1EB8FFD5-3C97-6D9E-14E5-A53DC97D104D}"/>
                </a:ext>
              </a:extLst>
            </p:cNvPr>
            <p:cNvSpPr txBox="1"/>
            <p:nvPr/>
          </p:nvSpPr>
          <p:spPr>
            <a:xfrm>
              <a:off x="8306238" y="2972024"/>
              <a:ext cx="1082518" cy="349584"/>
            </a:xfrm>
            <a:prstGeom prst="rect">
              <a:avLst/>
            </a:prstGeom>
            <a:noFill/>
          </p:spPr>
          <p:txBody>
            <a:bodyPr wrap="square" rtlCol="0" anchor="t" anchorCtr="0">
              <a:spAutoFit/>
            </a:bodyPr>
            <a:lstStyle/>
            <a:p>
              <a:pPr algn="ctr"/>
              <a:r>
                <a:rPr lang="en-GB" sz="2400" b="1" dirty="0">
                  <a:solidFill>
                    <a:schemeClr val="bg1"/>
                  </a:solidFill>
                  <a:latin typeface="+mj-lt"/>
                  <a:ea typeface="League Spartan" charset="0"/>
                  <a:cs typeface="Poppins" pitchFamily="2" charset="77"/>
                </a:rPr>
                <a:t>Trust</a:t>
              </a:r>
            </a:p>
          </p:txBody>
        </p:sp>
        <p:sp>
          <p:nvSpPr>
            <p:cNvPr id="224" name="Text Placeholder 23">
              <a:extLst>
                <a:ext uri="{FF2B5EF4-FFF2-40B4-BE49-F238E27FC236}">
                  <a16:creationId xmlns:a16="http://schemas.microsoft.com/office/drawing/2014/main" id="{EE15E1E8-6D95-7C6B-0E97-0CE04F4FAB4C}"/>
                </a:ext>
              </a:extLst>
            </p:cNvPr>
            <p:cNvSpPr txBox="1">
              <a:spLocks/>
            </p:cNvSpPr>
            <p:nvPr/>
          </p:nvSpPr>
          <p:spPr>
            <a:xfrm>
              <a:off x="8243168" y="2409159"/>
              <a:ext cx="1145587" cy="60605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01</a:t>
              </a:r>
            </a:p>
          </p:txBody>
        </p:sp>
        <p:sp>
          <p:nvSpPr>
            <p:cNvPr id="225" name="Text Placeholder 23">
              <a:extLst>
                <a:ext uri="{FF2B5EF4-FFF2-40B4-BE49-F238E27FC236}">
                  <a16:creationId xmlns:a16="http://schemas.microsoft.com/office/drawing/2014/main" id="{04AAA269-65C3-1721-1B31-E444E9496841}"/>
                </a:ext>
              </a:extLst>
            </p:cNvPr>
            <p:cNvSpPr txBox="1">
              <a:spLocks/>
            </p:cNvSpPr>
            <p:nvPr/>
          </p:nvSpPr>
          <p:spPr>
            <a:xfrm>
              <a:off x="7833569" y="4708555"/>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02</a:t>
              </a:r>
            </a:p>
          </p:txBody>
        </p:sp>
        <p:sp>
          <p:nvSpPr>
            <p:cNvPr id="226" name="Text Placeholder 23">
              <a:extLst>
                <a:ext uri="{FF2B5EF4-FFF2-40B4-BE49-F238E27FC236}">
                  <a16:creationId xmlns:a16="http://schemas.microsoft.com/office/drawing/2014/main" id="{6B8E3B7A-5139-4DFC-3D3F-9E93B9875A34}"/>
                </a:ext>
              </a:extLst>
            </p:cNvPr>
            <p:cNvSpPr txBox="1">
              <a:spLocks/>
            </p:cNvSpPr>
            <p:nvPr/>
          </p:nvSpPr>
          <p:spPr>
            <a:xfrm>
              <a:off x="5723609" y="3315218"/>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03</a:t>
              </a:r>
            </a:p>
          </p:txBody>
        </p:sp>
        <p:cxnSp>
          <p:nvCxnSpPr>
            <p:cNvPr id="228" name="Straight Connector 227">
              <a:extLst>
                <a:ext uri="{FF2B5EF4-FFF2-40B4-BE49-F238E27FC236}">
                  <a16:creationId xmlns:a16="http://schemas.microsoft.com/office/drawing/2014/main" id="{05DB572C-C7C1-8520-7248-1AEB897C8069}"/>
                </a:ext>
              </a:extLst>
            </p:cNvPr>
            <p:cNvCxnSpPr>
              <a:cxnSpLocks/>
            </p:cNvCxnSpPr>
            <p:nvPr/>
          </p:nvCxnSpPr>
          <p:spPr>
            <a:xfrm>
              <a:off x="8337612" y="2928833"/>
              <a:ext cx="114558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3A86B69-B7CB-91C3-ECBC-F549C1FAFE52}"/>
                </a:ext>
              </a:extLst>
            </p:cNvPr>
            <p:cNvCxnSpPr>
              <a:cxnSpLocks/>
            </p:cNvCxnSpPr>
            <p:nvPr/>
          </p:nvCxnSpPr>
          <p:spPr>
            <a:xfrm>
              <a:off x="8048503" y="4647114"/>
              <a:ext cx="0" cy="10405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7DDF3B5-98EC-E298-F8BB-71CDD8B9D12B}"/>
                </a:ext>
              </a:extLst>
            </p:cNvPr>
            <p:cNvCxnSpPr>
              <a:cxnSpLocks/>
            </p:cNvCxnSpPr>
            <p:nvPr/>
          </p:nvCxnSpPr>
          <p:spPr>
            <a:xfrm>
              <a:off x="5839232" y="3323067"/>
              <a:ext cx="114558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236" name="Oval 235">
            <a:extLst>
              <a:ext uri="{FF2B5EF4-FFF2-40B4-BE49-F238E27FC236}">
                <a16:creationId xmlns:a16="http://schemas.microsoft.com/office/drawing/2014/main" id="{4931CE26-D356-6A6D-9999-9A42103EE576}"/>
              </a:ext>
            </a:extLst>
          </p:cNvPr>
          <p:cNvSpPr/>
          <p:nvPr/>
        </p:nvSpPr>
        <p:spPr>
          <a:xfrm>
            <a:off x="7844866" y="1913973"/>
            <a:ext cx="2229013" cy="2229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3" y="430173"/>
            <a:ext cx="3526480"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Leadership Through Charisma</a:t>
            </a:r>
          </a:p>
          <a:p>
            <a:endParaRPr lang="en-US" dirty="0">
              <a:solidFill>
                <a:schemeClr val="bg1"/>
              </a:solidFill>
            </a:endParaRPr>
          </a:p>
          <a:p>
            <a:pPr>
              <a:lnSpc>
                <a:spcPts val="2240"/>
              </a:lnSpc>
              <a:spcBef>
                <a:spcPts val="0"/>
              </a:spcBef>
            </a:pPr>
            <a:r>
              <a:rPr lang="en-US" sz="2200" dirty="0">
                <a:solidFill>
                  <a:schemeClr val="bg1"/>
                </a:solidFill>
              </a:rPr>
              <a:t>Charisma is particularly necessary in corporate management when uncertainty, change, crisis, challenge (or even extraordinary opportunity) is imminent.</a:t>
            </a:r>
          </a:p>
          <a:p>
            <a:r>
              <a:rPr lang="en-US" dirty="0">
                <a:solidFill>
                  <a:schemeClr val="bg1"/>
                </a:solidFill>
              </a:rPr>
              <a:t> </a:t>
            </a:r>
          </a:p>
        </p:txBody>
      </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5" name="TextBox 28">
            <a:extLst>
              <a:ext uri="{FF2B5EF4-FFF2-40B4-BE49-F238E27FC236}">
                <a16:creationId xmlns:a16="http://schemas.microsoft.com/office/drawing/2014/main" id="{480F0358-6C5F-83BB-0059-1907FC714629}"/>
              </a:ext>
            </a:extLst>
          </p:cNvPr>
          <p:cNvSpPr txBox="1"/>
          <p:nvPr/>
        </p:nvSpPr>
        <p:spPr>
          <a:xfrm>
            <a:off x="7781789" y="2609419"/>
            <a:ext cx="2355165" cy="861774"/>
          </a:xfrm>
          <a:prstGeom prst="rect">
            <a:avLst/>
          </a:prstGeom>
          <a:noFill/>
        </p:spPr>
        <p:txBody>
          <a:bodyPr wrap="square" rtlCol="0" anchor="t" anchorCtr="0">
            <a:spAutoFit/>
          </a:bodyPr>
          <a:lstStyle/>
          <a:p>
            <a:pPr algn="ctr">
              <a:lnSpc>
                <a:spcPts val="2960"/>
              </a:lnSpc>
            </a:pPr>
            <a:r>
              <a:rPr lang="en-GB" sz="2800" dirty="0">
                <a:solidFill>
                  <a:srgbClr val="595959"/>
                </a:solidFill>
                <a:ea typeface="League Spartan" charset="0"/>
                <a:cs typeface="Poppins" pitchFamily="2" charset="77"/>
              </a:rPr>
              <a:t>Source of Charisma:</a:t>
            </a:r>
          </a:p>
        </p:txBody>
      </p:sp>
      <p:sp>
        <p:nvSpPr>
          <p:cNvPr id="243" name="Subtitle 2">
            <a:extLst>
              <a:ext uri="{FF2B5EF4-FFF2-40B4-BE49-F238E27FC236}">
                <a16:creationId xmlns:a16="http://schemas.microsoft.com/office/drawing/2014/main" id="{7959C6DA-52C6-1633-E5EF-57CD84AF4B2E}"/>
              </a:ext>
            </a:extLst>
          </p:cNvPr>
          <p:cNvSpPr txBox="1">
            <a:spLocks/>
          </p:cNvSpPr>
          <p:nvPr/>
        </p:nvSpPr>
        <p:spPr>
          <a:xfrm>
            <a:off x="9441838" y="5546059"/>
            <a:ext cx="1979393" cy="8849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Hope</a:t>
            </a:r>
          </a:p>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Fitness</a:t>
            </a:r>
          </a:p>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Competence</a:t>
            </a:r>
          </a:p>
        </p:txBody>
      </p:sp>
      <p:sp>
        <p:nvSpPr>
          <p:cNvPr id="244" name="Subtitle 2">
            <a:extLst>
              <a:ext uri="{FF2B5EF4-FFF2-40B4-BE49-F238E27FC236}">
                <a16:creationId xmlns:a16="http://schemas.microsoft.com/office/drawing/2014/main" id="{54A423AD-32E5-B611-3FBB-464519FB1B74}"/>
              </a:ext>
            </a:extLst>
          </p:cNvPr>
          <p:cNvSpPr txBox="1">
            <a:spLocks/>
          </p:cNvSpPr>
          <p:nvPr/>
        </p:nvSpPr>
        <p:spPr>
          <a:xfrm>
            <a:off x="4871305" y="1467279"/>
            <a:ext cx="1979393"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Honesty</a:t>
            </a:r>
          </a:p>
          <a:p>
            <a:pPr marL="182563" indent="-182563" algn="l">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Principles</a:t>
            </a:r>
          </a:p>
          <a:p>
            <a:pPr marL="182563" indent="-182563" algn="l">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Humanism</a:t>
            </a:r>
          </a:p>
        </p:txBody>
      </p:sp>
    </p:spTree>
    <p:extLst>
      <p:ext uri="{BB962C8B-B14F-4D97-AF65-F5344CB8AC3E}">
        <p14:creationId xmlns:p14="http://schemas.microsoft.com/office/powerpoint/2010/main" val="71452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136183" y="1214448"/>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653985" y="1950363"/>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p:cNvCxnSpPr>
          <p:nvPr/>
        </p:nvCxnSpPr>
        <p:spPr>
          <a:xfrm>
            <a:off x="5975194" y="3134250"/>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897998" y="4084915"/>
            <a:ext cx="257111" cy="58701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78091" y="5242531"/>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921814" y="157878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954173" y="1817753"/>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440807" y="2325701"/>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88901" y="2373838"/>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68511" y="3012757"/>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5006525" y="5040237"/>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746017" y="3930330"/>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93C5D79B-A3D5-FE9E-6C85-E84682B826DC}"/>
              </a:ext>
            </a:extLst>
          </p:cNvPr>
          <p:cNvGrpSpPr/>
          <p:nvPr/>
        </p:nvGrpSpPr>
        <p:grpSpPr>
          <a:xfrm>
            <a:off x="5850653" y="1391096"/>
            <a:ext cx="5803153" cy="1118636"/>
            <a:chOff x="1416598" y="716055"/>
            <a:chExt cx="5803153" cy="1118636"/>
          </a:xfrm>
        </p:grpSpPr>
        <p:sp>
          <p:nvSpPr>
            <p:cNvPr id="38" name="Rounded Rectangle 37">
              <a:extLst>
                <a:ext uri="{FF2B5EF4-FFF2-40B4-BE49-F238E27FC236}">
                  <a16:creationId xmlns:a16="http://schemas.microsoft.com/office/drawing/2014/main" id="{70231608-E29F-49E6-6116-44D8BDC095C3}"/>
                </a:ext>
              </a:extLst>
            </p:cNvPr>
            <p:cNvSpPr/>
            <p:nvPr/>
          </p:nvSpPr>
          <p:spPr>
            <a:xfrm>
              <a:off x="1790269" y="716055"/>
              <a:ext cx="5429482" cy="960711"/>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49">
              <a:extLst>
                <a:ext uri="{FF2B5EF4-FFF2-40B4-BE49-F238E27FC236}">
                  <a16:creationId xmlns:a16="http://schemas.microsoft.com/office/drawing/2014/main" id="{15F92187-0CE2-FB92-A81A-E4EC5A502769}"/>
                </a:ext>
              </a:extLst>
            </p:cNvPr>
            <p:cNvSpPr txBox="1"/>
            <p:nvPr/>
          </p:nvSpPr>
          <p:spPr>
            <a:xfrm>
              <a:off x="2262037" y="815822"/>
              <a:ext cx="4793090" cy="1018869"/>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Only promise things you can keep. Make it clear what you know and what you don't. In a crisis, everyone only drives on sight.</a:t>
              </a:r>
            </a:p>
            <a:p>
              <a:pPr>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40" name="Graphic 8">
              <a:extLst>
                <a:ext uri="{FF2B5EF4-FFF2-40B4-BE49-F238E27FC236}">
                  <a16:creationId xmlns:a16="http://schemas.microsoft.com/office/drawing/2014/main" id="{B721E3AF-E02E-0879-3366-900C18602E92}"/>
                </a:ext>
              </a:extLst>
            </p:cNvPr>
            <p:cNvGrpSpPr/>
            <p:nvPr/>
          </p:nvGrpSpPr>
          <p:grpSpPr>
            <a:xfrm>
              <a:off x="1416598" y="919839"/>
              <a:ext cx="701992" cy="701724"/>
              <a:chOff x="4817897" y="694433"/>
              <a:chExt cx="1446392" cy="1445841"/>
            </a:xfrm>
          </p:grpSpPr>
          <p:sp>
            <p:nvSpPr>
              <p:cNvPr id="42" name="Freeform 41">
                <a:extLst>
                  <a:ext uri="{FF2B5EF4-FFF2-40B4-BE49-F238E27FC236}">
                    <a16:creationId xmlns:a16="http://schemas.microsoft.com/office/drawing/2014/main" id="{A4927879-73B5-97CA-A3E7-DB9224EC780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12CA2BD1-9288-06DC-D0A3-81CE19AFB78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1" name="TextBox 40">
              <a:extLst>
                <a:ext uri="{FF2B5EF4-FFF2-40B4-BE49-F238E27FC236}">
                  <a16:creationId xmlns:a16="http://schemas.microsoft.com/office/drawing/2014/main" id="{19246679-B828-DC76-2A0B-1AAF5B9C84B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18" name="Group 17">
            <a:extLst>
              <a:ext uri="{FF2B5EF4-FFF2-40B4-BE49-F238E27FC236}">
                <a16:creationId xmlns:a16="http://schemas.microsoft.com/office/drawing/2014/main" id="{D0052DA2-479C-FF60-88DB-7F140B1DCF4C}"/>
              </a:ext>
            </a:extLst>
          </p:cNvPr>
          <p:cNvGrpSpPr/>
          <p:nvPr/>
        </p:nvGrpSpPr>
        <p:grpSpPr>
          <a:xfrm>
            <a:off x="6557879" y="2446598"/>
            <a:ext cx="5399262" cy="1562559"/>
            <a:chOff x="1416598" y="664971"/>
            <a:chExt cx="5399262" cy="1562559"/>
          </a:xfrm>
        </p:grpSpPr>
        <p:sp>
          <p:nvSpPr>
            <p:cNvPr id="26" name="Rounded Rectangle 25">
              <a:extLst>
                <a:ext uri="{FF2B5EF4-FFF2-40B4-BE49-F238E27FC236}">
                  <a16:creationId xmlns:a16="http://schemas.microsoft.com/office/drawing/2014/main" id="{208FCF1E-2BA2-0198-13F5-408E1753664C}"/>
                </a:ext>
              </a:extLst>
            </p:cNvPr>
            <p:cNvSpPr/>
            <p:nvPr/>
          </p:nvSpPr>
          <p:spPr>
            <a:xfrm>
              <a:off x="1790269" y="664971"/>
              <a:ext cx="5025591" cy="1458091"/>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49">
              <a:extLst>
                <a:ext uri="{FF2B5EF4-FFF2-40B4-BE49-F238E27FC236}">
                  <a16:creationId xmlns:a16="http://schemas.microsoft.com/office/drawing/2014/main" id="{8166D4AD-6C63-AB7F-A1ED-46457B50E8E6}"/>
                </a:ext>
              </a:extLst>
            </p:cNvPr>
            <p:cNvSpPr txBox="1"/>
            <p:nvPr/>
          </p:nvSpPr>
          <p:spPr>
            <a:xfrm>
              <a:off x="2262036" y="746996"/>
              <a:ext cx="4553824" cy="148053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Think in scenarios. When it comes to the future, outline possible scenarios and explain how you and the company are likely to react to them. Also state clearly what this would mean for the employee. Do not play down.</a:t>
              </a:r>
            </a:p>
            <a:p>
              <a:pPr>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28" name="Graphic 8">
              <a:extLst>
                <a:ext uri="{FF2B5EF4-FFF2-40B4-BE49-F238E27FC236}">
                  <a16:creationId xmlns:a16="http://schemas.microsoft.com/office/drawing/2014/main" id="{26291F35-A553-05E0-2AB0-FE06462FF33F}"/>
                </a:ext>
              </a:extLst>
            </p:cNvPr>
            <p:cNvGrpSpPr/>
            <p:nvPr/>
          </p:nvGrpSpPr>
          <p:grpSpPr>
            <a:xfrm>
              <a:off x="1416598" y="919839"/>
              <a:ext cx="701992" cy="701724"/>
              <a:chOff x="4817897" y="694433"/>
              <a:chExt cx="1446392" cy="1445841"/>
            </a:xfrm>
          </p:grpSpPr>
          <p:sp>
            <p:nvSpPr>
              <p:cNvPr id="30" name="Freeform 29">
                <a:extLst>
                  <a:ext uri="{FF2B5EF4-FFF2-40B4-BE49-F238E27FC236}">
                    <a16:creationId xmlns:a16="http://schemas.microsoft.com/office/drawing/2014/main" id="{29110C42-8FF2-9681-2A9F-D158502C2AC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C211AF4-DF15-E821-4CBA-2B4F9677DD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96402AF-6733-D7E3-C5AB-9AE126C3B1FB}"/>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9" name="Group 18">
            <a:extLst>
              <a:ext uri="{FF2B5EF4-FFF2-40B4-BE49-F238E27FC236}">
                <a16:creationId xmlns:a16="http://schemas.microsoft.com/office/drawing/2014/main" id="{828DD81B-6116-4BD7-1447-B8D47B6BA0A1}"/>
              </a:ext>
            </a:extLst>
          </p:cNvPr>
          <p:cNvGrpSpPr/>
          <p:nvPr/>
        </p:nvGrpSpPr>
        <p:grpSpPr>
          <a:xfrm>
            <a:off x="5136183" y="5540892"/>
            <a:ext cx="5480805" cy="852305"/>
            <a:chOff x="1416598" y="919839"/>
            <a:chExt cx="5480805" cy="852305"/>
          </a:xfrm>
        </p:grpSpPr>
        <p:sp>
          <p:nvSpPr>
            <p:cNvPr id="20" name="Rounded Rectangle 19">
              <a:extLst>
                <a:ext uri="{FF2B5EF4-FFF2-40B4-BE49-F238E27FC236}">
                  <a16:creationId xmlns:a16="http://schemas.microsoft.com/office/drawing/2014/main" id="{CD400B13-7CD0-914E-C64C-3D1B156E60CB}"/>
                </a:ext>
              </a:extLst>
            </p:cNvPr>
            <p:cNvSpPr/>
            <p:nvPr/>
          </p:nvSpPr>
          <p:spPr>
            <a:xfrm>
              <a:off x="1790269" y="960814"/>
              <a:ext cx="5107134" cy="811330"/>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9">
              <a:extLst>
                <a:ext uri="{FF2B5EF4-FFF2-40B4-BE49-F238E27FC236}">
                  <a16:creationId xmlns:a16="http://schemas.microsoft.com/office/drawing/2014/main" id="{317B6557-FABA-0AFE-B065-77FB00EB38FD}"/>
                </a:ext>
              </a:extLst>
            </p:cNvPr>
            <p:cNvSpPr txBox="1"/>
            <p:nvPr/>
          </p:nvSpPr>
          <p:spPr>
            <a:xfrm>
              <a:off x="2279677" y="1087200"/>
              <a:ext cx="4172881" cy="55720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Remain optimistic. Try to be the rock in the surf. Above all, be realistic</a:t>
              </a:r>
            </a:p>
          </p:txBody>
        </p:sp>
        <p:grpSp>
          <p:nvGrpSpPr>
            <p:cNvPr id="22" name="Graphic 8">
              <a:extLst>
                <a:ext uri="{FF2B5EF4-FFF2-40B4-BE49-F238E27FC236}">
                  <a16:creationId xmlns:a16="http://schemas.microsoft.com/office/drawing/2014/main" id="{4334B708-2BEB-87B8-9CD0-594E09BA30DC}"/>
                </a:ext>
              </a:extLst>
            </p:cNvPr>
            <p:cNvGrpSpPr/>
            <p:nvPr/>
          </p:nvGrpSpPr>
          <p:grpSpPr>
            <a:xfrm>
              <a:off x="1416598" y="919839"/>
              <a:ext cx="701992" cy="701724"/>
              <a:chOff x="4817897" y="694433"/>
              <a:chExt cx="1446392" cy="1445841"/>
            </a:xfrm>
          </p:grpSpPr>
          <p:sp>
            <p:nvSpPr>
              <p:cNvPr id="24" name="Freeform 23">
                <a:extLst>
                  <a:ext uri="{FF2B5EF4-FFF2-40B4-BE49-F238E27FC236}">
                    <a16:creationId xmlns:a16="http://schemas.microsoft.com/office/drawing/2014/main" id="{771B3283-EA1A-01F2-6AC9-3599C99A19A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A8A5D2A5-2055-4F86-A2B5-95349C60885E}"/>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3" name="TextBox 22">
              <a:extLst>
                <a:ext uri="{FF2B5EF4-FFF2-40B4-BE49-F238E27FC236}">
                  <a16:creationId xmlns:a16="http://schemas.microsoft.com/office/drawing/2014/main" id="{5E3F5925-8B0B-1D16-8DDD-8D9FB268D70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
        <p:nvSpPr>
          <p:cNvPr id="332" name="Rectangle 331">
            <a:extLst>
              <a:ext uri="{FF2B5EF4-FFF2-40B4-BE49-F238E27FC236}">
                <a16:creationId xmlns:a16="http://schemas.microsoft.com/office/drawing/2014/main" id="{4AD1CC34-EF04-776A-97D1-6B2C495C81FB}"/>
              </a:ext>
            </a:extLst>
          </p:cNvPr>
          <p:cNvSpPr/>
          <p:nvPr/>
        </p:nvSpPr>
        <p:spPr>
          <a:xfrm>
            <a:off x="0" y="0"/>
            <a:ext cx="477499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2" y="430173"/>
            <a:ext cx="3811973"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5 Important Tips for Leading in the Crisis</a:t>
            </a:r>
          </a:p>
          <a:p>
            <a:endParaRPr lang="en-US" dirty="0">
              <a:solidFill>
                <a:schemeClr val="bg1"/>
              </a:solidFill>
            </a:endParaRPr>
          </a:p>
          <a:p>
            <a:pPr>
              <a:lnSpc>
                <a:spcPts val="2220"/>
              </a:lnSpc>
              <a:spcBef>
                <a:spcPts val="0"/>
              </a:spcBef>
            </a:pPr>
            <a:r>
              <a:rPr lang="en-US" sz="2200" dirty="0">
                <a:solidFill>
                  <a:schemeClr val="bg1"/>
                </a:solidFill>
              </a:rPr>
              <a:t>The important thing now is that you don't duck away just at that moment. Take on the role of the one who leads, who helps others. If you actively take on this role, it will also help you yourself deal with fear better.</a:t>
            </a:r>
          </a:p>
          <a:p>
            <a:pPr>
              <a:lnSpc>
                <a:spcPts val="2220"/>
              </a:lnSpc>
              <a:spcBef>
                <a:spcPts val="0"/>
              </a:spcBef>
            </a:pPr>
            <a:r>
              <a:rPr lang="en-US" sz="2200" dirty="0">
                <a:solidFill>
                  <a:schemeClr val="bg1"/>
                </a:solidFill>
              </a:rPr>
              <a:t>Communication is crucial! Explain to your employees how you see the situation and what decisions you are making or will make and most importantly: explain why they are doing certain things.</a:t>
            </a:r>
          </a:p>
          <a:p>
            <a:pPr>
              <a:lnSpc>
                <a:spcPts val="2220"/>
              </a:lnSpc>
              <a:spcBef>
                <a:spcPts val="0"/>
              </a:spcBef>
            </a:pPr>
            <a:r>
              <a:rPr lang="en-US" sz="2200" dirty="0">
                <a:solidFill>
                  <a:schemeClr val="bg1"/>
                </a:solidFill>
              </a:rPr>
              <a:t> </a:t>
            </a:r>
          </a:p>
        </p:txBody>
      </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95" name="Group 194">
            <a:extLst>
              <a:ext uri="{FF2B5EF4-FFF2-40B4-BE49-F238E27FC236}">
                <a16:creationId xmlns:a16="http://schemas.microsoft.com/office/drawing/2014/main" id="{321BF6F3-8A9C-898A-8A52-50B1306BB7FA}"/>
              </a:ext>
            </a:extLst>
          </p:cNvPr>
          <p:cNvGrpSpPr/>
          <p:nvPr/>
        </p:nvGrpSpPr>
        <p:grpSpPr>
          <a:xfrm>
            <a:off x="5136183" y="492823"/>
            <a:ext cx="5545447" cy="932083"/>
            <a:chOff x="1416598" y="689480"/>
            <a:chExt cx="5545447" cy="932083"/>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854911" y="689480"/>
              <a:ext cx="5107134" cy="811330"/>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344319" y="815866"/>
              <a:ext cx="4172881" cy="55720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Have the guts to say what's really going on. Don't beat around the bush.</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209" name="Group 208">
            <a:extLst>
              <a:ext uri="{FF2B5EF4-FFF2-40B4-BE49-F238E27FC236}">
                <a16:creationId xmlns:a16="http://schemas.microsoft.com/office/drawing/2014/main" id="{9F3EE3BB-7245-07A5-A397-3510AF879B27}"/>
              </a:ext>
            </a:extLst>
          </p:cNvPr>
          <p:cNvGrpSpPr/>
          <p:nvPr/>
        </p:nvGrpSpPr>
        <p:grpSpPr>
          <a:xfrm>
            <a:off x="5850653" y="4008265"/>
            <a:ext cx="5905245" cy="1636761"/>
            <a:chOff x="1416598" y="559686"/>
            <a:chExt cx="5905245" cy="1636761"/>
          </a:xfrm>
        </p:grpSpPr>
        <p:sp>
          <p:nvSpPr>
            <p:cNvPr id="210" name="Rounded Rectangle 209">
              <a:extLst>
                <a:ext uri="{FF2B5EF4-FFF2-40B4-BE49-F238E27FC236}">
                  <a16:creationId xmlns:a16="http://schemas.microsoft.com/office/drawing/2014/main" id="{BF7EC727-236C-F814-1647-098B43E3B9DF}"/>
                </a:ext>
              </a:extLst>
            </p:cNvPr>
            <p:cNvSpPr/>
            <p:nvPr/>
          </p:nvSpPr>
          <p:spPr>
            <a:xfrm>
              <a:off x="1825569" y="559686"/>
              <a:ext cx="5496274" cy="1461383"/>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49">
              <a:extLst>
                <a:ext uri="{FF2B5EF4-FFF2-40B4-BE49-F238E27FC236}">
                  <a16:creationId xmlns:a16="http://schemas.microsoft.com/office/drawing/2014/main" id="{EA68ABA7-EE54-A495-037E-79FE026DB691}"/>
                </a:ext>
              </a:extLst>
            </p:cNvPr>
            <p:cNvSpPr txBox="1"/>
            <p:nvPr/>
          </p:nvSpPr>
          <p:spPr>
            <a:xfrm>
              <a:off x="2297336" y="715913"/>
              <a:ext cx="4798291" cy="148053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Take responsibility for your decisions. You are now making a decision to the best of your knowledge and belief. It can turn out to be wrong in retrospect. This can happen, but it is always better than not making a decision at all.</a:t>
              </a:r>
            </a:p>
            <a:p>
              <a:pPr>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212" name="Graphic 8">
              <a:extLst>
                <a:ext uri="{FF2B5EF4-FFF2-40B4-BE49-F238E27FC236}">
                  <a16:creationId xmlns:a16="http://schemas.microsoft.com/office/drawing/2014/main" id="{DD48C0D9-F5A7-12DA-68DF-B48825FDD44F}"/>
                </a:ext>
              </a:extLst>
            </p:cNvPr>
            <p:cNvGrpSpPr/>
            <p:nvPr/>
          </p:nvGrpSpPr>
          <p:grpSpPr>
            <a:xfrm>
              <a:off x="1416598" y="919839"/>
              <a:ext cx="701992" cy="701724"/>
              <a:chOff x="4817897" y="694433"/>
              <a:chExt cx="1446392" cy="1445841"/>
            </a:xfrm>
          </p:grpSpPr>
          <p:sp>
            <p:nvSpPr>
              <p:cNvPr id="218" name="Freeform 217">
                <a:extLst>
                  <a:ext uri="{FF2B5EF4-FFF2-40B4-BE49-F238E27FC236}">
                    <a16:creationId xmlns:a16="http://schemas.microsoft.com/office/drawing/2014/main" id="{178749CD-A0BC-2623-9C36-25082E6CB5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E47B9158-27BF-09F7-D94A-8B5FEE02EBFA}"/>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3" name="TextBox 212">
              <a:extLst>
                <a:ext uri="{FF2B5EF4-FFF2-40B4-BE49-F238E27FC236}">
                  <a16:creationId xmlns:a16="http://schemas.microsoft.com/office/drawing/2014/main" id="{A7DF3D29-AC58-1149-DD30-7DB7F03E4C7B}"/>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358088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AA36929-0B40-8451-B108-ED1B6128F7D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733" r="15733"/>
          <a:stretch>
            <a:fillRect/>
          </a:stretch>
        </p:blipFill>
        <p:spPr/>
      </p:pic>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latin typeface="Segoe UI" panose="020B0502040204020203" pitchFamily="34" charset="0"/>
              </a:rPr>
              <a:t>How to Lead in a Crisis</a:t>
            </a:r>
          </a:p>
          <a:p>
            <a:pPr>
              <a:lnSpc>
                <a:spcPct val="120000"/>
              </a:lnSpc>
            </a:pPr>
            <a:endParaRPr lang="en-GB" sz="1050" dirty="0">
              <a:latin typeface="Segoe UI" panose="020B0502040204020203" pitchFamily="34" charset="0"/>
            </a:endParaRPr>
          </a:p>
        </p:txBody>
      </p:sp>
      <p:sp>
        <p:nvSpPr>
          <p:cNvPr id="12" name="Rechteck 27">
            <a:extLst>
              <a:ext uri="{FF2B5EF4-FFF2-40B4-BE49-F238E27FC236}">
                <a16:creationId xmlns:a16="http://schemas.microsoft.com/office/drawing/2014/main" id="{7054D4B0-F180-A446-A761-08781C2AC881}"/>
              </a:ext>
            </a:extLst>
          </p:cNvPr>
          <p:cNvSpPr/>
          <p:nvPr/>
        </p:nvSpPr>
        <p:spPr>
          <a:xfrm>
            <a:off x="468998" y="5918697"/>
            <a:ext cx="11723002" cy="753522"/>
          </a:xfrm>
          <a:prstGeom prst="rect">
            <a:avLst/>
          </a:prstGeom>
        </p:spPr>
        <p:txBody>
          <a:bodyPr vert="horz" wrap="square" lIns="81580" tIns="40790" rIns="81580" bIns="40790" rtlCol="0">
            <a:spAutoFit/>
          </a:bodyPr>
          <a:lstStyle/>
          <a:p>
            <a:pPr defTabSz="1087636">
              <a:lnSpc>
                <a:spcPts val="1500"/>
              </a:lnSpc>
              <a:spcBef>
                <a:spcPct val="20000"/>
              </a:spcBef>
            </a:pPr>
            <a:r>
              <a:rPr lang="en-GB" sz="2200" dirty="0">
                <a:solidFill>
                  <a:srgbClr val="595959"/>
                </a:solidFill>
              </a:rPr>
              <a:t> Source: </a:t>
            </a:r>
            <a:r>
              <a:rPr lang="en-GB" sz="2200" dirty="0">
                <a:solidFill>
                  <a:srgbClr val="595959"/>
                </a:solidFill>
                <a:hlinkClick r:id="rId3">
                  <a:extLst>
                    <a:ext uri="{A12FA001-AC4F-418D-AE19-62706E023703}">
                      <ahyp:hlinkClr xmlns:ahyp="http://schemas.microsoft.com/office/drawing/2018/hyperlinkcolor" val="tx"/>
                    </a:ext>
                  </a:extLst>
                </a:hlinkClick>
              </a:rPr>
              <a:t>https://youtu.be/Cxf_SRCcaGo</a:t>
            </a:r>
            <a:endParaRPr lang="en-GB" sz="2200" dirty="0">
              <a:solidFill>
                <a:srgbClr val="595959"/>
              </a:solidFill>
            </a:endParaRPr>
          </a:p>
          <a:p>
            <a:pPr defTabSz="1087636">
              <a:lnSpc>
                <a:spcPts val="1500"/>
              </a:lnSpc>
              <a:spcBef>
                <a:spcPct val="20000"/>
              </a:spcBef>
            </a:pPr>
            <a:r>
              <a:rPr lang="en-GB" sz="2200" dirty="0">
                <a:solidFill>
                  <a:srgbClr val="595959"/>
                </a:solidFill>
              </a:rPr>
              <a:t> </a:t>
            </a:r>
            <a:br>
              <a:rPr lang="en-GB" sz="2200" dirty="0">
                <a:solidFill>
                  <a:srgbClr val="595959"/>
                </a:solidFill>
              </a:rPr>
            </a:br>
            <a:endParaRPr lang="en-GB" sz="2200" dirty="0">
              <a:solidFill>
                <a:srgbClr val="595959"/>
              </a:solidFill>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520617" y="3110081"/>
            <a:ext cx="5130800" cy="2123658"/>
          </a:xfrm>
          <a:prstGeom prst="rect">
            <a:avLst/>
          </a:prstGeom>
          <a:noFill/>
        </p:spPr>
        <p:txBody>
          <a:bodyPr wrap="square" rtlCol="0">
            <a:spAutoFit/>
          </a:bodyPr>
          <a:lstStyle/>
          <a:p>
            <a:pPr algn="l"/>
            <a:r>
              <a:rPr lang="en-GB" sz="2200" b="0" i="0" dirty="0">
                <a:solidFill>
                  <a:schemeClr val="bg1"/>
                </a:solidFill>
                <a:effectLst/>
                <a:highlight>
                  <a:srgbClr val="F16924"/>
                </a:highlight>
              </a:rPr>
              <a:t> WATCH</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r>
              <a:rPr lang="en-GB" sz="2200" b="1" dirty="0">
                <a:solidFill>
                  <a:srgbClr val="595959"/>
                </a:solidFill>
              </a:rPr>
              <a:t>Amy C. Edmondson </a:t>
            </a:r>
            <a:r>
              <a:rPr lang="en-GB" sz="2200" dirty="0">
                <a:solidFill>
                  <a:srgbClr val="595959"/>
                </a:solidFill>
              </a:rPr>
              <a:t>is an American scholar of leadership, teaming, and organisational learning. She is the Novartis Professor of Leadership at Harvard Business School.</a:t>
            </a:r>
          </a:p>
        </p:txBody>
      </p:sp>
      <p:sp>
        <p:nvSpPr>
          <p:cNvPr id="14" name="Oval 13">
            <a:extLst>
              <a:ext uri="{FF2B5EF4-FFF2-40B4-BE49-F238E27FC236}">
                <a16:creationId xmlns:a16="http://schemas.microsoft.com/office/drawing/2014/main" id="{22647D80-595B-BF51-CF15-31CAD1C39DC6}"/>
              </a:ext>
            </a:extLst>
          </p:cNvPr>
          <p:cNvSpPr/>
          <p:nvPr/>
        </p:nvSpPr>
        <p:spPr>
          <a:xfrm rot="21231927">
            <a:off x="6183011" y="2833458"/>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CLICK TO </a:t>
            </a:r>
            <a:r>
              <a:rPr lang="en-US" sz="2200" b="1" dirty="0">
                <a:solidFill>
                  <a:schemeClr val="bg1"/>
                </a:solidFill>
                <a:hlinkClick r:id="rId4">
                  <a:extLst>
                    <a:ext uri="{A12FA001-AC4F-418D-AE19-62706E023703}">
                      <ahyp:hlinkClr xmlns:ahyp="http://schemas.microsoft.com/office/drawing/2018/hyperlinkcolor" val="tx"/>
                    </a:ext>
                  </a:extLst>
                </a:hlinkClick>
              </a:rPr>
              <a:t>WATCH</a:t>
            </a:r>
            <a:endParaRPr lang="en-US" sz="2200" b="1" dirty="0">
              <a:solidFill>
                <a:schemeClr val="bg1"/>
              </a:solidFill>
            </a:endParaRPr>
          </a:p>
        </p:txBody>
      </p:sp>
      <p:sp>
        <p:nvSpPr>
          <p:cNvPr id="16" name="Text Placeholder 15">
            <a:extLst>
              <a:ext uri="{FF2B5EF4-FFF2-40B4-BE49-F238E27FC236}">
                <a16:creationId xmlns:a16="http://schemas.microsoft.com/office/drawing/2014/main" id="{8AB3C843-D371-3F72-2DAF-B860430A8A5D}"/>
              </a:ext>
            </a:extLst>
          </p:cNvPr>
          <p:cNvSpPr>
            <a:spLocks noGrp="1"/>
          </p:cNvSpPr>
          <p:nvPr>
            <p:ph type="body" sz="quarter" idx="16"/>
          </p:nvPr>
        </p:nvSpPr>
        <p:spPr>
          <a:xfrm>
            <a:off x="734714" y="1619348"/>
            <a:ext cx="5130800" cy="1311994"/>
          </a:xfrm>
        </p:spPr>
        <p:txBody>
          <a:bodyPr>
            <a:normAutofit/>
          </a:bodyPr>
          <a:lstStyle/>
          <a:p>
            <a:r>
              <a:rPr lang="en-US" sz="2400" dirty="0"/>
              <a:t>The Way We Work, a TED series</a:t>
            </a:r>
          </a:p>
          <a:p>
            <a:endParaRPr lang="en-US" dirty="0"/>
          </a:p>
        </p:txBody>
      </p:sp>
      <p:sp>
        <p:nvSpPr>
          <p:cNvPr id="17" name="Rectangle 16">
            <a:extLst>
              <a:ext uri="{FF2B5EF4-FFF2-40B4-BE49-F238E27FC236}">
                <a16:creationId xmlns:a16="http://schemas.microsoft.com/office/drawing/2014/main" id="{63FAF0F0-94FA-7682-892A-7A8BF465F65D}"/>
              </a:ext>
            </a:extLst>
          </p:cNvPr>
          <p:cNvSpPr/>
          <p:nvPr/>
        </p:nvSpPr>
        <p:spPr>
          <a:xfrm>
            <a:off x="734714" y="1475147"/>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73214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5"/>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93671" y="324849"/>
            <a:ext cx="7427406"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While proactive action is necessary at the beginning in order to </a:t>
            </a:r>
            <a:r>
              <a:rPr lang="en-US" dirty="0" err="1">
                <a:solidFill>
                  <a:schemeClr val="bg1"/>
                </a:solidFill>
              </a:rPr>
              <a:t>recognise</a:t>
            </a:r>
            <a:r>
              <a:rPr lang="en-US" dirty="0">
                <a:solidFill>
                  <a:schemeClr val="bg1"/>
                </a:solidFill>
              </a:rPr>
              <a:t> crisis signals and to make the right preparations based on them - after the outbreak of the crisis, the focus is on reactive capabilities. In order to generate sustainable crisis resilience, the right lessons must be drawn after the crisis.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5" y="282511"/>
            <a:ext cx="41442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Specific Skills Needed at Different Stages of a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14612" y="10946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5" name="Freeform 3">
            <a:extLst>
              <a:ext uri="{FF2B5EF4-FFF2-40B4-BE49-F238E27FC236}">
                <a16:creationId xmlns:a16="http://schemas.microsoft.com/office/drawing/2014/main" id="{1EBDF765-DE98-DFFB-30DC-D5BF468D8C93}"/>
              </a:ext>
            </a:extLst>
          </p:cNvPr>
          <p:cNvSpPr>
            <a:spLocks noChangeArrowheads="1"/>
          </p:cNvSpPr>
          <p:nvPr/>
        </p:nvSpPr>
        <p:spPr bwMode="auto">
          <a:xfrm>
            <a:off x="1943620" y="3681025"/>
            <a:ext cx="1834063" cy="918415"/>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595959"/>
          </a:solidFill>
          <a:ln>
            <a:noFill/>
          </a:ln>
          <a:effectLst/>
        </p:spPr>
        <p:txBody>
          <a:bodyPr wrap="none" anchor="ctr"/>
          <a:lstStyle/>
          <a:p>
            <a:endParaRPr lang="en-GB" sz="1600" dirty="0"/>
          </a:p>
        </p:txBody>
      </p:sp>
      <p:sp>
        <p:nvSpPr>
          <p:cNvPr id="76" name="Freeform 4">
            <a:extLst>
              <a:ext uri="{FF2B5EF4-FFF2-40B4-BE49-F238E27FC236}">
                <a16:creationId xmlns:a16="http://schemas.microsoft.com/office/drawing/2014/main" id="{9D4B1EE0-F5E7-27C7-C67F-A3968D910701}"/>
              </a:ext>
            </a:extLst>
          </p:cNvPr>
          <p:cNvSpPr>
            <a:spLocks noChangeArrowheads="1"/>
          </p:cNvSpPr>
          <p:nvPr/>
        </p:nvSpPr>
        <p:spPr bwMode="auto">
          <a:xfrm>
            <a:off x="7827525" y="3652328"/>
            <a:ext cx="1834062" cy="918415"/>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rgbClr val="595959"/>
          </a:solidFill>
          <a:ln>
            <a:noFill/>
          </a:ln>
          <a:effectLst/>
        </p:spPr>
        <p:txBody>
          <a:bodyPr wrap="none" anchor="ctr"/>
          <a:lstStyle/>
          <a:p>
            <a:endParaRPr lang="en-GB" sz="1600" dirty="0"/>
          </a:p>
        </p:txBody>
      </p:sp>
      <p:sp>
        <p:nvSpPr>
          <p:cNvPr id="77" name="Freeform 6">
            <a:extLst>
              <a:ext uri="{FF2B5EF4-FFF2-40B4-BE49-F238E27FC236}">
                <a16:creationId xmlns:a16="http://schemas.microsoft.com/office/drawing/2014/main" id="{30AC9CDA-C107-0023-2C61-44103E731A07}"/>
              </a:ext>
            </a:extLst>
          </p:cNvPr>
          <p:cNvSpPr>
            <a:spLocks noChangeArrowheads="1"/>
          </p:cNvSpPr>
          <p:nvPr/>
        </p:nvSpPr>
        <p:spPr bwMode="auto">
          <a:xfrm>
            <a:off x="4857660" y="3900626"/>
            <a:ext cx="1834063" cy="918415"/>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595959"/>
          </a:solidFill>
          <a:ln>
            <a:noFill/>
          </a:ln>
          <a:effectLst/>
        </p:spPr>
        <p:txBody>
          <a:bodyPr wrap="none" anchor="ctr"/>
          <a:lstStyle/>
          <a:p>
            <a:endParaRPr lang="en-GB" sz="1600" dirty="0"/>
          </a:p>
        </p:txBody>
      </p:sp>
      <p:sp>
        <p:nvSpPr>
          <p:cNvPr id="87" name="TextBox 63">
            <a:extLst>
              <a:ext uri="{FF2B5EF4-FFF2-40B4-BE49-F238E27FC236}">
                <a16:creationId xmlns:a16="http://schemas.microsoft.com/office/drawing/2014/main" id="{2288E20B-0F1A-7FC8-787B-C29B366084B4}"/>
              </a:ext>
            </a:extLst>
          </p:cNvPr>
          <p:cNvSpPr txBox="1"/>
          <p:nvPr/>
        </p:nvSpPr>
        <p:spPr>
          <a:xfrm>
            <a:off x="775875" y="4384965"/>
            <a:ext cx="1827359" cy="338554"/>
          </a:xfrm>
          <a:prstGeom prst="rect">
            <a:avLst/>
          </a:prstGeom>
          <a:noFill/>
        </p:spPr>
        <p:txBody>
          <a:bodyPr wrap="none" rtlCol="0" anchor="b" anchorCtr="0">
            <a:spAutoFit/>
          </a:bodyPr>
          <a:lstStyle/>
          <a:p>
            <a:pPr algn="ctr"/>
            <a:r>
              <a:rPr lang="en-GB" sz="1600" b="1" dirty="0">
                <a:solidFill>
                  <a:srgbClr val="EDA13E"/>
                </a:solidFill>
                <a:ea typeface="League Spartan" charset="0"/>
                <a:cs typeface="Poppins" pitchFamily="2" charset="77"/>
              </a:rPr>
              <a:t>SIGNAL DETECTION</a:t>
            </a:r>
          </a:p>
        </p:txBody>
      </p:sp>
      <p:sp>
        <p:nvSpPr>
          <p:cNvPr id="97" name="TextBox 67">
            <a:extLst>
              <a:ext uri="{FF2B5EF4-FFF2-40B4-BE49-F238E27FC236}">
                <a16:creationId xmlns:a16="http://schemas.microsoft.com/office/drawing/2014/main" id="{4A2C2B5F-F619-57CF-8295-DF0E8A8E08D0}"/>
              </a:ext>
            </a:extLst>
          </p:cNvPr>
          <p:cNvSpPr txBox="1"/>
          <p:nvPr/>
        </p:nvSpPr>
        <p:spPr>
          <a:xfrm>
            <a:off x="3935799" y="5249458"/>
            <a:ext cx="1382622" cy="338554"/>
          </a:xfrm>
          <a:prstGeom prst="rect">
            <a:avLst/>
          </a:prstGeom>
          <a:noFill/>
        </p:spPr>
        <p:txBody>
          <a:bodyPr wrap="none" rtlCol="0" anchor="b" anchorCtr="0">
            <a:spAutoFit/>
          </a:bodyPr>
          <a:lstStyle/>
          <a:p>
            <a:pPr algn="ctr"/>
            <a:r>
              <a:rPr lang="en-GB" sz="1600" b="1" dirty="0">
                <a:solidFill>
                  <a:srgbClr val="F16924"/>
                </a:solidFill>
                <a:ea typeface="League Spartan" charset="0"/>
                <a:cs typeface="Poppins" pitchFamily="2" charset="77"/>
              </a:rPr>
              <a:t>PREPARATION</a:t>
            </a:r>
          </a:p>
        </p:txBody>
      </p:sp>
      <p:sp>
        <p:nvSpPr>
          <p:cNvPr id="107" name="TextBox 70">
            <a:extLst>
              <a:ext uri="{FF2B5EF4-FFF2-40B4-BE49-F238E27FC236}">
                <a16:creationId xmlns:a16="http://schemas.microsoft.com/office/drawing/2014/main" id="{B70B4AFE-1DE1-BB26-188A-7C57E8D6456C}"/>
              </a:ext>
            </a:extLst>
          </p:cNvPr>
          <p:cNvSpPr txBox="1"/>
          <p:nvPr/>
        </p:nvSpPr>
        <p:spPr>
          <a:xfrm>
            <a:off x="6554675" y="4370667"/>
            <a:ext cx="2012667" cy="584775"/>
          </a:xfrm>
          <a:prstGeom prst="rect">
            <a:avLst/>
          </a:prstGeom>
          <a:noFill/>
        </p:spPr>
        <p:txBody>
          <a:bodyPr wrap="none" rtlCol="0" anchor="b" anchorCtr="0">
            <a:spAutoFit/>
          </a:bodyPr>
          <a:lstStyle/>
          <a:p>
            <a:pPr algn="ctr"/>
            <a:r>
              <a:rPr lang="en-GB" sz="1600" b="1" dirty="0">
                <a:solidFill>
                  <a:srgbClr val="B41F7A"/>
                </a:solidFill>
                <a:ea typeface="League Spartan" charset="0"/>
                <a:cs typeface="Poppins" pitchFamily="2" charset="77"/>
              </a:rPr>
              <a:t>CONTAINMENT/ </a:t>
            </a:r>
            <a:br>
              <a:rPr lang="en-GB" sz="1600" b="1" dirty="0">
                <a:solidFill>
                  <a:srgbClr val="B41F7A"/>
                </a:solidFill>
                <a:ea typeface="League Spartan" charset="0"/>
                <a:cs typeface="Poppins" pitchFamily="2" charset="77"/>
              </a:rPr>
            </a:br>
            <a:r>
              <a:rPr lang="en-GB" sz="1600" b="1" dirty="0">
                <a:solidFill>
                  <a:srgbClr val="B41F7A"/>
                </a:solidFill>
                <a:ea typeface="League Spartan" charset="0"/>
                <a:cs typeface="Poppins" pitchFamily="2" charset="77"/>
              </a:rPr>
              <a:t>DAMAGE LIMITATION</a:t>
            </a:r>
          </a:p>
        </p:txBody>
      </p:sp>
      <p:sp>
        <p:nvSpPr>
          <p:cNvPr id="117" name="TextBox 73">
            <a:extLst>
              <a:ext uri="{FF2B5EF4-FFF2-40B4-BE49-F238E27FC236}">
                <a16:creationId xmlns:a16="http://schemas.microsoft.com/office/drawing/2014/main" id="{05EEA7DF-8F67-F738-EE5B-F1C3B90FDB8F}"/>
              </a:ext>
            </a:extLst>
          </p:cNvPr>
          <p:cNvSpPr txBox="1"/>
          <p:nvPr/>
        </p:nvSpPr>
        <p:spPr>
          <a:xfrm>
            <a:off x="9958079" y="5210795"/>
            <a:ext cx="1080167"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RECOVERY</a:t>
            </a:r>
          </a:p>
        </p:txBody>
      </p:sp>
      <p:sp>
        <p:nvSpPr>
          <p:cNvPr id="118" name="TextBox 63">
            <a:extLst>
              <a:ext uri="{FF2B5EF4-FFF2-40B4-BE49-F238E27FC236}">
                <a16:creationId xmlns:a16="http://schemas.microsoft.com/office/drawing/2014/main" id="{309ED3E0-C238-B771-8D14-4B45BB19F831}"/>
              </a:ext>
            </a:extLst>
          </p:cNvPr>
          <p:cNvSpPr txBox="1"/>
          <p:nvPr/>
        </p:nvSpPr>
        <p:spPr>
          <a:xfrm rot="1558204">
            <a:off x="2661942" y="3915141"/>
            <a:ext cx="115307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PROACTIVE</a:t>
            </a:r>
          </a:p>
        </p:txBody>
      </p:sp>
      <p:sp>
        <p:nvSpPr>
          <p:cNvPr id="119" name="TextBox 73">
            <a:extLst>
              <a:ext uri="{FF2B5EF4-FFF2-40B4-BE49-F238E27FC236}">
                <a16:creationId xmlns:a16="http://schemas.microsoft.com/office/drawing/2014/main" id="{50DF858C-0AB5-4251-5AFC-01506B2CD069}"/>
              </a:ext>
            </a:extLst>
          </p:cNvPr>
          <p:cNvSpPr txBox="1"/>
          <p:nvPr/>
        </p:nvSpPr>
        <p:spPr>
          <a:xfrm>
            <a:off x="7026564" y="2974129"/>
            <a:ext cx="905889"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Reactive</a:t>
            </a:r>
          </a:p>
        </p:txBody>
      </p:sp>
      <p:sp>
        <p:nvSpPr>
          <p:cNvPr id="120" name="Pfeil: nach oben gekrümmt 2">
            <a:extLst>
              <a:ext uri="{FF2B5EF4-FFF2-40B4-BE49-F238E27FC236}">
                <a16:creationId xmlns:a16="http://schemas.microsoft.com/office/drawing/2014/main" id="{8985639E-04B3-2DB0-F4FF-1E176FC4C1D1}"/>
              </a:ext>
            </a:extLst>
          </p:cNvPr>
          <p:cNvSpPr/>
          <p:nvPr/>
        </p:nvSpPr>
        <p:spPr>
          <a:xfrm flipH="1">
            <a:off x="931867" y="5569250"/>
            <a:ext cx="9369692" cy="686514"/>
          </a:xfrm>
          <a:prstGeom prst="curvedUpArrow">
            <a:avLst>
              <a:gd name="adj1" fmla="val 54162"/>
              <a:gd name="adj2" fmla="val 186399"/>
              <a:gd name="adj3" fmla="val 4614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22" name="TextBox 67">
            <a:extLst>
              <a:ext uri="{FF2B5EF4-FFF2-40B4-BE49-F238E27FC236}">
                <a16:creationId xmlns:a16="http://schemas.microsoft.com/office/drawing/2014/main" id="{F59C16F4-A6D4-3832-F536-EDD84534645A}"/>
              </a:ext>
            </a:extLst>
          </p:cNvPr>
          <p:cNvSpPr txBox="1"/>
          <p:nvPr/>
        </p:nvSpPr>
        <p:spPr>
          <a:xfrm rot="19932641">
            <a:off x="5610542" y="3918333"/>
            <a:ext cx="713657"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CRISIS</a:t>
            </a:r>
          </a:p>
        </p:txBody>
      </p:sp>
      <p:sp>
        <p:nvSpPr>
          <p:cNvPr id="123" name="TextBox 67">
            <a:extLst>
              <a:ext uri="{FF2B5EF4-FFF2-40B4-BE49-F238E27FC236}">
                <a16:creationId xmlns:a16="http://schemas.microsoft.com/office/drawing/2014/main" id="{17C4652C-5820-516D-1D4B-D647D6F461C1}"/>
              </a:ext>
            </a:extLst>
          </p:cNvPr>
          <p:cNvSpPr txBox="1"/>
          <p:nvPr/>
        </p:nvSpPr>
        <p:spPr>
          <a:xfrm>
            <a:off x="5265503" y="5907804"/>
            <a:ext cx="1063816"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LEARNING</a:t>
            </a:r>
          </a:p>
        </p:txBody>
      </p:sp>
      <p:grpSp>
        <p:nvGrpSpPr>
          <p:cNvPr id="144" name="Group 143">
            <a:extLst>
              <a:ext uri="{FF2B5EF4-FFF2-40B4-BE49-F238E27FC236}">
                <a16:creationId xmlns:a16="http://schemas.microsoft.com/office/drawing/2014/main" id="{76B3BDBC-2349-F6E4-ACD5-CB1FBFDD1A0C}"/>
              </a:ext>
            </a:extLst>
          </p:cNvPr>
          <p:cNvGrpSpPr/>
          <p:nvPr/>
        </p:nvGrpSpPr>
        <p:grpSpPr>
          <a:xfrm>
            <a:off x="730389" y="2400225"/>
            <a:ext cx="2024938" cy="1908753"/>
            <a:chOff x="723957" y="2583653"/>
            <a:chExt cx="2024938" cy="1908753"/>
          </a:xfrm>
        </p:grpSpPr>
        <p:sp>
          <p:nvSpPr>
            <p:cNvPr id="78" name="Freeform 7">
              <a:extLst>
                <a:ext uri="{FF2B5EF4-FFF2-40B4-BE49-F238E27FC236}">
                  <a16:creationId xmlns:a16="http://schemas.microsoft.com/office/drawing/2014/main" id="{D2B5437E-3E25-1726-8E81-9311C487B95C}"/>
                </a:ext>
              </a:extLst>
            </p:cNvPr>
            <p:cNvSpPr>
              <a:spLocks noChangeArrowheads="1"/>
            </p:cNvSpPr>
            <p:nvPr/>
          </p:nvSpPr>
          <p:spPr bwMode="auto">
            <a:xfrm>
              <a:off x="2690802" y="3872755"/>
              <a:ext cx="44261" cy="17427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1600" dirty="0"/>
            </a:p>
          </p:txBody>
        </p:sp>
        <p:sp>
          <p:nvSpPr>
            <p:cNvPr id="79" name="Freeform 9">
              <a:extLst>
                <a:ext uri="{FF2B5EF4-FFF2-40B4-BE49-F238E27FC236}">
                  <a16:creationId xmlns:a16="http://schemas.microsoft.com/office/drawing/2014/main" id="{4D8B18AD-002B-BB91-C993-765AB34FA145}"/>
                </a:ext>
              </a:extLst>
            </p:cNvPr>
            <p:cNvSpPr>
              <a:spLocks noChangeArrowheads="1"/>
            </p:cNvSpPr>
            <p:nvPr/>
          </p:nvSpPr>
          <p:spPr bwMode="auto">
            <a:xfrm>
              <a:off x="737788" y="3872755"/>
              <a:ext cx="44261" cy="17427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80" name="Freeform 10">
              <a:extLst>
                <a:ext uri="{FF2B5EF4-FFF2-40B4-BE49-F238E27FC236}">
                  <a16:creationId xmlns:a16="http://schemas.microsoft.com/office/drawing/2014/main" id="{6B7B6BE7-1AE2-3DCD-2A52-F763FC0DF3BC}"/>
                </a:ext>
              </a:extLst>
            </p:cNvPr>
            <p:cNvSpPr>
              <a:spLocks noChangeArrowheads="1"/>
            </p:cNvSpPr>
            <p:nvPr/>
          </p:nvSpPr>
          <p:spPr bwMode="auto">
            <a:xfrm>
              <a:off x="1838779" y="3922547"/>
              <a:ext cx="852022" cy="547729"/>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1600" dirty="0"/>
            </a:p>
          </p:txBody>
        </p:sp>
        <p:sp>
          <p:nvSpPr>
            <p:cNvPr id="81" name="Freeform 11">
              <a:extLst>
                <a:ext uri="{FF2B5EF4-FFF2-40B4-BE49-F238E27FC236}">
                  <a16:creationId xmlns:a16="http://schemas.microsoft.com/office/drawing/2014/main" id="{A5364AB6-A03F-B098-AF61-80CC6434D63C}"/>
                </a:ext>
              </a:extLst>
            </p:cNvPr>
            <p:cNvSpPr>
              <a:spLocks noChangeArrowheads="1"/>
            </p:cNvSpPr>
            <p:nvPr/>
          </p:nvSpPr>
          <p:spPr bwMode="auto">
            <a:xfrm>
              <a:off x="782049"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82" name="Freeform 12">
              <a:extLst>
                <a:ext uri="{FF2B5EF4-FFF2-40B4-BE49-F238E27FC236}">
                  <a16:creationId xmlns:a16="http://schemas.microsoft.com/office/drawing/2014/main" id="{5BF67E00-E7CD-78F4-9A82-53DD4B96C5A2}"/>
                </a:ext>
              </a:extLst>
            </p:cNvPr>
            <p:cNvSpPr>
              <a:spLocks noChangeArrowheads="1"/>
            </p:cNvSpPr>
            <p:nvPr/>
          </p:nvSpPr>
          <p:spPr bwMode="auto">
            <a:xfrm>
              <a:off x="723957" y="3374818"/>
              <a:ext cx="2024938" cy="998637"/>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83" name="Freeform 13">
              <a:extLst>
                <a:ext uri="{FF2B5EF4-FFF2-40B4-BE49-F238E27FC236}">
                  <a16:creationId xmlns:a16="http://schemas.microsoft.com/office/drawing/2014/main" id="{A0CA23EE-080C-E2A0-136E-5D4E10243BA7}"/>
                </a:ext>
              </a:extLst>
            </p:cNvPr>
            <p:cNvSpPr>
              <a:spLocks noChangeArrowheads="1"/>
            </p:cNvSpPr>
            <p:nvPr/>
          </p:nvSpPr>
          <p:spPr bwMode="auto">
            <a:xfrm>
              <a:off x="1634071" y="4348558"/>
              <a:ext cx="207472" cy="14384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1600" dirty="0"/>
            </a:p>
          </p:txBody>
        </p:sp>
        <p:sp>
          <p:nvSpPr>
            <p:cNvPr id="84" name="Freeform 14">
              <a:extLst>
                <a:ext uri="{FF2B5EF4-FFF2-40B4-BE49-F238E27FC236}">
                  <a16:creationId xmlns:a16="http://schemas.microsoft.com/office/drawing/2014/main" id="{453FA61F-E78B-24B3-06B5-B3363D4E1406}"/>
                </a:ext>
              </a:extLst>
            </p:cNvPr>
            <p:cNvSpPr>
              <a:spLocks noChangeArrowheads="1"/>
            </p:cNvSpPr>
            <p:nvPr/>
          </p:nvSpPr>
          <p:spPr bwMode="auto">
            <a:xfrm>
              <a:off x="1473627" y="3809129"/>
              <a:ext cx="525599" cy="124484"/>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26" name="Group 125">
              <a:extLst>
                <a:ext uri="{FF2B5EF4-FFF2-40B4-BE49-F238E27FC236}">
                  <a16:creationId xmlns:a16="http://schemas.microsoft.com/office/drawing/2014/main" id="{ED58D681-5429-D80B-20CF-1CE7FAE7FA09}"/>
                </a:ext>
              </a:extLst>
            </p:cNvPr>
            <p:cNvGrpSpPr/>
            <p:nvPr/>
          </p:nvGrpSpPr>
          <p:grpSpPr>
            <a:xfrm>
              <a:off x="1177630" y="2583653"/>
              <a:ext cx="1117589" cy="1289101"/>
              <a:chOff x="2664334" y="3004228"/>
              <a:chExt cx="954199" cy="1100636"/>
            </a:xfrm>
          </p:grpSpPr>
          <p:sp>
            <p:nvSpPr>
              <p:cNvPr id="85" name="Freeform 15">
                <a:extLst>
                  <a:ext uri="{FF2B5EF4-FFF2-40B4-BE49-F238E27FC236}">
                    <a16:creationId xmlns:a16="http://schemas.microsoft.com/office/drawing/2014/main" id="{10B7440F-899A-9564-0897-5AC33B2ECF1C}"/>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EDA13E"/>
              </a:solidFill>
              <a:ln>
                <a:noFill/>
              </a:ln>
              <a:effectLst/>
            </p:spPr>
            <p:txBody>
              <a:bodyPr wrap="none" anchor="ctr"/>
              <a:lstStyle/>
              <a:p>
                <a:endParaRPr lang="en-GB" sz="1600" dirty="0"/>
              </a:p>
            </p:txBody>
          </p:sp>
          <p:sp>
            <p:nvSpPr>
              <p:cNvPr id="124" name="Oval 123">
                <a:extLst>
                  <a:ext uri="{FF2B5EF4-FFF2-40B4-BE49-F238E27FC236}">
                    <a16:creationId xmlns:a16="http://schemas.microsoft.com/office/drawing/2014/main" id="{F1545CDD-38E5-4D29-A904-C1CEBE0B35BB}"/>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58">
                <a:extLst>
                  <a:ext uri="{FF2B5EF4-FFF2-40B4-BE49-F238E27FC236}">
                    <a16:creationId xmlns:a16="http://schemas.microsoft.com/office/drawing/2014/main" id="{7424912C-2B1E-815B-8C3A-8738BD856A7A}"/>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EDA13E"/>
                    </a:solidFill>
                    <a:cs typeface="Poppins" pitchFamily="2" charset="77"/>
                  </a:rPr>
                  <a:t>01</a:t>
                </a:r>
              </a:p>
            </p:txBody>
          </p:sp>
        </p:grpSp>
      </p:grpSp>
      <p:grpSp>
        <p:nvGrpSpPr>
          <p:cNvPr id="142" name="Group 141">
            <a:extLst>
              <a:ext uri="{FF2B5EF4-FFF2-40B4-BE49-F238E27FC236}">
                <a16:creationId xmlns:a16="http://schemas.microsoft.com/office/drawing/2014/main" id="{2A4E0E39-7006-FC72-0BCE-39DC1386289D}"/>
              </a:ext>
            </a:extLst>
          </p:cNvPr>
          <p:cNvGrpSpPr/>
          <p:nvPr/>
        </p:nvGrpSpPr>
        <p:grpSpPr>
          <a:xfrm>
            <a:off x="3617408" y="3267204"/>
            <a:ext cx="2024938" cy="1903166"/>
            <a:chOff x="2941494" y="3491057"/>
            <a:chExt cx="2024938" cy="1903166"/>
          </a:xfrm>
        </p:grpSpPr>
        <p:sp>
          <p:nvSpPr>
            <p:cNvPr id="88" name="Freeform 17">
              <a:extLst>
                <a:ext uri="{FF2B5EF4-FFF2-40B4-BE49-F238E27FC236}">
                  <a16:creationId xmlns:a16="http://schemas.microsoft.com/office/drawing/2014/main" id="{0090530A-CB57-5E68-B22F-6C25A036F9BE}"/>
                </a:ext>
              </a:extLst>
            </p:cNvPr>
            <p:cNvSpPr>
              <a:spLocks noChangeArrowheads="1"/>
            </p:cNvSpPr>
            <p:nvPr/>
          </p:nvSpPr>
          <p:spPr bwMode="auto">
            <a:xfrm>
              <a:off x="4908338" y="4774572"/>
              <a:ext cx="44261" cy="17427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89" name="Freeform 19">
              <a:extLst>
                <a:ext uri="{FF2B5EF4-FFF2-40B4-BE49-F238E27FC236}">
                  <a16:creationId xmlns:a16="http://schemas.microsoft.com/office/drawing/2014/main" id="{FC76BE2B-D5CE-2A30-7CCA-F931F028B33D}"/>
                </a:ext>
              </a:extLst>
            </p:cNvPr>
            <p:cNvSpPr>
              <a:spLocks noChangeArrowheads="1"/>
            </p:cNvSpPr>
            <p:nvPr/>
          </p:nvSpPr>
          <p:spPr bwMode="auto">
            <a:xfrm>
              <a:off x="2955325"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90" name="Freeform 20">
              <a:extLst>
                <a:ext uri="{FF2B5EF4-FFF2-40B4-BE49-F238E27FC236}">
                  <a16:creationId xmlns:a16="http://schemas.microsoft.com/office/drawing/2014/main" id="{78697B42-986A-0E00-911A-FA81A278470F}"/>
                </a:ext>
              </a:extLst>
            </p:cNvPr>
            <p:cNvSpPr>
              <a:spLocks noChangeArrowheads="1"/>
            </p:cNvSpPr>
            <p:nvPr/>
          </p:nvSpPr>
          <p:spPr bwMode="auto">
            <a:xfrm>
              <a:off x="405631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91" name="Freeform 21">
              <a:extLst>
                <a:ext uri="{FF2B5EF4-FFF2-40B4-BE49-F238E27FC236}">
                  <a16:creationId xmlns:a16="http://schemas.microsoft.com/office/drawing/2014/main" id="{F7ED9637-82EB-35FE-0613-5447833A6874}"/>
                </a:ext>
              </a:extLst>
            </p:cNvPr>
            <p:cNvSpPr>
              <a:spLocks noChangeArrowheads="1"/>
            </p:cNvSpPr>
            <p:nvPr/>
          </p:nvSpPr>
          <p:spPr bwMode="auto">
            <a:xfrm>
              <a:off x="2996818" y="4824363"/>
              <a:ext cx="852022" cy="547729"/>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1600" dirty="0"/>
            </a:p>
          </p:txBody>
        </p:sp>
        <p:sp>
          <p:nvSpPr>
            <p:cNvPr id="92" name="Freeform 22">
              <a:extLst>
                <a:ext uri="{FF2B5EF4-FFF2-40B4-BE49-F238E27FC236}">
                  <a16:creationId xmlns:a16="http://schemas.microsoft.com/office/drawing/2014/main" id="{B7CF5C6B-37A7-68F1-2E45-3D004B7A6BFC}"/>
                </a:ext>
              </a:extLst>
            </p:cNvPr>
            <p:cNvSpPr>
              <a:spLocks noChangeArrowheads="1"/>
            </p:cNvSpPr>
            <p:nvPr/>
          </p:nvSpPr>
          <p:spPr bwMode="auto">
            <a:xfrm>
              <a:off x="2941494" y="4276634"/>
              <a:ext cx="2024938" cy="998637"/>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1600" dirty="0"/>
            </a:p>
          </p:txBody>
        </p:sp>
        <p:sp>
          <p:nvSpPr>
            <p:cNvPr id="93" name="Freeform 23">
              <a:extLst>
                <a:ext uri="{FF2B5EF4-FFF2-40B4-BE49-F238E27FC236}">
                  <a16:creationId xmlns:a16="http://schemas.microsoft.com/office/drawing/2014/main" id="{A4A99ED8-5685-79F8-324C-5481C51AEDC5}"/>
                </a:ext>
              </a:extLst>
            </p:cNvPr>
            <p:cNvSpPr>
              <a:spLocks noChangeArrowheads="1"/>
            </p:cNvSpPr>
            <p:nvPr/>
          </p:nvSpPr>
          <p:spPr bwMode="auto">
            <a:xfrm>
              <a:off x="3848842" y="5250375"/>
              <a:ext cx="207474" cy="14384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1600" dirty="0"/>
            </a:p>
          </p:txBody>
        </p:sp>
        <p:sp>
          <p:nvSpPr>
            <p:cNvPr id="94" name="Freeform 24">
              <a:extLst>
                <a:ext uri="{FF2B5EF4-FFF2-40B4-BE49-F238E27FC236}">
                  <a16:creationId xmlns:a16="http://schemas.microsoft.com/office/drawing/2014/main" id="{738B0FAF-DBF3-FA51-A53C-3A18AF4AFE73}"/>
                </a:ext>
              </a:extLst>
            </p:cNvPr>
            <p:cNvSpPr>
              <a:spLocks noChangeArrowheads="1"/>
            </p:cNvSpPr>
            <p:nvPr/>
          </p:nvSpPr>
          <p:spPr bwMode="auto">
            <a:xfrm>
              <a:off x="3688397"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27" name="Group 126">
              <a:extLst>
                <a:ext uri="{FF2B5EF4-FFF2-40B4-BE49-F238E27FC236}">
                  <a16:creationId xmlns:a16="http://schemas.microsoft.com/office/drawing/2014/main" id="{BA71E26F-E50E-FF0B-C5A9-658E2A0BE180}"/>
                </a:ext>
              </a:extLst>
            </p:cNvPr>
            <p:cNvGrpSpPr/>
            <p:nvPr/>
          </p:nvGrpSpPr>
          <p:grpSpPr>
            <a:xfrm>
              <a:off x="3403739" y="3491057"/>
              <a:ext cx="1117589" cy="1289101"/>
              <a:chOff x="2664334" y="3004228"/>
              <a:chExt cx="954199" cy="1100636"/>
            </a:xfrm>
          </p:grpSpPr>
          <p:sp>
            <p:nvSpPr>
              <p:cNvPr id="128" name="Freeform 15">
                <a:extLst>
                  <a:ext uri="{FF2B5EF4-FFF2-40B4-BE49-F238E27FC236}">
                    <a16:creationId xmlns:a16="http://schemas.microsoft.com/office/drawing/2014/main" id="{C58FE19B-4250-FE1C-8330-AC4B58AFB886}"/>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16924"/>
              </a:solidFill>
              <a:ln>
                <a:noFill/>
              </a:ln>
              <a:effectLst/>
            </p:spPr>
            <p:txBody>
              <a:bodyPr wrap="none" anchor="ctr"/>
              <a:lstStyle/>
              <a:p>
                <a:endParaRPr lang="en-GB" sz="1600" dirty="0"/>
              </a:p>
            </p:txBody>
          </p:sp>
          <p:sp>
            <p:nvSpPr>
              <p:cNvPr id="129" name="Oval 128">
                <a:extLst>
                  <a:ext uri="{FF2B5EF4-FFF2-40B4-BE49-F238E27FC236}">
                    <a16:creationId xmlns:a16="http://schemas.microsoft.com/office/drawing/2014/main" id="{854FCEEF-BD11-9A1F-F1DE-17A37F96332E}"/>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58">
                <a:extLst>
                  <a:ext uri="{FF2B5EF4-FFF2-40B4-BE49-F238E27FC236}">
                    <a16:creationId xmlns:a16="http://schemas.microsoft.com/office/drawing/2014/main" id="{16276994-C9EF-12A5-5CDA-5C72E1D942A5}"/>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F16924"/>
                    </a:solidFill>
                    <a:cs typeface="Poppins" pitchFamily="2" charset="77"/>
                  </a:rPr>
                  <a:t>02</a:t>
                </a:r>
              </a:p>
            </p:txBody>
          </p:sp>
        </p:grpSp>
      </p:grpSp>
      <p:grpSp>
        <p:nvGrpSpPr>
          <p:cNvPr id="143" name="Group 142">
            <a:extLst>
              <a:ext uri="{FF2B5EF4-FFF2-40B4-BE49-F238E27FC236}">
                <a16:creationId xmlns:a16="http://schemas.microsoft.com/office/drawing/2014/main" id="{CF79BEC1-4B0A-6900-3477-DB760D611BCF}"/>
              </a:ext>
            </a:extLst>
          </p:cNvPr>
          <p:cNvGrpSpPr/>
          <p:nvPr/>
        </p:nvGrpSpPr>
        <p:grpSpPr>
          <a:xfrm>
            <a:off x="6504427" y="2397157"/>
            <a:ext cx="2024938" cy="1911821"/>
            <a:chOff x="5159030" y="2580585"/>
            <a:chExt cx="2024938" cy="1911821"/>
          </a:xfrm>
        </p:grpSpPr>
        <p:sp>
          <p:nvSpPr>
            <p:cNvPr id="99" name="Freeform 29">
              <a:extLst>
                <a:ext uri="{FF2B5EF4-FFF2-40B4-BE49-F238E27FC236}">
                  <a16:creationId xmlns:a16="http://schemas.microsoft.com/office/drawing/2014/main" id="{91991BD4-C783-D77A-F22F-3BB6D4C400C6}"/>
                </a:ext>
              </a:extLst>
            </p:cNvPr>
            <p:cNvSpPr>
              <a:spLocks noChangeArrowheads="1"/>
            </p:cNvSpPr>
            <p:nvPr/>
          </p:nvSpPr>
          <p:spPr bwMode="auto">
            <a:xfrm>
              <a:off x="5172860" y="3872755"/>
              <a:ext cx="44261" cy="17427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102" name="Freeform 32">
              <a:extLst>
                <a:ext uri="{FF2B5EF4-FFF2-40B4-BE49-F238E27FC236}">
                  <a16:creationId xmlns:a16="http://schemas.microsoft.com/office/drawing/2014/main" id="{CFD0589C-8D5D-C5A4-D44E-E20441BBEF3D}"/>
                </a:ext>
              </a:extLst>
            </p:cNvPr>
            <p:cNvSpPr>
              <a:spLocks noChangeArrowheads="1"/>
            </p:cNvSpPr>
            <p:nvPr/>
          </p:nvSpPr>
          <p:spPr bwMode="auto">
            <a:xfrm>
              <a:off x="5159030" y="3374818"/>
              <a:ext cx="2024938" cy="998637"/>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1600" dirty="0"/>
            </a:p>
          </p:txBody>
        </p:sp>
        <p:grpSp>
          <p:nvGrpSpPr>
            <p:cNvPr id="141" name="Group 140">
              <a:extLst>
                <a:ext uri="{FF2B5EF4-FFF2-40B4-BE49-F238E27FC236}">
                  <a16:creationId xmlns:a16="http://schemas.microsoft.com/office/drawing/2014/main" id="{5CF5DBCA-B45A-5098-F86E-08DD70AAE408}"/>
                </a:ext>
              </a:extLst>
            </p:cNvPr>
            <p:cNvGrpSpPr/>
            <p:nvPr/>
          </p:nvGrpSpPr>
          <p:grpSpPr>
            <a:xfrm>
              <a:off x="5217121" y="2580585"/>
              <a:ext cx="1953015" cy="1911821"/>
              <a:chOff x="5217121" y="2580585"/>
              <a:chExt cx="1953015" cy="1911821"/>
            </a:xfrm>
          </p:grpSpPr>
          <p:sp>
            <p:nvSpPr>
              <p:cNvPr id="98" name="Freeform 27">
                <a:extLst>
                  <a:ext uri="{FF2B5EF4-FFF2-40B4-BE49-F238E27FC236}">
                    <a16:creationId xmlns:a16="http://schemas.microsoft.com/office/drawing/2014/main" id="{1017FAD7-C08C-279A-70DC-D2C2982AF2AB}"/>
                  </a:ext>
                </a:extLst>
              </p:cNvPr>
              <p:cNvSpPr>
                <a:spLocks noChangeArrowheads="1"/>
              </p:cNvSpPr>
              <p:nvPr/>
            </p:nvSpPr>
            <p:spPr bwMode="auto">
              <a:xfrm>
                <a:off x="7125875" y="3872755"/>
                <a:ext cx="44261" cy="17427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1600" dirty="0"/>
              </a:p>
            </p:txBody>
          </p:sp>
          <p:sp>
            <p:nvSpPr>
              <p:cNvPr id="100" name="Freeform 30">
                <a:extLst>
                  <a:ext uri="{FF2B5EF4-FFF2-40B4-BE49-F238E27FC236}">
                    <a16:creationId xmlns:a16="http://schemas.microsoft.com/office/drawing/2014/main" id="{31CFA4A3-3B61-1E10-4BBD-647988080722}"/>
                  </a:ext>
                </a:extLst>
              </p:cNvPr>
              <p:cNvSpPr>
                <a:spLocks noChangeArrowheads="1"/>
              </p:cNvSpPr>
              <p:nvPr/>
            </p:nvSpPr>
            <p:spPr bwMode="auto">
              <a:xfrm>
                <a:off x="6273851" y="3922547"/>
                <a:ext cx="852022" cy="547729"/>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01" name="Freeform 31">
                <a:extLst>
                  <a:ext uri="{FF2B5EF4-FFF2-40B4-BE49-F238E27FC236}">
                    <a16:creationId xmlns:a16="http://schemas.microsoft.com/office/drawing/2014/main" id="{B39F7E76-EB36-AA30-CC97-3B4621C6AF3D}"/>
                  </a:ext>
                </a:extLst>
              </p:cNvPr>
              <p:cNvSpPr>
                <a:spLocks noChangeArrowheads="1"/>
              </p:cNvSpPr>
              <p:nvPr/>
            </p:nvSpPr>
            <p:spPr bwMode="auto">
              <a:xfrm>
                <a:off x="5217121"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03" name="Freeform 33">
                <a:extLst>
                  <a:ext uri="{FF2B5EF4-FFF2-40B4-BE49-F238E27FC236}">
                    <a16:creationId xmlns:a16="http://schemas.microsoft.com/office/drawing/2014/main" id="{23248998-8147-215B-126F-06A4C2498FD2}"/>
                  </a:ext>
                </a:extLst>
              </p:cNvPr>
              <p:cNvSpPr>
                <a:spLocks noChangeArrowheads="1"/>
              </p:cNvSpPr>
              <p:nvPr/>
            </p:nvSpPr>
            <p:spPr bwMode="auto">
              <a:xfrm>
                <a:off x="6069143" y="4348558"/>
                <a:ext cx="207474" cy="14384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1600" dirty="0"/>
              </a:p>
            </p:txBody>
          </p:sp>
          <p:sp>
            <p:nvSpPr>
              <p:cNvPr id="104" name="Freeform 34">
                <a:extLst>
                  <a:ext uri="{FF2B5EF4-FFF2-40B4-BE49-F238E27FC236}">
                    <a16:creationId xmlns:a16="http://schemas.microsoft.com/office/drawing/2014/main" id="{0D1A1B0F-DD1E-0E17-2F65-FC19EF562138}"/>
                  </a:ext>
                </a:extLst>
              </p:cNvPr>
              <p:cNvSpPr>
                <a:spLocks noChangeArrowheads="1"/>
              </p:cNvSpPr>
              <p:nvPr/>
            </p:nvSpPr>
            <p:spPr bwMode="auto">
              <a:xfrm>
                <a:off x="5908700" y="3809129"/>
                <a:ext cx="525599" cy="124484"/>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31" name="Group 130">
                <a:extLst>
                  <a:ext uri="{FF2B5EF4-FFF2-40B4-BE49-F238E27FC236}">
                    <a16:creationId xmlns:a16="http://schemas.microsoft.com/office/drawing/2014/main" id="{34C05028-D2B1-671E-8114-C9878CDC166E}"/>
                  </a:ext>
                </a:extLst>
              </p:cNvPr>
              <p:cNvGrpSpPr/>
              <p:nvPr/>
            </p:nvGrpSpPr>
            <p:grpSpPr>
              <a:xfrm>
                <a:off x="5638937" y="2580585"/>
                <a:ext cx="1117589" cy="1289101"/>
                <a:chOff x="2664334" y="3004228"/>
                <a:chExt cx="954199" cy="1100636"/>
              </a:xfrm>
            </p:grpSpPr>
            <p:sp>
              <p:nvSpPr>
                <p:cNvPr id="132" name="Freeform 15">
                  <a:extLst>
                    <a:ext uri="{FF2B5EF4-FFF2-40B4-BE49-F238E27FC236}">
                      <a16:creationId xmlns:a16="http://schemas.microsoft.com/office/drawing/2014/main" id="{12035672-FD0F-C439-FD3B-152D22C27E8B}"/>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B41F7A"/>
                </a:solidFill>
                <a:ln>
                  <a:noFill/>
                </a:ln>
                <a:effectLst/>
              </p:spPr>
              <p:txBody>
                <a:bodyPr wrap="none" anchor="ctr"/>
                <a:lstStyle/>
                <a:p>
                  <a:endParaRPr lang="en-GB" sz="1600" dirty="0"/>
                </a:p>
              </p:txBody>
            </p:sp>
            <p:sp>
              <p:nvSpPr>
                <p:cNvPr id="133" name="Oval 132">
                  <a:extLst>
                    <a:ext uri="{FF2B5EF4-FFF2-40B4-BE49-F238E27FC236}">
                      <a16:creationId xmlns:a16="http://schemas.microsoft.com/office/drawing/2014/main" id="{E221E6C4-CF47-B67B-4A17-875C2D7E7600}"/>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58">
                  <a:extLst>
                    <a:ext uri="{FF2B5EF4-FFF2-40B4-BE49-F238E27FC236}">
                      <a16:creationId xmlns:a16="http://schemas.microsoft.com/office/drawing/2014/main" id="{FDF0679E-3AEB-1D45-666B-C6D0CE4A727D}"/>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B41F7A"/>
                      </a:solidFill>
                      <a:cs typeface="Poppins" pitchFamily="2" charset="77"/>
                    </a:rPr>
                    <a:t>03</a:t>
                  </a:r>
                </a:p>
              </p:txBody>
            </p:sp>
          </p:grpSp>
        </p:grpSp>
      </p:grpSp>
      <p:grpSp>
        <p:nvGrpSpPr>
          <p:cNvPr id="140" name="Group 139">
            <a:extLst>
              <a:ext uri="{FF2B5EF4-FFF2-40B4-BE49-F238E27FC236}">
                <a16:creationId xmlns:a16="http://schemas.microsoft.com/office/drawing/2014/main" id="{DCABF9F9-2DA2-92CB-48B6-3CB30E001E74}"/>
              </a:ext>
            </a:extLst>
          </p:cNvPr>
          <p:cNvGrpSpPr/>
          <p:nvPr/>
        </p:nvGrpSpPr>
        <p:grpSpPr>
          <a:xfrm>
            <a:off x="9391445" y="3267204"/>
            <a:ext cx="2024938" cy="1921460"/>
            <a:chOff x="7376568" y="3472763"/>
            <a:chExt cx="2024938" cy="1921460"/>
          </a:xfrm>
        </p:grpSpPr>
        <p:sp>
          <p:nvSpPr>
            <p:cNvPr id="108" name="Freeform 37">
              <a:extLst>
                <a:ext uri="{FF2B5EF4-FFF2-40B4-BE49-F238E27FC236}">
                  <a16:creationId xmlns:a16="http://schemas.microsoft.com/office/drawing/2014/main" id="{D6FA0B70-0CC7-3F3E-8361-5E9A69519319}"/>
                </a:ext>
              </a:extLst>
            </p:cNvPr>
            <p:cNvSpPr>
              <a:spLocks noChangeArrowheads="1"/>
            </p:cNvSpPr>
            <p:nvPr/>
          </p:nvSpPr>
          <p:spPr bwMode="auto">
            <a:xfrm>
              <a:off x="9343413" y="4774572"/>
              <a:ext cx="44261" cy="17427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109" name="Freeform 39">
              <a:extLst>
                <a:ext uri="{FF2B5EF4-FFF2-40B4-BE49-F238E27FC236}">
                  <a16:creationId xmlns:a16="http://schemas.microsoft.com/office/drawing/2014/main" id="{B5994B2F-FFB3-EB19-F918-6EF1DF95BFDC}"/>
                </a:ext>
              </a:extLst>
            </p:cNvPr>
            <p:cNvSpPr>
              <a:spLocks noChangeArrowheads="1"/>
            </p:cNvSpPr>
            <p:nvPr/>
          </p:nvSpPr>
          <p:spPr bwMode="auto">
            <a:xfrm>
              <a:off x="7393164"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110" name="Freeform 40">
              <a:extLst>
                <a:ext uri="{FF2B5EF4-FFF2-40B4-BE49-F238E27FC236}">
                  <a16:creationId xmlns:a16="http://schemas.microsoft.com/office/drawing/2014/main" id="{65D8F9AB-75BE-1438-2FB8-4EA25A7D63E0}"/>
                </a:ext>
              </a:extLst>
            </p:cNvPr>
            <p:cNvSpPr>
              <a:spLocks noChangeArrowheads="1"/>
            </p:cNvSpPr>
            <p:nvPr/>
          </p:nvSpPr>
          <p:spPr bwMode="auto">
            <a:xfrm>
              <a:off x="849415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11" name="Freeform 41">
              <a:extLst>
                <a:ext uri="{FF2B5EF4-FFF2-40B4-BE49-F238E27FC236}">
                  <a16:creationId xmlns:a16="http://schemas.microsoft.com/office/drawing/2014/main" id="{B13849AF-32D8-ED23-1898-3FA2BC01796D}"/>
                </a:ext>
              </a:extLst>
            </p:cNvPr>
            <p:cNvSpPr>
              <a:spLocks noChangeArrowheads="1"/>
            </p:cNvSpPr>
            <p:nvPr/>
          </p:nvSpPr>
          <p:spPr bwMode="auto">
            <a:xfrm>
              <a:off x="7434660" y="4824363"/>
              <a:ext cx="852022" cy="547729"/>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12" name="Freeform 42">
              <a:extLst>
                <a:ext uri="{FF2B5EF4-FFF2-40B4-BE49-F238E27FC236}">
                  <a16:creationId xmlns:a16="http://schemas.microsoft.com/office/drawing/2014/main" id="{7FA020EF-B5FA-8F7E-3C19-6368E24576FC}"/>
                </a:ext>
              </a:extLst>
            </p:cNvPr>
            <p:cNvSpPr>
              <a:spLocks noChangeArrowheads="1"/>
            </p:cNvSpPr>
            <p:nvPr/>
          </p:nvSpPr>
          <p:spPr bwMode="auto">
            <a:xfrm>
              <a:off x="7376568" y="4276634"/>
              <a:ext cx="2024938" cy="998637"/>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113" name="Freeform 43">
              <a:extLst>
                <a:ext uri="{FF2B5EF4-FFF2-40B4-BE49-F238E27FC236}">
                  <a16:creationId xmlns:a16="http://schemas.microsoft.com/office/drawing/2014/main" id="{CF0053EF-61E1-9EE8-A8CF-55F52AB695F8}"/>
                </a:ext>
              </a:extLst>
            </p:cNvPr>
            <p:cNvSpPr>
              <a:spLocks noChangeArrowheads="1"/>
            </p:cNvSpPr>
            <p:nvPr/>
          </p:nvSpPr>
          <p:spPr bwMode="auto">
            <a:xfrm>
              <a:off x="8286684" y="5250375"/>
              <a:ext cx="207472" cy="14384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GB" sz="1600" dirty="0"/>
            </a:p>
          </p:txBody>
        </p:sp>
        <p:sp>
          <p:nvSpPr>
            <p:cNvPr id="114" name="Freeform 44">
              <a:extLst>
                <a:ext uri="{FF2B5EF4-FFF2-40B4-BE49-F238E27FC236}">
                  <a16:creationId xmlns:a16="http://schemas.microsoft.com/office/drawing/2014/main" id="{BF7AFF63-1138-E9B2-A7B2-54F97E24D5A5}"/>
                </a:ext>
              </a:extLst>
            </p:cNvPr>
            <p:cNvSpPr>
              <a:spLocks noChangeArrowheads="1"/>
            </p:cNvSpPr>
            <p:nvPr/>
          </p:nvSpPr>
          <p:spPr bwMode="auto">
            <a:xfrm>
              <a:off x="8126239"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35" name="Group 134">
              <a:extLst>
                <a:ext uri="{FF2B5EF4-FFF2-40B4-BE49-F238E27FC236}">
                  <a16:creationId xmlns:a16="http://schemas.microsoft.com/office/drawing/2014/main" id="{D38C83A1-CB26-31BB-5EDD-AED467CD6216}"/>
                </a:ext>
              </a:extLst>
            </p:cNvPr>
            <p:cNvGrpSpPr/>
            <p:nvPr/>
          </p:nvGrpSpPr>
          <p:grpSpPr>
            <a:xfrm>
              <a:off x="7830241" y="3472763"/>
              <a:ext cx="1117589" cy="1289101"/>
              <a:chOff x="2664334" y="3004228"/>
              <a:chExt cx="954199" cy="1100636"/>
            </a:xfrm>
          </p:grpSpPr>
          <p:sp>
            <p:nvSpPr>
              <p:cNvPr id="136" name="Freeform 15">
                <a:extLst>
                  <a:ext uri="{FF2B5EF4-FFF2-40B4-BE49-F238E27FC236}">
                    <a16:creationId xmlns:a16="http://schemas.microsoft.com/office/drawing/2014/main" id="{6B14E949-96AE-978A-75CA-A4317E3A78DE}"/>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F1C58"/>
              </a:solidFill>
              <a:ln>
                <a:noFill/>
              </a:ln>
              <a:effectLst/>
            </p:spPr>
            <p:txBody>
              <a:bodyPr wrap="none" anchor="ctr"/>
              <a:lstStyle/>
              <a:p>
                <a:endParaRPr lang="en-GB" sz="1600" dirty="0"/>
              </a:p>
            </p:txBody>
          </p:sp>
          <p:sp>
            <p:nvSpPr>
              <p:cNvPr id="137" name="Oval 136">
                <a:extLst>
                  <a:ext uri="{FF2B5EF4-FFF2-40B4-BE49-F238E27FC236}">
                    <a16:creationId xmlns:a16="http://schemas.microsoft.com/office/drawing/2014/main" id="{1B953D90-6CA7-9C76-1668-9C0347183891}"/>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58">
                <a:extLst>
                  <a:ext uri="{FF2B5EF4-FFF2-40B4-BE49-F238E27FC236}">
                    <a16:creationId xmlns:a16="http://schemas.microsoft.com/office/drawing/2014/main" id="{33D76ECB-2F72-2B09-0C36-7388A7B93022}"/>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7F1C58"/>
                    </a:solidFill>
                    <a:cs typeface="Poppins" pitchFamily="2" charset="77"/>
                  </a:rPr>
                  <a:t>04</a:t>
                </a:r>
              </a:p>
            </p:txBody>
          </p:sp>
        </p:grpSp>
      </p:grpSp>
      <p:sp>
        <p:nvSpPr>
          <p:cNvPr id="145" name="TextBox 73">
            <a:extLst>
              <a:ext uri="{FF2B5EF4-FFF2-40B4-BE49-F238E27FC236}">
                <a16:creationId xmlns:a16="http://schemas.microsoft.com/office/drawing/2014/main" id="{B7E498B0-7D13-FF07-DF41-CEFD1ECB45D8}"/>
              </a:ext>
            </a:extLst>
          </p:cNvPr>
          <p:cNvSpPr txBox="1"/>
          <p:nvPr/>
        </p:nvSpPr>
        <p:spPr>
          <a:xfrm rot="1737985">
            <a:off x="8625995" y="3945603"/>
            <a:ext cx="100630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REACTIVE</a:t>
            </a:r>
          </a:p>
        </p:txBody>
      </p:sp>
    </p:spTree>
    <p:extLst>
      <p:ext uri="{BB962C8B-B14F-4D97-AF65-F5344CB8AC3E}">
        <p14:creationId xmlns:p14="http://schemas.microsoft.com/office/powerpoint/2010/main" val="292309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12192000" cy="253201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109264" y="324849"/>
            <a:ext cx="7911813"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Very few managers combine all the necessary prerequisites for effective management in various crisis phases in one person. </a:t>
            </a:r>
          </a:p>
          <a:p>
            <a:pPr marL="12700" indent="-12700"/>
            <a:r>
              <a:rPr lang="en-US" dirty="0">
                <a:solidFill>
                  <a:schemeClr val="bg1"/>
                </a:solidFill>
              </a:rPr>
              <a:t>The roles they have to take on are extremely different.</a:t>
            </a:r>
          </a:p>
          <a:p>
            <a:pPr marL="12700" indent="-12700"/>
            <a:r>
              <a:rPr lang="en-US" dirty="0">
                <a:solidFill>
                  <a:schemeClr val="bg1"/>
                </a:solidFill>
              </a:rPr>
              <a:t>The art is to know your own strengths - and even more importantly your own weaknesses - in the individual phases and to build a crisis management team - if necessary, with external support.</a:t>
            </a: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Overview of the Skills Needed during a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119016" y="1125227"/>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4" name="Oval 13">
            <a:extLst>
              <a:ext uri="{FF2B5EF4-FFF2-40B4-BE49-F238E27FC236}">
                <a16:creationId xmlns:a16="http://schemas.microsoft.com/office/drawing/2014/main" id="{66A3630D-9F6D-A5C4-A96F-93308AFDFEBA}"/>
              </a:ext>
            </a:extLst>
          </p:cNvPr>
          <p:cNvSpPr/>
          <p:nvPr/>
        </p:nvSpPr>
        <p:spPr>
          <a:xfrm>
            <a:off x="1091336" y="3406217"/>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F08719C-66FF-CFAD-BB0E-C564EB506861}"/>
              </a:ext>
            </a:extLst>
          </p:cNvPr>
          <p:cNvSpPr/>
          <p:nvPr/>
        </p:nvSpPr>
        <p:spPr>
          <a:xfrm>
            <a:off x="3386562" y="3406217"/>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482C50-8F5F-3176-48AC-F44D1345E526}"/>
              </a:ext>
            </a:extLst>
          </p:cNvPr>
          <p:cNvSpPr/>
          <p:nvPr/>
        </p:nvSpPr>
        <p:spPr>
          <a:xfrm>
            <a:off x="5681788" y="3406217"/>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0C8BF0-9B83-21DC-3591-6ACD95EB131B}"/>
              </a:ext>
            </a:extLst>
          </p:cNvPr>
          <p:cNvSpPr/>
          <p:nvPr/>
        </p:nvSpPr>
        <p:spPr>
          <a:xfrm>
            <a:off x="7977014" y="3406217"/>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F747D2-2072-C47B-8BBF-4E574CD0993A}"/>
              </a:ext>
            </a:extLst>
          </p:cNvPr>
          <p:cNvSpPr/>
          <p:nvPr/>
        </p:nvSpPr>
        <p:spPr>
          <a:xfrm>
            <a:off x="1030980" y="2829107"/>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A4E927-1D76-2FD7-5353-9F5A0ED22661}"/>
              </a:ext>
            </a:extLst>
          </p:cNvPr>
          <p:cNvSpPr/>
          <p:nvPr/>
        </p:nvSpPr>
        <p:spPr>
          <a:xfrm>
            <a:off x="3326206" y="2829107"/>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10F117-0317-0B52-C832-04AF9B5B3E57}"/>
              </a:ext>
            </a:extLst>
          </p:cNvPr>
          <p:cNvSpPr/>
          <p:nvPr/>
        </p:nvSpPr>
        <p:spPr>
          <a:xfrm>
            <a:off x="5621432" y="2829107"/>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3A71B6-37C3-59BA-4CCF-2CED7EF14D4C}"/>
              </a:ext>
            </a:extLst>
          </p:cNvPr>
          <p:cNvSpPr/>
          <p:nvPr/>
        </p:nvSpPr>
        <p:spPr>
          <a:xfrm>
            <a:off x="7916658" y="2829107"/>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C132F5D-E2F0-7B9D-5B5F-B0C50ADC6178}"/>
              </a:ext>
            </a:extLst>
          </p:cNvPr>
          <p:cNvSpPr/>
          <p:nvPr/>
        </p:nvSpPr>
        <p:spPr>
          <a:xfrm>
            <a:off x="1134229" y="2917397"/>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C231125-BB6B-95C9-8A93-CECD25A0D9DD}"/>
              </a:ext>
            </a:extLst>
          </p:cNvPr>
          <p:cNvSpPr/>
          <p:nvPr/>
        </p:nvSpPr>
        <p:spPr>
          <a:xfrm>
            <a:off x="3432960" y="2935861"/>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923E6F3-E702-3A75-35C1-98EA234F0FD6}"/>
              </a:ext>
            </a:extLst>
          </p:cNvPr>
          <p:cNvSpPr/>
          <p:nvPr/>
        </p:nvSpPr>
        <p:spPr>
          <a:xfrm>
            <a:off x="5728186" y="2935860"/>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9BC9C14-1DC1-84E4-8548-47F0F7DC4167}"/>
              </a:ext>
            </a:extLst>
          </p:cNvPr>
          <p:cNvSpPr/>
          <p:nvPr/>
        </p:nvSpPr>
        <p:spPr>
          <a:xfrm>
            <a:off x="8023412" y="293586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7">
            <a:extLst>
              <a:ext uri="{FF2B5EF4-FFF2-40B4-BE49-F238E27FC236}">
                <a16:creationId xmlns:a16="http://schemas.microsoft.com/office/drawing/2014/main" id="{9131C61E-1AE0-6FE2-8849-37DD2D26DB73}"/>
              </a:ext>
            </a:extLst>
          </p:cNvPr>
          <p:cNvSpPr txBox="1">
            <a:spLocks/>
          </p:cNvSpPr>
          <p:nvPr/>
        </p:nvSpPr>
        <p:spPr>
          <a:xfrm>
            <a:off x="1233071" y="3077328"/>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endParaRPr lang="en-US" dirty="0"/>
          </a:p>
        </p:txBody>
      </p:sp>
      <p:sp>
        <p:nvSpPr>
          <p:cNvPr id="35" name="Text Placeholder 17">
            <a:extLst>
              <a:ext uri="{FF2B5EF4-FFF2-40B4-BE49-F238E27FC236}">
                <a16:creationId xmlns:a16="http://schemas.microsoft.com/office/drawing/2014/main" id="{87CDE11A-BB13-1550-883D-C2BAA8E7A411}"/>
              </a:ext>
            </a:extLst>
          </p:cNvPr>
          <p:cNvSpPr txBox="1">
            <a:spLocks/>
          </p:cNvSpPr>
          <p:nvPr/>
        </p:nvSpPr>
        <p:spPr>
          <a:xfrm>
            <a:off x="3549679" y="3079924"/>
            <a:ext cx="854826"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B41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02</a:t>
            </a:r>
            <a:endParaRPr lang="en-US" dirty="0"/>
          </a:p>
        </p:txBody>
      </p:sp>
      <p:sp>
        <p:nvSpPr>
          <p:cNvPr id="36" name="Text Placeholder 17">
            <a:extLst>
              <a:ext uri="{FF2B5EF4-FFF2-40B4-BE49-F238E27FC236}">
                <a16:creationId xmlns:a16="http://schemas.microsoft.com/office/drawing/2014/main" id="{D96DB7E6-66A7-CC9E-3754-269259513AE6}"/>
              </a:ext>
            </a:extLst>
          </p:cNvPr>
          <p:cNvSpPr txBox="1">
            <a:spLocks/>
          </p:cNvSpPr>
          <p:nvPr/>
        </p:nvSpPr>
        <p:spPr>
          <a:xfrm>
            <a:off x="5823524" y="3093282"/>
            <a:ext cx="872238"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F169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03</a:t>
            </a:r>
            <a:endParaRPr lang="en-US" dirty="0"/>
          </a:p>
        </p:txBody>
      </p:sp>
      <p:sp>
        <p:nvSpPr>
          <p:cNvPr id="37" name="Text Placeholder 17">
            <a:extLst>
              <a:ext uri="{FF2B5EF4-FFF2-40B4-BE49-F238E27FC236}">
                <a16:creationId xmlns:a16="http://schemas.microsoft.com/office/drawing/2014/main" id="{E7C2C245-A636-A9A5-9341-6557EAF5A338}"/>
              </a:ext>
            </a:extLst>
          </p:cNvPr>
          <p:cNvSpPr txBox="1">
            <a:spLocks/>
          </p:cNvSpPr>
          <p:nvPr/>
        </p:nvSpPr>
        <p:spPr>
          <a:xfrm>
            <a:off x="8140131" y="3095878"/>
            <a:ext cx="871240"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EDA1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04</a:t>
            </a:r>
            <a:endParaRPr lang="en-US" dirty="0"/>
          </a:p>
        </p:txBody>
      </p:sp>
      <p:sp>
        <p:nvSpPr>
          <p:cNvPr id="38" name="Text Placeholder 17">
            <a:extLst>
              <a:ext uri="{FF2B5EF4-FFF2-40B4-BE49-F238E27FC236}">
                <a16:creationId xmlns:a16="http://schemas.microsoft.com/office/drawing/2014/main" id="{8FE15AB6-12AE-2CA5-8ADE-7D72F19C7919}"/>
              </a:ext>
            </a:extLst>
          </p:cNvPr>
          <p:cNvSpPr txBox="1">
            <a:spLocks/>
          </p:cNvSpPr>
          <p:nvPr/>
        </p:nvSpPr>
        <p:spPr>
          <a:xfrm>
            <a:off x="1201813" y="4081679"/>
            <a:ext cx="2545416" cy="61460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PRE-CRISIS </a:t>
            </a:r>
          </a:p>
          <a:p>
            <a:endParaRPr lang="en-GB" dirty="0"/>
          </a:p>
        </p:txBody>
      </p:sp>
      <p:sp>
        <p:nvSpPr>
          <p:cNvPr id="39" name="Text Placeholder 17">
            <a:extLst>
              <a:ext uri="{FF2B5EF4-FFF2-40B4-BE49-F238E27FC236}">
                <a16:creationId xmlns:a16="http://schemas.microsoft.com/office/drawing/2014/main" id="{97D76E73-2D61-4465-44BD-6BE79F322F72}"/>
              </a:ext>
            </a:extLst>
          </p:cNvPr>
          <p:cNvSpPr txBox="1">
            <a:spLocks/>
          </p:cNvSpPr>
          <p:nvPr/>
        </p:nvSpPr>
        <p:spPr>
          <a:xfrm>
            <a:off x="3418877" y="4062882"/>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DURING CRISIS</a:t>
            </a:r>
          </a:p>
        </p:txBody>
      </p:sp>
      <p:sp>
        <p:nvSpPr>
          <p:cNvPr id="40" name="Text Placeholder 17">
            <a:extLst>
              <a:ext uri="{FF2B5EF4-FFF2-40B4-BE49-F238E27FC236}">
                <a16:creationId xmlns:a16="http://schemas.microsoft.com/office/drawing/2014/main" id="{760477D3-1FAC-DE59-4AE4-FC4A33105AA1}"/>
              </a:ext>
            </a:extLst>
          </p:cNvPr>
          <p:cNvSpPr txBox="1">
            <a:spLocks/>
          </p:cNvSpPr>
          <p:nvPr/>
        </p:nvSpPr>
        <p:spPr>
          <a:xfrm>
            <a:off x="5729547" y="4067350"/>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POST-CRISIS</a:t>
            </a:r>
            <a:endParaRPr lang="en-US" dirty="0"/>
          </a:p>
          <a:p>
            <a:endParaRPr lang="en-US" dirty="0"/>
          </a:p>
        </p:txBody>
      </p:sp>
      <p:sp>
        <p:nvSpPr>
          <p:cNvPr id="41" name="Text Placeholder 17">
            <a:extLst>
              <a:ext uri="{FF2B5EF4-FFF2-40B4-BE49-F238E27FC236}">
                <a16:creationId xmlns:a16="http://schemas.microsoft.com/office/drawing/2014/main" id="{DFC299D5-2F22-C69E-2CD7-F25A35D46F09}"/>
              </a:ext>
            </a:extLst>
          </p:cNvPr>
          <p:cNvSpPr txBox="1">
            <a:spLocks/>
          </p:cNvSpPr>
          <p:nvPr/>
        </p:nvSpPr>
        <p:spPr>
          <a:xfrm>
            <a:off x="8000146" y="4048552"/>
            <a:ext cx="2640970"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LEARNING</a:t>
            </a:r>
          </a:p>
        </p:txBody>
      </p:sp>
      <p:sp>
        <p:nvSpPr>
          <p:cNvPr id="59" name="Text Placeholder 17">
            <a:extLst>
              <a:ext uri="{FF2B5EF4-FFF2-40B4-BE49-F238E27FC236}">
                <a16:creationId xmlns:a16="http://schemas.microsoft.com/office/drawing/2014/main" id="{2BD6B4DD-B07F-743C-1EA9-255515477600}"/>
              </a:ext>
            </a:extLst>
          </p:cNvPr>
          <p:cNvSpPr txBox="1">
            <a:spLocks/>
          </p:cNvSpPr>
          <p:nvPr/>
        </p:nvSpPr>
        <p:spPr>
          <a:xfrm>
            <a:off x="3324771" y="4462022"/>
            <a:ext cx="2545416"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Detecting </a:t>
            </a:r>
          </a:p>
          <a:p>
            <a:pPr marL="285750" indent="-285750">
              <a:lnSpc>
                <a:spcPts val="1960"/>
              </a:lnSpc>
              <a:spcBef>
                <a:spcPts val="0"/>
              </a:spcBef>
              <a:buFont typeface="Arial" panose="020B0604020202020204" pitchFamily="34" charset="0"/>
              <a:buChar char="•"/>
            </a:pPr>
            <a:r>
              <a:rPr lang="en-US" sz="1800" dirty="0"/>
              <a:t>Containing</a:t>
            </a:r>
          </a:p>
          <a:p>
            <a:pPr marL="285750" indent="-285750">
              <a:lnSpc>
                <a:spcPts val="1960"/>
              </a:lnSpc>
              <a:spcBef>
                <a:spcPts val="0"/>
              </a:spcBef>
              <a:buFont typeface="Arial" panose="020B0604020202020204" pitchFamily="34" charset="0"/>
              <a:buChar char="•"/>
            </a:pPr>
            <a:r>
              <a:rPr lang="en-US" sz="1800" dirty="0"/>
              <a:t>Recovering</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0" name="Text Placeholder 17">
            <a:extLst>
              <a:ext uri="{FF2B5EF4-FFF2-40B4-BE49-F238E27FC236}">
                <a16:creationId xmlns:a16="http://schemas.microsoft.com/office/drawing/2014/main" id="{5C72DA89-19EC-93D9-CA6D-12CE7BEB03F9}"/>
              </a:ext>
            </a:extLst>
          </p:cNvPr>
          <p:cNvSpPr txBox="1">
            <a:spLocks/>
          </p:cNvSpPr>
          <p:nvPr/>
        </p:nvSpPr>
        <p:spPr>
          <a:xfrm>
            <a:off x="5673579" y="4462022"/>
            <a:ext cx="2334776"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Following Up</a:t>
            </a:r>
          </a:p>
          <a:p>
            <a:pPr marL="285750" indent="-285750">
              <a:lnSpc>
                <a:spcPts val="1960"/>
              </a:lnSpc>
              <a:spcBef>
                <a:spcPts val="0"/>
              </a:spcBef>
              <a:buFont typeface="Arial" panose="020B0604020202020204" pitchFamily="34" charset="0"/>
              <a:buChar char="•"/>
            </a:pPr>
            <a:r>
              <a:rPr lang="en-US" sz="1800" dirty="0"/>
              <a:t>Shaping memories</a:t>
            </a:r>
          </a:p>
          <a:p>
            <a:pPr marL="285750" indent="-285750">
              <a:lnSpc>
                <a:spcPts val="1960"/>
              </a:lnSpc>
              <a:spcBef>
                <a:spcPts val="0"/>
              </a:spcBef>
              <a:buFont typeface="Arial" panose="020B0604020202020204" pitchFamily="34" charset="0"/>
              <a:buChar char="•"/>
            </a:pPr>
            <a:r>
              <a:rPr lang="en-US" sz="1800" dirty="0"/>
              <a:t>Assessing effectiveness</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US" sz="1800" dirty="0"/>
          </a:p>
        </p:txBody>
      </p:sp>
      <p:sp>
        <p:nvSpPr>
          <p:cNvPr id="61" name="Text Placeholder 17">
            <a:extLst>
              <a:ext uri="{FF2B5EF4-FFF2-40B4-BE49-F238E27FC236}">
                <a16:creationId xmlns:a16="http://schemas.microsoft.com/office/drawing/2014/main" id="{355E1AD0-83D7-DD24-37E8-6F70D6EC1D65}"/>
              </a:ext>
            </a:extLst>
          </p:cNvPr>
          <p:cNvSpPr txBox="1">
            <a:spLocks/>
          </p:cNvSpPr>
          <p:nvPr/>
        </p:nvSpPr>
        <p:spPr>
          <a:xfrm>
            <a:off x="7958508" y="4462022"/>
            <a:ext cx="2624552"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Learning from Failures</a:t>
            </a:r>
          </a:p>
          <a:p>
            <a:pPr marL="285750" indent="-285750">
              <a:lnSpc>
                <a:spcPts val="1960"/>
              </a:lnSpc>
              <a:spcBef>
                <a:spcPts val="0"/>
              </a:spcBef>
              <a:buFont typeface="Arial" panose="020B0604020202020204" pitchFamily="34" charset="0"/>
              <a:buChar char="•"/>
            </a:pPr>
            <a:r>
              <a:rPr lang="en-US" sz="1800" dirty="0"/>
              <a:t>Implementing the right measures</a:t>
            </a:r>
          </a:p>
          <a:p>
            <a:pPr marL="285750" indent="-285750" algn="r">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2" name="Text Placeholder 17">
            <a:extLst>
              <a:ext uri="{FF2B5EF4-FFF2-40B4-BE49-F238E27FC236}">
                <a16:creationId xmlns:a16="http://schemas.microsoft.com/office/drawing/2014/main" id="{230F9A50-FB70-9766-CBD6-6D53D4149A55}"/>
              </a:ext>
            </a:extLst>
          </p:cNvPr>
          <p:cNvSpPr txBox="1">
            <a:spLocks/>
          </p:cNvSpPr>
          <p:nvPr/>
        </p:nvSpPr>
        <p:spPr>
          <a:xfrm>
            <a:off x="1046396" y="4462022"/>
            <a:ext cx="2492564" cy="1645907"/>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GB" sz="1800" dirty="0"/>
              <a:t>Scanning</a:t>
            </a:r>
          </a:p>
          <a:p>
            <a:pPr marL="285750" indent="-285750">
              <a:lnSpc>
                <a:spcPts val="1960"/>
              </a:lnSpc>
              <a:spcBef>
                <a:spcPts val="0"/>
              </a:spcBef>
              <a:buFont typeface="Arial" panose="020B0604020202020204" pitchFamily="34" charset="0"/>
              <a:buChar char="•"/>
            </a:pPr>
            <a:r>
              <a:rPr lang="en-GB" sz="1800" dirty="0"/>
              <a:t>Assessing Situation</a:t>
            </a:r>
          </a:p>
          <a:p>
            <a:pPr marL="285750" indent="-285750">
              <a:lnSpc>
                <a:spcPts val="1960"/>
              </a:lnSpc>
              <a:spcBef>
                <a:spcPts val="0"/>
              </a:spcBef>
              <a:buFont typeface="Arial" panose="020B0604020202020204" pitchFamily="34" charset="0"/>
              <a:buChar char="•"/>
            </a:pPr>
            <a:r>
              <a:rPr lang="en-GB" sz="1800" dirty="0"/>
              <a:t>Designing Tools &amp; Systems</a:t>
            </a:r>
          </a:p>
          <a:p>
            <a:pPr marL="285750" indent="-285750">
              <a:lnSpc>
                <a:spcPts val="1960"/>
              </a:lnSpc>
              <a:spcBef>
                <a:spcPts val="0"/>
              </a:spcBef>
              <a:buFont typeface="Arial" panose="020B0604020202020204" pitchFamily="34" charset="0"/>
              <a:buChar char="•"/>
            </a:pPr>
            <a:r>
              <a:rPr lang="en-GB" sz="1800" dirty="0"/>
              <a:t>Monitoring</a:t>
            </a:r>
          </a:p>
        </p:txBody>
      </p:sp>
    </p:spTree>
    <p:extLst>
      <p:ext uri="{BB962C8B-B14F-4D97-AF65-F5344CB8AC3E}">
        <p14:creationId xmlns:p14="http://schemas.microsoft.com/office/powerpoint/2010/main" val="64266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584791" y="1101961"/>
            <a:ext cx="6587534" cy="4884502"/>
          </a:xfrm>
        </p:spPr>
        <p:txBody>
          <a:bodyPr>
            <a:normAutofit/>
          </a:bodyPr>
          <a:lstStyle/>
          <a:p>
            <a:r>
              <a:rPr lang="en-US" sz="3900" dirty="0"/>
              <a:t>Why is our SECure </a:t>
            </a:r>
            <a:r>
              <a:rPr lang="en-US" sz="3900" b="1" dirty="0">
                <a:effectLst/>
                <a:latin typeface="Calibri" panose="020F0502020204030204" pitchFamily="34" charset="0"/>
                <a:ea typeface="Calibri" panose="020F0502020204030204" pitchFamily="34" charset="0"/>
                <a:cs typeface="Times New Roman" panose="02020603050405020304" pitchFamily="18" charset="0"/>
              </a:rPr>
              <a:t>CURRICULUM and VET TRAINING PACKAGE</a:t>
            </a:r>
            <a:r>
              <a:rPr lang="en-US" sz="3900" b="1" dirty="0"/>
              <a:t> </a:t>
            </a:r>
            <a:r>
              <a:rPr lang="en-US" sz="3900" dirty="0"/>
              <a:t>special ?</a:t>
            </a:r>
            <a:endParaRPr lang="en-US" dirty="0"/>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584791" y="3025099"/>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The </a:t>
            </a:r>
            <a:r>
              <a:rPr lang="en-US" sz="2200" dirty="0" err="1">
                <a:latin typeface="Calibri" panose="020F0502020204030204" pitchFamily="34" charset="0"/>
                <a:ea typeface="Calibri" panose="020F0502020204030204" pitchFamily="34" charset="0"/>
                <a:cs typeface="Times New Roman" panose="02020603050405020304" pitchFamily="18" charset="0"/>
              </a:rPr>
              <a:t>SECure</a:t>
            </a:r>
            <a:r>
              <a:rPr lang="en-US" sz="2200" dirty="0">
                <a:latin typeface="Calibri" panose="020F0502020204030204" pitchFamily="34" charset="0"/>
                <a:ea typeface="Calibri" panose="020F0502020204030204" pitchFamily="34" charset="0"/>
                <a:cs typeface="Times New Roman" panose="02020603050405020304" pitchFamily="18" charset="0"/>
              </a:rPr>
              <a:t> CURRICULUM AND VET TRAINING PACKAGE is the first holistic VET approach to address early crisis detection and resolution based on a framework specifically developed for SMEs. It does this by combining a curricula-based approach, which can be adopted in teaching and training by VET, with a modular approach, which is particularly useful for consultants and for use directly by SMEs and founders.</a:t>
            </a:r>
            <a:endParaRPr lang="en-IE" sz="2200" dirty="0">
              <a:latin typeface="Calibri" panose="020F0502020204030204" pitchFamily="34" charset="0"/>
              <a:ea typeface="Calibri" panose="020F0502020204030204" pitchFamily="34" charset="0"/>
              <a:cs typeface="Times New Roman" panose="02020603050405020304" pitchFamily="18" charset="0"/>
            </a:endParaRPr>
          </a:p>
          <a:p>
            <a:pPr>
              <a:lnSpc>
                <a:spcPts val="2260"/>
              </a:lnSpc>
              <a:spcBef>
                <a:spcPts val="0"/>
              </a:spcBef>
            </a:pPr>
            <a:endParaRPr lang="en-US" dirty="0"/>
          </a:p>
        </p:txBody>
      </p:sp>
      <p:pic>
        <p:nvPicPr>
          <p:cNvPr id="5" name="Picture 4">
            <a:extLst>
              <a:ext uri="{FF2B5EF4-FFF2-40B4-BE49-F238E27FC236}">
                <a16:creationId xmlns:a16="http://schemas.microsoft.com/office/drawing/2014/main" id="{B060C4E8-A54A-1F42-F118-1231E0809344}"/>
              </a:ext>
            </a:extLst>
          </p:cNvPr>
          <p:cNvPicPr>
            <a:picLocks noChangeAspect="1"/>
          </p:cNvPicPr>
          <p:nvPr/>
        </p:nvPicPr>
        <p:blipFill>
          <a:blip r:embed="rId2"/>
          <a:stretch>
            <a:fillRect/>
          </a:stretch>
        </p:blipFill>
        <p:spPr>
          <a:xfrm>
            <a:off x="7955736" y="1796080"/>
            <a:ext cx="4218543" cy="3615892"/>
          </a:xfrm>
          <a:prstGeom prst="rect">
            <a:avLst/>
          </a:prstGeom>
        </p:spPr>
      </p:pic>
    </p:spTree>
    <p:extLst>
      <p:ext uri="{BB962C8B-B14F-4D97-AF65-F5344CB8AC3E}">
        <p14:creationId xmlns:p14="http://schemas.microsoft.com/office/powerpoint/2010/main" val="417750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Policies and procedures for predicting, evaluating and managing risk are important.  But if leaders don’t ask the right questions, if they don’t seek out a diversity of opinions and perspectives, and if they don’t act with integrity, these rules won’t make any difference.</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Leadership Attitude is Key</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reflexive</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engage with complexity</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avoid knee-jerk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reactions –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‘pendulum effect’</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willing to challenge</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and be challenged</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549771" cy="35523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Self-awareness and role-modelling good leadership</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Face up to, and learn from, mistakes</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Who holds up the mirror? </a:t>
            </a:r>
          </a:p>
          <a:p>
            <a:pPr marL="571500" indent="-355600" algn="l">
              <a:lnSpc>
                <a:spcPts val="2240"/>
              </a:lnSpc>
              <a:spcBef>
                <a:spcPts val="225"/>
              </a:spcBef>
              <a:buClr>
                <a:srgbClr val="F16924"/>
              </a:buClr>
              <a:buFont typeface="Wingdings" panose="05000000000000000000" pitchFamily="2" charset="2"/>
              <a:buChar char="à"/>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Risk, HR, all functions? </a:t>
            </a:r>
            <a:b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Does that work currently?</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Ensure good oversight of people strategy and risk </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People insight and capabilities on the board?</a:t>
            </a:r>
          </a:p>
        </p:txBody>
      </p:sp>
    </p:spTree>
    <p:extLst>
      <p:ext uri="{BB962C8B-B14F-4D97-AF65-F5344CB8AC3E}">
        <p14:creationId xmlns:p14="http://schemas.microsoft.com/office/powerpoint/2010/main" val="315813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96004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5"/>
            <a:ext cx="8296646"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ts val="1880"/>
              </a:lnSpc>
            </a:pPr>
            <a:r>
              <a:rPr lang="en-US" dirty="0">
                <a:solidFill>
                  <a:schemeClr val="bg1"/>
                </a:solidFill>
              </a:rPr>
              <a:t>Leaders need skills and competence to lead during crises. To provide stability, reassurance, confidence, and a sense of control.</a:t>
            </a:r>
            <a:br>
              <a:rPr lang="en-US" dirty="0">
                <a:solidFill>
                  <a:schemeClr val="bg1"/>
                </a:solidFill>
              </a:rPr>
            </a:br>
            <a:endParaRPr lang="en-US" sz="800" dirty="0">
              <a:solidFill>
                <a:schemeClr val="bg1"/>
              </a:solidFill>
            </a:endParaRPr>
          </a:p>
          <a:p>
            <a:pPr marL="12700" indent="-12700"/>
            <a:r>
              <a:rPr lang="en-US" i="1" dirty="0">
                <a:solidFill>
                  <a:schemeClr val="bg1"/>
                </a:solidFill>
              </a:rPr>
              <a:t>“…tough times won’t create leaders, … they show you what kind of leaders you already have.”  </a:t>
            </a:r>
            <a:r>
              <a:rPr lang="en-US" b="1" dirty="0">
                <a:solidFill>
                  <a:schemeClr val="bg1"/>
                </a:solidFill>
              </a:rPr>
              <a:t>Larry Barton</a:t>
            </a:r>
          </a:p>
          <a:p>
            <a:pPr marL="12700" indent="-12700">
              <a:lnSpc>
                <a:spcPts val="1880"/>
              </a:lnSpc>
            </a:pPr>
            <a:endParaRPr lang="en-US" sz="2400" dirty="0">
              <a:solidFill>
                <a:schemeClr val="bg1"/>
              </a:solidFill>
            </a:endParaRPr>
          </a:p>
          <a:p>
            <a:pPr marL="12700" indent="-12700"/>
            <a:r>
              <a:rPr lang="en-US" dirty="0">
                <a:solidFill>
                  <a:schemeClr val="bg1"/>
                </a:solidFill>
              </a:rPr>
              <a:t>Growing both your leadership abilities and management skills is critical for your success in crisis.</a:t>
            </a:r>
          </a:p>
          <a:p>
            <a:pPr marL="12700" indent="-12700"/>
            <a:endParaRPr lang="en-US" dirty="0">
              <a:solidFill>
                <a:schemeClr val="bg1"/>
              </a:solidFill>
            </a:endParaRPr>
          </a:p>
          <a:p>
            <a:pPr marL="12700" indent="-12700"/>
            <a:endParaRPr lang="en-US" dirty="0">
              <a:solidFill>
                <a:schemeClr val="bg1"/>
              </a:solidFill>
            </a:endParaRPr>
          </a:p>
          <a:p>
            <a:pPr marL="12700" indent="-12700"/>
            <a:endParaRPr lang="en-US" dirty="0">
              <a:solidFill>
                <a:schemeClr val="bg1"/>
              </a:solidFill>
            </a:endParaRP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2773241"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Guiding Principles for Leadership in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131450" y="1514177"/>
            <a:ext cx="237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9" name="TextBox 32">
            <a:extLst>
              <a:ext uri="{FF2B5EF4-FFF2-40B4-BE49-F238E27FC236}">
                <a16:creationId xmlns:a16="http://schemas.microsoft.com/office/drawing/2014/main" id="{341ADAB7-2377-352A-EA89-E3D9C21F2E0A}"/>
              </a:ext>
            </a:extLst>
          </p:cNvPr>
          <p:cNvSpPr txBox="1"/>
          <p:nvPr/>
        </p:nvSpPr>
        <p:spPr>
          <a:xfrm>
            <a:off x="450994" y="3242185"/>
            <a:ext cx="3686622" cy="3174010"/>
          </a:xfrm>
          <a:prstGeom prst="rect">
            <a:avLst/>
          </a:prstGeom>
          <a:noFill/>
        </p:spPr>
        <p:txBody>
          <a:bodyPr wrap="square" rtlCol="0" anchor="b" anchorCtr="0">
            <a:spAutoFit/>
          </a:bodyPr>
          <a:lstStyle/>
          <a:p>
            <a:pPr marL="363538" indent="-363538">
              <a:lnSpc>
                <a:spcPts val="2240"/>
              </a:lnSpc>
            </a:pPr>
            <a:r>
              <a:rPr lang="en-GB" sz="2200" b="1" dirty="0">
                <a:solidFill>
                  <a:srgbClr val="EDA13E"/>
                </a:solidFill>
                <a:ea typeface="League Spartan" charset="0"/>
                <a:cs typeface="Poppins" pitchFamily="2" charset="77"/>
              </a:rPr>
              <a:t>01 	Transparent Communication</a:t>
            </a:r>
          </a:p>
          <a:p>
            <a:pPr marL="363538" indent="-363538">
              <a:lnSpc>
                <a:spcPts val="2140"/>
              </a:lnSpc>
            </a:pPr>
            <a:r>
              <a:rPr lang="en-GB" sz="2200" dirty="0">
                <a:solidFill>
                  <a:srgbClr val="595959"/>
                </a:solidFill>
                <a:ea typeface="Lato Light" panose="020F0502020204030203" pitchFamily="34" charset="0"/>
                <a:cs typeface="Mukta ExtraLight" panose="020B0000000000000000" pitchFamily="34" charset="77"/>
              </a:rPr>
              <a:t>	</a:t>
            </a:r>
            <a:r>
              <a:rPr lang="en-GB" sz="2000" dirty="0">
                <a:solidFill>
                  <a:srgbClr val="595959"/>
                </a:solidFill>
                <a:ea typeface="Lato Light" panose="020F0502020204030203" pitchFamily="34" charset="0"/>
                <a:cs typeface="Mukta ExtraLight" panose="020B0000000000000000" pitchFamily="34" charset="77"/>
              </a:rPr>
              <a:t>Commit to transparent and consistent internal and external communication</a:t>
            </a:r>
          </a:p>
          <a:p>
            <a:pPr marL="363538" indent="-363538">
              <a:lnSpc>
                <a:spcPts val="2240"/>
              </a:lnSpc>
            </a:pPr>
            <a:endParaRPr lang="en-GB" sz="2200" dirty="0">
              <a:solidFill>
                <a:srgbClr val="595959"/>
              </a:solidFill>
              <a:ea typeface="Lato Light" panose="020F0502020204030203" pitchFamily="34" charset="0"/>
              <a:cs typeface="Mukta ExtraLight" panose="020B0000000000000000" pitchFamily="34" charset="77"/>
            </a:endParaRPr>
          </a:p>
          <a:p>
            <a:pPr marL="363538" indent="-363538">
              <a:lnSpc>
                <a:spcPts val="2240"/>
              </a:lnSpc>
            </a:pPr>
            <a:r>
              <a:rPr lang="en-GB" sz="2200" b="1" dirty="0">
                <a:solidFill>
                  <a:srgbClr val="B41F7A"/>
                </a:solidFill>
                <a:ea typeface="League Spartan" charset="0"/>
                <a:cs typeface="Poppins" pitchFamily="2" charset="77"/>
              </a:rPr>
              <a:t>02 	Prompt Communication</a:t>
            </a:r>
          </a:p>
          <a:p>
            <a:pPr marL="363538" indent="-363538">
              <a:lnSpc>
                <a:spcPts val="2140"/>
              </a:lnSpc>
            </a:pPr>
            <a:r>
              <a:rPr lang="en-GB" sz="2200" dirty="0">
                <a:solidFill>
                  <a:srgbClr val="595959"/>
                </a:solidFill>
                <a:ea typeface="Lato Light" panose="020F0502020204030203" pitchFamily="34" charset="0"/>
                <a:cs typeface="Mukta ExtraLight" panose="020B0000000000000000" pitchFamily="34" charset="77"/>
              </a:rPr>
              <a:t>	</a:t>
            </a:r>
            <a:r>
              <a:rPr lang="en-GB" sz="2000" dirty="0">
                <a:solidFill>
                  <a:srgbClr val="595959"/>
                </a:solidFill>
                <a:ea typeface="Lato Light" panose="020F0502020204030203" pitchFamily="34" charset="0"/>
                <a:cs typeface="Mukta ExtraLight" panose="020B0000000000000000" pitchFamily="34" charset="77"/>
              </a:rPr>
              <a:t>Provide prompt and proactive communication</a:t>
            </a:r>
            <a:endParaRPr lang="en-GB" sz="2000" b="1" dirty="0">
              <a:solidFill>
                <a:srgbClr val="B41F7A"/>
              </a:solidFill>
              <a:ea typeface="League Spartan" charset="0"/>
              <a:cs typeface="Poppins" pitchFamily="2" charset="77"/>
            </a:endParaRPr>
          </a:p>
          <a:p>
            <a:pPr marL="363538" indent="-363538">
              <a:lnSpc>
                <a:spcPts val="2240"/>
              </a:lnSpc>
            </a:pPr>
            <a:endParaRPr lang="en-GB" sz="2200" dirty="0">
              <a:solidFill>
                <a:srgbClr val="595959"/>
              </a:solidFill>
              <a:ea typeface="Lato Light" panose="020F0502020204030203" pitchFamily="34" charset="0"/>
              <a:cs typeface="Mukta ExtraLight" panose="020B0000000000000000" pitchFamily="34" charset="77"/>
            </a:endParaRPr>
          </a:p>
          <a:p>
            <a:pPr marL="363538" indent="-363538">
              <a:lnSpc>
                <a:spcPts val="2240"/>
              </a:lnSpc>
            </a:pPr>
            <a:endParaRPr lang="en-GB" sz="2200" b="1" dirty="0">
              <a:solidFill>
                <a:srgbClr val="EDA13E"/>
              </a:solidFill>
              <a:ea typeface="League Spartan" charset="0"/>
              <a:cs typeface="Poppins" pitchFamily="2" charset="77"/>
            </a:endParaRPr>
          </a:p>
        </p:txBody>
      </p:sp>
      <p:grpSp>
        <p:nvGrpSpPr>
          <p:cNvPr id="59" name="Group 58">
            <a:extLst>
              <a:ext uri="{FF2B5EF4-FFF2-40B4-BE49-F238E27FC236}">
                <a16:creationId xmlns:a16="http://schemas.microsoft.com/office/drawing/2014/main" id="{2DCEBB92-F1BD-4549-C3B7-DDA25C778E5C}"/>
              </a:ext>
            </a:extLst>
          </p:cNvPr>
          <p:cNvGrpSpPr/>
          <p:nvPr/>
        </p:nvGrpSpPr>
        <p:grpSpPr>
          <a:xfrm>
            <a:off x="4014974" y="3377184"/>
            <a:ext cx="3749639" cy="3150624"/>
            <a:chOff x="3803271" y="3341058"/>
            <a:chExt cx="3749639" cy="3150624"/>
          </a:xfrm>
        </p:grpSpPr>
        <p:grpSp>
          <p:nvGrpSpPr>
            <p:cNvPr id="15" name="Group 7">
              <a:extLst>
                <a:ext uri="{FF2B5EF4-FFF2-40B4-BE49-F238E27FC236}">
                  <a16:creationId xmlns:a16="http://schemas.microsoft.com/office/drawing/2014/main" id="{98C825ED-6E38-D1AF-BB6A-B3492AD02365}"/>
                </a:ext>
              </a:extLst>
            </p:cNvPr>
            <p:cNvGrpSpPr/>
            <p:nvPr/>
          </p:nvGrpSpPr>
          <p:grpSpPr>
            <a:xfrm>
              <a:off x="3803271" y="3341058"/>
              <a:ext cx="3749639" cy="3150624"/>
              <a:chOff x="5328980" y="1762088"/>
              <a:chExt cx="10943202" cy="9194996"/>
            </a:xfrm>
          </p:grpSpPr>
          <p:grpSp>
            <p:nvGrpSpPr>
              <p:cNvPr id="16" name="Group 5">
                <a:extLst>
                  <a:ext uri="{FF2B5EF4-FFF2-40B4-BE49-F238E27FC236}">
                    <a16:creationId xmlns:a16="http://schemas.microsoft.com/office/drawing/2014/main" id="{35DF0946-400A-A4EE-7E22-8F35662CB36B}"/>
                  </a:ext>
                </a:extLst>
              </p:cNvPr>
              <p:cNvGrpSpPr/>
              <p:nvPr/>
            </p:nvGrpSpPr>
            <p:grpSpPr>
              <a:xfrm>
                <a:off x="7521484" y="5751094"/>
                <a:ext cx="4377764" cy="3211487"/>
                <a:chOff x="12193146" y="2562030"/>
                <a:chExt cx="5221988" cy="3830802"/>
              </a:xfrm>
            </p:grpSpPr>
            <p:sp>
              <p:nvSpPr>
                <p:cNvPr id="36" name="Freeform 1">
                  <a:extLst>
                    <a:ext uri="{FF2B5EF4-FFF2-40B4-BE49-F238E27FC236}">
                      <a16:creationId xmlns:a16="http://schemas.microsoft.com/office/drawing/2014/main" id="{CA340AD7-F76D-A2FE-87E0-19E7783E4442}"/>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F16924"/>
                </a:solidFill>
                <a:ln>
                  <a:noFill/>
                </a:ln>
                <a:effectLst/>
              </p:spPr>
              <p:txBody>
                <a:bodyPr wrap="none" anchor="ctr"/>
                <a:lstStyle/>
                <a:p>
                  <a:endParaRPr lang="en-GB" sz="1400" dirty="0">
                    <a:solidFill>
                      <a:srgbClr val="595959"/>
                    </a:solidFill>
                    <a:latin typeface="+mj-lt"/>
                  </a:endParaRPr>
                </a:p>
              </p:txBody>
            </p:sp>
            <p:sp>
              <p:nvSpPr>
                <p:cNvPr id="37" name="Freeform 2">
                  <a:extLst>
                    <a:ext uri="{FF2B5EF4-FFF2-40B4-BE49-F238E27FC236}">
                      <a16:creationId xmlns:a16="http://schemas.microsoft.com/office/drawing/2014/main" id="{E303FD76-0ADE-517E-08A4-9587C56C42D8}"/>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C44F00"/>
                </a:solidFill>
                <a:ln>
                  <a:noFill/>
                </a:ln>
                <a:effectLst/>
              </p:spPr>
              <p:txBody>
                <a:bodyPr wrap="none" anchor="ctr"/>
                <a:lstStyle/>
                <a:p>
                  <a:endParaRPr lang="en-GB" sz="1400" dirty="0">
                    <a:solidFill>
                      <a:srgbClr val="595959"/>
                    </a:solidFill>
                    <a:latin typeface="+mj-lt"/>
                  </a:endParaRPr>
                </a:p>
              </p:txBody>
            </p:sp>
            <p:sp>
              <p:nvSpPr>
                <p:cNvPr id="38" name="Freeform 3">
                  <a:extLst>
                    <a:ext uri="{FF2B5EF4-FFF2-40B4-BE49-F238E27FC236}">
                      <a16:creationId xmlns:a16="http://schemas.microsoft.com/office/drawing/2014/main" id="{E2E228E6-B6F4-91FE-CFBB-735E2638374D}"/>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C44F00"/>
                </a:solidFill>
                <a:ln>
                  <a:noFill/>
                </a:ln>
                <a:effectLst/>
              </p:spPr>
              <p:txBody>
                <a:bodyPr wrap="none" anchor="ctr"/>
                <a:lstStyle/>
                <a:p>
                  <a:endParaRPr lang="en-GB" sz="1400" dirty="0">
                    <a:solidFill>
                      <a:srgbClr val="595959"/>
                    </a:solidFill>
                    <a:latin typeface="+mj-lt"/>
                  </a:endParaRPr>
                </a:p>
              </p:txBody>
            </p:sp>
          </p:grpSp>
          <p:grpSp>
            <p:nvGrpSpPr>
              <p:cNvPr id="17" name="Group 4">
                <a:extLst>
                  <a:ext uri="{FF2B5EF4-FFF2-40B4-BE49-F238E27FC236}">
                    <a16:creationId xmlns:a16="http://schemas.microsoft.com/office/drawing/2014/main" id="{36F204DE-C484-9AA2-5B09-A2870E3837D9}"/>
                  </a:ext>
                </a:extLst>
              </p:cNvPr>
              <p:cNvGrpSpPr/>
              <p:nvPr/>
            </p:nvGrpSpPr>
            <p:grpSpPr>
              <a:xfrm>
                <a:off x="5328980" y="7745597"/>
                <a:ext cx="4377764" cy="3211487"/>
                <a:chOff x="9577832" y="4941160"/>
                <a:chExt cx="5221988" cy="3830802"/>
              </a:xfrm>
            </p:grpSpPr>
            <p:sp>
              <p:nvSpPr>
                <p:cNvPr id="33" name="Freeform 4">
                  <a:extLst>
                    <a:ext uri="{FF2B5EF4-FFF2-40B4-BE49-F238E27FC236}">
                      <a16:creationId xmlns:a16="http://schemas.microsoft.com/office/drawing/2014/main" id="{722A5040-0161-869E-D5D7-CB04F6D83078}"/>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rgbClr val="7F1C58"/>
                </a:solidFill>
                <a:ln>
                  <a:noFill/>
                </a:ln>
                <a:effectLst/>
              </p:spPr>
              <p:txBody>
                <a:bodyPr wrap="none" anchor="ctr"/>
                <a:lstStyle/>
                <a:p>
                  <a:endParaRPr lang="en-GB" sz="1400" dirty="0">
                    <a:solidFill>
                      <a:srgbClr val="595959"/>
                    </a:solidFill>
                    <a:latin typeface="+mj-lt"/>
                  </a:endParaRPr>
                </a:p>
              </p:txBody>
            </p:sp>
            <p:sp>
              <p:nvSpPr>
                <p:cNvPr id="34" name="Freeform 5">
                  <a:extLst>
                    <a:ext uri="{FF2B5EF4-FFF2-40B4-BE49-F238E27FC236}">
                      <a16:creationId xmlns:a16="http://schemas.microsoft.com/office/drawing/2014/main" id="{ACBEFBF7-6B9E-05D0-4A78-9F6C164A368D}"/>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rgbClr val="571D58"/>
                </a:solidFill>
                <a:ln>
                  <a:noFill/>
                </a:ln>
                <a:effectLst/>
              </p:spPr>
              <p:txBody>
                <a:bodyPr wrap="none" anchor="ctr"/>
                <a:lstStyle/>
                <a:p>
                  <a:endParaRPr lang="en-GB" sz="1400" dirty="0">
                    <a:solidFill>
                      <a:srgbClr val="595959"/>
                    </a:solidFill>
                    <a:latin typeface="+mj-lt"/>
                  </a:endParaRPr>
                </a:p>
              </p:txBody>
            </p:sp>
            <p:sp>
              <p:nvSpPr>
                <p:cNvPr id="35" name="Freeform 6">
                  <a:extLst>
                    <a:ext uri="{FF2B5EF4-FFF2-40B4-BE49-F238E27FC236}">
                      <a16:creationId xmlns:a16="http://schemas.microsoft.com/office/drawing/2014/main" id="{29889CA0-B02E-F38A-BBF0-1B7F6854E0F8}"/>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rgbClr val="571D58"/>
                </a:solidFill>
                <a:ln>
                  <a:noFill/>
                </a:ln>
                <a:effectLst/>
              </p:spPr>
              <p:txBody>
                <a:bodyPr wrap="none" anchor="ctr"/>
                <a:lstStyle/>
                <a:p>
                  <a:endParaRPr lang="en-GB" sz="1400" dirty="0">
                    <a:solidFill>
                      <a:srgbClr val="595959"/>
                    </a:solidFill>
                    <a:latin typeface="+mj-lt"/>
                  </a:endParaRPr>
                </a:p>
              </p:txBody>
            </p:sp>
          </p:grpSp>
          <p:grpSp>
            <p:nvGrpSpPr>
              <p:cNvPr id="18" name="Group 16">
                <a:extLst>
                  <a:ext uri="{FF2B5EF4-FFF2-40B4-BE49-F238E27FC236}">
                    <a16:creationId xmlns:a16="http://schemas.microsoft.com/office/drawing/2014/main" id="{48254E74-CAD6-1757-F193-4858FA979629}"/>
                  </a:ext>
                </a:extLst>
              </p:cNvPr>
              <p:cNvGrpSpPr/>
              <p:nvPr/>
            </p:nvGrpSpPr>
            <p:grpSpPr>
              <a:xfrm>
                <a:off x="9701914" y="3754179"/>
                <a:ext cx="4377764" cy="3211487"/>
                <a:chOff x="12193146" y="2562030"/>
                <a:chExt cx="5221988" cy="3830802"/>
              </a:xfrm>
            </p:grpSpPr>
            <p:sp>
              <p:nvSpPr>
                <p:cNvPr id="29" name="Freeform 1">
                  <a:extLst>
                    <a:ext uri="{FF2B5EF4-FFF2-40B4-BE49-F238E27FC236}">
                      <a16:creationId xmlns:a16="http://schemas.microsoft.com/office/drawing/2014/main" id="{A8CEE1E0-3625-21F8-D1BA-B7F0B5DAFC91}"/>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B41F7A"/>
                </a:solidFill>
                <a:ln>
                  <a:noFill/>
                </a:ln>
                <a:effectLst/>
              </p:spPr>
              <p:txBody>
                <a:bodyPr wrap="none" anchor="ctr"/>
                <a:lstStyle/>
                <a:p>
                  <a:endParaRPr lang="en-GB" sz="1400" dirty="0">
                    <a:solidFill>
                      <a:srgbClr val="595959"/>
                    </a:solidFill>
                    <a:latin typeface="+mj-lt"/>
                  </a:endParaRPr>
                </a:p>
              </p:txBody>
            </p:sp>
            <p:sp>
              <p:nvSpPr>
                <p:cNvPr id="31" name="Freeform 2">
                  <a:extLst>
                    <a:ext uri="{FF2B5EF4-FFF2-40B4-BE49-F238E27FC236}">
                      <a16:creationId xmlns:a16="http://schemas.microsoft.com/office/drawing/2014/main" id="{0B272C14-DEB0-74AC-4870-304AADF59AFA}"/>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7F1C58"/>
                </a:solidFill>
                <a:ln>
                  <a:noFill/>
                </a:ln>
                <a:effectLst/>
              </p:spPr>
              <p:txBody>
                <a:bodyPr wrap="none" anchor="ctr"/>
                <a:lstStyle/>
                <a:p>
                  <a:endParaRPr lang="en-GB" sz="1400" dirty="0">
                    <a:solidFill>
                      <a:srgbClr val="595959"/>
                    </a:solidFill>
                    <a:latin typeface="+mj-lt"/>
                  </a:endParaRPr>
                </a:p>
              </p:txBody>
            </p:sp>
            <p:sp>
              <p:nvSpPr>
                <p:cNvPr id="32" name="Freeform 3">
                  <a:extLst>
                    <a:ext uri="{FF2B5EF4-FFF2-40B4-BE49-F238E27FC236}">
                      <a16:creationId xmlns:a16="http://schemas.microsoft.com/office/drawing/2014/main" id="{F406C8BE-12EC-0E55-EBB8-7BB2C80B1F42}"/>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7F1C58"/>
                </a:solidFill>
                <a:ln>
                  <a:noFill/>
                </a:ln>
                <a:effectLst/>
              </p:spPr>
              <p:txBody>
                <a:bodyPr wrap="none" anchor="ctr"/>
                <a:lstStyle/>
                <a:p>
                  <a:endParaRPr lang="en-GB" sz="1400" dirty="0">
                    <a:solidFill>
                      <a:srgbClr val="595959"/>
                    </a:solidFill>
                    <a:latin typeface="+mj-lt"/>
                  </a:endParaRPr>
                </a:p>
              </p:txBody>
            </p:sp>
          </p:grpSp>
          <p:grpSp>
            <p:nvGrpSpPr>
              <p:cNvPr id="19" name="Group 20">
                <a:extLst>
                  <a:ext uri="{FF2B5EF4-FFF2-40B4-BE49-F238E27FC236}">
                    <a16:creationId xmlns:a16="http://schemas.microsoft.com/office/drawing/2014/main" id="{B562B114-251C-2BBE-4F01-B33D5AA51C88}"/>
                  </a:ext>
                </a:extLst>
              </p:cNvPr>
              <p:cNvGrpSpPr/>
              <p:nvPr/>
            </p:nvGrpSpPr>
            <p:grpSpPr>
              <a:xfrm>
                <a:off x="11894418" y="1762088"/>
                <a:ext cx="4377764" cy="3211487"/>
                <a:chOff x="12193146" y="2562030"/>
                <a:chExt cx="5221988" cy="3830802"/>
              </a:xfrm>
            </p:grpSpPr>
            <p:sp>
              <p:nvSpPr>
                <p:cNvPr id="20" name="Freeform 1">
                  <a:extLst>
                    <a:ext uri="{FF2B5EF4-FFF2-40B4-BE49-F238E27FC236}">
                      <a16:creationId xmlns:a16="http://schemas.microsoft.com/office/drawing/2014/main" id="{849B289F-3061-093A-CD11-60B65404D716}"/>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EDA13E"/>
                </a:solidFill>
                <a:ln>
                  <a:noFill/>
                </a:ln>
                <a:effectLst/>
              </p:spPr>
              <p:txBody>
                <a:bodyPr wrap="none" anchor="ctr"/>
                <a:lstStyle/>
                <a:p>
                  <a:endParaRPr lang="en-GB" sz="1400" dirty="0">
                    <a:solidFill>
                      <a:srgbClr val="595959"/>
                    </a:solidFill>
                    <a:latin typeface="+mj-lt"/>
                  </a:endParaRPr>
                </a:p>
              </p:txBody>
            </p:sp>
            <p:sp>
              <p:nvSpPr>
                <p:cNvPr id="21" name="Freeform 2">
                  <a:extLst>
                    <a:ext uri="{FF2B5EF4-FFF2-40B4-BE49-F238E27FC236}">
                      <a16:creationId xmlns:a16="http://schemas.microsoft.com/office/drawing/2014/main" id="{BC9EBD4E-54EA-D6D3-EF84-EFE64ACAE446}"/>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CD6634"/>
                </a:solidFill>
                <a:ln>
                  <a:noFill/>
                </a:ln>
                <a:effectLst/>
              </p:spPr>
              <p:txBody>
                <a:bodyPr wrap="none" anchor="ctr"/>
                <a:lstStyle/>
                <a:p>
                  <a:endParaRPr lang="en-GB" sz="1400" dirty="0">
                    <a:solidFill>
                      <a:srgbClr val="595959"/>
                    </a:solidFill>
                    <a:latin typeface="+mj-lt"/>
                  </a:endParaRPr>
                </a:p>
              </p:txBody>
            </p:sp>
            <p:sp>
              <p:nvSpPr>
                <p:cNvPr id="22" name="Freeform 3">
                  <a:extLst>
                    <a:ext uri="{FF2B5EF4-FFF2-40B4-BE49-F238E27FC236}">
                      <a16:creationId xmlns:a16="http://schemas.microsoft.com/office/drawing/2014/main" id="{EBF5C3C8-DB02-AFB6-10FA-008DF3B732E7}"/>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CD6634"/>
                </a:solidFill>
                <a:ln>
                  <a:noFill/>
                </a:ln>
                <a:effectLst/>
              </p:spPr>
              <p:txBody>
                <a:bodyPr wrap="none" anchor="ctr"/>
                <a:lstStyle/>
                <a:p>
                  <a:endParaRPr lang="en-GB" sz="1400" dirty="0">
                    <a:solidFill>
                      <a:srgbClr val="595959"/>
                    </a:solidFill>
                    <a:latin typeface="+mj-lt"/>
                  </a:endParaRPr>
                </a:p>
              </p:txBody>
            </p:sp>
          </p:grpSp>
        </p:grpSp>
        <p:sp>
          <p:nvSpPr>
            <p:cNvPr id="53" name="Text Placeholder 17">
              <a:extLst>
                <a:ext uri="{FF2B5EF4-FFF2-40B4-BE49-F238E27FC236}">
                  <a16:creationId xmlns:a16="http://schemas.microsoft.com/office/drawing/2014/main" id="{B18FF71F-37DA-97F2-92BE-D0BB0AEEB907}"/>
                </a:ext>
              </a:extLst>
            </p:cNvPr>
            <p:cNvSpPr txBox="1">
              <a:spLocks/>
            </p:cNvSpPr>
            <p:nvPr/>
          </p:nvSpPr>
          <p:spPr>
            <a:xfrm>
              <a:off x="6363982" y="3473563"/>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0" dirty="0">
                  <a:solidFill>
                    <a:schemeClr val="bg1"/>
                  </a:solidFill>
                </a:rPr>
                <a:t>01</a:t>
              </a:r>
              <a:endParaRPr lang="en-US" sz="4000" b="0" dirty="0">
                <a:solidFill>
                  <a:schemeClr val="bg1"/>
                </a:solidFill>
              </a:endParaRPr>
            </a:p>
          </p:txBody>
        </p:sp>
        <p:sp>
          <p:nvSpPr>
            <p:cNvPr id="54" name="Text Placeholder 17">
              <a:extLst>
                <a:ext uri="{FF2B5EF4-FFF2-40B4-BE49-F238E27FC236}">
                  <a16:creationId xmlns:a16="http://schemas.microsoft.com/office/drawing/2014/main" id="{561EF138-1B7E-1262-21A4-29ABD359325A}"/>
                </a:ext>
              </a:extLst>
            </p:cNvPr>
            <p:cNvSpPr txBox="1">
              <a:spLocks/>
            </p:cNvSpPr>
            <p:nvPr/>
          </p:nvSpPr>
          <p:spPr>
            <a:xfrm>
              <a:off x="5594444" y="4137162"/>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0" dirty="0">
                  <a:solidFill>
                    <a:schemeClr val="bg1"/>
                  </a:solidFill>
                </a:rPr>
                <a:t>02</a:t>
              </a:r>
              <a:endParaRPr lang="en-US" sz="4000" b="0" dirty="0">
                <a:solidFill>
                  <a:schemeClr val="bg1"/>
                </a:solidFill>
              </a:endParaRPr>
            </a:p>
          </p:txBody>
        </p:sp>
        <p:sp>
          <p:nvSpPr>
            <p:cNvPr id="55" name="Text Placeholder 17">
              <a:extLst>
                <a:ext uri="{FF2B5EF4-FFF2-40B4-BE49-F238E27FC236}">
                  <a16:creationId xmlns:a16="http://schemas.microsoft.com/office/drawing/2014/main" id="{002C0FE1-FEA0-1199-4B6C-4A64BB40AF48}"/>
                </a:ext>
              </a:extLst>
            </p:cNvPr>
            <p:cNvSpPr txBox="1">
              <a:spLocks/>
            </p:cNvSpPr>
            <p:nvPr/>
          </p:nvSpPr>
          <p:spPr>
            <a:xfrm>
              <a:off x="4882199" y="4856343"/>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0" dirty="0">
                  <a:solidFill>
                    <a:schemeClr val="bg1"/>
                  </a:solidFill>
                </a:rPr>
                <a:t>03</a:t>
              </a:r>
              <a:endParaRPr lang="en-US" sz="4000" b="0" dirty="0">
                <a:solidFill>
                  <a:schemeClr val="bg1"/>
                </a:solidFill>
              </a:endParaRPr>
            </a:p>
          </p:txBody>
        </p:sp>
        <p:sp>
          <p:nvSpPr>
            <p:cNvPr id="58" name="Text Placeholder 17">
              <a:extLst>
                <a:ext uri="{FF2B5EF4-FFF2-40B4-BE49-F238E27FC236}">
                  <a16:creationId xmlns:a16="http://schemas.microsoft.com/office/drawing/2014/main" id="{E414736B-0C73-197E-0DCF-EFA27C855D22}"/>
                </a:ext>
              </a:extLst>
            </p:cNvPr>
            <p:cNvSpPr txBox="1">
              <a:spLocks/>
            </p:cNvSpPr>
            <p:nvPr/>
          </p:nvSpPr>
          <p:spPr>
            <a:xfrm>
              <a:off x="4112661" y="5519942"/>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0" dirty="0">
                  <a:solidFill>
                    <a:schemeClr val="bg1"/>
                  </a:solidFill>
                </a:rPr>
                <a:t>04</a:t>
              </a:r>
              <a:endParaRPr lang="en-US" sz="4000" b="0" dirty="0">
                <a:solidFill>
                  <a:schemeClr val="bg1"/>
                </a:solidFill>
              </a:endParaRPr>
            </a:p>
          </p:txBody>
        </p:sp>
      </p:grpSp>
      <p:sp>
        <p:nvSpPr>
          <p:cNvPr id="60" name="TextBox 32">
            <a:extLst>
              <a:ext uri="{FF2B5EF4-FFF2-40B4-BE49-F238E27FC236}">
                <a16:creationId xmlns:a16="http://schemas.microsoft.com/office/drawing/2014/main" id="{54C71831-770F-C496-4EDA-152B1CD0F1ED}"/>
              </a:ext>
            </a:extLst>
          </p:cNvPr>
          <p:cNvSpPr txBox="1"/>
          <p:nvPr/>
        </p:nvSpPr>
        <p:spPr>
          <a:xfrm>
            <a:off x="7902662" y="3285990"/>
            <a:ext cx="3686622" cy="3392019"/>
          </a:xfrm>
          <a:prstGeom prst="rect">
            <a:avLst/>
          </a:prstGeom>
          <a:noFill/>
        </p:spPr>
        <p:txBody>
          <a:bodyPr wrap="square" rtlCol="0" anchor="t" anchorCtr="0">
            <a:spAutoFit/>
          </a:bodyPr>
          <a:lstStyle/>
          <a:p>
            <a:pPr marL="407988" indent="-407988">
              <a:lnSpc>
                <a:spcPts val="2240"/>
              </a:lnSpc>
            </a:pPr>
            <a:r>
              <a:rPr lang="en-GB" sz="2200" b="1" dirty="0">
                <a:solidFill>
                  <a:srgbClr val="F16924"/>
                </a:solidFill>
                <a:ea typeface="League Spartan" charset="0"/>
                <a:cs typeface="Poppins" pitchFamily="2" charset="77"/>
              </a:rPr>
              <a:t>03 	Be a Leader</a:t>
            </a:r>
          </a:p>
          <a:p>
            <a:pPr marL="407988" indent="-407988">
              <a:lnSpc>
                <a:spcPts val="2140"/>
              </a:lnSpc>
            </a:pPr>
            <a:r>
              <a:rPr lang="en-GB" sz="2000" dirty="0">
                <a:solidFill>
                  <a:srgbClr val="595959"/>
                </a:solidFill>
                <a:ea typeface="Lato Light" panose="020F0502020204030203" pitchFamily="34" charset="0"/>
                <a:cs typeface="Mukta ExtraLight" panose="020B0000000000000000" pitchFamily="34" charset="77"/>
              </a:rPr>
              <a:t>	Provide visible CEO and senior leadership involvement - own the problem yourself</a:t>
            </a:r>
          </a:p>
          <a:p>
            <a:pPr marL="407988" indent="-407988">
              <a:lnSpc>
                <a:spcPts val="2240"/>
              </a:lnSpc>
            </a:pPr>
            <a:endParaRPr lang="en-GB" sz="2200" dirty="0">
              <a:solidFill>
                <a:srgbClr val="595959"/>
              </a:solidFill>
              <a:ea typeface="Lato Light" panose="020F0502020204030203" pitchFamily="34" charset="0"/>
              <a:cs typeface="Mukta ExtraLight" panose="020B0000000000000000" pitchFamily="34" charset="77"/>
            </a:endParaRPr>
          </a:p>
          <a:p>
            <a:pPr marL="407988" indent="-407988">
              <a:lnSpc>
                <a:spcPts val="2240"/>
              </a:lnSpc>
            </a:pPr>
            <a:r>
              <a:rPr lang="en-GB" sz="2200" b="1" dirty="0">
                <a:solidFill>
                  <a:srgbClr val="7F1C58"/>
                </a:solidFill>
                <a:ea typeface="League Spartan" charset="0"/>
                <a:cs typeface="Poppins" pitchFamily="2" charset="77"/>
              </a:rPr>
              <a:t>04 	Do What Is Necessary When It’s Necessary</a:t>
            </a:r>
          </a:p>
          <a:p>
            <a:pPr marL="407988" indent="-407988">
              <a:lnSpc>
                <a:spcPts val="2140"/>
              </a:lnSpc>
            </a:pPr>
            <a:r>
              <a:rPr lang="en-GB" sz="2200" dirty="0">
                <a:solidFill>
                  <a:srgbClr val="595959"/>
                </a:solidFill>
                <a:ea typeface="Lato Light" panose="020F0502020204030203" pitchFamily="34" charset="0"/>
                <a:cs typeface="Mukta ExtraLight" panose="020B0000000000000000" pitchFamily="34" charset="77"/>
              </a:rPr>
              <a:t>	</a:t>
            </a:r>
            <a:r>
              <a:rPr lang="en-GB" sz="2000" dirty="0">
                <a:solidFill>
                  <a:srgbClr val="595959"/>
                </a:solidFill>
                <a:ea typeface="Lato Light" panose="020F0502020204030203" pitchFamily="34" charset="0"/>
                <a:cs typeface="Mukta ExtraLight" panose="020B0000000000000000" pitchFamily="34" charset="77"/>
              </a:rPr>
              <a:t>Throw away your calendar - involve all stakeholders around the clock</a:t>
            </a:r>
            <a:endParaRPr lang="en-GB" sz="2200" dirty="0">
              <a:solidFill>
                <a:srgbClr val="595959"/>
              </a:solidFill>
              <a:ea typeface="Lato Light" panose="020F0502020204030203" pitchFamily="34" charset="0"/>
              <a:cs typeface="Mukta ExtraLight" panose="020B0000000000000000" pitchFamily="34" charset="77"/>
            </a:endParaRPr>
          </a:p>
          <a:p>
            <a:pPr marL="407988" indent="-407988">
              <a:lnSpc>
                <a:spcPts val="2240"/>
              </a:lnSpc>
            </a:pPr>
            <a:endParaRPr lang="en-GB" sz="2200" b="1" dirty="0">
              <a:solidFill>
                <a:srgbClr val="EDA13E"/>
              </a:solidFill>
              <a:ea typeface="League Spartan" charset="0"/>
              <a:cs typeface="Poppins" pitchFamily="2" charset="77"/>
            </a:endParaRPr>
          </a:p>
        </p:txBody>
      </p:sp>
    </p:spTree>
    <p:extLst>
      <p:ext uri="{BB962C8B-B14F-4D97-AF65-F5344CB8AC3E}">
        <p14:creationId xmlns:p14="http://schemas.microsoft.com/office/powerpoint/2010/main" val="354324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DBDE40-F0F2-BCA1-1837-07DA205E6A6D}"/>
              </a:ext>
            </a:extLst>
          </p:cNvPr>
          <p:cNvSpPr/>
          <p:nvPr/>
        </p:nvSpPr>
        <p:spPr>
          <a:xfrm>
            <a:off x="103240" y="2495724"/>
            <a:ext cx="6725264" cy="123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495BACFE-4094-EB09-296D-E4845337BA5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3390" r="13390"/>
          <a:stretch>
            <a:fillRect/>
          </a:stretch>
        </p:blipFill>
        <p:spPr/>
      </p:pic>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Mindsight &amp; Emotional Intelligence in Leadership</a:t>
            </a:r>
          </a:p>
        </p:txBody>
      </p:sp>
      <p:sp>
        <p:nvSpPr>
          <p:cNvPr id="12" name="Rechteck 27">
            <a:extLst>
              <a:ext uri="{FF2B5EF4-FFF2-40B4-BE49-F238E27FC236}">
                <a16:creationId xmlns:a16="http://schemas.microsoft.com/office/drawing/2014/main" id="{7054D4B0-F180-A446-A761-08781C2AC881}"/>
              </a:ext>
            </a:extLst>
          </p:cNvPr>
          <p:cNvSpPr/>
          <p:nvPr/>
        </p:nvSpPr>
        <p:spPr>
          <a:xfrm>
            <a:off x="468998" y="5918697"/>
            <a:ext cx="11723002" cy="753522"/>
          </a:xfrm>
          <a:prstGeom prst="rect">
            <a:avLst/>
          </a:prstGeom>
        </p:spPr>
        <p:txBody>
          <a:bodyPr vert="horz" wrap="square" lIns="81580" tIns="40790" rIns="81580" bIns="40790" rtlCol="0">
            <a:spAutoFit/>
          </a:bodyPr>
          <a:lstStyle/>
          <a:p>
            <a:pPr defTabSz="1087636">
              <a:lnSpc>
                <a:spcPts val="1500"/>
              </a:lnSpc>
              <a:spcBef>
                <a:spcPct val="20000"/>
              </a:spcBef>
            </a:pPr>
            <a:r>
              <a:rPr lang="en-GB" sz="2200" dirty="0">
                <a:solidFill>
                  <a:srgbClr val="595959"/>
                </a:solidFill>
              </a:rPr>
              <a:t>Source: </a:t>
            </a:r>
            <a:r>
              <a:rPr lang="en-GB" sz="2200" dirty="0" err="1">
                <a:solidFill>
                  <a:srgbClr val="595959"/>
                </a:solidFill>
              </a:rPr>
              <a:t>Dr.</a:t>
            </a:r>
            <a:r>
              <a:rPr lang="en-GB" sz="2200" dirty="0">
                <a:solidFill>
                  <a:srgbClr val="595959"/>
                </a:solidFill>
              </a:rPr>
              <a:t> Daniel Goleman| YouTube: </a:t>
            </a:r>
            <a:r>
              <a:rPr lang="en-GB" sz="2200" dirty="0">
                <a:solidFill>
                  <a:srgbClr val="595959"/>
                </a:solidFill>
                <a:hlinkClick r:id="rId3">
                  <a:extLst>
                    <a:ext uri="{A12FA001-AC4F-418D-AE19-62706E023703}">
                      <ahyp:hlinkClr xmlns:ahyp="http://schemas.microsoft.com/office/drawing/2018/hyperlinkcolor" val="tx"/>
                    </a:ext>
                  </a:extLst>
                </a:hlinkClick>
              </a:rPr>
              <a:t>https://www.youtube.com/watch?v=heRCxqQmrGQ</a:t>
            </a:r>
            <a:endParaRPr lang="en-GB" sz="2200" dirty="0">
              <a:solidFill>
                <a:srgbClr val="595959"/>
              </a:solidFill>
            </a:endParaRPr>
          </a:p>
          <a:p>
            <a:pPr defTabSz="1087636">
              <a:lnSpc>
                <a:spcPts val="1500"/>
              </a:lnSpc>
              <a:spcBef>
                <a:spcPct val="20000"/>
              </a:spcBef>
            </a:pPr>
            <a:r>
              <a:rPr lang="en-GB" sz="2200" dirty="0">
                <a:solidFill>
                  <a:srgbClr val="595959"/>
                </a:solidFill>
              </a:rPr>
              <a:t> </a:t>
            </a:r>
            <a:br>
              <a:rPr lang="en-GB" sz="2200" dirty="0">
                <a:solidFill>
                  <a:srgbClr val="595959"/>
                </a:solidFill>
              </a:rPr>
            </a:br>
            <a:endParaRPr lang="en-GB" sz="2200" dirty="0">
              <a:solidFill>
                <a:srgbClr val="595959"/>
              </a:solidFill>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504231" y="2291173"/>
            <a:ext cx="5359074" cy="3477875"/>
          </a:xfrm>
          <a:prstGeom prst="rect">
            <a:avLst/>
          </a:prstGeom>
          <a:noFill/>
        </p:spPr>
        <p:txBody>
          <a:bodyPr wrap="square" rtlCol="0">
            <a:spAutoFit/>
          </a:bodyPr>
          <a:lstStyle/>
          <a:p>
            <a:pPr algn="l"/>
            <a:r>
              <a:rPr lang="en-GB" sz="2200" b="0" i="0" dirty="0">
                <a:solidFill>
                  <a:schemeClr val="bg1"/>
                </a:solidFill>
                <a:effectLst/>
                <a:highlight>
                  <a:srgbClr val="F16924"/>
                </a:highlight>
              </a:rPr>
              <a:t> WATCH</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r>
              <a:rPr lang="en-GB" sz="2200" b="1" dirty="0" err="1">
                <a:solidFill>
                  <a:srgbClr val="595959"/>
                </a:solidFill>
              </a:rPr>
              <a:t>Dr.</a:t>
            </a:r>
            <a:r>
              <a:rPr lang="en-GB" sz="2200" b="1" dirty="0">
                <a:solidFill>
                  <a:srgbClr val="595959"/>
                </a:solidFill>
              </a:rPr>
              <a:t> Daniel </a:t>
            </a:r>
            <a:r>
              <a:rPr lang="en-GB" sz="2200" dirty="0">
                <a:solidFill>
                  <a:srgbClr val="595959"/>
                </a:solidFill>
              </a:rPr>
              <a:t>Goleman shares the fascinating science basis for leadership development in the Brainpower video series. In this excerpt, </a:t>
            </a:r>
            <a:r>
              <a:rPr lang="en-GB" sz="2200" dirty="0" err="1">
                <a:solidFill>
                  <a:srgbClr val="595959"/>
                </a:solidFill>
              </a:rPr>
              <a:t>Dr.</a:t>
            </a:r>
            <a:r>
              <a:rPr lang="en-GB" sz="2200" dirty="0">
                <a:solidFill>
                  <a:srgbClr val="595959"/>
                </a:solidFill>
              </a:rPr>
              <a:t> Goleman highlights ways effective leaders employ systems thinking into their business strategy, motivational tactics, and organisational vision.</a:t>
            </a:r>
          </a:p>
          <a:p>
            <a:endParaRPr lang="en-GB" sz="2200" b="1" dirty="0">
              <a:solidFill>
                <a:srgbClr val="595959"/>
              </a:solidFill>
            </a:endParaRPr>
          </a:p>
        </p:txBody>
      </p:sp>
      <p:sp>
        <p:nvSpPr>
          <p:cNvPr id="14" name="Oval 13">
            <a:extLst>
              <a:ext uri="{FF2B5EF4-FFF2-40B4-BE49-F238E27FC236}">
                <a16:creationId xmlns:a16="http://schemas.microsoft.com/office/drawing/2014/main" id="{22647D80-595B-BF51-CF15-31CAD1C39DC6}"/>
              </a:ext>
            </a:extLst>
          </p:cNvPr>
          <p:cNvSpPr/>
          <p:nvPr/>
        </p:nvSpPr>
        <p:spPr>
          <a:xfrm rot="21231927">
            <a:off x="5824134" y="2222454"/>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CLICK TO </a:t>
            </a:r>
            <a:r>
              <a:rPr lang="en-US" sz="2200" b="1" dirty="0">
                <a:solidFill>
                  <a:schemeClr val="bg1"/>
                </a:solidFill>
                <a:hlinkClick r:id="rId3">
                  <a:extLst>
                    <a:ext uri="{A12FA001-AC4F-418D-AE19-62706E023703}">
                      <ahyp:hlinkClr xmlns:ahyp="http://schemas.microsoft.com/office/drawing/2018/hyperlinkcolor" val="tx"/>
                    </a:ext>
                  </a:extLst>
                </a:hlinkClick>
              </a:rPr>
              <a:t>WATCH</a:t>
            </a:r>
            <a:endParaRPr lang="en-US" sz="2200" b="1" dirty="0">
              <a:solidFill>
                <a:schemeClr val="bg1"/>
              </a:solidFill>
            </a:endParaRPr>
          </a:p>
        </p:txBody>
      </p:sp>
      <p:sp>
        <p:nvSpPr>
          <p:cNvPr id="17" name="Rectangle 16">
            <a:extLst>
              <a:ext uri="{FF2B5EF4-FFF2-40B4-BE49-F238E27FC236}">
                <a16:creationId xmlns:a16="http://schemas.microsoft.com/office/drawing/2014/main" id="{63FAF0F0-94FA-7682-892A-7A8BF465F65D}"/>
              </a:ext>
            </a:extLst>
          </p:cNvPr>
          <p:cNvSpPr/>
          <p:nvPr/>
        </p:nvSpPr>
        <p:spPr>
          <a:xfrm>
            <a:off x="734714" y="182910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579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6035109" y="448273"/>
            <a:ext cx="5863554" cy="576000"/>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6138971" y="656175"/>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01</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7120589" y="642708"/>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Deliver performance, consistently</a:t>
            </a:r>
          </a:p>
        </p:txBody>
      </p:sp>
      <p:sp>
        <p:nvSpPr>
          <p:cNvPr id="33" name="Pentagon 32">
            <a:extLst>
              <a:ext uri="{FF2B5EF4-FFF2-40B4-BE49-F238E27FC236}">
                <a16:creationId xmlns:a16="http://schemas.microsoft.com/office/drawing/2014/main" id="{C341E196-C78F-4483-80F7-EEE64418048F}"/>
              </a:ext>
            </a:extLst>
          </p:cNvPr>
          <p:cNvSpPr/>
          <p:nvPr/>
        </p:nvSpPr>
        <p:spPr>
          <a:xfrm>
            <a:off x="6033042" y="1119390"/>
            <a:ext cx="5855111" cy="576000"/>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6138971" y="1309012"/>
            <a:ext cx="1359971"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02</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7120589" y="1299971"/>
            <a:ext cx="4592074"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Display a positive attitude, always</a:t>
            </a:r>
          </a:p>
        </p:txBody>
      </p:sp>
      <p:sp>
        <p:nvSpPr>
          <p:cNvPr id="36" name="Pentagon 35">
            <a:extLst>
              <a:ext uri="{FF2B5EF4-FFF2-40B4-BE49-F238E27FC236}">
                <a16:creationId xmlns:a16="http://schemas.microsoft.com/office/drawing/2014/main" id="{A2F28C16-1CBC-DBE5-8011-858E0DA46ACE}"/>
              </a:ext>
            </a:extLst>
          </p:cNvPr>
          <p:cNvSpPr/>
          <p:nvPr/>
        </p:nvSpPr>
        <p:spPr>
          <a:xfrm>
            <a:off x="6033042" y="1786466"/>
            <a:ext cx="5855111" cy="576000"/>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6138972" y="1984713"/>
            <a:ext cx="935606"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03</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7120589" y="1954145"/>
            <a:ext cx="458404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Be a team player and a ‘follower’</a:t>
            </a:r>
          </a:p>
        </p:txBody>
      </p:sp>
      <p:sp>
        <p:nvSpPr>
          <p:cNvPr id="39" name="Pentagon 38">
            <a:extLst>
              <a:ext uri="{FF2B5EF4-FFF2-40B4-BE49-F238E27FC236}">
                <a16:creationId xmlns:a16="http://schemas.microsoft.com/office/drawing/2014/main" id="{F8DCEED6-531C-BF6C-3A63-E751C0662C26}"/>
              </a:ext>
            </a:extLst>
          </p:cNvPr>
          <p:cNvSpPr/>
          <p:nvPr/>
        </p:nvSpPr>
        <p:spPr>
          <a:xfrm>
            <a:off x="6033042" y="2442834"/>
            <a:ext cx="5855111" cy="576000"/>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6138971" y="2647514"/>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04</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7120589" y="262162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Volunteer to lead projects and join initiatives</a:t>
            </a:r>
          </a:p>
        </p:txBody>
      </p:sp>
      <p:sp>
        <p:nvSpPr>
          <p:cNvPr id="42" name="Pentagon 41">
            <a:extLst>
              <a:ext uri="{FF2B5EF4-FFF2-40B4-BE49-F238E27FC236}">
                <a16:creationId xmlns:a16="http://schemas.microsoft.com/office/drawing/2014/main" id="{5EE6CBC6-4376-A60C-1006-EB68A79A6BEA}"/>
              </a:ext>
            </a:extLst>
          </p:cNvPr>
          <p:cNvSpPr/>
          <p:nvPr/>
        </p:nvSpPr>
        <p:spPr>
          <a:xfrm>
            <a:off x="6033042" y="3106431"/>
            <a:ext cx="5855111" cy="576000"/>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6138971" y="3295777"/>
            <a:ext cx="974185"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05</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7194329" y="3299473"/>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Become a well-rounded generalist</a:t>
            </a:r>
          </a:p>
        </p:txBody>
      </p:sp>
      <p:sp>
        <p:nvSpPr>
          <p:cNvPr id="45" name="Rectangle 44">
            <a:extLst>
              <a:ext uri="{FF2B5EF4-FFF2-40B4-BE49-F238E27FC236}">
                <a16:creationId xmlns:a16="http://schemas.microsoft.com/office/drawing/2014/main" id="{73351E67-4939-BB5C-1C2E-022031ACA560}"/>
              </a:ext>
            </a:extLst>
          </p:cNvPr>
          <p:cNvSpPr/>
          <p:nvPr/>
        </p:nvSpPr>
        <p:spPr>
          <a:xfrm>
            <a:off x="-16721" y="0"/>
            <a:ext cx="119760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497680" y="1692387"/>
            <a:ext cx="5123246" cy="5722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spcBef>
                <a:spcPts val="0"/>
              </a:spcBef>
            </a:pPr>
            <a:r>
              <a:rPr lang="en-GB" sz="2200" dirty="0"/>
              <a:t>Crises can test leadership capability, decision making and strategic thinking abilities.  During a crisis, stakeholders should be engaged and interactions with them (and possibly the media) to articulate the situation and to share your intended actions plan are strategic. Leaders can use crises as an opportunity to build stronger partnerships and ask for help if needed. Your team expects you to provide strong support and guidance and your confidence in the process is a mark of continuity for your team and true leadership skills are required. The following are tips for leaders in crisis management:</a:t>
            </a:r>
          </a:p>
          <a:p>
            <a:pPr marL="0" indent="0">
              <a:lnSpc>
                <a:spcPts val="2280"/>
              </a:lnSpc>
              <a:spcBef>
                <a:spcPts val="0"/>
              </a:spcBef>
            </a:pPr>
            <a:endParaRPr lang="en-GB" sz="2200" dirty="0"/>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497681" y="380073"/>
            <a:ext cx="526869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Demonstrating Leadership</a:t>
            </a:r>
          </a:p>
        </p:txBody>
      </p:sp>
      <p:sp>
        <p:nvSpPr>
          <p:cNvPr id="52" name="Rectangle 51">
            <a:extLst>
              <a:ext uri="{FF2B5EF4-FFF2-40B4-BE49-F238E27FC236}">
                <a16:creationId xmlns:a16="http://schemas.microsoft.com/office/drawing/2014/main" id="{50A70684-FCBB-8592-BFD2-474A09103682}"/>
              </a:ext>
            </a:extLst>
          </p:cNvPr>
          <p:cNvSpPr/>
          <p:nvPr/>
        </p:nvSpPr>
        <p:spPr>
          <a:xfrm>
            <a:off x="497680" y="12750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Pentagon 11">
            <a:extLst>
              <a:ext uri="{FF2B5EF4-FFF2-40B4-BE49-F238E27FC236}">
                <a16:creationId xmlns:a16="http://schemas.microsoft.com/office/drawing/2014/main" id="{3D928F30-815E-5A49-964A-CA1623656303}"/>
              </a:ext>
            </a:extLst>
          </p:cNvPr>
          <p:cNvSpPr/>
          <p:nvPr/>
        </p:nvSpPr>
        <p:spPr>
          <a:xfrm>
            <a:off x="6024327" y="3753683"/>
            <a:ext cx="5863554" cy="576000"/>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7">
            <a:extLst>
              <a:ext uri="{FF2B5EF4-FFF2-40B4-BE49-F238E27FC236}">
                <a16:creationId xmlns:a16="http://schemas.microsoft.com/office/drawing/2014/main" id="{E37042DE-3CB2-AFFE-DD75-93DA2310EB85}"/>
              </a:ext>
            </a:extLst>
          </p:cNvPr>
          <p:cNvSpPr txBox="1"/>
          <p:nvPr/>
        </p:nvSpPr>
        <p:spPr>
          <a:xfrm>
            <a:off x="6128189" y="3961585"/>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06</a:t>
            </a:r>
          </a:p>
        </p:txBody>
      </p:sp>
      <p:sp>
        <p:nvSpPr>
          <p:cNvPr id="15" name="Subtitle 2">
            <a:extLst>
              <a:ext uri="{FF2B5EF4-FFF2-40B4-BE49-F238E27FC236}">
                <a16:creationId xmlns:a16="http://schemas.microsoft.com/office/drawing/2014/main" id="{0DB3C8FA-607A-4391-E622-50981955B5FB}"/>
              </a:ext>
            </a:extLst>
          </p:cNvPr>
          <p:cNvSpPr txBox="1">
            <a:spLocks/>
          </p:cNvSpPr>
          <p:nvPr/>
        </p:nvSpPr>
        <p:spPr>
          <a:xfrm>
            <a:off x="7120589" y="3815386"/>
            <a:ext cx="3602440"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Own your failures/mistakes…and learn from them</a:t>
            </a:r>
          </a:p>
        </p:txBody>
      </p:sp>
      <p:sp>
        <p:nvSpPr>
          <p:cNvPr id="16" name="Pentagon 15">
            <a:extLst>
              <a:ext uri="{FF2B5EF4-FFF2-40B4-BE49-F238E27FC236}">
                <a16:creationId xmlns:a16="http://schemas.microsoft.com/office/drawing/2014/main" id="{B828C4A0-12BD-65C9-1D20-B00163024E6D}"/>
              </a:ext>
            </a:extLst>
          </p:cNvPr>
          <p:cNvSpPr/>
          <p:nvPr/>
        </p:nvSpPr>
        <p:spPr>
          <a:xfrm>
            <a:off x="6022260" y="4424800"/>
            <a:ext cx="5855111" cy="576000"/>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7">
            <a:extLst>
              <a:ext uri="{FF2B5EF4-FFF2-40B4-BE49-F238E27FC236}">
                <a16:creationId xmlns:a16="http://schemas.microsoft.com/office/drawing/2014/main" id="{3337D9F6-9031-8231-886B-733876EBA2C2}"/>
              </a:ext>
            </a:extLst>
          </p:cNvPr>
          <p:cNvSpPr txBox="1"/>
          <p:nvPr/>
        </p:nvSpPr>
        <p:spPr>
          <a:xfrm>
            <a:off x="6128189" y="4614422"/>
            <a:ext cx="1359971"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07</a:t>
            </a:r>
          </a:p>
        </p:txBody>
      </p:sp>
      <p:sp>
        <p:nvSpPr>
          <p:cNvPr id="18" name="Subtitle 2">
            <a:extLst>
              <a:ext uri="{FF2B5EF4-FFF2-40B4-BE49-F238E27FC236}">
                <a16:creationId xmlns:a16="http://schemas.microsoft.com/office/drawing/2014/main" id="{D9C261E0-123B-91B2-0270-4B9AA95B8DA6}"/>
              </a:ext>
            </a:extLst>
          </p:cNvPr>
          <p:cNvSpPr txBox="1">
            <a:spLocks/>
          </p:cNvSpPr>
          <p:nvPr/>
        </p:nvSpPr>
        <p:spPr>
          <a:xfrm>
            <a:off x="7120589" y="4502144"/>
            <a:ext cx="401539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Think strategically, and see the big picture at every turn</a:t>
            </a:r>
          </a:p>
        </p:txBody>
      </p:sp>
      <p:sp>
        <p:nvSpPr>
          <p:cNvPr id="19" name="Pentagon 18">
            <a:extLst>
              <a:ext uri="{FF2B5EF4-FFF2-40B4-BE49-F238E27FC236}">
                <a16:creationId xmlns:a16="http://schemas.microsoft.com/office/drawing/2014/main" id="{D8FFFBBB-9FAE-3E5E-56B6-8A72D08644C4}"/>
              </a:ext>
            </a:extLst>
          </p:cNvPr>
          <p:cNvSpPr/>
          <p:nvPr/>
        </p:nvSpPr>
        <p:spPr>
          <a:xfrm>
            <a:off x="6022260" y="5091876"/>
            <a:ext cx="5855111" cy="576000"/>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7">
            <a:extLst>
              <a:ext uri="{FF2B5EF4-FFF2-40B4-BE49-F238E27FC236}">
                <a16:creationId xmlns:a16="http://schemas.microsoft.com/office/drawing/2014/main" id="{EF014A97-89BE-C3D4-815E-D6CC14CED091}"/>
              </a:ext>
            </a:extLst>
          </p:cNvPr>
          <p:cNvSpPr txBox="1"/>
          <p:nvPr/>
        </p:nvSpPr>
        <p:spPr>
          <a:xfrm>
            <a:off x="6128190" y="5290123"/>
            <a:ext cx="935606"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08</a:t>
            </a:r>
          </a:p>
        </p:txBody>
      </p:sp>
      <p:sp>
        <p:nvSpPr>
          <p:cNvPr id="21" name="Subtitle 2">
            <a:extLst>
              <a:ext uri="{FF2B5EF4-FFF2-40B4-BE49-F238E27FC236}">
                <a16:creationId xmlns:a16="http://schemas.microsoft.com/office/drawing/2014/main" id="{D9C6EBBB-2DFC-B84A-FEB7-C55FE6CD83E3}"/>
              </a:ext>
            </a:extLst>
          </p:cNvPr>
          <p:cNvSpPr txBox="1">
            <a:spLocks/>
          </p:cNvSpPr>
          <p:nvPr/>
        </p:nvSpPr>
        <p:spPr>
          <a:xfrm>
            <a:off x="7120589" y="5259555"/>
            <a:ext cx="458404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Watch others, assess, listen, learn</a:t>
            </a:r>
          </a:p>
        </p:txBody>
      </p:sp>
      <p:sp>
        <p:nvSpPr>
          <p:cNvPr id="22" name="Pentagon 21">
            <a:extLst>
              <a:ext uri="{FF2B5EF4-FFF2-40B4-BE49-F238E27FC236}">
                <a16:creationId xmlns:a16="http://schemas.microsoft.com/office/drawing/2014/main" id="{A6CCC2A4-4879-7625-18AF-AEBCE32FF514}"/>
              </a:ext>
            </a:extLst>
          </p:cNvPr>
          <p:cNvSpPr/>
          <p:nvPr/>
        </p:nvSpPr>
        <p:spPr>
          <a:xfrm>
            <a:off x="6022260" y="5748244"/>
            <a:ext cx="5855111" cy="576000"/>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7">
            <a:extLst>
              <a:ext uri="{FF2B5EF4-FFF2-40B4-BE49-F238E27FC236}">
                <a16:creationId xmlns:a16="http://schemas.microsoft.com/office/drawing/2014/main" id="{2389C730-D2F3-DB92-5282-8E4C95367B82}"/>
              </a:ext>
            </a:extLst>
          </p:cNvPr>
          <p:cNvSpPr txBox="1"/>
          <p:nvPr/>
        </p:nvSpPr>
        <p:spPr>
          <a:xfrm>
            <a:off x="6128189" y="5952924"/>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09</a:t>
            </a:r>
          </a:p>
        </p:txBody>
      </p:sp>
      <p:sp>
        <p:nvSpPr>
          <p:cNvPr id="24" name="Subtitle 2">
            <a:extLst>
              <a:ext uri="{FF2B5EF4-FFF2-40B4-BE49-F238E27FC236}">
                <a16:creationId xmlns:a16="http://schemas.microsoft.com/office/drawing/2014/main" id="{B359C11B-D854-F462-D119-552DE9CBE95D}"/>
              </a:ext>
            </a:extLst>
          </p:cNvPr>
          <p:cNvSpPr txBox="1">
            <a:spLocks/>
          </p:cNvSpPr>
          <p:nvPr/>
        </p:nvSpPr>
        <p:spPr>
          <a:xfrm>
            <a:off x="7120589" y="592703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Be self-aware</a:t>
            </a:r>
          </a:p>
        </p:txBody>
      </p:sp>
      <p:cxnSp>
        <p:nvCxnSpPr>
          <p:cNvPr id="28" name="Straight Connector 27">
            <a:extLst>
              <a:ext uri="{FF2B5EF4-FFF2-40B4-BE49-F238E27FC236}">
                <a16:creationId xmlns:a16="http://schemas.microsoft.com/office/drawing/2014/main" id="{7B41A243-099F-D814-B25E-0061F6A7A787}"/>
              </a:ext>
            </a:extLst>
          </p:cNvPr>
          <p:cNvCxnSpPr>
            <a:cxnSpLocks/>
          </p:cNvCxnSpPr>
          <p:nvPr/>
        </p:nvCxnSpPr>
        <p:spPr>
          <a:xfrm>
            <a:off x="6785783" y="62331"/>
            <a:ext cx="0" cy="67956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015E3AC-B06E-DF30-2668-4C53DA0A00EC}"/>
              </a:ext>
            </a:extLst>
          </p:cNvPr>
          <p:cNvSpPr>
            <a:spLocks noGrp="1"/>
          </p:cNvSpPr>
          <p:nvPr>
            <p:ph type="body" sz="quarter" idx="18"/>
          </p:nvPr>
        </p:nvSpPr>
        <p:spPr>
          <a:xfrm>
            <a:off x="573207" y="2068778"/>
            <a:ext cx="3703854" cy="3867704"/>
          </a:xfrm>
        </p:spPr>
        <p:txBody>
          <a:bodyPr>
            <a:normAutofit/>
          </a:bodyPr>
          <a:lstStyle/>
          <a:p>
            <a:pPr marL="14288" indent="-14288">
              <a:lnSpc>
                <a:spcPts val="2280"/>
              </a:lnSpc>
              <a:spcBef>
                <a:spcPts val="0"/>
              </a:spcBef>
            </a:pPr>
            <a:r>
              <a:rPr lang="en-GB" sz="2200" b="1" dirty="0">
                <a:solidFill>
                  <a:srgbClr val="EDA13E"/>
                </a:solidFill>
                <a:ea typeface="League Spartan" charset="0"/>
                <a:cs typeface="Poppins" pitchFamily="2" charset="77"/>
              </a:rPr>
              <a:t>Perspective</a:t>
            </a:r>
          </a:p>
          <a:p>
            <a:pPr marL="14288" indent="-14288">
              <a:lnSpc>
                <a:spcPts val="2280"/>
              </a:lnSpc>
              <a:spcBef>
                <a:spcPts val="0"/>
              </a:spcBef>
            </a:pPr>
            <a:r>
              <a:rPr lang="en-US" sz="2200" dirty="0"/>
              <a:t>How we see ourselves is not always how others see us…and in the workplace, their views matter more</a:t>
            </a:r>
          </a:p>
          <a:p>
            <a:pPr marL="14288" indent="-14288">
              <a:lnSpc>
                <a:spcPts val="2280"/>
              </a:lnSpc>
              <a:spcBef>
                <a:spcPts val="0"/>
              </a:spcBef>
            </a:pPr>
            <a:endParaRPr lang="en-US" sz="2200" dirty="0"/>
          </a:p>
          <a:p>
            <a:pPr marL="14288" indent="-14288">
              <a:lnSpc>
                <a:spcPts val="2280"/>
              </a:lnSpc>
              <a:spcBef>
                <a:spcPts val="0"/>
              </a:spcBef>
            </a:pPr>
            <a:r>
              <a:rPr lang="en-GB" sz="2200" b="1" dirty="0">
                <a:solidFill>
                  <a:srgbClr val="EDA13E"/>
                </a:solidFill>
                <a:ea typeface="League Spartan" charset="0"/>
                <a:cs typeface="Poppins" pitchFamily="2" charset="77"/>
              </a:rPr>
              <a:t>Patience</a:t>
            </a:r>
          </a:p>
          <a:p>
            <a:pPr marL="14288" indent="-14288">
              <a:lnSpc>
                <a:spcPts val="2280"/>
              </a:lnSpc>
              <a:spcBef>
                <a:spcPts val="0"/>
              </a:spcBef>
            </a:pPr>
            <a:r>
              <a:rPr lang="en-GB" sz="2200" dirty="0">
                <a:ea typeface="Lato Light" panose="020F0502020204030203" pitchFamily="34" charset="0"/>
                <a:cs typeface="Mukta ExtraLight" panose="020B0000000000000000" pitchFamily="34" charset="77"/>
              </a:rPr>
              <a:t>Temper your ambition with patience</a:t>
            </a:r>
          </a:p>
          <a:p>
            <a:pPr marL="14288" indent="-14288">
              <a:lnSpc>
                <a:spcPts val="2280"/>
              </a:lnSpc>
              <a:spcBef>
                <a:spcPts val="0"/>
              </a:spcBef>
            </a:pPr>
            <a:endParaRPr lang="en-GB" sz="2200" dirty="0">
              <a:ea typeface="League Spartan" charset="0"/>
              <a:cs typeface="Poppins" pitchFamily="2" charset="77"/>
            </a:endParaRPr>
          </a:p>
          <a:p>
            <a:pPr marL="14288" indent="-14288">
              <a:lnSpc>
                <a:spcPts val="2280"/>
              </a:lnSpc>
              <a:spcBef>
                <a:spcPts val="0"/>
              </a:spcBef>
            </a:pPr>
            <a:endParaRPr lang="en-US" sz="2200" dirty="0"/>
          </a:p>
          <a:p>
            <a:pPr marL="14288" indent="-14288">
              <a:lnSpc>
                <a:spcPts val="2280"/>
              </a:lnSpc>
              <a:spcBef>
                <a:spcPts val="0"/>
              </a:spcBef>
            </a:pPr>
            <a:endParaRPr lang="en-US" sz="2200" dirty="0"/>
          </a:p>
        </p:txBody>
      </p:sp>
      <p:sp>
        <p:nvSpPr>
          <p:cNvPr id="6" name="Text Placeholder 5">
            <a:extLst>
              <a:ext uri="{FF2B5EF4-FFF2-40B4-BE49-F238E27FC236}">
                <a16:creationId xmlns:a16="http://schemas.microsoft.com/office/drawing/2014/main" id="{59F03BA5-4D7B-BFB1-D39E-E836C9BEBFA7}"/>
              </a:ext>
            </a:extLst>
          </p:cNvPr>
          <p:cNvSpPr>
            <a:spLocks noGrp="1"/>
          </p:cNvSpPr>
          <p:nvPr>
            <p:ph type="body" sz="quarter" idx="16"/>
          </p:nvPr>
        </p:nvSpPr>
        <p:spPr>
          <a:xfrm>
            <a:off x="559530" y="522952"/>
            <a:ext cx="10808102" cy="582221"/>
          </a:xfrm>
        </p:spPr>
        <p:txBody>
          <a:bodyPr>
            <a:normAutofit lnSpcReduction="10000"/>
          </a:bodyPr>
          <a:lstStyle/>
          <a:p>
            <a:r>
              <a:rPr lang="en-US" dirty="0"/>
              <a:t>Worth Thinking About</a:t>
            </a:r>
          </a:p>
          <a:p>
            <a:endParaRPr lang="en-US" dirty="0"/>
          </a:p>
        </p:txBody>
      </p:sp>
      <p:sp>
        <p:nvSpPr>
          <p:cNvPr id="7" name="Rectangle 6">
            <a:extLst>
              <a:ext uri="{FF2B5EF4-FFF2-40B4-BE49-F238E27FC236}">
                <a16:creationId xmlns:a16="http://schemas.microsoft.com/office/drawing/2014/main" id="{38E97E4C-FC74-2A5F-1406-373FED1281B0}"/>
              </a:ext>
            </a:extLst>
          </p:cNvPr>
          <p:cNvSpPr/>
          <p:nvPr/>
        </p:nvSpPr>
        <p:spPr>
          <a:xfrm>
            <a:off x="497680" y="12750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3894A25F-6917-60CF-05D2-024A3C0F23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9865" y="1467404"/>
            <a:ext cx="2628900" cy="3886200"/>
          </a:xfrm>
          <a:prstGeom prst="rect">
            <a:avLst/>
          </a:prstGeom>
        </p:spPr>
      </p:pic>
      <p:sp>
        <p:nvSpPr>
          <p:cNvPr id="9" name="Text Placeholder 3">
            <a:extLst>
              <a:ext uri="{FF2B5EF4-FFF2-40B4-BE49-F238E27FC236}">
                <a16:creationId xmlns:a16="http://schemas.microsoft.com/office/drawing/2014/main" id="{231B8F84-F0B1-F1D9-977A-EE44B11A5A27}"/>
              </a:ext>
            </a:extLst>
          </p:cNvPr>
          <p:cNvSpPr txBox="1">
            <a:spLocks/>
          </p:cNvSpPr>
          <p:nvPr/>
        </p:nvSpPr>
        <p:spPr>
          <a:xfrm>
            <a:off x="8103953" y="2068778"/>
            <a:ext cx="3680008" cy="3867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nSpc>
                <a:spcPts val="2280"/>
              </a:lnSpc>
              <a:spcBef>
                <a:spcPts val="0"/>
              </a:spcBef>
            </a:pPr>
            <a:r>
              <a:rPr lang="en-GB" sz="2200" b="1" dirty="0">
                <a:solidFill>
                  <a:srgbClr val="EDA13E"/>
                </a:solidFill>
                <a:ea typeface="League Spartan" charset="0"/>
                <a:cs typeface="Poppins" pitchFamily="2" charset="77"/>
              </a:rPr>
              <a:t>Honesty to yourself</a:t>
            </a:r>
          </a:p>
          <a:p>
            <a:pPr marL="14288" indent="-14288">
              <a:lnSpc>
                <a:spcPts val="2280"/>
              </a:lnSpc>
              <a:spcBef>
                <a:spcPts val="0"/>
              </a:spcBef>
            </a:pPr>
            <a:r>
              <a:rPr lang="en-GB" sz="2200" dirty="0">
                <a:solidFill>
                  <a:schemeClr val="tx2"/>
                </a:solidFill>
                <a:ea typeface="League Spartan" charset="0"/>
                <a:cs typeface="Poppins" pitchFamily="2" charset="77"/>
              </a:rPr>
              <a:t>Be brutally honest with yourself about what you’re great at, and what you need to work on</a:t>
            </a:r>
          </a:p>
          <a:p>
            <a:pPr marL="14288" indent="-14288">
              <a:lnSpc>
                <a:spcPts val="2280"/>
              </a:lnSpc>
              <a:spcBef>
                <a:spcPts val="0"/>
              </a:spcBef>
            </a:pPr>
            <a:endParaRPr lang="en-GB" sz="2200" dirty="0">
              <a:solidFill>
                <a:schemeClr val="tx2"/>
              </a:solidFill>
              <a:ea typeface="League Spartan" charset="0"/>
              <a:cs typeface="Poppins" pitchFamily="2" charset="77"/>
            </a:endParaRPr>
          </a:p>
          <a:p>
            <a:pPr marL="14288" indent="-14288">
              <a:lnSpc>
                <a:spcPts val="2280"/>
              </a:lnSpc>
              <a:spcBef>
                <a:spcPts val="0"/>
              </a:spcBef>
            </a:pPr>
            <a:r>
              <a:rPr lang="en-GB" sz="2200" b="1" dirty="0">
                <a:solidFill>
                  <a:srgbClr val="EDA13E"/>
                </a:solidFill>
                <a:ea typeface="League Spartan" charset="0"/>
                <a:cs typeface="Poppins" pitchFamily="2" charset="77"/>
              </a:rPr>
              <a:t>Ownership</a:t>
            </a:r>
          </a:p>
          <a:p>
            <a:pPr marL="14288" indent="-14288">
              <a:lnSpc>
                <a:spcPts val="2280"/>
              </a:lnSpc>
              <a:spcBef>
                <a:spcPts val="0"/>
              </a:spcBef>
            </a:pPr>
            <a:r>
              <a:rPr lang="en-GB" sz="2200" dirty="0">
                <a:solidFill>
                  <a:schemeClr val="tx2"/>
                </a:solidFill>
                <a:ea typeface="League Spartan" charset="0"/>
                <a:cs typeface="Poppins" pitchFamily="2" charset="77"/>
              </a:rPr>
              <a:t>Take responsibility for your own growth &amp; learning</a:t>
            </a:r>
          </a:p>
          <a:p>
            <a:pPr marL="14288" indent="-14288">
              <a:lnSpc>
                <a:spcPts val="2280"/>
              </a:lnSpc>
              <a:spcBef>
                <a:spcPts val="0"/>
              </a:spcBef>
            </a:pPr>
            <a:endParaRPr lang="en-GB" sz="2200" dirty="0">
              <a:solidFill>
                <a:schemeClr val="tx2"/>
              </a:solidFill>
              <a:ea typeface="League Spartan" charset="0"/>
              <a:cs typeface="Poppins" pitchFamily="2" charset="77"/>
            </a:endParaRPr>
          </a:p>
          <a:p>
            <a:pPr marL="14288" indent="-14288">
              <a:lnSpc>
                <a:spcPts val="2280"/>
              </a:lnSpc>
              <a:spcBef>
                <a:spcPts val="0"/>
              </a:spcBef>
            </a:pPr>
            <a:endParaRPr lang="en-GB" sz="2200" dirty="0">
              <a:solidFill>
                <a:schemeClr val="tx2"/>
              </a:solidFill>
              <a:ea typeface="League Spartan" charset="0"/>
              <a:cs typeface="Poppins" pitchFamily="2" charset="77"/>
            </a:endParaRPr>
          </a:p>
        </p:txBody>
      </p:sp>
    </p:spTree>
    <p:extLst>
      <p:ext uri="{BB962C8B-B14F-4D97-AF65-F5344CB8AC3E}">
        <p14:creationId xmlns:p14="http://schemas.microsoft.com/office/powerpoint/2010/main" val="162016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181190"/>
            <a:ext cx="12192000" cy="168091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6045004" y="462137"/>
            <a:ext cx="5659168"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How does one shape an </a:t>
            </a:r>
            <a:r>
              <a:rPr lang="en-US" dirty="0" err="1">
                <a:solidFill>
                  <a:schemeClr val="bg1"/>
                </a:solidFill>
              </a:rPr>
              <a:t>organisational</a:t>
            </a:r>
            <a:r>
              <a:rPr lang="en-US" dirty="0">
                <a:solidFill>
                  <a:schemeClr val="bg1"/>
                </a:solidFill>
              </a:rPr>
              <a:t> culture? Through six “embedding mechanisms” according to Dr. Schein, a former professor at the MIT Sloan School of Management</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71694" y="419799"/>
            <a:ext cx="500193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Creating a Culture for the Future: A Leader’s Role</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5001616" y="1013534"/>
            <a:ext cx="140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5" name="Group 84">
            <a:extLst>
              <a:ext uri="{FF2B5EF4-FFF2-40B4-BE49-F238E27FC236}">
                <a16:creationId xmlns:a16="http://schemas.microsoft.com/office/drawing/2014/main" id="{C1ABED94-14DA-2AF8-960A-6D9AE3C7AD25}"/>
              </a:ext>
            </a:extLst>
          </p:cNvPr>
          <p:cNvGrpSpPr/>
          <p:nvPr/>
        </p:nvGrpSpPr>
        <p:grpSpPr>
          <a:xfrm>
            <a:off x="707827" y="2046514"/>
            <a:ext cx="10820871" cy="4233237"/>
            <a:chOff x="707827" y="2046514"/>
            <a:chExt cx="10820871" cy="4233237"/>
          </a:xfrm>
        </p:grpSpPr>
        <p:grpSp>
          <p:nvGrpSpPr>
            <p:cNvPr id="80" name="Group 79">
              <a:extLst>
                <a:ext uri="{FF2B5EF4-FFF2-40B4-BE49-F238E27FC236}">
                  <a16:creationId xmlns:a16="http://schemas.microsoft.com/office/drawing/2014/main" id="{539679BB-E1A2-005D-F890-9E3E79BB776C}"/>
                </a:ext>
              </a:extLst>
            </p:cNvPr>
            <p:cNvGrpSpPr/>
            <p:nvPr/>
          </p:nvGrpSpPr>
          <p:grpSpPr>
            <a:xfrm>
              <a:off x="3636916" y="2362056"/>
              <a:ext cx="1123769" cy="3255306"/>
              <a:chOff x="3636916" y="2362056"/>
              <a:chExt cx="1123769" cy="3255306"/>
            </a:xfrm>
          </p:grpSpPr>
          <p:sp>
            <p:nvSpPr>
              <p:cNvPr id="2" name="Line">
                <a:extLst>
                  <a:ext uri="{FF2B5EF4-FFF2-40B4-BE49-F238E27FC236}">
                    <a16:creationId xmlns:a16="http://schemas.microsoft.com/office/drawing/2014/main" id="{A2D010F0-17CE-CB71-3174-0138B1DE1688}"/>
                  </a:ext>
                </a:extLst>
              </p:cNvPr>
              <p:cNvSpPr/>
              <p:nvPr/>
            </p:nvSpPr>
            <p:spPr>
              <a:xfrm flipH="1">
                <a:off x="3636916" y="2362056"/>
                <a:ext cx="831392"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3" name="Line">
                <a:extLst>
                  <a:ext uri="{FF2B5EF4-FFF2-40B4-BE49-F238E27FC236}">
                    <a16:creationId xmlns:a16="http://schemas.microsoft.com/office/drawing/2014/main" id="{AB07E7F5-3C65-8F61-0385-C83F2CC3A92C}"/>
                  </a:ext>
                </a:extLst>
              </p:cNvPr>
              <p:cNvSpPr/>
              <p:nvPr/>
            </p:nvSpPr>
            <p:spPr>
              <a:xfrm flipH="1" flipV="1">
                <a:off x="3682534" y="3537853"/>
                <a:ext cx="702170" cy="1319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79" name="Line">
                <a:extLst>
                  <a:ext uri="{FF2B5EF4-FFF2-40B4-BE49-F238E27FC236}">
                    <a16:creationId xmlns:a16="http://schemas.microsoft.com/office/drawing/2014/main" id="{36E03387-C553-5ED9-8635-81AB9F0A21B1}"/>
                  </a:ext>
                </a:extLst>
              </p:cNvPr>
              <p:cNvSpPr/>
              <p:nvPr/>
            </p:nvSpPr>
            <p:spPr>
              <a:xfrm flipH="1">
                <a:off x="3647414" y="5217252"/>
                <a:ext cx="1113271"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grpSp>
          <p:nvGrpSpPr>
            <p:cNvPr id="81" name="Group 80">
              <a:extLst>
                <a:ext uri="{FF2B5EF4-FFF2-40B4-BE49-F238E27FC236}">
                  <a16:creationId xmlns:a16="http://schemas.microsoft.com/office/drawing/2014/main" id="{B3A343D7-B0EA-AAA9-FC10-D07C94911F98}"/>
                </a:ext>
              </a:extLst>
            </p:cNvPr>
            <p:cNvGrpSpPr/>
            <p:nvPr/>
          </p:nvGrpSpPr>
          <p:grpSpPr>
            <a:xfrm flipH="1">
              <a:off x="7022478" y="2447475"/>
              <a:ext cx="1295468" cy="3087240"/>
              <a:chOff x="3405069" y="2512097"/>
              <a:chExt cx="1295468" cy="3087240"/>
            </a:xfrm>
          </p:grpSpPr>
          <p:sp>
            <p:nvSpPr>
              <p:cNvPr id="82" name="Line">
                <a:extLst>
                  <a:ext uri="{FF2B5EF4-FFF2-40B4-BE49-F238E27FC236}">
                    <a16:creationId xmlns:a16="http://schemas.microsoft.com/office/drawing/2014/main" id="{6422C8B6-A180-C381-D818-81080366459A}"/>
                  </a:ext>
                </a:extLst>
              </p:cNvPr>
              <p:cNvSpPr/>
              <p:nvPr/>
            </p:nvSpPr>
            <p:spPr>
              <a:xfrm flipV="1">
                <a:off x="3405069" y="2512097"/>
                <a:ext cx="1210949" cy="2992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3" name="Line">
                <a:extLst>
                  <a:ext uri="{FF2B5EF4-FFF2-40B4-BE49-F238E27FC236}">
                    <a16:creationId xmlns:a16="http://schemas.microsoft.com/office/drawing/2014/main" id="{974CA937-E5EC-6DA5-2695-2592685848DD}"/>
                  </a:ext>
                </a:extLst>
              </p:cNvPr>
              <p:cNvSpPr/>
              <p:nvPr/>
            </p:nvSpPr>
            <p:spPr>
              <a:xfrm flipH="1">
                <a:off x="3489589" y="3771066"/>
                <a:ext cx="1210948" cy="1724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4" name="Line">
                <a:extLst>
                  <a:ext uri="{FF2B5EF4-FFF2-40B4-BE49-F238E27FC236}">
                    <a16:creationId xmlns:a16="http://schemas.microsoft.com/office/drawing/2014/main" id="{0A8DBC58-C1C8-A82A-3E34-5C6197908835}"/>
                  </a:ext>
                </a:extLst>
              </p:cNvPr>
              <p:cNvSpPr/>
              <p:nvPr/>
            </p:nvSpPr>
            <p:spPr>
              <a:xfrm flipV="1">
                <a:off x="3418043" y="5265800"/>
                <a:ext cx="795550" cy="3335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sp>
          <p:nvSpPr>
            <p:cNvPr id="4" name="TextBox 54">
              <a:extLst>
                <a:ext uri="{FF2B5EF4-FFF2-40B4-BE49-F238E27FC236}">
                  <a16:creationId xmlns:a16="http://schemas.microsoft.com/office/drawing/2014/main" id="{4038683D-034B-616C-AFBE-129682FCCAEA}"/>
                </a:ext>
              </a:extLst>
            </p:cNvPr>
            <p:cNvSpPr txBox="1"/>
            <p:nvPr/>
          </p:nvSpPr>
          <p:spPr>
            <a:xfrm>
              <a:off x="2055446" y="2126977"/>
              <a:ext cx="1508362" cy="400110"/>
            </a:xfrm>
            <a:prstGeom prst="rect">
              <a:avLst/>
            </a:prstGeom>
            <a:noFill/>
          </p:spPr>
          <p:txBody>
            <a:bodyPr wrap="none" rtlCol="0" anchor="ctr" anchorCtr="0">
              <a:spAutoFit/>
            </a:bodyPr>
            <a:lstStyle/>
            <a:p>
              <a:pPr algn="r"/>
              <a:r>
                <a:rPr lang="en-GB" sz="2000" b="1" dirty="0">
                  <a:solidFill>
                    <a:srgbClr val="C01F75"/>
                  </a:solidFill>
                  <a:ea typeface="League Spartan" charset="0"/>
                  <a:cs typeface="Poppins" pitchFamily="2" charset="77"/>
                </a:rPr>
                <a:t>1.  Attention</a:t>
              </a:r>
            </a:p>
          </p:txBody>
        </p:sp>
        <p:sp>
          <p:nvSpPr>
            <p:cNvPr id="5" name="Subtitle 2">
              <a:extLst>
                <a:ext uri="{FF2B5EF4-FFF2-40B4-BE49-F238E27FC236}">
                  <a16:creationId xmlns:a16="http://schemas.microsoft.com/office/drawing/2014/main" id="{17DB95D1-B089-91C8-A5DA-5AC9AE6701A4}"/>
                </a:ext>
              </a:extLst>
            </p:cNvPr>
            <p:cNvSpPr txBox="1">
              <a:spLocks/>
            </p:cNvSpPr>
            <p:nvPr/>
          </p:nvSpPr>
          <p:spPr>
            <a:xfrm>
              <a:off x="707827" y="2449986"/>
              <a:ext cx="2810833"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What do you systematically pay attention to?</a:t>
              </a:r>
            </a:p>
          </p:txBody>
        </p:sp>
        <p:sp>
          <p:nvSpPr>
            <p:cNvPr id="6" name="TextBox 56">
              <a:extLst>
                <a:ext uri="{FF2B5EF4-FFF2-40B4-BE49-F238E27FC236}">
                  <a16:creationId xmlns:a16="http://schemas.microsoft.com/office/drawing/2014/main" id="{9926B52A-16F8-2A78-33C6-B006C2EEEE04}"/>
                </a:ext>
              </a:extLst>
            </p:cNvPr>
            <p:cNvSpPr txBox="1"/>
            <p:nvPr/>
          </p:nvSpPr>
          <p:spPr>
            <a:xfrm>
              <a:off x="1478204" y="3333125"/>
              <a:ext cx="2126059" cy="707886"/>
            </a:xfrm>
            <a:prstGeom prst="rect">
              <a:avLst/>
            </a:prstGeom>
            <a:noFill/>
          </p:spPr>
          <p:txBody>
            <a:bodyPr wrap="square" rtlCol="0" anchor="ctr" anchorCtr="0">
              <a:spAutoFit/>
            </a:bodyPr>
            <a:lstStyle/>
            <a:p>
              <a:pPr algn="r"/>
              <a:r>
                <a:rPr lang="en-GB" sz="2000" b="1" dirty="0">
                  <a:solidFill>
                    <a:srgbClr val="005757"/>
                  </a:solidFill>
                  <a:ea typeface="League Spartan" charset="0"/>
                  <a:cs typeface="Poppins" pitchFamily="2" charset="77"/>
                </a:rPr>
                <a:t>2. Signals through budgeting process</a:t>
              </a:r>
            </a:p>
          </p:txBody>
        </p:sp>
        <p:sp>
          <p:nvSpPr>
            <p:cNvPr id="7" name="Subtitle 2">
              <a:extLst>
                <a:ext uri="{FF2B5EF4-FFF2-40B4-BE49-F238E27FC236}">
                  <a16:creationId xmlns:a16="http://schemas.microsoft.com/office/drawing/2014/main" id="{A5A5B750-08F7-4B62-B5D6-8F51A13B64D3}"/>
                </a:ext>
              </a:extLst>
            </p:cNvPr>
            <p:cNvSpPr txBox="1">
              <a:spLocks/>
            </p:cNvSpPr>
            <p:nvPr/>
          </p:nvSpPr>
          <p:spPr>
            <a:xfrm>
              <a:off x="752492" y="4015109"/>
              <a:ext cx="2810833"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rPr>
                <a:t>What signals are sent, unintentionally or not during the budgeting process? </a:t>
              </a:r>
            </a:p>
          </p:txBody>
        </p:sp>
        <p:sp>
          <p:nvSpPr>
            <p:cNvPr id="8" name="TextBox 60">
              <a:extLst>
                <a:ext uri="{FF2B5EF4-FFF2-40B4-BE49-F238E27FC236}">
                  <a16:creationId xmlns:a16="http://schemas.microsoft.com/office/drawing/2014/main" id="{A56F8044-F810-0351-0ED6-4B58352B5687}"/>
                </a:ext>
              </a:extLst>
            </p:cNvPr>
            <p:cNvSpPr txBox="1"/>
            <p:nvPr/>
          </p:nvSpPr>
          <p:spPr>
            <a:xfrm>
              <a:off x="1505362" y="5001455"/>
              <a:ext cx="2126059" cy="707886"/>
            </a:xfrm>
            <a:prstGeom prst="rect">
              <a:avLst/>
            </a:prstGeom>
            <a:noFill/>
          </p:spPr>
          <p:txBody>
            <a:bodyPr wrap="square" rtlCol="0" anchor="ctr" anchorCtr="0">
              <a:spAutoFit/>
            </a:bodyPr>
            <a:lstStyle/>
            <a:p>
              <a:pPr algn="r"/>
              <a:r>
                <a:rPr lang="en-GB" sz="2000" b="1" dirty="0">
                  <a:solidFill>
                    <a:srgbClr val="EDA13E"/>
                  </a:solidFill>
                  <a:ea typeface="League Spartan" charset="0"/>
                  <a:cs typeface="Poppins" pitchFamily="2" charset="77"/>
                </a:rPr>
                <a:t>3. Rewards and punishment</a:t>
              </a:r>
            </a:p>
          </p:txBody>
        </p:sp>
        <p:sp>
          <p:nvSpPr>
            <p:cNvPr id="9" name="Subtitle 2">
              <a:extLst>
                <a:ext uri="{FF2B5EF4-FFF2-40B4-BE49-F238E27FC236}">
                  <a16:creationId xmlns:a16="http://schemas.microsoft.com/office/drawing/2014/main" id="{A7D00265-FB94-0D13-C89F-B7FA06ADC13D}"/>
                </a:ext>
              </a:extLst>
            </p:cNvPr>
            <p:cNvSpPr txBox="1">
              <a:spLocks/>
            </p:cNvSpPr>
            <p:nvPr/>
          </p:nvSpPr>
          <p:spPr>
            <a:xfrm>
              <a:off x="1109050" y="5680724"/>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What behaviours do you reward and punish?</a:t>
              </a:r>
            </a:p>
          </p:txBody>
        </p:sp>
        <p:sp>
          <p:nvSpPr>
            <p:cNvPr id="10" name="TextBox 67">
              <a:extLst>
                <a:ext uri="{FF2B5EF4-FFF2-40B4-BE49-F238E27FC236}">
                  <a16:creationId xmlns:a16="http://schemas.microsoft.com/office/drawing/2014/main" id="{26A1A497-65C2-3484-3048-A9BCDB3159CC}"/>
                </a:ext>
              </a:extLst>
            </p:cNvPr>
            <p:cNvSpPr txBox="1"/>
            <p:nvPr/>
          </p:nvSpPr>
          <p:spPr>
            <a:xfrm>
              <a:off x="8295058" y="2238856"/>
              <a:ext cx="2233432" cy="400110"/>
            </a:xfrm>
            <a:prstGeom prst="rect">
              <a:avLst/>
            </a:prstGeom>
            <a:noFill/>
          </p:spPr>
          <p:txBody>
            <a:bodyPr wrap="none" rtlCol="0" anchor="ctr" anchorCtr="0">
              <a:spAutoFit/>
            </a:bodyPr>
            <a:lstStyle/>
            <a:p>
              <a:r>
                <a:rPr lang="en-GB" sz="2000" b="1" dirty="0">
                  <a:solidFill>
                    <a:srgbClr val="7F1C58"/>
                  </a:solidFill>
                  <a:ea typeface="League Spartan" charset="0"/>
                  <a:cs typeface="Poppins" pitchFamily="2" charset="77"/>
                </a:rPr>
                <a:t>4. Respond to crisis</a:t>
              </a:r>
            </a:p>
          </p:txBody>
        </p:sp>
        <p:sp>
          <p:nvSpPr>
            <p:cNvPr id="11" name="Subtitle 2">
              <a:extLst>
                <a:ext uri="{FF2B5EF4-FFF2-40B4-BE49-F238E27FC236}">
                  <a16:creationId xmlns:a16="http://schemas.microsoft.com/office/drawing/2014/main" id="{4DBC28FE-D2A3-9BB0-CC3B-6FB9313C6736}"/>
                </a:ext>
              </a:extLst>
            </p:cNvPr>
            <p:cNvSpPr txBox="1">
              <a:spLocks/>
            </p:cNvSpPr>
            <p:nvPr/>
          </p:nvSpPr>
          <p:spPr>
            <a:xfrm>
              <a:off x="8333763" y="260444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How do you respond in time of crisis? </a:t>
              </a:r>
            </a:p>
          </p:txBody>
        </p:sp>
        <p:sp>
          <p:nvSpPr>
            <p:cNvPr id="12" name="TextBox 71">
              <a:extLst>
                <a:ext uri="{FF2B5EF4-FFF2-40B4-BE49-F238E27FC236}">
                  <a16:creationId xmlns:a16="http://schemas.microsoft.com/office/drawing/2014/main" id="{C466CAFF-EFA1-7302-51D7-442E839C8CD4}"/>
                </a:ext>
              </a:extLst>
            </p:cNvPr>
            <p:cNvSpPr txBox="1"/>
            <p:nvPr/>
          </p:nvSpPr>
          <p:spPr>
            <a:xfrm>
              <a:off x="8296173" y="3482739"/>
              <a:ext cx="1699889" cy="400110"/>
            </a:xfrm>
            <a:prstGeom prst="rect">
              <a:avLst/>
            </a:prstGeom>
            <a:noFill/>
          </p:spPr>
          <p:txBody>
            <a:bodyPr wrap="none" rtlCol="0" anchor="ctr" anchorCtr="0">
              <a:spAutoFit/>
            </a:bodyPr>
            <a:lstStyle/>
            <a:p>
              <a:r>
                <a:rPr lang="en-GB" sz="2000" b="1" dirty="0">
                  <a:solidFill>
                    <a:srgbClr val="CD6634"/>
                  </a:solidFill>
                  <a:ea typeface="League Spartan" charset="0"/>
                  <a:cs typeface="Poppins" pitchFamily="2" charset="77"/>
                </a:rPr>
                <a:t>5. Consistency</a:t>
              </a:r>
            </a:p>
          </p:txBody>
        </p:sp>
        <p:sp>
          <p:nvSpPr>
            <p:cNvPr id="13" name="Subtitle 2">
              <a:extLst>
                <a:ext uri="{FF2B5EF4-FFF2-40B4-BE49-F238E27FC236}">
                  <a16:creationId xmlns:a16="http://schemas.microsoft.com/office/drawing/2014/main" id="{51AB4758-2DA1-800C-2369-24F499664111}"/>
                </a:ext>
              </a:extLst>
            </p:cNvPr>
            <p:cNvSpPr txBox="1">
              <a:spLocks/>
            </p:cNvSpPr>
            <p:nvPr/>
          </p:nvSpPr>
          <p:spPr>
            <a:xfrm>
              <a:off x="8343889" y="382026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How does what you say compare to what you do?</a:t>
              </a:r>
            </a:p>
          </p:txBody>
        </p:sp>
        <p:sp>
          <p:nvSpPr>
            <p:cNvPr id="14" name="TextBox 73">
              <a:extLst>
                <a:ext uri="{FF2B5EF4-FFF2-40B4-BE49-F238E27FC236}">
                  <a16:creationId xmlns:a16="http://schemas.microsoft.com/office/drawing/2014/main" id="{70DB8467-89A5-50D8-9789-241066AF3E90}"/>
                </a:ext>
              </a:extLst>
            </p:cNvPr>
            <p:cNvSpPr txBox="1"/>
            <p:nvPr/>
          </p:nvSpPr>
          <p:spPr>
            <a:xfrm>
              <a:off x="8304972" y="4986752"/>
              <a:ext cx="1885003" cy="400110"/>
            </a:xfrm>
            <a:prstGeom prst="rect">
              <a:avLst/>
            </a:prstGeom>
            <a:noFill/>
          </p:spPr>
          <p:txBody>
            <a:bodyPr wrap="none" rtlCol="0" anchor="ctr" anchorCtr="0">
              <a:spAutoFit/>
            </a:bodyPr>
            <a:lstStyle/>
            <a:p>
              <a:r>
                <a:rPr lang="en-GB" sz="2000" b="1" dirty="0">
                  <a:solidFill>
                    <a:srgbClr val="C01F75"/>
                  </a:solidFill>
                  <a:ea typeface="League Spartan" charset="0"/>
                  <a:cs typeface="Poppins" pitchFamily="2" charset="77"/>
                </a:rPr>
                <a:t>6. HR behaviour</a:t>
              </a:r>
            </a:p>
          </p:txBody>
        </p:sp>
        <p:sp>
          <p:nvSpPr>
            <p:cNvPr id="23" name="Subtitle 2">
              <a:extLst>
                <a:ext uri="{FF2B5EF4-FFF2-40B4-BE49-F238E27FC236}">
                  <a16:creationId xmlns:a16="http://schemas.microsoft.com/office/drawing/2014/main" id="{46597664-C597-EC63-D88D-CA16AD2FDB5E}"/>
                </a:ext>
              </a:extLst>
            </p:cNvPr>
            <p:cNvSpPr txBox="1">
              <a:spLocks/>
            </p:cNvSpPr>
            <p:nvPr/>
          </p:nvSpPr>
          <p:spPr>
            <a:xfrm>
              <a:off x="8343889" y="5325971"/>
              <a:ext cx="3184809"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Who do you recruit, promote and fire; what does that say about the organisation’s values?</a:t>
              </a:r>
            </a:p>
          </p:txBody>
        </p:sp>
        <p:sp>
          <p:nvSpPr>
            <p:cNvPr id="24" name="TextBox 54">
              <a:extLst>
                <a:ext uri="{FF2B5EF4-FFF2-40B4-BE49-F238E27FC236}">
                  <a16:creationId xmlns:a16="http://schemas.microsoft.com/office/drawing/2014/main" id="{C2164761-CE29-9928-85CE-1DE297BEDF1D}"/>
                </a:ext>
              </a:extLst>
            </p:cNvPr>
            <p:cNvSpPr txBox="1"/>
            <p:nvPr/>
          </p:nvSpPr>
          <p:spPr>
            <a:xfrm>
              <a:off x="4556689" y="2995933"/>
              <a:ext cx="1091646" cy="369332"/>
            </a:xfrm>
            <a:prstGeom prst="rect">
              <a:avLst/>
            </a:prstGeom>
            <a:noFill/>
          </p:spPr>
          <p:txBody>
            <a:bodyPr wrap="none" rtlCol="0" anchor="ctr" anchorCtr="0">
              <a:spAutoFit/>
            </a:bodyPr>
            <a:lstStyle/>
            <a:p>
              <a:pPr algn="r"/>
              <a:r>
                <a:rPr lang="en-GB" b="1" dirty="0">
                  <a:solidFill>
                    <a:schemeClr val="bg1"/>
                  </a:solidFill>
                  <a:ea typeface="League Spartan" charset="0"/>
                  <a:cs typeface="Poppins" pitchFamily="2" charset="77"/>
                </a:rPr>
                <a:t>Attention</a:t>
              </a:r>
            </a:p>
          </p:txBody>
        </p:sp>
        <p:grpSp>
          <p:nvGrpSpPr>
            <p:cNvPr id="56" name="Group 55">
              <a:extLst>
                <a:ext uri="{FF2B5EF4-FFF2-40B4-BE49-F238E27FC236}">
                  <a16:creationId xmlns:a16="http://schemas.microsoft.com/office/drawing/2014/main" id="{9B309708-6DA3-4D4D-10AD-8EF572306B78}"/>
                </a:ext>
              </a:extLst>
            </p:cNvPr>
            <p:cNvGrpSpPr/>
            <p:nvPr/>
          </p:nvGrpSpPr>
          <p:grpSpPr>
            <a:xfrm>
              <a:off x="4218547" y="2046514"/>
              <a:ext cx="3648270" cy="4233237"/>
              <a:chOff x="4218547" y="2046514"/>
              <a:chExt cx="3648270" cy="4233237"/>
            </a:xfrm>
          </p:grpSpPr>
          <p:grpSp>
            <p:nvGrpSpPr>
              <p:cNvPr id="57" name="Group 56">
                <a:extLst>
                  <a:ext uri="{FF2B5EF4-FFF2-40B4-BE49-F238E27FC236}">
                    <a16:creationId xmlns:a16="http://schemas.microsoft.com/office/drawing/2014/main" id="{B49271AF-ABF2-F8C5-3F10-31168BE040D7}"/>
                  </a:ext>
                </a:extLst>
              </p:cNvPr>
              <p:cNvGrpSpPr/>
              <p:nvPr/>
            </p:nvGrpSpPr>
            <p:grpSpPr>
              <a:xfrm>
                <a:off x="4218547" y="2046514"/>
                <a:ext cx="3648270" cy="4233237"/>
                <a:chOff x="4409257" y="2674888"/>
                <a:chExt cx="2599811" cy="3016667"/>
              </a:xfrm>
            </p:grpSpPr>
            <p:sp>
              <p:nvSpPr>
                <p:cNvPr id="72" name="Shape">
                  <a:extLst>
                    <a:ext uri="{FF2B5EF4-FFF2-40B4-BE49-F238E27FC236}">
                      <a16:creationId xmlns:a16="http://schemas.microsoft.com/office/drawing/2014/main" id="{EB9AD03F-38F5-D22E-2F66-7949D245E361}"/>
                    </a:ext>
                  </a:extLst>
                </p:cNvPr>
                <p:cNvSpPr/>
                <p:nvPr/>
              </p:nvSpPr>
              <p:spPr>
                <a:xfrm flipH="1">
                  <a:off x="5658719" y="2696486"/>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p>
              </p:txBody>
            </p:sp>
            <p:sp>
              <p:nvSpPr>
                <p:cNvPr id="73" name="Shape">
                  <a:extLst>
                    <a:ext uri="{FF2B5EF4-FFF2-40B4-BE49-F238E27FC236}">
                      <a16:creationId xmlns:a16="http://schemas.microsoft.com/office/drawing/2014/main" id="{71C646DF-F915-A4F2-2FA6-4CDDEAE50977}"/>
                    </a:ext>
                  </a:extLst>
                </p:cNvPr>
                <p:cNvSpPr/>
                <p:nvPr/>
              </p:nvSpPr>
              <p:spPr>
                <a:xfrm flipH="1">
                  <a:off x="5658797" y="3694842"/>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4" name="Shape">
                  <a:extLst>
                    <a:ext uri="{FF2B5EF4-FFF2-40B4-BE49-F238E27FC236}">
                      <a16:creationId xmlns:a16="http://schemas.microsoft.com/office/drawing/2014/main" id="{92EA2BBD-F03A-1B66-1190-32E0CCB2F1E4}"/>
                    </a:ext>
                  </a:extLst>
                </p:cNvPr>
                <p:cNvSpPr/>
                <p:nvPr/>
              </p:nvSpPr>
              <p:spPr>
                <a:xfrm flipH="1">
                  <a:off x="5658797" y="3694842"/>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p>
              </p:txBody>
            </p:sp>
            <p:sp>
              <p:nvSpPr>
                <p:cNvPr id="75" name="Shape">
                  <a:extLst>
                    <a:ext uri="{FF2B5EF4-FFF2-40B4-BE49-F238E27FC236}">
                      <a16:creationId xmlns:a16="http://schemas.microsoft.com/office/drawing/2014/main" id="{E1F1F145-5F2B-F957-CDC6-D7449CFF922E}"/>
                    </a:ext>
                  </a:extLst>
                </p:cNvPr>
                <p:cNvSpPr/>
                <p:nvPr/>
              </p:nvSpPr>
              <p:spPr>
                <a:xfrm flipH="1">
                  <a:off x="4454191" y="2674888"/>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6" name="Shape">
                  <a:extLst>
                    <a:ext uri="{FF2B5EF4-FFF2-40B4-BE49-F238E27FC236}">
                      <a16:creationId xmlns:a16="http://schemas.microsoft.com/office/drawing/2014/main" id="{E64FFB6B-82CE-321C-383D-8D6A6EE3504D}"/>
                    </a:ext>
                  </a:extLst>
                </p:cNvPr>
                <p:cNvSpPr/>
                <p:nvPr/>
              </p:nvSpPr>
              <p:spPr>
                <a:xfrm flipH="1">
                  <a:off x="4547615" y="4937477"/>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rgbClr val="EDA13E"/>
                </a:solidFill>
                <a:ln w="12700" cap="flat">
                  <a:noFill/>
                  <a:miter lim="400000"/>
                </a:ln>
                <a:effectLst/>
              </p:spPr>
              <p:txBody>
                <a:bodyPr wrap="square" lIns="26796" tIns="26796" rIns="26796" bIns="26796" numCol="1" anchor="ctr">
                  <a:noAutofit/>
                </a:bodyPr>
                <a:lstStyle/>
                <a:p>
                  <a:endParaRPr lang="en-GB" sz="1899" dirty="0"/>
                </a:p>
              </p:txBody>
            </p:sp>
            <p:sp>
              <p:nvSpPr>
                <p:cNvPr id="77" name="Shape">
                  <a:extLst>
                    <a:ext uri="{FF2B5EF4-FFF2-40B4-BE49-F238E27FC236}">
                      <a16:creationId xmlns:a16="http://schemas.microsoft.com/office/drawing/2014/main" id="{A5281CC2-E37E-C9E9-8CBB-B4B434D29D6E}"/>
                    </a:ext>
                  </a:extLst>
                </p:cNvPr>
                <p:cNvSpPr/>
                <p:nvPr/>
              </p:nvSpPr>
              <p:spPr>
                <a:xfrm flipH="1">
                  <a:off x="4493021" y="4183410"/>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sp>
              <p:nvSpPr>
                <p:cNvPr id="78" name="Shape">
                  <a:extLst>
                    <a:ext uri="{FF2B5EF4-FFF2-40B4-BE49-F238E27FC236}">
                      <a16:creationId xmlns:a16="http://schemas.microsoft.com/office/drawing/2014/main" id="{0501F713-F184-8C56-67DF-0421F370A35C}"/>
                    </a:ext>
                  </a:extLst>
                </p:cNvPr>
                <p:cNvSpPr/>
                <p:nvPr/>
              </p:nvSpPr>
              <p:spPr>
                <a:xfrm flipH="1">
                  <a:off x="4409257" y="3429000"/>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grpSp>
          <p:sp>
            <p:nvSpPr>
              <p:cNvPr id="66" name="TextBox 54">
                <a:extLst>
                  <a:ext uri="{FF2B5EF4-FFF2-40B4-BE49-F238E27FC236}">
                    <a16:creationId xmlns:a16="http://schemas.microsoft.com/office/drawing/2014/main" id="{E48A0688-5554-970D-56E8-2FC8CB1DF012}"/>
                  </a:ext>
                </a:extLst>
              </p:cNvPr>
              <p:cNvSpPr txBox="1"/>
              <p:nvPr/>
            </p:nvSpPr>
            <p:spPr>
              <a:xfrm>
                <a:off x="4548731" y="2516408"/>
                <a:ext cx="1264477" cy="384721"/>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Attention</a:t>
                </a:r>
              </a:p>
            </p:txBody>
          </p:sp>
          <p:sp>
            <p:nvSpPr>
              <p:cNvPr id="67" name="TextBox 60">
                <a:extLst>
                  <a:ext uri="{FF2B5EF4-FFF2-40B4-BE49-F238E27FC236}">
                    <a16:creationId xmlns:a16="http://schemas.microsoft.com/office/drawing/2014/main" id="{CD46D737-8F0F-A2D3-2E71-07392205D81D}"/>
                  </a:ext>
                </a:extLst>
              </p:cNvPr>
              <p:cNvSpPr txBox="1"/>
              <p:nvPr/>
            </p:nvSpPr>
            <p:spPr>
              <a:xfrm>
                <a:off x="4501695" y="5412112"/>
                <a:ext cx="1454316" cy="677108"/>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Rewards + punishment</a:t>
                </a:r>
              </a:p>
            </p:txBody>
          </p:sp>
          <p:sp>
            <p:nvSpPr>
              <p:cNvPr id="68" name="TextBox 67">
                <a:extLst>
                  <a:ext uri="{FF2B5EF4-FFF2-40B4-BE49-F238E27FC236}">
                    <a16:creationId xmlns:a16="http://schemas.microsoft.com/office/drawing/2014/main" id="{6AB81731-E7AC-7AD9-2ACB-0980F839BCFF}"/>
                  </a:ext>
                </a:extLst>
              </p:cNvPr>
              <p:cNvSpPr txBox="1"/>
              <p:nvPr/>
            </p:nvSpPr>
            <p:spPr>
              <a:xfrm>
                <a:off x="6045004" y="2552429"/>
                <a:ext cx="1134565"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Respond to Crisis</a:t>
                </a:r>
              </a:p>
            </p:txBody>
          </p:sp>
          <p:sp>
            <p:nvSpPr>
              <p:cNvPr id="69" name="TextBox 71">
                <a:extLst>
                  <a:ext uri="{FF2B5EF4-FFF2-40B4-BE49-F238E27FC236}">
                    <a16:creationId xmlns:a16="http://schemas.microsoft.com/office/drawing/2014/main" id="{1F2F4BC2-EF98-3A31-B245-2B0E6418992E}"/>
                  </a:ext>
                </a:extLst>
              </p:cNvPr>
              <p:cNvSpPr txBox="1"/>
              <p:nvPr/>
            </p:nvSpPr>
            <p:spPr>
              <a:xfrm>
                <a:off x="6066588" y="4046091"/>
                <a:ext cx="1518559" cy="384721"/>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Consistency</a:t>
                </a:r>
              </a:p>
            </p:txBody>
          </p:sp>
          <p:sp>
            <p:nvSpPr>
              <p:cNvPr id="70" name="TextBox 73">
                <a:extLst>
                  <a:ext uri="{FF2B5EF4-FFF2-40B4-BE49-F238E27FC236}">
                    <a16:creationId xmlns:a16="http://schemas.microsoft.com/office/drawing/2014/main" id="{3430C907-44E7-35C0-B015-EDC59FBE724A}"/>
                  </a:ext>
                </a:extLst>
              </p:cNvPr>
              <p:cNvSpPr txBox="1"/>
              <p:nvPr/>
            </p:nvSpPr>
            <p:spPr>
              <a:xfrm>
                <a:off x="6098709" y="4972050"/>
                <a:ext cx="1371796"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HR Behaviour</a:t>
                </a:r>
              </a:p>
            </p:txBody>
          </p:sp>
          <p:sp>
            <p:nvSpPr>
              <p:cNvPr id="71" name="TextBox 56">
                <a:extLst>
                  <a:ext uri="{FF2B5EF4-FFF2-40B4-BE49-F238E27FC236}">
                    <a16:creationId xmlns:a16="http://schemas.microsoft.com/office/drawing/2014/main" id="{20D85EEA-9A1E-C3D6-6384-1A53AD0D8C0B}"/>
                  </a:ext>
                </a:extLst>
              </p:cNvPr>
              <p:cNvSpPr txBox="1"/>
              <p:nvPr/>
            </p:nvSpPr>
            <p:spPr>
              <a:xfrm>
                <a:off x="4221149" y="3371023"/>
                <a:ext cx="1592059" cy="1261884"/>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Signals through budgeting process</a:t>
                </a:r>
              </a:p>
            </p:txBody>
          </p:sp>
        </p:grpSp>
      </p:grpSp>
    </p:spTree>
    <p:extLst>
      <p:ext uri="{BB962C8B-B14F-4D97-AF65-F5344CB8AC3E}">
        <p14:creationId xmlns:p14="http://schemas.microsoft.com/office/powerpoint/2010/main" val="11073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58812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0" y="370865"/>
            <a:ext cx="12192000"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Leadership Perspectives</a:t>
            </a:r>
          </a:p>
        </p:txBody>
      </p:sp>
      <p:sp>
        <p:nvSpPr>
          <p:cNvPr id="39" name="Rectangle 38">
            <a:extLst>
              <a:ext uri="{FF2B5EF4-FFF2-40B4-BE49-F238E27FC236}">
                <a16:creationId xmlns:a16="http://schemas.microsoft.com/office/drawing/2014/main" id="{4EE07AF6-F6C1-43D5-3062-327C6BC53BF2}"/>
              </a:ext>
            </a:extLst>
          </p:cNvPr>
          <p:cNvSpPr/>
          <p:nvPr/>
        </p:nvSpPr>
        <p:spPr>
          <a:xfrm>
            <a:off x="9526492" y="2117746"/>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A474BCC-1FD6-7AD6-6914-C7AF595737D4}"/>
              </a:ext>
            </a:extLst>
          </p:cNvPr>
          <p:cNvGrpSpPr/>
          <p:nvPr/>
        </p:nvGrpSpPr>
        <p:grpSpPr>
          <a:xfrm>
            <a:off x="895873" y="2452236"/>
            <a:ext cx="5017427" cy="1880878"/>
            <a:chOff x="528017" y="1686516"/>
            <a:chExt cx="5017427" cy="1880878"/>
          </a:xfrm>
        </p:grpSpPr>
        <p:sp>
          <p:nvSpPr>
            <p:cNvPr id="38" name="Rounded Rectangle 37">
              <a:extLst>
                <a:ext uri="{FF2B5EF4-FFF2-40B4-BE49-F238E27FC236}">
                  <a16:creationId xmlns:a16="http://schemas.microsoft.com/office/drawing/2014/main" id="{BD89B752-650B-7F1E-5687-D3B441F06FF0}"/>
                </a:ext>
              </a:extLst>
            </p:cNvPr>
            <p:cNvSpPr/>
            <p:nvPr/>
          </p:nvSpPr>
          <p:spPr>
            <a:xfrm>
              <a:off x="528019" y="1686516"/>
              <a:ext cx="4958318" cy="188087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
              <a:extLst>
                <a:ext uri="{FF2B5EF4-FFF2-40B4-BE49-F238E27FC236}">
                  <a16:creationId xmlns:a16="http://schemas.microsoft.com/office/drawing/2014/main" id="{5EFB2B97-E70D-24F5-3DAC-96E76825CFA3}"/>
                </a:ext>
              </a:extLst>
            </p:cNvPr>
            <p:cNvSpPr txBox="1">
              <a:spLocks/>
            </p:cNvSpPr>
            <p:nvPr/>
          </p:nvSpPr>
          <p:spPr>
            <a:xfrm>
              <a:off x="528017" y="2045993"/>
              <a:ext cx="5017427" cy="148158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“Out of intense complexities, </a:t>
              </a:r>
              <a:br>
                <a:rPr lang="en-US" sz="2400" i="1" dirty="0"/>
              </a:br>
              <a:r>
                <a:rPr lang="en-US" sz="2400" i="1" dirty="0"/>
                <a:t>intense simplicities emerge.”</a:t>
              </a:r>
            </a:p>
            <a:p>
              <a:pPr marL="0" indent="0" algn="ctr">
                <a:buClr>
                  <a:srgbClr val="F16924"/>
                </a:buClr>
              </a:pPr>
              <a:endParaRPr lang="en-US" sz="2400" i="1" dirty="0"/>
            </a:p>
            <a:p>
              <a:pPr marL="0" indent="0" algn="ctr">
                <a:buClr>
                  <a:srgbClr val="F16924"/>
                </a:buClr>
              </a:pPr>
              <a:r>
                <a:rPr lang="en-US" sz="2400" b="1" dirty="0">
                  <a:solidFill>
                    <a:srgbClr val="B41F7A"/>
                  </a:solidFill>
                </a:rPr>
                <a:t>Sir Winston Churchill</a:t>
              </a:r>
            </a:p>
            <a:p>
              <a:pPr marL="0" indent="0" algn="ctr">
                <a:buClr>
                  <a:srgbClr val="F16924"/>
                </a:buClr>
              </a:pPr>
              <a:endParaRPr lang="en-US" sz="2400" i="1" dirty="0"/>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grpSp>
      <p:grpSp>
        <p:nvGrpSpPr>
          <p:cNvPr id="41" name="Group 40">
            <a:extLst>
              <a:ext uri="{FF2B5EF4-FFF2-40B4-BE49-F238E27FC236}">
                <a16:creationId xmlns:a16="http://schemas.microsoft.com/office/drawing/2014/main" id="{E2EC158F-1E2D-8E3E-C5D1-D089312618A2}"/>
              </a:ext>
            </a:extLst>
          </p:cNvPr>
          <p:cNvGrpSpPr/>
          <p:nvPr/>
        </p:nvGrpSpPr>
        <p:grpSpPr>
          <a:xfrm>
            <a:off x="5203554" y="1076785"/>
            <a:ext cx="1419492" cy="1033414"/>
            <a:chOff x="3400450" y="986392"/>
            <a:chExt cx="1487826" cy="1083162"/>
          </a:xfrm>
          <a:solidFill>
            <a:srgbClr val="F16924"/>
          </a:solidFill>
        </p:grpSpPr>
        <p:sp>
          <p:nvSpPr>
            <p:cNvPr id="42" name="Freeform 41">
              <a:extLst>
                <a:ext uri="{FF2B5EF4-FFF2-40B4-BE49-F238E27FC236}">
                  <a16:creationId xmlns:a16="http://schemas.microsoft.com/office/drawing/2014/main" id="{FBD270B9-7C5F-8207-EB73-A9FA816557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6924"/>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4ADE70C-91AF-F0E5-17E9-5CBF055190C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616161"/>
            </a:solidFill>
            <a:ln w="897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C5AC1927-7FAA-065C-E927-30B39DE5CC85}"/>
              </a:ext>
            </a:extLst>
          </p:cNvPr>
          <p:cNvGrpSpPr/>
          <p:nvPr/>
        </p:nvGrpSpPr>
        <p:grpSpPr>
          <a:xfrm>
            <a:off x="6327419" y="2452236"/>
            <a:ext cx="5017427" cy="1880878"/>
            <a:chOff x="5959563" y="1654903"/>
            <a:chExt cx="5017427" cy="1880878"/>
          </a:xfrm>
        </p:grpSpPr>
        <p:sp>
          <p:nvSpPr>
            <p:cNvPr id="44" name="Rounded Rectangle 43">
              <a:extLst>
                <a:ext uri="{FF2B5EF4-FFF2-40B4-BE49-F238E27FC236}">
                  <a16:creationId xmlns:a16="http://schemas.microsoft.com/office/drawing/2014/main" id="{E9569E45-7799-D88E-6524-3CB0C2E71ABA}"/>
                </a:ext>
              </a:extLst>
            </p:cNvPr>
            <p:cNvSpPr/>
            <p:nvPr/>
          </p:nvSpPr>
          <p:spPr>
            <a:xfrm>
              <a:off x="5959565" y="1654903"/>
              <a:ext cx="4958318" cy="188087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
              <a:extLst>
                <a:ext uri="{FF2B5EF4-FFF2-40B4-BE49-F238E27FC236}">
                  <a16:creationId xmlns:a16="http://schemas.microsoft.com/office/drawing/2014/main" id="{E50D04F3-332D-9C05-0CE9-0A492C5DEE0C}"/>
                </a:ext>
              </a:extLst>
            </p:cNvPr>
            <p:cNvSpPr txBox="1">
              <a:spLocks/>
            </p:cNvSpPr>
            <p:nvPr/>
          </p:nvSpPr>
          <p:spPr>
            <a:xfrm>
              <a:off x="5959563" y="2014380"/>
              <a:ext cx="5017427" cy="148158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“There are simple answers. </a:t>
              </a:r>
              <a:br>
                <a:rPr lang="en-US" sz="2400" i="1" dirty="0"/>
              </a:br>
              <a:r>
                <a:rPr lang="en-US" sz="2400" i="1" dirty="0"/>
                <a:t>There are just no easy answers.”</a:t>
              </a:r>
            </a:p>
            <a:p>
              <a:pPr marL="0" indent="0" algn="ctr">
                <a:buClr>
                  <a:srgbClr val="F16924"/>
                </a:buClr>
              </a:pPr>
              <a:endParaRPr lang="en-US" sz="2400" i="1" dirty="0"/>
            </a:p>
            <a:p>
              <a:pPr marL="0" indent="0" algn="ctr">
                <a:buClr>
                  <a:srgbClr val="F16924"/>
                </a:buClr>
              </a:pPr>
              <a:r>
                <a:rPr lang="en-US" sz="2400" b="1" dirty="0">
                  <a:solidFill>
                    <a:srgbClr val="B41F7A"/>
                  </a:solidFill>
                </a:rPr>
                <a:t>Ronald Reagan</a:t>
              </a:r>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grpSp>
      <p:sp>
        <p:nvSpPr>
          <p:cNvPr id="2" name="Rounded Rectangle 1">
            <a:extLst>
              <a:ext uri="{FF2B5EF4-FFF2-40B4-BE49-F238E27FC236}">
                <a16:creationId xmlns:a16="http://schemas.microsoft.com/office/drawing/2014/main" id="{60B53E3A-6D99-18B4-6814-7CC618C3FA71}"/>
              </a:ext>
            </a:extLst>
          </p:cNvPr>
          <p:cNvSpPr/>
          <p:nvPr/>
        </p:nvSpPr>
        <p:spPr>
          <a:xfrm>
            <a:off x="895873" y="5108501"/>
            <a:ext cx="10400252" cy="948082"/>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A6FB1ED6-D56D-B646-761C-A1D917E03D9D}"/>
              </a:ext>
            </a:extLst>
          </p:cNvPr>
          <p:cNvSpPr txBox="1">
            <a:spLocks/>
          </p:cNvSpPr>
          <p:nvPr/>
        </p:nvSpPr>
        <p:spPr>
          <a:xfrm>
            <a:off x="895873" y="5381373"/>
            <a:ext cx="10389866" cy="488486"/>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“Do the right thing and do it now.” </a:t>
            </a:r>
            <a:r>
              <a:rPr lang="en-US" sz="2400" b="1" dirty="0">
                <a:solidFill>
                  <a:srgbClr val="B41F7A"/>
                </a:solidFill>
              </a:rPr>
              <a:t>Jim Ellis</a:t>
            </a:r>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sp>
        <p:nvSpPr>
          <p:cNvPr id="5" name="TextBox 4">
            <a:extLst>
              <a:ext uri="{FF2B5EF4-FFF2-40B4-BE49-F238E27FC236}">
                <a16:creationId xmlns:a16="http://schemas.microsoft.com/office/drawing/2014/main" id="{0926CC99-512D-FA87-245E-722664B09142}"/>
              </a:ext>
            </a:extLst>
          </p:cNvPr>
          <p:cNvSpPr txBox="1"/>
          <p:nvPr/>
        </p:nvSpPr>
        <p:spPr>
          <a:xfrm>
            <a:off x="-1" y="4536942"/>
            <a:ext cx="12191999" cy="523220"/>
          </a:xfrm>
          <a:prstGeom prst="rect">
            <a:avLst/>
          </a:prstGeom>
          <a:noFill/>
        </p:spPr>
        <p:txBody>
          <a:bodyPr wrap="square">
            <a:spAutoFit/>
          </a:bodyPr>
          <a:lstStyle/>
          <a:p>
            <a:pPr algn="ctr">
              <a:lnSpc>
                <a:spcPct val="100000"/>
              </a:lnSpc>
              <a:spcBef>
                <a:spcPts val="600"/>
              </a:spcBef>
            </a:pPr>
            <a:r>
              <a:rPr lang="en-GB" altLang="de-DE" sz="2800" dirty="0">
                <a:solidFill>
                  <a:srgbClr val="F16924"/>
                </a:solidFill>
                <a:sym typeface="Wingdings" panose="05000000000000000000" pitchFamily="2" charset="2"/>
              </a:rPr>
              <a:t>And when all else fails: </a:t>
            </a:r>
          </a:p>
        </p:txBody>
      </p:sp>
    </p:spTree>
    <p:extLst>
      <p:ext uri="{BB962C8B-B14F-4D97-AF65-F5344CB8AC3E}">
        <p14:creationId xmlns:p14="http://schemas.microsoft.com/office/powerpoint/2010/main" val="355350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747CA94-EC4B-4A3E-B0C8-57A8FA6AF204}"/>
              </a:ext>
            </a:extLst>
          </p:cNvPr>
          <p:cNvGrpSpPr/>
          <p:nvPr/>
        </p:nvGrpSpPr>
        <p:grpSpPr>
          <a:xfrm>
            <a:off x="1152987" y="1249561"/>
            <a:ext cx="11039013" cy="4998204"/>
            <a:chOff x="1871717" y="2434934"/>
            <a:chExt cx="9120653" cy="4129616"/>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1871717" y="4639528"/>
              <a:ext cx="2163734" cy="461665"/>
            </a:xfrm>
            <a:prstGeom prst="rect">
              <a:avLst/>
            </a:prstGeom>
            <a:noFill/>
          </p:spPr>
          <p:txBody>
            <a:bodyPr wrap="none" rtlCol="0" anchor="b" anchorCtr="0">
              <a:spAutoFit/>
            </a:bodyPr>
            <a:lstStyle/>
            <a:p>
              <a:pPr lvl="0" algn="r">
                <a:defRPr/>
              </a:pPr>
              <a:r>
                <a:rPr lang="en-GB" sz="2400" dirty="0">
                  <a:solidFill>
                    <a:srgbClr val="B41F7A"/>
                  </a:solidFill>
                  <a:ea typeface="League Spartan" charset="0"/>
                  <a:cs typeface="Poppins" pitchFamily="2" charset="77"/>
                </a:rPr>
                <a:t>Communication</a:t>
              </a:r>
            </a:p>
          </p:txBody>
        </p:sp>
        <p:sp>
          <p:nvSpPr>
            <p:cNvPr id="16" name="TextBox 77">
              <a:extLst>
                <a:ext uri="{FF2B5EF4-FFF2-40B4-BE49-F238E27FC236}">
                  <a16:creationId xmlns:a16="http://schemas.microsoft.com/office/drawing/2014/main" id="{2C09D491-B98B-98CF-77FE-0FEE33D01FC2}"/>
                </a:ext>
              </a:extLst>
            </p:cNvPr>
            <p:cNvSpPr txBox="1"/>
            <p:nvPr/>
          </p:nvSpPr>
          <p:spPr>
            <a:xfrm>
              <a:off x="2936173" y="3777043"/>
              <a:ext cx="1216167" cy="461665"/>
            </a:xfrm>
            <a:prstGeom prst="rect">
              <a:avLst/>
            </a:prstGeom>
            <a:noFill/>
          </p:spPr>
          <p:txBody>
            <a:bodyPr wrap="none" lIns="91440" tIns="45720" rIns="91440" bIns="45720" rtlCol="0" anchor="b" anchorCtr="0">
              <a:spAutoFit/>
            </a:bodyPr>
            <a:lstStyle/>
            <a:p>
              <a:pPr lvl="0" algn="r">
                <a:defRPr/>
              </a:pPr>
              <a:r>
                <a:rPr lang="en-GB" sz="2400" dirty="0">
                  <a:solidFill>
                    <a:srgbClr val="F16924"/>
                  </a:solidFill>
                  <a:ea typeface="League Spartan" charset="0"/>
                  <a:cs typeface="Poppins" pitchFamily="2" charset="77"/>
                </a:rPr>
                <a:t>Courage</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81969" y="3777043"/>
              <a:ext cx="3710401" cy="461665"/>
            </a:xfrm>
            <a:prstGeom prst="rect">
              <a:avLst/>
            </a:prstGeom>
            <a:noFill/>
          </p:spPr>
          <p:txBody>
            <a:bodyPr wrap="square" rtlCol="0" anchor="b" anchorCtr="0">
              <a:spAutoFit/>
            </a:bodyPr>
            <a:lstStyle/>
            <a:p>
              <a:pPr lvl="0">
                <a:defRPr/>
              </a:pPr>
              <a:r>
                <a:rPr lang="en-GB" sz="2400" dirty="0">
                  <a:solidFill>
                    <a:srgbClr val="B41F7A"/>
                  </a:solidFill>
                  <a:ea typeface="League Spartan" charset="0"/>
                  <a:cs typeface="Poppins" pitchFamily="2" charset="77"/>
                </a:rPr>
                <a:t>Credibility</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39466" y="5926036"/>
              <a:ext cx="962123" cy="461665"/>
            </a:xfrm>
            <a:prstGeom prst="rect">
              <a:avLst/>
            </a:prstGeom>
            <a:noFill/>
          </p:spPr>
          <p:txBody>
            <a:bodyPr wrap="none" rtlCol="0" anchor="b" anchorCtr="0">
              <a:spAutoFit/>
            </a:bodyPr>
            <a:lstStyle/>
            <a:p>
              <a:pPr lvl="0">
                <a:defRPr/>
              </a:pPr>
              <a:r>
                <a:rPr lang="en-GB" sz="2400" dirty="0">
                  <a:solidFill>
                    <a:srgbClr val="EDA13E"/>
                  </a:solidFill>
                  <a:ea typeface="League Spartan" charset="0"/>
                  <a:cs typeface="Poppins" pitchFamily="2" charset="77"/>
                </a:rPr>
                <a:t>Closer</a:t>
              </a:r>
            </a:p>
          </p:txBody>
        </p:sp>
        <p:sp>
          <p:nvSpPr>
            <p:cNvPr id="19" name="TextBox 47">
              <a:extLst>
                <a:ext uri="{FF2B5EF4-FFF2-40B4-BE49-F238E27FC236}">
                  <a16:creationId xmlns:a16="http://schemas.microsoft.com/office/drawing/2014/main" id="{2E807A4B-A2DD-34C2-B406-FF52D3F4C733}"/>
                </a:ext>
              </a:extLst>
            </p:cNvPr>
            <p:cNvSpPr txBox="1"/>
            <p:nvPr/>
          </p:nvSpPr>
          <p:spPr>
            <a:xfrm>
              <a:off x="7580339" y="4679343"/>
              <a:ext cx="1699504" cy="461665"/>
            </a:xfrm>
            <a:prstGeom prst="rect">
              <a:avLst/>
            </a:prstGeom>
            <a:noFill/>
          </p:spPr>
          <p:txBody>
            <a:bodyPr wrap="none" rtlCol="0" anchor="b" anchorCtr="0">
              <a:spAutoFit/>
            </a:bodyPr>
            <a:lstStyle/>
            <a:p>
              <a:pPr lvl="0">
                <a:defRPr/>
              </a:pPr>
              <a:r>
                <a:rPr lang="en-GB" sz="2400" dirty="0">
                  <a:solidFill>
                    <a:srgbClr val="EDA13E"/>
                  </a:solidFill>
                  <a:ea typeface="Lato Light" charset="0"/>
                  <a:cs typeface="Lato Light" charset="0"/>
                </a:rPr>
                <a:t>Compassion</a:t>
              </a:r>
              <a:endParaRPr kumimoji="0" lang="en-GB" sz="2400" i="0" u="none" strike="noStrike" kern="1200" cap="none" spc="0" normalizeH="0" baseline="0" noProof="0" dirty="0">
                <a:ln>
                  <a:noFill/>
                </a:ln>
                <a:solidFill>
                  <a:srgbClr val="F16924"/>
                </a:solidFill>
                <a:effectLst/>
                <a:uLnTx/>
                <a:uFillTx/>
                <a:ea typeface="League Spartan" charset="0"/>
                <a:cs typeface="Poppins" pitchFamily="2" charset="77"/>
              </a:endParaRPr>
            </a:p>
          </p:txBody>
        </p:sp>
        <p:sp>
          <p:nvSpPr>
            <p:cNvPr id="20" name="TextBox 49">
              <a:extLst>
                <a:ext uri="{FF2B5EF4-FFF2-40B4-BE49-F238E27FC236}">
                  <a16:creationId xmlns:a16="http://schemas.microsoft.com/office/drawing/2014/main" id="{A80C7F55-B29D-7BA5-5CAD-4BC800D5741E}"/>
                </a:ext>
              </a:extLst>
            </p:cNvPr>
            <p:cNvSpPr txBox="1"/>
            <p:nvPr/>
          </p:nvSpPr>
          <p:spPr>
            <a:xfrm>
              <a:off x="3413621" y="5860387"/>
              <a:ext cx="1216167" cy="461665"/>
            </a:xfrm>
            <a:prstGeom prst="rect">
              <a:avLst/>
            </a:prstGeom>
            <a:noFill/>
          </p:spPr>
          <p:txBody>
            <a:bodyPr wrap="none" rtlCol="0" anchor="b" anchorCtr="0">
              <a:spAutoFit/>
            </a:bodyPr>
            <a:lstStyle/>
            <a:p>
              <a:pPr lvl="0" algn="r">
                <a:defRPr/>
              </a:pPr>
              <a:r>
                <a:rPr lang="en-GB" sz="2400" dirty="0">
                  <a:solidFill>
                    <a:srgbClr val="7F1C58"/>
                  </a:solidFill>
                  <a:ea typeface="League Spartan" charset="0"/>
                  <a:cs typeface="Poppins" pitchFamily="2" charset="77"/>
                </a:rPr>
                <a:t>Courage</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650769" y="2434934"/>
              <a:ext cx="2272682" cy="461665"/>
            </a:xfrm>
            <a:prstGeom prst="rect">
              <a:avLst/>
            </a:prstGeom>
            <a:noFill/>
          </p:spPr>
          <p:txBody>
            <a:bodyPr wrap="square" rtlCol="0" anchor="b" anchorCtr="0">
              <a:spAutoFit/>
            </a:bodyPr>
            <a:lstStyle/>
            <a:p>
              <a:pPr lvl="0" algn="ctr">
                <a:defRPr/>
              </a:pPr>
              <a:r>
                <a:rPr lang="en-GB" sz="2400" dirty="0">
                  <a:solidFill>
                    <a:srgbClr val="7F1C58"/>
                  </a:solidFill>
                  <a:ea typeface="League Spartan" charset="0"/>
                  <a:cs typeface="Poppins" pitchFamily="2" charset="77"/>
                </a:rPr>
                <a:t>Commitment</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260234" y="4377909"/>
              <a:ext cx="992580" cy="769441"/>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595959"/>
                  </a:solidFill>
                  <a:ea typeface="League Spartan" charset="0"/>
                  <a:cs typeface="Poppins" pitchFamily="2" charset="77"/>
                </a:rPr>
                <a:t>7Cs</a:t>
              </a:r>
              <a:endParaRPr kumimoji="0" lang="en-GB" sz="4400" b="1" i="0" u="none" strike="noStrike" kern="1200" cap="none" spc="0" normalizeH="0" baseline="0" noProof="0" dirty="0">
                <a:ln>
                  <a:noFill/>
                </a:ln>
                <a:solidFill>
                  <a:srgbClr val="595959"/>
                </a:solidFill>
                <a:effectLst/>
                <a:uLnTx/>
                <a:uFillTx/>
                <a:ea typeface="League Spartan" charset="0"/>
                <a:cs typeface="Poppins" pitchFamily="2" charset="77"/>
              </a:endParaRP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2395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platzhalter 1">
            <a:extLst>
              <a:ext uri="{FF2B5EF4-FFF2-40B4-BE49-F238E27FC236}">
                <a16:creationId xmlns:a16="http://schemas.microsoft.com/office/drawing/2014/main" id="{1706CAA4-7AF8-AB5A-EFB2-DF405B76C26B}"/>
              </a:ext>
            </a:extLst>
          </p:cNvPr>
          <p:cNvSpPr txBox="1">
            <a:spLocks/>
          </p:cNvSpPr>
          <p:nvPr/>
        </p:nvSpPr>
        <p:spPr>
          <a:xfrm>
            <a:off x="0" y="370865"/>
            <a:ext cx="12192000"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Simple Summary of Leadership: 7Cs</a:t>
            </a:r>
          </a:p>
        </p:txBody>
      </p:sp>
    </p:spTree>
    <p:extLst>
      <p:ext uri="{BB962C8B-B14F-4D97-AF65-F5344CB8AC3E}">
        <p14:creationId xmlns:p14="http://schemas.microsoft.com/office/powerpoint/2010/main" val="254974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2" name="Straight Connector 241">
            <a:extLst>
              <a:ext uri="{FF2B5EF4-FFF2-40B4-BE49-F238E27FC236}">
                <a16:creationId xmlns:a16="http://schemas.microsoft.com/office/drawing/2014/main" id="{5D42419B-38C9-FF97-1BB3-EAE256AEF850}"/>
              </a:ext>
            </a:extLst>
          </p:cNvPr>
          <p:cNvCxnSpPr>
            <a:cxnSpLocks/>
          </p:cNvCxnSpPr>
          <p:nvPr/>
        </p:nvCxnSpPr>
        <p:spPr>
          <a:xfrm flipV="1">
            <a:off x="5817721" y="2448392"/>
            <a:ext cx="716766" cy="25444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50B946-6A3D-FDF6-641F-0232E35FB245}"/>
              </a:ext>
            </a:extLst>
          </p:cNvPr>
          <p:cNvCxnSpPr>
            <a:cxnSpLocks/>
          </p:cNvCxnSpPr>
          <p:nvPr/>
        </p:nvCxnSpPr>
        <p:spPr>
          <a:xfrm>
            <a:off x="5812830" y="3869528"/>
            <a:ext cx="821610" cy="343394"/>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103226" y="921439"/>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621028" y="1657354"/>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a:endCxn id="62" idx="1"/>
          </p:cNvCxnSpPr>
          <p:nvPr/>
        </p:nvCxnSpPr>
        <p:spPr>
          <a:xfrm>
            <a:off x="5933484" y="3325600"/>
            <a:ext cx="874265"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534841" y="4390168"/>
            <a:ext cx="705824" cy="60017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45134" y="4949522"/>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888857" y="1285772"/>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921216" y="1524744"/>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407850" y="2032692"/>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55944" y="2080829"/>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81746" y="3200965"/>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4973568" y="4747228"/>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429574" y="4297178"/>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332" name="Rectangle 331">
            <a:extLst>
              <a:ext uri="{FF2B5EF4-FFF2-40B4-BE49-F238E27FC236}">
                <a16:creationId xmlns:a16="http://schemas.microsoft.com/office/drawing/2014/main" id="{4AD1CC34-EF04-776A-97D1-6B2C495C81FB}"/>
              </a:ext>
            </a:extLst>
          </p:cNvPr>
          <p:cNvSpPr/>
          <p:nvPr/>
        </p:nvSpPr>
        <p:spPr>
          <a:xfrm>
            <a:off x="0" y="0"/>
            <a:ext cx="477499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8194" y="430173"/>
            <a:ext cx="3707231"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7 Critical Thinking Tactics High-Performing Leaders Use To Make Informed Decisions</a:t>
            </a:r>
          </a:p>
          <a:p>
            <a:endParaRPr lang="en-US" dirty="0">
              <a:solidFill>
                <a:schemeClr val="bg1"/>
              </a:solidFill>
            </a:endParaRPr>
          </a:p>
          <a:p>
            <a:pPr>
              <a:lnSpc>
                <a:spcPts val="2220"/>
              </a:lnSpc>
              <a:spcBef>
                <a:spcPts val="0"/>
              </a:spcBef>
            </a:pPr>
            <a:r>
              <a:rPr lang="en-US" sz="2200" dirty="0">
                <a:solidFill>
                  <a:schemeClr val="bg1"/>
                </a:solidFill>
              </a:rPr>
              <a:t>Critical thinking allows leaders at every level to evaluate their decision-making and how these decisions ultimately impact results.</a:t>
            </a:r>
          </a:p>
          <a:p>
            <a:pPr>
              <a:lnSpc>
                <a:spcPts val="2220"/>
              </a:lnSpc>
              <a:spcBef>
                <a:spcPts val="0"/>
              </a:spcBef>
            </a:pPr>
            <a:endParaRPr lang="en-US" sz="2200" dirty="0">
              <a:solidFill>
                <a:schemeClr val="bg1"/>
              </a:solidFill>
            </a:endParaRPr>
          </a:p>
        </p:txBody>
      </p:sp>
      <p:grpSp>
        <p:nvGrpSpPr>
          <p:cNvPr id="195" name="Group 194">
            <a:extLst>
              <a:ext uri="{FF2B5EF4-FFF2-40B4-BE49-F238E27FC236}">
                <a16:creationId xmlns:a16="http://schemas.microsoft.com/office/drawing/2014/main" id="{321BF6F3-8A9C-898A-8A52-50B1306BB7FA}"/>
              </a:ext>
            </a:extLst>
          </p:cNvPr>
          <p:cNvGrpSpPr/>
          <p:nvPr/>
        </p:nvGrpSpPr>
        <p:grpSpPr>
          <a:xfrm>
            <a:off x="5103226" y="430173"/>
            <a:ext cx="4934696" cy="712320"/>
            <a:chOff x="1416598" y="919839"/>
            <a:chExt cx="4934696" cy="712320"/>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Be open-minded and stay curious. </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sp>
        <p:nvSpPr>
          <p:cNvPr id="2" name="Rectangle 1">
            <a:extLst>
              <a:ext uri="{FF2B5EF4-FFF2-40B4-BE49-F238E27FC236}">
                <a16:creationId xmlns:a16="http://schemas.microsoft.com/office/drawing/2014/main" id="{67D77CEC-A6B5-80B9-806C-9686FBF34ED7}"/>
              </a:ext>
            </a:extLst>
          </p:cNvPr>
          <p:cNvSpPr/>
          <p:nvPr/>
        </p:nvSpPr>
        <p:spPr>
          <a:xfrm>
            <a:off x="567962" y="374468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 name="Group 7">
            <a:extLst>
              <a:ext uri="{FF2B5EF4-FFF2-40B4-BE49-F238E27FC236}">
                <a16:creationId xmlns:a16="http://schemas.microsoft.com/office/drawing/2014/main" id="{12F5E59B-85E2-6F54-A0B5-A94A7551CED1}"/>
              </a:ext>
            </a:extLst>
          </p:cNvPr>
          <p:cNvGrpSpPr/>
          <p:nvPr/>
        </p:nvGrpSpPr>
        <p:grpSpPr>
          <a:xfrm>
            <a:off x="5884908" y="1279131"/>
            <a:ext cx="4934696" cy="712320"/>
            <a:chOff x="1416598" y="919839"/>
            <a:chExt cx="4934696" cy="712320"/>
          </a:xfrm>
        </p:grpSpPr>
        <p:sp>
          <p:nvSpPr>
            <p:cNvPr id="10" name="Rounded Rectangle 9">
              <a:extLst>
                <a:ext uri="{FF2B5EF4-FFF2-40B4-BE49-F238E27FC236}">
                  <a16:creationId xmlns:a16="http://schemas.microsoft.com/office/drawing/2014/main" id="{C9868929-A9C8-6CC2-5FB8-EC98C8EE9139}"/>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49">
              <a:extLst>
                <a:ext uri="{FF2B5EF4-FFF2-40B4-BE49-F238E27FC236}">
                  <a16:creationId xmlns:a16="http://schemas.microsoft.com/office/drawing/2014/main" id="{9546C228-6899-94C9-1820-443B0DB162A7}"/>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Be an observer and listen carefully. </a:t>
              </a:r>
            </a:p>
          </p:txBody>
        </p:sp>
        <p:grpSp>
          <p:nvGrpSpPr>
            <p:cNvPr id="17" name="Graphic 8">
              <a:extLst>
                <a:ext uri="{FF2B5EF4-FFF2-40B4-BE49-F238E27FC236}">
                  <a16:creationId xmlns:a16="http://schemas.microsoft.com/office/drawing/2014/main" id="{1140E144-5EBE-60D2-547F-43DF4A3F5D2E}"/>
                </a:ext>
              </a:extLst>
            </p:cNvPr>
            <p:cNvGrpSpPr/>
            <p:nvPr/>
          </p:nvGrpSpPr>
          <p:grpSpPr>
            <a:xfrm>
              <a:off x="1416598" y="919839"/>
              <a:ext cx="701992" cy="701724"/>
              <a:chOff x="4817897" y="694433"/>
              <a:chExt cx="1446392" cy="1445841"/>
            </a:xfrm>
          </p:grpSpPr>
          <p:sp>
            <p:nvSpPr>
              <p:cNvPr id="33" name="Freeform 32">
                <a:extLst>
                  <a:ext uri="{FF2B5EF4-FFF2-40B4-BE49-F238E27FC236}">
                    <a16:creationId xmlns:a16="http://schemas.microsoft.com/office/drawing/2014/main" id="{3854300A-1A5E-FC0C-C62C-75B5B0E473F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6440DD07-9EEE-BAA9-FDD0-110923277C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1E3BDCF5-939C-269D-227F-B7427CC84C0E}"/>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35" name="Group 34">
            <a:extLst>
              <a:ext uri="{FF2B5EF4-FFF2-40B4-BE49-F238E27FC236}">
                <a16:creationId xmlns:a16="http://schemas.microsoft.com/office/drawing/2014/main" id="{1D2A611C-76F8-C6E7-DE5A-899E906D1EA5}"/>
              </a:ext>
            </a:extLst>
          </p:cNvPr>
          <p:cNvGrpSpPr/>
          <p:nvPr/>
        </p:nvGrpSpPr>
        <p:grpSpPr>
          <a:xfrm>
            <a:off x="6308706" y="2128089"/>
            <a:ext cx="4934696" cy="712320"/>
            <a:chOff x="1416598" y="919839"/>
            <a:chExt cx="4934696" cy="712320"/>
          </a:xfrm>
        </p:grpSpPr>
        <p:sp>
          <p:nvSpPr>
            <p:cNvPr id="36" name="Rounded Rectangle 35">
              <a:extLst>
                <a:ext uri="{FF2B5EF4-FFF2-40B4-BE49-F238E27FC236}">
                  <a16:creationId xmlns:a16="http://schemas.microsoft.com/office/drawing/2014/main" id="{64B89EDC-F931-71B6-97B6-133F54A0A539}"/>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49">
              <a:extLst>
                <a:ext uri="{FF2B5EF4-FFF2-40B4-BE49-F238E27FC236}">
                  <a16:creationId xmlns:a16="http://schemas.microsoft.com/office/drawing/2014/main" id="{6501B9AD-73B3-BF21-8CC1-4C362200D033}"/>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Reflect on learning. </a:t>
              </a:r>
            </a:p>
          </p:txBody>
        </p:sp>
        <p:grpSp>
          <p:nvGrpSpPr>
            <p:cNvPr id="54" name="Graphic 8">
              <a:extLst>
                <a:ext uri="{FF2B5EF4-FFF2-40B4-BE49-F238E27FC236}">
                  <a16:creationId xmlns:a16="http://schemas.microsoft.com/office/drawing/2014/main" id="{D0A2EFCA-A71C-DB07-3479-0A5605FD1DDE}"/>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AE4FD722-B95C-938E-7AA0-43D6B1D84D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FEE88A97-9313-87B9-AE50-49D81D391D6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EE4BAFB6-4450-CE4E-906A-8CD622AADE8F}"/>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58" name="Group 57">
            <a:extLst>
              <a:ext uri="{FF2B5EF4-FFF2-40B4-BE49-F238E27FC236}">
                <a16:creationId xmlns:a16="http://schemas.microsoft.com/office/drawing/2014/main" id="{3647FB4B-11B2-FA8B-98F8-31A7FD2ED232}"/>
              </a:ext>
            </a:extLst>
          </p:cNvPr>
          <p:cNvGrpSpPr/>
          <p:nvPr/>
        </p:nvGrpSpPr>
        <p:grpSpPr>
          <a:xfrm>
            <a:off x="6719110" y="2977047"/>
            <a:ext cx="5153342" cy="712320"/>
            <a:chOff x="1416598" y="919839"/>
            <a:chExt cx="5153342" cy="712320"/>
          </a:xfrm>
        </p:grpSpPr>
        <p:sp>
          <p:nvSpPr>
            <p:cNvPr id="59" name="Rounded Rectangle 58">
              <a:extLst>
                <a:ext uri="{FF2B5EF4-FFF2-40B4-BE49-F238E27FC236}">
                  <a16:creationId xmlns:a16="http://schemas.microsoft.com/office/drawing/2014/main" id="{4B1E85AD-D707-D4EE-348C-A9FD4C441D0F}"/>
                </a:ext>
              </a:extLst>
            </p:cNvPr>
            <p:cNvSpPr/>
            <p:nvPr/>
          </p:nvSpPr>
          <p:spPr>
            <a:xfrm>
              <a:off x="1517286" y="930435"/>
              <a:ext cx="5052654"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9">
              <a:extLst>
                <a:ext uri="{FF2B5EF4-FFF2-40B4-BE49-F238E27FC236}">
                  <a16:creationId xmlns:a16="http://schemas.microsoft.com/office/drawing/2014/main" id="{AB542332-AF2B-CFF4-861B-588F894A92AC}"/>
                </a:ext>
              </a:extLst>
            </p:cNvPr>
            <p:cNvSpPr txBox="1"/>
            <p:nvPr/>
          </p:nvSpPr>
          <p:spPr>
            <a:xfrm>
              <a:off x="2178413" y="1134459"/>
              <a:ext cx="4391527"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Assimilate new knowledge and experiences. </a:t>
              </a:r>
            </a:p>
          </p:txBody>
        </p:sp>
        <p:grpSp>
          <p:nvGrpSpPr>
            <p:cNvPr id="61" name="Graphic 8">
              <a:extLst>
                <a:ext uri="{FF2B5EF4-FFF2-40B4-BE49-F238E27FC236}">
                  <a16:creationId xmlns:a16="http://schemas.microsoft.com/office/drawing/2014/main" id="{28339DF6-5642-6B3D-47B1-9EDFD2A25545}"/>
                </a:ext>
              </a:extLst>
            </p:cNvPr>
            <p:cNvGrpSpPr/>
            <p:nvPr/>
          </p:nvGrpSpPr>
          <p:grpSpPr>
            <a:xfrm>
              <a:off x="1416598" y="919839"/>
              <a:ext cx="701992" cy="701724"/>
              <a:chOff x="4817897" y="694433"/>
              <a:chExt cx="1446392" cy="1445841"/>
            </a:xfrm>
          </p:grpSpPr>
          <p:sp>
            <p:nvSpPr>
              <p:cNvPr id="63" name="Freeform 62">
                <a:extLst>
                  <a:ext uri="{FF2B5EF4-FFF2-40B4-BE49-F238E27FC236}">
                    <a16:creationId xmlns:a16="http://schemas.microsoft.com/office/drawing/2014/main" id="{B5303BD2-3C19-E7F6-EA76-AB08F9D2CD3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6AA04615-373D-5DEF-DFDF-FD18A97424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403C415A-45A2-104E-D28D-16C04FF448C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93" name="Group 192">
            <a:extLst>
              <a:ext uri="{FF2B5EF4-FFF2-40B4-BE49-F238E27FC236}">
                <a16:creationId xmlns:a16="http://schemas.microsoft.com/office/drawing/2014/main" id="{FF021776-7E31-BC16-3ADF-48B57EC72A7C}"/>
              </a:ext>
            </a:extLst>
          </p:cNvPr>
          <p:cNvGrpSpPr/>
          <p:nvPr/>
        </p:nvGrpSpPr>
        <p:grpSpPr>
          <a:xfrm>
            <a:off x="5884908" y="4674963"/>
            <a:ext cx="4934696" cy="712320"/>
            <a:chOff x="1416598" y="919839"/>
            <a:chExt cx="4934696" cy="712320"/>
          </a:xfrm>
        </p:grpSpPr>
        <p:sp>
          <p:nvSpPr>
            <p:cNvPr id="194" name="Rounded Rectangle 193">
              <a:extLst>
                <a:ext uri="{FF2B5EF4-FFF2-40B4-BE49-F238E27FC236}">
                  <a16:creationId xmlns:a16="http://schemas.microsoft.com/office/drawing/2014/main" id="{0E053648-ED64-FE77-6656-2F3D658AAC47}"/>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49">
              <a:extLst>
                <a:ext uri="{FF2B5EF4-FFF2-40B4-BE49-F238E27FC236}">
                  <a16:creationId xmlns:a16="http://schemas.microsoft.com/office/drawing/2014/main" id="{4AE670C9-AF1F-2473-A91B-3996AB6723AF}"/>
                </a:ext>
              </a:extLst>
            </p:cNvPr>
            <p:cNvSpPr txBox="1"/>
            <p:nvPr/>
          </p:nvSpPr>
          <p:spPr>
            <a:xfrm>
              <a:off x="2178413" y="1134460"/>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Brainstorm solution-focused ideas. </a:t>
              </a:r>
            </a:p>
          </p:txBody>
        </p:sp>
        <p:grpSp>
          <p:nvGrpSpPr>
            <p:cNvPr id="203" name="Graphic 8">
              <a:extLst>
                <a:ext uri="{FF2B5EF4-FFF2-40B4-BE49-F238E27FC236}">
                  <a16:creationId xmlns:a16="http://schemas.microsoft.com/office/drawing/2014/main" id="{03DEDB80-C4A2-4705-225C-4393293337E4}"/>
                </a:ext>
              </a:extLst>
            </p:cNvPr>
            <p:cNvGrpSpPr/>
            <p:nvPr/>
          </p:nvGrpSpPr>
          <p:grpSpPr>
            <a:xfrm>
              <a:off x="1416598" y="919839"/>
              <a:ext cx="701992" cy="701724"/>
              <a:chOff x="4817897" y="694433"/>
              <a:chExt cx="1446392" cy="1445841"/>
            </a:xfrm>
          </p:grpSpPr>
          <p:sp>
            <p:nvSpPr>
              <p:cNvPr id="205" name="Freeform 204">
                <a:extLst>
                  <a:ext uri="{FF2B5EF4-FFF2-40B4-BE49-F238E27FC236}">
                    <a16:creationId xmlns:a16="http://schemas.microsoft.com/office/drawing/2014/main" id="{B75F68FF-5410-E05B-409C-DA7532A391D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05B2650E-98B2-247E-7B23-50D936DEF2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04" name="TextBox 203">
              <a:extLst>
                <a:ext uri="{FF2B5EF4-FFF2-40B4-BE49-F238E27FC236}">
                  <a16:creationId xmlns:a16="http://schemas.microsoft.com/office/drawing/2014/main" id="{A37E2B73-9F3F-DFE7-FFF3-9D88089298D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207" name="Group 206">
            <a:extLst>
              <a:ext uri="{FF2B5EF4-FFF2-40B4-BE49-F238E27FC236}">
                <a16:creationId xmlns:a16="http://schemas.microsoft.com/office/drawing/2014/main" id="{925322E9-2E6D-CB38-0D40-99B1F490E6BE}"/>
              </a:ext>
            </a:extLst>
          </p:cNvPr>
          <p:cNvGrpSpPr/>
          <p:nvPr/>
        </p:nvGrpSpPr>
        <p:grpSpPr>
          <a:xfrm>
            <a:off x="6308706" y="3826005"/>
            <a:ext cx="4874873" cy="712320"/>
            <a:chOff x="1416598" y="919839"/>
            <a:chExt cx="4874873" cy="712320"/>
          </a:xfrm>
        </p:grpSpPr>
        <p:sp>
          <p:nvSpPr>
            <p:cNvPr id="208" name="Rounded Rectangle 207">
              <a:extLst>
                <a:ext uri="{FF2B5EF4-FFF2-40B4-BE49-F238E27FC236}">
                  <a16:creationId xmlns:a16="http://schemas.microsoft.com/office/drawing/2014/main" id="{AF8ECEE2-DD69-100C-9EAA-AC41986C5567}"/>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49">
              <a:extLst>
                <a:ext uri="{FF2B5EF4-FFF2-40B4-BE49-F238E27FC236}">
                  <a16:creationId xmlns:a16="http://schemas.microsoft.com/office/drawing/2014/main" id="{88EF7C0C-2860-FDDC-7C45-6C444FCFC494}"/>
                </a:ext>
              </a:extLst>
            </p:cNvPr>
            <p:cNvSpPr txBox="1"/>
            <p:nvPr/>
          </p:nvSpPr>
          <p:spPr>
            <a:xfrm>
              <a:off x="2178413" y="1019044"/>
              <a:ext cx="3749083" cy="55720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Start conversations with others to gain a different perspective. </a:t>
              </a:r>
            </a:p>
          </p:txBody>
        </p:sp>
        <p:grpSp>
          <p:nvGrpSpPr>
            <p:cNvPr id="216" name="Graphic 8">
              <a:extLst>
                <a:ext uri="{FF2B5EF4-FFF2-40B4-BE49-F238E27FC236}">
                  <a16:creationId xmlns:a16="http://schemas.microsoft.com/office/drawing/2014/main" id="{CE05CE42-718E-D233-4C48-871AB1954A6F}"/>
                </a:ext>
              </a:extLst>
            </p:cNvPr>
            <p:cNvGrpSpPr/>
            <p:nvPr/>
          </p:nvGrpSpPr>
          <p:grpSpPr>
            <a:xfrm>
              <a:off x="1416598" y="919839"/>
              <a:ext cx="701992" cy="701724"/>
              <a:chOff x="4817897" y="694433"/>
              <a:chExt cx="1446392" cy="1445841"/>
            </a:xfrm>
          </p:grpSpPr>
          <p:sp>
            <p:nvSpPr>
              <p:cNvPr id="220" name="Freeform 219">
                <a:extLst>
                  <a:ext uri="{FF2B5EF4-FFF2-40B4-BE49-F238E27FC236}">
                    <a16:creationId xmlns:a16="http://schemas.microsoft.com/office/drawing/2014/main" id="{51A0662C-30DC-6C70-360F-FC1A1C7AA8C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DB2E2E09-9029-86B5-EADA-F92A344E9D2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7" name="TextBox 216">
              <a:extLst>
                <a:ext uri="{FF2B5EF4-FFF2-40B4-BE49-F238E27FC236}">
                  <a16:creationId xmlns:a16="http://schemas.microsoft.com/office/drawing/2014/main" id="{5469DD9B-90CC-5DDD-9422-D0474812F66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222" name="Group 221">
            <a:extLst>
              <a:ext uri="{FF2B5EF4-FFF2-40B4-BE49-F238E27FC236}">
                <a16:creationId xmlns:a16="http://schemas.microsoft.com/office/drawing/2014/main" id="{6BB9BA09-6221-D34C-DC21-C56A7472B5C6}"/>
              </a:ext>
            </a:extLst>
          </p:cNvPr>
          <p:cNvGrpSpPr/>
          <p:nvPr/>
        </p:nvGrpSpPr>
        <p:grpSpPr>
          <a:xfrm>
            <a:off x="5103226" y="5523924"/>
            <a:ext cx="4874873" cy="712320"/>
            <a:chOff x="1416598" y="919839"/>
            <a:chExt cx="4874873" cy="712320"/>
          </a:xfrm>
        </p:grpSpPr>
        <p:sp>
          <p:nvSpPr>
            <p:cNvPr id="223" name="Rounded Rectangle 222">
              <a:extLst>
                <a:ext uri="{FF2B5EF4-FFF2-40B4-BE49-F238E27FC236}">
                  <a16:creationId xmlns:a16="http://schemas.microsoft.com/office/drawing/2014/main" id="{EA90B2F7-3B03-E272-D2A0-69AA27D3779F}"/>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49">
              <a:extLst>
                <a:ext uri="{FF2B5EF4-FFF2-40B4-BE49-F238E27FC236}">
                  <a16:creationId xmlns:a16="http://schemas.microsoft.com/office/drawing/2014/main" id="{C3AE97F6-390D-8FA2-5906-D8789F614B61}"/>
                </a:ext>
              </a:extLst>
            </p:cNvPr>
            <p:cNvSpPr txBox="1"/>
            <p:nvPr/>
          </p:nvSpPr>
          <p:spPr>
            <a:xfrm>
              <a:off x="2178414" y="1019044"/>
              <a:ext cx="3913140" cy="55720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Evaluate the opinions, judgments and decisions of others. </a:t>
              </a:r>
            </a:p>
          </p:txBody>
        </p:sp>
        <p:grpSp>
          <p:nvGrpSpPr>
            <p:cNvPr id="225" name="Graphic 8">
              <a:extLst>
                <a:ext uri="{FF2B5EF4-FFF2-40B4-BE49-F238E27FC236}">
                  <a16:creationId xmlns:a16="http://schemas.microsoft.com/office/drawing/2014/main" id="{6AF7DF20-2605-8D13-266B-0CA3FA0B9D35}"/>
                </a:ext>
              </a:extLst>
            </p:cNvPr>
            <p:cNvGrpSpPr/>
            <p:nvPr/>
          </p:nvGrpSpPr>
          <p:grpSpPr>
            <a:xfrm>
              <a:off x="1416598" y="919839"/>
              <a:ext cx="701992" cy="701724"/>
              <a:chOff x="4817897" y="694433"/>
              <a:chExt cx="1446392" cy="1445841"/>
            </a:xfrm>
          </p:grpSpPr>
          <p:sp>
            <p:nvSpPr>
              <p:cNvPr id="227" name="Freeform 226">
                <a:extLst>
                  <a:ext uri="{FF2B5EF4-FFF2-40B4-BE49-F238E27FC236}">
                    <a16:creationId xmlns:a16="http://schemas.microsoft.com/office/drawing/2014/main" id="{99A32D5E-1B94-1357-C967-E118488C0C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C225AC36-9940-4824-843E-FCA018E3EC1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26" name="TextBox 225">
              <a:extLst>
                <a:ext uri="{FF2B5EF4-FFF2-40B4-BE49-F238E27FC236}">
                  <a16:creationId xmlns:a16="http://schemas.microsoft.com/office/drawing/2014/main" id="{21C55162-F78C-1714-D0D9-A1D3617252A9}"/>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sp>
        <p:nvSpPr>
          <p:cNvPr id="229" name="Text Placeholder 2">
            <a:extLst>
              <a:ext uri="{FF2B5EF4-FFF2-40B4-BE49-F238E27FC236}">
                <a16:creationId xmlns:a16="http://schemas.microsoft.com/office/drawing/2014/main" id="{A7336234-5238-F893-40DD-6C8930BBAAA8}"/>
              </a:ext>
            </a:extLst>
          </p:cNvPr>
          <p:cNvSpPr txBox="1">
            <a:spLocks/>
          </p:cNvSpPr>
          <p:nvPr/>
        </p:nvSpPr>
        <p:spPr>
          <a:xfrm>
            <a:off x="567962" y="5948083"/>
            <a:ext cx="3972718" cy="65886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r>
              <a:rPr lang="en-US" sz="1400" dirty="0"/>
              <a:t>Source: Forbes, 2020: https://www.forbes.com/sites/forbescoachescouncil/2020/11/03/seven-critical-thinking-tactics-high-performing-leaders-to-make-informed-decisions/?sh=2ed7b3ce24f7</a:t>
            </a:r>
          </a:p>
        </p:txBody>
      </p:sp>
      <p:grpSp>
        <p:nvGrpSpPr>
          <p:cNvPr id="232" name="Group 231">
            <a:extLst>
              <a:ext uri="{FF2B5EF4-FFF2-40B4-BE49-F238E27FC236}">
                <a16:creationId xmlns:a16="http://schemas.microsoft.com/office/drawing/2014/main" id="{71F51CB9-58ED-46B8-5031-77628761E5C2}"/>
              </a:ext>
            </a:extLst>
          </p:cNvPr>
          <p:cNvGrpSpPr/>
          <p:nvPr/>
        </p:nvGrpSpPr>
        <p:grpSpPr>
          <a:xfrm>
            <a:off x="5703138" y="3760370"/>
            <a:ext cx="230346" cy="230551"/>
            <a:chOff x="1073516" y="1527833"/>
            <a:chExt cx="230346" cy="230551"/>
          </a:xfrm>
        </p:grpSpPr>
        <p:sp>
          <p:nvSpPr>
            <p:cNvPr id="233" name="Freeform 232">
              <a:extLst>
                <a:ext uri="{FF2B5EF4-FFF2-40B4-BE49-F238E27FC236}">
                  <a16:creationId xmlns:a16="http://schemas.microsoft.com/office/drawing/2014/main" id="{21D5F348-C3B0-8E87-57FB-800DCD03C58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71F246C-3ADD-2C8A-A294-FBD4094F763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83F513E8-F87F-19B9-44F2-5A75E594604C}"/>
              </a:ext>
            </a:extLst>
          </p:cNvPr>
          <p:cNvGrpSpPr/>
          <p:nvPr/>
        </p:nvGrpSpPr>
        <p:grpSpPr>
          <a:xfrm>
            <a:off x="5687399" y="2589645"/>
            <a:ext cx="230346" cy="230551"/>
            <a:chOff x="1073516" y="1527833"/>
            <a:chExt cx="230346" cy="230551"/>
          </a:xfrm>
        </p:grpSpPr>
        <p:sp>
          <p:nvSpPr>
            <p:cNvPr id="237" name="Freeform 236">
              <a:extLst>
                <a:ext uri="{FF2B5EF4-FFF2-40B4-BE49-F238E27FC236}">
                  <a16:creationId xmlns:a16="http://schemas.microsoft.com/office/drawing/2014/main" id="{FC3CF6FB-C4BB-C6DE-649F-47F7F073969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9FC32B7-FA5A-1328-7AB6-A0894F7E5CCC}"/>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Tree>
    <p:extLst>
      <p:ext uri="{BB962C8B-B14F-4D97-AF65-F5344CB8AC3E}">
        <p14:creationId xmlns:p14="http://schemas.microsoft.com/office/powerpoint/2010/main" val="12663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20236" y="2686432"/>
            <a:ext cx="3355267" cy="4171568"/>
          </a:xfrm>
        </p:spPr>
        <p:txBody>
          <a:bodyPr>
            <a:normAutofit/>
          </a:bodyPr>
          <a:lstStyle/>
          <a:p>
            <a:pPr marL="15875" indent="-15875"/>
            <a:r>
              <a:rPr lang="en-US" dirty="0">
                <a:solidFill>
                  <a:schemeClr val="bg1"/>
                </a:solidFill>
              </a:rPr>
              <a:t>Adaptive leadership is a leadership model that was introduced by Ronald Heifetz and Marty </a:t>
            </a:r>
            <a:r>
              <a:rPr lang="en-US" dirty="0" err="1">
                <a:solidFill>
                  <a:schemeClr val="bg1"/>
                </a:solidFill>
              </a:rPr>
              <a:t>Linsky</a:t>
            </a:r>
            <a:r>
              <a:rPr lang="en-US" dirty="0">
                <a:solidFill>
                  <a:schemeClr val="bg1"/>
                </a:solidFill>
              </a:rPr>
              <a:t>.  Heifetz defines it as the act of </a:t>
            </a:r>
            <a:r>
              <a:rPr lang="en-US" dirty="0" err="1">
                <a:solidFill>
                  <a:schemeClr val="bg1"/>
                </a:solidFill>
              </a:rPr>
              <a:t>mobilising</a:t>
            </a:r>
            <a:r>
              <a:rPr lang="en-US" dirty="0">
                <a:solidFill>
                  <a:schemeClr val="bg1"/>
                </a:solidFill>
              </a:rPr>
              <a:t> a group of individuals to handle tough challenges and emerge triumphant in the end</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lnSpcReduction="10000"/>
          </a:bodyPr>
          <a:lstStyle/>
          <a:p>
            <a:r>
              <a:rPr lang="en-GB" dirty="0">
                <a:solidFill>
                  <a:schemeClr val="bg1"/>
                </a:solidFill>
              </a:rPr>
              <a:t>Four Main Principles of Adaptive Leadership</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452533" y="491603"/>
            <a:ext cx="6492666" cy="7540526"/>
          </a:xfrm>
          <a:prstGeom prst="rect">
            <a:avLst/>
          </a:prstGeom>
          <a:noFill/>
        </p:spPr>
        <p:txBody>
          <a:bodyPr wrap="square" rtlCol="0">
            <a:spAutoFit/>
          </a:bodyPr>
          <a:lstStyle/>
          <a:p>
            <a:pPr>
              <a:defRPr/>
            </a:pPr>
            <a:r>
              <a:rPr lang="en-US" sz="2800" dirty="0">
                <a:solidFill>
                  <a:srgbClr val="F16924"/>
                </a:solidFill>
              </a:rPr>
              <a:t>01 </a:t>
            </a:r>
            <a:r>
              <a:rPr lang="en-GB" sz="2800" b="1" dirty="0">
                <a:solidFill>
                  <a:srgbClr val="B41F7A"/>
                </a:solidFill>
                <a:ea typeface="Roboto" charset="0"/>
                <a:cs typeface="Roboto" charset="0"/>
              </a:rPr>
              <a:t>Emotional Intelligence</a:t>
            </a:r>
            <a:endParaRPr kumimoji="0" lang="en-GB" sz="2800" b="1" i="0" u="none" strike="noStrike" kern="1200" cap="none" spc="0" normalizeH="0" baseline="0" noProof="0" dirty="0">
              <a:ln>
                <a:noFill/>
              </a:ln>
              <a:solidFill>
                <a:srgbClr val="B41F7A"/>
              </a:solidFill>
              <a:effectLst/>
              <a:uLnTx/>
              <a:uFillTx/>
              <a:ea typeface="Roboto" charset="0"/>
              <a:cs typeface="Roboto" charset="0"/>
            </a:endParaRPr>
          </a:p>
          <a:p>
            <a:pPr>
              <a:defRPr/>
            </a:pPr>
            <a:r>
              <a:rPr lang="en-GB" sz="2200" dirty="0">
                <a:solidFill>
                  <a:srgbClr val="595959"/>
                </a:solidFill>
                <a:ea typeface="Lato Light" charset="0"/>
                <a:cs typeface="Lato Light" charset="0"/>
              </a:rPr>
              <a:t>Emotional intelligence is the ability to recognise your own feelings and those of other people. With this awareness, an adaptive leader is able to build trust with other participants and foster quality relationships.</a:t>
            </a:r>
          </a:p>
          <a:p>
            <a:pPr>
              <a:defRPr/>
            </a:pPr>
            <a:endParaRPr lang="en-GB" sz="2200" dirty="0">
              <a:solidFill>
                <a:srgbClr val="595959"/>
              </a:solidFill>
              <a:ea typeface="Lato Light" charset="0"/>
              <a:cs typeface="Lato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595959"/>
              </a:solidFill>
              <a:ea typeface="Roboto" charset="0"/>
              <a:cs typeface="Roboto" charset="0"/>
            </a:endParaRPr>
          </a:p>
          <a:p>
            <a:pPr lvl="0">
              <a:defRPr/>
            </a:pPr>
            <a:r>
              <a:rPr lang="en-US" sz="2800" dirty="0">
                <a:solidFill>
                  <a:srgbClr val="F16924"/>
                </a:solidFill>
              </a:rPr>
              <a:t>02 </a:t>
            </a:r>
            <a:r>
              <a:rPr lang="en-GB" sz="2800" b="1" dirty="0">
                <a:solidFill>
                  <a:srgbClr val="B41F7A"/>
                </a:solidFill>
                <a:ea typeface="Roboto" charset="0"/>
                <a:cs typeface="Roboto" charset="0"/>
              </a:rPr>
              <a:t>Organisational justice</a:t>
            </a:r>
          </a:p>
          <a:p>
            <a:pPr lvl="0">
              <a:defRPr/>
            </a:pPr>
            <a:r>
              <a:rPr lang="en-GB" sz="2200" dirty="0">
                <a:solidFill>
                  <a:srgbClr val="595959"/>
                </a:solidFill>
                <a:ea typeface="Roboto" charset="0"/>
                <a:cs typeface="Roboto" charset="0"/>
              </a:rPr>
              <a:t>Another fundamental principle of adaptive leadership is fostering a culture of honesty. Adaptive leaders know the best policies to introduce for the good of the organisation. They also know the best ways to introduce these changes so that people embrace them. Adaptive leaders are willing to accommodate other peoples’ views, hence, assuring them that they are valued and respected.</a:t>
            </a:r>
          </a:p>
          <a:p>
            <a:pPr lvl="0">
              <a:defRPr/>
            </a:pPr>
            <a:endParaRPr lang="en-GB" sz="2200" b="1" dirty="0">
              <a:solidFill>
                <a:srgbClr val="595959"/>
              </a:solidFill>
              <a:ea typeface="Roboto" charset="0"/>
              <a:cs typeface="Roboto" charset="0"/>
            </a:endParaRPr>
          </a:p>
          <a:p>
            <a:pPr lvl="0">
              <a:defRPr/>
            </a:pPr>
            <a:r>
              <a:rPr lang="en-GB" sz="2200" b="1" dirty="0">
                <a:solidFill>
                  <a:srgbClr val="595959"/>
                </a:solidFill>
                <a:ea typeface="Roboto" charset="0"/>
                <a:cs typeface="Roboto" charset="0"/>
              </a:rPr>
              <a:t> </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01097" y="2781226"/>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 name="Graphic 2">
            <a:extLst>
              <a:ext uri="{FF2B5EF4-FFF2-40B4-BE49-F238E27FC236}">
                <a16:creationId xmlns:a16="http://schemas.microsoft.com/office/drawing/2014/main" id="{0D50C8A6-D78A-A1F6-7F68-3875C485B648}"/>
              </a:ext>
            </a:extLst>
          </p:cNvPr>
          <p:cNvGrpSpPr/>
          <p:nvPr/>
        </p:nvGrpSpPr>
        <p:grpSpPr>
          <a:xfrm>
            <a:off x="4409355" y="3089745"/>
            <a:ext cx="893172" cy="951060"/>
            <a:chOff x="3918554" y="774528"/>
            <a:chExt cx="868197" cy="924466"/>
          </a:xfrm>
          <a:solidFill>
            <a:srgbClr val="595959"/>
          </a:solidFill>
        </p:grpSpPr>
        <p:grpSp>
          <p:nvGrpSpPr>
            <p:cNvPr id="5" name="Graphic 2">
              <a:extLst>
                <a:ext uri="{FF2B5EF4-FFF2-40B4-BE49-F238E27FC236}">
                  <a16:creationId xmlns:a16="http://schemas.microsoft.com/office/drawing/2014/main" id="{2F54F8D6-3DEF-B991-48DD-1424D6B20C5A}"/>
                </a:ext>
              </a:extLst>
            </p:cNvPr>
            <p:cNvGrpSpPr/>
            <p:nvPr/>
          </p:nvGrpSpPr>
          <p:grpSpPr>
            <a:xfrm>
              <a:off x="3918554" y="774528"/>
              <a:ext cx="868197" cy="924466"/>
              <a:chOff x="3918554" y="774528"/>
              <a:chExt cx="868197" cy="924466"/>
            </a:xfrm>
            <a:grpFill/>
          </p:grpSpPr>
          <p:sp>
            <p:nvSpPr>
              <p:cNvPr id="49" name="Freeform 48">
                <a:extLst>
                  <a:ext uri="{FF2B5EF4-FFF2-40B4-BE49-F238E27FC236}">
                    <a16:creationId xmlns:a16="http://schemas.microsoft.com/office/drawing/2014/main" id="{D470FD77-186E-AA84-1CD3-CF227BE957A3}"/>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1B60C2F8-2688-533E-E96F-095D5928ABC1}"/>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 name="Graphic 2">
              <a:extLst>
                <a:ext uri="{FF2B5EF4-FFF2-40B4-BE49-F238E27FC236}">
                  <a16:creationId xmlns:a16="http://schemas.microsoft.com/office/drawing/2014/main" id="{A2F25393-41BC-2F55-75A7-F92CCD78011E}"/>
                </a:ext>
              </a:extLst>
            </p:cNvPr>
            <p:cNvGrpSpPr/>
            <p:nvPr/>
          </p:nvGrpSpPr>
          <p:grpSpPr>
            <a:xfrm>
              <a:off x="3958353" y="890522"/>
              <a:ext cx="708520" cy="605461"/>
              <a:chOff x="3958353" y="890522"/>
              <a:chExt cx="708520" cy="605461"/>
            </a:xfrm>
            <a:grpFill/>
          </p:grpSpPr>
          <p:sp>
            <p:nvSpPr>
              <p:cNvPr id="47" name="Freeform 46">
                <a:extLst>
                  <a:ext uri="{FF2B5EF4-FFF2-40B4-BE49-F238E27FC236}">
                    <a16:creationId xmlns:a16="http://schemas.microsoft.com/office/drawing/2014/main" id="{305C524D-C60E-5CE8-7BBA-D5E300D7F3B7}"/>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C66506FD-60EE-7EAC-BC1F-961ABCD6C1E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1" name="Group 50">
            <a:extLst>
              <a:ext uri="{FF2B5EF4-FFF2-40B4-BE49-F238E27FC236}">
                <a16:creationId xmlns:a16="http://schemas.microsoft.com/office/drawing/2014/main" id="{55BF5329-AF7F-0CF5-5B0C-037DC77587B9}"/>
              </a:ext>
            </a:extLst>
          </p:cNvPr>
          <p:cNvGrpSpPr/>
          <p:nvPr/>
        </p:nvGrpSpPr>
        <p:grpSpPr>
          <a:xfrm>
            <a:off x="4412937" y="526006"/>
            <a:ext cx="851397" cy="988098"/>
            <a:chOff x="8360213" y="3458151"/>
            <a:chExt cx="853935" cy="991043"/>
          </a:xfrm>
          <a:solidFill>
            <a:srgbClr val="595959"/>
          </a:solidFill>
        </p:grpSpPr>
        <p:grpSp>
          <p:nvGrpSpPr>
            <p:cNvPr id="52" name="Graphic 2">
              <a:extLst>
                <a:ext uri="{FF2B5EF4-FFF2-40B4-BE49-F238E27FC236}">
                  <a16:creationId xmlns:a16="http://schemas.microsoft.com/office/drawing/2014/main" id="{D3E474DF-E89B-893F-DFF2-5B96F1F1A31A}"/>
                </a:ext>
              </a:extLst>
            </p:cNvPr>
            <p:cNvGrpSpPr/>
            <p:nvPr userDrawn="1"/>
          </p:nvGrpSpPr>
          <p:grpSpPr>
            <a:xfrm>
              <a:off x="8599192" y="3595917"/>
              <a:ext cx="375982" cy="204367"/>
              <a:chOff x="2642504" y="3763150"/>
              <a:chExt cx="375982" cy="204367"/>
            </a:xfrm>
            <a:grpFill/>
          </p:grpSpPr>
          <p:sp>
            <p:nvSpPr>
              <p:cNvPr id="58" name="Freeform 57">
                <a:extLst>
                  <a:ext uri="{FF2B5EF4-FFF2-40B4-BE49-F238E27FC236}">
                    <a16:creationId xmlns:a16="http://schemas.microsoft.com/office/drawing/2014/main" id="{3A843F1D-A4A8-6506-653F-B30E0587F723}"/>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08DD00F-11DD-CF95-55E3-CF74699279B6}"/>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53" name="Graphic 2">
              <a:extLst>
                <a:ext uri="{FF2B5EF4-FFF2-40B4-BE49-F238E27FC236}">
                  <a16:creationId xmlns:a16="http://schemas.microsoft.com/office/drawing/2014/main" id="{2287FE16-1A32-D19D-33A4-98A59533FA83}"/>
                </a:ext>
              </a:extLst>
            </p:cNvPr>
            <p:cNvGrpSpPr/>
            <p:nvPr userDrawn="1"/>
          </p:nvGrpSpPr>
          <p:grpSpPr>
            <a:xfrm>
              <a:off x="8360213" y="3458151"/>
              <a:ext cx="853935" cy="991043"/>
              <a:chOff x="2403525" y="3625384"/>
              <a:chExt cx="853935" cy="991043"/>
            </a:xfrm>
            <a:grpFill/>
          </p:grpSpPr>
          <p:sp>
            <p:nvSpPr>
              <p:cNvPr id="54" name="Freeform 53">
                <a:extLst>
                  <a:ext uri="{FF2B5EF4-FFF2-40B4-BE49-F238E27FC236}">
                    <a16:creationId xmlns:a16="http://schemas.microsoft.com/office/drawing/2014/main" id="{DCF84E17-EBE5-8D3F-E266-DEE973D7D6C7}"/>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ADD1D31-0254-DB4D-0EB8-0936E6A6BF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510D275-27B5-36FC-33EC-C0C3267886E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82619C3-753D-E585-5816-9E9C74930D3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3177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Based on the findings of the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 International Early Warning System Learning Framework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the SECure VET Package and learning model has been designed across six engaging training modules:-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What is a business crisis and what are early detection mechanisms?</a:t>
            </a:r>
          </a:p>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Knowing when –an overview of the 3 phases on SME/business crisis - main stages, the pre-crisis, the management and response stage itself and the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THE FUNDAMENTALS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You did not see this coming, it’s not usually something you’re prepared for, but once it happens, you wish you were, e.g.  natural crisis, weakening economy and calamities, market environment e.g., supply chains , technology related issues .</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EXTERNAL UNAVOIDABLE FACTORS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Management skills and culture,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Product sales crisis, Customer base, dependency, relationships.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Data systems and tools of internal and external analysis within the business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Earnings and liquidity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Operational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Technology deficits – lack of skills and resources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Organisational/personnel crisis</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INTERNAL FACTORS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LEADERSHIP CULTURE, STAKEHOLDER MANAGEMENT AND COMMUNICATIONS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UNDERSTANDING FINANCIAL AND LIQUIDITY RATIOS &amp; INSOLVENCY AS A RESTRUCTURING APPROACH</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As an SME with limited resources, how can you implement early warning systems that enable you to detect crises at an early stage before they take on dimensions that threaten the company's existence.</a:t>
            </a:r>
          </a:p>
          <a:p>
            <a:pPr>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a:t>
            </a: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EARLY WARNING SYSTEMS</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lnSpcReduction="10000"/>
          </a:bodyPr>
          <a:lstStyle/>
          <a:p>
            <a:r>
              <a:rPr lang="en-GB" dirty="0">
                <a:solidFill>
                  <a:schemeClr val="bg1"/>
                </a:solidFill>
              </a:rPr>
              <a:t>Four Main Principles of Adaptive Leadership</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775375" y="491603"/>
            <a:ext cx="6169824" cy="7540526"/>
          </a:xfrm>
          <a:prstGeom prst="rect">
            <a:avLst/>
          </a:prstGeom>
          <a:noFill/>
        </p:spPr>
        <p:txBody>
          <a:bodyPr wrap="square" rtlCol="0">
            <a:spAutoFit/>
          </a:bodyPr>
          <a:lstStyle/>
          <a:p>
            <a:pPr lvl="0">
              <a:defRPr/>
            </a:pPr>
            <a:r>
              <a:rPr lang="en-US" sz="2800" dirty="0">
                <a:solidFill>
                  <a:srgbClr val="F16924"/>
                </a:solidFill>
              </a:rPr>
              <a:t>03 </a:t>
            </a:r>
            <a:r>
              <a:rPr lang="en-GB" sz="2800" b="1" dirty="0">
                <a:solidFill>
                  <a:srgbClr val="B41F7A"/>
                </a:solidFill>
                <a:ea typeface="Roboto" charset="0"/>
                <a:cs typeface="Roboto" charset="0"/>
              </a:rPr>
              <a:t>Development</a:t>
            </a:r>
          </a:p>
          <a:p>
            <a:pPr lvl="0">
              <a:defRPr/>
            </a:pPr>
            <a:r>
              <a:rPr lang="en-GB" sz="2200" dirty="0">
                <a:solidFill>
                  <a:srgbClr val="595959"/>
                </a:solidFill>
                <a:ea typeface="Roboto" charset="0"/>
                <a:cs typeface="Roboto" charset="0"/>
              </a:rPr>
              <a:t>Adaptive leadership entails learning new things. If one technique is not yielding desired results, an adaptive leader goes out of his or her way to discover new strategies that can work. With new techniques, both the employees and the company at large will experience growth and development.</a:t>
            </a:r>
          </a:p>
          <a:p>
            <a:pPr lvl="0">
              <a:defRPr/>
            </a:pPr>
            <a:endParaRPr lang="en-GB" sz="2200" dirty="0">
              <a:solidFill>
                <a:srgbClr val="595959"/>
              </a:solidFill>
              <a:ea typeface="Roboto" charset="0"/>
              <a:cs typeface="Roboto" charset="0"/>
            </a:endParaRPr>
          </a:p>
          <a:p>
            <a:pPr lvl="0">
              <a:defRPr/>
            </a:pPr>
            <a:endParaRPr lang="en-GB" sz="3200" dirty="0">
              <a:solidFill>
                <a:srgbClr val="595959"/>
              </a:solidFill>
              <a:ea typeface="Roboto" charset="0"/>
              <a:cs typeface="Roboto" charset="0"/>
            </a:endParaRPr>
          </a:p>
          <a:p>
            <a:pPr lvl="0">
              <a:defRPr/>
            </a:pPr>
            <a:r>
              <a:rPr lang="en-US" sz="2800" dirty="0">
                <a:solidFill>
                  <a:srgbClr val="F16924"/>
                </a:solidFill>
              </a:rPr>
              <a:t>04 </a:t>
            </a:r>
            <a:r>
              <a:rPr lang="en-GB" sz="2800" b="1" dirty="0">
                <a:solidFill>
                  <a:srgbClr val="B41F7A"/>
                </a:solidFill>
                <a:ea typeface="Roboto" charset="0"/>
                <a:cs typeface="Roboto" charset="0"/>
              </a:rPr>
              <a:t>Character</a:t>
            </a:r>
          </a:p>
          <a:p>
            <a:pPr lvl="0">
              <a:defRPr/>
            </a:pPr>
            <a:r>
              <a:rPr lang="en-GB" sz="2200" dirty="0">
                <a:solidFill>
                  <a:srgbClr val="595959"/>
                </a:solidFill>
                <a:ea typeface="Roboto" charset="0"/>
                <a:cs typeface="Roboto" charset="0"/>
              </a:rPr>
              <a:t>Adaptive leadership is about having a deep sense of character, being transparent and creative. Adaptive leaders may not always be right, but they earn the respect of those they work with and practice what they recommend.</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lvl="0">
              <a:defRPr/>
            </a:pPr>
            <a:r>
              <a:rPr lang="en-GB" sz="2200" b="1" dirty="0">
                <a:solidFill>
                  <a:srgbClr val="595959"/>
                </a:solidFill>
                <a:ea typeface="Roboto" charset="0"/>
                <a:cs typeface="Roboto" charset="0"/>
              </a:rPr>
              <a:t> </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F0FE1B05-3855-8C18-61BC-529127DE17EE}"/>
              </a:ext>
            </a:extLst>
          </p:cNvPr>
          <p:cNvGrpSpPr/>
          <p:nvPr/>
        </p:nvGrpSpPr>
        <p:grpSpPr>
          <a:xfrm>
            <a:off x="4499771" y="3704861"/>
            <a:ext cx="874626" cy="976884"/>
            <a:chOff x="8865150" y="2423597"/>
            <a:chExt cx="667915" cy="746005"/>
          </a:xfrm>
          <a:solidFill>
            <a:srgbClr val="595959"/>
          </a:solidFill>
        </p:grpSpPr>
        <p:sp>
          <p:nvSpPr>
            <p:cNvPr id="31" name="Freeform 30">
              <a:extLst>
                <a:ext uri="{FF2B5EF4-FFF2-40B4-BE49-F238E27FC236}">
                  <a16:creationId xmlns:a16="http://schemas.microsoft.com/office/drawing/2014/main" id="{500C7EA6-5BBA-F5E9-F861-EC3AE8C8E70B}"/>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aphic 2">
              <a:extLst>
                <a:ext uri="{FF2B5EF4-FFF2-40B4-BE49-F238E27FC236}">
                  <a16:creationId xmlns:a16="http://schemas.microsoft.com/office/drawing/2014/main" id="{320D3D29-5770-477E-4400-519F3A218153}"/>
                </a:ext>
              </a:extLst>
            </p:cNvPr>
            <p:cNvGrpSpPr/>
            <p:nvPr/>
          </p:nvGrpSpPr>
          <p:grpSpPr>
            <a:xfrm>
              <a:off x="8865150" y="2423597"/>
              <a:ext cx="667915" cy="746005"/>
              <a:chOff x="8865150" y="2423597"/>
              <a:chExt cx="667915" cy="746005"/>
            </a:xfrm>
            <a:grpFill/>
          </p:grpSpPr>
          <p:sp>
            <p:nvSpPr>
              <p:cNvPr id="33" name="Freeform 32">
                <a:extLst>
                  <a:ext uri="{FF2B5EF4-FFF2-40B4-BE49-F238E27FC236}">
                    <a16:creationId xmlns:a16="http://schemas.microsoft.com/office/drawing/2014/main" id="{D3C55E7D-0164-29B8-793F-EE6CF7818888}"/>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8774BB34-A262-E68D-1208-02852D1F5C6D}"/>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93192830-D129-30D7-CFCC-2AE47FADDAA8}"/>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6754AE18-757C-21DD-3379-5C1530D791D4}"/>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DDBC5526-BBBE-1DDB-8DAD-B48FC3FCB22E}"/>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8" name="Group 37">
            <a:extLst>
              <a:ext uri="{FF2B5EF4-FFF2-40B4-BE49-F238E27FC236}">
                <a16:creationId xmlns:a16="http://schemas.microsoft.com/office/drawing/2014/main" id="{AEA50320-E088-0240-E185-0CDFC06A26C0}"/>
              </a:ext>
            </a:extLst>
          </p:cNvPr>
          <p:cNvGrpSpPr/>
          <p:nvPr/>
        </p:nvGrpSpPr>
        <p:grpSpPr>
          <a:xfrm>
            <a:off x="4582913" y="579205"/>
            <a:ext cx="851252" cy="850323"/>
            <a:chOff x="7257599" y="768348"/>
            <a:chExt cx="868457" cy="867509"/>
          </a:xfrm>
          <a:solidFill>
            <a:srgbClr val="595959"/>
          </a:solidFill>
        </p:grpSpPr>
        <p:sp>
          <p:nvSpPr>
            <p:cNvPr id="39" name="Freeform 38">
              <a:extLst>
                <a:ext uri="{FF2B5EF4-FFF2-40B4-BE49-F238E27FC236}">
                  <a16:creationId xmlns:a16="http://schemas.microsoft.com/office/drawing/2014/main" id="{98647607-C24D-7C38-D63A-3227040F8F6C}"/>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0" name="Graphic 2">
              <a:extLst>
                <a:ext uri="{FF2B5EF4-FFF2-40B4-BE49-F238E27FC236}">
                  <a16:creationId xmlns:a16="http://schemas.microsoft.com/office/drawing/2014/main" id="{06150730-83FD-36C8-9D78-E18CAE8FD5CC}"/>
                </a:ext>
              </a:extLst>
            </p:cNvPr>
            <p:cNvGrpSpPr/>
            <p:nvPr/>
          </p:nvGrpSpPr>
          <p:grpSpPr>
            <a:xfrm>
              <a:off x="7257599" y="768348"/>
              <a:ext cx="868457" cy="867509"/>
              <a:chOff x="7257599" y="768348"/>
              <a:chExt cx="868457" cy="867509"/>
            </a:xfrm>
            <a:grpFill/>
          </p:grpSpPr>
          <p:sp>
            <p:nvSpPr>
              <p:cNvPr id="41" name="Freeform 40">
                <a:extLst>
                  <a:ext uri="{FF2B5EF4-FFF2-40B4-BE49-F238E27FC236}">
                    <a16:creationId xmlns:a16="http://schemas.microsoft.com/office/drawing/2014/main" id="{E2CE06F2-A8EC-D4E2-A6E3-05130D8428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CB47A0-1310-73F4-1D7D-C19DF503912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5766C682-DE1F-0500-821D-F7D8BAACE27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0962DDA-3162-0B55-0B59-B9A2CF780F4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F36AA8A-A10F-9E0C-E5E9-ADF5936E37A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01097" y="3252217"/>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EA291DB4-20C1-EC01-343C-1B3AB7A7924F}"/>
              </a:ext>
            </a:extLst>
          </p:cNvPr>
          <p:cNvPicPr/>
          <p:nvPr/>
        </p:nvPicPr>
        <p:blipFill rotWithShape="1">
          <a:blip r:embed="rId3" cstate="screen">
            <a:extLst>
              <a:ext uri="{28A0092B-C50C-407E-A947-70E740481C1C}">
                <a14:useLocalDpi xmlns:a14="http://schemas.microsoft.com/office/drawing/2010/main"/>
              </a:ext>
            </a:extLst>
          </a:blip>
          <a:srcRect l="4723" t="-17878" r="23712" b="40521"/>
          <a:stretch/>
        </p:blipFill>
        <p:spPr>
          <a:xfrm>
            <a:off x="-102230" y="2637783"/>
            <a:ext cx="4250484" cy="4220217"/>
          </a:xfrm>
          <a:prstGeom prst="rect">
            <a:avLst/>
          </a:prstGeom>
        </p:spPr>
      </p:pic>
    </p:spTree>
    <p:extLst>
      <p:ext uri="{BB962C8B-B14F-4D97-AF65-F5344CB8AC3E}">
        <p14:creationId xmlns:p14="http://schemas.microsoft.com/office/powerpoint/2010/main" val="135357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80563-89E8-BD90-3646-73619EBFDEA2}"/>
              </a:ext>
            </a:extLst>
          </p:cNvPr>
          <p:cNvSpPr>
            <a:spLocks noGrp="1"/>
          </p:cNvSpPr>
          <p:nvPr>
            <p:ph type="body" sz="quarter" idx="18"/>
          </p:nvPr>
        </p:nvSpPr>
        <p:spPr>
          <a:xfrm>
            <a:off x="734714" y="1483386"/>
            <a:ext cx="4819420" cy="4511013"/>
          </a:xfrm>
        </p:spPr>
        <p:txBody>
          <a:bodyPr>
            <a:normAutofit/>
          </a:bodyPr>
          <a:lstStyle/>
          <a:p>
            <a:pPr marL="15875" indent="0">
              <a:lnSpc>
                <a:spcPts val="2280"/>
              </a:lnSpc>
              <a:spcBef>
                <a:spcPts val="0"/>
              </a:spcBef>
            </a:pPr>
            <a:r>
              <a:rPr lang="en-US" sz="2200" dirty="0"/>
              <a:t>Teamwork is required in crisis due to the need to react quickly and act in a unified and structured manner. Targeted communication and coordination of tasks within the team is crucial to successfully master emergencies and crises.</a:t>
            </a:r>
          </a:p>
          <a:p>
            <a:pPr marL="15875" indent="0">
              <a:lnSpc>
                <a:spcPts val="2280"/>
              </a:lnSpc>
              <a:spcBef>
                <a:spcPts val="0"/>
              </a:spcBef>
            </a:pPr>
            <a:endParaRPr lang="en-US" sz="2200" dirty="0"/>
          </a:p>
          <a:p>
            <a:pPr marL="15875" indent="0">
              <a:lnSpc>
                <a:spcPts val="2280"/>
              </a:lnSpc>
              <a:spcBef>
                <a:spcPts val="0"/>
              </a:spcBef>
            </a:pPr>
            <a:r>
              <a:rPr lang="en-US" sz="2200" b="1" dirty="0" err="1"/>
              <a:t>Organisations</a:t>
            </a:r>
            <a:r>
              <a:rPr lang="en-US" sz="2200" b="1" dirty="0"/>
              <a:t> form crisis management teams to decide on future course of action and devise strategies to help them come out of difficult times as soon as possible.</a:t>
            </a:r>
          </a:p>
          <a:p>
            <a:pPr marL="15875" indent="0">
              <a:lnSpc>
                <a:spcPts val="2280"/>
              </a:lnSpc>
              <a:spcBef>
                <a:spcPts val="0"/>
              </a:spcBef>
            </a:pPr>
            <a:endParaRPr lang="en-US" sz="2200" dirty="0"/>
          </a:p>
        </p:txBody>
      </p:sp>
      <p:sp>
        <p:nvSpPr>
          <p:cNvPr id="3" name="Text Placeholder 2">
            <a:extLst>
              <a:ext uri="{FF2B5EF4-FFF2-40B4-BE49-F238E27FC236}">
                <a16:creationId xmlns:a16="http://schemas.microsoft.com/office/drawing/2014/main" id="{56FEDDCE-192C-7F85-9159-F457C6AB5B60}"/>
              </a:ext>
            </a:extLst>
          </p:cNvPr>
          <p:cNvSpPr>
            <a:spLocks noGrp="1"/>
          </p:cNvSpPr>
          <p:nvPr>
            <p:ph type="body" sz="quarter" idx="16"/>
          </p:nvPr>
        </p:nvSpPr>
        <p:spPr>
          <a:xfrm>
            <a:off x="734714" y="524441"/>
            <a:ext cx="5085159" cy="582221"/>
          </a:xfrm>
        </p:spPr>
        <p:txBody>
          <a:bodyPr>
            <a:normAutofit lnSpcReduction="10000"/>
          </a:bodyPr>
          <a:lstStyle/>
          <a:p>
            <a:r>
              <a:rPr lang="en-US" dirty="0"/>
              <a:t>Teamwork</a:t>
            </a:r>
          </a:p>
        </p:txBody>
      </p:sp>
      <p:sp>
        <p:nvSpPr>
          <p:cNvPr id="7" name="Rectangle 6">
            <a:extLst>
              <a:ext uri="{FF2B5EF4-FFF2-40B4-BE49-F238E27FC236}">
                <a16:creationId xmlns:a16="http://schemas.microsoft.com/office/drawing/2014/main" id="{69B73B7C-CF88-9CE8-6993-E1BD6C1E0CC8}"/>
              </a:ext>
            </a:extLst>
          </p:cNvPr>
          <p:cNvSpPr/>
          <p:nvPr/>
        </p:nvSpPr>
        <p:spPr>
          <a:xfrm>
            <a:off x="5819873" y="0"/>
            <a:ext cx="1957703"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B4B7E6-5AD4-536D-3A76-DFE192B4AD06}"/>
              </a:ext>
            </a:extLst>
          </p:cNvPr>
          <p:cNvSpPr txBox="1"/>
          <p:nvPr/>
        </p:nvSpPr>
        <p:spPr>
          <a:xfrm>
            <a:off x="6101179" y="747819"/>
            <a:ext cx="5599753" cy="5071966"/>
          </a:xfrm>
          <a:prstGeom prst="rect">
            <a:avLst/>
          </a:prstGeom>
          <a:noFill/>
        </p:spPr>
        <p:txBody>
          <a:bodyPr wrap="square">
            <a:spAutoFit/>
          </a:bodyPr>
          <a:lstStyle/>
          <a:p>
            <a:pPr algn="l">
              <a:lnSpc>
                <a:spcPts val="2240"/>
              </a:lnSpc>
            </a:pPr>
            <a:r>
              <a:rPr lang="en-US" sz="2200" b="1" i="0" dirty="0">
                <a:solidFill>
                  <a:srgbClr val="444444"/>
                </a:solidFill>
                <a:effectLst/>
              </a:rPr>
              <a:t>Crisis Management team:</a:t>
            </a:r>
          </a:p>
          <a:p>
            <a:pPr algn="l">
              <a:lnSpc>
                <a:spcPts val="2240"/>
              </a:lnSpc>
            </a:pPr>
            <a:endParaRPr lang="en-US" sz="2200" b="0" i="0" dirty="0">
              <a:solidFill>
                <a:srgbClr val="444444"/>
              </a:solidFill>
              <a:effectLst/>
            </a:endParaRPr>
          </a:p>
          <a:p>
            <a:pPr marL="342900" indent="-342900" algn="l">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Detects the early signs of crisis.</a:t>
            </a:r>
          </a:p>
          <a:p>
            <a:pPr marL="342900" indent="-342900" algn="l">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 Identifies the problem areas</a:t>
            </a:r>
          </a:p>
          <a:p>
            <a:pPr marL="342900" indent="-342900" algn="l">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 Sits with employees face to face and discusses the identified areas of concern</a:t>
            </a:r>
          </a:p>
          <a:p>
            <a:pPr marL="342900" indent="-342900" algn="l">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-Prepares crisis management plan which works best during emergency situations</a:t>
            </a:r>
          </a:p>
          <a:p>
            <a:pPr marL="342900" indent="-342900" algn="l">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 Encourages the employees to face problems with courage, determination and smile, motivates them not to lose hope and deliver their level best.</a:t>
            </a:r>
          </a:p>
          <a:p>
            <a:pPr marL="342900" indent="-342900" algn="l">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 Helps the </a:t>
            </a:r>
            <a:r>
              <a:rPr lang="en-US" sz="2200" b="0" i="0" dirty="0" err="1">
                <a:solidFill>
                  <a:srgbClr val="444444"/>
                </a:solidFill>
                <a:effectLst/>
              </a:rPr>
              <a:t>organisation</a:t>
            </a:r>
            <a:r>
              <a:rPr lang="en-US" sz="2200" b="0" i="0" dirty="0">
                <a:solidFill>
                  <a:srgbClr val="444444"/>
                </a:solidFill>
                <a:effectLst/>
              </a:rPr>
              <a:t> come out of tough times and also prepare it for the future.</a:t>
            </a:r>
          </a:p>
          <a:p>
            <a:pPr algn="l">
              <a:lnSpc>
                <a:spcPts val="2240"/>
              </a:lnSpc>
            </a:pPr>
            <a:endParaRPr lang="en-US" sz="2200" dirty="0">
              <a:solidFill>
                <a:srgbClr val="444444"/>
              </a:solidFill>
            </a:endParaRPr>
          </a:p>
          <a:p>
            <a:pPr algn="l">
              <a:lnSpc>
                <a:spcPts val="2240"/>
              </a:lnSpc>
            </a:pPr>
            <a:endParaRPr lang="en-US" sz="2200" b="0" i="0" dirty="0">
              <a:solidFill>
                <a:srgbClr val="444444"/>
              </a:solidFill>
              <a:effectLst/>
            </a:endParaRPr>
          </a:p>
        </p:txBody>
      </p:sp>
      <p:sp>
        <p:nvSpPr>
          <p:cNvPr id="8" name="Rectangle 7">
            <a:extLst>
              <a:ext uri="{FF2B5EF4-FFF2-40B4-BE49-F238E27FC236}">
                <a16:creationId xmlns:a16="http://schemas.microsoft.com/office/drawing/2014/main" id="{38EB2C2C-EC2B-99DA-B1FC-25CF62B7450F}"/>
              </a:ext>
            </a:extLst>
          </p:cNvPr>
          <p:cNvSpPr/>
          <p:nvPr/>
        </p:nvSpPr>
        <p:spPr>
          <a:xfrm>
            <a:off x="676972" y="118209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 name="TextBox 8">
            <a:extLst>
              <a:ext uri="{FF2B5EF4-FFF2-40B4-BE49-F238E27FC236}">
                <a16:creationId xmlns:a16="http://schemas.microsoft.com/office/drawing/2014/main" id="{7697028E-9B70-EFAE-BB10-4AFAB210D6ED}"/>
              </a:ext>
            </a:extLst>
          </p:cNvPr>
          <p:cNvSpPr txBox="1"/>
          <p:nvPr/>
        </p:nvSpPr>
        <p:spPr>
          <a:xfrm>
            <a:off x="6096000" y="5432920"/>
            <a:ext cx="6383867" cy="461665"/>
          </a:xfrm>
          <a:prstGeom prst="rect">
            <a:avLst/>
          </a:prstGeom>
          <a:noFill/>
        </p:spPr>
        <p:txBody>
          <a:bodyPr wrap="square" rtlCol="0">
            <a:spAutoFit/>
          </a:bodyPr>
          <a:lstStyle/>
          <a:p>
            <a:r>
              <a:rPr lang="en-US" sz="1200" b="1" dirty="0">
                <a:solidFill>
                  <a:srgbClr val="B41F7A"/>
                </a:solidFill>
              </a:rPr>
              <a:t>Source: F24, 2021: </a:t>
            </a:r>
          </a:p>
          <a:p>
            <a:r>
              <a:rPr lang="en-US" sz="1200" dirty="0">
                <a:solidFill>
                  <a:srgbClr val="B41F7A"/>
                </a:solidFill>
                <a:hlinkClick r:id="rId2">
                  <a:extLst>
                    <a:ext uri="{A12FA001-AC4F-418D-AE19-62706E023703}">
                      <ahyp:hlinkClr xmlns:ahyp="http://schemas.microsoft.com/office/drawing/2018/hyperlinkcolor" val="tx"/>
                    </a:ext>
                  </a:extLst>
                </a:hlinkClick>
              </a:rPr>
              <a:t>https://f24.com/en/the-importance-of-teamwork-during-an-emergency-or-crisis/</a:t>
            </a:r>
            <a:r>
              <a:rPr lang="en-US" sz="1200" dirty="0">
                <a:solidFill>
                  <a:srgbClr val="B41F7A"/>
                </a:solidFill>
              </a:rPr>
              <a:t> </a:t>
            </a:r>
          </a:p>
        </p:txBody>
      </p:sp>
    </p:spTree>
    <p:extLst>
      <p:ext uri="{BB962C8B-B14F-4D97-AF65-F5344CB8AC3E}">
        <p14:creationId xmlns:p14="http://schemas.microsoft.com/office/powerpoint/2010/main" val="2162947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1" y="0"/>
            <a:ext cx="4572956"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8194" y="430173"/>
            <a:ext cx="3407358"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7 Things the Best Leaders Do in Times of Crisis</a:t>
            </a:r>
          </a:p>
        </p:txBody>
      </p:sp>
      <p:sp>
        <p:nvSpPr>
          <p:cNvPr id="2" name="Rectangle 1">
            <a:extLst>
              <a:ext uri="{FF2B5EF4-FFF2-40B4-BE49-F238E27FC236}">
                <a16:creationId xmlns:a16="http://schemas.microsoft.com/office/drawing/2014/main" id="{67D77CEC-A6B5-80B9-806C-9686FBF34ED7}"/>
              </a:ext>
            </a:extLst>
          </p:cNvPr>
          <p:cNvSpPr/>
          <p:nvPr/>
        </p:nvSpPr>
        <p:spPr>
          <a:xfrm>
            <a:off x="533968" y="22861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29" name="Text Placeholder 2">
            <a:extLst>
              <a:ext uri="{FF2B5EF4-FFF2-40B4-BE49-F238E27FC236}">
                <a16:creationId xmlns:a16="http://schemas.microsoft.com/office/drawing/2014/main" id="{A7336234-5238-F893-40DD-6C8930BBAAA8}"/>
              </a:ext>
            </a:extLst>
          </p:cNvPr>
          <p:cNvSpPr txBox="1">
            <a:spLocks/>
          </p:cNvSpPr>
          <p:nvPr/>
        </p:nvSpPr>
        <p:spPr>
          <a:xfrm>
            <a:off x="448817" y="2658889"/>
            <a:ext cx="3918331" cy="1210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r>
              <a:rPr lang="en-US" sz="1400" dirty="0"/>
              <a:t>Source: Training Industry:                                                                     </a:t>
            </a:r>
            <a:r>
              <a:rPr lang="en-US" sz="1400" dirty="0">
                <a:hlinkClick r:id="rId3">
                  <a:extLst>
                    <a:ext uri="{A12FA001-AC4F-418D-AE19-62706E023703}">
                      <ahyp:hlinkClr xmlns:ahyp="http://schemas.microsoft.com/office/drawing/2018/hyperlinkcolor" val="tx"/>
                    </a:ext>
                  </a:extLst>
                </a:hlinkClick>
              </a:rPr>
              <a:t>https://trainingindustry.com/blog/leadership/7-things-the-best-leaders-do-in-times-of-crisis/</a:t>
            </a:r>
            <a:endParaRPr lang="en-US" sz="1400" dirty="0"/>
          </a:p>
          <a:p>
            <a:pPr marL="14288" indent="-14288"/>
            <a:endParaRPr lang="en-US" sz="1400" dirty="0"/>
          </a:p>
        </p:txBody>
      </p:sp>
      <p:grpSp>
        <p:nvGrpSpPr>
          <p:cNvPr id="20" name="Group 19">
            <a:extLst>
              <a:ext uri="{FF2B5EF4-FFF2-40B4-BE49-F238E27FC236}">
                <a16:creationId xmlns:a16="http://schemas.microsoft.com/office/drawing/2014/main" id="{97FB74A6-9C06-D10B-0832-74CEF3AE7848}"/>
              </a:ext>
            </a:extLst>
          </p:cNvPr>
          <p:cNvGrpSpPr/>
          <p:nvPr/>
        </p:nvGrpSpPr>
        <p:grpSpPr>
          <a:xfrm>
            <a:off x="4572957" y="525963"/>
            <a:ext cx="7983595" cy="5806071"/>
            <a:chOff x="3864504" y="430173"/>
            <a:chExt cx="7983595" cy="5806071"/>
          </a:xfrm>
        </p:grpSpPr>
        <p:cxnSp>
          <p:nvCxnSpPr>
            <p:cNvPr id="242" name="Straight Connector 241">
              <a:extLst>
                <a:ext uri="{FF2B5EF4-FFF2-40B4-BE49-F238E27FC236}">
                  <a16:creationId xmlns:a16="http://schemas.microsoft.com/office/drawing/2014/main" id="{5D42419B-38C9-FF97-1BB3-EAE256AEF850}"/>
                </a:ext>
              </a:extLst>
            </p:cNvPr>
            <p:cNvCxnSpPr>
              <a:cxnSpLocks/>
            </p:cNvCxnSpPr>
            <p:nvPr/>
          </p:nvCxnSpPr>
          <p:spPr>
            <a:xfrm flipV="1">
              <a:off x="5793368" y="2448392"/>
              <a:ext cx="716766" cy="25444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50B946-6A3D-FDF6-641F-0232E35FB245}"/>
                </a:ext>
              </a:extLst>
            </p:cNvPr>
            <p:cNvCxnSpPr>
              <a:cxnSpLocks/>
            </p:cNvCxnSpPr>
            <p:nvPr/>
          </p:nvCxnSpPr>
          <p:spPr>
            <a:xfrm>
              <a:off x="5788477" y="3869528"/>
              <a:ext cx="821610" cy="343394"/>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078873" y="921439"/>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596675" y="1657354"/>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a:endCxn id="62" idx="1"/>
            </p:cNvCxnSpPr>
            <p:nvPr/>
          </p:nvCxnSpPr>
          <p:spPr>
            <a:xfrm>
              <a:off x="5909131" y="3325600"/>
              <a:ext cx="874265"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510488" y="4390168"/>
              <a:ext cx="705824" cy="60017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20781" y="4949522"/>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864504" y="1285772"/>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896863" y="1524744"/>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383497" y="2032692"/>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31591" y="2080829"/>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57393" y="3200965"/>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4949215" y="4747228"/>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405221" y="4297178"/>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5" name="Group 194">
              <a:extLst>
                <a:ext uri="{FF2B5EF4-FFF2-40B4-BE49-F238E27FC236}">
                  <a16:creationId xmlns:a16="http://schemas.microsoft.com/office/drawing/2014/main" id="{321BF6F3-8A9C-898A-8A52-50B1306BB7FA}"/>
                </a:ext>
              </a:extLst>
            </p:cNvPr>
            <p:cNvGrpSpPr/>
            <p:nvPr/>
          </p:nvGrpSpPr>
          <p:grpSpPr>
            <a:xfrm>
              <a:off x="5078873" y="430173"/>
              <a:ext cx="4934696" cy="712320"/>
              <a:chOff x="1416598" y="919839"/>
              <a:chExt cx="4934696" cy="712320"/>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Give a Clear Direction</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8" name="Group 7">
              <a:extLst>
                <a:ext uri="{FF2B5EF4-FFF2-40B4-BE49-F238E27FC236}">
                  <a16:creationId xmlns:a16="http://schemas.microsoft.com/office/drawing/2014/main" id="{12F5E59B-85E2-6F54-A0B5-A94A7551CED1}"/>
                </a:ext>
              </a:extLst>
            </p:cNvPr>
            <p:cNvGrpSpPr/>
            <p:nvPr/>
          </p:nvGrpSpPr>
          <p:grpSpPr>
            <a:xfrm>
              <a:off x="5860555" y="1279131"/>
              <a:ext cx="4934696" cy="712320"/>
              <a:chOff x="1416598" y="919839"/>
              <a:chExt cx="4934696" cy="712320"/>
            </a:xfrm>
          </p:grpSpPr>
          <p:sp>
            <p:nvSpPr>
              <p:cNvPr id="10" name="Rounded Rectangle 9">
                <a:extLst>
                  <a:ext uri="{FF2B5EF4-FFF2-40B4-BE49-F238E27FC236}">
                    <a16:creationId xmlns:a16="http://schemas.microsoft.com/office/drawing/2014/main" id="{C9868929-A9C8-6CC2-5FB8-EC98C8EE9139}"/>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49">
                <a:extLst>
                  <a:ext uri="{FF2B5EF4-FFF2-40B4-BE49-F238E27FC236}">
                    <a16:creationId xmlns:a16="http://schemas.microsoft.com/office/drawing/2014/main" id="{9546C228-6899-94C9-1820-443B0DB162A7}"/>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Focus on People</a:t>
                </a:r>
              </a:p>
            </p:txBody>
          </p:sp>
          <p:grpSp>
            <p:nvGrpSpPr>
              <p:cNvPr id="17" name="Graphic 8">
                <a:extLst>
                  <a:ext uri="{FF2B5EF4-FFF2-40B4-BE49-F238E27FC236}">
                    <a16:creationId xmlns:a16="http://schemas.microsoft.com/office/drawing/2014/main" id="{1140E144-5EBE-60D2-547F-43DF4A3F5D2E}"/>
                  </a:ext>
                </a:extLst>
              </p:cNvPr>
              <p:cNvGrpSpPr/>
              <p:nvPr/>
            </p:nvGrpSpPr>
            <p:grpSpPr>
              <a:xfrm>
                <a:off x="1416598" y="919839"/>
                <a:ext cx="701992" cy="701724"/>
                <a:chOff x="4817897" y="694433"/>
                <a:chExt cx="1446392" cy="1445841"/>
              </a:xfrm>
            </p:grpSpPr>
            <p:sp>
              <p:nvSpPr>
                <p:cNvPr id="33" name="Freeform 32">
                  <a:extLst>
                    <a:ext uri="{FF2B5EF4-FFF2-40B4-BE49-F238E27FC236}">
                      <a16:creationId xmlns:a16="http://schemas.microsoft.com/office/drawing/2014/main" id="{3854300A-1A5E-FC0C-C62C-75B5B0E473F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6440DD07-9EEE-BAA9-FDD0-110923277C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1E3BDCF5-939C-269D-227F-B7427CC84C0E}"/>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35" name="Group 34">
              <a:extLst>
                <a:ext uri="{FF2B5EF4-FFF2-40B4-BE49-F238E27FC236}">
                  <a16:creationId xmlns:a16="http://schemas.microsoft.com/office/drawing/2014/main" id="{1D2A611C-76F8-C6E7-DE5A-899E906D1EA5}"/>
                </a:ext>
              </a:extLst>
            </p:cNvPr>
            <p:cNvGrpSpPr/>
            <p:nvPr/>
          </p:nvGrpSpPr>
          <p:grpSpPr>
            <a:xfrm>
              <a:off x="6284353" y="2128089"/>
              <a:ext cx="4934696" cy="712320"/>
              <a:chOff x="1416598" y="919839"/>
              <a:chExt cx="4934696" cy="712320"/>
            </a:xfrm>
          </p:grpSpPr>
          <p:sp>
            <p:nvSpPr>
              <p:cNvPr id="36" name="Rounded Rectangle 35">
                <a:extLst>
                  <a:ext uri="{FF2B5EF4-FFF2-40B4-BE49-F238E27FC236}">
                    <a16:creationId xmlns:a16="http://schemas.microsoft.com/office/drawing/2014/main" id="{64B89EDC-F931-71B6-97B6-133F54A0A539}"/>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49">
                <a:extLst>
                  <a:ext uri="{FF2B5EF4-FFF2-40B4-BE49-F238E27FC236}">
                    <a16:creationId xmlns:a16="http://schemas.microsoft.com/office/drawing/2014/main" id="{6501B9AD-73B3-BF21-8CC1-4C362200D033}"/>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Find a Coach</a:t>
                </a:r>
              </a:p>
            </p:txBody>
          </p:sp>
          <p:grpSp>
            <p:nvGrpSpPr>
              <p:cNvPr id="54" name="Graphic 8">
                <a:extLst>
                  <a:ext uri="{FF2B5EF4-FFF2-40B4-BE49-F238E27FC236}">
                    <a16:creationId xmlns:a16="http://schemas.microsoft.com/office/drawing/2014/main" id="{D0A2EFCA-A71C-DB07-3479-0A5605FD1DDE}"/>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AE4FD722-B95C-938E-7AA0-43D6B1D84D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FEE88A97-9313-87B9-AE50-49D81D391D6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EE4BAFB6-4450-CE4E-906A-8CD622AADE8F}"/>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58" name="Group 57">
              <a:extLst>
                <a:ext uri="{FF2B5EF4-FFF2-40B4-BE49-F238E27FC236}">
                  <a16:creationId xmlns:a16="http://schemas.microsoft.com/office/drawing/2014/main" id="{3647FB4B-11B2-FA8B-98F8-31A7FD2ED232}"/>
                </a:ext>
              </a:extLst>
            </p:cNvPr>
            <p:cNvGrpSpPr/>
            <p:nvPr/>
          </p:nvGrpSpPr>
          <p:grpSpPr>
            <a:xfrm>
              <a:off x="6694757" y="2977047"/>
              <a:ext cx="5153342" cy="712320"/>
              <a:chOff x="1416598" y="919839"/>
              <a:chExt cx="5153342" cy="712320"/>
            </a:xfrm>
          </p:grpSpPr>
          <p:sp>
            <p:nvSpPr>
              <p:cNvPr id="59" name="Rounded Rectangle 58">
                <a:extLst>
                  <a:ext uri="{FF2B5EF4-FFF2-40B4-BE49-F238E27FC236}">
                    <a16:creationId xmlns:a16="http://schemas.microsoft.com/office/drawing/2014/main" id="{4B1E85AD-D707-D4EE-348C-A9FD4C441D0F}"/>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9">
                <a:extLst>
                  <a:ext uri="{FF2B5EF4-FFF2-40B4-BE49-F238E27FC236}">
                    <a16:creationId xmlns:a16="http://schemas.microsoft.com/office/drawing/2014/main" id="{AB542332-AF2B-CFF4-861B-588F894A92AC}"/>
                  </a:ext>
                </a:extLst>
              </p:cNvPr>
              <p:cNvSpPr txBox="1"/>
              <p:nvPr/>
            </p:nvSpPr>
            <p:spPr>
              <a:xfrm>
                <a:off x="2178413" y="1131061"/>
                <a:ext cx="4391527"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Be Transparent</a:t>
                </a:r>
              </a:p>
            </p:txBody>
          </p:sp>
          <p:grpSp>
            <p:nvGrpSpPr>
              <p:cNvPr id="61" name="Graphic 8">
                <a:extLst>
                  <a:ext uri="{FF2B5EF4-FFF2-40B4-BE49-F238E27FC236}">
                    <a16:creationId xmlns:a16="http://schemas.microsoft.com/office/drawing/2014/main" id="{28339DF6-5642-6B3D-47B1-9EDFD2A25545}"/>
                  </a:ext>
                </a:extLst>
              </p:cNvPr>
              <p:cNvGrpSpPr/>
              <p:nvPr/>
            </p:nvGrpSpPr>
            <p:grpSpPr>
              <a:xfrm>
                <a:off x="1416598" y="919839"/>
                <a:ext cx="701992" cy="701724"/>
                <a:chOff x="4817897" y="694433"/>
                <a:chExt cx="1446392" cy="1445841"/>
              </a:xfrm>
            </p:grpSpPr>
            <p:sp>
              <p:nvSpPr>
                <p:cNvPr id="63" name="Freeform 62">
                  <a:extLst>
                    <a:ext uri="{FF2B5EF4-FFF2-40B4-BE49-F238E27FC236}">
                      <a16:creationId xmlns:a16="http://schemas.microsoft.com/office/drawing/2014/main" id="{B5303BD2-3C19-E7F6-EA76-AB08F9D2CD3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6AA04615-373D-5DEF-DFDF-FD18A97424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403C415A-45A2-104E-D28D-16C04FF448C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93" name="Group 192">
              <a:extLst>
                <a:ext uri="{FF2B5EF4-FFF2-40B4-BE49-F238E27FC236}">
                  <a16:creationId xmlns:a16="http://schemas.microsoft.com/office/drawing/2014/main" id="{FF021776-7E31-BC16-3ADF-48B57EC72A7C}"/>
                </a:ext>
              </a:extLst>
            </p:cNvPr>
            <p:cNvGrpSpPr/>
            <p:nvPr/>
          </p:nvGrpSpPr>
          <p:grpSpPr>
            <a:xfrm>
              <a:off x="5860555" y="4674963"/>
              <a:ext cx="4934696" cy="712320"/>
              <a:chOff x="1416598" y="919839"/>
              <a:chExt cx="4934696" cy="712320"/>
            </a:xfrm>
          </p:grpSpPr>
          <p:sp>
            <p:nvSpPr>
              <p:cNvPr id="194" name="Rounded Rectangle 193">
                <a:extLst>
                  <a:ext uri="{FF2B5EF4-FFF2-40B4-BE49-F238E27FC236}">
                    <a16:creationId xmlns:a16="http://schemas.microsoft.com/office/drawing/2014/main" id="{0E053648-ED64-FE77-6656-2F3D658AAC47}"/>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TextBox 49">
                <a:extLst>
                  <a:ext uri="{FF2B5EF4-FFF2-40B4-BE49-F238E27FC236}">
                    <a16:creationId xmlns:a16="http://schemas.microsoft.com/office/drawing/2014/main" id="{4AE670C9-AF1F-2473-A91B-3996AB6723AF}"/>
                  </a:ext>
                </a:extLst>
              </p:cNvPr>
              <p:cNvSpPr txBox="1"/>
              <p:nvPr/>
            </p:nvSpPr>
            <p:spPr>
              <a:xfrm>
                <a:off x="2178413" y="1131062"/>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Care for Their Team</a:t>
                </a:r>
              </a:p>
            </p:txBody>
          </p:sp>
          <p:grpSp>
            <p:nvGrpSpPr>
              <p:cNvPr id="203" name="Graphic 8">
                <a:extLst>
                  <a:ext uri="{FF2B5EF4-FFF2-40B4-BE49-F238E27FC236}">
                    <a16:creationId xmlns:a16="http://schemas.microsoft.com/office/drawing/2014/main" id="{03DEDB80-C4A2-4705-225C-4393293337E4}"/>
                  </a:ext>
                </a:extLst>
              </p:cNvPr>
              <p:cNvGrpSpPr/>
              <p:nvPr/>
            </p:nvGrpSpPr>
            <p:grpSpPr>
              <a:xfrm>
                <a:off x="1416598" y="919839"/>
                <a:ext cx="701992" cy="701724"/>
                <a:chOff x="4817897" y="694433"/>
                <a:chExt cx="1446392" cy="1445841"/>
              </a:xfrm>
            </p:grpSpPr>
            <p:sp>
              <p:nvSpPr>
                <p:cNvPr id="205" name="Freeform 204">
                  <a:extLst>
                    <a:ext uri="{FF2B5EF4-FFF2-40B4-BE49-F238E27FC236}">
                      <a16:creationId xmlns:a16="http://schemas.microsoft.com/office/drawing/2014/main" id="{B75F68FF-5410-E05B-409C-DA7532A391D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05B2650E-98B2-247E-7B23-50D936DEF2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04" name="TextBox 203">
                <a:extLst>
                  <a:ext uri="{FF2B5EF4-FFF2-40B4-BE49-F238E27FC236}">
                    <a16:creationId xmlns:a16="http://schemas.microsoft.com/office/drawing/2014/main" id="{A37E2B73-9F3F-DFE7-FFF3-9D88089298D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207" name="Group 206">
              <a:extLst>
                <a:ext uri="{FF2B5EF4-FFF2-40B4-BE49-F238E27FC236}">
                  <a16:creationId xmlns:a16="http://schemas.microsoft.com/office/drawing/2014/main" id="{925322E9-2E6D-CB38-0D40-99B1F490E6BE}"/>
                </a:ext>
              </a:extLst>
            </p:cNvPr>
            <p:cNvGrpSpPr/>
            <p:nvPr/>
          </p:nvGrpSpPr>
          <p:grpSpPr>
            <a:xfrm>
              <a:off x="6284353" y="3826005"/>
              <a:ext cx="4510898" cy="712320"/>
              <a:chOff x="1416598" y="919839"/>
              <a:chExt cx="4510898" cy="712320"/>
            </a:xfrm>
          </p:grpSpPr>
          <p:sp>
            <p:nvSpPr>
              <p:cNvPr id="208" name="Rounded Rectangle 207">
                <a:extLst>
                  <a:ext uri="{FF2B5EF4-FFF2-40B4-BE49-F238E27FC236}">
                    <a16:creationId xmlns:a16="http://schemas.microsoft.com/office/drawing/2014/main" id="{AF8ECEE2-DD69-100C-9EAA-AC41986C5567}"/>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49">
                <a:extLst>
                  <a:ext uri="{FF2B5EF4-FFF2-40B4-BE49-F238E27FC236}">
                    <a16:creationId xmlns:a16="http://schemas.microsoft.com/office/drawing/2014/main" id="{88EF7C0C-2860-FDDC-7C45-6C444FCFC494}"/>
                  </a:ext>
                </a:extLst>
              </p:cNvPr>
              <p:cNvSpPr txBox="1"/>
              <p:nvPr/>
            </p:nvSpPr>
            <p:spPr>
              <a:xfrm>
                <a:off x="2178413" y="1131062"/>
                <a:ext cx="3749083"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Develop Self-leadership</a:t>
                </a:r>
              </a:p>
            </p:txBody>
          </p:sp>
          <p:grpSp>
            <p:nvGrpSpPr>
              <p:cNvPr id="216" name="Graphic 8">
                <a:extLst>
                  <a:ext uri="{FF2B5EF4-FFF2-40B4-BE49-F238E27FC236}">
                    <a16:creationId xmlns:a16="http://schemas.microsoft.com/office/drawing/2014/main" id="{CE05CE42-718E-D233-4C48-871AB1954A6F}"/>
                  </a:ext>
                </a:extLst>
              </p:cNvPr>
              <p:cNvGrpSpPr/>
              <p:nvPr/>
            </p:nvGrpSpPr>
            <p:grpSpPr>
              <a:xfrm>
                <a:off x="1416598" y="919839"/>
                <a:ext cx="701992" cy="701724"/>
                <a:chOff x="4817897" y="694433"/>
                <a:chExt cx="1446392" cy="1445841"/>
              </a:xfrm>
            </p:grpSpPr>
            <p:sp>
              <p:nvSpPr>
                <p:cNvPr id="220" name="Freeform 219">
                  <a:extLst>
                    <a:ext uri="{FF2B5EF4-FFF2-40B4-BE49-F238E27FC236}">
                      <a16:creationId xmlns:a16="http://schemas.microsoft.com/office/drawing/2014/main" id="{51A0662C-30DC-6C70-360F-FC1A1C7AA8C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DB2E2E09-9029-86B5-EADA-F92A344E9D2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7" name="TextBox 216">
                <a:extLst>
                  <a:ext uri="{FF2B5EF4-FFF2-40B4-BE49-F238E27FC236}">
                    <a16:creationId xmlns:a16="http://schemas.microsoft.com/office/drawing/2014/main" id="{5469DD9B-90CC-5DDD-9422-D0474812F66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222" name="Group 221">
              <a:extLst>
                <a:ext uri="{FF2B5EF4-FFF2-40B4-BE49-F238E27FC236}">
                  <a16:creationId xmlns:a16="http://schemas.microsoft.com/office/drawing/2014/main" id="{6BB9BA09-6221-D34C-DC21-C56A7472B5C6}"/>
                </a:ext>
              </a:extLst>
            </p:cNvPr>
            <p:cNvGrpSpPr/>
            <p:nvPr/>
          </p:nvGrpSpPr>
          <p:grpSpPr>
            <a:xfrm>
              <a:off x="5078873" y="5523924"/>
              <a:ext cx="4674956" cy="712320"/>
              <a:chOff x="1416598" y="919839"/>
              <a:chExt cx="4674956" cy="712320"/>
            </a:xfrm>
          </p:grpSpPr>
          <p:sp>
            <p:nvSpPr>
              <p:cNvPr id="223" name="Rounded Rectangle 222">
                <a:extLst>
                  <a:ext uri="{FF2B5EF4-FFF2-40B4-BE49-F238E27FC236}">
                    <a16:creationId xmlns:a16="http://schemas.microsoft.com/office/drawing/2014/main" id="{EA90B2F7-3B03-E272-D2A0-69AA27D3779F}"/>
                  </a:ext>
                </a:extLst>
              </p:cNvPr>
              <p:cNvSpPr/>
              <p:nvPr/>
            </p:nvSpPr>
            <p:spPr>
              <a:xfrm>
                <a:off x="1517285"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49">
                <a:extLst>
                  <a:ext uri="{FF2B5EF4-FFF2-40B4-BE49-F238E27FC236}">
                    <a16:creationId xmlns:a16="http://schemas.microsoft.com/office/drawing/2014/main" id="{C3AE97F6-390D-8FA2-5906-D8789F614B61}"/>
                  </a:ext>
                </a:extLst>
              </p:cNvPr>
              <p:cNvSpPr txBox="1"/>
              <p:nvPr/>
            </p:nvSpPr>
            <p:spPr>
              <a:xfrm>
                <a:off x="2178414" y="1131062"/>
                <a:ext cx="3913140"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Learn to Be a Real Leader</a:t>
                </a:r>
              </a:p>
            </p:txBody>
          </p:sp>
          <p:grpSp>
            <p:nvGrpSpPr>
              <p:cNvPr id="225" name="Graphic 8">
                <a:extLst>
                  <a:ext uri="{FF2B5EF4-FFF2-40B4-BE49-F238E27FC236}">
                    <a16:creationId xmlns:a16="http://schemas.microsoft.com/office/drawing/2014/main" id="{6AF7DF20-2605-8D13-266B-0CA3FA0B9D35}"/>
                  </a:ext>
                </a:extLst>
              </p:cNvPr>
              <p:cNvGrpSpPr/>
              <p:nvPr/>
            </p:nvGrpSpPr>
            <p:grpSpPr>
              <a:xfrm>
                <a:off x="1416598" y="919839"/>
                <a:ext cx="701992" cy="701724"/>
                <a:chOff x="4817897" y="694433"/>
                <a:chExt cx="1446392" cy="1445841"/>
              </a:xfrm>
            </p:grpSpPr>
            <p:sp>
              <p:nvSpPr>
                <p:cNvPr id="227" name="Freeform 226">
                  <a:extLst>
                    <a:ext uri="{FF2B5EF4-FFF2-40B4-BE49-F238E27FC236}">
                      <a16:creationId xmlns:a16="http://schemas.microsoft.com/office/drawing/2014/main" id="{99A32D5E-1B94-1357-C967-E118488C0C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C225AC36-9940-4824-843E-FCA018E3EC1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26" name="TextBox 225">
                <a:extLst>
                  <a:ext uri="{FF2B5EF4-FFF2-40B4-BE49-F238E27FC236}">
                    <a16:creationId xmlns:a16="http://schemas.microsoft.com/office/drawing/2014/main" id="{21C55162-F78C-1714-D0D9-A1D3617252A9}"/>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232" name="Group 231">
              <a:extLst>
                <a:ext uri="{FF2B5EF4-FFF2-40B4-BE49-F238E27FC236}">
                  <a16:creationId xmlns:a16="http://schemas.microsoft.com/office/drawing/2014/main" id="{71F51CB9-58ED-46B8-5031-77628761E5C2}"/>
                </a:ext>
              </a:extLst>
            </p:cNvPr>
            <p:cNvGrpSpPr/>
            <p:nvPr/>
          </p:nvGrpSpPr>
          <p:grpSpPr>
            <a:xfrm>
              <a:off x="5678785" y="3760370"/>
              <a:ext cx="230346" cy="230551"/>
              <a:chOff x="1073516" y="1527833"/>
              <a:chExt cx="230346" cy="230551"/>
            </a:xfrm>
          </p:grpSpPr>
          <p:sp>
            <p:nvSpPr>
              <p:cNvPr id="233" name="Freeform 232">
                <a:extLst>
                  <a:ext uri="{FF2B5EF4-FFF2-40B4-BE49-F238E27FC236}">
                    <a16:creationId xmlns:a16="http://schemas.microsoft.com/office/drawing/2014/main" id="{21D5F348-C3B0-8E87-57FB-800DCD03C58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71F246C-3ADD-2C8A-A294-FBD4094F763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83F513E8-F87F-19B9-44F2-5A75E594604C}"/>
                </a:ext>
              </a:extLst>
            </p:cNvPr>
            <p:cNvGrpSpPr/>
            <p:nvPr/>
          </p:nvGrpSpPr>
          <p:grpSpPr>
            <a:xfrm>
              <a:off x="5663046" y="2589645"/>
              <a:ext cx="230346" cy="230551"/>
              <a:chOff x="1073516" y="1527833"/>
              <a:chExt cx="230346" cy="230551"/>
            </a:xfrm>
          </p:grpSpPr>
          <p:sp>
            <p:nvSpPr>
              <p:cNvPr id="237" name="Freeform 236">
                <a:extLst>
                  <a:ext uri="{FF2B5EF4-FFF2-40B4-BE49-F238E27FC236}">
                    <a16:creationId xmlns:a16="http://schemas.microsoft.com/office/drawing/2014/main" id="{FC3CF6FB-C4BB-C6DE-649F-47F7F073969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9FC32B7-FA5A-1328-7AB6-A0894F7E5CCC}"/>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pic>
        <p:nvPicPr>
          <p:cNvPr id="19" name="Picture 18" descr="Icon&#10;&#10;Description automatically generated">
            <a:extLst>
              <a:ext uri="{FF2B5EF4-FFF2-40B4-BE49-F238E27FC236}">
                <a16:creationId xmlns:a16="http://schemas.microsoft.com/office/drawing/2014/main" id="{421A2BCB-3233-A9FD-4DFD-0176213A6125}"/>
              </a:ext>
            </a:extLst>
          </p:cNvPr>
          <p:cNvPicPr/>
          <p:nvPr/>
        </p:nvPicPr>
        <p:blipFill rotWithShape="1">
          <a:blip r:embed="rId4" cstate="screen">
            <a:extLst>
              <a:ext uri="{28A0092B-C50C-407E-A947-70E740481C1C}">
                <a14:useLocalDpi xmlns:a14="http://schemas.microsoft.com/office/drawing/2010/main"/>
              </a:ext>
            </a:extLst>
          </a:blip>
          <a:srcRect l="4723" t="-17878" r="23712" b="40521"/>
          <a:stretch/>
        </p:blipFill>
        <p:spPr>
          <a:xfrm>
            <a:off x="287307" y="2651797"/>
            <a:ext cx="4250484" cy="4220217"/>
          </a:xfrm>
          <a:prstGeom prst="rect">
            <a:avLst/>
          </a:prstGeom>
        </p:spPr>
      </p:pic>
    </p:spTree>
    <p:extLst>
      <p:ext uri="{BB962C8B-B14F-4D97-AF65-F5344CB8AC3E}">
        <p14:creationId xmlns:p14="http://schemas.microsoft.com/office/powerpoint/2010/main" val="2360783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FA80132-881C-356D-36E8-1F59F8BAD904}"/>
              </a:ext>
            </a:extLst>
          </p:cNvPr>
          <p:cNvSpPr txBox="1">
            <a:spLocks/>
          </p:cNvSpPr>
          <p:nvPr/>
        </p:nvSpPr>
        <p:spPr>
          <a:xfrm>
            <a:off x="2149153" y="2890684"/>
            <a:ext cx="4605607" cy="3833009"/>
          </a:xfrm>
          <a:prstGeom prst="rect">
            <a:avLst/>
          </a:prstGeom>
        </p:spPr>
        <p:txBody>
          <a:bodyPr vert="horz" lIns="91440" tIns="45720" rIns="91440" bIns="45720" rtlCol="0">
            <a:no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675" indent="-320675">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Which stakeholders are important in my company?</a:t>
            </a:r>
          </a:p>
          <a:p>
            <a:pPr marL="320675" indent="-320675">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What are the first warning indicators of a stakeholder crisis?</a:t>
            </a:r>
          </a:p>
          <a:p>
            <a:pPr marL="320675" indent="-320675">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How do I determine the extent of the stakeholder crisis? </a:t>
            </a:r>
          </a:p>
          <a:p>
            <a:pPr marL="320675" indent="-320675">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How can I as an SME overcome a stakeholder crisis?</a:t>
            </a:r>
          </a:p>
        </p:txBody>
      </p:sp>
      <p:sp>
        <p:nvSpPr>
          <p:cNvPr id="6" name="Text Placeholder 5">
            <a:extLst>
              <a:ext uri="{FF2B5EF4-FFF2-40B4-BE49-F238E27FC236}">
                <a16:creationId xmlns:a16="http://schemas.microsoft.com/office/drawing/2014/main" id="{61028DA7-B03A-BF78-FC09-7EF96BC242E3}"/>
              </a:ext>
            </a:extLst>
          </p:cNvPr>
          <p:cNvSpPr>
            <a:spLocks noGrp="1"/>
          </p:cNvSpPr>
          <p:nvPr>
            <p:ph type="body" sz="quarter" idx="17"/>
          </p:nvPr>
        </p:nvSpPr>
        <p:spPr/>
        <p:txBody>
          <a:bodyPr/>
          <a:lstStyle/>
          <a:p>
            <a:r>
              <a:rPr lang="en-US" dirty="0"/>
              <a:t>02</a:t>
            </a:r>
          </a:p>
        </p:txBody>
      </p:sp>
      <p:sp>
        <p:nvSpPr>
          <p:cNvPr id="8" name="Text Placeholder 7">
            <a:extLst>
              <a:ext uri="{FF2B5EF4-FFF2-40B4-BE49-F238E27FC236}">
                <a16:creationId xmlns:a16="http://schemas.microsoft.com/office/drawing/2014/main" id="{BA7F7843-4251-1B20-625B-BF033A489F68}"/>
              </a:ext>
            </a:extLst>
          </p:cNvPr>
          <p:cNvSpPr>
            <a:spLocks noGrp="1"/>
          </p:cNvSpPr>
          <p:nvPr>
            <p:ph type="body" sz="quarter" idx="16"/>
          </p:nvPr>
        </p:nvSpPr>
        <p:spPr>
          <a:xfrm>
            <a:off x="2149154" y="1379071"/>
            <a:ext cx="4235894" cy="151161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Stakeholder Management:</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85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3400" dirty="0">
                <a:solidFill>
                  <a:schemeClr val="bg1"/>
                </a:solidFill>
              </a:rPr>
              <a:t>Identifying Key Stakeholders &amp; Relationship Management </a:t>
            </a:r>
          </a:p>
        </p:txBody>
      </p:sp>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2" name="Subtitle 2">
            <a:extLst>
              <a:ext uri="{FF2B5EF4-FFF2-40B4-BE49-F238E27FC236}">
                <a16:creationId xmlns:a16="http://schemas.microsoft.com/office/drawing/2014/main" id="{CEC57D95-A2AD-2D92-4208-E7E7C1CC89D8}"/>
              </a:ext>
            </a:extLst>
          </p:cNvPr>
          <p:cNvSpPr txBox="1">
            <a:spLocks/>
          </p:cNvSpPr>
          <p:nvPr/>
        </p:nvSpPr>
        <p:spPr>
          <a:xfrm>
            <a:off x="10508529" y="2582469"/>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Media Organisations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Social Media</a:t>
            </a: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Media</a:t>
            </a:r>
          </a:p>
        </p:txBody>
      </p:sp>
      <p:sp>
        <p:nvSpPr>
          <p:cNvPr id="114" name="Subtitle 2">
            <a:extLst>
              <a:ext uri="{FF2B5EF4-FFF2-40B4-BE49-F238E27FC236}">
                <a16:creationId xmlns:a16="http://schemas.microsoft.com/office/drawing/2014/main" id="{59C8F845-5784-C2F1-C8B1-7FB561CFED15}"/>
              </a:ext>
            </a:extLst>
          </p:cNvPr>
          <p:cNvSpPr txBox="1">
            <a:spLocks/>
          </p:cNvSpPr>
          <p:nvPr/>
        </p:nvSpPr>
        <p:spPr>
          <a:xfrm>
            <a:off x="10492365" y="3769700"/>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Universities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Research Institutes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Expert Opinions</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Science</a:t>
            </a:r>
          </a:p>
        </p:txBody>
      </p:sp>
      <p:sp>
        <p:nvSpPr>
          <p:cNvPr id="116" name="Subtitle 2">
            <a:extLst>
              <a:ext uri="{FF2B5EF4-FFF2-40B4-BE49-F238E27FC236}">
                <a16:creationId xmlns:a16="http://schemas.microsoft.com/office/drawing/2014/main" id="{85390968-577F-90B9-059D-6ECE91507E0F}"/>
              </a:ext>
            </a:extLst>
          </p:cNvPr>
          <p:cNvSpPr txBox="1">
            <a:spLocks/>
          </p:cNvSpPr>
          <p:nvPr/>
        </p:nvSpPr>
        <p:spPr>
          <a:xfrm>
            <a:off x="10492365" y="5079675"/>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Government &amp; Municipalities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Other Authorities</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Politics</a:t>
            </a:r>
          </a:p>
        </p:txBody>
      </p:sp>
      <p:sp>
        <p:nvSpPr>
          <p:cNvPr id="118" name="Subtitle 2">
            <a:extLst>
              <a:ext uri="{FF2B5EF4-FFF2-40B4-BE49-F238E27FC236}">
                <a16:creationId xmlns:a16="http://schemas.microsoft.com/office/drawing/2014/main" id="{5E2F4A70-A096-FA04-9588-370E7682D230}"/>
              </a:ext>
            </a:extLst>
          </p:cNvPr>
          <p:cNvSpPr txBox="1">
            <a:spLocks/>
          </p:cNvSpPr>
          <p:nvPr/>
        </p:nvSpPr>
        <p:spPr>
          <a:xfrm>
            <a:off x="5545005" y="2521012"/>
            <a:ext cx="1733404" cy="10634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Residents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Cultural institutions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Associations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Lobby groups</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81052"/>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Society</a:t>
            </a:r>
          </a:p>
        </p:txBody>
      </p:sp>
      <p:sp>
        <p:nvSpPr>
          <p:cNvPr id="120" name="Subtitle 2">
            <a:extLst>
              <a:ext uri="{FF2B5EF4-FFF2-40B4-BE49-F238E27FC236}">
                <a16:creationId xmlns:a16="http://schemas.microsoft.com/office/drawing/2014/main" id="{953E8046-F532-48CF-8C27-7785D6471DAC}"/>
              </a:ext>
            </a:extLst>
          </p:cNvPr>
          <p:cNvSpPr txBox="1">
            <a:spLocks/>
          </p:cNvSpPr>
          <p:nvPr/>
        </p:nvSpPr>
        <p:spPr>
          <a:xfrm>
            <a:off x="5494197" y="3938171"/>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Competitors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Suppliers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Service providers</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Industry</a:t>
            </a:r>
          </a:p>
        </p:txBody>
      </p:sp>
      <p:sp>
        <p:nvSpPr>
          <p:cNvPr id="122" name="Subtitle 2">
            <a:extLst>
              <a:ext uri="{FF2B5EF4-FFF2-40B4-BE49-F238E27FC236}">
                <a16:creationId xmlns:a16="http://schemas.microsoft.com/office/drawing/2014/main" id="{F7AF8FD1-A002-1C03-EF97-D02A0247BAA7}"/>
              </a:ext>
            </a:extLst>
          </p:cNvPr>
          <p:cNvSpPr txBox="1">
            <a:spLocks/>
          </p:cNvSpPr>
          <p:nvPr/>
        </p:nvSpPr>
        <p:spPr>
          <a:xfrm>
            <a:off x="5526351" y="5068157"/>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Company</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Banks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Other financiers</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5" name="TextBox 29">
            <a:extLst>
              <a:ext uri="{FF2B5EF4-FFF2-40B4-BE49-F238E27FC236}">
                <a16:creationId xmlns:a16="http://schemas.microsoft.com/office/drawing/2014/main" id="{283FCEDC-A23D-9622-5C19-22A964129890}"/>
              </a:ext>
            </a:extLst>
          </p:cNvPr>
          <p:cNvSpPr txBox="1"/>
          <p:nvPr/>
        </p:nvSpPr>
        <p:spPr>
          <a:xfrm>
            <a:off x="8030651" y="3491617"/>
            <a:ext cx="1077218" cy="338554"/>
          </a:xfrm>
          <a:prstGeom prst="rect">
            <a:avLst/>
          </a:prstGeom>
          <a:noFill/>
        </p:spPr>
        <p:txBody>
          <a:bodyPr wrap="none" rtlCol="0" anchor="t" anchorCtr="0">
            <a:spAutoFit/>
          </a:bodyPr>
          <a:lstStyle/>
          <a:p>
            <a:r>
              <a:rPr lang="en-GB" sz="1600" b="1" dirty="0">
                <a:solidFill>
                  <a:schemeClr val="bg1"/>
                </a:solidFill>
                <a:latin typeface="+mj-lt"/>
                <a:ea typeface="League Spartan" charset="0"/>
                <a:cs typeface="Poppins" pitchFamily="2" charset="77"/>
              </a:rPr>
              <a:t>Employees</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7" name="Subtitle 2">
            <a:extLst>
              <a:ext uri="{FF2B5EF4-FFF2-40B4-BE49-F238E27FC236}">
                <a16:creationId xmlns:a16="http://schemas.microsoft.com/office/drawing/2014/main" id="{5B47FB10-6FD5-2EE8-7213-2789C9118EBF}"/>
              </a:ext>
            </a:extLst>
          </p:cNvPr>
          <p:cNvSpPr txBox="1">
            <a:spLocks/>
          </p:cNvSpPr>
          <p:nvPr/>
        </p:nvSpPr>
        <p:spPr>
          <a:xfrm>
            <a:off x="7144651" y="5794116"/>
            <a:ext cx="1683471" cy="6178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Direct / Indirect</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Works Council</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Labour Units</a:t>
            </a: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r"/>
            <a:r>
              <a:rPr lang="en-GB" sz="1600" b="1" dirty="0">
                <a:solidFill>
                  <a:srgbClr val="F16924"/>
                </a:solidFill>
                <a:ea typeface="League Spartan" charset="0"/>
                <a:cs typeface="Poppins" pitchFamily="2" charset="77"/>
              </a:rPr>
              <a:t>Employees</a:t>
            </a:r>
          </a:p>
        </p:txBody>
      </p:sp>
      <p:pic>
        <p:nvPicPr>
          <p:cNvPr id="129" name="Slika 6">
            <a:extLst>
              <a:ext uri="{FF2B5EF4-FFF2-40B4-BE49-F238E27FC236}">
                <a16:creationId xmlns:a16="http://schemas.microsoft.com/office/drawing/2014/main" id="{A0C74014-945E-B137-B152-F67C6951E734}"/>
              </a:ext>
            </a:extLst>
          </p:cNvPr>
          <p:cNvPicPr>
            <a:picLocks noChangeAspect="1"/>
          </p:cNvPicPr>
          <p:nvPr/>
        </p:nvPicPr>
        <p:blipFill>
          <a:blip r:embed="rId2"/>
          <a:stretch>
            <a:fillRect/>
          </a:stretch>
        </p:blipFill>
        <p:spPr>
          <a:xfrm>
            <a:off x="9047254" y="6046794"/>
            <a:ext cx="3040012" cy="586791"/>
          </a:xfrm>
          <a:prstGeom prst="rect">
            <a:avLst/>
          </a:prstGeom>
        </p:spPr>
      </p:pic>
      <p:sp>
        <p:nvSpPr>
          <p:cNvPr id="3" name="Text Placeholder 2">
            <a:extLst>
              <a:ext uri="{FF2B5EF4-FFF2-40B4-BE49-F238E27FC236}">
                <a16:creationId xmlns:a16="http://schemas.microsoft.com/office/drawing/2014/main" id="{431F0E8B-7CD5-BD65-7FBD-1E634D2C0319}"/>
              </a:ext>
            </a:extLst>
          </p:cNvPr>
          <p:cNvSpPr>
            <a:spLocks noGrp="1"/>
          </p:cNvSpPr>
          <p:nvPr>
            <p:ph type="body" sz="quarter" idx="18"/>
          </p:nvPr>
        </p:nvSpPr>
        <p:spPr>
          <a:xfrm>
            <a:off x="529759" y="1727200"/>
            <a:ext cx="4716788" cy="5130800"/>
          </a:xfrm>
        </p:spPr>
        <p:txBody>
          <a:bodyPr>
            <a:normAutofit/>
          </a:bodyPr>
          <a:lstStyle/>
          <a:p>
            <a:pPr marL="15875" indent="-15875">
              <a:lnSpc>
                <a:spcPts val="2240"/>
              </a:lnSpc>
              <a:spcBef>
                <a:spcPts val="0"/>
              </a:spcBef>
            </a:pPr>
            <a:r>
              <a:rPr lang="en-US" sz="2200" dirty="0">
                <a:ea typeface="Open Sans Light" panose="020B0306030504020204" pitchFamily="34" charset="0"/>
                <a:cs typeface="Open Sans Light" panose="020B0306030504020204" pitchFamily="34" charset="0"/>
              </a:rPr>
              <a:t>Stakeholders = all groups inside and outside the organisation, who influence performance and goal achievement of the organisation with what they do.</a:t>
            </a:r>
          </a:p>
          <a:p>
            <a:pPr marL="15875" indent="-15875">
              <a:lnSpc>
                <a:spcPts val="2240"/>
              </a:lnSpc>
              <a:spcBef>
                <a:spcPts val="0"/>
              </a:spcBef>
            </a:pPr>
            <a:r>
              <a:rPr lang="en-GB" sz="2200" dirty="0">
                <a:ea typeface="Open Sans Light" panose="020B0306030504020204" pitchFamily="34" charset="0"/>
                <a:cs typeface="Open Sans Light" panose="020B0306030504020204" pitchFamily="34" charset="0"/>
              </a:rPr>
              <a:t>Stakeholder management serves to identify the needs and interests of your most important interest groups in order to avert dangers and minimise risks.</a:t>
            </a:r>
          </a:p>
          <a:p>
            <a:pPr marL="15875" indent="-15875">
              <a:lnSpc>
                <a:spcPts val="2240"/>
              </a:lnSpc>
              <a:spcBef>
                <a:spcPts val="0"/>
              </a:spcBef>
            </a:pPr>
            <a:r>
              <a:rPr lang="en-GB" sz="2200" dirty="0">
                <a:ea typeface="Open Sans Light" panose="020B0306030504020204" pitchFamily="34" charset="0"/>
                <a:cs typeface="Open Sans Light" panose="020B0306030504020204" pitchFamily="34" charset="0"/>
              </a:rPr>
              <a:t>By means of stakeholder management, positive influences should be strengthened, and negative ones minimised.  </a:t>
            </a:r>
          </a:p>
          <a:p>
            <a:pPr marL="15875" indent="-15875">
              <a:lnSpc>
                <a:spcPts val="2240"/>
              </a:lnSpc>
              <a:spcBef>
                <a:spcPts val="0"/>
              </a:spcBef>
            </a:pPr>
            <a:endParaRPr lang="en-GB" sz="2200" b="1" dirty="0">
              <a:ea typeface="Open Sans Light" panose="020B0306030504020204" pitchFamily="34" charset="0"/>
              <a:cs typeface="Open Sans Light" panose="020B0306030504020204" pitchFamily="34" charset="0"/>
              <a:sym typeface="Wingdings" panose="05000000000000000000" pitchFamily="2" charset="2"/>
            </a:endParaRPr>
          </a:p>
          <a:p>
            <a:pPr marL="15875" indent="-15875">
              <a:lnSpc>
                <a:spcPts val="2240"/>
              </a:lnSpc>
              <a:spcBef>
                <a:spcPts val="0"/>
              </a:spcBef>
            </a:pPr>
            <a:r>
              <a:rPr lang="en-GB" sz="2200" b="1" dirty="0">
                <a:ea typeface="Open Sans Light" panose="020B0306030504020204" pitchFamily="34" charset="0"/>
                <a:cs typeface="Open Sans Light" panose="020B0306030504020204" pitchFamily="34" charset="0"/>
                <a:sym typeface="Wingdings" panose="05000000000000000000" pitchFamily="2" charset="2"/>
              </a:rPr>
              <a:t>Stakeholder Management is not a one-time analysis but needs to be carried out systematically and continuously.</a:t>
            </a:r>
          </a:p>
          <a:p>
            <a:pPr marL="15875" indent="-15875">
              <a:lnSpc>
                <a:spcPts val="2240"/>
              </a:lnSpc>
              <a:spcBef>
                <a:spcPts val="0"/>
              </a:spcBef>
              <a:buFont typeface="Wingdings" panose="05000000000000000000" pitchFamily="2" charset="2"/>
              <a:buChar char="à"/>
            </a:pPr>
            <a:endParaRPr lang="en-GB" sz="2200" dirty="0">
              <a:solidFill>
                <a:schemeClr val="tx1"/>
              </a:solidFill>
              <a:ea typeface="Open Sans Light" panose="020B0306030504020204" pitchFamily="34" charset="0"/>
              <a:cs typeface="Open Sans Light" panose="020B0306030504020204" pitchFamily="34" charset="0"/>
            </a:endParaRPr>
          </a:p>
          <a:p>
            <a:pPr marL="15875" indent="-15875">
              <a:lnSpc>
                <a:spcPts val="2240"/>
              </a:lnSpc>
              <a:spcBef>
                <a:spcPts val="0"/>
              </a:spcBef>
            </a:pPr>
            <a:endParaRPr lang="en-US" sz="2200" dirty="0"/>
          </a:p>
        </p:txBody>
      </p:sp>
    </p:spTree>
    <p:extLst>
      <p:ext uri="{BB962C8B-B14F-4D97-AF65-F5344CB8AC3E}">
        <p14:creationId xmlns:p14="http://schemas.microsoft.com/office/powerpoint/2010/main" val="246539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AFB54F-D543-321C-8B95-117765F97825}"/>
              </a:ext>
            </a:extLst>
          </p:cNvPr>
          <p:cNvSpPr>
            <a:spLocks noGrp="1"/>
          </p:cNvSpPr>
          <p:nvPr>
            <p:ph type="body" sz="quarter" idx="16"/>
          </p:nvPr>
        </p:nvSpPr>
        <p:spPr/>
        <p:txBody>
          <a:bodyPr>
            <a:normAutofit lnSpcReduction="10000"/>
          </a:bodyPr>
          <a:lstStyle/>
          <a:p>
            <a:r>
              <a:rPr lang="en-GB" dirty="0"/>
              <a:t>Stakeholder Crisis</a:t>
            </a:r>
          </a:p>
        </p:txBody>
      </p:sp>
      <p:sp>
        <p:nvSpPr>
          <p:cNvPr id="7" name="Text Placeholder 6">
            <a:extLst>
              <a:ext uri="{FF2B5EF4-FFF2-40B4-BE49-F238E27FC236}">
                <a16:creationId xmlns:a16="http://schemas.microsoft.com/office/drawing/2014/main" id="{70B34618-970C-56CF-0E84-2B95570E5227}"/>
              </a:ext>
            </a:extLst>
          </p:cNvPr>
          <p:cNvSpPr>
            <a:spLocks noGrp="1"/>
          </p:cNvSpPr>
          <p:nvPr>
            <p:ph type="body" sz="quarter" idx="18"/>
          </p:nvPr>
        </p:nvSpPr>
        <p:spPr>
          <a:xfrm>
            <a:off x="529759" y="1757011"/>
            <a:ext cx="11073662" cy="3780189"/>
          </a:xfrm>
        </p:spPr>
        <p:txBody>
          <a:bodyPr numCol="2" spcCol="252000">
            <a:normAutofit/>
          </a:bodyPr>
          <a:lstStyle/>
          <a:p>
            <a:pPr marL="0" indent="0" algn="just">
              <a:buClr>
                <a:srgbClr val="EDA13E"/>
              </a:buClr>
            </a:pPr>
            <a:r>
              <a:rPr lang="en-US" dirty="0"/>
              <a:t>If the stakeholder crisis has a negative impact on the company's development, it can only be overcome if the management or supervisory bodies succeed in finding a common basis for trustful cooperation with all major interest groups.</a:t>
            </a:r>
          </a:p>
          <a:p>
            <a:pPr marL="0" indent="0" algn="just">
              <a:buClr>
                <a:srgbClr val="EDA13E"/>
              </a:buClr>
            </a:pPr>
            <a:endParaRPr lang="en-US" dirty="0"/>
          </a:p>
          <a:p>
            <a:pPr marL="0" indent="0" algn="just">
              <a:buClr>
                <a:srgbClr val="EDA13E"/>
              </a:buClr>
            </a:pPr>
            <a:r>
              <a:rPr lang="en-US" dirty="0"/>
              <a:t>Success in crisis management depends largely on how quickly and accurately the company communicates with its stakeholders. Stakeholders have something at risk, and therefore something to gain or lose as a result of this activity. By using their influence, stakeholders hold the key to the environment in which the business operates. </a:t>
            </a:r>
          </a:p>
          <a:p>
            <a:pPr marL="0" indent="0" algn="just">
              <a:buClr>
                <a:srgbClr val="EDA13E"/>
              </a:buClr>
            </a:pPr>
            <a:endParaRPr lang="en-US" dirty="0"/>
          </a:p>
          <a:p>
            <a:pPr marL="0" indent="0" algn="just">
              <a:buClr>
                <a:srgbClr val="EDA13E"/>
              </a:buClr>
            </a:pPr>
            <a:r>
              <a:rPr lang="en-US" dirty="0"/>
              <a:t>During a crisis,  the company has to look at itself from the stakeholders’ perspective because stakeholders will be most concerned at how the crisis incident will affect them. They are expecting the company to communicate with them, so it is vital to be proactive if possible.</a:t>
            </a:r>
          </a:p>
          <a:p>
            <a:pPr marL="0" indent="0" algn="just">
              <a:buClr>
                <a:srgbClr val="EDA13E"/>
              </a:buClr>
            </a:pPr>
            <a:endParaRPr lang="en-US" dirty="0"/>
          </a:p>
        </p:txBody>
      </p:sp>
    </p:spTree>
    <p:extLst>
      <p:ext uri="{BB962C8B-B14F-4D97-AF65-F5344CB8AC3E}">
        <p14:creationId xmlns:p14="http://schemas.microsoft.com/office/powerpoint/2010/main" val="162696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AFB54F-D543-321C-8B95-117765F97825}"/>
              </a:ext>
            </a:extLst>
          </p:cNvPr>
          <p:cNvSpPr>
            <a:spLocks noGrp="1"/>
          </p:cNvSpPr>
          <p:nvPr>
            <p:ph type="body" sz="quarter" idx="16"/>
          </p:nvPr>
        </p:nvSpPr>
        <p:spPr/>
        <p:txBody>
          <a:bodyPr>
            <a:normAutofit lnSpcReduction="10000"/>
          </a:bodyPr>
          <a:lstStyle/>
          <a:p>
            <a:r>
              <a:rPr lang="en-GB" dirty="0"/>
              <a:t>Stakeholder Crisis</a:t>
            </a:r>
          </a:p>
        </p:txBody>
      </p:sp>
      <p:sp>
        <p:nvSpPr>
          <p:cNvPr id="7" name="Text Placeholder 6">
            <a:extLst>
              <a:ext uri="{FF2B5EF4-FFF2-40B4-BE49-F238E27FC236}">
                <a16:creationId xmlns:a16="http://schemas.microsoft.com/office/drawing/2014/main" id="{70B34618-970C-56CF-0E84-2B95570E5227}"/>
              </a:ext>
            </a:extLst>
          </p:cNvPr>
          <p:cNvSpPr>
            <a:spLocks noGrp="1"/>
          </p:cNvSpPr>
          <p:nvPr>
            <p:ph type="body" sz="quarter" idx="18"/>
          </p:nvPr>
        </p:nvSpPr>
        <p:spPr>
          <a:xfrm>
            <a:off x="529759" y="1757011"/>
            <a:ext cx="11073662" cy="4288189"/>
          </a:xfrm>
        </p:spPr>
        <p:txBody>
          <a:bodyPr numCol="2" spcCol="252000">
            <a:normAutofit/>
          </a:bodyPr>
          <a:lstStyle/>
          <a:p>
            <a:pPr marL="342900" indent="-342900" algn="just">
              <a:spcBef>
                <a:spcPts val="600"/>
              </a:spcBef>
              <a:buClr>
                <a:srgbClr val="EDA13E"/>
              </a:buClr>
              <a:buFont typeface="Arial" panose="020B0604020202020204" pitchFamily="34" charset="0"/>
              <a:buChar char="•"/>
            </a:pPr>
            <a:r>
              <a:rPr lang="en-US" b="1" dirty="0">
                <a:solidFill>
                  <a:srgbClr val="F16924"/>
                </a:solidFill>
              </a:rPr>
              <a:t>Employees</a:t>
            </a:r>
            <a:r>
              <a:rPr lang="en-US" dirty="0"/>
              <a:t> want their families to know they are safe.</a:t>
            </a:r>
          </a:p>
          <a:p>
            <a:pPr marL="342900" indent="-342900" algn="just">
              <a:spcBef>
                <a:spcPts val="600"/>
              </a:spcBef>
              <a:buClr>
                <a:srgbClr val="EDA13E"/>
              </a:buClr>
              <a:buFont typeface="Arial" panose="020B0604020202020204" pitchFamily="34" charset="0"/>
              <a:buChar char="•"/>
            </a:pPr>
            <a:r>
              <a:rPr lang="en-US" b="1" dirty="0">
                <a:solidFill>
                  <a:srgbClr val="F16924"/>
                </a:solidFill>
              </a:rPr>
              <a:t>Directors and senior management </a:t>
            </a:r>
            <a:r>
              <a:rPr lang="en-US" dirty="0"/>
              <a:t>want to know the big picture information about the incident and the impact on the viability of the business.</a:t>
            </a:r>
          </a:p>
          <a:p>
            <a:pPr marL="342900" indent="-342900" algn="just">
              <a:spcBef>
                <a:spcPts val="600"/>
              </a:spcBef>
              <a:buClr>
                <a:srgbClr val="EDA13E"/>
              </a:buClr>
              <a:buFont typeface="Arial" panose="020B0604020202020204" pitchFamily="34" charset="0"/>
              <a:buChar char="•"/>
            </a:pPr>
            <a:r>
              <a:rPr lang="en-US" b="1" dirty="0">
                <a:solidFill>
                  <a:srgbClr val="F16924"/>
                </a:solidFill>
              </a:rPr>
              <a:t>Community leaders </a:t>
            </a:r>
            <a:r>
              <a:rPr lang="en-US" dirty="0"/>
              <a:t>want to know sufficient resources are being devoted to the crisis response.  Politicians want to inform their constituents, review regulations and laws for adequacy in the light of the crisis, and want to have the opportunity to express their concern.</a:t>
            </a:r>
          </a:p>
          <a:p>
            <a:pPr marL="342900" indent="-342900" algn="just">
              <a:spcBef>
                <a:spcPts val="600"/>
              </a:spcBef>
              <a:buClr>
                <a:srgbClr val="EDA13E"/>
              </a:buClr>
              <a:buFont typeface="Arial" panose="020B0604020202020204" pitchFamily="34" charset="0"/>
              <a:buChar char="•"/>
            </a:pPr>
            <a:r>
              <a:rPr lang="en-US" b="1" dirty="0">
                <a:solidFill>
                  <a:srgbClr val="F16924"/>
                </a:solidFill>
              </a:rPr>
              <a:t>Finance sector stakeholders </a:t>
            </a:r>
            <a:r>
              <a:rPr lang="en-US" dirty="0"/>
              <a:t>want to know the impact on revenue and profitability and any likely future financial implications.</a:t>
            </a:r>
          </a:p>
          <a:p>
            <a:pPr marL="342900" indent="-342900" algn="just">
              <a:spcBef>
                <a:spcPts val="600"/>
              </a:spcBef>
              <a:buClr>
                <a:srgbClr val="EDA13E"/>
              </a:buClr>
              <a:buFont typeface="Arial" panose="020B0604020202020204" pitchFamily="34" charset="0"/>
              <a:buChar char="•"/>
            </a:pPr>
            <a:r>
              <a:rPr lang="en-US" b="1" dirty="0">
                <a:solidFill>
                  <a:srgbClr val="F16924"/>
                </a:solidFill>
              </a:rPr>
              <a:t>News media </a:t>
            </a:r>
            <a:r>
              <a:rPr lang="en-US" dirty="0"/>
              <a:t>want access to information and to spokespersons so they can report within their deadlines.</a:t>
            </a:r>
          </a:p>
          <a:p>
            <a:pPr marL="342900" indent="-342900" algn="just">
              <a:spcBef>
                <a:spcPts val="600"/>
              </a:spcBef>
              <a:buClr>
                <a:srgbClr val="EDA13E"/>
              </a:buClr>
              <a:buFont typeface="Arial" panose="020B0604020202020204" pitchFamily="34" charset="0"/>
              <a:buChar char="•"/>
            </a:pPr>
            <a:r>
              <a:rPr lang="en-US" b="1" dirty="0">
                <a:solidFill>
                  <a:srgbClr val="F16924"/>
                </a:solidFill>
              </a:rPr>
              <a:t>Other stakeholders </a:t>
            </a:r>
            <a:r>
              <a:rPr lang="en-US" dirty="0"/>
              <a:t>want to be included in decision-making relevant to them, and want access to information about the crisis.</a:t>
            </a:r>
          </a:p>
        </p:txBody>
      </p:sp>
      <p:sp>
        <p:nvSpPr>
          <p:cNvPr id="3" name="TextBox 2">
            <a:extLst>
              <a:ext uri="{FF2B5EF4-FFF2-40B4-BE49-F238E27FC236}">
                <a16:creationId xmlns:a16="http://schemas.microsoft.com/office/drawing/2014/main" id="{A85F0BED-E9DE-AB49-6D1A-E8CE57ECEDA8}"/>
              </a:ext>
            </a:extLst>
          </p:cNvPr>
          <p:cNvSpPr txBox="1"/>
          <p:nvPr/>
        </p:nvSpPr>
        <p:spPr>
          <a:xfrm>
            <a:off x="4775199" y="565769"/>
            <a:ext cx="6887041" cy="430887"/>
          </a:xfrm>
          <a:prstGeom prst="rect">
            <a:avLst/>
          </a:prstGeom>
          <a:noFill/>
        </p:spPr>
        <p:txBody>
          <a:bodyPr wrap="square">
            <a:spAutoFit/>
          </a:bodyPr>
          <a:lstStyle/>
          <a:p>
            <a:pPr marL="0" indent="0" algn="just">
              <a:buClr>
                <a:srgbClr val="EDA13E"/>
              </a:buClr>
            </a:pPr>
            <a:r>
              <a:rPr lang="en-US" sz="2200" dirty="0">
                <a:solidFill>
                  <a:schemeClr val="bg1"/>
                </a:solidFill>
              </a:rPr>
              <a:t>The concerns of each stakeholder group are different:</a:t>
            </a:r>
          </a:p>
        </p:txBody>
      </p:sp>
      <p:sp>
        <p:nvSpPr>
          <p:cNvPr id="4" name="Rectangle 3">
            <a:extLst>
              <a:ext uri="{FF2B5EF4-FFF2-40B4-BE49-F238E27FC236}">
                <a16:creationId xmlns:a16="http://schemas.microsoft.com/office/drawing/2014/main" id="{289F2962-1EF9-C9D1-39C1-32FF16EAC680}"/>
              </a:ext>
            </a:extLst>
          </p:cNvPr>
          <p:cNvSpPr/>
          <p:nvPr/>
        </p:nvSpPr>
        <p:spPr>
          <a:xfrm rot="5400000" flipV="1">
            <a:off x="4008354" y="711257"/>
            <a:ext cx="72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8230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1B4380C-1C73-A333-D970-800D2A58D433}"/>
              </a:ext>
            </a:extLst>
          </p:cNvPr>
          <p:cNvSpPr>
            <a:spLocks noGrp="1"/>
          </p:cNvSpPr>
          <p:nvPr>
            <p:ph type="body" sz="quarter" idx="18"/>
          </p:nvPr>
        </p:nvSpPr>
        <p:spPr>
          <a:xfrm>
            <a:off x="734715" y="2331716"/>
            <a:ext cx="5920086" cy="4754155"/>
          </a:xfrm>
        </p:spPr>
        <p:txBody>
          <a:bodyPr>
            <a:normAutofit/>
          </a:bodyPr>
          <a:lstStyle/>
          <a:p>
            <a:pPr marL="342900" indent="-342900">
              <a:lnSpc>
                <a:spcPts val="2280"/>
              </a:lnSpc>
              <a:spcBef>
                <a:spcPts val="0"/>
              </a:spcBef>
              <a:buClr>
                <a:srgbClr val="F16924"/>
              </a:buClr>
              <a:buFont typeface="Arial" panose="020B0604020202020204" pitchFamily="34" charset="0"/>
              <a:buChar char="•"/>
            </a:pPr>
            <a:r>
              <a:rPr lang="en-GB" sz="2200" dirty="0">
                <a:ea typeface="Open Sans Light" panose="020B0306030504020204" pitchFamily="34" charset="0"/>
                <a:cs typeface="Open Sans Light" panose="020B0306030504020204" pitchFamily="34" charset="0"/>
              </a:rPr>
              <a:t>Stakeholder management is an overarching process. It is invaluably important in Crisis Management in order to align the goals of restructuring projects with the interests of the people affected and involved.</a:t>
            </a:r>
          </a:p>
          <a:p>
            <a:pPr marL="342900" indent="-342900">
              <a:lnSpc>
                <a:spcPts val="2280"/>
              </a:lnSpc>
              <a:spcBef>
                <a:spcPts val="0"/>
              </a:spcBef>
              <a:buClr>
                <a:srgbClr val="F16924"/>
              </a:buClr>
              <a:buFont typeface="Arial" panose="020B0604020202020204" pitchFamily="34" charset="0"/>
              <a:buChar char="•"/>
            </a:pPr>
            <a:r>
              <a:rPr lang="en-GB" sz="2200" dirty="0">
                <a:ea typeface="Open Sans Light" panose="020B0306030504020204" pitchFamily="34" charset="0"/>
                <a:cs typeface="Open Sans Light" panose="020B0306030504020204" pitchFamily="34" charset="0"/>
              </a:rPr>
              <a:t>Resistance from stakeholders can have a direct impact on the success of restructuring.  Stakeholder management must be carried out at a deeper level as more stakeholders are affected and can influence the success.</a:t>
            </a:r>
          </a:p>
        </p:txBody>
      </p:sp>
      <p:sp>
        <p:nvSpPr>
          <p:cNvPr id="7" name="Text Placeholder 6">
            <a:extLst>
              <a:ext uri="{FF2B5EF4-FFF2-40B4-BE49-F238E27FC236}">
                <a16:creationId xmlns:a16="http://schemas.microsoft.com/office/drawing/2014/main" id="{EED3B07A-32D0-929B-7C57-DD4398ACFFF4}"/>
              </a:ext>
            </a:extLst>
          </p:cNvPr>
          <p:cNvSpPr>
            <a:spLocks noGrp="1"/>
          </p:cNvSpPr>
          <p:nvPr>
            <p:ph type="body" sz="quarter" idx="16"/>
          </p:nvPr>
        </p:nvSpPr>
        <p:spPr>
          <a:xfrm>
            <a:off x="734715" y="642972"/>
            <a:ext cx="6123286" cy="1896905"/>
          </a:xfrm>
        </p:spPr>
        <p:txBody>
          <a:bodyPr>
            <a:normAutofit/>
          </a:bodyPr>
          <a:lstStyle/>
          <a:p>
            <a:r>
              <a:rPr lang="en-US" dirty="0"/>
              <a:t>Identifying Key Stakeholders and Relationship Management</a:t>
            </a:r>
          </a:p>
        </p:txBody>
      </p:sp>
      <p:pic>
        <p:nvPicPr>
          <p:cNvPr id="12" name="Picture Placeholder 11">
            <a:extLst>
              <a:ext uri="{FF2B5EF4-FFF2-40B4-BE49-F238E27FC236}">
                <a16:creationId xmlns:a16="http://schemas.microsoft.com/office/drawing/2014/main" id="{6694CCDA-46B6-8AE5-EE04-98F7748A11B7}"/>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45177" r="16347"/>
          <a:stretch/>
        </p:blipFill>
        <p:spPr>
          <a:xfrm>
            <a:off x="7479777" y="-33744"/>
            <a:ext cx="3977508" cy="6891744"/>
          </a:xfrm>
        </p:spPr>
      </p:pic>
      <p:sp>
        <p:nvSpPr>
          <p:cNvPr id="4" name="Rectangle 3">
            <a:extLst>
              <a:ext uri="{FF2B5EF4-FFF2-40B4-BE49-F238E27FC236}">
                <a16:creationId xmlns:a16="http://schemas.microsoft.com/office/drawing/2014/main" id="{DA70C79E-5E83-BFC9-41DF-94E1FAAE3A8A}"/>
              </a:ext>
            </a:extLst>
          </p:cNvPr>
          <p:cNvSpPr/>
          <p:nvPr/>
        </p:nvSpPr>
        <p:spPr>
          <a:xfrm>
            <a:off x="734714" y="1998255"/>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38587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66829"/>
            <a:ext cx="6404436" cy="4909136"/>
            <a:chOff x="5872113" y="815406"/>
            <a:chExt cx="6404436"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4436" cy="4909136"/>
              <a:chOff x="5501052" y="880082"/>
              <a:chExt cx="6404436"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12658"/>
                  <a:ext cx="308594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Stakeholder Identification</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12658"/>
                  <a:ext cx="308594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Stakeholder Analysis</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84418"/>
                  <a:ext cx="3085031" cy="608885"/>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Implementing &amp; Tracking                            Communications</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12658"/>
                  <a:ext cx="308594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Measures and Action Plan</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984419"/>
                  <a:ext cx="3085031" cy="608885"/>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Stakeholder Monitoring &amp; Review</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76716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07358"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The 5 steps of Stakeholder Management </a:t>
            </a:r>
          </a:p>
        </p:txBody>
      </p:sp>
      <p:sp>
        <p:nvSpPr>
          <p:cNvPr id="30" name="Rectangle 29">
            <a:extLst>
              <a:ext uri="{FF2B5EF4-FFF2-40B4-BE49-F238E27FC236}">
                <a16:creationId xmlns:a16="http://schemas.microsoft.com/office/drawing/2014/main" id="{69B703A5-2327-0D30-455B-43ECE620F1B0}"/>
              </a:ext>
            </a:extLst>
          </p:cNvPr>
          <p:cNvSpPr/>
          <p:nvPr/>
        </p:nvSpPr>
        <p:spPr>
          <a:xfrm>
            <a:off x="533968" y="22861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Icon&#10;&#10;Description automatically generated">
            <a:extLst>
              <a:ext uri="{FF2B5EF4-FFF2-40B4-BE49-F238E27FC236}">
                <a16:creationId xmlns:a16="http://schemas.microsoft.com/office/drawing/2014/main" id="{21F1D58D-EBD1-856D-6125-28A5A1A0D85C}"/>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spTree>
    <p:extLst>
      <p:ext uri="{BB962C8B-B14F-4D97-AF65-F5344CB8AC3E}">
        <p14:creationId xmlns:p14="http://schemas.microsoft.com/office/powerpoint/2010/main" val="2229569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r>
              <a:rPr lang="en-US" dirty="0"/>
              <a:t>In the first step, identify stakeholders who need to be considered. This step can be supported by a creativity method like brainstorming. </a:t>
            </a:r>
          </a:p>
          <a:p>
            <a:pPr marL="12700" indent="-12700"/>
            <a:endParaRPr lang="en-US" dirty="0"/>
          </a:p>
          <a:p>
            <a:pPr marL="12700" indent="-12700"/>
            <a:r>
              <a:rPr lang="en-US" b="1" dirty="0"/>
              <a:t> </a:t>
            </a:r>
            <a:r>
              <a:rPr lang="en-US" b="1" dirty="0">
                <a:solidFill>
                  <a:srgbClr val="F16924"/>
                </a:solidFill>
              </a:rPr>
              <a:t>Use following guiding questions:</a:t>
            </a:r>
          </a:p>
          <a:p>
            <a:pPr marL="12700" indent="-12700"/>
            <a:endParaRPr lang="en-US" dirty="0"/>
          </a:p>
          <a:p>
            <a:pPr marL="342900" indent="-342900">
              <a:buClr>
                <a:srgbClr val="F16924"/>
              </a:buClr>
              <a:buFont typeface="Arial" panose="020B0604020202020204" pitchFamily="34" charset="0"/>
              <a:buChar char="•"/>
            </a:pPr>
            <a:r>
              <a:rPr lang="en-US" dirty="0"/>
              <a:t>Who can influence my company?</a:t>
            </a:r>
          </a:p>
          <a:p>
            <a:pPr marL="342900" indent="-342900">
              <a:buClr>
                <a:srgbClr val="F16924"/>
              </a:buClr>
              <a:buFont typeface="Arial" panose="020B0604020202020204" pitchFamily="34" charset="0"/>
              <a:buChar char="•"/>
            </a:pPr>
            <a:r>
              <a:rPr lang="en-US" dirty="0"/>
              <a:t>Who is involved in my company?</a:t>
            </a:r>
          </a:p>
          <a:p>
            <a:pPr marL="342900" indent="-342900">
              <a:buClr>
                <a:srgbClr val="F16924"/>
              </a:buClr>
              <a:buFont typeface="Arial" panose="020B0604020202020204" pitchFamily="34" charset="0"/>
              <a:buChar char="•"/>
            </a:pPr>
            <a:r>
              <a:rPr lang="en-US" dirty="0"/>
              <a:t>Who is affected by the impact of the business of my company?</a:t>
            </a:r>
          </a:p>
          <a:p>
            <a:pPr marL="342900" indent="-342900">
              <a:buClr>
                <a:srgbClr val="F16924"/>
              </a:buClr>
              <a:buFont typeface="Arial" panose="020B0604020202020204" pitchFamily="34" charset="0"/>
              <a:buChar char="•"/>
            </a:pPr>
            <a:r>
              <a:rPr lang="en-US" dirty="0"/>
              <a:t>Who has an interest in the outcome of the business of my company?</a:t>
            </a:r>
          </a:p>
          <a:p>
            <a:pPr marL="342900" indent="-342900">
              <a:buClr>
                <a:srgbClr val="F16924"/>
              </a:buClr>
              <a:buFont typeface="Arial" panose="020B0604020202020204" pitchFamily="34" charset="0"/>
              <a:buChar char="•"/>
            </a:pPr>
            <a:endParaRPr lang="en-US" dirty="0"/>
          </a:p>
          <a:p>
            <a:pPr marL="12700" indent="-12700"/>
            <a:r>
              <a:rPr lang="en-US" dirty="0"/>
              <a:t>The identified stakeholders should be clearly illustrated - whether in tabular form or as a mind-map or stakeholder cards. </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 Identification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01</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16901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30951" y="685318"/>
            <a:ext cx="4754535" cy="822373"/>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Leadership Culture</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4754535" cy="630000"/>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Stakeholder Management</a:t>
            </a:r>
            <a:endParaRPr lang="en-US" sz="2400" dirty="0"/>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r>
              <a:rPr lang="en-US" sz="2400" dirty="0"/>
              <a:t>Motivation in Crisis: The Role of Controlling</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69026" y="742513"/>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r>
              <a:rPr lang="en-US" sz="3600" b="1" dirty="0"/>
              <a:t>02</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r>
              <a:rPr lang="en-US" sz="3600" b="1" dirty="0"/>
              <a:t>04</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503318" cy="2258867"/>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Leadership Culture, Stakeholder Management and Communications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1060350" y="300676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72797" y="3429000"/>
            <a:ext cx="4389483" cy="2478432"/>
          </a:xfrm>
        </p:spPr>
        <p:txBody>
          <a:bodyPr>
            <a:noAutofit/>
          </a:bodyPr>
          <a:lstStyle/>
          <a:p>
            <a:pPr marL="0" indent="0">
              <a:lnSpc>
                <a:spcPts val="2280"/>
              </a:lnSpc>
              <a:spcBef>
                <a:spcPts val="0"/>
              </a:spcBef>
            </a:pPr>
            <a:r>
              <a:rPr lang="en-US" sz="2200" dirty="0">
                <a:ea typeface="Calibri" panose="020F0502020204030204" pitchFamily="34" charset="0"/>
                <a:cs typeface="Times New Roman" panose="02020603050405020304" pitchFamily="18" charset="0"/>
              </a:rPr>
              <a:t>This module will provide you to a thorough understanding of the key skills of modern leaders in a fast-changing world and an understanding of the key function’s leadership, stakeholder management and communications in the context of a business crisis.</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MODULE 04</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Communications</a:t>
            </a:r>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7704844" cy="828675"/>
          </a:xfrm>
        </p:spPr>
        <p:txBody>
          <a:bodyPr>
            <a:normAutofit/>
          </a:bodyPr>
          <a:lstStyle/>
          <a:p>
            <a:r>
              <a:rPr lang="en-US" dirty="0"/>
              <a:t>Stakeholder Identification (some tools)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01</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4" name="Gruppieren 4">
            <a:extLst>
              <a:ext uri="{FF2B5EF4-FFF2-40B4-BE49-F238E27FC236}">
                <a16:creationId xmlns:a16="http://schemas.microsoft.com/office/drawing/2014/main" id="{BC7B6003-3084-FFAC-576A-9C986A5DC5C4}"/>
              </a:ext>
            </a:extLst>
          </p:cNvPr>
          <p:cNvGrpSpPr>
            <a:grpSpLocks noChangeAspect="1"/>
          </p:cNvGrpSpPr>
          <p:nvPr/>
        </p:nvGrpSpPr>
        <p:grpSpPr>
          <a:xfrm>
            <a:off x="1569991" y="3339788"/>
            <a:ext cx="4636988" cy="2646895"/>
            <a:chOff x="2282732" y="1678689"/>
            <a:chExt cx="7626535" cy="4047274"/>
          </a:xfrm>
        </p:grpSpPr>
        <p:cxnSp>
          <p:nvCxnSpPr>
            <p:cNvPr id="5" name="Straight Arrow Connector 2">
              <a:extLst>
                <a:ext uri="{FF2B5EF4-FFF2-40B4-BE49-F238E27FC236}">
                  <a16:creationId xmlns:a16="http://schemas.microsoft.com/office/drawing/2014/main" id="{4DB4B76D-0FED-B8BF-16DB-6D1CB75F1094}"/>
                </a:ext>
              </a:extLst>
            </p:cNvPr>
            <p:cNvCxnSpPr>
              <a:cxnSpLocks/>
            </p:cNvCxnSpPr>
            <p:nvPr/>
          </p:nvCxnSpPr>
          <p:spPr>
            <a:xfrm flipV="1">
              <a:off x="8137075" y="2794531"/>
              <a:ext cx="252736" cy="1695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3">
              <a:extLst>
                <a:ext uri="{FF2B5EF4-FFF2-40B4-BE49-F238E27FC236}">
                  <a16:creationId xmlns:a16="http://schemas.microsoft.com/office/drawing/2014/main" id="{FF520F99-22A5-161C-281B-6ED42F9267D2}"/>
                </a:ext>
              </a:extLst>
            </p:cNvPr>
            <p:cNvCxnSpPr/>
            <p:nvPr/>
          </p:nvCxnSpPr>
          <p:spPr>
            <a:xfrm flipV="1">
              <a:off x="8947023" y="2186117"/>
              <a:ext cx="321172" cy="2147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4">
              <a:extLst>
                <a:ext uri="{FF2B5EF4-FFF2-40B4-BE49-F238E27FC236}">
                  <a16:creationId xmlns:a16="http://schemas.microsoft.com/office/drawing/2014/main" id="{C4C448F0-29F8-877E-52A7-3EBAFF0DF04F}"/>
                </a:ext>
              </a:extLst>
            </p:cNvPr>
            <p:cNvCxnSpPr>
              <a:stCxn id="31" idx="5"/>
            </p:cNvCxnSpPr>
            <p:nvPr/>
          </p:nvCxnSpPr>
          <p:spPr>
            <a:xfrm>
              <a:off x="8915146" y="2783622"/>
              <a:ext cx="254655" cy="28225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5">
              <a:extLst>
                <a:ext uri="{FF2B5EF4-FFF2-40B4-BE49-F238E27FC236}">
                  <a16:creationId xmlns:a16="http://schemas.microsoft.com/office/drawing/2014/main" id="{E75E9903-96AB-8977-8202-12CBCD604707}"/>
                </a:ext>
              </a:extLst>
            </p:cNvPr>
            <p:cNvCxnSpPr/>
            <p:nvPr/>
          </p:nvCxnSpPr>
          <p:spPr>
            <a:xfrm flipV="1">
              <a:off x="6142323" y="3353358"/>
              <a:ext cx="131195" cy="2700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6">
              <a:extLst>
                <a:ext uri="{FF2B5EF4-FFF2-40B4-BE49-F238E27FC236}">
                  <a16:creationId xmlns:a16="http://schemas.microsoft.com/office/drawing/2014/main" id="{D5FE52A3-63F4-FE91-B4EA-7A52B8657207}"/>
                </a:ext>
              </a:extLst>
            </p:cNvPr>
            <p:cNvCxnSpPr/>
            <p:nvPr/>
          </p:nvCxnSpPr>
          <p:spPr>
            <a:xfrm flipV="1">
              <a:off x="7943903" y="4110047"/>
              <a:ext cx="268116" cy="15440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F6700BE2-540B-B19A-5128-1849D5D60972}"/>
                </a:ext>
              </a:extLst>
            </p:cNvPr>
            <p:cNvCxnSpPr/>
            <p:nvPr/>
          </p:nvCxnSpPr>
          <p:spPr>
            <a:xfrm>
              <a:off x="8883041" y="4220942"/>
              <a:ext cx="172057" cy="772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8">
              <a:extLst>
                <a:ext uri="{FF2B5EF4-FFF2-40B4-BE49-F238E27FC236}">
                  <a16:creationId xmlns:a16="http://schemas.microsoft.com/office/drawing/2014/main" id="{9A47F8CE-BA0C-12F0-A45F-4442198FBF0E}"/>
                </a:ext>
              </a:extLst>
            </p:cNvPr>
            <p:cNvCxnSpPr/>
            <p:nvPr/>
          </p:nvCxnSpPr>
          <p:spPr>
            <a:xfrm flipH="1">
              <a:off x="8366871" y="4644137"/>
              <a:ext cx="675603" cy="32117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9">
              <a:extLst>
                <a:ext uri="{FF2B5EF4-FFF2-40B4-BE49-F238E27FC236}">
                  <a16:creationId xmlns:a16="http://schemas.microsoft.com/office/drawing/2014/main" id="{78F0AFC3-8668-E109-4D7C-BDE36247F9FE}"/>
                </a:ext>
              </a:extLst>
            </p:cNvPr>
            <p:cNvCxnSpPr>
              <a:stCxn id="33" idx="4"/>
              <a:endCxn id="37" idx="0"/>
            </p:cNvCxnSpPr>
            <p:nvPr/>
          </p:nvCxnSpPr>
          <p:spPr>
            <a:xfrm flipH="1">
              <a:off x="9314077" y="4752393"/>
              <a:ext cx="62192" cy="3193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0">
              <a:extLst>
                <a:ext uri="{FF2B5EF4-FFF2-40B4-BE49-F238E27FC236}">
                  <a16:creationId xmlns:a16="http://schemas.microsoft.com/office/drawing/2014/main" id="{3E6ACFD1-A048-92F9-213B-5626AE670762}"/>
                </a:ext>
              </a:extLst>
            </p:cNvPr>
            <p:cNvCxnSpPr/>
            <p:nvPr/>
          </p:nvCxnSpPr>
          <p:spPr>
            <a:xfrm>
              <a:off x="6233371" y="3920067"/>
              <a:ext cx="413586" cy="2236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1">
              <a:extLst>
                <a:ext uri="{FF2B5EF4-FFF2-40B4-BE49-F238E27FC236}">
                  <a16:creationId xmlns:a16="http://schemas.microsoft.com/office/drawing/2014/main" id="{B30CA0B1-A908-BBAB-B407-166B84CA30EC}"/>
                </a:ext>
              </a:extLst>
            </p:cNvPr>
            <p:cNvCxnSpPr/>
            <p:nvPr/>
          </p:nvCxnSpPr>
          <p:spPr>
            <a:xfrm flipH="1">
              <a:off x="5212054" y="3712962"/>
              <a:ext cx="430589" cy="899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2">
              <a:extLst>
                <a:ext uri="{FF2B5EF4-FFF2-40B4-BE49-F238E27FC236}">
                  <a16:creationId xmlns:a16="http://schemas.microsoft.com/office/drawing/2014/main" id="{13ABFF6B-BAE8-3E52-1EA2-B5D47BB2CFFA}"/>
                </a:ext>
              </a:extLst>
            </p:cNvPr>
            <p:cNvCxnSpPr/>
            <p:nvPr/>
          </p:nvCxnSpPr>
          <p:spPr>
            <a:xfrm>
              <a:off x="6106748" y="4884482"/>
              <a:ext cx="303477" cy="1005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3">
              <a:extLst>
                <a:ext uri="{FF2B5EF4-FFF2-40B4-BE49-F238E27FC236}">
                  <a16:creationId xmlns:a16="http://schemas.microsoft.com/office/drawing/2014/main" id="{7C56273E-F7A1-7D5B-B29E-33FCD4656D2C}"/>
                </a:ext>
              </a:extLst>
            </p:cNvPr>
            <p:cNvCxnSpPr/>
            <p:nvPr/>
          </p:nvCxnSpPr>
          <p:spPr>
            <a:xfrm>
              <a:off x="6881451" y="3353357"/>
              <a:ext cx="199837" cy="3641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4">
              <a:extLst>
                <a:ext uri="{FF2B5EF4-FFF2-40B4-BE49-F238E27FC236}">
                  <a16:creationId xmlns:a16="http://schemas.microsoft.com/office/drawing/2014/main" id="{5597440C-B6BA-ABD9-5DD0-CC330929B66A}"/>
                </a:ext>
              </a:extLst>
            </p:cNvPr>
            <p:cNvCxnSpPr/>
            <p:nvPr/>
          </p:nvCxnSpPr>
          <p:spPr>
            <a:xfrm flipH="1">
              <a:off x="4483193" y="4317548"/>
              <a:ext cx="32684" cy="26923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15">
              <a:extLst>
                <a:ext uri="{FF2B5EF4-FFF2-40B4-BE49-F238E27FC236}">
                  <a16:creationId xmlns:a16="http://schemas.microsoft.com/office/drawing/2014/main" id="{7F63CD0A-8825-5FC7-1A01-7930002170F2}"/>
                </a:ext>
              </a:extLst>
            </p:cNvPr>
            <p:cNvCxnSpPr/>
            <p:nvPr/>
          </p:nvCxnSpPr>
          <p:spPr>
            <a:xfrm>
              <a:off x="4999852" y="4236602"/>
              <a:ext cx="321172" cy="3272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6">
              <a:extLst>
                <a:ext uri="{FF2B5EF4-FFF2-40B4-BE49-F238E27FC236}">
                  <a16:creationId xmlns:a16="http://schemas.microsoft.com/office/drawing/2014/main" id="{44C8C46A-F2F8-9DDB-4F79-DD666F1C445B}"/>
                </a:ext>
              </a:extLst>
            </p:cNvPr>
            <p:cNvCxnSpPr/>
            <p:nvPr/>
          </p:nvCxnSpPr>
          <p:spPr>
            <a:xfrm flipH="1">
              <a:off x="3633079" y="4661348"/>
              <a:ext cx="36650" cy="28926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7">
              <a:extLst>
                <a:ext uri="{FF2B5EF4-FFF2-40B4-BE49-F238E27FC236}">
                  <a16:creationId xmlns:a16="http://schemas.microsoft.com/office/drawing/2014/main" id="{D1BF078C-AA3F-330A-1AC3-E01B8CE3A54D}"/>
                </a:ext>
              </a:extLst>
            </p:cNvPr>
            <p:cNvCxnSpPr/>
            <p:nvPr/>
          </p:nvCxnSpPr>
          <p:spPr>
            <a:xfrm flipH="1">
              <a:off x="3135458" y="4317547"/>
              <a:ext cx="233801" cy="570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8">
              <a:extLst>
                <a:ext uri="{FF2B5EF4-FFF2-40B4-BE49-F238E27FC236}">
                  <a16:creationId xmlns:a16="http://schemas.microsoft.com/office/drawing/2014/main" id="{94E5B871-8B78-DA48-755F-F7743921E7A3}"/>
                </a:ext>
              </a:extLst>
            </p:cNvPr>
            <p:cNvCxnSpPr/>
            <p:nvPr/>
          </p:nvCxnSpPr>
          <p:spPr>
            <a:xfrm flipH="1">
              <a:off x="3977192" y="5094714"/>
              <a:ext cx="207363" cy="9857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9">
              <a:extLst>
                <a:ext uri="{FF2B5EF4-FFF2-40B4-BE49-F238E27FC236}">
                  <a16:creationId xmlns:a16="http://schemas.microsoft.com/office/drawing/2014/main" id="{58AD2D27-0AA7-7A56-9E41-9747B3909591}"/>
                </a:ext>
              </a:extLst>
            </p:cNvPr>
            <p:cNvCxnSpPr/>
            <p:nvPr/>
          </p:nvCxnSpPr>
          <p:spPr>
            <a:xfrm flipH="1" flipV="1">
              <a:off x="2948393" y="2964081"/>
              <a:ext cx="374984" cy="1401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0">
              <a:extLst>
                <a:ext uri="{FF2B5EF4-FFF2-40B4-BE49-F238E27FC236}">
                  <a16:creationId xmlns:a16="http://schemas.microsoft.com/office/drawing/2014/main" id="{3FA49CD2-F8C2-7036-6DDB-3678ABC177C0}"/>
                </a:ext>
              </a:extLst>
            </p:cNvPr>
            <p:cNvCxnSpPr/>
            <p:nvPr/>
          </p:nvCxnSpPr>
          <p:spPr>
            <a:xfrm flipH="1" flipV="1">
              <a:off x="3669729" y="3672696"/>
              <a:ext cx="62192" cy="2846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1">
              <a:extLst>
                <a:ext uri="{FF2B5EF4-FFF2-40B4-BE49-F238E27FC236}">
                  <a16:creationId xmlns:a16="http://schemas.microsoft.com/office/drawing/2014/main" id="{D44E7A1B-DA70-D771-74E7-00E7A18D7D8D}"/>
                </a:ext>
              </a:extLst>
            </p:cNvPr>
            <p:cNvCxnSpPr/>
            <p:nvPr/>
          </p:nvCxnSpPr>
          <p:spPr>
            <a:xfrm flipV="1">
              <a:off x="5056309" y="3114090"/>
              <a:ext cx="126621" cy="23926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2">
              <a:extLst>
                <a:ext uri="{FF2B5EF4-FFF2-40B4-BE49-F238E27FC236}">
                  <a16:creationId xmlns:a16="http://schemas.microsoft.com/office/drawing/2014/main" id="{AE96B55D-4E25-D925-24A8-4AB8911FDE87}"/>
                </a:ext>
              </a:extLst>
            </p:cNvPr>
            <p:cNvCxnSpPr>
              <a:stCxn id="36" idx="6"/>
              <a:endCxn id="38" idx="2"/>
            </p:cNvCxnSpPr>
            <p:nvPr/>
          </p:nvCxnSpPr>
          <p:spPr>
            <a:xfrm>
              <a:off x="4803958" y="2783778"/>
              <a:ext cx="2523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5">
              <a:extLst>
                <a:ext uri="{FF2B5EF4-FFF2-40B4-BE49-F238E27FC236}">
                  <a16:creationId xmlns:a16="http://schemas.microsoft.com/office/drawing/2014/main" id="{EFC9C0C8-A831-4363-6C21-172A3759C112}"/>
                </a:ext>
              </a:extLst>
            </p:cNvPr>
            <p:cNvSpPr/>
            <p:nvPr/>
          </p:nvSpPr>
          <p:spPr>
            <a:xfrm>
              <a:off x="9266923" y="167868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1" name="Oval 26">
              <a:extLst>
                <a:ext uri="{FF2B5EF4-FFF2-40B4-BE49-F238E27FC236}">
                  <a16:creationId xmlns:a16="http://schemas.microsoft.com/office/drawing/2014/main" id="{60C3266B-BB7C-012B-1F97-F778AB3FD31B}"/>
                </a:ext>
              </a:extLst>
            </p:cNvPr>
            <p:cNvSpPr/>
            <p:nvPr/>
          </p:nvSpPr>
          <p:spPr>
            <a:xfrm>
              <a:off x="8355024" y="224719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2" name="Oval 27">
              <a:extLst>
                <a:ext uri="{FF2B5EF4-FFF2-40B4-BE49-F238E27FC236}">
                  <a16:creationId xmlns:a16="http://schemas.microsoft.com/office/drawing/2014/main" id="{4871D669-F72D-9E65-D58E-901D8D5A3A7D}"/>
                </a:ext>
              </a:extLst>
            </p:cNvPr>
            <p:cNvSpPr/>
            <p:nvPr/>
          </p:nvSpPr>
          <p:spPr>
            <a:xfrm>
              <a:off x="9157954" y="3044031"/>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3" name="Oval 28">
              <a:extLst>
                <a:ext uri="{FF2B5EF4-FFF2-40B4-BE49-F238E27FC236}">
                  <a16:creationId xmlns:a16="http://schemas.microsoft.com/office/drawing/2014/main" id="{88F918D2-A272-98F8-C60F-A141EDE8CBA6}"/>
                </a:ext>
              </a:extLst>
            </p:cNvPr>
            <p:cNvSpPr/>
            <p:nvPr/>
          </p:nvSpPr>
          <p:spPr>
            <a:xfrm>
              <a:off x="9043250" y="41218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4" name="Oval 29">
              <a:extLst>
                <a:ext uri="{FF2B5EF4-FFF2-40B4-BE49-F238E27FC236}">
                  <a16:creationId xmlns:a16="http://schemas.microsoft.com/office/drawing/2014/main" id="{D624904F-197F-4DA2-6B8B-C368F51FBF76}"/>
                </a:ext>
              </a:extLst>
            </p:cNvPr>
            <p:cNvSpPr/>
            <p:nvPr/>
          </p:nvSpPr>
          <p:spPr>
            <a:xfrm>
              <a:off x="8228849" y="374408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5" name="Oval 30">
              <a:extLst>
                <a:ext uri="{FF2B5EF4-FFF2-40B4-BE49-F238E27FC236}">
                  <a16:creationId xmlns:a16="http://schemas.microsoft.com/office/drawing/2014/main" id="{F6FCB1D0-8EC8-382D-0E43-D13D292A3AF0}"/>
                </a:ext>
              </a:extLst>
            </p:cNvPr>
            <p:cNvSpPr/>
            <p:nvPr/>
          </p:nvSpPr>
          <p:spPr>
            <a:xfrm>
              <a:off x="7746195" y="489991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6" name="Oval 31">
              <a:extLst>
                <a:ext uri="{FF2B5EF4-FFF2-40B4-BE49-F238E27FC236}">
                  <a16:creationId xmlns:a16="http://schemas.microsoft.com/office/drawing/2014/main" id="{2623F845-8057-7A9E-9EE5-1F4ABB08ACCD}"/>
                </a:ext>
              </a:extLst>
            </p:cNvPr>
            <p:cNvSpPr/>
            <p:nvPr/>
          </p:nvSpPr>
          <p:spPr>
            <a:xfrm>
              <a:off x="4149768"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7" name="Oval 32">
              <a:extLst>
                <a:ext uri="{FF2B5EF4-FFF2-40B4-BE49-F238E27FC236}">
                  <a16:creationId xmlns:a16="http://schemas.microsoft.com/office/drawing/2014/main" id="{25A7E3D6-A119-70CB-06A0-217461C2CA6A}"/>
                </a:ext>
              </a:extLst>
            </p:cNvPr>
            <p:cNvSpPr/>
            <p:nvPr/>
          </p:nvSpPr>
          <p:spPr>
            <a:xfrm>
              <a:off x="8981058" y="508361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8" name="Oval 33">
              <a:extLst>
                <a:ext uri="{FF2B5EF4-FFF2-40B4-BE49-F238E27FC236}">
                  <a16:creationId xmlns:a16="http://schemas.microsoft.com/office/drawing/2014/main" id="{7774094F-3551-C2FE-5787-30BED65F1C80}"/>
                </a:ext>
              </a:extLst>
            </p:cNvPr>
            <p:cNvSpPr/>
            <p:nvPr/>
          </p:nvSpPr>
          <p:spPr>
            <a:xfrm>
              <a:off x="5044461"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9" name="Oval 34">
              <a:extLst>
                <a:ext uri="{FF2B5EF4-FFF2-40B4-BE49-F238E27FC236}">
                  <a16:creationId xmlns:a16="http://schemas.microsoft.com/office/drawing/2014/main" id="{8B60E7EC-381E-753F-D558-A35BF65B39E2}"/>
                </a:ext>
              </a:extLst>
            </p:cNvPr>
            <p:cNvSpPr/>
            <p:nvPr/>
          </p:nvSpPr>
          <p:spPr>
            <a:xfrm>
              <a:off x="3300060" y="301033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0" name="Oval 35">
              <a:extLst>
                <a:ext uri="{FF2B5EF4-FFF2-40B4-BE49-F238E27FC236}">
                  <a16:creationId xmlns:a16="http://schemas.microsoft.com/office/drawing/2014/main" id="{8BFFE7E4-8580-F4D8-0A69-DD53291F785E}"/>
                </a:ext>
              </a:extLst>
            </p:cNvPr>
            <p:cNvSpPr/>
            <p:nvPr/>
          </p:nvSpPr>
          <p:spPr>
            <a:xfrm>
              <a:off x="2282732" y="24835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1" name="Oval 36">
              <a:extLst>
                <a:ext uri="{FF2B5EF4-FFF2-40B4-BE49-F238E27FC236}">
                  <a16:creationId xmlns:a16="http://schemas.microsoft.com/office/drawing/2014/main" id="{C2C2BAF2-FB12-C264-AF90-01D19FBDF292}"/>
                </a:ext>
              </a:extLst>
            </p:cNvPr>
            <p:cNvSpPr/>
            <p:nvPr/>
          </p:nvSpPr>
          <p:spPr>
            <a:xfrm>
              <a:off x="2423916" y="406525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2" name="Oval 37">
              <a:extLst>
                <a:ext uri="{FF2B5EF4-FFF2-40B4-BE49-F238E27FC236}">
                  <a16:creationId xmlns:a16="http://schemas.microsoft.com/office/drawing/2014/main" id="{4F6F75F1-8991-3624-D312-D21834AD18ED}"/>
                </a:ext>
              </a:extLst>
            </p:cNvPr>
            <p:cNvSpPr/>
            <p:nvPr/>
          </p:nvSpPr>
          <p:spPr>
            <a:xfrm>
              <a:off x="3398902" y="4003605"/>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3" name="Oval 38">
              <a:extLst>
                <a:ext uri="{FF2B5EF4-FFF2-40B4-BE49-F238E27FC236}">
                  <a16:creationId xmlns:a16="http://schemas.microsoft.com/office/drawing/2014/main" id="{D522C628-63C3-21B7-F404-F02BE5AD14D9}"/>
                </a:ext>
              </a:extLst>
            </p:cNvPr>
            <p:cNvSpPr/>
            <p:nvPr/>
          </p:nvSpPr>
          <p:spPr>
            <a:xfrm>
              <a:off x="4149768" y="4622290"/>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4" name="Oval 39">
              <a:extLst>
                <a:ext uri="{FF2B5EF4-FFF2-40B4-BE49-F238E27FC236}">
                  <a16:creationId xmlns:a16="http://schemas.microsoft.com/office/drawing/2014/main" id="{B5A3962B-7001-ADA5-E5FF-4419A55AF082}"/>
                </a:ext>
              </a:extLst>
            </p:cNvPr>
            <p:cNvSpPr/>
            <p:nvPr/>
          </p:nvSpPr>
          <p:spPr>
            <a:xfrm>
              <a:off x="3300060" y="499687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5" name="Oval 40">
              <a:extLst>
                <a:ext uri="{FF2B5EF4-FFF2-40B4-BE49-F238E27FC236}">
                  <a16:creationId xmlns:a16="http://schemas.microsoft.com/office/drawing/2014/main" id="{C6851226-A14B-AA68-123D-24C8A678D620}"/>
                </a:ext>
              </a:extLst>
            </p:cNvPr>
            <p:cNvSpPr/>
            <p:nvPr/>
          </p:nvSpPr>
          <p:spPr>
            <a:xfrm>
              <a:off x="6460612" y="473126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6" name="Oval 5">
              <a:extLst>
                <a:ext uri="{FF2B5EF4-FFF2-40B4-BE49-F238E27FC236}">
                  <a16:creationId xmlns:a16="http://schemas.microsoft.com/office/drawing/2014/main" id="{5283E687-BB1E-BCCC-2457-203BC37932C6}"/>
                </a:ext>
              </a:extLst>
            </p:cNvPr>
            <p:cNvSpPr>
              <a:spLocks noChangeArrowheads="1"/>
            </p:cNvSpPr>
            <p:nvPr/>
          </p:nvSpPr>
          <p:spPr bwMode="auto">
            <a:xfrm>
              <a:off x="6231742" y="2379412"/>
              <a:ext cx="871215" cy="871215"/>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7" name="Freeform 7">
              <a:extLst>
                <a:ext uri="{FF2B5EF4-FFF2-40B4-BE49-F238E27FC236}">
                  <a16:creationId xmlns:a16="http://schemas.microsoft.com/office/drawing/2014/main" id="{1FB31419-AF47-DC5B-DA59-D40996450E1F}"/>
                </a:ext>
              </a:extLst>
            </p:cNvPr>
            <p:cNvSpPr>
              <a:spLocks noEditPoints="1"/>
            </p:cNvSpPr>
            <p:nvPr/>
          </p:nvSpPr>
          <p:spPr bwMode="auto">
            <a:xfrm>
              <a:off x="5996058" y="2169522"/>
              <a:ext cx="1415709" cy="1325257"/>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8" name="Oval 11">
              <a:extLst>
                <a:ext uri="{FF2B5EF4-FFF2-40B4-BE49-F238E27FC236}">
                  <a16:creationId xmlns:a16="http://schemas.microsoft.com/office/drawing/2014/main" id="{AFF0F3A9-C8BD-CE67-DF2F-86DB959E4E6D}"/>
                </a:ext>
              </a:extLst>
            </p:cNvPr>
            <p:cNvSpPr>
              <a:spLocks noChangeArrowheads="1"/>
            </p:cNvSpPr>
            <p:nvPr/>
          </p:nvSpPr>
          <p:spPr bwMode="auto">
            <a:xfrm>
              <a:off x="4147578" y="3331202"/>
              <a:ext cx="891901" cy="891901"/>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9" name="Freeform 13">
              <a:extLst>
                <a:ext uri="{FF2B5EF4-FFF2-40B4-BE49-F238E27FC236}">
                  <a16:creationId xmlns:a16="http://schemas.microsoft.com/office/drawing/2014/main" id="{55BDF06B-E7C0-F5C7-3A3E-39D2A43D9F16}"/>
                </a:ext>
              </a:extLst>
            </p:cNvPr>
            <p:cNvSpPr>
              <a:spLocks noEditPoints="1"/>
            </p:cNvSpPr>
            <p:nvPr/>
          </p:nvSpPr>
          <p:spPr bwMode="auto">
            <a:xfrm>
              <a:off x="4017053" y="3200673"/>
              <a:ext cx="1152957"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0" name="Oval 17">
              <a:extLst>
                <a:ext uri="{FF2B5EF4-FFF2-40B4-BE49-F238E27FC236}">
                  <a16:creationId xmlns:a16="http://schemas.microsoft.com/office/drawing/2014/main" id="{3C61D353-6D9F-A60F-8668-DD8B308CB63E}"/>
                </a:ext>
              </a:extLst>
            </p:cNvPr>
            <p:cNvSpPr>
              <a:spLocks noChangeArrowheads="1"/>
            </p:cNvSpPr>
            <p:nvPr/>
          </p:nvSpPr>
          <p:spPr bwMode="auto">
            <a:xfrm>
              <a:off x="5244409" y="4475704"/>
              <a:ext cx="837298" cy="83729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1" name="Oval 22">
              <a:extLst>
                <a:ext uri="{FF2B5EF4-FFF2-40B4-BE49-F238E27FC236}">
                  <a16:creationId xmlns:a16="http://schemas.microsoft.com/office/drawing/2014/main" id="{80F61F31-31A9-2E06-254D-C35461DB4EFE}"/>
                </a:ext>
              </a:extLst>
            </p:cNvPr>
            <p:cNvSpPr>
              <a:spLocks noChangeArrowheads="1"/>
            </p:cNvSpPr>
            <p:nvPr/>
          </p:nvSpPr>
          <p:spPr bwMode="auto">
            <a:xfrm>
              <a:off x="6908851" y="3830468"/>
              <a:ext cx="892013" cy="892013"/>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2" name="Freeform 24">
              <a:extLst>
                <a:ext uri="{FF2B5EF4-FFF2-40B4-BE49-F238E27FC236}">
                  <a16:creationId xmlns:a16="http://schemas.microsoft.com/office/drawing/2014/main" id="{080186A4-20BB-BDD4-99E6-6CA44F0E08CE}"/>
                </a:ext>
              </a:extLst>
            </p:cNvPr>
            <p:cNvSpPr>
              <a:spLocks noEditPoints="1"/>
            </p:cNvSpPr>
            <p:nvPr/>
          </p:nvSpPr>
          <p:spPr bwMode="auto">
            <a:xfrm>
              <a:off x="6778377" y="3699995"/>
              <a:ext cx="1152958"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3" name="Oval 28">
              <a:extLst>
                <a:ext uri="{FF2B5EF4-FFF2-40B4-BE49-F238E27FC236}">
                  <a16:creationId xmlns:a16="http://schemas.microsoft.com/office/drawing/2014/main" id="{524A55E5-24B5-6236-20C6-2F7D3783E6D5}"/>
                </a:ext>
              </a:extLst>
            </p:cNvPr>
            <p:cNvSpPr>
              <a:spLocks noChangeArrowheads="1"/>
            </p:cNvSpPr>
            <p:nvPr/>
          </p:nvSpPr>
          <p:spPr bwMode="auto">
            <a:xfrm>
              <a:off x="7324461" y="2778222"/>
              <a:ext cx="887559" cy="887559"/>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4" name="Freeform 86">
              <a:extLst>
                <a:ext uri="{FF2B5EF4-FFF2-40B4-BE49-F238E27FC236}">
                  <a16:creationId xmlns:a16="http://schemas.microsoft.com/office/drawing/2014/main" id="{4490E25B-0D01-507D-9AB0-424133155A1B}"/>
                </a:ext>
              </a:extLst>
            </p:cNvPr>
            <p:cNvSpPr>
              <a:spLocks noChangeAspect="1"/>
            </p:cNvSpPr>
            <p:nvPr/>
          </p:nvSpPr>
          <p:spPr>
            <a:xfrm>
              <a:off x="5693942" y="3511887"/>
              <a:ext cx="439967" cy="439965"/>
            </a:xfrm>
            <a:custGeom>
              <a:avLst/>
              <a:gdLst>
                <a:gd name="connsiteX0" fmla="*/ 1670267 w 1670267"/>
                <a:gd name="connsiteY0" fmla="*/ 674231 h 1670266"/>
                <a:gd name="connsiteX1" fmla="*/ 1670267 w 1670267"/>
                <a:gd name="connsiteY1" fmla="*/ 996035 h 1670266"/>
                <a:gd name="connsiteX2" fmla="*/ 996036 w 1670267"/>
                <a:gd name="connsiteY2" fmla="*/ 996035 h 1670266"/>
                <a:gd name="connsiteX3" fmla="*/ 996036 w 1670267"/>
                <a:gd name="connsiteY3" fmla="*/ 1670266 h 1670266"/>
                <a:gd name="connsiteX4" fmla="*/ 674232 w 1670267"/>
                <a:gd name="connsiteY4" fmla="*/ 1670266 h 1670266"/>
                <a:gd name="connsiteX5" fmla="*/ 674232 w 1670267"/>
                <a:gd name="connsiteY5" fmla="*/ 996035 h 1670266"/>
                <a:gd name="connsiteX6" fmla="*/ 0 w 1670267"/>
                <a:gd name="connsiteY6" fmla="*/ 996035 h 1670266"/>
                <a:gd name="connsiteX7" fmla="*/ 0 w 1670267"/>
                <a:gd name="connsiteY7" fmla="*/ 674231 h 1670266"/>
                <a:gd name="connsiteX8" fmla="*/ 674232 w 1670267"/>
                <a:gd name="connsiteY8" fmla="*/ 674231 h 1670266"/>
                <a:gd name="connsiteX9" fmla="*/ 674232 w 1670267"/>
                <a:gd name="connsiteY9" fmla="*/ 0 h 1670266"/>
                <a:gd name="connsiteX10" fmla="*/ 996036 w 1670267"/>
                <a:gd name="connsiteY10" fmla="*/ 0 h 1670266"/>
                <a:gd name="connsiteX11" fmla="*/ 996036 w 1670267"/>
                <a:gd name="connsiteY11" fmla="*/ 674231 h 16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267" h="1670266">
                  <a:moveTo>
                    <a:pt x="1670267" y="674231"/>
                  </a:moveTo>
                  <a:lnTo>
                    <a:pt x="1670267" y="996035"/>
                  </a:lnTo>
                  <a:lnTo>
                    <a:pt x="996036" y="996035"/>
                  </a:lnTo>
                  <a:lnTo>
                    <a:pt x="996036" y="1670266"/>
                  </a:lnTo>
                  <a:lnTo>
                    <a:pt x="674232" y="1670266"/>
                  </a:lnTo>
                  <a:lnTo>
                    <a:pt x="674232" y="996035"/>
                  </a:lnTo>
                  <a:lnTo>
                    <a:pt x="0" y="996035"/>
                  </a:lnTo>
                  <a:lnTo>
                    <a:pt x="0" y="674231"/>
                  </a:lnTo>
                  <a:lnTo>
                    <a:pt x="674232" y="674231"/>
                  </a:lnTo>
                  <a:lnTo>
                    <a:pt x="674232" y="0"/>
                  </a:lnTo>
                  <a:lnTo>
                    <a:pt x="996036" y="0"/>
                  </a:lnTo>
                  <a:lnTo>
                    <a:pt x="996036" y="674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latin typeface="Lato Light" panose="020F0502020204030203" pitchFamily="34" charset="0"/>
              </a:endParaRPr>
            </a:p>
          </p:txBody>
        </p:sp>
        <p:sp>
          <p:nvSpPr>
            <p:cNvPr id="55" name="Freeform 88">
              <a:extLst>
                <a:ext uri="{FF2B5EF4-FFF2-40B4-BE49-F238E27FC236}">
                  <a16:creationId xmlns:a16="http://schemas.microsoft.com/office/drawing/2014/main" id="{D874BEA4-097D-E01C-7E4C-A4B1BAABAC90}"/>
                </a:ext>
              </a:extLst>
            </p:cNvPr>
            <p:cNvSpPr/>
            <p:nvPr/>
          </p:nvSpPr>
          <p:spPr>
            <a:xfrm>
              <a:off x="5492467" y="4725497"/>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bg1"/>
                </a:solidFill>
                <a:latin typeface="Lato Light" panose="020F0502020204030203" pitchFamily="34" charset="0"/>
              </a:endParaRPr>
            </a:p>
          </p:txBody>
        </p:sp>
        <p:sp>
          <p:nvSpPr>
            <p:cNvPr id="56" name="TextBox 108">
              <a:extLst>
                <a:ext uri="{FF2B5EF4-FFF2-40B4-BE49-F238E27FC236}">
                  <a16:creationId xmlns:a16="http://schemas.microsoft.com/office/drawing/2014/main" id="{49220945-1F04-9AC2-3FC0-241C20367C65}"/>
                </a:ext>
              </a:extLst>
            </p:cNvPr>
            <p:cNvSpPr txBox="1"/>
            <p:nvPr/>
          </p:nvSpPr>
          <p:spPr>
            <a:xfrm>
              <a:off x="4070921" y="3572716"/>
              <a:ext cx="1049849" cy="470611"/>
            </a:xfrm>
            <a:prstGeom prst="rect">
              <a:avLst/>
            </a:prstGeom>
            <a:noFill/>
          </p:spPr>
          <p:txBody>
            <a:bodyPr wrap="none" rtlCol="0" anchor="t" anchorCtr="0">
              <a:spAutoFit/>
            </a:bodyPr>
            <a:lstStyle/>
            <a:p>
              <a:pPr algn="ctr"/>
              <a:r>
                <a:rPr lang="en-GB" sz="1400" b="1" dirty="0">
                  <a:solidFill>
                    <a:srgbClr val="B41F7A"/>
                  </a:solidFill>
                  <a:latin typeface="Calibri" panose="020F0502020204030204" pitchFamily="34" charset="0"/>
                  <a:ea typeface="League Spartan" charset="0"/>
                  <a:cs typeface="Calibri" panose="020F0502020204030204" pitchFamily="34" charset="0"/>
                </a:rPr>
                <a:t>Public</a:t>
              </a:r>
            </a:p>
          </p:txBody>
        </p:sp>
        <p:sp>
          <p:nvSpPr>
            <p:cNvPr id="57" name="TextBox 109">
              <a:extLst>
                <a:ext uri="{FF2B5EF4-FFF2-40B4-BE49-F238E27FC236}">
                  <a16:creationId xmlns:a16="http://schemas.microsoft.com/office/drawing/2014/main" id="{D93145CC-47E4-36E6-2481-58CE3DA01EC5}"/>
                </a:ext>
              </a:extLst>
            </p:cNvPr>
            <p:cNvSpPr txBox="1"/>
            <p:nvPr/>
          </p:nvSpPr>
          <p:spPr>
            <a:xfrm>
              <a:off x="6098024" y="2586256"/>
              <a:ext cx="1177350" cy="423549"/>
            </a:xfrm>
            <a:prstGeom prst="rect">
              <a:avLst/>
            </a:prstGeom>
            <a:noFill/>
          </p:spPr>
          <p:txBody>
            <a:bodyPr wrap="none" rtlCol="0" anchor="t" anchorCtr="0">
              <a:spAutoFit/>
            </a:bodyPr>
            <a:lstStyle/>
            <a:p>
              <a:pPr algn="ctr"/>
              <a:r>
                <a:rPr lang="en-GB" sz="1200" b="1" dirty="0">
                  <a:solidFill>
                    <a:srgbClr val="CD6634"/>
                  </a:solidFill>
                  <a:latin typeface="Calibri" panose="020F0502020204030204" pitchFamily="34" charset="0"/>
                  <a:ea typeface="League Spartan" charset="0"/>
                  <a:cs typeface="Calibri" panose="020F0502020204030204" pitchFamily="34" charset="0"/>
                </a:rPr>
                <a:t>Industry</a:t>
              </a:r>
            </a:p>
          </p:txBody>
        </p:sp>
        <p:sp>
          <p:nvSpPr>
            <p:cNvPr id="58" name="TextBox 110">
              <a:extLst>
                <a:ext uri="{FF2B5EF4-FFF2-40B4-BE49-F238E27FC236}">
                  <a16:creationId xmlns:a16="http://schemas.microsoft.com/office/drawing/2014/main" id="{359BD4A9-9BC6-2CDC-60D7-FC59B5EC78AD}"/>
                </a:ext>
              </a:extLst>
            </p:cNvPr>
            <p:cNvSpPr txBox="1"/>
            <p:nvPr/>
          </p:nvSpPr>
          <p:spPr>
            <a:xfrm>
              <a:off x="7144990" y="4074445"/>
              <a:ext cx="419729" cy="423549"/>
            </a:xfrm>
            <a:prstGeom prst="rect">
              <a:avLst/>
            </a:prstGeom>
            <a:noFill/>
          </p:spPr>
          <p:txBody>
            <a:bodyPr wrap="none" rtlCol="0" anchor="t" anchorCtr="0">
              <a:spAutoFit/>
            </a:bodyPr>
            <a:lstStyle/>
            <a:p>
              <a:pPr algn="ctr"/>
              <a:r>
                <a:rPr lang="en-GB" sz="1200" b="1" dirty="0">
                  <a:solidFill>
                    <a:srgbClr val="595959"/>
                  </a:solidFill>
                  <a:latin typeface="Calibri" panose="020F0502020204030204" pitchFamily="34" charset="0"/>
                  <a:ea typeface="League Spartan" charset="0"/>
                  <a:cs typeface="Calibri" panose="020F0502020204030204" pitchFamily="34" charset="0"/>
                </a:rPr>
                <a:t>?</a:t>
              </a:r>
            </a:p>
          </p:txBody>
        </p:sp>
      </p:grpSp>
      <p:sp>
        <p:nvSpPr>
          <p:cNvPr id="59" name="TextBox 35">
            <a:extLst>
              <a:ext uri="{FF2B5EF4-FFF2-40B4-BE49-F238E27FC236}">
                <a16:creationId xmlns:a16="http://schemas.microsoft.com/office/drawing/2014/main" id="{91BB80F4-EC78-A7A8-77AB-91CA0CE061E7}"/>
              </a:ext>
            </a:extLst>
          </p:cNvPr>
          <p:cNvSpPr txBox="1"/>
          <p:nvPr/>
        </p:nvSpPr>
        <p:spPr>
          <a:xfrm>
            <a:off x="1905349" y="2493975"/>
            <a:ext cx="4115807" cy="430887"/>
          </a:xfrm>
          <a:prstGeom prst="rect">
            <a:avLst/>
          </a:prstGeom>
          <a:noFill/>
        </p:spPr>
        <p:txBody>
          <a:bodyPr wrap="none" rtlCol="0" anchor="b" anchorCtr="0">
            <a:spAutoFit/>
          </a:bodyPr>
          <a:lstStyle/>
          <a:p>
            <a:r>
              <a:rPr lang="en-GB" sz="2200" b="1" dirty="0">
                <a:solidFill>
                  <a:srgbClr val="595959"/>
                </a:solidFill>
                <a:ea typeface="League Spartan" charset="0"/>
                <a:cs typeface="Poppins" pitchFamily="2" charset="77"/>
              </a:rPr>
              <a:t>1. Mind-mapping of stakeholders </a:t>
            </a:r>
          </a:p>
        </p:txBody>
      </p:sp>
      <p:grpSp>
        <p:nvGrpSpPr>
          <p:cNvPr id="60" name="Gruppieren 7">
            <a:extLst>
              <a:ext uri="{FF2B5EF4-FFF2-40B4-BE49-F238E27FC236}">
                <a16:creationId xmlns:a16="http://schemas.microsoft.com/office/drawing/2014/main" id="{7341769E-DAA6-5F35-2DF8-ECEEFA274B72}"/>
              </a:ext>
            </a:extLst>
          </p:cNvPr>
          <p:cNvGrpSpPr>
            <a:grpSpLocks noChangeAspect="1"/>
          </p:cNvGrpSpPr>
          <p:nvPr/>
        </p:nvGrpSpPr>
        <p:grpSpPr>
          <a:xfrm>
            <a:off x="7264713" y="3273360"/>
            <a:ext cx="4303124" cy="3120596"/>
            <a:chOff x="6372288" y="1843583"/>
            <a:chExt cx="5704454" cy="2486321"/>
          </a:xfrm>
        </p:grpSpPr>
        <p:sp>
          <p:nvSpPr>
            <p:cNvPr id="61" name="Freeform 39">
              <a:extLst>
                <a:ext uri="{FF2B5EF4-FFF2-40B4-BE49-F238E27FC236}">
                  <a16:creationId xmlns:a16="http://schemas.microsoft.com/office/drawing/2014/main" id="{D44697AB-9E24-0941-A8CD-D67ED8225250}"/>
                </a:ext>
              </a:extLst>
            </p:cNvPr>
            <p:cNvSpPr>
              <a:spLocks/>
            </p:cNvSpPr>
            <p:nvPr/>
          </p:nvSpPr>
          <p:spPr bwMode="auto">
            <a:xfrm>
              <a:off x="6372288" y="1843583"/>
              <a:ext cx="3446265" cy="77439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2" name="Freeform 13">
              <a:extLst>
                <a:ext uri="{FF2B5EF4-FFF2-40B4-BE49-F238E27FC236}">
                  <a16:creationId xmlns:a16="http://schemas.microsoft.com/office/drawing/2014/main" id="{7790F4EE-8FA9-3375-4B89-8BDD49558E24}"/>
                </a:ext>
              </a:extLst>
            </p:cNvPr>
            <p:cNvSpPr>
              <a:spLocks/>
            </p:cNvSpPr>
            <p:nvPr/>
          </p:nvSpPr>
          <p:spPr bwMode="auto">
            <a:xfrm>
              <a:off x="6729975" y="1855108"/>
              <a:ext cx="270163" cy="774392"/>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3" name="TextBox 39">
              <a:extLst>
                <a:ext uri="{FF2B5EF4-FFF2-40B4-BE49-F238E27FC236}">
                  <a16:creationId xmlns:a16="http://schemas.microsoft.com/office/drawing/2014/main" id="{4148E786-79AC-EFA4-1B70-B69AAF6B574D}"/>
                </a:ext>
              </a:extLst>
            </p:cNvPr>
            <p:cNvSpPr txBox="1"/>
            <p:nvPr/>
          </p:nvSpPr>
          <p:spPr>
            <a:xfrm>
              <a:off x="7187874" y="2042394"/>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Short Description</a:t>
              </a:r>
            </a:p>
          </p:txBody>
        </p:sp>
        <p:sp>
          <p:nvSpPr>
            <p:cNvPr id="64" name="TextBox 40">
              <a:extLst>
                <a:ext uri="{FF2B5EF4-FFF2-40B4-BE49-F238E27FC236}">
                  <a16:creationId xmlns:a16="http://schemas.microsoft.com/office/drawing/2014/main" id="{0011CA93-ADDF-353B-8B72-04BF30C86D9B}"/>
                </a:ext>
              </a:extLst>
            </p:cNvPr>
            <p:cNvSpPr txBox="1"/>
            <p:nvPr/>
          </p:nvSpPr>
          <p:spPr>
            <a:xfrm>
              <a:off x="7209352" y="1864639"/>
              <a:ext cx="1796583" cy="239345"/>
            </a:xfrm>
            <a:prstGeom prst="rect">
              <a:avLst/>
            </a:prstGeom>
            <a:noFill/>
          </p:spPr>
          <p:txBody>
            <a:bodyPr wrap="none" rtlCol="0">
              <a:spAutoFit/>
            </a:bodyPr>
            <a:lstStyle/>
            <a:p>
              <a:pPr>
                <a:lnSpc>
                  <a:spcPts val="1620"/>
                </a:lnSpc>
              </a:pPr>
              <a:r>
                <a:rPr lang="en-GB" sz="1600" b="1" dirty="0">
                  <a:solidFill>
                    <a:schemeClr val="bg1"/>
                  </a:solidFill>
                  <a:ea typeface="Roboto" charset="0"/>
                  <a:cs typeface="Roboto" charset="0"/>
                </a:rPr>
                <a:t>Stakeholder 1</a:t>
              </a:r>
            </a:p>
          </p:txBody>
        </p:sp>
        <p:sp>
          <p:nvSpPr>
            <p:cNvPr id="65" name="Freeform 37">
              <a:extLst>
                <a:ext uri="{FF2B5EF4-FFF2-40B4-BE49-F238E27FC236}">
                  <a16:creationId xmlns:a16="http://schemas.microsoft.com/office/drawing/2014/main" id="{9BC5E916-275C-7C3E-7581-B1CB0A493F66}"/>
                </a:ext>
              </a:extLst>
            </p:cNvPr>
            <p:cNvSpPr>
              <a:spLocks/>
            </p:cNvSpPr>
            <p:nvPr/>
          </p:nvSpPr>
          <p:spPr bwMode="auto">
            <a:xfrm>
              <a:off x="6972834" y="2294203"/>
              <a:ext cx="3559825"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6" name="Freeform 15">
              <a:extLst>
                <a:ext uri="{FF2B5EF4-FFF2-40B4-BE49-F238E27FC236}">
                  <a16:creationId xmlns:a16="http://schemas.microsoft.com/office/drawing/2014/main" id="{C7A2A9C1-6F69-1F8C-F96D-96618532E3EA}"/>
                </a:ext>
              </a:extLst>
            </p:cNvPr>
            <p:cNvSpPr>
              <a:spLocks/>
            </p:cNvSpPr>
            <p:nvPr/>
          </p:nvSpPr>
          <p:spPr bwMode="auto">
            <a:xfrm>
              <a:off x="7233227" y="2472698"/>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7" name="TextBox 37">
              <a:extLst>
                <a:ext uri="{FF2B5EF4-FFF2-40B4-BE49-F238E27FC236}">
                  <a16:creationId xmlns:a16="http://schemas.microsoft.com/office/drawing/2014/main" id="{505AE4DC-9488-E434-27CD-063A0722DA70}"/>
                </a:ext>
              </a:extLst>
            </p:cNvPr>
            <p:cNvSpPr txBox="1"/>
            <p:nvPr/>
          </p:nvSpPr>
          <p:spPr>
            <a:xfrm>
              <a:off x="7987363" y="2535564"/>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Short Description</a:t>
              </a:r>
            </a:p>
          </p:txBody>
        </p:sp>
        <p:sp>
          <p:nvSpPr>
            <p:cNvPr id="68" name="TextBox 38">
              <a:extLst>
                <a:ext uri="{FF2B5EF4-FFF2-40B4-BE49-F238E27FC236}">
                  <a16:creationId xmlns:a16="http://schemas.microsoft.com/office/drawing/2014/main" id="{97FEFD8E-5133-9528-4FE3-1842AD6FD594}"/>
                </a:ext>
              </a:extLst>
            </p:cNvPr>
            <p:cNvSpPr txBox="1"/>
            <p:nvPr/>
          </p:nvSpPr>
          <p:spPr>
            <a:xfrm>
              <a:off x="7962327" y="2351975"/>
              <a:ext cx="1796583" cy="239345"/>
            </a:xfrm>
            <a:prstGeom prst="rect">
              <a:avLst/>
            </a:prstGeom>
            <a:noFill/>
          </p:spPr>
          <p:txBody>
            <a:bodyPr wrap="none" rtlCol="0">
              <a:spAutoFit/>
            </a:bodyPr>
            <a:lstStyle/>
            <a:p>
              <a:pPr>
                <a:lnSpc>
                  <a:spcPts val="1620"/>
                </a:lnSpc>
              </a:pPr>
              <a:r>
                <a:rPr lang="en-GB" sz="1600" b="1" dirty="0">
                  <a:solidFill>
                    <a:schemeClr val="bg1"/>
                  </a:solidFill>
                  <a:ea typeface="Roboto" charset="0"/>
                  <a:cs typeface="Roboto" charset="0"/>
                </a:rPr>
                <a:t>Stakeholder 2</a:t>
              </a:r>
            </a:p>
          </p:txBody>
        </p:sp>
        <p:sp>
          <p:nvSpPr>
            <p:cNvPr id="69" name="Freeform 35">
              <a:extLst>
                <a:ext uri="{FF2B5EF4-FFF2-40B4-BE49-F238E27FC236}">
                  <a16:creationId xmlns:a16="http://schemas.microsoft.com/office/drawing/2014/main" id="{9C3BA1CB-F789-1F00-621B-ED89FCD42CFE}"/>
                </a:ext>
              </a:extLst>
            </p:cNvPr>
            <p:cNvSpPr>
              <a:spLocks/>
            </p:cNvSpPr>
            <p:nvPr/>
          </p:nvSpPr>
          <p:spPr bwMode="auto">
            <a:xfrm>
              <a:off x="7780219" y="2814672"/>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0" name="Freeform 16">
              <a:extLst>
                <a:ext uri="{FF2B5EF4-FFF2-40B4-BE49-F238E27FC236}">
                  <a16:creationId xmlns:a16="http://schemas.microsoft.com/office/drawing/2014/main" id="{D22EF32E-0311-EC94-7DEF-1D1E4FAC9FEF}"/>
                </a:ext>
              </a:extLst>
            </p:cNvPr>
            <p:cNvSpPr>
              <a:spLocks/>
            </p:cNvSpPr>
            <p:nvPr/>
          </p:nvSpPr>
          <p:spPr bwMode="auto">
            <a:xfrm>
              <a:off x="8098286" y="2985062"/>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1" name="TextBox 29">
              <a:extLst>
                <a:ext uri="{FF2B5EF4-FFF2-40B4-BE49-F238E27FC236}">
                  <a16:creationId xmlns:a16="http://schemas.microsoft.com/office/drawing/2014/main" id="{DD7F668E-95E4-5576-6C4E-3B5846045C54}"/>
                </a:ext>
              </a:extLst>
            </p:cNvPr>
            <p:cNvSpPr txBox="1"/>
            <p:nvPr/>
          </p:nvSpPr>
          <p:spPr>
            <a:xfrm>
              <a:off x="8715713" y="3044585"/>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Short Description</a:t>
              </a:r>
            </a:p>
          </p:txBody>
        </p:sp>
        <p:sp>
          <p:nvSpPr>
            <p:cNvPr id="72" name="TextBox 30">
              <a:extLst>
                <a:ext uri="{FF2B5EF4-FFF2-40B4-BE49-F238E27FC236}">
                  <a16:creationId xmlns:a16="http://schemas.microsoft.com/office/drawing/2014/main" id="{9E78AD8A-E94D-A93E-B324-2C4FBC97A2E5}"/>
                </a:ext>
              </a:extLst>
            </p:cNvPr>
            <p:cNvSpPr txBox="1"/>
            <p:nvPr/>
          </p:nvSpPr>
          <p:spPr>
            <a:xfrm>
              <a:off x="8715713" y="2862620"/>
              <a:ext cx="1796583" cy="239345"/>
            </a:xfrm>
            <a:prstGeom prst="rect">
              <a:avLst/>
            </a:prstGeom>
            <a:noFill/>
          </p:spPr>
          <p:txBody>
            <a:bodyPr wrap="none" rtlCol="0">
              <a:spAutoFit/>
            </a:bodyPr>
            <a:lstStyle/>
            <a:p>
              <a:pPr>
                <a:lnSpc>
                  <a:spcPts val="1620"/>
                </a:lnSpc>
              </a:pPr>
              <a:r>
                <a:rPr lang="en-GB" sz="1600" b="1" dirty="0">
                  <a:solidFill>
                    <a:schemeClr val="bg1"/>
                  </a:solidFill>
                  <a:ea typeface="Roboto" charset="0"/>
                  <a:cs typeface="Roboto" charset="0"/>
                </a:rPr>
                <a:t>Stakeholder 3</a:t>
              </a:r>
            </a:p>
          </p:txBody>
        </p:sp>
        <p:grpSp>
          <p:nvGrpSpPr>
            <p:cNvPr id="73" name="Gruppieren 6">
              <a:extLst>
                <a:ext uri="{FF2B5EF4-FFF2-40B4-BE49-F238E27FC236}">
                  <a16:creationId xmlns:a16="http://schemas.microsoft.com/office/drawing/2014/main" id="{59C13438-1921-CAB6-D231-FB5A49E2BAFB}"/>
                </a:ext>
              </a:extLst>
            </p:cNvPr>
            <p:cNvGrpSpPr/>
            <p:nvPr/>
          </p:nvGrpSpPr>
          <p:grpSpPr>
            <a:xfrm>
              <a:off x="8497800" y="3359811"/>
              <a:ext cx="3578942" cy="970093"/>
              <a:chOff x="6979340" y="5450343"/>
              <a:chExt cx="3578942" cy="970093"/>
            </a:xfrm>
          </p:grpSpPr>
          <p:sp>
            <p:nvSpPr>
              <p:cNvPr id="74" name="Freeform 16">
                <a:extLst>
                  <a:ext uri="{FF2B5EF4-FFF2-40B4-BE49-F238E27FC236}">
                    <a16:creationId xmlns:a16="http://schemas.microsoft.com/office/drawing/2014/main" id="{4DE06113-E50B-011F-B8C0-0A5636BA047A}"/>
                  </a:ext>
                </a:extLst>
              </p:cNvPr>
              <p:cNvSpPr>
                <a:spLocks noEditPoints="1"/>
              </p:cNvSpPr>
              <p:nvPr/>
            </p:nvSpPr>
            <p:spPr bwMode="auto">
              <a:xfrm>
                <a:off x="6979340" y="5466084"/>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5" name="Freeform 5">
                <a:extLst>
                  <a:ext uri="{FF2B5EF4-FFF2-40B4-BE49-F238E27FC236}">
                    <a16:creationId xmlns:a16="http://schemas.microsoft.com/office/drawing/2014/main" id="{6F7B7188-F3FC-C4DE-CF53-BF3A9AF86983}"/>
                  </a:ext>
                </a:extLst>
              </p:cNvPr>
              <p:cNvSpPr>
                <a:spLocks/>
              </p:cNvSpPr>
              <p:nvPr/>
            </p:nvSpPr>
            <p:spPr bwMode="auto">
              <a:xfrm>
                <a:off x="7571064" y="5450343"/>
                <a:ext cx="343175" cy="954353"/>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6" name="TextBox 27">
                <a:extLst>
                  <a:ext uri="{FF2B5EF4-FFF2-40B4-BE49-F238E27FC236}">
                    <a16:creationId xmlns:a16="http://schemas.microsoft.com/office/drawing/2014/main" id="{9EEB4FA9-F4CE-2DA8-014E-9553E43DD9F4}"/>
                  </a:ext>
                </a:extLst>
              </p:cNvPr>
              <p:cNvSpPr txBox="1"/>
              <p:nvPr/>
            </p:nvSpPr>
            <p:spPr>
              <a:xfrm>
                <a:off x="7885030" y="5750589"/>
                <a:ext cx="2604563"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Short Description</a:t>
                </a:r>
              </a:p>
            </p:txBody>
          </p:sp>
          <p:sp>
            <p:nvSpPr>
              <p:cNvPr id="77" name="TextBox 28">
                <a:extLst>
                  <a:ext uri="{FF2B5EF4-FFF2-40B4-BE49-F238E27FC236}">
                    <a16:creationId xmlns:a16="http://schemas.microsoft.com/office/drawing/2014/main" id="{3E44D55D-5EA3-7D0C-7201-5533704F4BC9}"/>
                  </a:ext>
                </a:extLst>
              </p:cNvPr>
              <p:cNvSpPr txBox="1"/>
              <p:nvPr/>
            </p:nvSpPr>
            <p:spPr>
              <a:xfrm>
                <a:off x="7862739" y="5570497"/>
                <a:ext cx="1796583" cy="239345"/>
              </a:xfrm>
              <a:prstGeom prst="rect">
                <a:avLst/>
              </a:prstGeom>
              <a:noFill/>
            </p:spPr>
            <p:txBody>
              <a:bodyPr wrap="none" rtlCol="0">
                <a:spAutoFit/>
              </a:bodyPr>
              <a:lstStyle/>
              <a:p>
                <a:pPr>
                  <a:lnSpc>
                    <a:spcPts val="1620"/>
                  </a:lnSpc>
                </a:pPr>
                <a:r>
                  <a:rPr lang="en-GB" sz="1600" b="1" dirty="0">
                    <a:solidFill>
                      <a:schemeClr val="bg1"/>
                    </a:solidFill>
                    <a:ea typeface="Roboto" charset="0"/>
                    <a:cs typeface="Roboto" charset="0"/>
                  </a:rPr>
                  <a:t>Stakeholder 4</a:t>
                </a:r>
              </a:p>
            </p:txBody>
          </p:sp>
        </p:grpSp>
      </p:grpSp>
      <p:sp>
        <p:nvSpPr>
          <p:cNvPr id="78" name="TextBox 35">
            <a:extLst>
              <a:ext uri="{FF2B5EF4-FFF2-40B4-BE49-F238E27FC236}">
                <a16:creationId xmlns:a16="http://schemas.microsoft.com/office/drawing/2014/main" id="{9FADF874-E959-F2CF-7373-79685B2BEBE3}"/>
              </a:ext>
            </a:extLst>
          </p:cNvPr>
          <p:cNvSpPr txBox="1"/>
          <p:nvPr/>
        </p:nvSpPr>
        <p:spPr>
          <a:xfrm>
            <a:off x="7043294" y="2493975"/>
            <a:ext cx="2583271" cy="430887"/>
          </a:xfrm>
          <a:prstGeom prst="rect">
            <a:avLst/>
          </a:prstGeom>
          <a:noFill/>
        </p:spPr>
        <p:txBody>
          <a:bodyPr wrap="none" rtlCol="0" anchor="b" anchorCtr="0">
            <a:spAutoFit/>
          </a:bodyPr>
          <a:lstStyle/>
          <a:p>
            <a:r>
              <a:rPr lang="en-GB" sz="2200" b="1" dirty="0">
                <a:solidFill>
                  <a:srgbClr val="595959"/>
                </a:solidFill>
                <a:ea typeface="League Spartan" charset="0"/>
                <a:cs typeface="Poppins" pitchFamily="2" charset="77"/>
              </a:rPr>
              <a:t>2. Stakeholder Cards</a:t>
            </a:r>
          </a:p>
        </p:txBody>
      </p:sp>
    </p:spTree>
    <p:extLst>
      <p:ext uri="{BB962C8B-B14F-4D97-AF65-F5344CB8AC3E}">
        <p14:creationId xmlns:p14="http://schemas.microsoft.com/office/powerpoint/2010/main" val="664611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r>
              <a:rPr lang="en-US" dirty="0"/>
              <a:t>Take a deeper look at your stakeholders. The analysis and evaluation serves both to </a:t>
            </a:r>
            <a:r>
              <a:rPr lang="en-US" dirty="0" err="1"/>
              <a:t>prioritise</a:t>
            </a:r>
            <a:r>
              <a:rPr lang="en-US" dirty="0"/>
              <a:t> the stakeholders according to importance and to identify those who could potentially cause the most problems.</a:t>
            </a:r>
          </a:p>
          <a:p>
            <a:pPr marL="12700" indent="-12700"/>
            <a:endParaRPr lang="en-US" dirty="0"/>
          </a:p>
          <a:p>
            <a:pPr marL="12700" indent="-12700"/>
            <a:endParaRPr lang="en-US" dirty="0"/>
          </a:p>
          <a:p>
            <a:pPr marL="12700" indent="-12700"/>
            <a:r>
              <a:rPr lang="en-US" b="1" dirty="0">
                <a:solidFill>
                  <a:srgbClr val="F16924"/>
                </a:solidFill>
              </a:rPr>
              <a:t>The following questions are helpful:</a:t>
            </a:r>
          </a:p>
          <a:p>
            <a:pPr marL="12700" indent="-12700"/>
            <a:endParaRPr lang="en-US" b="1" dirty="0"/>
          </a:p>
          <a:p>
            <a:pPr marL="342900" indent="-342900">
              <a:buClr>
                <a:srgbClr val="F16924"/>
              </a:buClr>
              <a:buFont typeface="Arial" panose="020B0604020202020204" pitchFamily="34" charset="0"/>
              <a:buChar char="•"/>
            </a:pPr>
            <a:r>
              <a:rPr lang="en-US" dirty="0"/>
              <a:t>What exactly are the influences of the respective stakeholders?</a:t>
            </a:r>
          </a:p>
          <a:p>
            <a:pPr marL="342900" indent="-342900">
              <a:buClr>
                <a:srgbClr val="F16924"/>
              </a:buClr>
              <a:buFont typeface="Arial" panose="020B0604020202020204" pitchFamily="34" charset="0"/>
              <a:buChar char="•"/>
            </a:pPr>
            <a:r>
              <a:rPr lang="en-US" dirty="0"/>
              <a:t>How strong are the influences? </a:t>
            </a:r>
          </a:p>
          <a:p>
            <a:pPr marL="342900" indent="-342900">
              <a:buClr>
                <a:srgbClr val="F16924"/>
              </a:buClr>
              <a:buFont typeface="Arial" panose="020B0604020202020204" pitchFamily="34" charset="0"/>
              <a:buChar char="•"/>
            </a:pPr>
            <a:r>
              <a:rPr lang="en-US" dirty="0"/>
              <a:t>Can they benefit or harm my company?</a:t>
            </a:r>
          </a:p>
          <a:p>
            <a:pPr marL="342900" indent="-342900">
              <a:buClr>
                <a:srgbClr val="F16924"/>
              </a:buClr>
              <a:buFont typeface="Arial" panose="020B0604020202020204" pitchFamily="34" charset="0"/>
              <a:buChar char="•"/>
            </a:pPr>
            <a:r>
              <a:rPr lang="en-US" dirty="0"/>
              <a:t>Is the stakeholders' attitude towards my company positive or negative?</a:t>
            </a:r>
          </a:p>
          <a:p>
            <a:pPr marL="342900" indent="-342900">
              <a:buClr>
                <a:srgbClr val="F16924"/>
              </a:buClr>
              <a:buFont typeface="Arial" panose="020B0604020202020204" pitchFamily="34" charset="0"/>
              <a:buChar char="•"/>
            </a:pPr>
            <a:r>
              <a:rPr lang="en-US" dirty="0"/>
              <a:t>What power do the stakeholders have to influence my company?</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 Analysis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83065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 Analysis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4" name="Tabelle 5">
            <a:extLst>
              <a:ext uri="{FF2B5EF4-FFF2-40B4-BE49-F238E27FC236}">
                <a16:creationId xmlns:a16="http://schemas.microsoft.com/office/drawing/2014/main" id="{8ACF6A2A-4151-AF9E-355C-BCB134CCA02B}"/>
              </a:ext>
            </a:extLst>
          </p:cNvPr>
          <p:cNvGraphicFramePr>
            <a:graphicFrameLocks noGrp="1"/>
          </p:cNvGraphicFramePr>
          <p:nvPr>
            <p:extLst>
              <p:ext uri="{D42A27DB-BD31-4B8C-83A1-F6EECF244321}">
                <p14:modId xmlns:p14="http://schemas.microsoft.com/office/powerpoint/2010/main" val="1441317732"/>
              </p:ext>
            </p:extLst>
          </p:nvPr>
        </p:nvGraphicFramePr>
        <p:xfrm>
          <a:off x="2114548" y="2014219"/>
          <a:ext cx="9597552" cy="3863687"/>
        </p:xfrm>
        <a:graphic>
          <a:graphicData uri="http://schemas.openxmlformats.org/drawingml/2006/table">
            <a:tbl>
              <a:tblPr firstRow="1" bandRow="1">
                <a:tableStyleId>{7DF18680-E054-41AD-8BC1-D1AEF772440D}</a:tableStyleId>
              </a:tblPr>
              <a:tblGrid>
                <a:gridCol w="1734230">
                  <a:extLst>
                    <a:ext uri="{9D8B030D-6E8A-4147-A177-3AD203B41FA5}">
                      <a16:colId xmlns:a16="http://schemas.microsoft.com/office/drawing/2014/main" val="2661440363"/>
                    </a:ext>
                  </a:extLst>
                </a:gridCol>
                <a:gridCol w="4867205">
                  <a:extLst>
                    <a:ext uri="{9D8B030D-6E8A-4147-A177-3AD203B41FA5}">
                      <a16:colId xmlns:a16="http://schemas.microsoft.com/office/drawing/2014/main" val="1978240280"/>
                    </a:ext>
                  </a:extLst>
                </a:gridCol>
                <a:gridCol w="2996117">
                  <a:extLst>
                    <a:ext uri="{9D8B030D-6E8A-4147-A177-3AD203B41FA5}">
                      <a16:colId xmlns:a16="http://schemas.microsoft.com/office/drawing/2014/main" val="2176638843"/>
                    </a:ext>
                  </a:extLst>
                </a:gridCol>
              </a:tblGrid>
              <a:tr h="503959">
                <a:tc>
                  <a:txBody>
                    <a:bodyPr/>
                    <a:lstStyle/>
                    <a:p>
                      <a:r>
                        <a:rPr lang="en-GB" sz="2000" dirty="0"/>
                        <a:t>CRITERIA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DESCRIPTION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POSSIBLE ASSESSMENT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839932">
                <a:tc>
                  <a:txBody>
                    <a:bodyPr/>
                    <a:lstStyle/>
                    <a:p>
                      <a:r>
                        <a:rPr lang="en-GB" sz="2000" b="1" dirty="0">
                          <a:solidFill>
                            <a:srgbClr val="595959"/>
                          </a:solidFill>
                        </a:rPr>
                        <a:t>Influence /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How great is the stakeholder's ability to exert influence on the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low, medium,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21656"/>
                  </a:ext>
                </a:extLst>
              </a:tr>
              <a:tr h="839932">
                <a:tc>
                  <a:txBody>
                    <a:bodyPr/>
                    <a:lstStyle/>
                    <a:p>
                      <a:r>
                        <a:rPr lang="en-GB" sz="2000" b="1" dirty="0">
                          <a:solidFill>
                            <a:srgbClr val="595959"/>
                          </a:solidFill>
                        </a:rPr>
                        <a:t>Attitude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Is the stakeholder's attitude towards the company and its effects positive or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negative, neutral, 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8539"/>
                  </a:ext>
                </a:extLst>
              </a:tr>
              <a:tr h="839932">
                <a:tc>
                  <a:txBody>
                    <a:bodyPr/>
                    <a:lstStyle/>
                    <a:p>
                      <a:r>
                        <a:rPr lang="en-GB" sz="2000" b="1" dirty="0">
                          <a:solidFill>
                            <a:srgbClr val="595959"/>
                          </a:solidFill>
                        </a:rPr>
                        <a:t>Concern /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To what extent is the stakeholder affected by the impacts of the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low, medium,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378937"/>
                  </a:ext>
                </a:extLst>
              </a:tr>
              <a:tr h="839932">
                <a:tc>
                  <a:txBody>
                    <a:bodyPr/>
                    <a:lstStyle/>
                    <a:p>
                      <a:r>
                        <a:rPr lang="en-GB" sz="2000" b="1" dirty="0">
                          <a:solidFill>
                            <a:srgbClr val="595959"/>
                          </a:solidFill>
                        </a:rPr>
                        <a:t>Potential for conflict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What is the probability that the stakeholder will cause problems in the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low, medium,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904216"/>
                  </a:ext>
                </a:extLst>
              </a:tr>
            </a:tbl>
          </a:graphicData>
        </a:graphic>
      </p:graphicFrame>
    </p:spTree>
    <p:extLst>
      <p:ext uri="{BB962C8B-B14F-4D97-AF65-F5344CB8AC3E}">
        <p14:creationId xmlns:p14="http://schemas.microsoft.com/office/powerpoint/2010/main" val="2405224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 Analysis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37" name="Tabelle 5">
            <a:extLst>
              <a:ext uri="{FF2B5EF4-FFF2-40B4-BE49-F238E27FC236}">
                <a16:creationId xmlns:a16="http://schemas.microsoft.com/office/drawing/2014/main" id="{D836E7D4-13F0-9471-49A2-4FE3309352EA}"/>
              </a:ext>
            </a:extLst>
          </p:cNvPr>
          <p:cNvGraphicFramePr>
            <a:graphicFrameLocks noGrp="1"/>
          </p:cNvGraphicFramePr>
          <p:nvPr>
            <p:extLst>
              <p:ext uri="{D42A27DB-BD31-4B8C-83A1-F6EECF244321}">
                <p14:modId xmlns:p14="http://schemas.microsoft.com/office/powerpoint/2010/main" val="1507943526"/>
              </p:ext>
            </p:extLst>
          </p:nvPr>
        </p:nvGraphicFramePr>
        <p:xfrm>
          <a:off x="2114549" y="3073192"/>
          <a:ext cx="9772651" cy="2533608"/>
        </p:xfrm>
        <a:graphic>
          <a:graphicData uri="http://schemas.openxmlformats.org/drawingml/2006/table">
            <a:tbl>
              <a:tblPr firstRow="1" bandRow="1">
                <a:tableStyleId>{7DF18680-E054-41AD-8BC1-D1AEF772440D}</a:tableStyleId>
              </a:tblPr>
              <a:tblGrid>
                <a:gridCol w="755364">
                  <a:extLst>
                    <a:ext uri="{9D8B030D-6E8A-4147-A177-3AD203B41FA5}">
                      <a16:colId xmlns:a16="http://schemas.microsoft.com/office/drawing/2014/main" val="2661440363"/>
                    </a:ext>
                  </a:extLst>
                </a:gridCol>
                <a:gridCol w="1760453">
                  <a:extLst>
                    <a:ext uri="{9D8B030D-6E8A-4147-A177-3AD203B41FA5}">
                      <a16:colId xmlns:a16="http://schemas.microsoft.com/office/drawing/2014/main" val="1978240280"/>
                    </a:ext>
                  </a:extLst>
                </a:gridCol>
                <a:gridCol w="2699927">
                  <a:extLst>
                    <a:ext uri="{9D8B030D-6E8A-4147-A177-3AD203B41FA5}">
                      <a16:colId xmlns:a16="http://schemas.microsoft.com/office/drawing/2014/main" val="2176638843"/>
                    </a:ext>
                  </a:extLst>
                </a:gridCol>
                <a:gridCol w="629701">
                  <a:extLst>
                    <a:ext uri="{9D8B030D-6E8A-4147-A177-3AD203B41FA5}">
                      <a16:colId xmlns:a16="http://schemas.microsoft.com/office/drawing/2014/main" val="3294946335"/>
                    </a:ext>
                  </a:extLst>
                </a:gridCol>
                <a:gridCol w="629701">
                  <a:extLst>
                    <a:ext uri="{9D8B030D-6E8A-4147-A177-3AD203B41FA5}">
                      <a16:colId xmlns:a16="http://schemas.microsoft.com/office/drawing/2014/main" val="2823981131"/>
                    </a:ext>
                  </a:extLst>
                </a:gridCol>
                <a:gridCol w="629701">
                  <a:extLst>
                    <a:ext uri="{9D8B030D-6E8A-4147-A177-3AD203B41FA5}">
                      <a16:colId xmlns:a16="http://schemas.microsoft.com/office/drawing/2014/main" val="3992718697"/>
                    </a:ext>
                  </a:extLst>
                </a:gridCol>
                <a:gridCol w="2667804">
                  <a:extLst>
                    <a:ext uri="{9D8B030D-6E8A-4147-A177-3AD203B41FA5}">
                      <a16:colId xmlns:a16="http://schemas.microsoft.com/office/drawing/2014/main" val="1748816123"/>
                    </a:ext>
                  </a:extLst>
                </a:gridCol>
              </a:tblGrid>
              <a:tr h="1311758">
                <a:tc>
                  <a:txBody>
                    <a:bodyPr/>
                    <a:lstStyle/>
                    <a:p>
                      <a:r>
                        <a:rPr lang="en-GB" sz="2000" b="1" dirty="0">
                          <a:solidFill>
                            <a:schemeClr val="bg1"/>
                          </a:solidFill>
                        </a:rPr>
                        <a:t>NR.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STAKEHOLDER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INTERESTS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ATTITUDE</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INFLUENCE</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AFFECTED</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REMARKS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610925">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21656"/>
                  </a:ext>
                </a:extLst>
              </a:tr>
              <a:tr h="610925">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8539"/>
                  </a:ext>
                </a:extLst>
              </a:tr>
            </a:tbl>
          </a:graphicData>
        </a:graphic>
      </p:graphicFrame>
      <p:sp>
        <p:nvSpPr>
          <p:cNvPr id="38" name="Subtitle 2">
            <a:extLst>
              <a:ext uri="{FF2B5EF4-FFF2-40B4-BE49-F238E27FC236}">
                <a16:creationId xmlns:a16="http://schemas.microsoft.com/office/drawing/2014/main" id="{148317C0-8CCC-0387-EFB2-A2C85DC74064}"/>
              </a:ext>
            </a:extLst>
          </p:cNvPr>
          <p:cNvSpPr txBox="1">
            <a:spLocks/>
          </p:cNvSpPr>
          <p:nvPr/>
        </p:nvSpPr>
        <p:spPr>
          <a:xfrm>
            <a:off x="2207768" y="2039998"/>
            <a:ext cx="9466781" cy="6505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200" dirty="0">
                <a:solidFill>
                  <a:srgbClr val="595959"/>
                </a:solidFill>
                <a:latin typeface="+mn-lt"/>
                <a:ea typeface="Open Sans Light" panose="020B0306030504020204" pitchFamily="34" charset="0"/>
                <a:cs typeface="Open Sans Light" panose="020B0306030504020204" pitchFamily="34" charset="0"/>
              </a:rPr>
              <a:t>It is very helpful to present the analysis results in clearly arranged tables or graphics. </a:t>
            </a:r>
          </a:p>
        </p:txBody>
      </p:sp>
    </p:spTree>
    <p:extLst>
      <p:ext uri="{BB962C8B-B14F-4D97-AF65-F5344CB8AC3E}">
        <p14:creationId xmlns:p14="http://schemas.microsoft.com/office/powerpoint/2010/main" val="787232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 Analysis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2">
            <a:extLst>
              <a:ext uri="{FF2B5EF4-FFF2-40B4-BE49-F238E27FC236}">
                <a16:creationId xmlns:a16="http://schemas.microsoft.com/office/drawing/2014/main" id="{B84B6A19-E557-85B2-7523-0B6D7C4C64D3}"/>
              </a:ext>
            </a:extLst>
          </p:cNvPr>
          <p:cNvGrpSpPr>
            <a:grpSpLocks noChangeAspect="1"/>
          </p:cNvGrpSpPr>
          <p:nvPr/>
        </p:nvGrpSpPr>
        <p:grpSpPr>
          <a:xfrm>
            <a:off x="2114549" y="1657350"/>
            <a:ext cx="7969059" cy="4389522"/>
            <a:chOff x="1039852" y="364387"/>
            <a:chExt cx="10294883" cy="5670628"/>
          </a:xfrm>
        </p:grpSpPr>
        <p:sp>
          <p:nvSpPr>
            <p:cNvPr id="3" name="Rectangle 3">
              <a:extLst>
                <a:ext uri="{FF2B5EF4-FFF2-40B4-BE49-F238E27FC236}">
                  <a16:creationId xmlns:a16="http://schemas.microsoft.com/office/drawing/2014/main" id="{FF76BBBD-52AC-1969-C818-5E560CA9567B}"/>
                </a:ext>
              </a:extLst>
            </p:cNvPr>
            <p:cNvSpPr/>
            <p:nvPr/>
          </p:nvSpPr>
          <p:spPr>
            <a:xfrm>
              <a:off x="1497051" y="1614050"/>
              <a:ext cx="3276600" cy="1473994"/>
            </a:xfrm>
            <a:prstGeom prst="rect">
              <a:avLst/>
            </a:prstGeom>
            <a:solidFill>
              <a:srgbClr val="EDA1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5" name="Rectangle 4">
              <a:extLst>
                <a:ext uri="{FF2B5EF4-FFF2-40B4-BE49-F238E27FC236}">
                  <a16:creationId xmlns:a16="http://schemas.microsoft.com/office/drawing/2014/main" id="{7C776BB0-E289-911C-7A96-73999C2174DD}"/>
                </a:ext>
              </a:extLst>
            </p:cNvPr>
            <p:cNvSpPr/>
            <p:nvPr/>
          </p:nvSpPr>
          <p:spPr>
            <a:xfrm>
              <a:off x="1497051" y="3088044"/>
              <a:ext cx="3276600" cy="1473994"/>
            </a:xfrm>
            <a:prstGeom prst="rect">
              <a:avLst/>
            </a:prstGeom>
            <a:solidFill>
              <a:srgbClr val="EDA1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6" name="Rectangle 5">
              <a:extLst>
                <a:ext uri="{FF2B5EF4-FFF2-40B4-BE49-F238E27FC236}">
                  <a16:creationId xmlns:a16="http://schemas.microsoft.com/office/drawing/2014/main" id="{D1B6A90F-60DD-70FD-FDF1-25C8009E5C76}"/>
                </a:ext>
              </a:extLst>
            </p:cNvPr>
            <p:cNvSpPr/>
            <p:nvPr/>
          </p:nvSpPr>
          <p:spPr>
            <a:xfrm>
              <a:off x="1039852" y="1621194"/>
              <a:ext cx="456010" cy="146685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 name="Rectangle 6">
              <a:extLst>
                <a:ext uri="{FF2B5EF4-FFF2-40B4-BE49-F238E27FC236}">
                  <a16:creationId xmlns:a16="http://schemas.microsoft.com/office/drawing/2014/main" id="{B5963FA8-C937-08B4-815E-C74057CA258E}"/>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 name="Rectangle 9">
              <a:extLst>
                <a:ext uri="{FF2B5EF4-FFF2-40B4-BE49-F238E27FC236}">
                  <a16:creationId xmlns:a16="http://schemas.microsoft.com/office/drawing/2014/main" id="{4D3EBC05-8548-A83D-2367-F2DEB33E8382}"/>
                </a:ext>
              </a:extLst>
            </p:cNvPr>
            <p:cNvSpPr/>
            <p:nvPr/>
          </p:nvSpPr>
          <p:spPr>
            <a:xfrm>
              <a:off x="4770081" y="1157874"/>
              <a:ext cx="3277790" cy="45617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9" name="Rectangle 13">
              <a:extLst>
                <a:ext uri="{FF2B5EF4-FFF2-40B4-BE49-F238E27FC236}">
                  <a16:creationId xmlns:a16="http://schemas.microsoft.com/office/drawing/2014/main" id="{B7AB05E8-5814-C5AA-F522-30A6F93D5AE4}"/>
                </a:ext>
              </a:extLst>
            </p:cNvPr>
            <p:cNvSpPr/>
            <p:nvPr/>
          </p:nvSpPr>
          <p:spPr>
            <a:xfrm>
              <a:off x="4772462" y="3088044"/>
              <a:ext cx="3277790" cy="1473994"/>
            </a:xfrm>
            <a:prstGeom prst="rect">
              <a:avLst/>
            </a:prstGeom>
            <a:solidFill>
              <a:srgbClr val="F169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10" name="Rectangle 14">
              <a:extLst>
                <a:ext uri="{FF2B5EF4-FFF2-40B4-BE49-F238E27FC236}">
                  <a16:creationId xmlns:a16="http://schemas.microsoft.com/office/drawing/2014/main" id="{84BE1FBB-299B-9102-979F-B9ECA06005B5}"/>
                </a:ext>
              </a:extLst>
            </p:cNvPr>
            <p:cNvSpPr/>
            <p:nvPr/>
          </p:nvSpPr>
          <p:spPr>
            <a:xfrm>
              <a:off x="4772462" y="1617622"/>
              <a:ext cx="3277790" cy="1470423"/>
            </a:xfrm>
            <a:prstGeom prst="rect">
              <a:avLst/>
            </a:prstGeom>
            <a:solidFill>
              <a:srgbClr val="F16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11" name="Rectangle 21">
              <a:extLst>
                <a:ext uri="{FF2B5EF4-FFF2-40B4-BE49-F238E27FC236}">
                  <a16:creationId xmlns:a16="http://schemas.microsoft.com/office/drawing/2014/main" id="{0169206D-79CF-807C-96C9-B1D6A1550E64}"/>
                </a:ext>
              </a:extLst>
            </p:cNvPr>
            <p:cNvSpPr/>
            <p:nvPr/>
          </p:nvSpPr>
          <p:spPr>
            <a:xfrm>
              <a:off x="1496456" y="1157874"/>
              <a:ext cx="3277790" cy="45617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15" name="TextBox 22">
              <a:extLst>
                <a:ext uri="{FF2B5EF4-FFF2-40B4-BE49-F238E27FC236}">
                  <a16:creationId xmlns:a16="http://schemas.microsoft.com/office/drawing/2014/main" id="{E7F81C39-89B0-D905-E167-CE15C4A92680}"/>
                </a:ext>
              </a:extLst>
            </p:cNvPr>
            <p:cNvSpPr txBox="1"/>
            <p:nvPr/>
          </p:nvSpPr>
          <p:spPr>
            <a:xfrm>
              <a:off x="2751823" y="1168049"/>
              <a:ext cx="762901"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LOW</a:t>
              </a:r>
            </a:p>
          </p:txBody>
        </p:sp>
        <p:sp>
          <p:nvSpPr>
            <p:cNvPr id="16" name="TextBox 23">
              <a:extLst>
                <a:ext uri="{FF2B5EF4-FFF2-40B4-BE49-F238E27FC236}">
                  <a16:creationId xmlns:a16="http://schemas.microsoft.com/office/drawing/2014/main" id="{A4DA108F-229F-6F97-1047-46FCE9C3D3C3}"/>
                </a:ext>
              </a:extLst>
            </p:cNvPr>
            <p:cNvSpPr txBox="1"/>
            <p:nvPr/>
          </p:nvSpPr>
          <p:spPr>
            <a:xfrm>
              <a:off x="5852763" y="1168049"/>
              <a:ext cx="1116602"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MIDDLE</a:t>
              </a:r>
            </a:p>
          </p:txBody>
        </p:sp>
        <p:sp>
          <p:nvSpPr>
            <p:cNvPr id="17" name="TextBox 24">
              <a:extLst>
                <a:ext uri="{FF2B5EF4-FFF2-40B4-BE49-F238E27FC236}">
                  <a16:creationId xmlns:a16="http://schemas.microsoft.com/office/drawing/2014/main" id="{52431E5D-A801-A910-0AAD-D691B0B40E7A}"/>
                </a:ext>
              </a:extLst>
            </p:cNvPr>
            <p:cNvSpPr txBox="1"/>
            <p:nvPr/>
          </p:nvSpPr>
          <p:spPr>
            <a:xfrm rot="16200000">
              <a:off x="860730" y="2135939"/>
              <a:ext cx="814258"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HIGH</a:t>
              </a:r>
            </a:p>
          </p:txBody>
        </p:sp>
        <p:sp>
          <p:nvSpPr>
            <p:cNvPr id="18" name="TextBox 25">
              <a:extLst>
                <a:ext uri="{FF2B5EF4-FFF2-40B4-BE49-F238E27FC236}">
                  <a16:creationId xmlns:a16="http://schemas.microsoft.com/office/drawing/2014/main" id="{1277B6A4-1CBA-4D04-2626-8429A55C519A}"/>
                </a:ext>
              </a:extLst>
            </p:cNvPr>
            <p:cNvSpPr txBox="1"/>
            <p:nvPr/>
          </p:nvSpPr>
          <p:spPr>
            <a:xfrm rot="16200000">
              <a:off x="534435" y="3601770"/>
              <a:ext cx="1466852" cy="437363"/>
            </a:xfrm>
            <a:prstGeom prst="rect">
              <a:avLst/>
            </a:prstGeom>
            <a:solidFill>
              <a:srgbClr val="F16924"/>
            </a:solidFill>
          </p:spPr>
          <p:txBody>
            <a:bodyPr wrap="squar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MIDDLE</a:t>
              </a:r>
            </a:p>
          </p:txBody>
        </p:sp>
        <p:sp>
          <p:nvSpPr>
            <p:cNvPr id="19" name="Rectangle 9">
              <a:extLst>
                <a:ext uri="{FF2B5EF4-FFF2-40B4-BE49-F238E27FC236}">
                  <a16:creationId xmlns:a16="http://schemas.microsoft.com/office/drawing/2014/main" id="{92FC1BDE-D632-B43F-95F7-E0F7912E0143}"/>
                </a:ext>
              </a:extLst>
            </p:cNvPr>
            <p:cNvSpPr/>
            <p:nvPr/>
          </p:nvSpPr>
          <p:spPr>
            <a:xfrm>
              <a:off x="8054564" y="1157874"/>
              <a:ext cx="3277790" cy="4561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0" name="Rectangle 13">
              <a:extLst>
                <a:ext uri="{FF2B5EF4-FFF2-40B4-BE49-F238E27FC236}">
                  <a16:creationId xmlns:a16="http://schemas.microsoft.com/office/drawing/2014/main" id="{9A75FE68-2A1D-2229-BE2F-BD59BEA770BA}"/>
                </a:ext>
              </a:extLst>
            </p:cNvPr>
            <p:cNvSpPr/>
            <p:nvPr/>
          </p:nvSpPr>
          <p:spPr>
            <a:xfrm>
              <a:off x="8056945" y="3088044"/>
              <a:ext cx="3277790" cy="1473994"/>
            </a:xfrm>
            <a:prstGeom prst="rect">
              <a:avLst/>
            </a:prstGeom>
            <a:solidFill>
              <a:srgbClr val="B41F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1" name="Rectangle 14">
              <a:extLst>
                <a:ext uri="{FF2B5EF4-FFF2-40B4-BE49-F238E27FC236}">
                  <a16:creationId xmlns:a16="http://schemas.microsoft.com/office/drawing/2014/main" id="{4904D132-D524-5FD5-B916-9F1C43F9FAE8}"/>
                </a:ext>
              </a:extLst>
            </p:cNvPr>
            <p:cNvSpPr/>
            <p:nvPr/>
          </p:nvSpPr>
          <p:spPr>
            <a:xfrm>
              <a:off x="8056945" y="1617622"/>
              <a:ext cx="3277790" cy="1470423"/>
            </a:xfrm>
            <a:prstGeom prst="rect">
              <a:avLst/>
            </a:prstGeom>
            <a:solidFill>
              <a:srgbClr val="B41F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2" name="TextBox 23">
              <a:extLst>
                <a:ext uri="{FF2B5EF4-FFF2-40B4-BE49-F238E27FC236}">
                  <a16:creationId xmlns:a16="http://schemas.microsoft.com/office/drawing/2014/main" id="{09750FCC-3B6A-079D-C3B5-6DB5BD6ED352}"/>
                </a:ext>
              </a:extLst>
            </p:cNvPr>
            <p:cNvSpPr txBox="1"/>
            <p:nvPr/>
          </p:nvSpPr>
          <p:spPr>
            <a:xfrm>
              <a:off x="9288417" y="1168049"/>
              <a:ext cx="814259"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HIGH</a:t>
              </a:r>
            </a:p>
          </p:txBody>
        </p:sp>
        <p:sp>
          <p:nvSpPr>
            <p:cNvPr id="23" name="Rectangle 4">
              <a:extLst>
                <a:ext uri="{FF2B5EF4-FFF2-40B4-BE49-F238E27FC236}">
                  <a16:creationId xmlns:a16="http://schemas.microsoft.com/office/drawing/2014/main" id="{C8DC8D7B-0304-4FB8-0D7E-C18083970CEE}"/>
                </a:ext>
              </a:extLst>
            </p:cNvPr>
            <p:cNvSpPr/>
            <p:nvPr/>
          </p:nvSpPr>
          <p:spPr>
            <a:xfrm>
              <a:off x="1495862" y="4561021"/>
              <a:ext cx="3276600" cy="1473994"/>
            </a:xfrm>
            <a:prstGeom prst="rect">
              <a:avLst/>
            </a:prstGeom>
            <a:solidFill>
              <a:srgbClr val="EDA1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4" name="Rectangle 6">
              <a:extLst>
                <a:ext uri="{FF2B5EF4-FFF2-40B4-BE49-F238E27FC236}">
                  <a16:creationId xmlns:a16="http://schemas.microsoft.com/office/drawing/2014/main" id="{BE637F43-1E9B-A87C-34ED-0E5E6A022059}"/>
                </a:ext>
              </a:extLst>
            </p:cNvPr>
            <p:cNvSpPr/>
            <p:nvPr/>
          </p:nvSpPr>
          <p:spPr>
            <a:xfrm>
              <a:off x="1049177" y="4561021"/>
              <a:ext cx="445496" cy="1473994"/>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5" name="Rectangle 13">
              <a:extLst>
                <a:ext uri="{FF2B5EF4-FFF2-40B4-BE49-F238E27FC236}">
                  <a16:creationId xmlns:a16="http://schemas.microsoft.com/office/drawing/2014/main" id="{4A888BF2-C099-2B30-79A2-65F0963B3507}"/>
                </a:ext>
              </a:extLst>
            </p:cNvPr>
            <p:cNvSpPr/>
            <p:nvPr/>
          </p:nvSpPr>
          <p:spPr>
            <a:xfrm>
              <a:off x="4771273" y="4561021"/>
              <a:ext cx="3277790" cy="1473994"/>
            </a:xfrm>
            <a:prstGeom prst="rect">
              <a:avLst/>
            </a:prstGeom>
            <a:solidFill>
              <a:srgbClr val="F169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6" name="TextBox 25">
              <a:extLst>
                <a:ext uri="{FF2B5EF4-FFF2-40B4-BE49-F238E27FC236}">
                  <a16:creationId xmlns:a16="http://schemas.microsoft.com/office/drawing/2014/main" id="{C0708345-76C7-488A-C2B7-7077FCE1CE48}"/>
                </a:ext>
              </a:extLst>
            </p:cNvPr>
            <p:cNvSpPr txBox="1"/>
            <p:nvPr/>
          </p:nvSpPr>
          <p:spPr>
            <a:xfrm rot="16200000">
              <a:off x="885221" y="5079338"/>
              <a:ext cx="762900"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LOW</a:t>
              </a:r>
            </a:p>
          </p:txBody>
        </p:sp>
        <p:sp>
          <p:nvSpPr>
            <p:cNvPr id="27" name="Rectangle 13">
              <a:extLst>
                <a:ext uri="{FF2B5EF4-FFF2-40B4-BE49-F238E27FC236}">
                  <a16:creationId xmlns:a16="http://schemas.microsoft.com/office/drawing/2014/main" id="{C90DFC19-4879-E48E-688C-91BBC63720BA}"/>
                </a:ext>
              </a:extLst>
            </p:cNvPr>
            <p:cNvSpPr/>
            <p:nvPr/>
          </p:nvSpPr>
          <p:spPr>
            <a:xfrm>
              <a:off x="8055756" y="4561021"/>
              <a:ext cx="3277790" cy="1473994"/>
            </a:xfrm>
            <a:prstGeom prst="rect">
              <a:avLst/>
            </a:prstGeom>
            <a:solidFill>
              <a:srgbClr val="B41F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8" name="TextBox 35">
              <a:extLst>
                <a:ext uri="{FF2B5EF4-FFF2-40B4-BE49-F238E27FC236}">
                  <a16:creationId xmlns:a16="http://schemas.microsoft.com/office/drawing/2014/main" id="{71A2F8C7-436A-F4CF-15D0-E38CC729762A}"/>
                </a:ext>
              </a:extLst>
            </p:cNvPr>
            <p:cNvSpPr txBox="1"/>
            <p:nvPr/>
          </p:nvSpPr>
          <p:spPr>
            <a:xfrm>
              <a:off x="5415476" y="364387"/>
              <a:ext cx="1987002" cy="70701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Influence</a:t>
              </a:r>
            </a:p>
          </p:txBody>
        </p:sp>
        <p:sp>
          <p:nvSpPr>
            <p:cNvPr id="30" name="Ellipse 48">
              <a:extLst>
                <a:ext uri="{FF2B5EF4-FFF2-40B4-BE49-F238E27FC236}">
                  <a16:creationId xmlns:a16="http://schemas.microsoft.com/office/drawing/2014/main" id="{0F972305-6E0F-7C04-5E21-E55B1BAB6F9B}"/>
                </a:ext>
              </a:extLst>
            </p:cNvPr>
            <p:cNvSpPr/>
            <p:nvPr/>
          </p:nvSpPr>
          <p:spPr>
            <a:xfrm>
              <a:off x="2458071" y="188052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S1</a:t>
              </a:r>
            </a:p>
          </p:txBody>
        </p:sp>
        <p:sp>
          <p:nvSpPr>
            <p:cNvPr id="31" name="Ellipse 50">
              <a:extLst>
                <a:ext uri="{FF2B5EF4-FFF2-40B4-BE49-F238E27FC236}">
                  <a16:creationId xmlns:a16="http://schemas.microsoft.com/office/drawing/2014/main" id="{9F6A6E24-B86E-3999-D7A7-7548A771B4DE}"/>
                </a:ext>
              </a:extLst>
            </p:cNvPr>
            <p:cNvSpPr/>
            <p:nvPr/>
          </p:nvSpPr>
          <p:spPr>
            <a:xfrm>
              <a:off x="2857191" y="3296479"/>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S2</a:t>
              </a:r>
            </a:p>
          </p:txBody>
        </p:sp>
        <p:sp>
          <p:nvSpPr>
            <p:cNvPr id="32" name="Ellipse 51">
              <a:extLst>
                <a:ext uri="{FF2B5EF4-FFF2-40B4-BE49-F238E27FC236}">
                  <a16:creationId xmlns:a16="http://schemas.microsoft.com/office/drawing/2014/main" id="{443CB680-287B-E0BB-4AEF-1400D50C79C2}"/>
                </a:ext>
              </a:extLst>
            </p:cNvPr>
            <p:cNvSpPr/>
            <p:nvPr/>
          </p:nvSpPr>
          <p:spPr>
            <a:xfrm>
              <a:off x="4555406" y="2222500"/>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S3</a:t>
              </a:r>
            </a:p>
          </p:txBody>
        </p:sp>
        <p:sp>
          <p:nvSpPr>
            <p:cNvPr id="33" name="Ellipse 55">
              <a:extLst>
                <a:ext uri="{FF2B5EF4-FFF2-40B4-BE49-F238E27FC236}">
                  <a16:creationId xmlns:a16="http://schemas.microsoft.com/office/drawing/2014/main" id="{138A8805-7E68-4532-0A60-C757B877C7F4}"/>
                </a:ext>
              </a:extLst>
            </p:cNvPr>
            <p:cNvSpPr/>
            <p:nvPr/>
          </p:nvSpPr>
          <p:spPr>
            <a:xfrm>
              <a:off x="9997379" y="165426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S7</a:t>
              </a:r>
            </a:p>
          </p:txBody>
        </p:sp>
        <p:sp>
          <p:nvSpPr>
            <p:cNvPr id="34" name="Ellipse 56">
              <a:extLst>
                <a:ext uri="{FF2B5EF4-FFF2-40B4-BE49-F238E27FC236}">
                  <a16:creationId xmlns:a16="http://schemas.microsoft.com/office/drawing/2014/main" id="{364D2B65-F10D-1C2A-EE75-8AB016EEE02F}"/>
                </a:ext>
              </a:extLst>
            </p:cNvPr>
            <p:cNvSpPr/>
            <p:nvPr/>
          </p:nvSpPr>
          <p:spPr>
            <a:xfrm>
              <a:off x="8516115" y="1691044"/>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35" name="Ellipse 57">
              <a:extLst>
                <a:ext uri="{FF2B5EF4-FFF2-40B4-BE49-F238E27FC236}">
                  <a16:creationId xmlns:a16="http://schemas.microsoft.com/office/drawing/2014/main" id="{8BA2D033-B878-E5E8-E44F-31C70CE34214}"/>
                </a:ext>
              </a:extLst>
            </p:cNvPr>
            <p:cNvSpPr/>
            <p:nvPr/>
          </p:nvSpPr>
          <p:spPr>
            <a:xfrm>
              <a:off x="8207282" y="469527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S5</a:t>
              </a:r>
            </a:p>
          </p:txBody>
        </p:sp>
        <p:sp>
          <p:nvSpPr>
            <p:cNvPr id="36" name="Ellipse 58">
              <a:extLst>
                <a:ext uri="{FF2B5EF4-FFF2-40B4-BE49-F238E27FC236}">
                  <a16:creationId xmlns:a16="http://schemas.microsoft.com/office/drawing/2014/main" id="{44B19787-1580-8021-6DD1-870D10E09E26}"/>
                </a:ext>
              </a:extLst>
            </p:cNvPr>
            <p:cNvSpPr/>
            <p:nvPr/>
          </p:nvSpPr>
          <p:spPr>
            <a:xfrm>
              <a:off x="5845199" y="463712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grpSp>
    </p:spTree>
    <p:extLst>
      <p:ext uri="{BB962C8B-B14F-4D97-AF65-F5344CB8AC3E}">
        <p14:creationId xmlns:p14="http://schemas.microsoft.com/office/powerpoint/2010/main" val="3196861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r>
              <a:rPr lang="en-US" dirty="0"/>
              <a:t>In this 3rd step, it is important to define suitable measures to strengthen the positive attitude of the stakeholders and to reduce the influence of negatively minded and powerful stakeholders. </a:t>
            </a:r>
          </a:p>
          <a:p>
            <a:pPr marL="12700" indent="-12700"/>
            <a:endParaRPr lang="en-US" dirty="0"/>
          </a:p>
          <a:p>
            <a:pPr marL="12700" indent="-12700"/>
            <a:r>
              <a:rPr lang="en-US" b="1" dirty="0">
                <a:solidFill>
                  <a:srgbClr val="F16924"/>
                </a:solidFill>
              </a:rPr>
              <a:t>The key question is: </a:t>
            </a:r>
          </a:p>
          <a:p>
            <a:pPr marL="342900" indent="-342900">
              <a:buClr>
                <a:srgbClr val="F16924"/>
              </a:buClr>
              <a:buFont typeface="Arial" panose="020B0604020202020204" pitchFamily="34" charset="0"/>
              <a:buChar char="•"/>
            </a:pPr>
            <a:r>
              <a:rPr lang="en-US" dirty="0"/>
              <a:t>Who needs to be informed about what, how and when in order to control stakeholder influences in the interest of the company?</a:t>
            </a:r>
          </a:p>
          <a:p>
            <a:pPr marL="12700" indent="-12700"/>
            <a:endParaRPr lang="en-US" dirty="0"/>
          </a:p>
          <a:p>
            <a:pPr marL="12700" indent="-12700"/>
            <a:r>
              <a:rPr lang="en-US" dirty="0"/>
              <a:t>By far the largest share of stakeholder management comprises communication activities. Define these measures in the form of a communication plan (more later). </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Measures and Action Plan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38516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Measures and Action Plan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4" name="Tabelle 5">
            <a:extLst>
              <a:ext uri="{FF2B5EF4-FFF2-40B4-BE49-F238E27FC236}">
                <a16:creationId xmlns:a16="http://schemas.microsoft.com/office/drawing/2014/main" id="{FB2ED6F4-0365-7C4F-D93E-E5BAF8A3C01D}"/>
              </a:ext>
            </a:extLst>
          </p:cNvPr>
          <p:cNvGraphicFramePr>
            <a:graphicFrameLocks noGrp="1"/>
          </p:cNvGraphicFramePr>
          <p:nvPr>
            <p:extLst>
              <p:ext uri="{D42A27DB-BD31-4B8C-83A1-F6EECF244321}">
                <p14:modId xmlns:p14="http://schemas.microsoft.com/office/powerpoint/2010/main" val="3512793809"/>
              </p:ext>
            </p:extLst>
          </p:nvPr>
        </p:nvGraphicFramePr>
        <p:xfrm>
          <a:off x="2250951" y="2342958"/>
          <a:ext cx="9464799" cy="3437632"/>
        </p:xfrm>
        <a:graphic>
          <a:graphicData uri="http://schemas.openxmlformats.org/drawingml/2006/table">
            <a:tbl>
              <a:tblPr firstRow="1" bandRow="1">
                <a:tableStyleId>{7DF18680-E054-41AD-8BC1-D1AEF772440D}</a:tableStyleId>
              </a:tblPr>
              <a:tblGrid>
                <a:gridCol w="818365">
                  <a:extLst>
                    <a:ext uri="{9D8B030D-6E8A-4147-A177-3AD203B41FA5}">
                      <a16:colId xmlns:a16="http://schemas.microsoft.com/office/drawing/2014/main" val="2661440363"/>
                    </a:ext>
                  </a:extLst>
                </a:gridCol>
                <a:gridCol w="2038087">
                  <a:extLst>
                    <a:ext uri="{9D8B030D-6E8A-4147-A177-3AD203B41FA5}">
                      <a16:colId xmlns:a16="http://schemas.microsoft.com/office/drawing/2014/main" val="1978240280"/>
                    </a:ext>
                  </a:extLst>
                </a:gridCol>
                <a:gridCol w="2202782">
                  <a:extLst>
                    <a:ext uri="{9D8B030D-6E8A-4147-A177-3AD203B41FA5}">
                      <a16:colId xmlns:a16="http://schemas.microsoft.com/office/drawing/2014/main" val="2176638843"/>
                    </a:ext>
                  </a:extLst>
                </a:gridCol>
                <a:gridCol w="1502832">
                  <a:extLst>
                    <a:ext uri="{9D8B030D-6E8A-4147-A177-3AD203B41FA5}">
                      <a16:colId xmlns:a16="http://schemas.microsoft.com/office/drawing/2014/main" val="3557672987"/>
                    </a:ext>
                  </a:extLst>
                </a:gridCol>
                <a:gridCol w="1288899">
                  <a:extLst>
                    <a:ext uri="{9D8B030D-6E8A-4147-A177-3AD203B41FA5}">
                      <a16:colId xmlns:a16="http://schemas.microsoft.com/office/drawing/2014/main" val="3210480281"/>
                    </a:ext>
                  </a:extLst>
                </a:gridCol>
                <a:gridCol w="1613834">
                  <a:extLst>
                    <a:ext uri="{9D8B030D-6E8A-4147-A177-3AD203B41FA5}">
                      <a16:colId xmlns:a16="http://schemas.microsoft.com/office/drawing/2014/main" val="863477730"/>
                    </a:ext>
                  </a:extLst>
                </a:gridCol>
              </a:tblGrid>
              <a:tr h="1011068">
                <a:tc>
                  <a:txBody>
                    <a:bodyPr/>
                    <a:lstStyle/>
                    <a:p>
                      <a:r>
                        <a:rPr lang="en-GB" sz="2000" dirty="0"/>
                        <a:t>NR. </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STAKEHOLDER</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WHO IS RESPONSIBLE?</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WHEN?</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FORM</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CONTENT</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1821656"/>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778539"/>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8378937"/>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8904216"/>
                  </a:ext>
                </a:extLst>
              </a:tr>
            </a:tbl>
          </a:graphicData>
        </a:graphic>
      </p:graphicFrame>
    </p:spTree>
    <p:extLst>
      <p:ext uri="{BB962C8B-B14F-4D97-AF65-F5344CB8AC3E}">
        <p14:creationId xmlns:p14="http://schemas.microsoft.com/office/powerpoint/2010/main" val="2891824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7" y="2114549"/>
            <a:ext cx="4752117" cy="4614864"/>
          </a:xfrm>
        </p:spPr>
        <p:txBody>
          <a:bodyPr>
            <a:normAutofit/>
          </a:bodyPr>
          <a:lstStyle/>
          <a:p>
            <a:pPr marL="12700" indent="-12700"/>
            <a:r>
              <a:rPr lang="en-US" dirty="0"/>
              <a:t>The implementation of the communication plan may sound simple at first, but in practice it often falls behind as soon as problems with the content of the project are considered more urgent. </a:t>
            </a:r>
          </a:p>
          <a:p>
            <a:pPr marL="12700" indent="-12700"/>
            <a:endParaRPr lang="en-US" dirty="0"/>
          </a:p>
          <a:p>
            <a:pPr marL="12700" indent="-12700"/>
            <a:r>
              <a:rPr lang="en-US" dirty="0"/>
              <a:t> In this step it is important to implement clear communications measures throughout the entire project duration.  Overall, the Stakeholder Management should follow a general Management Process!</a:t>
            </a:r>
          </a:p>
          <a:p>
            <a:pPr marL="12700" indent="-12700"/>
            <a:endParaRPr lang="en-US" dirty="0"/>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a:bodyPr>
          <a:lstStyle/>
          <a:p>
            <a:r>
              <a:rPr lang="en-US" dirty="0"/>
              <a:t>Implementing &amp; Tracking Communications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04</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2">
            <a:extLst>
              <a:ext uri="{FF2B5EF4-FFF2-40B4-BE49-F238E27FC236}">
                <a16:creationId xmlns:a16="http://schemas.microsoft.com/office/drawing/2014/main" id="{91B4B7F5-B0B8-0A1C-57A4-C6E1F16C2C1F}"/>
              </a:ext>
            </a:extLst>
          </p:cNvPr>
          <p:cNvGrpSpPr>
            <a:grpSpLocks noChangeAspect="1"/>
          </p:cNvGrpSpPr>
          <p:nvPr/>
        </p:nvGrpSpPr>
        <p:grpSpPr>
          <a:xfrm>
            <a:off x="7355989" y="2213816"/>
            <a:ext cx="4212000" cy="4213110"/>
            <a:chOff x="5082734" y="1675347"/>
            <a:chExt cx="4438640" cy="4439807"/>
          </a:xfrm>
        </p:grpSpPr>
        <p:sp>
          <p:nvSpPr>
            <p:cNvPr id="3" name="Freeform 1">
              <a:extLst>
                <a:ext uri="{FF2B5EF4-FFF2-40B4-BE49-F238E27FC236}">
                  <a16:creationId xmlns:a16="http://schemas.microsoft.com/office/drawing/2014/main" id="{73EA190D-2CF3-3D5C-A66D-17723E3F3A39}"/>
                </a:ext>
              </a:extLst>
            </p:cNvPr>
            <p:cNvSpPr>
              <a:spLocks noChangeArrowheads="1"/>
            </p:cNvSpPr>
            <p:nvPr/>
          </p:nvSpPr>
          <p:spPr bwMode="auto">
            <a:xfrm>
              <a:off x="5452524" y="1675347"/>
              <a:ext cx="2397215" cy="1496656"/>
            </a:xfrm>
            <a:custGeom>
              <a:avLst/>
              <a:gdLst>
                <a:gd name="T0" fmla="*/ 1860 w 9060"/>
                <a:gd name="T1" fmla="*/ 3720 h 5659"/>
                <a:gd name="T2" fmla="*/ 1860 w 9060"/>
                <a:gd name="T3" fmla="*/ 3720 h 5659"/>
                <a:gd name="T4" fmla="*/ 3719 w 9060"/>
                <a:gd name="T5" fmla="*/ 5658 h 5659"/>
                <a:gd name="T6" fmla="*/ 3719 w 9060"/>
                <a:gd name="T7" fmla="*/ 5658 h 5659"/>
                <a:gd name="T8" fmla="*/ 6994 w 9060"/>
                <a:gd name="T9" fmla="*/ 4128 h 5659"/>
                <a:gd name="T10" fmla="*/ 6994 w 9060"/>
                <a:gd name="T11" fmla="*/ 4128 h 5659"/>
                <a:gd name="T12" fmla="*/ 9058 w 9060"/>
                <a:gd name="T13" fmla="*/ 2068 h 5659"/>
                <a:gd name="T14" fmla="*/ 9058 w 9060"/>
                <a:gd name="T15" fmla="*/ 2068 h 5659"/>
                <a:gd name="T16" fmla="*/ 6998 w 9060"/>
                <a:gd name="T17" fmla="*/ 3 h 5659"/>
                <a:gd name="T18" fmla="*/ 6998 w 9060"/>
                <a:gd name="T19" fmla="*/ 3 h 5659"/>
                <a:gd name="T20" fmla="*/ 0 w 9060"/>
                <a:gd name="T21" fmla="*/ 3755 h 5659"/>
                <a:gd name="T22" fmla="*/ 0 w 9060"/>
                <a:gd name="T23" fmla="*/ 3755 h 5659"/>
                <a:gd name="T24" fmla="*/ 1860 w 9060"/>
                <a:gd name="T25" fmla="*/ 3720 h 5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60" h="5659">
                  <a:moveTo>
                    <a:pt x="1860" y="3720"/>
                  </a:moveTo>
                  <a:lnTo>
                    <a:pt x="1860" y="3720"/>
                  </a:lnTo>
                  <a:cubicBezTo>
                    <a:pt x="2797" y="4025"/>
                    <a:pt x="3469" y="4774"/>
                    <a:pt x="3719" y="5658"/>
                  </a:cubicBezTo>
                  <a:lnTo>
                    <a:pt x="3719" y="5658"/>
                  </a:lnTo>
                  <a:cubicBezTo>
                    <a:pt x="4502" y="4722"/>
                    <a:pt x="5679" y="4127"/>
                    <a:pt x="6994" y="4128"/>
                  </a:cubicBezTo>
                  <a:lnTo>
                    <a:pt x="6994" y="4128"/>
                  </a:lnTo>
                  <a:cubicBezTo>
                    <a:pt x="8133" y="4130"/>
                    <a:pt x="9057" y="3207"/>
                    <a:pt x="9058" y="2068"/>
                  </a:cubicBezTo>
                  <a:lnTo>
                    <a:pt x="9058" y="2068"/>
                  </a:lnTo>
                  <a:cubicBezTo>
                    <a:pt x="9059" y="929"/>
                    <a:pt x="8137" y="4"/>
                    <a:pt x="6998" y="3"/>
                  </a:cubicBezTo>
                  <a:lnTo>
                    <a:pt x="6998" y="3"/>
                  </a:lnTo>
                  <a:cubicBezTo>
                    <a:pt x="4077" y="0"/>
                    <a:pt x="1504" y="1491"/>
                    <a:pt x="0" y="3755"/>
                  </a:cubicBezTo>
                  <a:lnTo>
                    <a:pt x="0" y="3755"/>
                  </a:lnTo>
                  <a:cubicBezTo>
                    <a:pt x="579" y="3543"/>
                    <a:pt x="1229" y="3514"/>
                    <a:pt x="1860" y="3720"/>
                  </a:cubicBezTo>
                </a:path>
              </a:pathLst>
            </a:custGeom>
            <a:solidFill>
              <a:srgbClr val="F16924"/>
            </a:solidFill>
            <a:ln>
              <a:noFill/>
            </a:ln>
            <a:effectLst/>
          </p:spPr>
          <p:txBody>
            <a:bodyPr wrap="none" anchor="ctr"/>
            <a:lstStyle/>
            <a:p>
              <a:endParaRPr lang="en-GB" sz="3200" dirty="0">
                <a:latin typeface="+mj-lt"/>
              </a:endParaRPr>
            </a:p>
          </p:txBody>
        </p:sp>
        <p:sp>
          <p:nvSpPr>
            <p:cNvPr id="4" name="Freeform 2">
              <a:extLst>
                <a:ext uri="{FF2B5EF4-FFF2-40B4-BE49-F238E27FC236}">
                  <a16:creationId xmlns:a16="http://schemas.microsoft.com/office/drawing/2014/main" id="{474D1BC0-9142-64E1-0B0E-B94BD6793EB7}"/>
                </a:ext>
              </a:extLst>
            </p:cNvPr>
            <p:cNvSpPr>
              <a:spLocks noChangeArrowheads="1"/>
            </p:cNvSpPr>
            <p:nvPr/>
          </p:nvSpPr>
          <p:spPr bwMode="auto">
            <a:xfrm>
              <a:off x="7722588" y="1757004"/>
              <a:ext cx="1783621" cy="2233902"/>
            </a:xfrm>
            <a:custGeom>
              <a:avLst/>
              <a:gdLst>
                <a:gd name="T0" fmla="*/ 1269 w 6743"/>
                <a:gd name="T1" fmla="*/ 1759 h 8446"/>
                <a:gd name="T2" fmla="*/ 1269 w 6743"/>
                <a:gd name="T3" fmla="*/ 1759 h 8446"/>
                <a:gd name="T4" fmla="*/ 0 w 6743"/>
                <a:gd name="T5" fmla="*/ 4126 h 8446"/>
                <a:gd name="T6" fmla="*/ 0 w 6743"/>
                <a:gd name="T7" fmla="*/ 4126 h 8446"/>
                <a:gd name="T8" fmla="*/ 2468 w 6743"/>
                <a:gd name="T9" fmla="*/ 6773 h 8446"/>
                <a:gd name="T10" fmla="*/ 2468 w 6743"/>
                <a:gd name="T11" fmla="*/ 6773 h 8446"/>
                <a:gd name="T12" fmla="*/ 5064 w 6743"/>
                <a:gd name="T13" fmla="*/ 8095 h 8446"/>
                <a:gd name="T14" fmla="*/ 5064 w 6743"/>
                <a:gd name="T15" fmla="*/ 8095 h 8446"/>
                <a:gd name="T16" fmla="*/ 6391 w 6743"/>
                <a:gd name="T17" fmla="*/ 5498 h 8446"/>
                <a:gd name="T18" fmla="*/ 6392 w 6743"/>
                <a:gd name="T19" fmla="*/ 5498 h 8446"/>
                <a:gd name="T20" fmla="*/ 6392 w 6743"/>
                <a:gd name="T21" fmla="*/ 5498 h 8446"/>
                <a:gd name="T22" fmla="*/ 659 w 6743"/>
                <a:gd name="T23" fmla="*/ 0 h 8446"/>
                <a:gd name="T24" fmla="*/ 659 w 6743"/>
                <a:gd name="T25" fmla="*/ 0 h 8446"/>
                <a:gd name="T26" fmla="*/ 1269 w 6743"/>
                <a:gd name="T27" fmla="*/ 1759 h 8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43" h="8446">
                  <a:moveTo>
                    <a:pt x="1269" y="1759"/>
                  </a:moveTo>
                  <a:lnTo>
                    <a:pt x="1269" y="1759"/>
                  </a:lnTo>
                  <a:cubicBezTo>
                    <a:pt x="1267" y="2745"/>
                    <a:pt x="763" y="3615"/>
                    <a:pt x="0" y="4126"/>
                  </a:cubicBezTo>
                  <a:lnTo>
                    <a:pt x="0" y="4126"/>
                  </a:lnTo>
                  <a:cubicBezTo>
                    <a:pt x="1168" y="4596"/>
                    <a:pt x="2079" y="5567"/>
                    <a:pt x="2468" y="6773"/>
                  </a:cubicBezTo>
                  <a:lnTo>
                    <a:pt x="2468" y="6773"/>
                  </a:lnTo>
                  <a:cubicBezTo>
                    <a:pt x="2821" y="7854"/>
                    <a:pt x="3982" y="8445"/>
                    <a:pt x="5064" y="8095"/>
                  </a:cubicBezTo>
                  <a:lnTo>
                    <a:pt x="5064" y="8095"/>
                  </a:lnTo>
                  <a:cubicBezTo>
                    <a:pt x="6148" y="7745"/>
                    <a:pt x="6742" y="6581"/>
                    <a:pt x="6391" y="5498"/>
                  </a:cubicBezTo>
                  <a:lnTo>
                    <a:pt x="6392" y="5498"/>
                  </a:lnTo>
                  <a:lnTo>
                    <a:pt x="6392" y="5498"/>
                  </a:lnTo>
                  <a:cubicBezTo>
                    <a:pt x="5530" y="2834"/>
                    <a:pt x="3372" y="754"/>
                    <a:pt x="659" y="0"/>
                  </a:cubicBezTo>
                  <a:lnTo>
                    <a:pt x="659" y="0"/>
                  </a:lnTo>
                  <a:cubicBezTo>
                    <a:pt x="1040" y="485"/>
                    <a:pt x="1269" y="1095"/>
                    <a:pt x="1269" y="1759"/>
                  </a:cubicBezTo>
                </a:path>
              </a:pathLst>
            </a:custGeom>
            <a:solidFill>
              <a:srgbClr val="B41F7A"/>
            </a:solidFill>
            <a:ln>
              <a:noFill/>
            </a:ln>
            <a:effectLst/>
          </p:spPr>
          <p:txBody>
            <a:bodyPr wrap="none" anchor="ctr"/>
            <a:lstStyle/>
            <a:p>
              <a:endParaRPr lang="en-GB" sz="3200" dirty="0">
                <a:latin typeface="+mj-lt"/>
              </a:endParaRPr>
            </a:p>
          </p:txBody>
        </p:sp>
        <p:sp>
          <p:nvSpPr>
            <p:cNvPr id="5" name="Freeform 3">
              <a:extLst>
                <a:ext uri="{FF2B5EF4-FFF2-40B4-BE49-F238E27FC236}">
                  <a16:creationId xmlns:a16="http://schemas.microsoft.com/office/drawing/2014/main" id="{5C115B6C-D983-2BAC-35A4-832576EDAB3F}"/>
                </a:ext>
              </a:extLst>
            </p:cNvPr>
            <p:cNvSpPr>
              <a:spLocks noChangeArrowheads="1"/>
            </p:cNvSpPr>
            <p:nvPr/>
          </p:nvSpPr>
          <p:spPr bwMode="auto">
            <a:xfrm>
              <a:off x="5082734" y="2764885"/>
              <a:ext cx="1264517" cy="2510369"/>
            </a:xfrm>
            <a:custGeom>
              <a:avLst/>
              <a:gdLst>
                <a:gd name="T0" fmla="*/ 2361 w 4781"/>
                <a:gd name="T1" fmla="*/ 7710 h 9489"/>
                <a:gd name="T2" fmla="*/ 2361 w 4781"/>
                <a:gd name="T3" fmla="*/ 7710 h 9489"/>
                <a:gd name="T4" fmla="*/ 4780 w 4781"/>
                <a:gd name="T5" fmla="*/ 6540 h 9489"/>
                <a:gd name="T6" fmla="*/ 4780 w 4781"/>
                <a:gd name="T7" fmla="*/ 6540 h 9489"/>
                <a:gd name="T8" fmla="*/ 4127 w 4781"/>
                <a:gd name="T9" fmla="*/ 4271 h 9489"/>
                <a:gd name="T10" fmla="*/ 4127 w 4781"/>
                <a:gd name="T11" fmla="*/ 4271 h 9489"/>
                <a:gd name="T12" fmla="*/ 4337 w 4781"/>
                <a:gd name="T13" fmla="*/ 2951 h 9489"/>
                <a:gd name="T14" fmla="*/ 4337 w 4781"/>
                <a:gd name="T15" fmla="*/ 2951 h 9489"/>
                <a:gd name="T16" fmla="*/ 3015 w 4781"/>
                <a:gd name="T17" fmla="*/ 353 h 9489"/>
                <a:gd name="T18" fmla="*/ 3015 w 4781"/>
                <a:gd name="T19" fmla="*/ 353 h 9489"/>
                <a:gd name="T20" fmla="*/ 414 w 4781"/>
                <a:gd name="T21" fmla="*/ 1675 h 9489"/>
                <a:gd name="T22" fmla="*/ 414 w 4781"/>
                <a:gd name="T23" fmla="*/ 1675 h 9489"/>
                <a:gd name="T24" fmla="*/ 414 w 4781"/>
                <a:gd name="T25" fmla="*/ 1675 h 9489"/>
                <a:gd name="T26" fmla="*/ 2 w 4781"/>
                <a:gd name="T27" fmla="*/ 4267 h 9489"/>
                <a:gd name="T28" fmla="*/ 2 w 4781"/>
                <a:gd name="T29" fmla="*/ 4267 h 9489"/>
                <a:gd name="T30" fmla="*/ 1820 w 4781"/>
                <a:gd name="T31" fmla="*/ 9488 h 9489"/>
                <a:gd name="T32" fmla="*/ 1820 w 4781"/>
                <a:gd name="T33" fmla="*/ 9488 h 9489"/>
                <a:gd name="T34" fmla="*/ 2361 w 4781"/>
                <a:gd name="T35" fmla="*/ 7710 h 9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81" h="9489">
                  <a:moveTo>
                    <a:pt x="2361" y="7710"/>
                  </a:moveTo>
                  <a:lnTo>
                    <a:pt x="2361" y="7710"/>
                  </a:lnTo>
                  <a:cubicBezTo>
                    <a:pt x="2942" y="6913"/>
                    <a:pt x="3861" y="6505"/>
                    <a:pt x="4780" y="6540"/>
                  </a:cubicBezTo>
                  <a:lnTo>
                    <a:pt x="4780" y="6540"/>
                  </a:lnTo>
                  <a:cubicBezTo>
                    <a:pt x="4366" y="5883"/>
                    <a:pt x="4126" y="5104"/>
                    <a:pt x="4127" y="4271"/>
                  </a:cubicBezTo>
                  <a:lnTo>
                    <a:pt x="4127" y="4271"/>
                  </a:lnTo>
                  <a:cubicBezTo>
                    <a:pt x="4127" y="3810"/>
                    <a:pt x="4202" y="3367"/>
                    <a:pt x="4337" y="2951"/>
                  </a:cubicBezTo>
                  <a:lnTo>
                    <a:pt x="4337" y="2951"/>
                  </a:lnTo>
                  <a:cubicBezTo>
                    <a:pt x="4688" y="1869"/>
                    <a:pt x="4097" y="706"/>
                    <a:pt x="3015" y="353"/>
                  </a:cubicBezTo>
                  <a:lnTo>
                    <a:pt x="3015" y="353"/>
                  </a:lnTo>
                  <a:cubicBezTo>
                    <a:pt x="1933" y="0"/>
                    <a:pt x="768" y="592"/>
                    <a:pt x="414" y="1675"/>
                  </a:cubicBezTo>
                  <a:lnTo>
                    <a:pt x="414" y="1675"/>
                  </a:lnTo>
                  <a:lnTo>
                    <a:pt x="414" y="1675"/>
                  </a:lnTo>
                  <a:cubicBezTo>
                    <a:pt x="148" y="2491"/>
                    <a:pt x="3" y="3362"/>
                    <a:pt x="2" y="4267"/>
                  </a:cubicBezTo>
                  <a:lnTo>
                    <a:pt x="2" y="4267"/>
                  </a:lnTo>
                  <a:cubicBezTo>
                    <a:pt x="0" y="6240"/>
                    <a:pt x="681" y="8053"/>
                    <a:pt x="1820" y="9488"/>
                  </a:cubicBezTo>
                  <a:lnTo>
                    <a:pt x="1820" y="9488"/>
                  </a:lnTo>
                  <a:cubicBezTo>
                    <a:pt x="1798" y="8872"/>
                    <a:pt x="1971" y="8245"/>
                    <a:pt x="2361" y="7710"/>
                  </a:cubicBezTo>
                </a:path>
              </a:pathLst>
            </a:custGeom>
            <a:solidFill>
              <a:srgbClr val="EDA13E"/>
            </a:solidFill>
            <a:ln>
              <a:noFill/>
            </a:ln>
            <a:effectLst/>
          </p:spPr>
          <p:txBody>
            <a:bodyPr wrap="none" anchor="ctr"/>
            <a:lstStyle/>
            <a:p>
              <a:endParaRPr lang="en-GB" sz="3200" dirty="0">
                <a:latin typeface="+mj-lt"/>
              </a:endParaRPr>
            </a:p>
          </p:txBody>
        </p:sp>
        <p:sp>
          <p:nvSpPr>
            <p:cNvPr id="6" name="Freeform 4">
              <a:extLst>
                <a:ext uri="{FF2B5EF4-FFF2-40B4-BE49-F238E27FC236}">
                  <a16:creationId xmlns:a16="http://schemas.microsoft.com/office/drawing/2014/main" id="{D0CE5F86-6753-3503-0CE5-556121476706}"/>
                </a:ext>
              </a:extLst>
            </p:cNvPr>
            <p:cNvSpPr>
              <a:spLocks noChangeArrowheads="1"/>
            </p:cNvSpPr>
            <p:nvPr/>
          </p:nvSpPr>
          <p:spPr bwMode="auto">
            <a:xfrm>
              <a:off x="7665427" y="3800761"/>
              <a:ext cx="1855947" cy="2067088"/>
            </a:xfrm>
            <a:custGeom>
              <a:avLst/>
              <a:gdLst>
                <a:gd name="T0" fmla="*/ 5523 w 7016"/>
                <a:gd name="T1" fmla="*/ 1121 h 7813"/>
                <a:gd name="T2" fmla="*/ 5523 w 7016"/>
                <a:gd name="T3" fmla="*/ 1121 h 7813"/>
                <a:gd name="T4" fmla="*/ 2879 w 7016"/>
                <a:gd name="T5" fmla="*/ 645 h 7813"/>
                <a:gd name="T6" fmla="*/ 2879 w 7016"/>
                <a:gd name="T7" fmla="*/ 645 h 7813"/>
                <a:gd name="T8" fmla="*/ 1128 w 7016"/>
                <a:gd name="T9" fmla="*/ 3807 h 7813"/>
                <a:gd name="T10" fmla="*/ 1129 w 7016"/>
                <a:gd name="T11" fmla="*/ 3808 h 7813"/>
                <a:gd name="T12" fmla="*/ 1129 w 7016"/>
                <a:gd name="T13" fmla="*/ 3808 h 7813"/>
                <a:gd name="T14" fmla="*/ 669 w 7016"/>
                <a:gd name="T15" fmla="*/ 6689 h 7813"/>
                <a:gd name="T16" fmla="*/ 669 w 7016"/>
                <a:gd name="T17" fmla="*/ 6689 h 7813"/>
                <a:gd name="T18" fmla="*/ 3522 w 7016"/>
                <a:gd name="T19" fmla="*/ 7167 h 7813"/>
                <a:gd name="T20" fmla="*/ 3522 w 7016"/>
                <a:gd name="T21" fmla="*/ 7167 h 7813"/>
                <a:gd name="T22" fmla="*/ 7015 w 7016"/>
                <a:gd name="T23" fmla="*/ 367 h 7813"/>
                <a:gd name="T24" fmla="*/ 7015 w 7016"/>
                <a:gd name="T25" fmla="*/ 367 h 7813"/>
                <a:gd name="T26" fmla="*/ 7006 w 7016"/>
                <a:gd name="T27" fmla="*/ 0 h 7813"/>
                <a:gd name="T28" fmla="*/ 7006 w 7016"/>
                <a:gd name="T29" fmla="*/ 0 h 7813"/>
                <a:gd name="T30" fmla="*/ 5523 w 7016"/>
                <a:gd name="T31" fmla="*/ 1121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6" h="7813">
                  <a:moveTo>
                    <a:pt x="5523" y="1121"/>
                  </a:moveTo>
                  <a:lnTo>
                    <a:pt x="5523" y="1121"/>
                  </a:lnTo>
                  <a:cubicBezTo>
                    <a:pt x="4584" y="1425"/>
                    <a:pt x="3601" y="1213"/>
                    <a:pt x="2879" y="645"/>
                  </a:cubicBezTo>
                  <a:lnTo>
                    <a:pt x="2879" y="645"/>
                  </a:lnTo>
                  <a:cubicBezTo>
                    <a:pt x="2792" y="1945"/>
                    <a:pt x="2122" y="3086"/>
                    <a:pt x="1128" y="3807"/>
                  </a:cubicBezTo>
                  <a:lnTo>
                    <a:pt x="1129" y="3808"/>
                  </a:lnTo>
                  <a:lnTo>
                    <a:pt x="1129" y="3808"/>
                  </a:lnTo>
                  <a:cubicBezTo>
                    <a:pt x="206" y="4476"/>
                    <a:pt x="0" y="5766"/>
                    <a:pt x="669" y="6689"/>
                  </a:cubicBezTo>
                  <a:lnTo>
                    <a:pt x="669" y="6689"/>
                  </a:lnTo>
                  <a:cubicBezTo>
                    <a:pt x="1331" y="7602"/>
                    <a:pt x="2602" y="7812"/>
                    <a:pt x="3522" y="7167"/>
                  </a:cubicBezTo>
                  <a:lnTo>
                    <a:pt x="3522" y="7167"/>
                  </a:lnTo>
                  <a:cubicBezTo>
                    <a:pt x="5634" y="5645"/>
                    <a:pt x="7012" y="3168"/>
                    <a:pt x="7015" y="367"/>
                  </a:cubicBezTo>
                  <a:lnTo>
                    <a:pt x="7015" y="367"/>
                  </a:lnTo>
                  <a:cubicBezTo>
                    <a:pt x="7015" y="244"/>
                    <a:pt x="7011" y="122"/>
                    <a:pt x="7006" y="0"/>
                  </a:cubicBezTo>
                  <a:lnTo>
                    <a:pt x="7006" y="0"/>
                  </a:lnTo>
                  <a:cubicBezTo>
                    <a:pt x="6662" y="510"/>
                    <a:pt x="6154" y="917"/>
                    <a:pt x="5523" y="1121"/>
                  </a:cubicBezTo>
                </a:path>
              </a:pathLst>
            </a:custGeom>
            <a:solidFill>
              <a:srgbClr val="7F1C58"/>
            </a:solidFill>
            <a:ln>
              <a:noFill/>
            </a:ln>
            <a:effectLst/>
          </p:spPr>
          <p:txBody>
            <a:bodyPr wrap="none" anchor="ctr"/>
            <a:lstStyle/>
            <a:p>
              <a:endParaRPr lang="en-GB" sz="3200" dirty="0">
                <a:latin typeface="+mj-lt"/>
              </a:endParaRPr>
            </a:p>
          </p:txBody>
        </p:sp>
        <p:sp>
          <p:nvSpPr>
            <p:cNvPr id="7" name="Freeform 5">
              <a:extLst>
                <a:ext uri="{FF2B5EF4-FFF2-40B4-BE49-F238E27FC236}">
                  <a16:creationId xmlns:a16="http://schemas.microsoft.com/office/drawing/2014/main" id="{D6E44D78-EDF1-DC90-3AB0-E1609398DF2B}"/>
                </a:ext>
              </a:extLst>
            </p:cNvPr>
            <p:cNvSpPr>
              <a:spLocks noChangeArrowheads="1"/>
            </p:cNvSpPr>
            <p:nvPr/>
          </p:nvSpPr>
          <p:spPr bwMode="auto">
            <a:xfrm>
              <a:off x="5699827" y="4628997"/>
              <a:ext cx="2378551" cy="1486157"/>
            </a:xfrm>
            <a:custGeom>
              <a:avLst/>
              <a:gdLst>
                <a:gd name="T0" fmla="*/ 7459 w 8990"/>
                <a:gd name="T1" fmla="*/ 4020 h 5616"/>
                <a:gd name="T2" fmla="*/ 7459 w 8990"/>
                <a:gd name="T3" fmla="*/ 4020 h 5616"/>
                <a:gd name="T4" fmla="*/ 7095 w 8990"/>
                <a:gd name="T5" fmla="*/ 1360 h 5616"/>
                <a:gd name="T6" fmla="*/ 7095 w 8990"/>
                <a:gd name="T7" fmla="*/ 1360 h 5616"/>
                <a:gd name="T8" fmla="*/ 6052 w 8990"/>
                <a:gd name="T9" fmla="*/ 1487 h 5616"/>
                <a:gd name="T10" fmla="*/ 6052 w 8990"/>
                <a:gd name="T11" fmla="*/ 1487 h 5616"/>
                <a:gd name="T12" fmla="*/ 3548 w 8990"/>
                <a:gd name="T13" fmla="*/ 670 h 5616"/>
                <a:gd name="T14" fmla="*/ 3547 w 8990"/>
                <a:gd name="T15" fmla="*/ 671 h 5616"/>
                <a:gd name="T16" fmla="*/ 3547 w 8990"/>
                <a:gd name="T17" fmla="*/ 671 h 5616"/>
                <a:gd name="T18" fmla="*/ 666 w 8990"/>
                <a:gd name="T19" fmla="*/ 1124 h 5616"/>
                <a:gd name="T20" fmla="*/ 666 w 8990"/>
                <a:gd name="T21" fmla="*/ 1124 h 5616"/>
                <a:gd name="T22" fmla="*/ 1101 w 8990"/>
                <a:gd name="T23" fmla="*/ 3992 h 5616"/>
                <a:gd name="T24" fmla="*/ 1101 w 8990"/>
                <a:gd name="T25" fmla="*/ 3992 h 5616"/>
                <a:gd name="T26" fmla="*/ 6047 w 8990"/>
                <a:gd name="T27" fmla="*/ 5613 h 5616"/>
                <a:gd name="T28" fmla="*/ 6047 w 8990"/>
                <a:gd name="T29" fmla="*/ 5613 h 5616"/>
                <a:gd name="T30" fmla="*/ 8989 w 8990"/>
                <a:gd name="T31" fmla="*/ 5085 h 5616"/>
                <a:gd name="T32" fmla="*/ 8989 w 8990"/>
                <a:gd name="T33" fmla="*/ 5085 h 5616"/>
                <a:gd name="T34" fmla="*/ 7459 w 8990"/>
                <a:gd name="T35" fmla="*/ 4020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90" h="5616">
                  <a:moveTo>
                    <a:pt x="7459" y="4020"/>
                  </a:moveTo>
                  <a:lnTo>
                    <a:pt x="7459" y="4020"/>
                  </a:lnTo>
                  <a:cubicBezTo>
                    <a:pt x="6881" y="3221"/>
                    <a:pt x="6778" y="2222"/>
                    <a:pt x="7095" y="1360"/>
                  </a:cubicBezTo>
                  <a:lnTo>
                    <a:pt x="7095" y="1360"/>
                  </a:lnTo>
                  <a:cubicBezTo>
                    <a:pt x="6761" y="1443"/>
                    <a:pt x="6411" y="1488"/>
                    <a:pt x="6052" y="1487"/>
                  </a:cubicBezTo>
                  <a:lnTo>
                    <a:pt x="6052" y="1487"/>
                  </a:lnTo>
                  <a:cubicBezTo>
                    <a:pt x="5115" y="1486"/>
                    <a:pt x="4251" y="1183"/>
                    <a:pt x="3548" y="670"/>
                  </a:cubicBezTo>
                  <a:lnTo>
                    <a:pt x="3547" y="671"/>
                  </a:lnTo>
                  <a:lnTo>
                    <a:pt x="3547" y="671"/>
                  </a:lnTo>
                  <a:cubicBezTo>
                    <a:pt x="2627" y="0"/>
                    <a:pt x="1336" y="203"/>
                    <a:pt x="666" y="1124"/>
                  </a:cubicBezTo>
                  <a:lnTo>
                    <a:pt x="666" y="1124"/>
                  </a:lnTo>
                  <a:cubicBezTo>
                    <a:pt x="0" y="2038"/>
                    <a:pt x="196" y="3318"/>
                    <a:pt x="1101" y="3992"/>
                  </a:cubicBezTo>
                  <a:lnTo>
                    <a:pt x="1101" y="3992"/>
                  </a:lnTo>
                  <a:cubicBezTo>
                    <a:pt x="2488" y="5009"/>
                    <a:pt x="4197" y="5610"/>
                    <a:pt x="6047" y="5613"/>
                  </a:cubicBezTo>
                  <a:lnTo>
                    <a:pt x="6047" y="5613"/>
                  </a:lnTo>
                  <a:cubicBezTo>
                    <a:pt x="7082" y="5615"/>
                    <a:pt x="8073" y="5427"/>
                    <a:pt x="8989" y="5085"/>
                  </a:cubicBezTo>
                  <a:lnTo>
                    <a:pt x="8989" y="5085"/>
                  </a:lnTo>
                  <a:cubicBezTo>
                    <a:pt x="8394" y="4916"/>
                    <a:pt x="7850" y="4557"/>
                    <a:pt x="7459" y="4020"/>
                  </a:cubicBezTo>
                </a:path>
              </a:pathLst>
            </a:custGeom>
            <a:solidFill>
              <a:srgbClr val="083553"/>
            </a:solidFill>
            <a:ln>
              <a:noFill/>
            </a:ln>
            <a:effectLst/>
          </p:spPr>
          <p:txBody>
            <a:bodyPr wrap="none" anchor="ctr"/>
            <a:lstStyle/>
            <a:p>
              <a:endParaRPr lang="en-GB" sz="3200" dirty="0">
                <a:latin typeface="+mj-lt"/>
              </a:endParaRPr>
            </a:p>
          </p:txBody>
        </p:sp>
        <p:sp>
          <p:nvSpPr>
            <p:cNvPr id="8" name="TextBox 36">
              <a:extLst>
                <a:ext uri="{FF2B5EF4-FFF2-40B4-BE49-F238E27FC236}">
                  <a16:creationId xmlns:a16="http://schemas.microsoft.com/office/drawing/2014/main" id="{B65AD441-08BD-E3D8-E431-01B90C1D3CAB}"/>
                </a:ext>
              </a:extLst>
            </p:cNvPr>
            <p:cNvSpPr txBox="1"/>
            <p:nvPr/>
          </p:nvSpPr>
          <p:spPr>
            <a:xfrm>
              <a:off x="6182552" y="3457397"/>
              <a:ext cx="2259957" cy="875711"/>
            </a:xfrm>
            <a:prstGeom prst="rect">
              <a:avLst/>
            </a:prstGeom>
            <a:noFill/>
          </p:spPr>
          <p:txBody>
            <a:bodyPr wrap="none" rtlCol="0" anchor="ctr">
              <a:spAutoFit/>
            </a:bodyPr>
            <a:lstStyle/>
            <a:p>
              <a:pPr algn="ctr"/>
              <a:r>
                <a:rPr lang="en-GB" sz="2400" b="1" dirty="0">
                  <a:solidFill>
                    <a:srgbClr val="083553"/>
                  </a:solidFill>
                  <a:cs typeface="Poppins" pitchFamily="2" charset="77"/>
                </a:rPr>
                <a:t>MANAGEMENT</a:t>
              </a:r>
            </a:p>
            <a:p>
              <a:pPr algn="ctr"/>
              <a:r>
                <a:rPr lang="en-GB" sz="2400" b="1" dirty="0">
                  <a:solidFill>
                    <a:srgbClr val="083553"/>
                  </a:solidFill>
                  <a:cs typeface="Poppins" pitchFamily="2" charset="77"/>
                </a:rPr>
                <a:t>FRAMEWORK</a:t>
              </a:r>
            </a:p>
          </p:txBody>
        </p:sp>
        <p:sp>
          <p:nvSpPr>
            <p:cNvPr id="9" name="TextBox 37">
              <a:extLst>
                <a:ext uri="{FF2B5EF4-FFF2-40B4-BE49-F238E27FC236}">
                  <a16:creationId xmlns:a16="http://schemas.microsoft.com/office/drawing/2014/main" id="{4600992C-059B-50F0-64C4-7FC9A74044BD}"/>
                </a:ext>
              </a:extLst>
            </p:cNvPr>
            <p:cNvSpPr txBox="1"/>
            <p:nvPr/>
          </p:nvSpPr>
          <p:spPr>
            <a:xfrm rot="20700000">
              <a:off x="6273220" y="2073216"/>
              <a:ext cx="1216604"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IDENTIFY</a:t>
              </a:r>
            </a:p>
          </p:txBody>
        </p:sp>
        <p:sp>
          <p:nvSpPr>
            <p:cNvPr id="11" name="TextBox 38">
              <a:extLst>
                <a:ext uri="{FF2B5EF4-FFF2-40B4-BE49-F238E27FC236}">
                  <a16:creationId xmlns:a16="http://schemas.microsoft.com/office/drawing/2014/main" id="{AEDA605C-7A34-BA44-2ECA-F6B164CAC3EE}"/>
                </a:ext>
              </a:extLst>
            </p:cNvPr>
            <p:cNvSpPr txBox="1"/>
            <p:nvPr/>
          </p:nvSpPr>
          <p:spPr>
            <a:xfrm rot="2700000">
              <a:off x="8022340" y="2749953"/>
              <a:ext cx="1311270"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MEASURE</a:t>
              </a:r>
            </a:p>
          </p:txBody>
        </p:sp>
        <p:sp>
          <p:nvSpPr>
            <p:cNvPr id="15" name="TextBox 39">
              <a:extLst>
                <a:ext uri="{FF2B5EF4-FFF2-40B4-BE49-F238E27FC236}">
                  <a16:creationId xmlns:a16="http://schemas.microsoft.com/office/drawing/2014/main" id="{615B32A9-FDA8-8423-0E81-D6752970800A}"/>
                </a:ext>
              </a:extLst>
            </p:cNvPr>
            <p:cNvSpPr txBox="1"/>
            <p:nvPr/>
          </p:nvSpPr>
          <p:spPr>
            <a:xfrm rot="18341779">
              <a:off x="8059504" y="4623488"/>
              <a:ext cx="1236942"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MANAGE</a:t>
              </a:r>
            </a:p>
          </p:txBody>
        </p:sp>
        <p:sp>
          <p:nvSpPr>
            <p:cNvPr id="16" name="TextBox 40">
              <a:extLst>
                <a:ext uri="{FF2B5EF4-FFF2-40B4-BE49-F238E27FC236}">
                  <a16:creationId xmlns:a16="http://schemas.microsoft.com/office/drawing/2014/main" id="{D79B6523-72D9-8882-4371-D6D61249927A}"/>
                </a:ext>
              </a:extLst>
            </p:cNvPr>
            <p:cNvSpPr txBox="1"/>
            <p:nvPr/>
          </p:nvSpPr>
          <p:spPr>
            <a:xfrm rot="1076605">
              <a:off x="6086147" y="5270946"/>
              <a:ext cx="1324243"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MONITOR</a:t>
              </a:r>
            </a:p>
          </p:txBody>
        </p:sp>
        <p:sp>
          <p:nvSpPr>
            <p:cNvPr id="17" name="TextBox 41">
              <a:extLst>
                <a:ext uri="{FF2B5EF4-FFF2-40B4-BE49-F238E27FC236}">
                  <a16:creationId xmlns:a16="http://schemas.microsoft.com/office/drawing/2014/main" id="{26ACB66D-B47F-1A46-D6C5-623662F010AA}"/>
                </a:ext>
              </a:extLst>
            </p:cNvPr>
            <p:cNvSpPr txBox="1"/>
            <p:nvPr/>
          </p:nvSpPr>
          <p:spPr>
            <a:xfrm rot="16200000">
              <a:off x="5137322" y="3606664"/>
              <a:ext cx="1087273"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REPORT</a:t>
              </a:r>
            </a:p>
          </p:txBody>
        </p:sp>
      </p:grpSp>
    </p:spTree>
    <p:extLst>
      <p:ext uri="{BB962C8B-B14F-4D97-AF65-F5344CB8AC3E}">
        <p14:creationId xmlns:p14="http://schemas.microsoft.com/office/powerpoint/2010/main" val="127525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7" y="2114549"/>
            <a:ext cx="9572625" cy="4614864"/>
          </a:xfrm>
        </p:spPr>
        <p:txBody>
          <a:bodyPr>
            <a:normAutofit/>
          </a:bodyPr>
          <a:lstStyle/>
          <a:p>
            <a:pPr marL="12700" indent="-12700"/>
            <a:r>
              <a:rPr lang="en-US" dirty="0"/>
              <a:t>Stakeholder management is not a method to be applied once, but an ongoing process. </a:t>
            </a:r>
          </a:p>
          <a:p>
            <a:pPr marL="12700" indent="-12700"/>
            <a:endParaRPr lang="en-US" dirty="0"/>
          </a:p>
          <a:p>
            <a:pPr marL="12700" indent="-12700"/>
            <a:r>
              <a:rPr lang="en-US" b="1" dirty="0">
                <a:solidFill>
                  <a:srgbClr val="F16924"/>
                </a:solidFill>
              </a:rPr>
              <a:t>Based on the initial stakeholder analysis, these questions should be asked regularly:</a:t>
            </a:r>
          </a:p>
          <a:p>
            <a:pPr marL="12700" indent="-12700"/>
            <a:endParaRPr lang="en-US" b="1" dirty="0"/>
          </a:p>
          <a:p>
            <a:pPr marL="342900" indent="-342900">
              <a:buClr>
                <a:srgbClr val="F16924"/>
              </a:buClr>
              <a:buFont typeface="Arial" panose="020B0604020202020204" pitchFamily="34" charset="0"/>
              <a:buChar char="•"/>
            </a:pPr>
            <a:r>
              <a:rPr lang="en-US" dirty="0"/>
              <a:t>Is the list of stakeholders still up-to-date, or do we need to consider other stakeholders?</a:t>
            </a:r>
          </a:p>
          <a:p>
            <a:pPr marL="342900" indent="-342900">
              <a:buClr>
                <a:srgbClr val="F16924"/>
              </a:buClr>
              <a:buFont typeface="Arial" panose="020B0604020202020204" pitchFamily="34" charset="0"/>
              <a:buChar char="•"/>
            </a:pPr>
            <a:r>
              <a:rPr lang="en-US" dirty="0"/>
              <a:t>Are the stakeholder ratings still correct?</a:t>
            </a:r>
          </a:p>
          <a:p>
            <a:pPr marL="342900" indent="-342900">
              <a:buClr>
                <a:srgbClr val="F16924"/>
              </a:buClr>
              <a:buFont typeface="Arial" panose="020B0604020202020204" pitchFamily="34" charset="0"/>
              <a:buChar char="•"/>
            </a:pPr>
            <a:r>
              <a:rPr lang="en-US" dirty="0"/>
              <a:t>Do the stakeholders react as planned or should measures be adjusted? If this step is neglected, stakeholder management loses much of its effectiveness.</a:t>
            </a:r>
          </a:p>
          <a:p>
            <a:pPr marL="12700" indent="-12700"/>
            <a:endParaRPr lang="en-US" dirty="0"/>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a:bodyPr>
          <a:lstStyle/>
          <a:p>
            <a:r>
              <a:rPr lang="en-US" dirty="0"/>
              <a:t>Stakeholder Monitoring and Review</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05</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80652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a:bodyPr>
          <a:lstStyle/>
          <a:p>
            <a:r>
              <a:rPr lang="en-US" dirty="0"/>
              <a:t>Stakeholder Monitoring and Review</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05</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73" name="Gruppieren 2">
            <a:extLst>
              <a:ext uri="{FF2B5EF4-FFF2-40B4-BE49-F238E27FC236}">
                <a16:creationId xmlns:a16="http://schemas.microsoft.com/office/drawing/2014/main" id="{C36CFA75-2FC0-84A8-547B-1E2F80B730DC}"/>
              </a:ext>
            </a:extLst>
          </p:cNvPr>
          <p:cNvGrpSpPr>
            <a:grpSpLocks noChangeAspect="1"/>
          </p:cNvGrpSpPr>
          <p:nvPr/>
        </p:nvGrpSpPr>
        <p:grpSpPr>
          <a:xfrm>
            <a:off x="2114549" y="1657350"/>
            <a:ext cx="7969059" cy="4389522"/>
            <a:chOff x="1039852" y="364387"/>
            <a:chExt cx="10294883" cy="5670628"/>
          </a:xfrm>
        </p:grpSpPr>
        <p:sp>
          <p:nvSpPr>
            <p:cNvPr id="74" name="Rectangle 3">
              <a:extLst>
                <a:ext uri="{FF2B5EF4-FFF2-40B4-BE49-F238E27FC236}">
                  <a16:creationId xmlns:a16="http://schemas.microsoft.com/office/drawing/2014/main" id="{CB6346F1-AD87-C433-0F37-EA4D97EE27DE}"/>
                </a:ext>
              </a:extLst>
            </p:cNvPr>
            <p:cNvSpPr/>
            <p:nvPr/>
          </p:nvSpPr>
          <p:spPr>
            <a:xfrm>
              <a:off x="1497051" y="1614050"/>
              <a:ext cx="3276600" cy="1473994"/>
            </a:xfrm>
            <a:prstGeom prst="rect">
              <a:avLst/>
            </a:prstGeom>
            <a:solidFill>
              <a:srgbClr val="EDA1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75" name="Rectangle 74">
              <a:extLst>
                <a:ext uri="{FF2B5EF4-FFF2-40B4-BE49-F238E27FC236}">
                  <a16:creationId xmlns:a16="http://schemas.microsoft.com/office/drawing/2014/main" id="{4EC5AC05-43EC-7570-8098-22DBF96AB1AF}"/>
                </a:ext>
              </a:extLst>
            </p:cNvPr>
            <p:cNvSpPr/>
            <p:nvPr/>
          </p:nvSpPr>
          <p:spPr>
            <a:xfrm>
              <a:off x="1497051" y="3088044"/>
              <a:ext cx="3276600" cy="1473994"/>
            </a:xfrm>
            <a:prstGeom prst="rect">
              <a:avLst/>
            </a:prstGeom>
            <a:solidFill>
              <a:srgbClr val="EDA1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76" name="Rectangle 75">
              <a:extLst>
                <a:ext uri="{FF2B5EF4-FFF2-40B4-BE49-F238E27FC236}">
                  <a16:creationId xmlns:a16="http://schemas.microsoft.com/office/drawing/2014/main" id="{69498469-52AE-36ED-086C-8E75274E80E8}"/>
                </a:ext>
              </a:extLst>
            </p:cNvPr>
            <p:cNvSpPr/>
            <p:nvPr/>
          </p:nvSpPr>
          <p:spPr>
            <a:xfrm>
              <a:off x="1039852" y="1621194"/>
              <a:ext cx="456010" cy="146685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7" name="Rectangle 76">
              <a:extLst>
                <a:ext uri="{FF2B5EF4-FFF2-40B4-BE49-F238E27FC236}">
                  <a16:creationId xmlns:a16="http://schemas.microsoft.com/office/drawing/2014/main" id="{045B7378-016F-A437-293C-A275DF1828A0}"/>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8" name="Rectangle 9">
              <a:extLst>
                <a:ext uri="{FF2B5EF4-FFF2-40B4-BE49-F238E27FC236}">
                  <a16:creationId xmlns:a16="http://schemas.microsoft.com/office/drawing/2014/main" id="{1B8014FA-054B-000E-A5BA-0CB932AC22D4}"/>
                </a:ext>
              </a:extLst>
            </p:cNvPr>
            <p:cNvSpPr/>
            <p:nvPr/>
          </p:nvSpPr>
          <p:spPr>
            <a:xfrm>
              <a:off x="4770081" y="1157874"/>
              <a:ext cx="3277790" cy="45617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9" name="Rectangle 13">
              <a:extLst>
                <a:ext uri="{FF2B5EF4-FFF2-40B4-BE49-F238E27FC236}">
                  <a16:creationId xmlns:a16="http://schemas.microsoft.com/office/drawing/2014/main" id="{B16BF7BC-493C-6F16-C3DD-EA02A383E7BD}"/>
                </a:ext>
              </a:extLst>
            </p:cNvPr>
            <p:cNvSpPr/>
            <p:nvPr/>
          </p:nvSpPr>
          <p:spPr>
            <a:xfrm>
              <a:off x="4772462" y="3088044"/>
              <a:ext cx="3277790" cy="1473994"/>
            </a:xfrm>
            <a:prstGeom prst="rect">
              <a:avLst/>
            </a:prstGeom>
            <a:solidFill>
              <a:srgbClr val="F169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0" name="Rectangle 14">
              <a:extLst>
                <a:ext uri="{FF2B5EF4-FFF2-40B4-BE49-F238E27FC236}">
                  <a16:creationId xmlns:a16="http://schemas.microsoft.com/office/drawing/2014/main" id="{8A6ADD28-2C10-13C0-3B93-CD58341F00A2}"/>
                </a:ext>
              </a:extLst>
            </p:cNvPr>
            <p:cNvSpPr/>
            <p:nvPr/>
          </p:nvSpPr>
          <p:spPr>
            <a:xfrm>
              <a:off x="4772462" y="1617622"/>
              <a:ext cx="3277790" cy="1470423"/>
            </a:xfrm>
            <a:prstGeom prst="rect">
              <a:avLst/>
            </a:prstGeom>
            <a:solidFill>
              <a:srgbClr val="F16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1" name="Rectangle 21">
              <a:extLst>
                <a:ext uri="{FF2B5EF4-FFF2-40B4-BE49-F238E27FC236}">
                  <a16:creationId xmlns:a16="http://schemas.microsoft.com/office/drawing/2014/main" id="{94FFAA97-26EB-CA2E-8EA1-03F366EBEE04}"/>
                </a:ext>
              </a:extLst>
            </p:cNvPr>
            <p:cNvSpPr/>
            <p:nvPr/>
          </p:nvSpPr>
          <p:spPr>
            <a:xfrm>
              <a:off x="1496456" y="1157874"/>
              <a:ext cx="3277790" cy="45617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2" name="TextBox 22">
              <a:extLst>
                <a:ext uri="{FF2B5EF4-FFF2-40B4-BE49-F238E27FC236}">
                  <a16:creationId xmlns:a16="http://schemas.microsoft.com/office/drawing/2014/main" id="{5AEFE542-3501-3B08-6AF0-F578D26BB71A}"/>
                </a:ext>
              </a:extLst>
            </p:cNvPr>
            <p:cNvSpPr txBox="1"/>
            <p:nvPr/>
          </p:nvSpPr>
          <p:spPr>
            <a:xfrm>
              <a:off x="2751823" y="1168049"/>
              <a:ext cx="762901"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LOW</a:t>
              </a:r>
            </a:p>
          </p:txBody>
        </p:sp>
        <p:sp>
          <p:nvSpPr>
            <p:cNvPr id="83" name="TextBox 23">
              <a:extLst>
                <a:ext uri="{FF2B5EF4-FFF2-40B4-BE49-F238E27FC236}">
                  <a16:creationId xmlns:a16="http://schemas.microsoft.com/office/drawing/2014/main" id="{667BD7CB-88CA-1649-FDAB-F2382DF55F38}"/>
                </a:ext>
              </a:extLst>
            </p:cNvPr>
            <p:cNvSpPr txBox="1"/>
            <p:nvPr/>
          </p:nvSpPr>
          <p:spPr>
            <a:xfrm>
              <a:off x="5852763" y="1168049"/>
              <a:ext cx="1116602"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MIDDLE</a:t>
              </a:r>
            </a:p>
          </p:txBody>
        </p:sp>
        <p:sp>
          <p:nvSpPr>
            <p:cNvPr id="84" name="TextBox 24">
              <a:extLst>
                <a:ext uri="{FF2B5EF4-FFF2-40B4-BE49-F238E27FC236}">
                  <a16:creationId xmlns:a16="http://schemas.microsoft.com/office/drawing/2014/main" id="{8FD6B277-9E22-AAB8-E17A-A3475078787B}"/>
                </a:ext>
              </a:extLst>
            </p:cNvPr>
            <p:cNvSpPr txBox="1"/>
            <p:nvPr/>
          </p:nvSpPr>
          <p:spPr>
            <a:xfrm rot="16200000">
              <a:off x="860730" y="2135939"/>
              <a:ext cx="814258"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HIGH</a:t>
              </a:r>
            </a:p>
          </p:txBody>
        </p:sp>
        <p:sp>
          <p:nvSpPr>
            <p:cNvPr id="85" name="TextBox 25">
              <a:extLst>
                <a:ext uri="{FF2B5EF4-FFF2-40B4-BE49-F238E27FC236}">
                  <a16:creationId xmlns:a16="http://schemas.microsoft.com/office/drawing/2014/main" id="{A26D7B80-2E08-0C29-8751-02B5775AC80D}"/>
                </a:ext>
              </a:extLst>
            </p:cNvPr>
            <p:cNvSpPr txBox="1"/>
            <p:nvPr/>
          </p:nvSpPr>
          <p:spPr>
            <a:xfrm rot="16200000">
              <a:off x="534435" y="3601770"/>
              <a:ext cx="1466852" cy="437363"/>
            </a:xfrm>
            <a:prstGeom prst="rect">
              <a:avLst/>
            </a:prstGeom>
            <a:solidFill>
              <a:srgbClr val="F16924"/>
            </a:solidFill>
          </p:spPr>
          <p:txBody>
            <a:bodyPr wrap="squar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MIDDLE</a:t>
              </a:r>
            </a:p>
          </p:txBody>
        </p:sp>
        <p:sp>
          <p:nvSpPr>
            <p:cNvPr id="86" name="Rectangle 9">
              <a:extLst>
                <a:ext uri="{FF2B5EF4-FFF2-40B4-BE49-F238E27FC236}">
                  <a16:creationId xmlns:a16="http://schemas.microsoft.com/office/drawing/2014/main" id="{89B2F565-4B1D-8F90-62DB-954453FC0AF1}"/>
                </a:ext>
              </a:extLst>
            </p:cNvPr>
            <p:cNvSpPr/>
            <p:nvPr/>
          </p:nvSpPr>
          <p:spPr>
            <a:xfrm>
              <a:off x="8054564" y="1157874"/>
              <a:ext cx="3277790" cy="4561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7" name="Rectangle 13">
              <a:extLst>
                <a:ext uri="{FF2B5EF4-FFF2-40B4-BE49-F238E27FC236}">
                  <a16:creationId xmlns:a16="http://schemas.microsoft.com/office/drawing/2014/main" id="{23CCD5D6-0D73-BB1E-F29E-94F228385113}"/>
                </a:ext>
              </a:extLst>
            </p:cNvPr>
            <p:cNvSpPr/>
            <p:nvPr/>
          </p:nvSpPr>
          <p:spPr>
            <a:xfrm>
              <a:off x="8056945" y="3088044"/>
              <a:ext cx="3277790" cy="1473994"/>
            </a:xfrm>
            <a:prstGeom prst="rect">
              <a:avLst/>
            </a:prstGeom>
            <a:solidFill>
              <a:srgbClr val="B41F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8" name="Rectangle 14">
              <a:extLst>
                <a:ext uri="{FF2B5EF4-FFF2-40B4-BE49-F238E27FC236}">
                  <a16:creationId xmlns:a16="http://schemas.microsoft.com/office/drawing/2014/main" id="{18FF1C7F-D4B9-A507-EAFC-B6967ED39057}"/>
                </a:ext>
              </a:extLst>
            </p:cNvPr>
            <p:cNvSpPr/>
            <p:nvPr/>
          </p:nvSpPr>
          <p:spPr>
            <a:xfrm>
              <a:off x="8056945" y="1617622"/>
              <a:ext cx="3277790" cy="1470423"/>
            </a:xfrm>
            <a:prstGeom prst="rect">
              <a:avLst/>
            </a:prstGeom>
            <a:solidFill>
              <a:srgbClr val="B41F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9" name="TextBox 23">
              <a:extLst>
                <a:ext uri="{FF2B5EF4-FFF2-40B4-BE49-F238E27FC236}">
                  <a16:creationId xmlns:a16="http://schemas.microsoft.com/office/drawing/2014/main" id="{5E654560-0FAC-210F-09B5-091761AFB07B}"/>
                </a:ext>
              </a:extLst>
            </p:cNvPr>
            <p:cNvSpPr txBox="1"/>
            <p:nvPr/>
          </p:nvSpPr>
          <p:spPr>
            <a:xfrm>
              <a:off x="9288417" y="1168049"/>
              <a:ext cx="814259"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HIGH</a:t>
              </a:r>
            </a:p>
          </p:txBody>
        </p:sp>
        <p:sp>
          <p:nvSpPr>
            <p:cNvPr id="90" name="Rectangle 4">
              <a:extLst>
                <a:ext uri="{FF2B5EF4-FFF2-40B4-BE49-F238E27FC236}">
                  <a16:creationId xmlns:a16="http://schemas.microsoft.com/office/drawing/2014/main" id="{1D99B120-1D57-5A08-9A1D-385168732F0C}"/>
                </a:ext>
              </a:extLst>
            </p:cNvPr>
            <p:cNvSpPr/>
            <p:nvPr/>
          </p:nvSpPr>
          <p:spPr>
            <a:xfrm>
              <a:off x="1495862" y="4561021"/>
              <a:ext cx="3276600" cy="1473994"/>
            </a:xfrm>
            <a:prstGeom prst="rect">
              <a:avLst/>
            </a:prstGeom>
            <a:solidFill>
              <a:srgbClr val="EDA1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1" name="Rectangle 6">
              <a:extLst>
                <a:ext uri="{FF2B5EF4-FFF2-40B4-BE49-F238E27FC236}">
                  <a16:creationId xmlns:a16="http://schemas.microsoft.com/office/drawing/2014/main" id="{40866E99-4ED8-D2A0-4E3E-C1B8D3E65AB7}"/>
                </a:ext>
              </a:extLst>
            </p:cNvPr>
            <p:cNvSpPr/>
            <p:nvPr/>
          </p:nvSpPr>
          <p:spPr>
            <a:xfrm>
              <a:off x="1049177" y="4561021"/>
              <a:ext cx="445496" cy="1473994"/>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92" name="Rectangle 13">
              <a:extLst>
                <a:ext uri="{FF2B5EF4-FFF2-40B4-BE49-F238E27FC236}">
                  <a16:creationId xmlns:a16="http://schemas.microsoft.com/office/drawing/2014/main" id="{0CB001E1-468A-7BCC-936C-1AD92B2C6B33}"/>
                </a:ext>
              </a:extLst>
            </p:cNvPr>
            <p:cNvSpPr/>
            <p:nvPr/>
          </p:nvSpPr>
          <p:spPr>
            <a:xfrm>
              <a:off x="4771273" y="4561021"/>
              <a:ext cx="3277790" cy="1473994"/>
            </a:xfrm>
            <a:prstGeom prst="rect">
              <a:avLst/>
            </a:prstGeom>
            <a:solidFill>
              <a:srgbClr val="F169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3" name="TextBox 92">
              <a:extLst>
                <a:ext uri="{FF2B5EF4-FFF2-40B4-BE49-F238E27FC236}">
                  <a16:creationId xmlns:a16="http://schemas.microsoft.com/office/drawing/2014/main" id="{565BDD02-5971-5EBC-A6C2-FBB2336C975B}"/>
                </a:ext>
              </a:extLst>
            </p:cNvPr>
            <p:cNvSpPr txBox="1"/>
            <p:nvPr/>
          </p:nvSpPr>
          <p:spPr>
            <a:xfrm rot="16200000">
              <a:off x="885221" y="5079338"/>
              <a:ext cx="762900"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LOW</a:t>
              </a:r>
            </a:p>
          </p:txBody>
        </p:sp>
        <p:sp>
          <p:nvSpPr>
            <p:cNvPr id="94" name="Rectangle 13">
              <a:extLst>
                <a:ext uri="{FF2B5EF4-FFF2-40B4-BE49-F238E27FC236}">
                  <a16:creationId xmlns:a16="http://schemas.microsoft.com/office/drawing/2014/main" id="{5F28CCA2-D89B-D359-2AFE-30B5383DA3C3}"/>
                </a:ext>
              </a:extLst>
            </p:cNvPr>
            <p:cNvSpPr/>
            <p:nvPr/>
          </p:nvSpPr>
          <p:spPr>
            <a:xfrm>
              <a:off x="8055756" y="4561021"/>
              <a:ext cx="3277790" cy="1473994"/>
            </a:xfrm>
            <a:prstGeom prst="rect">
              <a:avLst/>
            </a:prstGeom>
            <a:solidFill>
              <a:srgbClr val="B41F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5" name="TextBox 35">
              <a:extLst>
                <a:ext uri="{FF2B5EF4-FFF2-40B4-BE49-F238E27FC236}">
                  <a16:creationId xmlns:a16="http://schemas.microsoft.com/office/drawing/2014/main" id="{F1AC1C7E-9370-5224-E5AC-850346E5A280}"/>
                </a:ext>
              </a:extLst>
            </p:cNvPr>
            <p:cNvSpPr txBox="1"/>
            <p:nvPr/>
          </p:nvSpPr>
          <p:spPr>
            <a:xfrm>
              <a:off x="5415476" y="364387"/>
              <a:ext cx="1987002" cy="70701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Influence</a:t>
              </a:r>
            </a:p>
          </p:txBody>
        </p:sp>
        <p:sp>
          <p:nvSpPr>
            <p:cNvPr id="96" name="Ellipse 48">
              <a:extLst>
                <a:ext uri="{FF2B5EF4-FFF2-40B4-BE49-F238E27FC236}">
                  <a16:creationId xmlns:a16="http://schemas.microsoft.com/office/drawing/2014/main" id="{DACD1C60-9A3E-03F3-A3F0-CBB8CF4758D8}"/>
                </a:ext>
              </a:extLst>
            </p:cNvPr>
            <p:cNvSpPr/>
            <p:nvPr/>
          </p:nvSpPr>
          <p:spPr>
            <a:xfrm>
              <a:off x="2458071" y="188052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S1</a:t>
              </a:r>
            </a:p>
          </p:txBody>
        </p:sp>
        <p:sp>
          <p:nvSpPr>
            <p:cNvPr id="97" name="Ellipse 50">
              <a:extLst>
                <a:ext uri="{FF2B5EF4-FFF2-40B4-BE49-F238E27FC236}">
                  <a16:creationId xmlns:a16="http://schemas.microsoft.com/office/drawing/2014/main" id="{E56CA96C-05BE-DE29-0A4E-2C886C0529BB}"/>
                </a:ext>
              </a:extLst>
            </p:cNvPr>
            <p:cNvSpPr/>
            <p:nvPr/>
          </p:nvSpPr>
          <p:spPr>
            <a:xfrm>
              <a:off x="2857191" y="3296479"/>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S2</a:t>
              </a:r>
            </a:p>
          </p:txBody>
        </p:sp>
        <p:sp>
          <p:nvSpPr>
            <p:cNvPr id="98" name="Ellipse 51">
              <a:extLst>
                <a:ext uri="{FF2B5EF4-FFF2-40B4-BE49-F238E27FC236}">
                  <a16:creationId xmlns:a16="http://schemas.microsoft.com/office/drawing/2014/main" id="{84536D0F-8CAB-FB09-B5A4-CF9C1B41722C}"/>
                </a:ext>
              </a:extLst>
            </p:cNvPr>
            <p:cNvSpPr/>
            <p:nvPr/>
          </p:nvSpPr>
          <p:spPr>
            <a:xfrm>
              <a:off x="4555406" y="2222500"/>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S3</a:t>
              </a:r>
            </a:p>
          </p:txBody>
        </p:sp>
        <p:sp>
          <p:nvSpPr>
            <p:cNvPr id="99" name="Ellipse 55">
              <a:extLst>
                <a:ext uri="{FF2B5EF4-FFF2-40B4-BE49-F238E27FC236}">
                  <a16:creationId xmlns:a16="http://schemas.microsoft.com/office/drawing/2014/main" id="{BA704B0D-ADC3-0444-879F-67E9A65FD27A}"/>
                </a:ext>
              </a:extLst>
            </p:cNvPr>
            <p:cNvSpPr/>
            <p:nvPr/>
          </p:nvSpPr>
          <p:spPr>
            <a:xfrm>
              <a:off x="9997379" y="165426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S7</a:t>
              </a:r>
            </a:p>
          </p:txBody>
        </p:sp>
        <p:sp>
          <p:nvSpPr>
            <p:cNvPr id="100" name="Ellipse 56">
              <a:extLst>
                <a:ext uri="{FF2B5EF4-FFF2-40B4-BE49-F238E27FC236}">
                  <a16:creationId xmlns:a16="http://schemas.microsoft.com/office/drawing/2014/main" id="{D0B82B97-CF22-3E5D-962C-9C239AC002D7}"/>
                </a:ext>
              </a:extLst>
            </p:cNvPr>
            <p:cNvSpPr/>
            <p:nvPr/>
          </p:nvSpPr>
          <p:spPr>
            <a:xfrm>
              <a:off x="8516115" y="1691044"/>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101" name="Ellipse 57">
              <a:extLst>
                <a:ext uri="{FF2B5EF4-FFF2-40B4-BE49-F238E27FC236}">
                  <a16:creationId xmlns:a16="http://schemas.microsoft.com/office/drawing/2014/main" id="{7EE49FDE-312C-04AA-3C62-8879D685A923}"/>
                </a:ext>
              </a:extLst>
            </p:cNvPr>
            <p:cNvSpPr/>
            <p:nvPr/>
          </p:nvSpPr>
          <p:spPr>
            <a:xfrm>
              <a:off x="8168845" y="4590789"/>
              <a:ext cx="1232353"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S5</a:t>
              </a:r>
            </a:p>
          </p:txBody>
        </p:sp>
        <p:sp>
          <p:nvSpPr>
            <p:cNvPr id="102" name="Ellipse 58">
              <a:extLst>
                <a:ext uri="{FF2B5EF4-FFF2-40B4-BE49-F238E27FC236}">
                  <a16:creationId xmlns:a16="http://schemas.microsoft.com/office/drawing/2014/main" id="{E81528CB-F3FD-31D8-7F6B-A28B1F5690BC}"/>
                </a:ext>
              </a:extLst>
            </p:cNvPr>
            <p:cNvSpPr/>
            <p:nvPr/>
          </p:nvSpPr>
          <p:spPr>
            <a:xfrm>
              <a:off x="5807585" y="1803263"/>
              <a:ext cx="1232353" cy="1206500"/>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grpSp>
      <p:sp>
        <p:nvSpPr>
          <p:cNvPr id="103" name="Ellipse 56">
            <a:extLst>
              <a:ext uri="{FF2B5EF4-FFF2-40B4-BE49-F238E27FC236}">
                <a16:creationId xmlns:a16="http://schemas.microsoft.com/office/drawing/2014/main" id="{0CF6BDD4-F5CD-28FC-06A3-2C976611B9BC}"/>
              </a:ext>
            </a:extLst>
          </p:cNvPr>
          <p:cNvSpPr/>
          <p:nvPr/>
        </p:nvSpPr>
        <p:spPr>
          <a:xfrm>
            <a:off x="7770190" y="3880339"/>
            <a:ext cx="953939" cy="933928"/>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104" name="Ellipse 58">
            <a:extLst>
              <a:ext uri="{FF2B5EF4-FFF2-40B4-BE49-F238E27FC236}">
                <a16:creationId xmlns:a16="http://schemas.microsoft.com/office/drawing/2014/main" id="{75EB9DBA-1838-0502-1A97-600E52FFD448}"/>
              </a:ext>
            </a:extLst>
          </p:cNvPr>
          <p:cNvSpPr/>
          <p:nvPr/>
        </p:nvSpPr>
        <p:spPr>
          <a:xfrm>
            <a:off x="6227494" y="4924459"/>
            <a:ext cx="953939" cy="933928"/>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cxnSp>
        <p:nvCxnSpPr>
          <p:cNvPr id="105" name="Gerade Verbindung mit Pfeil 4">
            <a:extLst>
              <a:ext uri="{FF2B5EF4-FFF2-40B4-BE49-F238E27FC236}">
                <a16:creationId xmlns:a16="http://schemas.microsoft.com/office/drawing/2014/main" id="{F6E4828D-8011-D4DE-18B6-5BDB96878C75}"/>
              </a:ext>
            </a:extLst>
          </p:cNvPr>
          <p:cNvCxnSpPr>
            <a:cxnSpLocks/>
          </p:cNvCxnSpPr>
          <p:nvPr/>
        </p:nvCxnSpPr>
        <p:spPr>
          <a:xfrm flipH="1">
            <a:off x="8220176" y="3600877"/>
            <a:ext cx="154375" cy="212760"/>
          </a:xfrm>
          <a:prstGeom prst="straightConnector1">
            <a:avLst/>
          </a:prstGeom>
          <a:ln w="57150">
            <a:solidFill>
              <a:srgbClr val="083553"/>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rade Verbindung mit Pfeil 62">
            <a:extLst>
              <a:ext uri="{FF2B5EF4-FFF2-40B4-BE49-F238E27FC236}">
                <a16:creationId xmlns:a16="http://schemas.microsoft.com/office/drawing/2014/main" id="{1B7D7DFD-882B-3824-326F-4189AEAC273D}"/>
              </a:ext>
            </a:extLst>
          </p:cNvPr>
          <p:cNvCxnSpPr>
            <a:cxnSpLocks/>
          </p:cNvCxnSpPr>
          <p:nvPr/>
        </p:nvCxnSpPr>
        <p:spPr>
          <a:xfrm flipH="1" flipV="1">
            <a:off x="6479284" y="3787444"/>
            <a:ext cx="165051" cy="1137015"/>
          </a:xfrm>
          <a:prstGeom prst="straightConnector1">
            <a:avLst/>
          </a:prstGeom>
          <a:ln w="57150">
            <a:solidFill>
              <a:srgbClr val="08355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72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E35480-22C0-2888-26A8-A87F83BC5F8A}"/>
              </a:ext>
            </a:extLst>
          </p:cNvPr>
          <p:cNvSpPr>
            <a:spLocks noGrp="1"/>
          </p:cNvSpPr>
          <p:nvPr>
            <p:ph type="body" sz="quarter" idx="17"/>
          </p:nvPr>
        </p:nvSpPr>
        <p:spPr/>
        <p:txBody>
          <a:bodyPr/>
          <a:lstStyle/>
          <a:p>
            <a:r>
              <a:rPr lang="en-US" dirty="0"/>
              <a:t>01</a:t>
            </a:r>
          </a:p>
        </p:txBody>
      </p:sp>
      <p:sp>
        <p:nvSpPr>
          <p:cNvPr id="6" name="Text Placeholder 1">
            <a:extLst>
              <a:ext uri="{FF2B5EF4-FFF2-40B4-BE49-F238E27FC236}">
                <a16:creationId xmlns:a16="http://schemas.microsoft.com/office/drawing/2014/main" id="{20FB6E2B-CA79-2D36-9C1C-2A33E3ADD39F}"/>
              </a:ext>
            </a:extLst>
          </p:cNvPr>
          <p:cNvSpPr txBox="1">
            <a:spLocks/>
          </p:cNvSpPr>
          <p:nvPr/>
        </p:nvSpPr>
        <p:spPr>
          <a:xfrm>
            <a:off x="2149154" y="2234382"/>
            <a:ext cx="4231981" cy="2138516"/>
          </a:xfrm>
          <a:prstGeom prst="rect">
            <a:avLst/>
          </a:prstGeom>
        </p:spPr>
        <p:txBody>
          <a:bodyPr vert="horz" lIns="91440" tIns="45720" rIns="91440" bIns="45720" rtlCol="0">
            <a:no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buClr>
                <a:srgbClr val="EDA13E"/>
              </a:buClr>
            </a:pPr>
            <a:r>
              <a:rPr lang="en-US" sz="2200" dirty="0">
                <a:latin typeface="Calibri" panose="020F0502020204030204" pitchFamily="34" charset="0"/>
                <a:cs typeface="Calibri" panose="020F0502020204030204" pitchFamily="34" charset="0"/>
              </a:rPr>
              <a:t>The skills to manage through a crisis</a:t>
            </a:r>
          </a:p>
          <a:p>
            <a:pPr marL="407988" indent="-407988">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Critical thinking</a:t>
            </a:r>
          </a:p>
          <a:p>
            <a:pPr marL="407988" indent="-407988">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Understanding adaptive leadership</a:t>
            </a:r>
          </a:p>
          <a:p>
            <a:pPr marL="407988" indent="-407988">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Teamwork</a:t>
            </a:r>
          </a:p>
          <a:p>
            <a:pPr>
              <a:lnSpc>
                <a:spcPts val="2260"/>
              </a:lnSpc>
              <a:buClr>
                <a:srgbClr val="EDA13E"/>
              </a:buClr>
            </a:pPr>
            <a:br>
              <a:rPr lang="en-US" sz="2200" dirty="0">
                <a:latin typeface="Calibri" panose="020F0502020204030204" pitchFamily="34" charset="0"/>
                <a:cs typeface="Calibri" panose="020F0502020204030204" pitchFamily="34" charset="0"/>
              </a:rPr>
            </a:br>
            <a:br>
              <a:rPr lang="en-US" sz="2200" dirty="0">
                <a:latin typeface="Calibri" panose="020F0502020204030204" pitchFamily="34" charset="0"/>
                <a:cs typeface="Calibri" panose="020F0502020204030204" pitchFamily="34" charset="0"/>
              </a:rPr>
            </a:br>
            <a:endParaRPr lang="en-US" sz="2200" dirty="0"/>
          </a:p>
          <a:p>
            <a:pPr marL="407988" indent="-407988">
              <a:lnSpc>
                <a:spcPts val="2260"/>
              </a:lnSpc>
              <a:buClr>
                <a:srgbClr val="EDA13E"/>
              </a:buClr>
              <a:buFont typeface="Arial" panose="020B0604020202020204" pitchFamily="34" charset="0"/>
              <a:buChar char="•"/>
            </a:pPr>
            <a:endParaRPr lang="en-US" sz="2200" dirty="0"/>
          </a:p>
        </p:txBody>
      </p:sp>
      <p:sp>
        <p:nvSpPr>
          <p:cNvPr id="8" name="Text Placeholder 7">
            <a:extLst>
              <a:ext uri="{FF2B5EF4-FFF2-40B4-BE49-F238E27FC236}">
                <a16:creationId xmlns:a16="http://schemas.microsoft.com/office/drawing/2014/main" id="{0747E47D-5983-7B56-E09A-E880094FA48E}"/>
              </a:ext>
            </a:extLst>
          </p:cNvPr>
          <p:cNvSpPr>
            <a:spLocks noGrp="1"/>
          </p:cNvSpPr>
          <p:nvPr>
            <p:ph type="body" sz="quarter" idx="16"/>
          </p:nvPr>
        </p:nvSpPr>
        <p:spPr>
          <a:xfrm>
            <a:off x="2149154" y="1379072"/>
            <a:ext cx="4561362" cy="1924568"/>
          </a:xfrm>
        </p:spPr>
        <p:txBody>
          <a:bodyPr>
            <a:normAutofit fontScale="85000" lnSpcReduction="10000"/>
          </a:bodyPr>
          <a:lstStyle/>
          <a:p>
            <a:r>
              <a:rPr lang="en-US" dirty="0"/>
              <a:t>Leadership Culture:</a:t>
            </a:r>
            <a:br>
              <a:rPr lang="en-US" dirty="0"/>
            </a:br>
            <a:endParaRPr lang="en-US" dirty="0"/>
          </a:p>
          <a:p>
            <a:endParaRPr lang="en-US" dirty="0"/>
          </a:p>
        </p:txBody>
      </p:sp>
    </p:spTree>
    <p:extLst>
      <p:ext uri="{BB962C8B-B14F-4D97-AF65-F5344CB8AC3E}">
        <p14:creationId xmlns:p14="http://schemas.microsoft.com/office/powerpoint/2010/main" val="39148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F261C4E-DB3C-720A-45F5-08A040502D2B}"/>
              </a:ext>
            </a:extLst>
          </p:cNvPr>
          <p:cNvSpPr txBox="1">
            <a:spLocks/>
          </p:cNvSpPr>
          <p:nvPr/>
        </p:nvSpPr>
        <p:spPr>
          <a:xfrm>
            <a:off x="2393004" y="2700527"/>
            <a:ext cx="4235894" cy="3833009"/>
          </a:xfrm>
          <a:prstGeom prst="rect">
            <a:avLst/>
          </a:prstGeom>
        </p:spPr>
        <p:txBody>
          <a:bodyPr vert="horz" lIns="91440" tIns="45720" rIns="91440" bIns="45720" rtlCol="0">
            <a:norm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pPr>
            <a:r>
              <a:rPr lang="en-US" sz="2200" dirty="0"/>
              <a:t>If you can’t communicate, you can’t recover.  </a:t>
            </a:r>
          </a:p>
          <a:p>
            <a:pPr>
              <a:lnSpc>
                <a:spcPts val="2260"/>
              </a:lnSpc>
            </a:pPr>
            <a:endParaRPr lang="en-US" sz="2200" dirty="0"/>
          </a:p>
          <a:p>
            <a:pPr marL="363538" indent="-363538">
              <a:lnSpc>
                <a:spcPts val="2260"/>
              </a:lnSpc>
              <a:buFont typeface="Arial" panose="020B0604020202020204" pitchFamily="34" charset="0"/>
              <a:buChar char="•"/>
            </a:pPr>
            <a:r>
              <a:rPr lang="en-US" sz="2200" dirty="0"/>
              <a:t>Duty of care communications</a:t>
            </a:r>
          </a:p>
          <a:p>
            <a:pPr marL="363538" indent="-363538">
              <a:lnSpc>
                <a:spcPts val="2260"/>
              </a:lnSpc>
              <a:buFont typeface="Arial" panose="020B0604020202020204" pitchFamily="34" charset="0"/>
              <a:buChar char="•"/>
            </a:pPr>
            <a:r>
              <a:rPr lang="en-US" sz="2200" dirty="0"/>
              <a:t>Controlling the narrative</a:t>
            </a:r>
          </a:p>
          <a:p>
            <a:pPr>
              <a:lnSpc>
                <a:spcPts val="2260"/>
              </a:lnSpc>
            </a:pPr>
            <a:endParaRPr lang="en-US" sz="2200" dirty="0"/>
          </a:p>
        </p:txBody>
      </p:sp>
      <p:sp>
        <p:nvSpPr>
          <p:cNvPr id="6" name="Text Placeholder 5">
            <a:extLst>
              <a:ext uri="{FF2B5EF4-FFF2-40B4-BE49-F238E27FC236}">
                <a16:creationId xmlns:a16="http://schemas.microsoft.com/office/drawing/2014/main" id="{A0B16E9D-A2CC-9691-FAEE-6B2447670D92}"/>
              </a:ext>
            </a:extLst>
          </p:cNvPr>
          <p:cNvSpPr>
            <a:spLocks noGrp="1"/>
          </p:cNvSpPr>
          <p:nvPr>
            <p:ph type="body" sz="quarter" idx="17"/>
          </p:nvPr>
        </p:nvSpPr>
        <p:spPr/>
        <p:txBody>
          <a:bodyPr/>
          <a:lstStyle/>
          <a:p>
            <a:r>
              <a:rPr lang="en-US" dirty="0"/>
              <a:t>03</a:t>
            </a:r>
          </a:p>
        </p:txBody>
      </p:sp>
      <p:sp>
        <p:nvSpPr>
          <p:cNvPr id="8" name="Text Placeholder 7">
            <a:extLst>
              <a:ext uri="{FF2B5EF4-FFF2-40B4-BE49-F238E27FC236}">
                <a16:creationId xmlns:a16="http://schemas.microsoft.com/office/drawing/2014/main" id="{643DDF24-9074-5912-521E-4097ECBB50FC}"/>
              </a:ext>
            </a:extLst>
          </p:cNvPr>
          <p:cNvSpPr>
            <a:spLocks noGrp="1"/>
          </p:cNvSpPr>
          <p:nvPr>
            <p:ph type="body" sz="quarter" idx="16"/>
          </p:nvPr>
        </p:nvSpPr>
        <p:spPr>
          <a:xfrm>
            <a:off x="2149154" y="1379072"/>
            <a:ext cx="4723594" cy="1187148"/>
          </a:xfrm>
        </p:spPr>
        <p:txBody>
          <a:bodyPr/>
          <a:lstStyle/>
          <a:p>
            <a:r>
              <a:rPr lang="en-US" dirty="0"/>
              <a:t>Communications:</a:t>
            </a:r>
          </a:p>
        </p:txBody>
      </p:sp>
    </p:spTree>
    <p:extLst>
      <p:ext uri="{BB962C8B-B14F-4D97-AF65-F5344CB8AC3E}">
        <p14:creationId xmlns:p14="http://schemas.microsoft.com/office/powerpoint/2010/main" val="161939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410380" cy="6463521"/>
          </a:xfrm>
        </p:spPr>
        <p:txBody>
          <a:bodyPr>
            <a:normAutofit/>
          </a:bodyPr>
          <a:lstStyle/>
          <a:p>
            <a:r>
              <a:rPr lang="en-GB" dirty="0">
                <a:solidFill>
                  <a:schemeClr val="bg1"/>
                </a:solidFill>
              </a:rPr>
              <a:t>Purpose of Stakeholder Communication in Crisis</a:t>
            </a:r>
          </a:p>
          <a:p>
            <a:endParaRPr lang="en-GB" dirty="0">
              <a:solidFill>
                <a:schemeClr val="bg1"/>
              </a:solidFill>
            </a:endParaRPr>
          </a:p>
          <a:p>
            <a:endParaRPr lang="en-GB" dirty="0">
              <a:solidFill>
                <a:schemeClr val="bg1"/>
              </a:solidFill>
            </a:endParaRPr>
          </a:p>
          <a:p>
            <a:pPr>
              <a:lnSpc>
                <a:spcPts val="2260"/>
              </a:lnSpc>
              <a:spcBef>
                <a:spcPts val="0"/>
              </a:spcBef>
            </a:pPr>
            <a:r>
              <a:rPr lang="en-GB" sz="2400" b="1" dirty="0">
                <a:solidFill>
                  <a:schemeClr val="bg1"/>
                </a:solidFill>
              </a:rPr>
              <a:t>Stakeholders</a:t>
            </a:r>
          </a:p>
          <a:p>
            <a:pPr>
              <a:lnSpc>
                <a:spcPts val="2260"/>
              </a:lnSpc>
              <a:spcBef>
                <a:spcPts val="0"/>
              </a:spcBef>
            </a:pPr>
            <a:r>
              <a:rPr lang="en-GB" sz="2400" dirty="0">
                <a:solidFill>
                  <a:schemeClr val="bg1"/>
                </a:solidFill>
              </a:rPr>
              <a:t>= all groups inside and outside the organisation, </a:t>
            </a:r>
          </a:p>
          <a:p>
            <a:pPr>
              <a:lnSpc>
                <a:spcPts val="2260"/>
              </a:lnSpc>
              <a:spcBef>
                <a:spcPts val="0"/>
              </a:spcBef>
            </a:pPr>
            <a:r>
              <a:rPr lang="en-GB" sz="2400" dirty="0">
                <a:solidFill>
                  <a:schemeClr val="bg1"/>
                </a:solidFill>
              </a:rPr>
              <a:t>who influence performance and goal achievement of the organisation with what they do</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4792" y="2893062"/>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3" name="Straight Arrow Connector 24">
            <a:extLst>
              <a:ext uri="{FF2B5EF4-FFF2-40B4-BE49-F238E27FC236}">
                <a16:creationId xmlns:a16="http://schemas.microsoft.com/office/drawing/2014/main" id="{5C25294F-D0A1-CD65-D827-9475A3F827D7}"/>
              </a:ext>
            </a:extLst>
          </p:cNvPr>
          <p:cNvCxnSpPr>
            <a:cxnSpLocks/>
          </p:cNvCxnSpPr>
          <p:nvPr/>
        </p:nvCxnSpPr>
        <p:spPr>
          <a:xfrm flipH="1">
            <a:off x="6664318" y="4624500"/>
            <a:ext cx="1285621" cy="0"/>
          </a:xfrm>
          <a:prstGeom prst="straightConnector1">
            <a:avLst/>
          </a:prstGeom>
          <a:ln w="38100" cap="rnd">
            <a:solidFill>
              <a:srgbClr val="F16924"/>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Arrow Connector 25">
            <a:extLst>
              <a:ext uri="{FF2B5EF4-FFF2-40B4-BE49-F238E27FC236}">
                <a16:creationId xmlns:a16="http://schemas.microsoft.com/office/drawing/2014/main" id="{48937EDA-1EBE-9AAA-4847-7CE6A1E677C2}"/>
              </a:ext>
            </a:extLst>
          </p:cNvPr>
          <p:cNvCxnSpPr>
            <a:cxnSpLocks/>
          </p:cNvCxnSpPr>
          <p:nvPr/>
        </p:nvCxnSpPr>
        <p:spPr>
          <a:xfrm flipH="1">
            <a:off x="6664317" y="3754686"/>
            <a:ext cx="1787620" cy="0"/>
          </a:xfrm>
          <a:prstGeom prst="straightConnector1">
            <a:avLst/>
          </a:prstGeom>
          <a:ln w="38100" cap="rnd">
            <a:solidFill>
              <a:srgbClr val="083553"/>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26">
            <a:extLst>
              <a:ext uri="{FF2B5EF4-FFF2-40B4-BE49-F238E27FC236}">
                <a16:creationId xmlns:a16="http://schemas.microsoft.com/office/drawing/2014/main" id="{BF04BA93-C6F2-51A8-C24C-32BD259B9346}"/>
              </a:ext>
            </a:extLst>
          </p:cNvPr>
          <p:cNvCxnSpPr>
            <a:cxnSpLocks/>
          </p:cNvCxnSpPr>
          <p:nvPr/>
        </p:nvCxnSpPr>
        <p:spPr>
          <a:xfrm flipH="1">
            <a:off x="6664318" y="2888465"/>
            <a:ext cx="2286025" cy="0"/>
          </a:xfrm>
          <a:prstGeom prst="straightConnector1">
            <a:avLst/>
          </a:prstGeom>
          <a:ln w="38100" cap="rnd">
            <a:solidFill>
              <a:srgbClr val="B41F7A"/>
            </a:solidFill>
            <a:tailEnd type="oval"/>
          </a:ln>
        </p:spPr>
        <p:style>
          <a:lnRef idx="1">
            <a:schemeClr val="accent1"/>
          </a:lnRef>
          <a:fillRef idx="0">
            <a:schemeClr val="accent1"/>
          </a:fillRef>
          <a:effectRef idx="0">
            <a:schemeClr val="accent1"/>
          </a:effectRef>
          <a:fontRef idx="minor">
            <a:schemeClr val="tx1"/>
          </a:fontRef>
        </p:style>
      </p:cxnSp>
      <p:sp>
        <p:nvSpPr>
          <p:cNvPr id="7" name="Freeform 12">
            <a:extLst>
              <a:ext uri="{FF2B5EF4-FFF2-40B4-BE49-F238E27FC236}">
                <a16:creationId xmlns:a16="http://schemas.microsoft.com/office/drawing/2014/main" id="{CCB93CE6-D43A-BCAB-EC52-B62AF125AD8C}"/>
              </a:ext>
            </a:extLst>
          </p:cNvPr>
          <p:cNvSpPr>
            <a:spLocks/>
          </p:cNvSpPr>
          <p:nvPr/>
        </p:nvSpPr>
        <p:spPr bwMode="auto">
          <a:xfrm>
            <a:off x="7204504" y="4624500"/>
            <a:ext cx="1001603" cy="866218"/>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2700" u="sng" dirty="0"/>
          </a:p>
        </p:txBody>
      </p:sp>
      <p:sp>
        <p:nvSpPr>
          <p:cNvPr id="9" name="Freeform 10">
            <a:extLst>
              <a:ext uri="{FF2B5EF4-FFF2-40B4-BE49-F238E27FC236}">
                <a16:creationId xmlns:a16="http://schemas.microsoft.com/office/drawing/2014/main" id="{F805B9AF-4BBD-BE70-B0A3-040C648409EC}"/>
              </a:ext>
            </a:extLst>
          </p:cNvPr>
          <p:cNvSpPr>
            <a:spLocks/>
          </p:cNvSpPr>
          <p:nvPr/>
        </p:nvSpPr>
        <p:spPr bwMode="auto">
          <a:xfrm>
            <a:off x="8206106" y="4624500"/>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rgbClr val="122E4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0" name="Freeform 6">
            <a:extLst>
              <a:ext uri="{FF2B5EF4-FFF2-40B4-BE49-F238E27FC236}">
                <a16:creationId xmlns:a16="http://schemas.microsoft.com/office/drawing/2014/main" id="{261C27E3-72B5-FC8B-160A-69D557B753D6}"/>
              </a:ext>
            </a:extLst>
          </p:cNvPr>
          <p:cNvSpPr>
            <a:spLocks/>
          </p:cNvSpPr>
          <p:nvPr/>
        </p:nvSpPr>
        <p:spPr bwMode="auto">
          <a:xfrm>
            <a:off x="7706503" y="2888468"/>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1" name="Freeform 7">
            <a:extLst>
              <a:ext uri="{FF2B5EF4-FFF2-40B4-BE49-F238E27FC236}">
                <a16:creationId xmlns:a16="http://schemas.microsoft.com/office/drawing/2014/main" id="{770E4907-7092-9B63-7FE6-9C244B0CA4D4}"/>
              </a:ext>
            </a:extLst>
          </p:cNvPr>
          <p:cNvSpPr>
            <a:spLocks/>
          </p:cNvSpPr>
          <p:nvPr/>
        </p:nvSpPr>
        <p:spPr bwMode="auto">
          <a:xfrm>
            <a:off x="7706503" y="3754688"/>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rgbClr val="122E4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2" name="Freeform 13">
            <a:extLst>
              <a:ext uri="{FF2B5EF4-FFF2-40B4-BE49-F238E27FC236}">
                <a16:creationId xmlns:a16="http://schemas.microsoft.com/office/drawing/2014/main" id="{C9E9AD93-5795-6D7F-FA02-FB567C068335}"/>
              </a:ext>
            </a:extLst>
          </p:cNvPr>
          <p:cNvSpPr>
            <a:spLocks/>
          </p:cNvSpPr>
          <p:nvPr/>
        </p:nvSpPr>
        <p:spPr bwMode="auto">
          <a:xfrm>
            <a:off x="7204504" y="3754688"/>
            <a:ext cx="1001603" cy="869813"/>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3" name="Freeform 7">
            <a:extLst>
              <a:ext uri="{FF2B5EF4-FFF2-40B4-BE49-F238E27FC236}">
                <a16:creationId xmlns:a16="http://schemas.microsoft.com/office/drawing/2014/main" id="{670FB012-37BC-3C97-165C-6FB250879EEA}"/>
              </a:ext>
            </a:extLst>
          </p:cNvPr>
          <p:cNvSpPr>
            <a:spLocks/>
          </p:cNvSpPr>
          <p:nvPr/>
        </p:nvSpPr>
        <p:spPr bwMode="auto">
          <a:xfrm>
            <a:off x="7706503" y="4624500"/>
            <a:ext cx="999207" cy="86621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4" name="Freeform 10">
            <a:extLst>
              <a:ext uri="{FF2B5EF4-FFF2-40B4-BE49-F238E27FC236}">
                <a16:creationId xmlns:a16="http://schemas.microsoft.com/office/drawing/2014/main" id="{5CBEC9AB-F839-8639-1977-1CD4EB2866BF}"/>
              </a:ext>
            </a:extLst>
          </p:cNvPr>
          <p:cNvSpPr>
            <a:spLocks/>
          </p:cNvSpPr>
          <p:nvPr/>
        </p:nvSpPr>
        <p:spPr bwMode="auto">
          <a:xfrm>
            <a:off x="8206106" y="3754688"/>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5" name="Freeform 5">
            <a:extLst>
              <a:ext uri="{FF2B5EF4-FFF2-40B4-BE49-F238E27FC236}">
                <a16:creationId xmlns:a16="http://schemas.microsoft.com/office/drawing/2014/main" id="{70848451-CAAE-72DE-613B-D3409A8D7600}"/>
              </a:ext>
            </a:extLst>
          </p:cNvPr>
          <p:cNvSpPr>
            <a:spLocks/>
          </p:cNvSpPr>
          <p:nvPr/>
        </p:nvSpPr>
        <p:spPr bwMode="auto">
          <a:xfrm>
            <a:off x="8705709" y="4624500"/>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6" name="Freeform 6">
            <a:extLst>
              <a:ext uri="{FF2B5EF4-FFF2-40B4-BE49-F238E27FC236}">
                <a16:creationId xmlns:a16="http://schemas.microsoft.com/office/drawing/2014/main" id="{76B83D6E-A927-BC93-7FF9-A2DBD45CA972}"/>
              </a:ext>
            </a:extLst>
          </p:cNvPr>
          <p:cNvSpPr>
            <a:spLocks/>
          </p:cNvSpPr>
          <p:nvPr/>
        </p:nvSpPr>
        <p:spPr bwMode="auto">
          <a:xfrm>
            <a:off x="6704900" y="46245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7" name="Freeform 6">
            <a:extLst>
              <a:ext uri="{FF2B5EF4-FFF2-40B4-BE49-F238E27FC236}">
                <a16:creationId xmlns:a16="http://schemas.microsoft.com/office/drawing/2014/main" id="{496C9865-38D4-5E4D-8B03-25A64D86186B}"/>
              </a:ext>
            </a:extLst>
          </p:cNvPr>
          <p:cNvSpPr>
            <a:spLocks/>
          </p:cNvSpPr>
          <p:nvPr/>
        </p:nvSpPr>
        <p:spPr bwMode="auto">
          <a:xfrm>
            <a:off x="9699292" y="46245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8" name="Freeform 10">
            <a:extLst>
              <a:ext uri="{FF2B5EF4-FFF2-40B4-BE49-F238E27FC236}">
                <a16:creationId xmlns:a16="http://schemas.microsoft.com/office/drawing/2014/main" id="{DF13142F-8339-EA25-33EF-FBC363408344}"/>
              </a:ext>
            </a:extLst>
          </p:cNvPr>
          <p:cNvSpPr>
            <a:spLocks/>
          </p:cNvSpPr>
          <p:nvPr/>
        </p:nvSpPr>
        <p:spPr bwMode="auto">
          <a:xfrm rot="10800000">
            <a:off x="8704878" y="2888466"/>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9" name="Freeform 15">
            <a:extLst>
              <a:ext uri="{FF2B5EF4-FFF2-40B4-BE49-F238E27FC236}">
                <a16:creationId xmlns:a16="http://schemas.microsoft.com/office/drawing/2014/main" id="{46EFF813-CF62-A96D-16DD-B96E1839867B}"/>
              </a:ext>
            </a:extLst>
          </p:cNvPr>
          <p:cNvSpPr>
            <a:spLocks/>
          </p:cNvSpPr>
          <p:nvPr/>
        </p:nvSpPr>
        <p:spPr bwMode="auto">
          <a:xfrm rot="10800000">
            <a:off x="9204483" y="4624499"/>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0" name="Freeform 16">
            <a:extLst>
              <a:ext uri="{FF2B5EF4-FFF2-40B4-BE49-F238E27FC236}">
                <a16:creationId xmlns:a16="http://schemas.microsoft.com/office/drawing/2014/main" id="{BCB697C7-13B8-FC92-BFF8-711A84A19493}"/>
              </a:ext>
            </a:extLst>
          </p:cNvPr>
          <p:cNvSpPr>
            <a:spLocks/>
          </p:cNvSpPr>
          <p:nvPr/>
        </p:nvSpPr>
        <p:spPr bwMode="auto">
          <a:xfrm rot="10800000">
            <a:off x="9204483" y="3754686"/>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1" name="Freeform 17">
            <a:extLst>
              <a:ext uri="{FF2B5EF4-FFF2-40B4-BE49-F238E27FC236}">
                <a16:creationId xmlns:a16="http://schemas.microsoft.com/office/drawing/2014/main" id="{451AC84C-6E70-472D-1290-9AA94E3289A6}"/>
              </a:ext>
            </a:extLst>
          </p:cNvPr>
          <p:cNvSpPr>
            <a:spLocks/>
          </p:cNvSpPr>
          <p:nvPr/>
        </p:nvSpPr>
        <p:spPr bwMode="auto">
          <a:xfrm rot="10800000">
            <a:off x="8704878" y="3754686"/>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2" name="Freeform 5">
            <a:extLst>
              <a:ext uri="{FF2B5EF4-FFF2-40B4-BE49-F238E27FC236}">
                <a16:creationId xmlns:a16="http://schemas.microsoft.com/office/drawing/2014/main" id="{3C43B185-D2CB-AF1C-0E39-AAF96D7B35EA}"/>
              </a:ext>
            </a:extLst>
          </p:cNvPr>
          <p:cNvSpPr>
            <a:spLocks/>
          </p:cNvSpPr>
          <p:nvPr/>
        </p:nvSpPr>
        <p:spPr bwMode="auto">
          <a:xfrm rot="10800000">
            <a:off x="8202879" y="2888466"/>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3" name="Freeform 6">
            <a:extLst>
              <a:ext uri="{FF2B5EF4-FFF2-40B4-BE49-F238E27FC236}">
                <a16:creationId xmlns:a16="http://schemas.microsoft.com/office/drawing/2014/main" id="{FA6D9FA5-C4A3-BAC3-EE6B-0941FED02C11}"/>
              </a:ext>
            </a:extLst>
          </p:cNvPr>
          <p:cNvSpPr>
            <a:spLocks/>
          </p:cNvSpPr>
          <p:nvPr/>
        </p:nvSpPr>
        <p:spPr bwMode="auto">
          <a:xfrm>
            <a:off x="8199285" y="2022247"/>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4" name="TextBox 38">
            <a:extLst>
              <a:ext uri="{FF2B5EF4-FFF2-40B4-BE49-F238E27FC236}">
                <a16:creationId xmlns:a16="http://schemas.microsoft.com/office/drawing/2014/main" id="{1283036E-E90E-E358-162E-9AE34DC660AD}"/>
              </a:ext>
            </a:extLst>
          </p:cNvPr>
          <p:cNvSpPr txBox="1"/>
          <p:nvPr/>
        </p:nvSpPr>
        <p:spPr>
          <a:xfrm>
            <a:off x="5050001" y="1807617"/>
            <a:ext cx="1461170" cy="400110"/>
          </a:xfrm>
          <a:prstGeom prst="rect">
            <a:avLst/>
          </a:prstGeom>
          <a:noFill/>
        </p:spPr>
        <p:txBody>
          <a:bodyPr wrap="none" rtlCol="0" anchor="ctr" anchorCtr="0">
            <a:spAutoFit/>
          </a:bodyPr>
          <a:lstStyle/>
          <a:p>
            <a:pPr algn="r"/>
            <a:r>
              <a:rPr lang="en-GB" sz="2000" b="1" dirty="0">
                <a:solidFill>
                  <a:srgbClr val="7F1C58"/>
                </a:solidFill>
                <a:latin typeface="+mj-lt"/>
                <a:ea typeface="League Spartan" charset="0"/>
                <a:cs typeface="Poppins" pitchFamily="2" charset="77"/>
              </a:rPr>
              <a:t>Cooperation</a:t>
            </a:r>
          </a:p>
        </p:txBody>
      </p:sp>
      <p:sp>
        <p:nvSpPr>
          <p:cNvPr id="25" name="TextBox 40">
            <a:extLst>
              <a:ext uri="{FF2B5EF4-FFF2-40B4-BE49-F238E27FC236}">
                <a16:creationId xmlns:a16="http://schemas.microsoft.com/office/drawing/2014/main" id="{D7A797AF-5D73-A407-1329-5D38DD292FAE}"/>
              </a:ext>
            </a:extLst>
          </p:cNvPr>
          <p:cNvSpPr txBox="1"/>
          <p:nvPr/>
        </p:nvSpPr>
        <p:spPr>
          <a:xfrm>
            <a:off x="4427651" y="2663068"/>
            <a:ext cx="2083520" cy="400110"/>
          </a:xfrm>
          <a:prstGeom prst="rect">
            <a:avLst/>
          </a:prstGeom>
          <a:noFill/>
        </p:spPr>
        <p:txBody>
          <a:bodyPr wrap="none" rtlCol="0" anchor="ctr" anchorCtr="0">
            <a:spAutoFit/>
          </a:bodyPr>
          <a:lstStyle/>
          <a:p>
            <a:pPr algn="r"/>
            <a:r>
              <a:rPr lang="en-GB" sz="2000" b="1" dirty="0">
                <a:solidFill>
                  <a:srgbClr val="B41F7A"/>
                </a:solidFill>
                <a:latin typeface="+mj-lt"/>
                <a:ea typeface="League Spartan" charset="0"/>
                <a:cs typeface="Poppins" pitchFamily="2" charset="77"/>
              </a:rPr>
              <a:t>Common Interests</a:t>
            </a:r>
          </a:p>
        </p:txBody>
      </p:sp>
      <p:sp>
        <p:nvSpPr>
          <p:cNvPr id="26" name="TextBox 42">
            <a:extLst>
              <a:ext uri="{FF2B5EF4-FFF2-40B4-BE49-F238E27FC236}">
                <a16:creationId xmlns:a16="http://schemas.microsoft.com/office/drawing/2014/main" id="{B1718EC1-5F79-DD03-41C1-159A4ACF974F}"/>
              </a:ext>
            </a:extLst>
          </p:cNvPr>
          <p:cNvSpPr txBox="1"/>
          <p:nvPr/>
        </p:nvSpPr>
        <p:spPr>
          <a:xfrm>
            <a:off x="5018325" y="3529287"/>
            <a:ext cx="1492846" cy="400110"/>
          </a:xfrm>
          <a:prstGeom prst="rect">
            <a:avLst/>
          </a:prstGeom>
          <a:noFill/>
        </p:spPr>
        <p:txBody>
          <a:bodyPr wrap="none" rtlCol="0" anchor="ctr" anchorCtr="0">
            <a:spAutoFit/>
          </a:bodyPr>
          <a:lstStyle/>
          <a:p>
            <a:pPr algn="r"/>
            <a:r>
              <a:rPr lang="en-GB" sz="2000" b="1" dirty="0">
                <a:solidFill>
                  <a:srgbClr val="083553"/>
                </a:solidFill>
                <a:latin typeface="+mj-lt"/>
                <a:ea typeface="League Spartan" charset="0"/>
                <a:cs typeface="Poppins" pitchFamily="2" charset="77"/>
              </a:rPr>
              <a:t>Expectations</a:t>
            </a:r>
          </a:p>
        </p:txBody>
      </p:sp>
      <p:sp>
        <p:nvSpPr>
          <p:cNvPr id="27" name="TextBox 44">
            <a:extLst>
              <a:ext uri="{FF2B5EF4-FFF2-40B4-BE49-F238E27FC236}">
                <a16:creationId xmlns:a16="http://schemas.microsoft.com/office/drawing/2014/main" id="{0D707CC2-C447-FA1D-2D39-03884853DCC6}"/>
              </a:ext>
            </a:extLst>
          </p:cNvPr>
          <p:cNvSpPr txBox="1"/>
          <p:nvPr/>
        </p:nvSpPr>
        <p:spPr>
          <a:xfrm>
            <a:off x="5115724" y="4399101"/>
            <a:ext cx="1395447" cy="400110"/>
          </a:xfrm>
          <a:prstGeom prst="rect">
            <a:avLst/>
          </a:prstGeom>
          <a:noFill/>
        </p:spPr>
        <p:txBody>
          <a:bodyPr wrap="none" rtlCol="0" anchor="ctr" anchorCtr="0">
            <a:spAutoFit/>
          </a:bodyPr>
          <a:lstStyle/>
          <a:p>
            <a:pPr algn="r"/>
            <a:r>
              <a:rPr lang="en-GB" sz="2000" b="1" dirty="0">
                <a:solidFill>
                  <a:srgbClr val="F16924"/>
                </a:solidFill>
                <a:latin typeface="+mj-lt"/>
                <a:ea typeface="League Spartan" charset="0"/>
                <a:cs typeface="Poppins" pitchFamily="2" charset="77"/>
              </a:rPr>
              <a:t>Perceptions</a:t>
            </a:r>
          </a:p>
        </p:txBody>
      </p:sp>
      <p:sp>
        <p:nvSpPr>
          <p:cNvPr id="29" name="TextBox 34">
            <a:extLst>
              <a:ext uri="{FF2B5EF4-FFF2-40B4-BE49-F238E27FC236}">
                <a16:creationId xmlns:a16="http://schemas.microsoft.com/office/drawing/2014/main" id="{A7090DD5-AA3F-8EA2-3A0A-4A4E2157F9F3}"/>
              </a:ext>
            </a:extLst>
          </p:cNvPr>
          <p:cNvSpPr txBox="1"/>
          <p:nvPr/>
        </p:nvSpPr>
        <p:spPr>
          <a:xfrm>
            <a:off x="6096000" y="5708384"/>
            <a:ext cx="5129737" cy="430887"/>
          </a:xfrm>
          <a:prstGeom prst="rect">
            <a:avLst/>
          </a:prstGeom>
          <a:noFill/>
        </p:spPr>
        <p:txBody>
          <a:bodyPr wrap="square" rtlCol="0" anchor="b" anchorCtr="0">
            <a:spAutoFit/>
          </a:bodyPr>
          <a:lstStyle/>
          <a:p>
            <a:pPr algn="ctr"/>
            <a:r>
              <a:rPr lang="en-GB" sz="2200" b="1" dirty="0">
                <a:solidFill>
                  <a:srgbClr val="7F1C58"/>
                </a:solidFill>
                <a:latin typeface="+mj-lt"/>
                <a:ea typeface="League Spartan" charset="0"/>
                <a:cs typeface="Poppins" pitchFamily="2" charset="77"/>
              </a:rPr>
              <a:t>Management of Stakeholder-Relationships</a:t>
            </a:r>
          </a:p>
        </p:txBody>
      </p:sp>
      <p:cxnSp>
        <p:nvCxnSpPr>
          <p:cNvPr id="30" name="Straight Arrow Connector 26">
            <a:extLst>
              <a:ext uri="{FF2B5EF4-FFF2-40B4-BE49-F238E27FC236}">
                <a16:creationId xmlns:a16="http://schemas.microsoft.com/office/drawing/2014/main" id="{306502D9-D0D5-D8C2-9FEF-64A9BB1F0C2A}"/>
              </a:ext>
            </a:extLst>
          </p:cNvPr>
          <p:cNvCxnSpPr>
            <a:cxnSpLocks/>
          </p:cNvCxnSpPr>
          <p:nvPr/>
        </p:nvCxnSpPr>
        <p:spPr>
          <a:xfrm flipH="1">
            <a:off x="6600421" y="2071759"/>
            <a:ext cx="2098467" cy="1"/>
          </a:xfrm>
          <a:prstGeom prst="straightConnector1">
            <a:avLst/>
          </a:prstGeom>
          <a:ln w="38100" cap="rnd">
            <a:solidFill>
              <a:srgbClr val="7F1C5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868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410380" cy="2646851"/>
          </a:xfrm>
        </p:spPr>
        <p:txBody>
          <a:bodyPr>
            <a:normAutofit/>
          </a:bodyPr>
          <a:lstStyle/>
          <a:p>
            <a:r>
              <a:rPr lang="en-GB" dirty="0">
                <a:solidFill>
                  <a:schemeClr val="bg1"/>
                </a:solidFill>
              </a:rPr>
              <a:t>Responsibilities for Stakeholder Communication in Crisis</a:t>
            </a:r>
          </a:p>
        </p:txBody>
      </p:sp>
      <p:sp>
        <p:nvSpPr>
          <p:cNvPr id="8" name="Rectangle 7">
            <a:extLst>
              <a:ext uri="{FF2B5EF4-FFF2-40B4-BE49-F238E27FC236}">
                <a16:creationId xmlns:a16="http://schemas.microsoft.com/office/drawing/2014/main" id="{14F9744D-3107-97CB-5B61-61E5B24B2E44}"/>
              </a:ext>
            </a:extLst>
          </p:cNvPr>
          <p:cNvSpPr/>
          <p:nvPr/>
        </p:nvSpPr>
        <p:spPr>
          <a:xfrm>
            <a:off x="524792" y="2893062"/>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89" name="Group 88">
            <a:extLst>
              <a:ext uri="{FF2B5EF4-FFF2-40B4-BE49-F238E27FC236}">
                <a16:creationId xmlns:a16="http://schemas.microsoft.com/office/drawing/2014/main" id="{610706A0-3EF0-ED51-DEB0-0C4B725F20A0}"/>
              </a:ext>
            </a:extLst>
          </p:cNvPr>
          <p:cNvGrpSpPr/>
          <p:nvPr/>
        </p:nvGrpSpPr>
        <p:grpSpPr>
          <a:xfrm>
            <a:off x="5008819" y="491602"/>
            <a:ext cx="6656912" cy="6165792"/>
            <a:chOff x="4143298" y="527426"/>
            <a:chExt cx="6646615" cy="6156254"/>
          </a:xfrm>
        </p:grpSpPr>
        <p:grpSp>
          <p:nvGrpSpPr>
            <p:cNvPr id="34" name="Gruppieren 3">
              <a:extLst>
                <a:ext uri="{FF2B5EF4-FFF2-40B4-BE49-F238E27FC236}">
                  <a16:creationId xmlns:a16="http://schemas.microsoft.com/office/drawing/2014/main" id="{654492DE-7156-288B-9D6B-5E7442754EB9}"/>
                </a:ext>
              </a:extLst>
            </p:cNvPr>
            <p:cNvGrpSpPr>
              <a:grpSpLocks noChangeAspect="1"/>
            </p:cNvGrpSpPr>
            <p:nvPr/>
          </p:nvGrpSpPr>
          <p:grpSpPr>
            <a:xfrm>
              <a:off x="4798508" y="601751"/>
              <a:ext cx="5210499" cy="5405477"/>
              <a:chOff x="6275234" y="2175839"/>
              <a:chExt cx="2856886" cy="2963790"/>
            </a:xfrm>
          </p:grpSpPr>
          <p:sp>
            <p:nvSpPr>
              <p:cNvPr id="35" name="Freeform: Shape 8784">
                <a:extLst>
                  <a:ext uri="{FF2B5EF4-FFF2-40B4-BE49-F238E27FC236}">
                    <a16:creationId xmlns:a16="http://schemas.microsoft.com/office/drawing/2014/main" id="{DFD4A9B1-7E6F-853A-7CF0-9AC4FD15B7E6}"/>
                  </a:ext>
                </a:extLst>
              </p:cNvPr>
              <p:cNvSpPr/>
              <p:nvPr/>
            </p:nvSpPr>
            <p:spPr>
              <a:xfrm>
                <a:off x="7677570" y="2287727"/>
                <a:ext cx="862784" cy="1340174"/>
              </a:xfrm>
              <a:custGeom>
                <a:avLst/>
                <a:gdLst/>
                <a:ahLst/>
                <a:cxnLst>
                  <a:cxn ang="3cd4">
                    <a:pos x="hc" y="t"/>
                  </a:cxn>
                  <a:cxn ang="cd2">
                    <a:pos x="l" y="vc"/>
                  </a:cxn>
                  <a:cxn ang="cd4">
                    <a:pos x="hc" y="b"/>
                  </a:cxn>
                  <a:cxn ang="0">
                    <a:pos x="r" y="vc"/>
                  </a:cxn>
                </a:cxnLst>
                <a:rect l="l" t="t" r="r" b="b"/>
                <a:pathLst>
                  <a:path w="348" h="540">
                    <a:moveTo>
                      <a:pt x="0" y="0"/>
                    </a:moveTo>
                    <a:lnTo>
                      <a:pt x="0" y="540"/>
                    </a:lnTo>
                    <a:lnTo>
                      <a:pt x="348" y="127"/>
                    </a:lnTo>
                    <a:cubicBezTo>
                      <a:pt x="314" y="142"/>
                      <a:pt x="277" y="150"/>
                      <a:pt x="240" y="150"/>
                    </a:cubicBezTo>
                    <a:cubicBezTo>
                      <a:pt x="136" y="150"/>
                      <a:pt x="44" y="90"/>
                      <a:pt x="0" y="0"/>
                    </a:cubicBez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6" name="Freeform: Shape 8785">
                <a:extLst>
                  <a:ext uri="{FF2B5EF4-FFF2-40B4-BE49-F238E27FC236}">
                    <a16:creationId xmlns:a16="http://schemas.microsoft.com/office/drawing/2014/main" id="{C5979183-2AB0-8E1D-3381-9561EC480353}"/>
                  </a:ext>
                </a:extLst>
              </p:cNvPr>
              <p:cNvSpPr/>
              <p:nvPr/>
            </p:nvSpPr>
            <p:spPr>
              <a:xfrm>
                <a:off x="6770023" y="2287727"/>
                <a:ext cx="862784" cy="1340174"/>
              </a:xfrm>
              <a:custGeom>
                <a:avLst/>
                <a:gdLst/>
                <a:ahLst/>
                <a:cxnLst>
                  <a:cxn ang="3cd4">
                    <a:pos x="hc" y="t"/>
                  </a:cxn>
                  <a:cxn ang="cd2">
                    <a:pos x="l" y="vc"/>
                  </a:cxn>
                  <a:cxn ang="cd4">
                    <a:pos x="hc" y="b"/>
                  </a:cxn>
                  <a:cxn ang="0">
                    <a:pos x="r" y="vc"/>
                  </a:cxn>
                </a:cxnLst>
                <a:rect l="l" t="t" r="r" b="b"/>
                <a:pathLst>
                  <a:path w="348" h="540">
                    <a:moveTo>
                      <a:pt x="280" y="87"/>
                    </a:moveTo>
                    <a:cubicBezTo>
                      <a:pt x="232" y="127"/>
                      <a:pt x="172" y="149"/>
                      <a:pt x="109" y="149"/>
                    </a:cubicBezTo>
                    <a:cubicBezTo>
                      <a:pt x="72" y="149"/>
                      <a:pt x="34" y="141"/>
                      <a:pt x="0" y="126"/>
                    </a:cubicBezTo>
                    <a:lnTo>
                      <a:pt x="348" y="540"/>
                    </a:lnTo>
                    <a:lnTo>
                      <a:pt x="348" y="0"/>
                    </a:lnTo>
                    <a:cubicBezTo>
                      <a:pt x="332" y="33"/>
                      <a:pt x="309" y="63"/>
                      <a:pt x="280" y="87"/>
                    </a:cubicBez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7" name="Freeform: Shape 8786">
                <a:extLst>
                  <a:ext uri="{FF2B5EF4-FFF2-40B4-BE49-F238E27FC236}">
                    <a16:creationId xmlns:a16="http://schemas.microsoft.com/office/drawing/2014/main" id="{BC590490-E2A6-8DAF-2C33-C53443E0AC82}"/>
                  </a:ext>
                </a:extLst>
              </p:cNvPr>
              <p:cNvSpPr/>
              <p:nvPr/>
            </p:nvSpPr>
            <p:spPr>
              <a:xfrm>
                <a:off x="6275234" y="2633331"/>
                <a:ext cx="1320284" cy="1024400"/>
              </a:xfrm>
              <a:custGeom>
                <a:avLst/>
                <a:gdLst/>
                <a:ahLst/>
                <a:cxnLst>
                  <a:cxn ang="3cd4">
                    <a:pos x="hc" y="t"/>
                  </a:cxn>
                  <a:cxn ang="cd2">
                    <a:pos x="l" y="vc"/>
                  </a:cxn>
                  <a:cxn ang="cd4">
                    <a:pos x="hc" y="b"/>
                  </a:cxn>
                  <a:cxn ang="0">
                    <a:pos x="r" y="vc"/>
                  </a:cxn>
                </a:cxnLst>
                <a:rect l="l" t="t" r="r" b="b"/>
                <a:pathLst>
                  <a:path w="532" h="413">
                    <a:moveTo>
                      <a:pt x="532" y="413"/>
                    </a:moveTo>
                    <a:lnTo>
                      <a:pt x="185" y="0"/>
                    </a:lnTo>
                    <a:cubicBezTo>
                      <a:pt x="194" y="35"/>
                      <a:pt x="196" y="73"/>
                      <a:pt x="189" y="109"/>
                    </a:cubicBezTo>
                    <a:cubicBezTo>
                      <a:pt x="171" y="212"/>
                      <a:pt x="97" y="292"/>
                      <a:pt x="0" y="319"/>
                    </a:cubicBez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8" name="Freeform: Shape 8788">
                <a:extLst>
                  <a:ext uri="{FF2B5EF4-FFF2-40B4-BE49-F238E27FC236}">
                    <a16:creationId xmlns:a16="http://schemas.microsoft.com/office/drawing/2014/main" id="{2612FFF6-D2AF-C4F5-2E58-33E1531FA8C2}"/>
                  </a:ext>
                </a:extLst>
              </p:cNvPr>
              <p:cNvSpPr/>
              <p:nvPr/>
            </p:nvSpPr>
            <p:spPr>
              <a:xfrm>
                <a:off x="6449283" y="3747248"/>
                <a:ext cx="1161154" cy="1260608"/>
              </a:xfrm>
              <a:custGeom>
                <a:avLst/>
                <a:gdLst/>
                <a:ahLst/>
                <a:cxnLst>
                  <a:cxn ang="3cd4">
                    <a:pos x="hc" y="t"/>
                  </a:cxn>
                  <a:cxn ang="cd2">
                    <a:pos x="l" y="vc"/>
                  </a:cxn>
                  <a:cxn ang="cd4">
                    <a:pos x="hc" y="b"/>
                  </a:cxn>
                  <a:cxn ang="0">
                    <a:pos x="r" y="vc"/>
                  </a:cxn>
                </a:cxnLst>
                <a:rect l="l" t="t" r="r" b="b"/>
                <a:pathLst>
                  <a:path w="468" h="508">
                    <a:moveTo>
                      <a:pt x="110" y="285"/>
                    </a:moveTo>
                    <a:cubicBezTo>
                      <a:pt x="207" y="321"/>
                      <a:pt x="274" y="408"/>
                      <a:pt x="284" y="508"/>
                    </a:cubicBezTo>
                    <a:lnTo>
                      <a:pt x="468" y="0"/>
                    </a:lnTo>
                    <a:lnTo>
                      <a:pt x="0" y="270"/>
                    </a:lnTo>
                    <a:cubicBezTo>
                      <a:pt x="7" y="269"/>
                      <a:pt x="13" y="269"/>
                      <a:pt x="19" y="269"/>
                    </a:cubicBezTo>
                    <a:cubicBezTo>
                      <a:pt x="50" y="269"/>
                      <a:pt x="80" y="274"/>
                      <a:pt x="110" y="285"/>
                    </a:cubicBez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9" name="Freeform: Shape 8789">
                <a:extLst>
                  <a:ext uri="{FF2B5EF4-FFF2-40B4-BE49-F238E27FC236}">
                    <a16:creationId xmlns:a16="http://schemas.microsoft.com/office/drawing/2014/main" id="{72D64348-8B19-64BE-229A-5E9500050ADF}"/>
                  </a:ext>
                </a:extLst>
              </p:cNvPr>
              <p:cNvSpPr/>
              <p:nvPr/>
            </p:nvSpPr>
            <p:spPr>
              <a:xfrm>
                <a:off x="7197693" y="3764654"/>
                <a:ext cx="917485" cy="1260608"/>
              </a:xfrm>
              <a:custGeom>
                <a:avLst/>
                <a:gdLst/>
                <a:ahLst/>
                <a:cxnLst>
                  <a:cxn ang="3cd4">
                    <a:pos x="hc" y="t"/>
                  </a:cxn>
                  <a:cxn ang="cd2">
                    <a:pos x="l" y="vc"/>
                  </a:cxn>
                  <a:cxn ang="cd4">
                    <a:pos x="hc" y="b"/>
                  </a:cxn>
                  <a:cxn ang="0">
                    <a:pos x="r" y="vc"/>
                  </a:cxn>
                </a:cxnLst>
                <a:rect l="l" t="t" r="r" b="b"/>
                <a:pathLst>
                  <a:path w="370" h="508">
                    <a:moveTo>
                      <a:pt x="184" y="432"/>
                    </a:moveTo>
                    <a:cubicBezTo>
                      <a:pt x="254" y="432"/>
                      <a:pt x="321" y="460"/>
                      <a:pt x="370" y="508"/>
                    </a:cubicBezTo>
                    <a:lnTo>
                      <a:pt x="185" y="0"/>
                    </a:lnTo>
                    <a:lnTo>
                      <a:pt x="0" y="507"/>
                    </a:lnTo>
                    <a:cubicBezTo>
                      <a:pt x="26" y="481"/>
                      <a:pt x="58" y="461"/>
                      <a:pt x="93" y="448"/>
                    </a:cubicBezTo>
                    <a:cubicBezTo>
                      <a:pt x="123" y="438"/>
                      <a:pt x="153" y="432"/>
                      <a:pt x="184" y="432"/>
                    </a:cubicBez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0" name="Freeform: Shape 8790">
                <a:extLst>
                  <a:ext uri="{FF2B5EF4-FFF2-40B4-BE49-F238E27FC236}">
                    <a16:creationId xmlns:a16="http://schemas.microsoft.com/office/drawing/2014/main" id="{AD21809D-599C-3CE2-C719-AE857C077FE3}"/>
                  </a:ext>
                </a:extLst>
              </p:cNvPr>
              <p:cNvSpPr/>
              <p:nvPr/>
            </p:nvSpPr>
            <p:spPr>
              <a:xfrm>
                <a:off x="7699947" y="3747248"/>
                <a:ext cx="1161154" cy="1260608"/>
              </a:xfrm>
              <a:custGeom>
                <a:avLst/>
                <a:gdLst/>
                <a:ahLst/>
                <a:cxnLst>
                  <a:cxn ang="3cd4">
                    <a:pos x="hc" y="t"/>
                  </a:cxn>
                  <a:cxn ang="cd2">
                    <a:pos x="l" y="vc"/>
                  </a:cxn>
                  <a:cxn ang="cd4">
                    <a:pos x="hc" y="b"/>
                  </a:cxn>
                  <a:cxn ang="0">
                    <a:pos x="r" y="vc"/>
                  </a:cxn>
                </a:cxnLst>
                <a:rect l="l" t="t" r="r" b="b"/>
                <a:pathLst>
                  <a:path w="468" h="508">
                    <a:moveTo>
                      <a:pt x="448" y="270"/>
                    </a:moveTo>
                    <a:cubicBezTo>
                      <a:pt x="455" y="270"/>
                      <a:pt x="462" y="270"/>
                      <a:pt x="468" y="271"/>
                    </a:cubicBezTo>
                    <a:lnTo>
                      <a:pt x="0" y="0"/>
                    </a:lnTo>
                    <a:lnTo>
                      <a:pt x="184" y="508"/>
                    </a:lnTo>
                    <a:cubicBezTo>
                      <a:pt x="188" y="471"/>
                      <a:pt x="199" y="435"/>
                      <a:pt x="218" y="403"/>
                    </a:cubicBezTo>
                    <a:cubicBezTo>
                      <a:pt x="265" y="321"/>
                      <a:pt x="354" y="270"/>
                      <a:pt x="448" y="270"/>
                    </a:cubicBez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1" name="Freeform: Shape 8791">
                <a:extLst>
                  <a:ext uri="{FF2B5EF4-FFF2-40B4-BE49-F238E27FC236}">
                    <a16:creationId xmlns:a16="http://schemas.microsoft.com/office/drawing/2014/main" id="{1CF06A42-6DE2-EA70-8EC0-920FE6347690}"/>
                  </a:ext>
                </a:extLst>
              </p:cNvPr>
              <p:cNvSpPr/>
              <p:nvPr/>
            </p:nvSpPr>
            <p:spPr>
              <a:xfrm>
                <a:off x="7722325" y="3473743"/>
                <a:ext cx="1320284" cy="902566"/>
              </a:xfrm>
              <a:custGeom>
                <a:avLst/>
                <a:gdLst/>
                <a:ahLst/>
                <a:cxnLst>
                  <a:cxn ang="3cd4">
                    <a:pos x="hc" y="t"/>
                  </a:cxn>
                  <a:cxn ang="cd2">
                    <a:pos x="l" y="vc"/>
                  </a:cxn>
                  <a:cxn ang="cd4">
                    <a:pos x="hc" y="b"/>
                  </a:cxn>
                  <a:cxn ang="0">
                    <a:pos x="r" y="vc"/>
                  </a:cxn>
                </a:cxnLst>
                <a:rect l="l" t="t" r="r" b="b"/>
                <a:pathLst>
                  <a:path w="532" h="364">
                    <a:moveTo>
                      <a:pt x="467" y="364"/>
                    </a:moveTo>
                    <a:cubicBezTo>
                      <a:pt x="447" y="334"/>
                      <a:pt x="433" y="299"/>
                      <a:pt x="426" y="262"/>
                    </a:cubicBezTo>
                    <a:cubicBezTo>
                      <a:pt x="408" y="159"/>
                      <a:pt x="451" y="59"/>
                      <a:pt x="532" y="0"/>
                    </a:cubicBezTo>
                    <a:lnTo>
                      <a:pt x="0" y="94"/>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2" name="Freeform: Shape 8792">
                <a:extLst>
                  <a:ext uri="{FF2B5EF4-FFF2-40B4-BE49-F238E27FC236}">
                    <a16:creationId xmlns:a16="http://schemas.microsoft.com/office/drawing/2014/main" id="{196007F5-AB8E-4304-BBE8-FEFDEA732562}"/>
                  </a:ext>
                </a:extLst>
              </p:cNvPr>
              <p:cNvSpPr/>
              <p:nvPr/>
            </p:nvSpPr>
            <p:spPr>
              <a:xfrm>
                <a:off x="7714867" y="2630844"/>
                <a:ext cx="1317797" cy="1026886"/>
              </a:xfrm>
              <a:custGeom>
                <a:avLst/>
                <a:gdLst/>
                <a:ahLst/>
                <a:cxnLst>
                  <a:cxn ang="3cd4">
                    <a:pos x="hc" y="t"/>
                  </a:cxn>
                  <a:cxn ang="cd2">
                    <a:pos x="l" y="vc"/>
                  </a:cxn>
                  <a:cxn ang="cd4">
                    <a:pos x="hc" y="b"/>
                  </a:cxn>
                  <a:cxn ang="0">
                    <a:pos x="r" y="vc"/>
                  </a:cxn>
                </a:cxnLst>
                <a:rect l="l" t="t" r="r" b="b"/>
                <a:pathLst>
                  <a:path w="531" h="414">
                    <a:moveTo>
                      <a:pt x="434" y="269"/>
                    </a:moveTo>
                    <a:cubicBezTo>
                      <a:pt x="354" y="202"/>
                      <a:pt x="322" y="97"/>
                      <a:pt x="348" y="0"/>
                    </a:cubicBezTo>
                    <a:lnTo>
                      <a:pt x="0" y="414"/>
                    </a:lnTo>
                    <a:lnTo>
                      <a:pt x="531" y="321"/>
                    </a:lnTo>
                    <a:cubicBezTo>
                      <a:pt x="496" y="311"/>
                      <a:pt x="463" y="293"/>
                      <a:pt x="434" y="269"/>
                    </a:cubicBez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3" name="Freeform: Shape 8793">
                <a:extLst>
                  <a:ext uri="{FF2B5EF4-FFF2-40B4-BE49-F238E27FC236}">
                    <a16:creationId xmlns:a16="http://schemas.microsoft.com/office/drawing/2014/main" id="{40B035CC-9272-4159-994B-7813DFA1340B}"/>
                  </a:ext>
                </a:extLst>
              </p:cNvPr>
              <p:cNvSpPr/>
              <p:nvPr/>
            </p:nvSpPr>
            <p:spPr>
              <a:xfrm>
                <a:off x="7744702" y="2245459"/>
                <a:ext cx="832948" cy="325719"/>
              </a:xfrm>
              <a:custGeom>
                <a:avLst/>
                <a:gdLst/>
                <a:ahLst/>
                <a:cxnLst>
                  <a:cxn ang="3cd4">
                    <a:pos x="hc" y="t"/>
                  </a:cxn>
                  <a:cxn ang="cd2">
                    <a:pos x="l" y="vc"/>
                  </a:cxn>
                  <a:cxn ang="cd4">
                    <a:pos x="hc" y="b"/>
                  </a:cxn>
                  <a:cxn ang="0">
                    <a:pos x="r" y="vc"/>
                  </a:cxn>
                </a:cxnLst>
                <a:rect l="l" t="t" r="r" b="b"/>
                <a:pathLst>
                  <a:path w="336" h="132">
                    <a:moveTo>
                      <a:pt x="336" y="94"/>
                    </a:moveTo>
                    <a:lnTo>
                      <a:pt x="286" y="87"/>
                    </a:lnTo>
                    <a:lnTo>
                      <a:pt x="295" y="108"/>
                    </a:lnTo>
                    <a:cubicBezTo>
                      <a:pt x="269" y="118"/>
                      <a:pt x="241" y="124"/>
                      <a:pt x="211" y="124"/>
                    </a:cubicBezTo>
                    <a:cubicBezTo>
                      <a:pt x="123" y="124"/>
                      <a:pt x="46" y="73"/>
                      <a:pt x="8" y="0"/>
                    </a:cubicBezTo>
                    <a:lnTo>
                      <a:pt x="0" y="4"/>
                    </a:lnTo>
                    <a:cubicBezTo>
                      <a:pt x="40" y="80"/>
                      <a:pt x="120" y="132"/>
                      <a:pt x="211" y="132"/>
                    </a:cubicBezTo>
                    <a:cubicBezTo>
                      <a:pt x="242" y="132"/>
                      <a:pt x="271" y="127"/>
                      <a:pt x="298" y="116"/>
                    </a:cubicBezTo>
                    <a:lnTo>
                      <a:pt x="305" y="132"/>
                    </a:ln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4" name="Freeform: Shape 8794">
                <a:extLst>
                  <a:ext uri="{FF2B5EF4-FFF2-40B4-BE49-F238E27FC236}">
                    <a16:creationId xmlns:a16="http://schemas.microsoft.com/office/drawing/2014/main" id="{8849927B-CD71-191D-A913-B2EFBB9A5186}"/>
                  </a:ext>
                </a:extLst>
              </p:cNvPr>
              <p:cNvSpPr/>
              <p:nvPr/>
            </p:nvSpPr>
            <p:spPr>
              <a:xfrm>
                <a:off x="6799868" y="2175839"/>
                <a:ext cx="783219" cy="407771"/>
              </a:xfrm>
              <a:custGeom>
                <a:avLst/>
                <a:gdLst/>
                <a:ahLst/>
                <a:cxnLst>
                  <a:cxn ang="3cd4">
                    <a:pos x="hc" y="t"/>
                  </a:cxn>
                  <a:cxn ang="cd2">
                    <a:pos x="l" y="vc"/>
                  </a:cxn>
                  <a:cxn ang="cd4">
                    <a:pos x="hc" y="b"/>
                  </a:cxn>
                  <a:cxn ang="0">
                    <a:pos x="r" y="vc"/>
                  </a:cxn>
                </a:cxnLst>
                <a:rect l="l" t="t" r="r" b="b"/>
                <a:pathLst>
                  <a:path w="316" h="165">
                    <a:moveTo>
                      <a:pt x="314" y="0"/>
                    </a:moveTo>
                    <a:lnTo>
                      <a:pt x="272" y="26"/>
                    </a:lnTo>
                    <a:lnTo>
                      <a:pt x="292" y="37"/>
                    </a:lnTo>
                    <a:cubicBezTo>
                      <a:pt x="279" y="62"/>
                      <a:pt x="261" y="84"/>
                      <a:pt x="238" y="103"/>
                    </a:cubicBezTo>
                    <a:cubicBezTo>
                      <a:pt x="171" y="160"/>
                      <a:pt x="79" y="171"/>
                      <a:pt x="3" y="139"/>
                    </a:cubicBezTo>
                    <a:lnTo>
                      <a:pt x="0" y="147"/>
                    </a:lnTo>
                    <a:cubicBezTo>
                      <a:pt x="79" y="180"/>
                      <a:pt x="174" y="169"/>
                      <a:pt x="244" y="110"/>
                    </a:cubicBezTo>
                    <a:cubicBezTo>
                      <a:pt x="268" y="90"/>
                      <a:pt x="286" y="67"/>
                      <a:pt x="300" y="41"/>
                    </a:cubicBezTo>
                    <a:lnTo>
                      <a:pt x="316" y="50"/>
                    </a:lnTo>
                    <a:close/>
                  </a:path>
                </a:pathLst>
              </a:custGeom>
              <a:solidFill>
                <a:schemeClr val="accent5">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5" name="Freeform: Shape 8795">
                <a:extLst>
                  <a:ext uri="{FF2B5EF4-FFF2-40B4-BE49-F238E27FC236}">
                    <a16:creationId xmlns:a16="http://schemas.microsoft.com/office/drawing/2014/main" id="{AF2FB709-3B3C-D57E-E2EF-0B5C02E95E09}"/>
                  </a:ext>
                </a:extLst>
              </p:cNvPr>
              <p:cNvSpPr/>
              <p:nvPr/>
            </p:nvSpPr>
            <p:spPr>
              <a:xfrm>
                <a:off x="8853642" y="3516013"/>
                <a:ext cx="243668" cy="860297"/>
              </a:xfrm>
              <a:custGeom>
                <a:avLst/>
                <a:gdLst/>
                <a:ahLst/>
                <a:cxnLst>
                  <a:cxn ang="3cd4">
                    <a:pos x="hc" y="t"/>
                  </a:cxn>
                  <a:cxn ang="cd2">
                    <a:pos x="l" y="vc"/>
                  </a:cxn>
                  <a:cxn ang="cd4">
                    <a:pos x="hc" y="b"/>
                  </a:cxn>
                  <a:cxn ang="0">
                    <a:pos x="r" y="vc"/>
                  </a:cxn>
                </a:cxnLst>
                <a:rect l="l" t="t" r="r" b="b"/>
                <a:pathLst>
                  <a:path w="99" h="347">
                    <a:moveTo>
                      <a:pt x="63" y="347"/>
                    </a:moveTo>
                    <a:lnTo>
                      <a:pt x="61" y="296"/>
                    </a:lnTo>
                    <a:lnTo>
                      <a:pt x="42" y="309"/>
                    </a:lnTo>
                    <a:cubicBezTo>
                      <a:pt x="28" y="285"/>
                      <a:pt x="17" y="258"/>
                      <a:pt x="12" y="229"/>
                    </a:cubicBezTo>
                    <a:cubicBezTo>
                      <a:pt x="-3" y="142"/>
                      <a:pt x="33" y="58"/>
                      <a:pt x="99" y="7"/>
                    </a:cubicBezTo>
                    <a:lnTo>
                      <a:pt x="94" y="0"/>
                    </a:lnTo>
                    <a:cubicBezTo>
                      <a:pt x="25" y="53"/>
                      <a:pt x="-12" y="140"/>
                      <a:pt x="4" y="231"/>
                    </a:cubicBezTo>
                    <a:cubicBezTo>
                      <a:pt x="9" y="261"/>
                      <a:pt x="20" y="289"/>
                      <a:pt x="35" y="313"/>
                    </a:cubicBezTo>
                    <a:lnTo>
                      <a:pt x="20" y="323"/>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6" name="Freeform: Shape 8796">
                <a:extLst>
                  <a:ext uri="{FF2B5EF4-FFF2-40B4-BE49-F238E27FC236}">
                    <a16:creationId xmlns:a16="http://schemas.microsoft.com/office/drawing/2014/main" id="{CE313029-4CC0-E36B-347E-ABAF100340C6}"/>
                  </a:ext>
                </a:extLst>
              </p:cNvPr>
              <p:cNvSpPr/>
              <p:nvPr/>
            </p:nvSpPr>
            <p:spPr>
              <a:xfrm>
                <a:off x="8624892" y="2633332"/>
                <a:ext cx="507228" cy="728517"/>
              </a:xfrm>
              <a:custGeom>
                <a:avLst/>
                <a:gdLst/>
                <a:ahLst/>
                <a:cxnLst>
                  <a:cxn ang="3cd4">
                    <a:pos x="hc" y="t"/>
                  </a:cxn>
                  <a:cxn ang="cd2">
                    <a:pos x="l" y="vc"/>
                  </a:cxn>
                  <a:cxn ang="cd4">
                    <a:pos x="hc" y="b"/>
                  </a:cxn>
                  <a:cxn ang="0">
                    <a:pos x="r" y="vc"/>
                  </a:cxn>
                </a:cxnLst>
                <a:rect l="l" t="t" r="r" b="b"/>
                <a:pathLst>
                  <a:path w="205" h="294">
                    <a:moveTo>
                      <a:pt x="205" y="284"/>
                    </a:moveTo>
                    <a:lnTo>
                      <a:pt x="172" y="247"/>
                    </a:lnTo>
                    <a:lnTo>
                      <a:pt x="165" y="269"/>
                    </a:lnTo>
                    <a:cubicBezTo>
                      <a:pt x="138" y="260"/>
                      <a:pt x="113" y="246"/>
                      <a:pt x="91" y="227"/>
                    </a:cubicBezTo>
                    <a:cubicBezTo>
                      <a:pt x="23" y="170"/>
                      <a:pt x="-4" y="82"/>
                      <a:pt x="14" y="2"/>
                    </a:cubicBezTo>
                    <a:lnTo>
                      <a:pt x="6" y="0"/>
                    </a:lnTo>
                    <a:cubicBezTo>
                      <a:pt x="-13" y="84"/>
                      <a:pt x="15" y="175"/>
                      <a:pt x="85" y="233"/>
                    </a:cubicBezTo>
                    <a:cubicBezTo>
                      <a:pt x="109" y="253"/>
                      <a:pt x="135" y="268"/>
                      <a:pt x="162" y="277"/>
                    </a:cubicBezTo>
                    <a:lnTo>
                      <a:pt x="157" y="294"/>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0" name="Freeform: Shape 8797">
                <a:extLst>
                  <a:ext uri="{FF2B5EF4-FFF2-40B4-BE49-F238E27FC236}">
                    <a16:creationId xmlns:a16="http://schemas.microsoft.com/office/drawing/2014/main" id="{2A426172-C95C-256C-FC20-463430D58CCE}"/>
                  </a:ext>
                </a:extLst>
              </p:cNvPr>
              <p:cNvSpPr/>
              <p:nvPr/>
            </p:nvSpPr>
            <p:spPr>
              <a:xfrm>
                <a:off x="8194736" y="4493170"/>
                <a:ext cx="653926" cy="609170"/>
              </a:xfrm>
              <a:custGeom>
                <a:avLst/>
                <a:gdLst/>
                <a:ahLst/>
                <a:cxnLst>
                  <a:cxn ang="3cd4">
                    <a:pos x="hc" y="t"/>
                  </a:cxn>
                  <a:cxn ang="cd2">
                    <a:pos x="l" y="vc"/>
                  </a:cxn>
                  <a:cxn ang="cd4">
                    <a:pos x="hc" y="b"/>
                  </a:cxn>
                  <a:cxn ang="0">
                    <a:pos x="r" y="vc"/>
                  </a:cxn>
                </a:cxnLst>
                <a:rect l="l" t="t" r="r" b="b"/>
                <a:pathLst>
                  <a:path w="264" h="246">
                    <a:moveTo>
                      <a:pt x="18" y="246"/>
                    </a:moveTo>
                    <a:lnTo>
                      <a:pt x="49" y="206"/>
                    </a:lnTo>
                    <a:lnTo>
                      <a:pt x="26" y="203"/>
                    </a:lnTo>
                    <a:cubicBezTo>
                      <a:pt x="31" y="176"/>
                      <a:pt x="40" y="148"/>
                      <a:pt x="54" y="123"/>
                    </a:cubicBezTo>
                    <a:cubicBezTo>
                      <a:pt x="99" y="46"/>
                      <a:pt x="181" y="5"/>
                      <a:pt x="263" y="9"/>
                    </a:cubicBezTo>
                    <a:lnTo>
                      <a:pt x="264" y="0"/>
                    </a:lnTo>
                    <a:cubicBezTo>
                      <a:pt x="178" y="-4"/>
                      <a:pt x="93" y="39"/>
                      <a:pt x="47" y="119"/>
                    </a:cubicBezTo>
                    <a:cubicBezTo>
                      <a:pt x="32" y="145"/>
                      <a:pt x="22" y="174"/>
                      <a:pt x="18" y="202"/>
                    </a:cubicBezTo>
                    <a:lnTo>
                      <a:pt x="0" y="20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1" name="Freeform: Shape 8798">
                <a:extLst>
                  <a:ext uri="{FF2B5EF4-FFF2-40B4-BE49-F238E27FC236}">
                    <a16:creationId xmlns:a16="http://schemas.microsoft.com/office/drawing/2014/main" id="{9306FDC1-25F6-B367-C142-BE7FC30AFBF7}"/>
                  </a:ext>
                </a:extLst>
              </p:cNvPr>
              <p:cNvSpPr/>
              <p:nvPr/>
            </p:nvSpPr>
            <p:spPr>
              <a:xfrm>
                <a:off x="6377178" y="4445928"/>
                <a:ext cx="706141" cy="559442"/>
              </a:xfrm>
              <a:custGeom>
                <a:avLst/>
                <a:gdLst/>
                <a:ahLst/>
                <a:cxnLst>
                  <a:cxn ang="3cd4">
                    <a:pos x="hc" y="t"/>
                  </a:cxn>
                  <a:cxn ang="cd2">
                    <a:pos x="l" y="vc"/>
                  </a:cxn>
                  <a:cxn ang="cd4">
                    <a:pos x="hc" y="b"/>
                  </a:cxn>
                  <a:cxn ang="0">
                    <a:pos x="r" y="vc"/>
                  </a:cxn>
                </a:cxnLst>
                <a:rect l="l" t="t" r="r" b="b"/>
                <a:pathLst>
                  <a:path w="285" h="226">
                    <a:moveTo>
                      <a:pt x="0" y="25"/>
                    </a:moveTo>
                    <a:lnTo>
                      <a:pt x="45" y="49"/>
                    </a:lnTo>
                    <a:lnTo>
                      <a:pt x="44" y="26"/>
                    </a:lnTo>
                    <a:cubicBezTo>
                      <a:pt x="72" y="25"/>
                      <a:pt x="100" y="30"/>
                      <a:pt x="127" y="40"/>
                    </a:cubicBezTo>
                    <a:cubicBezTo>
                      <a:pt x="211" y="70"/>
                      <a:pt x="265" y="144"/>
                      <a:pt x="276" y="226"/>
                    </a:cubicBezTo>
                    <a:lnTo>
                      <a:pt x="285" y="225"/>
                    </a:lnTo>
                    <a:cubicBezTo>
                      <a:pt x="274" y="139"/>
                      <a:pt x="217" y="63"/>
                      <a:pt x="130" y="32"/>
                    </a:cubicBezTo>
                    <a:cubicBezTo>
                      <a:pt x="102" y="21"/>
                      <a:pt x="72" y="17"/>
                      <a:pt x="43" y="17"/>
                    </a:cubicBezTo>
                    <a:lnTo>
                      <a:pt x="42"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2" name="Freeform: Shape 8799">
                <a:extLst>
                  <a:ext uri="{FF2B5EF4-FFF2-40B4-BE49-F238E27FC236}">
                    <a16:creationId xmlns:a16="http://schemas.microsoft.com/office/drawing/2014/main" id="{51347222-AD29-621B-EFC1-8C272E2214DD}"/>
                  </a:ext>
                </a:extLst>
              </p:cNvPr>
              <p:cNvSpPr/>
              <p:nvPr/>
            </p:nvSpPr>
            <p:spPr>
              <a:xfrm>
                <a:off x="7202658" y="4910879"/>
                <a:ext cx="857812" cy="228750"/>
              </a:xfrm>
              <a:custGeom>
                <a:avLst/>
                <a:gdLst/>
                <a:ahLst/>
                <a:cxnLst>
                  <a:cxn ang="3cd4">
                    <a:pos x="hc" y="t"/>
                  </a:cxn>
                  <a:cxn ang="cd2">
                    <a:pos x="l" y="vc"/>
                  </a:cxn>
                  <a:cxn ang="cd4">
                    <a:pos x="hc" y="b"/>
                  </a:cxn>
                  <a:cxn ang="0">
                    <a:pos x="r" y="vc"/>
                  </a:cxn>
                </a:cxnLst>
                <a:rect l="l" t="t" r="r" b="b"/>
                <a:pathLst>
                  <a:path w="346" h="93">
                    <a:moveTo>
                      <a:pt x="0" y="93"/>
                    </a:moveTo>
                    <a:lnTo>
                      <a:pt x="49" y="83"/>
                    </a:lnTo>
                    <a:lnTo>
                      <a:pt x="34" y="66"/>
                    </a:lnTo>
                    <a:cubicBezTo>
                      <a:pt x="55" y="48"/>
                      <a:pt x="79" y="33"/>
                      <a:pt x="107" y="23"/>
                    </a:cubicBezTo>
                    <a:cubicBezTo>
                      <a:pt x="190" y="-8"/>
                      <a:pt x="279" y="14"/>
                      <a:pt x="341" y="70"/>
                    </a:cubicBezTo>
                    <a:lnTo>
                      <a:pt x="346" y="63"/>
                    </a:lnTo>
                    <a:cubicBezTo>
                      <a:pt x="283" y="5"/>
                      <a:pt x="190" y="-17"/>
                      <a:pt x="104" y="14"/>
                    </a:cubicBezTo>
                    <a:cubicBezTo>
                      <a:pt x="75" y="25"/>
                      <a:pt x="50" y="40"/>
                      <a:pt x="28" y="60"/>
                    </a:cubicBezTo>
                    <a:lnTo>
                      <a:pt x="16" y="47"/>
                    </a:ln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3" name="Freeform: Shape 8800">
                <a:extLst>
                  <a:ext uri="{FF2B5EF4-FFF2-40B4-BE49-F238E27FC236}">
                    <a16:creationId xmlns:a16="http://schemas.microsoft.com/office/drawing/2014/main" id="{C22BDEDF-97A2-75E0-7D94-9D9EB4C4FE2D}"/>
                  </a:ext>
                </a:extLst>
              </p:cNvPr>
              <p:cNvSpPr/>
              <p:nvPr/>
            </p:nvSpPr>
            <p:spPr>
              <a:xfrm>
                <a:off x="6277721" y="2573657"/>
                <a:ext cx="450040" cy="780732"/>
              </a:xfrm>
              <a:custGeom>
                <a:avLst/>
                <a:gdLst/>
                <a:ahLst/>
                <a:cxnLst>
                  <a:cxn ang="3cd4">
                    <a:pos x="hc" y="t"/>
                  </a:cxn>
                  <a:cxn ang="cd2">
                    <a:pos x="l" y="vc"/>
                  </a:cxn>
                  <a:cxn ang="cd4">
                    <a:pos x="hc" y="b"/>
                  </a:cxn>
                  <a:cxn ang="0">
                    <a:pos x="r" y="vc"/>
                  </a:cxn>
                </a:cxnLst>
                <a:rect l="l" t="t" r="r" b="b"/>
                <a:pathLst>
                  <a:path w="182" h="315">
                    <a:moveTo>
                      <a:pt x="150" y="0"/>
                    </a:moveTo>
                    <a:lnTo>
                      <a:pt x="134" y="48"/>
                    </a:lnTo>
                    <a:lnTo>
                      <a:pt x="157" y="43"/>
                    </a:lnTo>
                    <a:cubicBezTo>
                      <a:pt x="162" y="70"/>
                      <a:pt x="163" y="99"/>
                      <a:pt x="158" y="128"/>
                    </a:cubicBezTo>
                    <a:cubicBezTo>
                      <a:pt x="142" y="215"/>
                      <a:pt x="79" y="282"/>
                      <a:pt x="0" y="307"/>
                    </a:cubicBezTo>
                    <a:lnTo>
                      <a:pt x="3" y="315"/>
                    </a:lnTo>
                    <a:cubicBezTo>
                      <a:pt x="85" y="289"/>
                      <a:pt x="150" y="220"/>
                      <a:pt x="166" y="130"/>
                    </a:cubicBezTo>
                    <a:cubicBezTo>
                      <a:pt x="172" y="100"/>
                      <a:pt x="171" y="70"/>
                      <a:pt x="165" y="42"/>
                    </a:cubicBezTo>
                    <a:lnTo>
                      <a:pt x="182" y="38"/>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grpSp>
        <p:sp>
          <p:nvSpPr>
            <p:cNvPr id="64" name="Ellipse 78">
              <a:extLst>
                <a:ext uri="{FF2B5EF4-FFF2-40B4-BE49-F238E27FC236}">
                  <a16:creationId xmlns:a16="http://schemas.microsoft.com/office/drawing/2014/main" id="{AEB92706-8A40-27A8-31E9-BE50690A63CD}"/>
                </a:ext>
              </a:extLst>
            </p:cNvPr>
            <p:cNvSpPr>
              <a:spLocks noChangeAspect="1"/>
            </p:cNvSpPr>
            <p:nvPr/>
          </p:nvSpPr>
          <p:spPr>
            <a:xfrm>
              <a:off x="5649778" y="1713746"/>
              <a:ext cx="3399114" cy="33991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95959"/>
                </a:solidFill>
                <a:latin typeface="Calibri" panose="020F0502020204030204" pitchFamily="34" charset="0"/>
                <a:cs typeface="Calibri" panose="020F0502020204030204" pitchFamily="34" charset="0"/>
              </a:endParaRPr>
            </a:p>
          </p:txBody>
        </p:sp>
        <p:sp>
          <p:nvSpPr>
            <p:cNvPr id="65" name="Ellipse 4">
              <a:extLst>
                <a:ext uri="{FF2B5EF4-FFF2-40B4-BE49-F238E27FC236}">
                  <a16:creationId xmlns:a16="http://schemas.microsoft.com/office/drawing/2014/main" id="{2338FB02-6AF0-BCF2-1DDB-2DD964D63553}"/>
                </a:ext>
              </a:extLst>
            </p:cNvPr>
            <p:cNvSpPr/>
            <p:nvPr/>
          </p:nvSpPr>
          <p:spPr>
            <a:xfrm>
              <a:off x="6660600" y="2707232"/>
              <a:ext cx="1357767" cy="13577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595959"/>
                </a:solidFill>
                <a:latin typeface="Calibri" panose="020F0502020204030204" pitchFamily="34" charset="0"/>
                <a:cs typeface="Calibri" panose="020F0502020204030204" pitchFamily="34" charset="0"/>
              </a:endParaRPr>
            </a:p>
          </p:txBody>
        </p:sp>
        <p:sp>
          <p:nvSpPr>
            <p:cNvPr id="66" name="Textfeld 5">
              <a:extLst>
                <a:ext uri="{FF2B5EF4-FFF2-40B4-BE49-F238E27FC236}">
                  <a16:creationId xmlns:a16="http://schemas.microsoft.com/office/drawing/2014/main" id="{7F6FFAD1-FEBC-FC39-B1C3-B70B9B8E2BAC}"/>
                </a:ext>
              </a:extLst>
            </p:cNvPr>
            <p:cNvSpPr txBox="1"/>
            <p:nvPr/>
          </p:nvSpPr>
          <p:spPr>
            <a:xfrm>
              <a:off x="6065150" y="2672846"/>
              <a:ext cx="473883"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CSR</a:t>
              </a:r>
            </a:p>
          </p:txBody>
        </p:sp>
        <p:sp>
          <p:nvSpPr>
            <p:cNvPr id="67" name="Textfeld 79">
              <a:extLst>
                <a:ext uri="{FF2B5EF4-FFF2-40B4-BE49-F238E27FC236}">
                  <a16:creationId xmlns:a16="http://schemas.microsoft.com/office/drawing/2014/main" id="{C17D724C-344B-C109-DEFD-8419C5F793E5}"/>
                </a:ext>
              </a:extLst>
            </p:cNvPr>
            <p:cNvSpPr txBox="1"/>
            <p:nvPr/>
          </p:nvSpPr>
          <p:spPr>
            <a:xfrm>
              <a:off x="6367198" y="2075690"/>
              <a:ext cx="978423" cy="466219"/>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Marketing</a:t>
              </a:r>
              <a:br>
                <a:rPr lang="en-GB" sz="1500" b="1" dirty="0">
                  <a:solidFill>
                    <a:schemeClr val="bg1"/>
                  </a:solidFill>
                  <a:latin typeface="Calibri" panose="020F0502020204030204" pitchFamily="34" charset="0"/>
                  <a:cs typeface="Calibri" panose="020F0502020204030204" pitchFamily="34" charset="0"/>
                </a:rPr>
              </a:br>
              <a:endParaRPr lang="en-GB" sz="1500" b="1" dirty="0">
                <a:solidFill>
                  <a:schemeClr val="bg1"/>
                </a:solidFill>
                <a:latin typeface="Calibri" panose="020F0502020204030204" pitchFamily="34" charset="0"/>
                <a:cs typeface="Calibri" panose="020F0502020204030204" pitchFamily="34" charset="0"/>
              </a:endParaRPr>
            </a:p>
          </p:txBody>
        </p:sp>
        <p:sp>
          <p:nvSpPr>
            <p:cNvPr id="68" name="Textfeld 80">
              <a:extLst>
                <a:ext uri="{FF2B5EF4-FFF2-40B4-BE49-F238E27FC236}">
                  <a16:creationId xmlns:a16="http://schemas.microsoft.com/office/drawing/2014/main" id="{EE1A9143-795B-4635-3676-6B65777BBF34}"/>
                </a:ext>
              </a:extLst>
            </p:cNvPr>
            <p:cNvSpPr txBox="1"/>
            <p:nvPr/>
          </p:nvSpPr>
          <p:spPr>
            <a:xfrm>
              <a:off x="7469843" y="1990109"/>
              <a:ext cx="599815" cy="653154"/>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Sales</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Force</a:t>
              </a:r>
              <a:br>
                <a:rPr lang="en-GB" sz="1500" b="1" dirty="0">
                  <a:solidFill>
                    <a:schemeClr val="bg1"/>
                  </a:solidFill>
                  <a:latin typeface="Calibri" panose="020F0502020204030204" pitchFamily="34" charset="0"/>
                  <a:cs typeface="Calibri" panose="020F0502020204030204" pitchFamily="34" charset="0"/>
                </a:rPr>
              </a:br>
              <a:endParaRPr lang="en-GB" sz="1500" b="1" dirty="0">
                <a:solidFill>
                  <a:schemeClr val="bg1"/>
                </a:solidFill>
                <a:latin typeface="Calibri" panose="020F0502020204030204" pitchFamily="34" charset="0"/>
                <a:cs typeface="Calibri" panose="020F0502020204030204" pitchFamily="34" charset="0"/>
              </a:endParaRPr>
            </a:p>
          </p:txBody>
        </p:sp>
        <p:sp>
          <p:nvSpPr>
            <p:cNvPr id="69" name="Textfeld 81">
              <a:extLst>
                <a:ext uri="{FF2B5EF4-FFF2-40B4-BE49-F238E27FC236}">
                  <a16:creationId xmlns:a16="http://schemas.microsoft.com/office/drawing/2014/main" id="{2D8E8A46-45BB-D239-2F10-E7211924BF59}"/>
                </a:ext>
              </a:extLst>
            </p:cNvPr>
            <p:cNvSpPr txBox="1"/>
            <p:nvPr/>
          </p:nvSpPr>
          <p:spPr>
            <a:xfrm>
              <a:off x="7863409" y="2716958"/>
              <a:ext cx="1021169"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Purchasing</a:t>
              </a:r>
            </a:p>
          </p:txBody>
        </p:sp>
        <p:sp>
          <p:nvSpPr>
            <p:cNvPr id="70" name="Textfeld 82">
              <a:extLst>
                <a:ext uri="{FF2B5EF4-FFF2-40B4-BE49-F238E27FC236}">
                  <a16:creationId xmlns:a16="http://schemas.microsoft.com/office/drawing/2014/main" id="{259FF5AD-3440-6B52-2B85-F7385200AD94}"/>
                </a:ext>
              </a:extLst>
            </p:cNvPr>
            <p:cNvSpPr txBox="1"/>
            <p:nvPr/>
          </p:nvSpPr>
          <p:spPr>
            <a:xfrm>
              <a:off x="8081211" y="3303780"/>
              <a:ext cx="897792" cy="466219"/>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Investor</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Relations</a:t>
              </a:r>
            </a:p>
          </p:txBody>
        </p:sp>
        <p:sp>
          <p:nvSpPr>
            <p:cNvPr id="71" name="Textfeld 84">
              <a:extLst>
                <a:ext uri="{FF2B5EF4-FFF2-40B4-BE49-F238E27FC236}">
                  <a16:creationId xmlns:a16="http://schemas.microsoft.com/office/drawing/2014/main" id="{2FFAE31D-DCA2-A41D-E132-4EA79D4C967D}"/>
                </a:ext>
              </a:extLst>
            </p:cNvPr>
            <p:cNvSpPr txBox="1"/>
            <p:nvPr/>
          </p:nvSpPr>
          <p:spPr>
            <a:xfrm>
              <a:off x="7803138" y="4106102"/>
              <a:ext cx="536194"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R&amp;D</a:t>
              </a:r>
            </a:p>
          </p:txBody>
        </p:sp>
        <p:sp>
          <p:nvSpPr>
            <p:cNvPr id="72" name="Textfeld 85">
              <a:extLst>
                <a:ext uri="{FF2B5EF4-FFF2-40B4-BE49-F238E27FC236}">
                  <a16:creationId xmlns:a16="http://schemas.microsoft.com/office/drawing/2014/main" id="{75246B01-E046-2599-2E40-F0B1F1774961}"/>
                </a:ext>
              </a:extLst>
            </p:cNvPr>
            <p:cNvSpPr txBox="1"/>
            <p:nvPr/>
          </p:nvSpPr>
          <p:spPr>
            <a:xfrm>
              <a:off x="7127082" y="4356014"/>
              <a:ext cx="403781"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HR</a:t>
              </a:r>
            </a:p>
          </p:txBody>
        </p:sp>
        <p:sp>
          <p:nvSpPr>
            <p:cNvPr id="73" name="Textfeld 86">
              <a:extLst>
                <a:ext uri="{FF2B5EF4-FFF2-40B4-BE49-F238E27FC236}">
                  <a16:creationId xmlns:a16="http://schemas.microsoft.com/office/drawing/2014/main" id="{C23048EF-A7C3-E324-B3A2-DF3852DE6547}"/>
                </a:ext>
              </a:extLst>
            </p:cNvPr>
            <p:cNvSpPr txBox="1"/>
            <p:nvPr/>
          </p:nvSpPr>
          <p:spPr>
            <a:xfrm>
              <a:off x="6017167" y="4083688"/>
              <a:ext cx="957985" cy="466219"/>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Corporate</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Affairs</a:t>
              </a:r>
            </a:p>
          </p:txBody>
        </p:sp>
        <p:sp>
          <p:nvSpPr>
            <p:cNvPr id="74" name="Textfeld 87">
              <a:extLst>
                <a:ext uri="{FF2B5EF4-FFF2-40B4-BE49-F238E27FC236}">
                  <a16:creationId xmlns:a16="http://schemas.microsoft.com/office/drawing/2014/main" id="{36E48ACD-F4A7-C672-68C1-3E92704BD780}"/>
                </a:ext>
              </a:extLst>
            </p:cNvPr>
            <p:cNvSpPr txBox="1"/>
            <p:nvPr/>
          </p:nvSpPr>
          <p:spPr>
            <a:xfrm>
              <a:off x="4143298" y="1613724"/>
              <a:ext cx="1293177" cy="752770"/>
            </a:xfrm>
            <a:prstGeom prst="rect">
              <a:avLst/>
            </a:prstGeom>
            <a:noFill/>
          </p:spPr>
          <p:txBody>
            <a:bodyPr wrap="square" rtlCol="0">
              <a:spAutoFit/>
            </a:bodyPr>
            <a:lstStyle/>
            <a:p>
              <a:pPr algn="ctr">
                <a:lnSpc>
                  <a:spcPts val="1720"/>
                </a:lnSpc>
              </a:pPr>
              <a:r>
                <a:rPr lang="en-GB" dirty="0">
                  <a:solidFill>
                    <a:srgbClr val="B41F7A"/>
                  </a:solidFill>
                  <a:latin typeface="Calibri" panose="020F0502020204030204" pitchFamily="34" charset="0"/>
                  <a:cs typeface="Calibri" panose="020F0502020204030204" pitchFamily="34" charset="0"/>
                </a:rPr>
                <a:t>Social</a:t>
              </a:r>
              <a:br>
                <a:rPr lang="en-GB" dirty="0">
                  <a:solidFill>
                    <a:srgbClr val="B41F7A"/>
                  </a:solidFill>
                  <a:latin typeface="Calibri" panose="020F0502020204030204" pitchFamily="34" charset="0"/>
                  <a:cs typeface="Calibri" panose="020F0502020204030204" pitchFamily="34" charset="0"/>
                </a:rPr>
              </a:br>
              <a:r>
                <a:rPr lang="en-GB" dirty="0">
                  <a:solidFill>
                    <a:srgbClr val="B41F7A"/>
                  </a:solidFill>
                  <a:latin typeface="Calibri" panose="020F0502020204030204" pitchFamily="34" charset="0"/>
                  <a:cs typeface="Calibri" panose="020F0502020204030204" pitchFamily="34" charset="0"/>
                </a:rPr>
                <a:t>Partners &amp; NGOs</a:t>
              </a:r>
            </a:p>
          </p:txBody>
        </p:sp>
        <p:sp>
          <p:nvSpPr>
            <p:cNvPr id="76" name="Textfeld 89">
              <a:extLst>
                <a:ext uri="{FF2B5EF4-FFF2-40B4-BE49-F238E27FC236}">
                  <a16:creationId xmlns:a16="http://schemas.microsoft.com/office/drawing/2014/main" id="{CC1A4006-C8BE-3453-1AD8-26A9B35281AE}"/>
                </a:ext>
              </a:extLst>
            </p:cNvPr>
            <p:cNvSpPr txBox="1"/>
            <p:nvPr/>
          </p:nvSpPr>
          <p:spPr>
            <a:xfrm>
              <a:off x="5619283" y="644871"/>
              <a:ext cx="1229054" cy="316753"/>
            </a:xfrm>
            <a:prstGeom prst="rect">
              <a:avLst/>
            </a:prstGeom>
            <a:noFill/>
          </p:spPr>
          <p:txBody>
            <a:bodyPr wrap="none" rtlCol="0">
              <a:spAutoFit/>
            </a:bodyPr>
            <a:lstStyle/>
            <a:p>
              <a:pPr algn="ctr">
                <a:lnSpc>
                  <a:spcPts val="1720"/>
                </a:lnSpc>
              </a:pPr>
              <a:r>
                <a:rPr lang="en-GB" dirty="0">
                  <a:solidFill>
                    <a:srgbClr val="EDA13E"/>
                  </a:solidFill>
                  <a:latin typeface="Calibri" panose="020F0502020204030204" pitchFamily="34" charset="0"/>
                  <a:cs typeface="Calibri" panose="020F0502020204030204" pitchFamily="34" charset="0"/>
                </a:rPr>
                <a:t>Consumers</a:t>
              </a:r>
            </a:p>
          </p:txBody>
        </p:sp>
        <p:sp>
          <p:nvSpPr>
            <p:cNvPr id="77" name="Textfeld 90">
              <a:extLst>
                <a:ext uri="{FF2B5EF4-FFF2-40B4-BE49-F238E27FC236}">
                  <a16:creationId xmlns:a16="http://schemas.microsoft.com/office/drawing/2014/main" id="{013532D8-D65B-0507-BF9C-109CC30CFC5A}"/>
                </a:ext>
              </a:extLst>
            </p:cNvPr>
            <p:cNvSpPr txBox="1"/>
            <p:nvPr/>
          </p:nvSpPr>
          <p:spPr>
            <a:xfrm>
              <a:off x="7730720" y="527426"/>
              <a:ext cx="1179362" cy="534762"/>
            </a:xfrm>
            <a:prstGeom prst="rect">
              <a:avLst/>
            </a:prstGeom>
            <a:noFill/>
          </p:spPr>
          <p:txBody>
            <a:bodyPr wrap="none" rtlCol="0">
              <a:spAutoFit/>
            </a:bodyPr>
            <a:lstStyle/>
            <a:p>
              <a:pPr algn="ctr">
                <a:lnSpc>
                  <a:spcPts val="1720"/>
                </a:lnSpc>
              </a:pPr>
              <a:r>
                <a:rPr lang="en-GB" dirty="0">
                  <a:solidFill>
                    <a:srgbClr val="7F1C58"/>
                  </a:solidFill>
                  <a:latin typeface="Calibri" panose="020F0502020204030204" pitchFamily="34" charset="0"/>
                  <a:cs typeface="Calibri" panose="020F0502020204030204" pitchFamily="34" charset="0"/>
                </a:rPr>
                <a:t>Business </a:t>
              </a:r>
              <a:br>
                <a:rPr lang="en-GB" dirty="0">
                  <a:solidFill>
                    <a:srgbClr val="7F1C58"/>
                  </a:solidFill>
                  <a:latin typeface="Calibri" panose="020F0502020204030204" pitchFamily="34" charset="0"/>
                  <a:cs typeface="Calibri" panose="020F0502020204030204" pitchFamily="34" charset="0"/>
                </a:rPr>
              </a:br>
              <a:r>
                <a:rPr lang="en-GB" dirty="0">
                  <a:solidFill>
                    <a:srgbClr val="7F1C58"/>
                  </a:solidFill>
                  <a:latin typeface="Calibri" panose="020F0502020204030204" pitchFamily="34" charset="0"/>
                  <a:cs typeface="Calibri" panose="020F0502020204030204" pitchFamily="34" charset="0"/>
                </a:rPr>
                <a:t>Customers</a:t>
              </a:r>
            </a:p>
          </p:txBody>
        </p:sp>
        <p:sp>
          <p:nvSpPr>
            <p:cNvPr id="78" name="Textfeld 91">
              <a:extLst>
                <a:ext uri="{FF2B5EF4-FFF2-40B4-BE49-F238E27FC236}">
                  <a16:creationId xmlns:a16="http://schemas.microsoft.com/office/drawing/2014/main" id="{2EC485A6-A04F-4036-4A29-7E65C3DBD361}"/>
                </a:ext>
              </a:extLst>
            </p:cNvPr>
            <p:cNvSpPr txBox="1"/>
            <p:nvPr/>
          </p:nvSpPr>
          <p:spPr>
            <a:xfrm>
              <a:off x="9100037" y="1446220"/>
              <a:ext cx="1519163" cy="752770"/>
            </a:xfrm>
            <a:prstGeom prst="rect">
              <a:avLst/>
            </a:prstGeom>
            <a:noFill/>
          </p:spPr>
          <p:txBody>
            <a:bodyPr wrap="square" rtlCol="0">
              <a:spAutoFit/>
            </a:bodyPr>
            <a:lstStyle/>
            <a:p>
              <a:pPr algn="ctr">
                <a:lnSpc>
                  <a:spcPts val="1720"/>
                </a:lnSpc>
              </a:pPr>
              <a:r>
                <a:rPr lang="en-GB" dirty="0">
                  <a:solidFill>
                    <a:srgbClr val="F16924"/>
                  </a:solidFill>
                  <a:latin typeface="Calibri" panose="020F0502020204030204" pitchFamily="34" charset="0"/>
                  <a:cs typeface="Calibri" panose="020F0502020204030204" pitchFamily="34" charset="0"/>
                </a:rPr>
                <a:t>Business Partner &amp; Suppliers</a:t>
              </a:r>
            </a:p>
          </p:txBody>
        </p:sp>
        <p:sp>
          <p:nvSpPr>
            <p:cNvPr id="80" name="Textfeld 93">
              <a:extLst>
                <a:ext uri="{FF2B5EF4-FFF2-40B4-BE49-F238E27FC236}">
                  <a16:creationId xmlns:a16="http://schemas.microsoft.com/office/drawing/2014/main" id="{705A798C-9BC7-1226-3DF7-52A952A563FA}"/>
                </a:ext>
              </a:extLst>
            </p:cNvPr>
            <p:cNvSpPr txBox="1"/>
            <p:nvPr/>
          </p:nvSpPr>
          <p:spPr>
            <a:xfrm>
              <a:off x="9677964" y="3560417"/>
              <a:ext cx="1111949" cy="534762"/>
            </a:xfrm>
            <a:prstGeom prst="rect">
              <a:avLst/>
            </a:prstGeom>
            <a:noFill/>
          </p:spPr>
          <p:txBody>
            <a:bodyPr wrap="square" rtlCol="0">
              <a:spAutoFit/>
            </a:bodyPr>
            <a:lstStyle/>
            <a:p>
              <a:pPr algn="ctr">
                <a:lnSpc>
                  <a:spcPts val="1720"/>
                </a:lnSpc>
              </a:pPr>
              <a:r>
                <a:rPr lang="en-GB" dirty="0">
                  <a:solidFill>
                    <a:srgbClr val="B41F7A"/>
                  </a:solidFill>
                  <a:latin typeface="Calibri" panose="020F0502020204030204" pitchFamily="34" charset="0"/>
                  <a:cs typeface="Calibri" panose="020F0502020204030204" pitchFamily="34" charset="0"/>
                </a:rPr>
                <a:t>Investors &amp; Banks</a:t>
              </a:r>
            </a:p>
          </p:txBody>
        </p:sp>
        <p:sp>
          <p:nvSpPr>
            <p:cNvPr id="82" name="Textfeld 95">
              <a:extLst>
                <a:ext uri="{FF2B5EF4-FFF2-40B4-BE49-F238E27FC236}">
                  <a16:creationId xmlns:a16="http://schemas.microsoft.com/office/drawing/2014/main" id="{7254B743-8A66-8905-BBE9-EA8903C45245}"/>
                </a:ext>
              </a:extLst>
            </p:cNvPr>
            <p:cNvSpPr txBox="1"/>
            <p:nvPr/>
          </p:nvSpPr>
          <p:spPr>
            <a:xfrm>
              <a:off x="8648545" y="5276127"/>
              <a:ext cx="1401782" cy="534762"/>
            </a:xfrm>
            <a:prstGeom prst="rect">
              <a:avLst/>
            </a:prstGeom>
            <a:noFill/>
          </p:spPr>
          <p:txBody>
            <a:bodyPr wrap="square" rtlCol="0">
              <a:spAutoFit/>
            </a:bodyPr>
            <a:lstStyle/>
            <a:p>
              <a:pPr algn="ctr">
                <a:lnSpc>
                  <a:spcPts val="1720"/>
                </a:lnSpc>
              </a:pPr>
              <a:r>
                <a:rPr lang="en-GB" dirty="0">
                  <a:solidFill>
                    <a:srgbClr val="EDA13E"/>
                  </a:solidFill>
                  <a:latin typeface="Calibri" panose="020F0502020204030204" pitchFamily="34" charset="0"/>
                  <a:cs typeface="Calibri" panose="020F0502020204030204" pitchFamily="34" charset="0"/>
                </a:rPr>
                <a:t>Science &amp; Research</a:t>
              </a:r>
            </a:p>
          </p:txBody>
        </p:sp>
        <p:sp>
          <p:nvSpPr>
            <p:cNvPr id="83" name="Textfeld 96">
              <a:extLst>
                <a:ext uri="{FF2B5EF4-FFF2-40B4-BE49-F238E27FC236}">
                  <a16:creationId xmlns:a16="http://schemas.microsoft.com/office/drawing/2014/main" id="{1E9CD50A-BAE0-D36D-36B3-3AB6E42B5D1B}"/>
                </a:ext>
              </a:extLst>
            </p:cNvPr>
            <p:cNvSpPr txBox="1"/>
            <p:nvPr/>
          </p:nvSpPr>
          <p:spPr>
            <a:xfrm>
              <a:off x="6310649" y="6148918"/>
              <a:ext cx="2036648" cy="534762"/>
            </a:xfrm>
            <a:prstGeom prst="rect">
              <a:avLst/>
            </a:prstGeom>
            <a:noFill/>
          </p:spPr>
          <p:txBody>
            <a:bodyPr wrap="none" rtlCol="0">
              <a:spAutoFit/>
            </a:bodyPr>
            <a:lstStyle/>
            <a:p>
              <a:pPr algn="ctr">
                <a:lnSpc>
                  <a:spcPts val="1720"/>
                </a:lnSpc>
              </a:pPr>
              <a:r>
                <a:rPr lang="en-GB" dirty="0">
                  <a:solidFill>
                    <a:srgbClr val="7F1C58"/>
                  </a:solidFill>
                  <a:latin typeface="Calibri" panose="020F0502020204030204" pitchFamily="34" charset="0"/>
                  <a:cs typeface="Calibri" panose="020F0502020204030204" pitchFamily="34" charset="0"/>
                </a:rPr>
                <a:t>Young professionals</a:t>
              </a:r>
              <a:br>
                <a:rPr lang="en-GB" dirty="0">
                  <a:solidFill>
                    <a:srgbClr val="7F1C58"/>
                  </a:solidFill>
                  <a:latin typeface="Calibri" panose="020F0502020204030204" pitchFamily="34" charset="0"/>
                  <a:cs typeface="Calibri" panose="020F0502020204030204" pitchFamily="34" charset="0"/>
                </a:rPr>
              </a:br>
              <a:r>
                <a:rPr lang="en-GB" dirty="0">
                  <a:solidFill>
                    <a:srgbClr val="7F1C58"/>
                  </a:solidFill>
                  <a:latin typeface="Calibri" panose="020F0502020204030204" pitchFamily="34" charset="0"/>
                  <a:cs typeface="Calibri" panose="020F0502020204030204" pitchFamily="34" charset="0"/>
                </a:rPr>
                <a:t>&amp; top performers</a:t>
              </a:r>
            </a:p>
          </p:txBody>
        </p:sp>
        <p:sp>
          <p:nvSpPr>
            <p:cNvPr id="84" name="Textfeld 97">
              <a:extLst>
                <a:ext uri="{FF2B5EF4-FFF2-40B4-BE49-F238E27FC236}">
                  <a16:creationId xmlns:a16="http://schemas.microsoft.com/office/drawing/2014/main" id="{25512AD8-C3BD-281B-8DEE-6E2D9DFEBDA0}"/>
                </a:ext>
              </a:extLst>
            </p:cNvPr>
            <p:cNvSpPr txBox="1"/>
            <p:nvPr/>
          </p:nvSpPr>
          <p:spPr>
            <a:xfrm>
              <a:off x="4756940" y="5248005"/>
              <a:ext cx="1293177" cy="534762"/>
            </a:xfrm>
            <a:prstGeom prst="rect">
              <a:avLst/>
            </a:prstGeom>
            <a:noFill/>
          </p:spPr>
          <p:txBody>
            <a:bodyPr wrap="square" rtlCol="0">
              <a:spAutoFit/>
            </a:bodyPr>
            <a:lstStyle/>
            <a:p>
              <a:pPr algn="ctr">
                <a:lnSpc>
                  <a:spcPts val="1720"/>
                </a:lnSpc>
              </a:pPr>
              <a:r>
                <a:rPr lang="en-GB" dirty="0">
                  <a:solidFill>
                    <a:srgbClr val="F16924"/>
                  </a:solidFill>
                  <a:latin typeface="Calibri" panose="020F0502020204030204" pitchFamily="34" charset="0"/>
                  <a:cs typeface="Calibri" panose="020F0502020204030204" pitchFamily="34" charset="0"/>
                </a:rPr>
                <a:t>Political Actors</a:t>
              </a:r>
            </a:p>
          </p:txBody>
        </p:sp>
        <p:sp>
          <p:nvSpPr>
            <p:cNvPr id="88" name="TextBox 87">
              <a:extLst>
                <a:ext uri="{FF2B5EF4-FFF2-40B4-BE49-F238E27FC236}">
                  <a16:creationId xmlns:a16="http://schemas.microsoft.com/office/drawing/2014/main" id="{28C2165F-2493-236A-8DBE-E58BE8D015A4}"/>
                </a:ext>
              </a:extLst>
            </p:cNvPr>
            <p:cNvSpPr txBox="1"/>
            <p:nvPr/>
          </p:nvSpPr>
          <p:spPr>
            <a:xfrm>
              <a:off x="6527382" y="3244334"/>
              <a:ext cx="1612553" cy="369332"/>
            </a:xfrm>
            <a:prstGeom prst="rect">
              <a:avLst/>
            </a:prstGeom>
            <a:noFill/>
          </p:spPr>
          <p:txBody>
            <a:bodyPr wrap="square">
              <a:spAutoFit/>
            </a:bodyPr>
            <a:lstStyle/>
            <a:p>
              <a:pPr algn="ctr"/>
              <a:r>
                <a:rPr lang="en-GB" sz="1800" dirty="0">
                  <a:solidFill>
                    <a:srgbClr val="595959"/>
                  </a:solidFill>
                  <a:latin typeface="Calibri" panose="020F0502020204030204" pitchFamily="34" charset="0"/>
                  <a:cs typeface="Calibri" panose="020F0502020204030204" pitchFamily="34" charset="0"/>
                </a:rPr>
                <a:t>Management</a:t>
              </a:r>
              <a:endParaRPr lang="en-US" dirty="0"/>
            </a:p>
          </p:txBody>
        </p:sp>
      </p:grpSp>
    </p:spTree>
    <p:extLst>
      <p:ext uri="{BB962C8B-B14F-4D97-AF65-F5344CB8AC3E}">
        <p14:creationId xmlns:p14="http://schemas.microsoft.com/office/powerpoint/2010/main" val="1853317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526270" y="2692399"/>
            <a:ext cx="3249234" cy="3846621"/>
          </a:xfrm>
        </p:spPr>
        <p:txBody>
          <a:bodyPr>
            <a:normAutofit/>
          </a:bodyPr>
          <a:lstStyle/>
          <a:p>
            <a:pPr marL="15875" indent="-15875">
              <a:lnSpc>
                <a:spcPts val="2280"/>
              </a:lnSpc>
              <a:spcBef>
                <a:spcPts val="0"/>
              </a:spcBef>
            </a:pPr>
            <a:r>
              <a:rPr lang="en-US" sz="2200" dirty="0">
                <a:solidFill>
                  <a:schemeClr val="bg1"/>
                </a:solidFill>
              </a:rPr>
              <a:t>Companies work with a wide range of people and other businesses, prompting them to communicate in a variety of mediums. To be effective, care is given to the tone and clarity of the message regardless of the communication method.</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a:bodyPr>
          <a:lstStyle/>
          <a:p>
            <a:r>
              <a:rPr lang="en-GB" dirty="0">
                <a:solidFill>
                  <a:schemeClr val="bg1"/>
                </a:solidFill>
              </a:rPr>
              <a:t>Effective Communication</a:t>
            </a:r>
          </a:p>
        </p:txBody>
      </p:sp>
      <p:sp>
        <p:nvSpPr>
          <p:cNvPr id="8" name="Rectangle 7">
            <a:extLst>
              <a:ext uri="{FF2B5EF4-FFF2-40B4-BE49-F238E27FC236}">
                <a16:creationId xmlns:a16="http://schemas.microsoft.com/office/drawing/2014/main" id="{14F9744D-3107-97CB-5B61-61E5B24B2E44}"/>
              </a:ext>
            </a:extLst>
          </p:cNvPr>
          <p:cNvSpPr/>
          <p:nvPr/>
        </p:nvSpPr>
        <p:spPr>
          <a:xfrm>
            <a:off x="526269" y="1749044"/>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1AE79446-8151-C20F-BD53-127B86EAC5BC}"/>
              </a:ext>
            </a:extLst>
          </p:cNvPr>
          <p:cNvGrpSpPr/>
          <p:nvPr/>
        </p:nvGrpSpPr>
        <p:grpSpPr>
          <a:xfrm>
            <a:off x="4477467" y="1512164"/>
            <a:ext cx="7415685" cy="4080196"/>
            <a:chOff x="4725474" y="1129613"/>
            <a:chExt cx="6458284" cy="3553423"/>
          </a:xfrm>
        </p:grpSpPr>
        <p:sp>
          <p:nvSpPr>
            <p:cNvPr id="9" name="Freeform 5">
              <a:extLst>
                <a:ext uri="{FF2B5EF4-FFF2-40B4-BE49-F238E27FC236}">
                  <a16:creationId xmlns:a16="http://schemas.microsoft.com/office/drawing/2014/main" id="{BED09C8A-9EE1-9928-DC36-E963B59303FB}"/>
                </a:ext>
              </a:extLst>
            </p:cNvPr>
            <p:cNvSpPr>
              <a:spLocks/>
            </p:cNvSpPr>
            <p:nvPr/>
          </p:nvSpPr>
          <p:spPr bwMode="auto">
            <a:xfrm>
              <a:off x="6558115" y="2397916"/>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0" name="Freeform 6">
              <a:extLst>
                <a:ext uri="{FF2B5EF4-FFF2-40B4-BE49-F238E27FC236}">
                  <a16:creationId xmlns:a16="http://schemas.microsoft.com/office/drawing/2014/main" id="{3F4A83B7-E3F8-94F8-2530-99046C78A6C1}"/>
                </a:ext>
              </a:extLst>
            </p:cNvPr>
            <p:cNvSpPr>
              <a:spLocks/>
            </p:cNvSpPr>
            <p:nvPr/>
          </p:nvSpPr>
          <p:spPr bwMode="auto">
            <a:xfrm>
              <a:off x="8218131" y="3299830"/>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1" name="Freeform 7">
              <a:extLst>
                <a:ext uri="{FF2B5EF4-FFF2-40B4-BE49-F238E27FC236}">
                  <a16:creationId xmlns:a16="http://schemas.microsoft.com/office/drawing/2014/main" id="{68A75D00-0708-B4C5-BE82-D8BD0D2523DA}"/>
                </a:ext>
              </a:extLst>
            </p:cNvPr>
            <p:cNvSpPr>
              <a:spLocks/>
            </p:cNvSpPr>
            <p:nvPr/>
          </p:nvSpPr>
          <p:spPr bwMode="auto">
            <a:xfrm>
              <a:off x="6558114" y="3299830"/>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2" name="Freeform 5">
              <a:extLst>
                <a:ext uri="{FF2B5EF4-FFF2-40B4-BE49-F238E27FC236}">
                  <a16:creationId xmlns:a16="http://schemas.microsoft.com/office/drawing/2014/main" id="{7CCB9774-7386-6999-24E8-C9908A0334D2}"/>
                </a:ext>
              </a:extLst>
            </p:cNvPr>
            <p:cNvSpPr>
              <a:spLocks/>
            </p:cNvSpPr>
            <p:nvPr/>
          </p:nvSpPr>
          <p:spPr bwMode="auto">
            <a:xfrm>
              <a:off x="6838425" y="2144565"/>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3" name="Freeform 6">
              <a:extLst>
                <a:ext uri="{FF2B5EF4-FFF2-40B4-BE49-F238E27FC236}">
                  <a16:creationId xmlns:a16="http://schemas.microsoft.com/office/drawing/2014/main" id="{9A556777-3C40-0847-7276-470BAA5FAB20}"/>
                </a:ext>
              </a:extLst>
            </p:cNvPr>
            <p:cNvSpPr>
              <a:spLocks/>
            </p:cNvSpPr>
            <p:nvPr/>
          </p:nvSpPr>
          <p:spPr bwMode="auto">
            <a:xfrm>
              <a:off x="8218132" y="2894183"/>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4" name="Freeform 7">
              <a:extLst>
                <a:ext uri="{FF2B5EF4-FFF2-40B4-BE49-F238E27FC236}">
                  <a16:creationId xmlns:a16="http://schemas.microsoft.com/office/drawing/2014/main" id="{F929CD0C-BF18-0BEB-AFEF-DD67A08E1A03}"/>
                </a:ext>
              </a:extLst>
            </p:cNvPr>
            <p:cNvSpPr>
              <a:spLocks/>
            </p:cNvSpPr>
            <p:nvPr/>
          </p:nvSpPr>
          <p:spPr bwMode="auto">
            <a:xfrm>
              <a:off x="6838425" y="2894183"/>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5" name="Freeform 19">
              <a:extLst>
                <a:ext uri="{FF2B5EF4-FFF2-40B4-BE49-F238E27FC236}">
                  <a16:creationId xmlns:a16="http://schemas.microsoft.com/office/drawing/2014/main" id="{930D777A-B340-1A8D-7C89-671C8FD0F052}"/>
                </a:ext>
              </a:extLst>
            </p:cNvPr>
            <p:cNvSpPr>
              <a:spLocks/>
            </p:cNvSpPr>
            <p:nvPr/>
          </p:nvSpPr>
          <p:spPr bwMode="auto">
            <a:xfrm>
              <a:off x="7103830" y="1928309"/>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6" name="Freeform 20">
              <a:extLst>
                <a:ext uri="{FF2B5EF4-FFF2-40B4-BE49-F238E27FC236}">
                  <a16:creationId xmlns:a16="http://schemas.microsoft.com/office/drawing/2014/main" id="{13BEE89F-0DBE-7CE3-01ED-445DEB8DAA2A}"/>
                </a:ext>
              </a:extLst>
            </p:cNvPr>
            <p:cNvSpPr>
              <a:spLocks/>
            </p:cNvSpPr>
            <p:nvPr/>
          </p:nvSpPr>
          <p:spPr bwMode="auto">
            <a:xfrm>
              <a:off x="8216655" y="2533381"/>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7" name="Freeform 21">
              <a:extLst>
                <a:ext uri="{FF2B5EF4-FFF2-40B4-BE49-F238E27FC236}">
                  <a16:creationId xmlns:a16="http://schemas.microsoft.com/office/drawing/2014/main" id="{6EFAE75E-B025-B8D7-2584-217DA048B5E3}"/>
                </a:ext>
              </a:extLst>
            </p:cNvPr>
            <p:cNvSpPr>
              <a:spLocks/>
            </p:cNvSpPr>
            <p:nvPr/>
          </p:nvSpPr>
          <p:spPr bwMode="auto">
            <a:xfrm>
              <a:off x="7103830" y="2533381"/>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8" name="Freeform 11">
              <a:extLst>
                <a:ext uri="{FF2B5EF4-FFF2-40B4-BE49-F238E27FC236}">
                  <a16:creationId xmlns:a16="http://schemas.microsoft.com/office/drawing/2014/main" id="{65B367D7-63F0-D2EE-CBE7-3E5B61DD5320}"/>
                </a:ext>
              </a:extLst>
            </p:cNvPr>
            <p:cNvSpPr>
              <a:spLocks/>
            </p:cNvSpPr>
            <p:nvPr/>
          </p:nvSpPr>
          <p:spPr bwMode="auto">
            <a:xfrm>
              <a:off x="7430290" y="1833065"/>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9" name="Freeform 12">
              <a:extLst>
                <a:ext uri="{FF2B5EF4-FFF2-40B4-BE49-F238E27FC236}">
                  <a16:creationId xmlns:a16="http://schemas.microsoft.com/office/drawing/2014/main" id="{D948E1AB-1C0A-F5CC-B51F-86431C2FA42C}"/>
                </a:ext>
              </a:extLst>
            </p:cNvPr>
            <p:cNvSpPr>
              <a:spLocks/>
            </p:cNvSpPr>
            <p:nvPr/>
          </p:nvSpPr>
          <p:spPr bwMode="auto">
            <a:xfrm>
              <a:off x="8217147" y="2261098"/>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0" name="Freeform 13">
              <a:extLst>
                <a:ext uri="{FF2B5EF4-FFF2-40B4-BE49-F238E27FC236}">
                  <a16:creationId xmlns:a16="http://schemas.microsoft.com/office/drawing/2014/main" id="{EFB72ED1-12DA-07DB-7716-F6B6E3ECD864}"/>
                </a:ext>
              </a:extLst>
            </p:cNvPr>
            <p:cNvSpPr>
              <a:spLocks/>
            </p:cNvSpPr>
            <p:nvPr/>
          </p:nvSpPr>
          <p:spPr bwMode="auto">
            <a:xfrm>
              <a:off x="7430291" y="2261098"/>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1" name="Freeform 14">
              <a:extLst>
                <a:ext uri="{FF2B5EF4-FFF2-40B4-BE49-F238E27FC236}">
                  <a16:creationId xmlns:a16="http://schemas.microsoft.com/office/drawing/2014/main" id="{E9486804-32AE-0D46-E47C-9911D7C5DAE8}"/>
                </a:ext>
              </a:extLst>
            </p:cNvPr>
            <p:cNvSpPr>
              <a:spLocks/>
            </p:cNvSpPr>
            <p:nvPr/>
          </p:nvSpPr>
          <p:spPr bwMode="auto">
            <a:xfrm>
              <a:off x="7661719" y="1635856"/>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2" name="Freeform 15">
              <a:extLst>
                <a:ext uri="{FF2B5EF4-FFF2-40B4-BE49-F238E27FC236}">
                  <a16:creationId xmlns:a16="http://schemas.microsoft.com/office/drawing/2014/main" id="{115742C0-42FF-D770-0766-E6F677F03C97}"/>
                </a:ext>
              </a:extLst>
            </p:cNvPr>
            <p:cNvSpPr>
              <a:spLocks/>
            </p:cNvSpPr>
            <p:nvPr/>
          </p:nvSpPr>
          <p:spPr bwMode="auto">
            <a:xfrm>
              <a:off x="8218133" y="1939513"/>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3" name="Freeform 16">
              <a:extLst>
                <a:ext uri="{FF2B5EF4-FFF2-40B4-BE49-F238E27FC236}">
                  <a16:creationId xmlns:a16="http://schemas.microsoft.com/office/drawing/2014/main" id="{B738299C-E8F7-09C9-3F38-9EE5F168C7DD}"/>
                </a:ext>
              </a:extLst>
            </p:cNvPr>
            <p:cNvSpPr>
              <a:spLocks/>
            </p:cNvSpPr>
            <p:nvPr/>
          </p:nvSpPr>
          <p:spPr bwMode="auto">
            <a:xfrm>
              <a:off x="7661719" y="1939513"/>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4" name="Freeform 17">
              <a:extLst>
                <a:ext uri="{FF2B5EF4-FFF2-40B4-BE49-F238E27FC236}">
                  <a16:creationId xmlns:a16="http://schemas.microsoft.com/office/drawing/2014/main" id="{2648C2D7-1B5D-3DDE-906B-D2391E285E11}"/>
                </a:ext>
              </a:extLst>
            </p:cNvPr>
            <p:cNvSpPr>
              <a:spLocks/>
            </p:cNvSpPr>
            <p:nvPr/>
          </p:nvSpPr>
          <p:spPr bwMode="auto">
            <a:xfrm>
              <a:off x="7770047" y="1445371"/>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5" name="Freeform 18">
              <a:extLst>
                <a:ext uri="{FF2B5EF4-FFF2-40B4-BE49-F238E27FC236}">
                  <a16:creationId xmlns:a16="http://schemas.microsoft.com/office/drawing/2014/main" id="{40FA98B8-FF28-C148-06FF-380D9EBD464D}"/>
                </a:ext>
              </a:extLst>
            </p:cNvPr>
            <p:cNvSpPr>
              <a:spLocks/>
            </p:cNvSpPr>
            <p:nvPr/>
          </p:nvSpPr>
          <p:spPr bwMode="auto">
            <a:xfrm>
              <a:off x="7770047" y="1445371"/>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cxnSp>
          <p:nvCxnSpPr>
            <p:cNvPr id="26" name="Straight Arrow Connector 28">
              <a:extLst>
                <a:ext uri="{FF2B5EF4-FFF2-40B4-BE49-F238E27FC236}">
                  <a16:creationId xmlns:a16="http://schemas.microsoft.com/office/drawing/2014/main" id="{1BC39691-F58D-6CD2-89C9-2C16A6CFED01}"/>
                </a:ext>
              </a:extLst>
            </p:cNvPr>
            <p:cNvCxnSpPr>
              <a:cxnSpLocks/>
            </p:cNvCxnSpPr>
            <p:nvPr/>
          </p:nvCxnSpPr>
          <p:spPr>
            <a:xfrm>
              <a:off x="8219101" y="1446205"/>
              <a:ext cx="857473" cy="0"/>
            </a:xfrm>
            <a:prstGeom prst="straightConnector1">
              <a:avLst/>
            </a:prstGeom>
            <a:ln w="38100">
              <a:solidFill>
                <a:srgbClr val="F16924"/>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32">
              <a:extLst>
                <a:ext uri="{FF2B5EF4-FFF2-40B4-BE49-F238E27FC236}">
                  <a16:creationId xmlns:a16="http://schemas.microsoft.com/office/drawing/2014/main" id="{565B21F9-977B-697B-FB93-FE34DBB2FB4F}"/>
                </a:ext>
              </a:extLst>
            </p:cNvPr>
            <p:cNvCxnSpPr>
              <a:cxnSpLocks/>
            </p:cNvCxnSpPr>
            <p:nvPr/>
          </p:nvCxnSpPr>
          <p:spPr>
            <a:xfrm rot="10800000">
              <a:off x="6253993" y="2537476"/>
              <a:ext cx="857473" cy="0"/>
            </a:xfrm>
            <a:prstGeom prst="straightConnector1">
              <a:avLst/>
            </a:prstGeom>
            <a:ln w="38100">
              <a:solidFill>
                <a:srgbClr val="B41F7A"/>
              </a:solidFill>
              <a:tailEnd type="oval"/>
            </a:ln>
          </p:spPr>
          <p:style>
            <a:lnRef idx="1">
              <a:schemeClr val="accent1"/>
            </a:lnRef>
            <a:fillRef idx="0">
              <a:schemeClr val="accent1"/>
            </a:fillRef>
            <a:effectRef idx="0">
              <a:schemeClr val="accent1"/>
            </a:effectRef>
            <a:fontRef idx="minor">
              <a:schemeClr val="tx1"/>
            </a:fontRef>
          </p:style>
        </p:cxnSp>
        <p:sp>
          <p:nvSpPr>
            <p:cNvPr id="28" name="TextBox 47">
              <a:extLst>
                <a:ext uri="{FF2B5EF4-FFF2-40B4-BE49-F238E27FC236}">
                  <a16:creationId xmlns:a16="http://schemas.microsoft.com/office/drawing/2014/main" id="{730F841E-FCE6-78E6-F49D-B3D704355771}"/>
                </a:ext>
              </a:extLst>
            </p:cNvPr>
            <p:cNvSpPr txBox="1"/>
            <p:nvPr/>
          </p:nvSpPr>
          <p:spPr>
            <a:xfrm>
              <a:off x="9170643" y="1129613"/>
              <a:ext cx="2013115" cy="461665"/>
            </a:xfrm>
            <a:prstGeom prst="rect">
              <a:avLst/>
            </a:prstGeom>
            <a:noFill/>
          </p:spPr>
          <p:txBody>
            <a:bodyPr wrap="none" rtlCol="0" anchor="ctr" anchorCtr="0">
              <a:spAutoFit/>
            </a:bodyPr>
            <a:lstStyle/>
            <a:p>
              <a:r>
                <a:rPr lang="en-GB" sz="2800" dirty="0">
                  <a:solidFill>
                    <a:srgbClr val="F16924"/>
                  </a:solidFill>
                  <a:ea typeface="League Spartan" charset="0"/>
                  <a:cs typeface="Poppins" pitchFamily="2" charset="77"/>
                </a:rPr>
                <a:t>What you say!</a:t>
              </a:r>
            </a:p>
          </p:txBody>
        </p:sp>
        <p:sp>
          <p:nvSpPr>
            <p:cNvPr id="29" name="Subtitle 2">
              <a:extLst>
                <a:ext uri="{FF2B5EF4-FFF2-40B4-BE49-F238E27FC236}">
                  <a16:creationId xmlns:a16="http://schemas.microsoft.com/office/drawing/2014/main" id="{4B90D1A1-14E0-C37F-F21A-35BC010CA02C}"/>
                </a:ext>
              </a:extLst>
            </p:cNvPr>
            <p:cNvSpPr txBox="1">
              <a:spLocks/>
            </p:cNvSpPr>
            <p:nvPr/>
          </p:nvSpPr>
          <p:spPr>
            <a:xfrm>
              <a:off x="4884758" y="1778161"/>
              <a:ext cx="1833109" cy="34283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4000" b="1" dirty="0">
                  <a:solidFill>
                    <a:srgbClr val="B41F7A"/>
                  </a:solidFill>
                  <a:latin typeface="+mn-lt"/>
                  <a:ea typeface="Open Sans Light" panose="020B0306030504020204" pitchFamily="34" charset="0"/>
                  <a:cs typeface="Open Sans Light" panose="020B0306030504020204" pitchFamily="34" charset="0"/>
                </a:rPr>
                <a:t>93%</a:t>
              </a:r>
            </a:p>
          </p:txBody>
        </p:sp>
        <p:sp>
          <p:nvSpPr>
            <p:cNvPr id="30" name="TextBox 55">
              <a:extLst>
                <a:ext uri="{FF2B5EF4-FFF2-40B4-BE49-F238E27FC236}">
                  <a16:creationId xmlns:a16="http://schemas.microsoft.com/office/drawing/2014/main" id="{53BF4FA9-FD72-B5C9-F1C5-0B5822EB6D61}"/>
                </a:ext>
              </a:extLst>
            </p:cNvPr>
            <p:cNvSpPr txBox="1"/>
            <p:nvPr/>
          </p:nvSpPr>
          <p:spPr>
            <a:xfrm>
              <a:off x="4725474" y="2030265"/>
              <a:ext cx="2151679" cy="461665"/>
            </a:xfrm>
            <a:prstGeom prst="rect">
              <a:avLst/>
            </a:prstGeom>
            <a:noFill/>
          </p:spPr>
          <p:txBody>
            <a:bodyPr wrap="none" rtlCol="0" anchor="ctr" anchorCtr="0">
              <a:spAutoFit/>
            </a:bodyPr>
            <a:lstStyle/>
            <a:p>
              <a:pPr algn="r"/>
              <a:r>
                <a:rPr lang="en-GB" sz="2800" dirty="0">
                  <a:solidFill>
                    <a:srgbClr val="B41F7A"/>
                  </a:solidFill>
                  <a:ea typeface="League Spartan" charset="0"/>
                  <a:cs typeface="Poppins" pitchFamily="2" charset="77"/>
                </a:rPr>
                <a:t>How you say it!</a:t>
              </a:r>
            </a:p>
          </p:txBody>
        </p:sp>
      </p:grpSp>
      <p:sp>
        <p:nvSpPr>
          <p:cNvPr id="31" name="TextBox 30">
            <a:extLst>
              <a:ext uri="{FF2B5EF4-FFF2-40B4-BE49-F238E27FC236}">
                <a16:creationId xmlns:a16="http://schemas.microsoft.com/office/drawing/2014/main" id="{66BA4FDF-94A6-5639-F2E9-B3BB8C0E4F42}"/>
              </a:ext>
            </a:extLst>
          </p:cNvPr>
          <p:cNvSpPr txBox="1"/>
          <p:nvPr/>
        </p:nvSpPr>
        <p:spPr>
          <a:xfrm>
            <a:off x="4381821" y="5599824"/>
            <a:ext cx="7606979" cy="523220"/>
          </a:xfrm>
          <a:prstGeom prst="rect">
            <a:avLst/>
          </a:prstGeom>
          <a:noFill/>
        </p:spPr>
        <p:txBody>
          <a:bodyPr wrap="square" rtlCol="0">
            <a:spAutoFit/>
          </a:bodyPr>
          <a:lstStyle/>
          <a:p>
            <a:r>
              <a:rPr lang="en-US" sz="1400" b="1" dirty="0">
                <a:solidFill>
                  <a:srgbClr val="B41F7A"/>
                </a:solidFill>
              </a:rPr>
              <a:t>Source: Indeed, 2022:</a:t>
            </a:r>
          </a:p>
          <a:p>
            <a:r>
              <a:rPr lang="en-US" sz="1400" dirty="0">
                <a:solidFill>
                  <a:srgbClr val="B41F7A"/>
                </a:solidFill>
              </a:rPr>
              <a:t> https://www.indeed.com/career-advice/career-development/importance-of-business-communication</a:t>
            </a:r>
          </a:p>
        </p:txBody>
      </p:sp>
    </p:spTree>
    <p:extLst>
      <p:ext uri="{BB962C8B-B14F-4D97-AF65-F5344CB8AC3E}">
        <p14:creationId xmlns:p14="http://schemas.microsoft.com/office/powerpoint/2010/main" val="2918936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AE7D363-F4C4-37A2-8C66-8AC26CA755A5}"/>
              </a:ext>
            </a:extLst>
          </p:cNvPr>
          <p:cNvSpPr/>
          <p:nvPr/>
        </p:nvSpPr>
        <p:spPr>
          <a:xfrm>
            <a:off x="3522969" y="4535177"/>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903897" y="2337616"/>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522969" y="1672089"/>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080199" y="4931062"/>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848348" y="820529"/>
            <a:ext cx="3984914" cy="1085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WILL EXPERIENCE </a:t>
            </a:r>
          </a:p>
          <a:p>
            <a:pPr algn="l">
              <a:lnSpc>
                <a:spcPts val="2280"/>
              </a:lnSpc>
              <a:spcBef>
                <a:spcPts val="0"/>
              </a:spcBef>
            </a:pPr>
            <a:r>
              <a:rPr lang="en-US" sz="2200" dirty="0">
                <a:solidFill>
                  <a:srgbClr val="595959"/>
                </a:solidFill>
              </a:rPr>
              <a:t>Your company will experience a crisis – and several over time</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731029" y="2965934"/>
            <a:ext cx="3984914" cy="1157102"/>
          </a:xfrm>
        </p:spPr>
        <p:txBody>
          <a:bodyPr>
            <a:noAutofit/>
          </a:bodyPr>
          <a:lstStyle/>
          <a:p>
            <a:pPr>
              <a:lnSpc>
                <a:spcPts val="2280"/>
              </a:lnSpc>
              <a:spcBef>
                <a:spcPts val="0"/>
              </a:spcBef>
            </a:pPr>
            <a:r>
              <a:rPr lang="en-US" sz="2200" b="1" dirty="0">
                <a:solidFill>
                  <a:srgbClr val="F16924"/>
                </a:solidFill>
              </a:rPr>
              <a:t>PLANNING </a:t>
            </a:r>
          </a:p>
          <a:p>
            <a:pPr>
              <a:lnSpc>
                <a:spcPts val="2280"/>
              </a:lnSpc>
              <a:spcBef>
                <a:spcPts val="0"/>
              </a:spcBef>
            </a:pPr>
            <a:r>
              <a:rPr lang="en-US" sz="2200" dirty="0"/>
              <a:t>Planning increases your chances of managing the crisis</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848348" y="5071971"/>
            <a:ext cx="4139241" cy="11736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COMMUNICATING </a:t>
            </a:r>
          </a:p>
          <a:p>
            <a:pPr algn="l">
              <a:lnSpc>
                <a:spcPts val="2280"/>
              </a:lnSpc>
              <a:spcBef>
                <a:spcPts val="0"/>
              </a:spcBef>
            </a:pPr>
            <a:r>
              <a:rPr lang="en-US" sz="2200" dirty="0">
                <a:solidFill>
                  <a:srgbClr val="595959"/>
                </a:solidFill>
              </a:rPr>
              <a:t>Communicating with stakeholders improves your ability to manage the crisis and recover from it.</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652649" y="492760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452694" y="1470253"/>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439727" y="3504803"/>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941333" y="617090"/>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133471" y="2786512"/>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344334" y="927411"/>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6529011" y="3096611"/>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394397" y="5335633"/>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332" name="Rectangle 331">
            <a:extLst>
              <a:ext uri="{FF2B5EF4-FFF2-40B4-BE49-F238E27FC236}">
                <a16:creationId xmlns:a16="http://schemas.microsoft.com/office/drawing/2014/main" id="{4AD1CC34-EF04-776A-97D1-6B2C495C81FB}"/>
              </a:ext>
            </a:extLst>
          </p:cNvPr>
          <p:cNvSpPr/>
          <p:nvPr/>
        </p:nvSpPr>
        <p:spPr>
          <a:xfrm>
            <a:off x="1" y="0"/>
            <a:ext cx="419253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476057" y="521641"/>
            <a:ext cx="3240426" cy="6067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Importance of Communication in Crisis</a:t>
            </a:r>
          </a:p>
        </p:txBody>
      </p:sp>
      <p:sp>
        <p:nvSpPr>
          <p:cNvPr id="215" name="Rectangle 214">
            <a:extLst>
              <a:ext uri="{FF2B5EF4-FFF2-40B4-BE49-F238E27FC236}">
                <a16:creationId xmlns:a16="http://schemas.microsoft.com/office/drawing/2014/main" id="{13AFE945-1351-4152-C7FB-365CFAADD6FC}"/>
              </a:ext>
            </a:extLst>
          </p:cNvPr>
          <p:cNvSpPr/>
          <p:nvPr/>
        </p:nvSpPr>
        <p:spPr>
          <a:xfrm>
            <a:off x="474265" y="231620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descr="Icon&#10;&#10;Description automatically generated">
            <a:extLst>
              <a:ext uri="{FF2B5EF4-FFF2-40B4-BE49-F238E27FC236}">
                <a16:creationId xmlns:a16="http://schemas.microsoft.com/office/drawing/2014/main" id="{ED827608-8BEA-2849-C9B3-1358FD68C059}"/>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149134" y="2637782"/>
            <a:ext cx="4250484" cy="4220217"/>
          </a:xfrm>
          <a:prstGeom prst="rect">
            <a:avLst/>
          </a:prstGeom>
        </p:spPr>
      </p:pic>
    </p:spTree>
    <p:extLst>
      <p:ext uri="{BB962C8B-B14F-4D97-AF65-F5344CB8AC3E}">
        <p14:creationId xmlns:p14="http://schemas.microsoft.com/office/powerpoint/2010/main" val="2382021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159908" y="837186"/>
            <a:ext cx="5578549" cy="5851667"/>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Stakeholder Analysis</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Know who you need to communicate with (see section on Stakeholder Analysis)</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Clarify responsibilities</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Determine clearly who may communicate with whom</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Empower the people</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Train the relevant people in communication strategy</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Prepare Materials</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Update relevant information about your company in advance, which may also be relevant during the crisis and produce communication kits </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10543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r>
              <a:rPr lang="en-GB" dirty="0">
                <a:solidFill>
                  <a:schemeClr val="bg1"/>
                </a:solidFill>
              </a:rPr>
              <a:t>Prepare for Communication </a:t>
            </a:r>
            <a:r>
              <a:rPr lang="en-GB" b="1" dirty="0">
                <a:solidFill>
                  <a:schemeClr val="bg1"/>
                </a:solidFill>
              </a:rPr>
              <a:t>BEFORE </a:t>
            </a:r>
            <a:r>
              <a:rPr lang="en-GB" dirty="0">
                <a:solidFill>
                  <a:schemeClr val="bg1"/>
                </a:solidFill>
              </a:rPr>
              <a:t>a Crisis</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108697" y="76134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4670330"/>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108697" y="208382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108697" y="345644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108697" y="4798308"/>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4" y="3062178"/>
            <a:ext cx="4117214" cy="4261580"/>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In a crisis, communication with stakeholders is an extremely important issue. Because in the course of the lifecycle of a company, the crisis is almost certain to occur. A company should definitely prepare before a crisis.</a:t>
            </a:r>
          </a:p>
          <a:p>
            <a:pPr marL="12700" indent="-12700"/>
            <a:r>
              <a:rPr lang="en-US" dirty="0">
                <a:solidFill>
                  <a:schemeClr val="bg1"/>
                </a:solidFill>
              </a:rPr>
              <a:t> </a:t>
            </a:r>
          </a:p>
          <a:p>
            <a:pPr marL="12700" indent="-12700"/>
            <a:r>
              <a:rPr lang="en-US" dirty="0">
                <a:solidFill>
                  <a:schemeClr val="bg1"/>
                </a:solidFill>
              </a:rPr>
              <a:t>AND: Build a “Goodwill-Bank” with positive stakeholders in advance</a:t>
            </a: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3274828"/>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190940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598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6107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6160847" y="406400"/>
            <a:ext cx="5624753"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Create a communication plan INDEPENDENT but INTEGRATED with the </a:t>
            </a:r>
            <a:r>
              <a:rPr lang="en-US" dirty="0" err="1">
                <a:solidFill>
                  <a:schemeClr val="bg1"/>
                </a:solidFill>
              </a:rPr>
              <a:t>organisation’s</a:t>
            </a:r>
            <a:r>
              <a:rPr lang="en-US" dirty="0">
                <a:solidFill>
                  <a:schemeClr val="bg1"/>
                </a:solidFill>
              </a:rPr>
              <a:t> operational and business and continuity plans.</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5" y="282511"/>
            <a:ext cx="5437049"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Prepare for Communication </a:t>
            </a:r>
            <a:r>
              <a:rPr lang="en-GB" b="1" dirty="0">
                <a:solidFill>
                  <a:schemeClr val="bg1"/>
                </a:solidFill>
              </a:rPr>
              <a:t>BEFORE</a:t>
            </a:r>
            <a:r>
              <a:rPr lang="en-GB" dirty="0">
                <a:solidFill>
                  <a:schemeClr val="bg1"/>
                </a:solidFill>
              </a:rPr>
              <a:t> a Crisis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5424072" y="858511"/>
            <a:ext cx="118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25" name="Group 124">
            <a:extLst>
              <a:ext uri="{FF2B5EF4-FFF2-40B4-BE49-F238E27FC236}">
                <a16:creationId xmlns:a16="http://schemas.microsoft.com/office/drawing/2014/main" id="{D59F4555-67E3-BEC3-8307-83F8DD3F8604}"/>
              </a:ext>
            </a:extLst>
          </p:cNvPr>
          <p:cNvGrpSpPr/>
          <p:nvPr/>
        </p:nvGrpSpPr>
        <p:grpSpPr>
          <a:xfrm>
            <a:off x="704942" y="2001960"/>
            <a:ext cx="10652423" cy="4674793"/>
            <a:chOff x="700047" y="2156480"/>
            <a:chExt cx="10961127" cy="4810267"/>
          </a:xfrm>
        </p:grpSpPr>
        <p:cxnSp>
          <p:nvCxnSpPr>
            <p:cNvPr id="60" name="Straight Connector 59">
              <a:extLst>
                <a:ext uri="{FF2B5EF4-FFF2-40B4-BE49-F238E27FC236}">
                  <a16:creationId xmlns:a16="http://schemas.microsoft.com/office/drawing/2014/main" id="{2BACD4A3-70E1-AE2F-A73B-1B767DED7A71}"/>
                </a:ext>
              </a:extLst>
            </p:cNvPr>
            <p:cNvCxnSpPr/>
            <p:nvPr/>
          </p:nvCxnSpPr>
          <p:spPr>
            <a:xfrm>
              <a:off x="6795806" y="2959036"/>
              <a:ext cx="1048319"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D557A5-5A12-BF08-FF4C-0D2FD1116128}"/>
                </a:ext>
              </a:extLst>
            </p:cNvPr>
            <p:cNvCxnSpPr>
              <a:cxnSpLocks/>
            </p:cNvCxnSpPr>
            <p:nvPr/>
          </p:nvCxnSpPr>
          <p:spPr>
            <a:xfrm flipV="1">
              <a:off x="7557934" y="4450304"/>
              <a:ext cx="1052898" cy="3904"/>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060D10B-DDCB-508B-1D56-9AC8082A1EEE}"/>
                </a:ext>
              </a:extLst>
            </p:cNvPr>
            <p:cNvCxnSpPr>
              <a:cxnSpLocks/>
            </p:cNvCxnSpPr>
            <p:nvPr/>
          </p:nvCxnSpPr>
          <p:spPr>
            <a:xfrm>
              <a:off x="6424851" y="5943390"/>
              <a:ext cx="1438909"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3" name="Freeform 400">
              <a:extLst>
                <a:ext uri="{FF2B5EF4-FFF2-40B4-BE49-F238E27FC236}">
                  <a16:creationId xmlns:a16="http://schemas.microsoft.com/office/drawing/2014/main" id="{8AE71028-54A9-2DB2-951B-578B3A9B1160}"/>
                </a:ext>
              </a:extLst>
            </p:cNvPr>
            <p:cNvSpPr>
              <a:spLocks noChangeArrowheads="1"/>
            </p:cNvSpPr>
            <p:nvPr/>
          </p:nvSpPr>
          <p:spPr bwMode="auto">
            <a:xfrm rot="10800000">
              <a:off x="5939856" y="4461815"/>
              <a:ext cx="1647697" cy="2267602"/>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F16924"/>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4" name="Freeform 400">
              <a:extLst>
                <a:ext uri="{FF2B5EF4-FFF2-40B4-BE49-F238E27FC236}">
                  <a16:creationId xmlns:a16="http://schemas.microsoft.com/office/drawing/2014/main" id="{F203C847-EE0D-F1DF-C119-397114516B59}"/>
                </a:ext>
              </a:extLst>
            </p:cNvPr>
            <p:cNvSpPr>
              <a:spLocks noChangeArrowheads="1"/>
            </p:cNvSpPr>
            <p:nvPr/>
          </p:nvSpPr>
          <p:spPr bwMode="auto">
            <a:xfrm rot="18000000">
              <a:off x="3659853" y="3450953"/>
              <a:ext cx="1647697" cy="2267601"/>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B41F7A"/>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5" name="Freeform 400">
              <a:extLst>
                <a:ext uri="{FF2B5EF4-FFF2-40B4-BE49-F238E27FC236}">
                  <a16:creationId xmlns:a16="http://schemas.microsoft.com/office/drawing/2014/main" id="{C27D637E-D86E-8794-B9FF-B6728DAF4E8D}"/>
                </a:ext>
              </a:extLst>
            </p:cNvPr>
            <p:cNvSpPr>
              <a:spLocks noChangeArrowheads="1"/>
            </p:cNvSpPr>
            <p:nvPr/>
          </p:nvSpPr>
          <p:spPr bwMode="auto">
            <a:xfrm rot="3600000">
              <a:off x="5669611" y="1990698"/>
              <a:ext cx="1647697" cy="2267601"/>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B41F7A"/>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6" name="Freeform 394">
              <a:extLst>
                <a:ext uri="{FF2B5EF4-FFF2-40B4-BE49-F238E27FC236}">
                  <a16:creationId xmlns:a16="http://schemas.microsoft.com/office/drawing/2014/main" id="{1D4393A1-2CC7-A04C-7091-4FABEB570FA6}"/>
                </a:ext>
              </a:extLst>
            </p:cNvPr>
            <p:cNvSpPr>
              <a:spLocks noChangeArrowheads="1"/>
            </p:cNvSpPr>
            <p:nvPr/>
          </p:nvSpPr>
          <p:spPr bwMode="auto">
            <a:xfrm>
              <a:off x="5905529" y="3485138"/>
              <a:ext cx="2283756" cy="1898082"/>
            </a:xfrm>
            <a:custGeom>
              <a:avLst/>
              <a:gdLst>
                <a:gd name="T0" fmla="*/ 0 w 4987"/>
                <a:gd name="T1" fmla="*/ 2050 h 4147"/>
                <a:gd name="T2" fmla="*/ 0 w 4987"/>
                <a:gd name="T3" fmla="*/ 2050 h 4147"/>
                <a:gd name="T4" fmla="*/ 2474 w 4987"/>
                <a:gd name="T5" fmla="*/ 3504 h 4147"/>
                <a:gd name="T6" fmla="*/ 4977 w 4987"/>
                <a:gd name="T7" fmla="*/ 2086 h 4147"/>
                <a:gd name="T8" fmla="*/ 4977 w 4987"/>
                <a:gd name="T9" fmla="*/ 2086 h 4147"/>
                <a:gd name="T10" fmla="*/ 2492 w 4987"/>
                <a:gd name="T11" fmla="*/ 632 h 4147"/>
                <a:gd name="T12" fmla="*/ 0 w 4987"/>
                <a:gd name="T13" fmla="*/ 2050 h 4147"/>
              </a:gdLst>
              <a:ahLst/>
              <a:cxnLst>
                <a:cxn ang="0">
                  <a:pos x="T0" y="T1"/>
                </a:cxn>
                <a:cxn ang="0">
                  <a:pos x="T2" y="T3"/>
                </a:cxn>
                <a:cxn ang="0">
                  <a:pos x="T4" y="T5"/>
                </a:cxn>
                <a:cxn ang="0">
                  <a:pos x="T6" y="T7"/>
                </a:cxn>
                <a:cxn ang="0">
                  <a:pos x="T8" y="T9"/>
                </a:cxn>
                <a:cxn ang="0">
                  <a:pos x="T10" y="T11"/>
                </a:cxn>
                <a:cxn ang="0">
                  <a:pos x="T12" y="T13"/>
                </a:cxn>
              </a:cxnLst>
              <a:rect l="0" t="0" r="r" b="b"/>
              <a:pathLst>
                <a:path w="4987" h="4147">
                  <a:moveTo>
                    <a:pt x="0" y="2050"/>
                  </a:moveTo>
                  <a:lnTo>
                    <a:pt x="0" y="2050"/>
                  </a:lnTo>
                  <a:cubicBezTo>
                    <a:pt x="2474" y="3504"/>
                    <a:pt x="2474" y="3504"/>
                    <a:pt x="2474" y="3504"/>
                  </a:cubicBezTo>
                  <a:cubicBezTo>
                    <a:pt x="3577" y="4146"/>
                    <a:pt x="4968" y="3360"/>
                    <a:pt x="4977" y="2086"/>
                  </a:cubicBezTo>
                  <a:lnTo>
                    <a:pt x="4977" y="2086"/>
                  </a:lnTo>
                  <a:cubicBezTo>
                    <a:pt x="4986" y="803"/>
                    <a:pt x="3604" y="0"/>
                    <a:pt x="2492" y="632"/>
                  </a:cubicBezTo>
                  <a:cubicBezTo>
                    <a:pt x="0" y="2050"/>
                    <a:pt x="0" y="2050"/>
                    <a:pt x="0" y="2050"/>
                  </a:cubicBezTo>
                </a:path>
              </a:pathLst>
            </a:custGeom>
            <a:solidFill>
              <a:srgbClr val="7F1C58"/>
            </a:solidFill>
            <a:ln w="22680" cap="flat">
              <a:noFill/>
              <a:round/>
              <a:headEnd/>
              <a:tailEnd/>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7" name="Freeform 397">
              <a:extLst>
                <a:ext uri="{FF2B5EF4-FFF2-40B4-BE49-F238E27FC236}">
                  <a16:creationId xmlns:a16="http://schemas.microsoft.com/office/drawing/2014/main" id="{445B7913-BAD9-8B43-2120-40A44BEC35E2}"/>
                </a:ext>
              </a:extLst>
            </p:cNvPr>
            <p:cNvSpPr>
              <a:spLocks noChangeArrowheads="1"/>
            </p:cNvSpPr>
            <p:nvPr/>
          </p:nvSpPr>
          <p:spPr bwMode="auto">
            <a:xfrm>
              <a:off x="4255360" y="4441105"/>
              <a:ext cx="1647697" cy="2267603"/>
            </a:xfrm>
            <a:custGeom>
              <a:avLst/>
              <a:gdLst>
                <a:gd name="T0" fmla="*/ 3588 w 3598"/>
                <a:gd name="T1" fmla="*/ 0 h 4952"/>
                <a:gd name="T2" fmla="*/ 3588 w 3598"/>
                <a:gd name="T3" fmla="*/ 0 h 4952"/>
                <a:gd name="T4" fmla="*/ 1103 w 3598"/>
                <a:gd name="T5" fmla="*/ 1445 h 4952"/>
                <a:gd name="T6" fmla="*/ 1103 w 3598"/>
                <a:gd name="T7" fmla="*/ 4319 h 4952"/>
                <a:gd name="T8" fmla="*/ 1103 w 3598"/>
                <a:gd name="T9" fmla="*/ 4319 h 4952"/>
                <a:gd name="T10" fmla="*/ 3597 w 3598"/>
                <a:gd name="T11" fmla="*/ 2873 h 4952"/>
                <a:gd name="T12" fmla="*/ 3588 w 3598"/>
                <a:gd name="T13" fmla="*/ 0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88" y="0"/>
                  </a:moveTo>
                  <a:lnTo>
                    <a:pt x="3588" y="0"/>
                  </a:lnTo>
                  <a:cubicBezTo>
                    <a:pt x="1103" y="1445"/>
                    <a:pt x="1103" y="1445"/>
                    <a:pt x="1103" y="1445"/>
                  </a:cubicBezTo>
                  <a:cubicBezTo>
                    <a:pt x="0" y="2087"/>
                    <a:pt x="0" y="3677"/>
                    <a:pt x="1103" y="4319"/>
                  </a:cubicBezTo>
                  <a:lnTo>
                    <a:pt x="1103" y="4319"/>
                  </a:lnTo>
                  <a:cubicBezTo>
                    <a:pt x="2214" y="4951"/>
                    <a:pt x="3597" y="4147"/>
                    <a:pt x="3597" y="2873"/>
                  </a:cubicBezTo>
                  <a:cubicBezTo>
                    <a:pt x="3588" y="0"/>
                    <a:pt x="3588" y="0"/>
                    <a:pt x="3588" y="0"/>
                  </a:cubicBezTo>
                </a:path>
              </a:pathLst>
            </a:custGeom>
            <a:solidFill>
              <a:srgbClr val="EDA13E"/>
            </a:solidFill>
            <a:ln w="22680" cap="flat">
              <a:noFill/>
              <a:round/>
              <a:headEnd/>
              <a:tailEnd/>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8" name="Freeform 399">
              <a:extLst>
                <a:ext uri="{FF2B5EF4-FFF2-40B4-BE49-F238E27FC236}">
                  <a16:creationId xmlns:a16="http://schemas.microsoft.com/office/drawing/2014/main" id="{DC8D8BE4-FD34-199C-3EA1-5FAAE69F25CB}"/>
                </a:ext>
              </a:extLst>
            </p:cNvPr>
            <p:cNvSpPr>
              <a:spLocks noChangeArrowheads="1"/>
            </p:cNvSpPr>
            <p:nvPr/>
          </p:nvSpPr>
          <p:spPr bwMode="auto">
            <a:xfrm>
              <a:off x="4257832" y="2156480"/>
              <a:ext cx="1647697" cy="2267602"/>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F16924"/>
            </a:solidFill>
            <a:ln>
              <a:noFill/>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9" name="Google Shape;264;p9">
              <a:extLst>
                <a:ext uri="{FF2B5EF4-FFF2-40B4-BE49-F238E27FC236}">
                  <a16:creationId xmlns:a16="http://schemas.microsoft.com/office/drawing/2014/main" id="{2D96C5ED-E474-A071-571D-0273CA2C8C1C}"/>
                </a:ext>
              </a:extLst>
            </p:cNvPr>
            <p:cNvSpPr txBox="1"/>
            <p:nvPr/>
          </p:nvSpPr>
          <p:spPr>
            <a:xfrm>
              <a:off x="7863759" y="2796450"/>
              <a:ext cx="3206222"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B41F7A"/>
                  </a:solidFill>
                  <a:latin typeface="Calibri" panose="020F0502020204030204" pitchFamily="34" charset="0"/>
                  <a:ea typeface="Lato"/>
                  <a:cs typeface="Calibri" panose="020F0502020204030204" pitchFamily="34" charset="0"/>
                  <a:sym typeface="Lato"/>
                </a:rPr>
                <a:t>Prepare for Crisis Communication before the Crisis is critical</a:t>
              </a:r>
            </a:p>
          </p:txBody>
        </p:sp>
        <p:sp>
          <p:nvSpPr>
            <p:cNvPr id="70" name="Text Placeholder 2">
              <a:extLst>
                <a:ext uri="{FF2B5EF4-FFF2-40B4-BE49-F238E27FC236}">
                  <a16:creationId xmlns:a16="http://schemas.microsoft.com/office/drawing/2014/main" id="{10213E99-F594-C43A-1629-3757E55C1144}"/>
                </a:ext>
              </a:extLst>
            </p:cNvPr>
            <p:cNvSpPr txBox="1">
              <a:spLocks/>
            </p:cNvSpPr>
            <p:nvPr/>
          </p:nvSpPr>
          <p:spPr>
            <a:xfrm>
              <a:off x="6514371" y="2589528"/>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01</a:t>
              </a:r>
            </a:p>
          </p:txBody>
        </p:sp>
        <p:grpSp>
          <p:nvGrpSpPr>
            <p:cNvPr id="71" name="Graphic 3">
              <a:extLst>
                <a:ext uri="{FF2B5EF4-FFF2-40B4-BE49-F238E27FC236}">
                  <a16:creationId xmlns:a16="http://schemas.microsoft.com/office/drawing/2014/main" id="{286854FC-D95D-324F-AE78-539AF6E51275}"/>
                </a:ext>
              </a:extLst>
            </p:cNvPr>
            <p:cNvGrpSpPr/>
            <p:nvPr/>
          </p:nvGrpSpPr>
          <p:grpSpPr>
            <a:xfrm>
              <a:off x="6062744" y="3189495"/>
              <a:ext cx="704267" cy="702372"/>
              <a:chOff x="2489340" y="369316"/>
              <a:chExt cx="1020309" cy="1017564"/>
            </a:xfrm>
            <a:solidFill>
              <a:schemeClr val="bg1"/>
            </a:solidFill>
          </p:grpSpPr>
          <p:grpSp>
            <p:nvGrpSpPr>
              <p:cNvPr id="72" name="Graphic 3">
                <a:extLst>
                  <a:ext uri="{FF2B5EF4-FFF2-40B4-BE49-F238E27FC236}">
                    <a16:creationId xmlns:a16="http://schemas.microsoft.com/office/drawing/2014/main" id="{8F15D959-0444-2B4B-06F8-5EF4F635222B}"/>
                  </a:ext>
                </a:extLst>
              </p:cNvPr>
              <p:cNvGrpSpPr/>
              <p:nvPr/>
            </p:nvGrpSpPr>
            <p:grpSpPr>
              <a:xfrm>
                <a:off x="2489340" y="369316"/>
                <a:ext cx="1020309" cy="1017564"/>
                <a:chOff x="2489340" y="369316"/>
                <a:chExt cx="1020309" cy="1017564"/>
              </a:xfrm>
              <a:grpFill/>
            </p:grpSpPr>
            <p:sp>
              <p:nvSpPr>
                <p:cNvPr id="74" name="Freeform 73">
                  <a:extLst>
                    <a:ext uri="{FF2B5EF4-FFF2-40B4-BE49-F238E27FC236}">
                      <a16:creationId xmlns:a16="http://schemas.microsoft.com/office/drawing/2014/main" id="{7F5A26C3-3B1D-578C-9868-38CDCB6B3FF6}"/>
                    </a:ext>
                  </a:extLst>
                </p:cNvPr>
                <p:cNvSpPr/>
                <p:nvPr/>
              </p:nvSpPr>
              <p:spPr>
                <a:xfrm>
                  <a:off x="2489340" y="369316"/>
                  <a:ext cx="1020309" cy="1017564"/>
                </a:xfrm>
                <a:custGeom>
                  <a:avLst/>
                  <a:gdLst>
                    <a:gd name="connsiteX0" fmla="*/ 896885 w 1020309"/>
                    <a:gd name="connsiteY0" fmla="*/ 677462 h 1017564"/>
                    <a:gd name="connsiteX1" fmla="*/ 874943 w 1020309"/>
                    <a:gd name="connsiteY1" fmla="*/ 677462 h 1017564"/>
                    <a:gd name="connsiteX2" fmla="*/ 839287 w 1020309"/>
                    <a:gd name="connsiteY2" fmla="*/ 595179 h 1017564"/>
                    <a:gd name="connsiteX3" fmla="*/ 729576 w 1020309"/>
                    <a:gd name="connsiteY3" fmla="*/ 523868 h 1017564"/>
                    <a:gd name="connsiteX4" fmla="*/ 641808 w 1020309"/>
                    <a:gd name="connsiteY4" fmla="*/ 523868 h 1017564"/>
                    <a:gd name="connsiteX5" fmla="*/ 641808 w 1020309"/>
                    <a:gd name="connsiteY5" fmla="*/ 337360 h 1017564"/>
                    <a:gd name="connsiteX6" fmla="*/ 625351 w 1020309"/>
                    <a:gd name="connsiteY6" fmla="*/ 320903 h 1017564"/>
                    <a:gd name="connsiteX7" fmla="*/ 534840 w 1020309"/>
                    <a:gd name="connsiteY7" fmla="*/ 320903 h 1017564"/>
                    <a:gd name="connsiteX8" fmla="*/ 397701 w 1020309"/>
                    <a:gd name="connsiteY8" fmla="*/ 213936 h 1017564"/>
                    <a:gd name="connsiteX9" fmla="*/ 438843 w 1020309"/>
                    <a:gd name="connsiteY9" fmla="*/ 117939 h 1017564"/>
                    <a:gd name="connsiteX10" fmla="*/ 320904 w 1020309"/>
                    <a:gd name="connsiteY10" fmla="*/ 0 h 1017564"/>
                    <a:gd name="connsiteX11" fmla="*/ 202965 w 1020309"/>
                    <a:gd name="connsiteY11" fmla="*/ 117939 h 1017564"/>
                    <a:gd name="connsiteX12" fmla="*/ 244107 w 1020309"/>
                    <a:gd name="connsiteY12" fmla="*/ 213936 h 1017564"/>
                    <a:gd name="connsiteX13" fmla="*/ 106968 w 1020309"/>
                    <a:gd name="connsiteY13" fmla="*/ 320903 h 1017564"/>
                    <a:gd name="connsiteX14" fmla="*/ 16457 w 1020309"/>
                    <a:gd name="connsiteY14" fmla="*/ 320903 h 1017564"/>
                    <a:gd name="connsiteX15" fmla="*/ 0 w 1020309"/>
                    <a:gd name="connsiteY15" fmla="*/ 337360 h 1017564"/>
                    <a:gd name="connsiteX16" fmla="*/ 0 w 1020309"/>
                    <a:gd name="connsiteY16" fmla="*/ 880427 h 1017564"/>
                    <a:gd name="connsiteX17" fmla="*/ 16457 w 1020309"/>
                    <a:gd name="connsiteY17" fmla="*/ 896883 h 1017564"/>
                    <a:gd name="connsiteX18" fmla="*/ 32913 w 1020309"/>
                    <a:gd name="connsiteY18" fmla="*/ 896883 h 1017564"/>
                    <a:gd name="connsiteX19" fmla="*/ 32913 w 1020309"/>
                    <a:gd name="connsiteY19" fmla="*/ 913340 h 1017564"/>
                    <a:gd name="connsiteX20" fmla="*/ 85026 w 1020309"/>
                    <a:gd name="connsiteY20" fmla="*/ 965452 h 1017564"/>
                    <a:gd name="connsiteX21" fmla="*/ 183765 w 1020309"/>
                    <a:gd name="connsiteY21" fmla="*/ 965452 h 1017564"/>
                    <a:gd name="connsiteX22" fmla="*/ 271534 w 1020309"/>
                    <a:gd name="connsiteY22" fmla="*/ 1017565 h 1017564"/>
                    <a:gd name="connsiteX23" fmla="*/ 359303 w 1020309"/>
                    <a:gd name="connsiteY23" fmla="*/ 965452 h 1017564"/>
                    <a:gd name="connsiteX24" fmla="*/ 726833 w 1020309"/>
                    <a:gd name="connsiteY24" fmla="*/ 965452 h 1017564"/>
                    <a:gd name="connsiteX25" fmla="*/ 814602 w 1020309"/>
                    <a:gd name="connsiteY25" fmla="*/ 1017565 h 1017564"/>
                    <a:gd name="connsiteX26" fmla="*/ 902371 w 1020309"/>
                    <a:gd name="connsiteY26" fmla="*/ 965452 h 1017564"/>
                    <a:gd name="connsiteX27" fmla="*/ 968197 w 1020309"/>
                    <a:gd name="connsiteY27" fmla="*/ 965452 h 1017564"/>
                    <a:gd name="connsiteX28" fmla="*/ 1020309 w 1020309"/>
                    <a:gd name="connsiteY28" fmla="*/ 913340 h 1017564"/>
                    <a:gd name="connsiteX29" fmla="*/ 1020309 w 1020309"/>
                    <a:gd name="connsiteY29" fmla="*/ 795401 h 1017564"/>
                    <a:gd name="connsiteX30" fmla="*/ 896885 w 1020309"/>
                    <a:gd name="connsiteY30" fmla="*/ 677462 h 1017564"/>
                    <a:gd name="connsiteX31" fmla="*/ 896885 w 1020309"/>
                    <a:gd name="connsiteY31" fmla="*/ 677462 h 1017564"/>
                    <a:gd name="connsiteX32" fmla="*/ 710377 w 1020309"/>
                    <a:gd name="connsiteY32" fmla="*/ 559524 h 1017564"/>
                    <a:gd name="connsiteX33" fmla="*/ 729576 w 1020309"/>
                    <a:gd name="connsiteY33" fmla="*/ 559524 h 1017564"/>
                    <a:gd name="connsiteX34" fmla="*/ 806374 w 1020309"/>
                    <a:gd name="connsiteY34" fmla="*/ 608893 h 1017564"/>
                    <a:gd name="connsiteX35" fmla="*/ 836544 w 1020309"/>
                    <a:gd name="connsiteY35" fmla="*/ 677462 h 1017564"/>
                    <a:gd name="connsiteX36" fmla="*/ 726833 w 1020309"/>
                    <a:gd name="connsiteY36" fmla="*/ 677462 h 1017564"/>
                    <a:gd name="connsiteX37" fmla="*/ 710377 w 1020309"/>
                    <a:gd name="connsiteY37" fmla="*/ 661006 h 1017564"/>
                    <a:gd name="connsiteX38" fmla="*/ 710377 w 1020309"/>
                    <a:gd name="connsiteY38" fmla="*/ 559524 h 1017564"/>
                    <a:gd name="connsiteX39" fmla="*/ 540325 w 1020309"/>
                    <a:gd name="connsiteY39" fmla="*/ 438842 h 1017564"/>
                    <a:gd name="connsiteX40" fmla="*/ 455300 w 1020309"/>
                    <a:gd name="connsiteY40" fmla="*/ 438842 h 1017564"/>
                    <a:gd name="connsiteX41" fmla="*/ 444328 w 1020309"/>
                    <a:gd name="connsiteY41" fmla="*/ 353816 h 1017564"/>
                    <a:gd name="connsiteX42" fmla="*/ 515640 w 1020309"/>
                    <a:gd name="connsiteY42" fmla="*/ 353816 h 1017564"/>
                    <a:gd name="connsiteX43" fmla="*/ 540325 w 1020309"/>
                    <a:gd name="connsiteY43" fmla="*/ 438842 h 1017564"/>
                    <a:gd name="connsiteX44" fmla="*/ 540325 w 1020309"/>
                    <a:gd name="connsiteY44" fmla="*/ 438842 h 1017564"/>
                    <a:gd name="connsiteX45" fmla="*/ 340103 w 1020309"/>
                    <a:gd name="connsiteY45" fmla="*/ 559524 h 1017564"/>
                    <a:gd name="connsiteX46" fmla="*/ 340103 w 1020309"/>
                    <a:gd name="connsiteY46" fmla="*/ 474498 h 1017564"/>
                    <a:gd name="connsiteX47" fmla="*/ 425129 w 1020309"/>
                    <a:gd name="connsiteY47" fmla="*/ 474498 h 1017564"/>
                    <a:gd name="connsiteX48" fmla="*/ 414158 w 1020309"/>
                    <a:gd name="connsiteY48" fmla="*/ 559524 h 1017564"/>
                    <a:gd name="connsiteX49" fmla="*/ 340103 w 1020309"/>
                    <a:gd name="connsiteY49" fmla="*/ 559524 h 1017564"/>
                    <a:gd name="connsiteX50" fmla="*/ 400444 w 1020309"/>
                    <a:gd name="connsiteY50" fmla="*/ 592437 h 1017564"/>
                    <a:gd name="connsiteX51" fmla="*/ 337360 w 1020309"/>
                    <a:gd name="connsiteY51" fmla="*/ 674719 h 1017564"/>
                    <a:gd name="connsiteX52" fmla="*/ 337360 w 1020309"/>
                    <a:gd name="connsiteY52" fmla="*/ 592437 h 1017564"/>
                    <a:gd name="connsiteX53" fmla="*/ 400444 w 1020309"/>
                    <a:gd name="connsiteY53" fmla="*/ 592437 h 1017564"/>
                    <a:gd name="connsiteX54" fmla="*/ 340103 w 1020309"/>
                    <a:gd name="connsiteY54" fmla="*/ 438842 h 1017564"/>
                    <a:gd name="connsiteX55" fmla="*/ 340103 w 1020309"/>
                    <a:gd name="connsiteY55" fmla="*/ 353816 h 1017564"/>
                    <a:gd name="connsiteX56" fmla="*/ 414158 w 1020309"/>
                    <a:gd name="connsiteY56" fmla="*/ 353816 h 1017564"/>
                    <a:gd name="connsiteX57" fmla="*/ 425129 w 1020309"/>
                    <a:gd name="connsiteY57" fmla="*/ 438842 h 1017564"/>
                    <a:gd name="connsiteX58" fmla="*/ 340103 w 1020309"/>
                    <a:gd name="connsiteY58" fmla="*/ 438842 h 1017564"/>
                    <a:gd name="connsiteX59" fmla="*/ 436100 w 1020309"/>
                    <a:gd name="connsiteY59" fmla="*/ 592437 h 1017564"/>
                    <a:gd name="connsiteX60" fmla="*/ 493698 w 1020309"/>
                    <a:gd name="connsiteY60" fmla="*/ 592437 h 1017564"/>
                    <a:gd name="connsiteX61" fmla="*/ 400444 w 1020309"/>
                    <a:gd name="connsiteY61" fmla="*/ 661006 h 1017564"/>
                    <a:gd name="connsiteX62" fmla="*/ 436100 w 1020309"/>
                    <a:gd name="connsiteY62" fmla="*/ 592437 h 1017564"/>
                    <a:gd name="connsiteX63" fmla="*/ 436100 w 1020309"/>
                    <a:gd name="connsiteY63" fmla="*/ 592437 h 1017564"/>
                    <a:gd name="connsiteX64" fmla="*/ 447071 w 1020309"/>
                    <a:gd name="connsiteY64" fmla="*/ 559524 h 1017564"/>
                    <a:gd name="connsiteX65" fmla="*/ 458042 w 1020309"/>
                    <a:gd name="connsiteY65" fmla="*/ 474498 h 1017564"/>
                    <a:gd name="connsiteX66" fmla="*/ 543068 w 1020309"/>
                    <a:gd name="connsiteY66" fmla="*/ 474498 h 1017564"/>
                    <a:gd name="connsiteX67" fmla="*/ 518383 w 1020309"/>
                    <a:gd name="connsiteY67" fmla="*/ 559524 h 1017564"/>
                    <a:gd name="connsiteX68" fmla="*/ 447071 w 1020309"/>
                    <a:gd name="connsiteY68" fmla="*/ 559524 h 1017564"/>
                    <a:gd name="connsiteX69" fmla="*/ 496441 w 1020309"/>
                    <a:gd name="connsiteY69" fmla="*/ 320903 h 1017564"/>
                    <a:gd name="connsiteX70" fmla="*/ 438843 w 1020309"/>
                    <a:gd name="connsiteY70" fmla="*/ 320903 h 1017564"/>
                    <a:gd name="connsiteX71" fmla="*/ 405930 w 1020309"/>
                    <a:gd name="connsiteY71" fmla="*/ 252334 h 1017564"/>
                    <a:gd name="connsiteX72" fmla="*/ 496441 w 1020309"/>
                    <a:gd name="connsiteY72" fmla="*/ 320903 h 1017564"/>
                    <a:gd name="connsiteX73" fmla="*/ 496441 w 1020309"/>
                    <a:gd name="connsiteY73" fmla="*/ 320903 h 1017564"/>
                    <a:gd name="connsiteX74" fmla="*/ 400444 w 1020309"/>
                    <a:gd name="connsiteY74" fmla="*/ 320903 h 1017564"/>
                    <a:gd name="connsiteX75" fmla="*/ 337360 w 1020309"/>
                    <a:gd name="connsiteY75" fmla="*/ 320903 h 1017564"/>
                    <a:gd name="connsiteX76" fmla="*/ 337360 w 1020309"/>
                    <a:gd name="connsiteY76" fmla="*/ 293475 h 1017564"/>
                    <a:gd name="connsiteX77" fmla="*/ 364788 w 1020309"/>
                    <a:gd name="connsiteY77" fmla="*/ 260562 h 1017564"/>
                    <a:gd name="connsiteX78" fmla="*/ 400444 w 1020309"/>
                    <a:gd name="connsiteY78" fmla="*/ 320903 h 1017564"/>
                    <a:gd name="connsiteX79" fmla="*/ 400444 w 1020309"/>
                    <a:gd name="connsiteY79" fmla="*/ 320903 h 1017564"/>
                    <a:gd name="connsiteX80" fmla="*/ 235878 w 1020309"/>
                    <a:gd name="connsiteY80" fmla="*/ 117939 h 1017564"/>
                    <a:gd name="connsiteX81" fmla="*/ 320904 w 1020309"/>
                    <a:gd name="connsiteY81" fmla="*/ 32913 h 1017564"/>
                    <a:gd name="connsiteX82" fmla="*/ 405930 w 1020309"/>
                    <a:gd name="connsiteY82" fmla="*/ 117939 h 1017564"/>
                    <a:gd name="connsiteX83" fmla="*/ 356560 w 1020309"/>
                    <a:gd name="connsiteY83" fmla="*/ 213936 h 1017564"/>
                    <a:gd name="connsiteX84" fmla="*/ 356560 w 1020309"/>
                    <a:gd name="connsiteY84" fmla="*/ 213936 h 1017564"/>
                    <a:gd name="connsiteX85" fmla="*/ 320904 w 1020309"/>
                    <a:gd name="connsiteY85" fmla="*/ 260562 h 1017564"/>
                    <a:gd name="connsiteX86" fmla="*/ 285248 w 1020309"/>
                    <a:gd name="connsiteY86" fmla="*/ 213936 h 1017564"/>
                    <a:gd name="connsiteX87" fmla="*/ 285248 w 1020309"/>
                    <a:gd name="connsiteY87" fmla="*/ 213936 h 1017564"/>
                    <a:gd name="connsiteX88" fmla="*/ 235878 w 1020309"/>
                    <a:gd name="connsiteY88" fmla="*/ 117939 h 1017564"/>
                    <a:gd name="connsiteX89" fmla="*/ 235878 w 1020309"/>
                    <a:gd name="connsiteY89" fmla="*/ 117939 h 1017564"/>
                    <a:gd name="connsiteX90" fmla="*/ 277020 w 1020309"/>
                    <a:gd name="connsiteY90" fmla="*/ 260562 h 1017564"/>
                    <a:gd name="connsiteX91" fmla="*/ 304447 w 1020309"/>
                    <a:gd name="connsiteY91" fmla="*/ 293475 h 1017564"/>
                    <a:gd name="connsiteX92" fmla="*/ 304447 w 1020309"/>
                    <a:gd name="connsiteY92" fmla="*/ 320903 h 1017564"/>
                    <a:gd name="connsiteX93" fmla="*/ 241364 w 1020309"/>
                    <a:gd name="connsiteY93" fmla="*/ 320903 h 1017564"/>
                    <a:gd name="connsiteX94" fmla="*/ 277020 w 1020309"/>
                    <a:gd name="connsiteY94" fmla="*/ 260562 h 1017564"/>
                    <a:gd name="connsiteX95" fmla="*/ 277020 w 1020309"/>
                    <a:gd name="connsiteY95" fmla="*/ 260562 h 1017564"/>
                    <a:gd name="connsiteX96" fmla="*/ 233135 w 1020309"/>
                    <a:gd name="connsiteY96" fmla="*/ 559524 h 1017564"/>
                    <a:gd name="connsiteX97" fmla="*/ 222164 w 1020309"/>
                    <a:gd name="connsiteY97" fmla="*/ 474498 h 1017564"/>
                    <a:gd name="connsiteX98" fmla="*/ 307190 w 1020309"/>
                    <a:gd name="connsiteY98" fmla="*/ 474498 h 1017564"/>
                    <a:gd name="connsiteX99" fmla="*/ 307190 w 1020309"/>
                    <a:gd name="connsiteY99" fmla="*/ 559524 h 1017564"/>
                    <a:gd name="connsiteX100" fmla="*/ 233135 w 1020309"/>
                    <a:gd name="connsiteY100" fmla="*/ 559524 h 1017564"/>
                    <a:gd name="connsiteX101" fmla="*/ 304447 w 1020309"/>
                    <a:gd name="connsiteY101" fmla="*/ 592437 h 1017564"/>
                    <a:gd name="connsiteX102" fmla="*/ 304447 w 1020309"/>
                    <a:gd name="connsiteY102" fmla="*/ 674719 h 1017564"/>
                    <a:gd name="connsiteX103" fmla="*/ 241364 w 1020309"/>
                    <a:gd name="connsiteY103" fmla="*/ 592437 h 1017564"/>
                    <a:gd name="connsiteX104" fmla="*/ 304447 w 1020309"/>
                    <a:gd name="connsiteY104" fmla="*/ 592437 h 1017564"/>
                    <a:gd name="connsiteX105" fmla="*/ 205708 w 1020309"/>
                    <a:gd name="connsiteY105" fmla="*/ 592437 h 1017564"/>
                    <a:gd name="connsiteX106" fmla="*/ 238621 w 1020309"/>
                    <a:gd name="connsiteY106" fmla="*/ 661006 h 1017564"/>
                    <a:gd name="connsiteX107" fmla="*/ 145367 w 1020309"/>
                    <a:gd name="connsiteY107" fmla="*/ 592437 h 1017564"/>
                    <a:gd name="connsiteX108" fmla="*/ 205708 w 1020309"/>
                    <a:gd name="connsiteY108" fmla="*/ 592437 h 1017564"/>
                    <a:gd name="connsiteX109" fmla="*/ 126167 w 1020309"/>
                    <a:gd name="connsiteY109" fmla="*/ 559524 h 1017564"/>
                    <a:gd name="connsiteX110" fmla="*/ 101482 w 1020309"/>
                    <a:gd name="connsiteY110" fmla="*/ 474498 h 1017564"/>
                    <a:gd name="connsiteX111" fmla="*/ 186508 w 1020309"/>
                    <a:gd name="connsiteY111" fmla="*/ 474498 h 1017564"/>
                    <a:gd name="connsiteX112" fmla="*/ 197479 w 1020309"/>
                    <a:gd name="connsiteY112" fmla="*/ 559524 h 1017564"/>
                    <a:gd name="connsiteX113" fmla="*/ 126167 w 1020309"/>
                    <a:gd name="connsiteY113" fmla="*/ 559524 h 1017564"/>
                    <a:gd name="connsiteX114" fmla="*/ 219421 w 1020309"/>
                    <a:gd name="connsiteY114" fmla="*/ 438842 h 1017564"/>
                    <a:gd name="connsiteX115" fmla="*/ 230393 w 1020309"/>
                    <a:gd name="connsiteY115" fmla="*/ 353816 h 1017564"/>
                    <a:gd name="connsiteX116" fmla="*/ 304447 w 1020309"/>
                    <a:gd name="connsiteY116" fmla="*/ 353816 h 1017564"/>
                    <a:gd name="connsiteX117" fmla="*/ 304447 w 1020309"/>
                    <a:gd name="connsiteY117" fmla="*/ 438842 h 1017564"/>
                    <a:gd name="connsiteX118" fmla="*/ 219421 w 1020309"/>
                    <a:gd name="connsiteY118" fmla="*/ 438842 h 1017564"/>
                    <a:gd name="connsiteX119" fmla="*/ 241364 w 1020309"/>
                    <a:gd name="connsiteY119" fmla="*/ 252334 h 1017564"/>
                    <a:gd name="connsiteX120" fmla="*/ 208450 w 1020309"/>
                    <a:gd name="connsiteY120" fmla="*/ 320903 h 1017564"/>
                    <a:gd name="connsiteX121" fmla="*/ 150852 w 1020309"/>
                    <a:gd name="connsiteY121" fmla="*/ 320903 h 1017564"/>
                    <a:gd name="connsiteX122" fmla="*/ 241364 w 1020309"/>
                    <a:gd name="connsiteY122" fmla="*/ 252334 h 1017564"/>
                    <a:gd name="connsiteX123" fmla="*/ 241364 w 1020309"/>
                    <a:gd name="connsiteY123" fmla="*/ 252334 h 1017564"/>
                    <a:gd name="connsiteX124" fmla="*/ 126167 w 1020309"/>
                    <a:gd name="connsiteY124" fmla="*/ 353816 h 1017564"/>
                    <a:gd name="connsiteX125" fmla="*/ 197479 w 1020309"/>
                    <a:gd name="connsiteY125" fmla="*/ 353816 h 1017564"/>
                    <a:gd name="connsiteX126" fmla="*/ 186508 w 1020309"/>
                    <a:gd name="connsiteY126" fmla="*/ 438842 h 1017564"/>
                    <a:gd name="connsiteX127" fmla="*/ 101482 w 1020309"/>
                    <a:gd name="connsiteY127" fmla="*/ 438842 h 1017564"/>
                    <a:gd name="connsiteX128" fmla="*/ 126167 w 1020309"/>
                    <a:gd name="connsiteY128" fmla="*/ 353816 h 1017564"/>
                    <a:gd name="connsiteX129" fmla="*/ 126167 w 1020309"/>
                    <a:gd name="connsiteY129" fmla="*/ 353816 h 1017564"/>
                    <a:gd name="connsiteX130" fmla="*/ 32913 w 1020309"/>
                    <a:gd name="connsiteY130" fmla="*/ 353816 h 1017564"/>
                    <a:gd name="connsiteX131" fmla="*/ 87768 w 1020309"/>
                    <a:gd name="connsiteY131" fmla="*/ 353816 h 1017564"/>
                    <a:gd name="connsiteX132" fmla="*/ 65827 w 1020309"/>
                    <a:gd name="connsiteY132" fmla="*/ 455298 h 1017564"/>
                    <a:gd name="connsiteX133" fmla="*/ 320904 w 1020309"/>
                    <a:gd name="connsiteY133" fmla="*/ 710375 h 1017564"/>
                    <a:gd name="connsiteX134" fmla="*/ 575981 w 1020309"/>
                    <a:gd name="connsiteY134" fmla="*/ 455298 h 1017564"/>
                    <a:gd name="connsiteX135" fmla="*/ 554039 w 1020309"/>
                    <a:gd name="connsiteY135" fmla="*/ 353816 h 1017564"/>
                    <a:gd name="connsiteX136" fmla="*/ 608894 w 1020309"/>
                    <a:gd name="connsiteY136" fmla="*/ 353816 h 1017564"/>
                    <a:gd name="connsiteX137" fmla="*/ 608894 w 1020309"/>
                    <a:gd name="connsiteY137" fmla="*/ 743289 h 1017564"/>
                    <a:gd name="connsiteX138" fmla="*/ 32913 w 1020309"/>
                    <a:gd name="connsiteY138" fmla="*/ 743289 h 1017564"/>
                    <a:gd name="connsiteX139" fmla="*/ 32913 w 1020309"/>
                    <a:gd name="connsiteY139" fmla="*/ 353816 h 1017564"/>
                    <a:gd name="connsiteX140" fmla="*/ 170051 w 1020309"/>
                    <a:gd name="connsiteY140" fmla="*/ 932539 h 1017564"/>
                    <a:gd name="connsiteX141" fmla="*/ 85026 w 1020309"/>
                    <a:gd name="connsiteY141" fmla="*/ 932539 h 1017564"/>
                    <a:gd name="connsiteX142" fmla="*/ 68569 w 1020309"/>
                    <a:gd name="connsiteY142" fmla="*/ 916083 h 1017564"/>
                    <a:gd name="connsiteX143" fmla="*/ 68569 w 1020309"/>
                    <a:gd name="connsiteY143" fmla="*/ 899626 h 1017564"/>
                    <a:gd name="connsiteX144" fmla="*/ 172794 w 1020309"/>
                    <a:gd name="connsiteY144" fmla="*/ 899626 h 1017564"/>
                    <a:gd name="connsiteX145" fmla="*/ 170051 w 1020309"/>
                    <a:gd name="connsiteY145" fmla="*/ 932539 h 1017564"/>
                    <a:gd name="connsiteX146" fmla="*/ 170051 w 1020309"/>
                    <a:gd name="connsiteY146" fmla="*/ 932539 h 1017564"/>
                    <a:gd name="connsiteX147" fmla="*/ 271534 w 1020309"/>
                    <a:gd name="connsiteY147" fmla="*/ 981909 h 1017564"/>
                    <a:gd name="connsiteX148" fmla="*/ 208450 w 1020309"/>
                    <a:gd name="connsiteY148" fmla="*/ 940768 h 1017564"/>
                    <a:gd name="connsiteX149" fmla="*/ 222164 w 1020309"/>
                    <a:gd name="connsiteY149" fmla="*/ 866713 h 1017564"/>
                    <a:gd name="connsiteX150" fmla="*/ 296219 w 1020309"/>
                    <a:gd name="connsiteY150" fmla="*/ 852999 h 1017564"/>
                    <a:gd name="connsiteX151" fmla="*/ 337360 w 1020309"/>
                    <a:gd name="connsiteY151" fmla="*/ 916083 h 1017564"/>
                    <a:gd name="connsiteX152" fmla="*/ 271534 w 1020309"/>
                    <a:gd name="connsiteY152" fmla="*/ 981909 h 1017564"/>
                    <a:gd name="connsiteX153" fmla="*/ 271534 w 1020309"/>
                    <a:gd name="connsiteY153" fmla="*/ 981909 h 1017564"/>
                    <a:gd name="connsiteX154" fmla="*/ 271534 w 1020309"/>
                    <a:gd name="connsiteY154" fmla="*/ 811858 h 1017564"/>
                    <a:gd name="connsiteX155" fmla="*/ 183765 w 1020309"/>
                    <a:gd name="connsiteY155" fmla="*/ 863970 h 1017564"/>
                    <a:gd name="connsiteX156" fmla="*/ 35656 w 1020309"/>
                    <a:gd name="connsiteY156" fmla="*/ 863970 h 1017564"/>
                    <a:gd name="connsiteX157" fmla="*/ 35656 w 1020309"/>
                    <a:gd name="connsiteY157" fmla="*/ 778945 h 1017564"/>
                    <a:gd name="connsiteX158" fmla="*/ 611637 w 1020309"/>
                    <a:gd name="connsiteY158" fmla="*/ 778945 h 1017564"/>
                    <a:gd name="connsiteX159" fmla="*/ 611637 w 1020309"/>
                    <a:gd name="connsiteY159" fmla="*/ 863970 h 1017564"/>
                    <a:gd name="connsiteX160" fmla="*/ 359303 w 1020309"/>
                    <a:gd name="connsiteY160" fmla="*/ 863970 h 1017564"/>
                    <a:gd name="connsiteX161" fmla="*/ 271534 w 1020309"/>
                    <a:gd name="connsiteY161" fmla="*/ 811858 h 1017564"/>
                    <a:gd name="connsiteX162" fmla="*/ 271534 w 1020309"/>
                    <a:gd name="connsiteY162" fmla="*/ 811858 h 1017564"/>
                    <a:gd name="connsiteX163" fmla="*/ 713120 w 1020309"/>
                    <a:gd name="connsiteY163" fmla="*/ 932539 h 1017564"/>
                    <a:gd name="connsiteX164" fmla="*/ 370274 w 1020309"/>
                    <a:gd name="connsiteY164" fmla="*/ 932539 h 1017564"/>
                    <a:gd name="connsiteX165" fmla="*/ 370274 w 1020309"/>
                    <a:gd name="connsiteY165" fmla="*/ 899626 h 1017564"/>
                    <a:gd name="connsiteX166" fmla="*/ 713120 w 1020309"/>
                    <a:gd name="connsiteY166" fmla="*/ 899626 h 1017564"/>
                    <a:gd name="connsiteX167" fmla="*/ 713120 w 1020309"/>
                    <a:gd name="connsiteY167" fmla="*/ 932539 h 1017564"/>
                    <a:gd name="connsiteX168" fmla="*/ 713120 w 1020309"/>
                    <a:gd name="connsiteY168" fmla="*/ 932539 h 1017564"/>
                    <a:gd name="connsiteX169" fmla="*/ 814602 w 1020309"/>
                    <a:gd name="connsiteY169" fmla="*/ 981909 h 1017564"/>
                    <a:gd name="connsiteX170" fmla="*/ 751519 w 1020309"/>
                    <a:gd name="connsiteY170" fmla="*/ 940768 h 1017564"/>
                    <a:gd name="connsiteX171" fmla="*/ 765232 w 1020309"/>
                    <a:gd name="connsiteY171" fmla="*/ 866713 h 1017564"/>
                    <a:gd name="connsiteX172" fmla="*/ 839287 w 1020309"/>
                    <a:gd name="connsiteY172" fmla="*/ 852999 h 1017564"/>
                    <a:gd name="connsiteX173" fmla="*/ 880429 w 1020309"/>
                    <a:gd name="connsiteY173" fmla="*/ 916083 h 1017564"/>
                    <a:gd name="connsiteX174" fmla="*/ 814602 w 1020309"/>
                    <a:gd name="connsiteY174" fmla="*/ 981909 h 1017564"/>
                    <a:gd name="connsiteX175" fmla="*/ 814602 w 1020309"/>
                    <a:gd name="connsiteY175" fmla="*/ 981909 h 1017564"/>
                    <a:gd name="connsiteX176" fmla="*/ 981911 w 1020309"/>
                    <a:gd name="connsiteY176" fmla="*/ 913340 h 1017564"/>
                    <a:gd name="connsiteX177" fmla="*/ 965454 w 1020309"/>
                    <a:gd name="connsiteY177" fmla="*/ 929796 h 1017564"/>
                    <a:gd name="connsiteX178" fmla="*/ 913342 w 1020309"/>
                    <a:gd name="connsiteY178" fmla="*/ 929796 h 1017564"/>
                    <a:gd name="connsiteX179" fmla="*/ 913342 w 1020309"/>
                    <a:gd name="connsiteY179" fmla="*/ 896883 h 1017564"/>
                    <a:gd name="connsiteX180" fmla="*/ 981911 w 1020309"/>
                    <a:gd name="connsiteY180" fmla="*/ 896883 h 1017564"/>
                    <a:gd name="connsiteX181" fmla="*/ 981911 w 1020309"/>
                    <a:gd name="connsiteY181" fmla="*/ 913340 h 1017564"/>
                    <a:gd name="connsiteX182" fmla="*/ 981911 w 1020309"/>
                    <a:gd name="connsiteY182" fmla="*/ 863970 h 1017564"/>
                    <a:gd name="connsiteX183" fmla="*/ 899628 w 1020309"/>
                    <a:gd name="connsiteY183" fmla="*/ 863970 h 1017564"/>
                    <a:gd name="connsiteX184" fmla="*/ 811859 w 1020309"/>
                    <a:gd name="connsiteY184" fmla="*/ 811858 h 1017564"/>
                    <a:gd name="connsiteX185" fmla="*/ 724091 w 1020309"/>
                    <a:gd name="connsiteY185" fmla="*/ 863970 h 1017564"/>
                    <a:gd name="connsiteX186" fmla="*/ 641808 w 1020309"/>
                    <a:gd name="connsiteY186" fmla="*/ 863970 h 1017564"/>
                    <a:gd name="connsiteX187" fmla="*/ 641808 w 1020309"/>
                    <a:gd name="connsiteY187" fmla="*/ 559524 h 1017564"/>
                    <a:gd name="connsiteX188" fmla="*/ 674721 w 1020309"/>
                    <a:gd name="connsiteY188" fmla="*/ 559524 h 1017564"/>
                    <a:gd name="connsiteX189" fmla="*/ 674721 w 1020309"/>
                    <a:gd name="connsiteY189" fmla="*/ 661006 h 1017564"/>
                    <a:gd name="connsiteX190" fmla="*/ 726833 w 1020309"/>
                    <a:gd name="connsiteY190" fmla="*/ 713118 h 1017564"/>
                    <a:gd name="connsiteX191" fmla="*/ 896885 w 1020309"/>
                    <a:gd name="connsiteY191" fmla="*/ 713118 h 1017564"/>
                    <a:gd name="connsiteX192" fmla="*/ 981911 w 1020309"/>
                    <a:gd name="connsiteY192" fmla="*/ 798144 h 1017564"/>
                    <a:gd name="connsiteX193" fmla="*/ 981911 w 1020309"/>
                    <a:gd name="connsiteY193" fmla="*/ 863970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020309" h="1017564">
                      <a:moveTo>
                        <a:pt x="896885" y="677462"/>
                      </a:moveTo>
                      <a:lnTo>
                        <a:pt x="874943" y="677462"/>
                      </a:lnTo>
                      <a:lnTo>
                        <a:pt x="839287" y="595179"/>
                      </a:lnTo>
                      <a:cubicBezTo>
                        <a:pt x="820088" y="551295"/>
                        <a:pt x="778946" y="523868"/>
                        <a:pt x="729576" y="523868"/>
                      </a:cubicBezTo>
                      <a:lnTo>
                        <a:pt x="641808" y="523868"/>
                      </a:lnTo>
                      <a:lnTo>
                        <a:pt x="641808" y="337360"/>
                      </a:lnTo>
                      <a:cubicBezTo>
                        <a:pt x="641808" y="329131"/>
                        <a:pt x="633579" y="320903"/>
                        <a:pt x="625351" y="320903"/>
                      </a:cubicBezTo>
                      <a:lnTo>
                        <a:pt x="534840" y="320903"/>
                      </a:lnTo>
                      <a:cubicBezTo>
                        <a:pt x="501927" y="271534"/>
                        <a:pt x="455300" y="233135"/>
                        <a:pt x="397701" y="213936"/>
                      </a:cubicBezTo>
                      <a:cubicBezTo>
                        <a:pt x="419644" y="181022"/>
                        <a:pt x="438843" y="145366"/>
                        <a:pt x="438843" y="117939"/>
                      </a:cubicBezTo>
                      <a:cubicBezTo>
                        <a:pt x="438843" y="52113"/>
                        <a:pt x="386730" y="0"/>
                        <a:pt x="320904" y="0"/>
                      </a:cubicBezTo>
                      <a:cubicBezTo>
                        <a:pt x="255077" y="0"/>
                        <a:pt x="202965" y="52113"/>
                        <a:pt x="202965" y="117939"/>
                      </a:cubicBezTo>
                      <a:cubicBezTo>
                        <a:pt x="202965" y="145366"/>
                        <a:pt x="222164" y="181022"/>
                        <a:pt x="244107" y="213936"/>
                      </a:cubicBezTo>
                      <a:cubicBezTo>
                        <a:pt x="186508" y="233135"/>
                        <a:pt x="139881" y="268791"/>
                        <a:pt x="106968" y="320903"/>
                      </a:cubicBezTo>
                      <a:lnTo>
                        <a:pt x="16457" y="320903"/>
                      </a:lnTo>
                      <a:cubicBezTo>
                        <a:pt x="8228" y="320903"/>
                        <a:pt x="0" y="329131"/>
                        <a:pt x="0" y="337360"/>
                      </a:cubicBezTo>
                      <a:lnTo>
                        <a:pt x="0" y="880427"/>
                      </a:lnTo>
                      <a:cubicBezTo>
                        <a:pt x="0" y="888655"/>
                        <a:pt x="8228" y="896883"/>
                        <a:pt x="16457" y="896883"/>
                      </a:cubicBezTo>
                      <a:lnTo>
                        <a:pt x="32913" y="896883"/>
                      </a:lnTo>
                      <a:lnTo>
                        <a:pt x="32913" y="913340"/>
                      </a:lnTo>
                      <a:cubicBezTo>
                        <a:pt x="32913" y="940768"/>
                        <a:pt x="54855" y="965452"/>
                        <a:pt x="85026" y="965452"/>
                      </a:cubicBezTo>
                      <a:lnTo>
                        <a:pt x="183765" y="965452"/>
                      </a:lnTo>
                      <a:cubicBezTo>
                        <a:pt x="202965" y="995623"/>
                        <a:pt x="235878" y="1017565"/>
                        <a:pt x="271534" y="1017565"/>
                      </a:cubicBezTo>
                      <a:cubicBezTo>
                        <a:pt x="307190" y="1017565"/>
                        <a:pt x="340103" y="998366"/>
                        <a:pt x="359303" y="965452"/>
                      </a:cubicBezTo>
                      <a:lnTo>
                        <a:pt x="726833" y="965452"/>
                      </a:lnTo>
                      <a:cubicBezTo>
                        <a:pt x="746033" y="995623"/>
                        <a:pt x="778946" y="1017565"/>
                        <a:pt x="814602" y="1017565"/>
                      </a:cubicBezTo>
                      <a:cubicBezTo>
                        <a:pt x="850258" y="1017565"/>
                        <a:pt x="883171" y="998366"/>
                        <a:pt x="902371" y="965452"/>
                      </a:cubicBezTo>
                      <a:lnTo>
                        <a:pt x="968197" y="965452"/>
                      </a:lnTo>
                      <a:cubicBezTo>
                        <a:pt x="995625" y="965452"/>
                        <a:pt x="1020309" y="943510"/>
                        <a:pt x="1020309" y="913340"/>
                      </a:cubicBezTo>
                      <a:lnTo>
                        <a:pt x="1020309" y="795401"/>
                      </a:lnTo>
                      <a:cubicBezTo>
                        <a:pt x="1017567" y="729575"/>
                        <a:pt x="962712" y="677462"/>
                        <a:pt x="896885" y="677462"/>
                      </a:cubicBezTo>
                      <a:lnTo>
                        <a:pt x="896885" y="677462"/>
                      </a:lnTo>
                      <a:close/>
                      <a:moveTo>
                        <a:pt x="710377" y="559524"/>
                      </a:moveTo>
                      <a:lnTo>
                        <a:pt x="729576" y="559524"/>
                      </a:lnTo>
                      <a:cubicBezTo>
                        <a:pt x="762489" y="559524"/>
                        <a:pt x="792660" y="578723"/>
                        <a:pt x="806374" y="608893"/>
                      </a:cubicBezTo>
                      <a:lnTo>
                        <a:pt x="836544" y="677462"/>
                      </a:lnTo>
                      <a:lnTo>
                        <a:pt x="726833" y="677462"/>
                      </a:lnTo>
                      <a:cubicBezTo>
                        <a:pt x="718605" y="677462"/>
                        <a:pt x="710377" y="669234"/>
                        <a:pt x="710377" y="661006"/>
                      </a:cubicBezTo>
                      <a:lnTo>
                        <a:pt x="710377" y="559524"/>
                      </a:lnTo>
                      <a:close/>
                      <a:moveTo>
                        <a:pt x="540325" y="438842"/>
                      </a:moveTo>
                      <a:lnTo>
                        <a:pt x="455300" y="438842"/>
                      </a:lnTo>
                      <a:cubicBezTo>
                        <a:pt x="455300" y="411414"/>
                        <a:pt x="449814" y="381244"/>
                        <a:pt x="444328" y="353816"/>
                      </a:cubicBezTo>
                      <a:lnTo>
                        <a:pt x="515640" y="353816"/>
                      </a:lnTo>
                      <a:cubicBezTo>
                        <a:pt x="532097" y="381244"/>
                        <a:pt x="540325" y="408672"/>
                        <a:pt x="540325" y="438842"/>
                      </a:cubicBezTo>
                      <a:lnTo>
                        <a:pt x="540325" y="438842"/>
                      </a:lnTo>
                      <a:close/>
                      <a:moveTo>
                        <a:pt x="340103" y="559524"/>
                      </a:moveTo>
                      <a:lnTo>
                        <a:pt x="340103" y="474498"/>
                      </a:lnTo>
                      <a:lnTo>
                        <a:pt x="425129" y="474498"/>
                      </a:lnTo>
                      <a:cubicBezTo>
                        <a:pt x="425129" y="501926"/>
                        <a:pt x="419644" y="532096"/>
                        <a:pt x="414158" y="559524"/>
                      </a:cubicBezTo>
                      <a:lnTo>
                        <a:pt x="340103" y="559524"/>
                      </a:lnTo>
                      <a:close/>
                      <a:moveTo>
                        <a:pt x="400444" y="592437"/>
                      </a:moveTo>
                      <a:cubicBezTo>
                        <a:pt x="383987" y="636321"/>
                        <a:pt x="362045" y="663748"/>
                        <a:pt x="337360" y="674719"/>
                      </a:cubicBezTo>
                      <a:lnTo>
                        <a:pt x="337360" y="592437"/>
                      </a:lnTo>
                      <a:lnTo>
                        <a:pt x="400444" y="592437"/>
                      </a:lnTo>
                      <a:close/>
                      <a:moveTo>
                        <a:pt x="340103" y="438842"/>
                      </a:moveTo>
                      <a:lnTo>
                        <a:pt x="340103" y="353816"/>
                      </a:lnTo>
                      <a:lnTo>
                        <a:pt x="414158" y="353816"/>
                      </a:lnTo>
                      <a:cubicBezTo>
                        <a:pt x="419644" y="381244"/>
                        <a:pt x="425129" y="408672"/>
                        <a:pt x="425129" y="438842"/>
                      </a:cubicBezTo>
                      <a:lnTo>
                        <a:pt x="340103" y="438842"/>
                      </a:lnTo>
                      <a:close/>
                      <a:moveTo>
                        <a:pt x="436100" y="592437"/>
                      </a:moveTo>
                      <a:lnTo>
                        <a:pt x="493698" y="592437"/>
                      </a:lnTo>
                      <a:cubicBezTo>
                        <a:pt x="469013" y="622607"/>
                        <a:pt x="438843" y="647292"/>
                        <a:pt x="400444" y="661006"/>
                      </a:cubicBezTo>
                      <a:cubicBezTo>
                        <a:pt x="416901" y="639064"/>
                        <a:pt x="427872" y="617122"/>
                        <a:pt x="436100" y="592437"/>
                      </a:cubicBezTo>
                      <a:lnTo>
                        <a:pt x="436100" y="592437"/>
                      </a:lnTo>
                      <a:close/>
                      <a:moveTo>
                        <a:pt x="447071" y="559524"/>
                      </a:moveTo>
                      <a:cubicBezTo>
                        <a:pt x="452557" y="532096"/>
                        <a:pt x="458042" y="501926"/>
                        <a:pt x="458042" y="474498"/>
                      </a:cubicBezTo>
                      <a:lnTo>
                        <a:pt x="543068" y="474498"/>
                      </a:lnTo>
                      <a:cubicBezTo>
                        <a:pt x="540325" y="504668"/>
                        <a:pt x="532097" y="532096"/>
                        <a:pt x="518383" y="559524"/>
                      </a:cubicBezTo>
                      <a:lnTo>
                        <a:pt x="447071" y="559524"/>
                      </a:lnTo>
                      <a:close/>
                      <a:moveTo>
                        <a:pt x="496441" y="320903"/>
                      </a:moveTo>
                      <a:lnTo>
                        <a:pt x="438843" y="320903"/>
                      </a:lnTo>
                      <a:cubicBezTo>
                        <a:pt x="430614" y="296218"/>
                        <a:pt x="419644" y="274276"/>
                        <a:pt x="405930" y="252334"/>
                      </a:cubicBezTo>
                      <a:cubicBezTo>
                        <a:pt x="438843" y="266048"/>
                        <a:pt x="471756" y="290733"/>
                        <a:pt x="496441" y="320903"/>
                      </a:cubicBezTo>
                      <a:lnTo>
                        <a:pt x="496441" y="320903"/>
                      </a:lnTo>
                      <a:close/>
                      <a:moveTo>
                        <a:pt x="400444" y="320903"/>
                      </a:moveTo>
                      <a:lnTo>
                        <a:pt x="337360" y="320903"/>
                      </a:lnTo>
                      <a:lnTo>
                        <a:pt x="337360" y="293475"/>
                      </a:lnTo>
                      <a:cubicBezTo>
                        <a:pt x="342846" y="287990"/>
                        <a:pt x="353817" y="274276"/>
                        <a:pt x="364788" y="260562"/>
                      </a:cubicBezTo>
                      <a:cubicBezTo>
                        <a:pt x="381245" y="277019"/>
                        <a:pt x="394959" y="298961"/>
                        <a:pt x="400444" y="320903"/>
                      </a:cubicBezTo>
                      <a:lnTo>
                        <a:pt x="400444" y="320903"/>
                      </a:lnTo>
                      <a:close/>
                      <a:moveTo>
                        <a:pt x="235878" y="117939"/>
                      </a:moveTo>
                      <a:cubicBezTo>
                        <a:pt x="235878" y="71312"/>
                        <a:pt x="274277" y="32913"/>
                        <a:pt x="320904" y="32913"/>
                      </a:cubicBezTo>
                      <a:cubicBezTo>
                        <a:pt x="367531" y="32913"/>
                        <a:pt x="405930" y="71312"/>
                        <a:pt x="405930" y="117939"/>
                      </a:cubicBezTo>
                      <a:cubicBezTo>
                        <a:pt x="405930" y="139881"/>
                        <a:pt x="383987" y="178280"/>
                        <a:pt x="356560" y="213936"/>
                      </a:cubicBezTo>
                      <a:cubicBezTo>
                        <a:pt x="356560" y="213936"/>
                        <a:pt x="356560" y="213936"/>
                        <a:pt x="356560" y="213936"/>
                      </a:cubicBezTo>
                      <a:cubicBezTo>
                        <a:pt x="345589" y="230392"/>
                        <a:pt x="331875" y="246849"/>
                        <a:pt x="320904" y="260562"/>
                      </a:cubicBezTo>
                      <a:cubicBezTo>
                        <a:pt x="309933" y="246849"/>
                        <a:pt x="296219" y="230392"/>
                        <a:pt x="285248" y="213936"/>
                      </a:cubicBezTo>
                      <a:cubicBezTo>
                        <a:pt x="285248" y="213936"/>
                        <a:pt x="285248" y="213936"/>
                        <a:pt x="285248" y="213936"/>
                      </a:cubicBezTo>
                      <a:cubicBezTo>
                        <a:pt x="260563" y="178280"/>
                        <a:pt x="235878" y="139881"/>
                        <a:pt x="235878" y="117939"/>
                      </a:cubicBezTo>
                      <a:lnTo>
                        <a:pt x="235878" y="117939"/>
                      </a:lnTo>
                      <a:close/>
                      <a:moveTo>
                        <a:pt x="277020" y="260562"/>
                      </a:moveTo>
                      <a:cubicBezTo>
                        <a:pt x="287991" y="274276"/>
                        <a:pt x="298962" y="287990"/>
                        <a:pt x="304447" y="293475"/>
                      </a:cubicBezTo>
                      <a:lnTo>
                        <a:pt x="304447" y="320903"/>
                      </a:lnTo>
                      <a:lnTo>
                        <a:pt x="241364" y="320903"/>
                      </a:lnTo>
                      <a:cubicBezTo>
                        <a:pt x="249592" y="298961"/>
                        <a:pt x="260563" y="277019"/>
                        <a:pt x="277020" y="260562"/>
                      </a:cubicBezTo>
                      <a:lnTo>
                        <a:pt x="277020" y="260562"/>
                      </a:lnTo>
                      <a:close/>
                      <a:moveTo>
                        <a:pt x="233135" y="559524"/>
                      </a:moveTo>
                      <a:cubicBezTo>
                        <a:pt x="227650" y="532096"/>
                        <a:pt x="222164" y="504668"/>
                        <a:pt x="222164" y="474498"/>
                      </a:cubicBezTo>
                      <a:lnTo>
                        <a:pt x="307190" y="474498"/>
                      </a:lnTo>
                      <a:lnTo>
                        <a:pt x="307190" y="559524"/>
                      </a:lnTo>
                      <a:lnTo>
                        <a:pt x="233135" y="559524"/>
                      </a:lnTo>
                      <a:close/>
                      <a:moveTo>
                        <a:pt x="304447" y="592437"/>
                      </a:moveTo>
                      <a:lnTo>
                        <a:pt x="304447" y="674719"/>
                      </a:lnTo>
                      <a:cubicBezTo>
                        <a:pt x="279762" y="666491"/>
                        <a:pt x="257820" y="636321"/>
                        <a:pt x="241364" y="592437"/>
                      </a:cubicBezTo>
                      <a:lnTo>
                        <a:pt x="304447" y="592437"/>
                      </a:lnTo>
                      <a:close/>
                      <a:moveTo>
                        <a:pt x="205708" y="592437"/>
                      </a:moveTo>
                      <a:cubicBezTo>
                        <a:pt x="213936" y="617122"/>
                        <a:pt x="224907" y="639064"/>
                        <a:pt x="238621" y="661006"/>
                      </a:cubicBezTo>
                      <a:cubicBezTo>
                        <a:pt x="202965" y="647292"/>
                        <a:pt x="170051" y="622607"/>
                        <a:pt x="145367" y="592437"/>
                      </a:cubicBezTo>
                      <a:lnTo>
                        <a:pt x="205708" y="592437"/>
                      </a:lnTo>
                      <a:close/>
                      <a:moveTo>
                        <a:pt x="126167" y="559524"/>
                      </a:moveTo>
                      <a:cubicBezTo>
                        <a:pt x="112454" y="532096"/>
                        <a:pt x="104225" y="504668"/>
                        <a:pt x="101482" y="474498"/>
                      </a:cubicBezTo>
                      <a:lnTo>
                        <a:pt x="186508" y="474498"/>
                      </a:lnTo>
                      <a:cubicBezTo>
                        <a:pt x="186508" y="501926"/>
                        <a:pt x="191994" y="532096"/>
                        <a:pt x="197479" y="559524"/>
                      </a:cubicBezTo>
                      <a:lnTo>
                        <a:pt x="126167" y="559524"/>
                      </a:lnTo>
                      <a:close/>
                      <a:moveTo>
                        <a:pt x="219421" y="438842"/>
                      </a:moveTo>
                      <a:cubicBezTo>
                        <a:pt x="219421" y="411414"/>
                        <a:pt x="224907" y="381244"/>
                        <a:pt x="230393" y="353816"/>
                      </a:cubicBezTo>
                      <a:lnTo>
                        <a:pt x="304447" y="353816"/>
                      </a:lnTo>
                      <a:lnTo>
                        <a:pt x="304447" y="438842"/>
                      </a:lnTo>
                      <a:lnTo>
                        <a:pt x="219421" y="438842"/>
                      </a:lnTo>
                      <a:close/>
                      <a:moveTo>
                        <a:pt x="241364" y="252334"/>
                      </a:moveTo>
                      <a:cubicBezTo>
                        <a:pt x="227650" y="274276"/>
                        <a:pt x="213936" y="296218"/>
                        <a:pt x="208450" y="320903"/>
                      </a:cubicBezTo>
                      <a:lnTo>
                        <a:pt x="150852" y="320903"/>
                      </a:lnTo>
                      <a:cubicBezTo>
                        <a:pt x="172794" y="290733"/>
                        <a:pt x="202965" y="266048"/>
                        <a:pt x="241364" y="252334"/>
                      </a:cubicBezTo>
                      <a:lnTo>
                        <a:pt x="241364" y="252334"/>
                      </a:lnTo>
                      <a:close/>
                      <a:moveTo>
                        <a:pt x="126167" y="353816"/>
                      </a:moveTo>
                      <a:lnTo>
                        <a:pt x="197479" y="353816"/>
                      </a:lnTo>
                      <a:cubicBezTo>
                        <a:pt x="191994" y="381244"/>
                        <a:pt x="186508" y="411414"/>
                        <a:pt x="186508" y="438842"/>
                      </a:cubicBezTo>
                      <a:lnTo>
                        <a:pt x="101482" y="438842"/>
                      </a:lnTo>
                      <a:cubicBezTo>
                        <a:pt x="104225" y="408672"/>
                        <a:pt x="112454" y="381244"/>
                        <a:pt x="126167" y="353816"/>
                      </a:cubicBezTo>
                      <a:lnTo>
                        <a:pt x="126167" y="353816"/>
                      </a:lnTo>
                      <a:close/>
                      <a:moveTo>
                        <a:pt x="32913" y="353816"/>
                      </a:moveTo>
                      <a:lnTo>
                        <a:pt x="87768" y="353816"/>
                      </a:lnTo>
                      <a:cubicBezTo>
                        <a:pt x="74055" y="386729"/>
                        <a:pt x="65827" y="419643"/>
                        <a:pt x="65827" y="455298"/>
                      </a:cubicBezTo>
                      <a:cubicBezTo>
                        <a:pt x="65827" y="595179"/>
                        <a:pt x="181023" y="710375"/>
                        <a:pt x="320904" y="710375"/>
                      </a:cubicBezTo>
                      <a:cubicBezTo>
                        <a:pt x="460785" y="710375"/>
                        <a:pt x="575981" y="595179"/>
                        <a:pt x="575981" y="455298"/>
                      </a:cubicBezTo>
                      <a:cubicBezTo>
                        <a:pt x="575981" y="419643"/>
                        <a:pt x="567753" y="386729"/>
                        <a:pt x="554039" y="353816"/>
                      </a:cubicBezTo>
                      <a:lnTo>
                        <a:pt x="608894" y="353816"/>
                      </a:lnTo>
                      <a:lnTo>
                        <a:pt x="608894" y="743289"/>
                      </a:lnTo>
                      <a:lnTo>
                        <a:pt x="32913" y="743289"/>
                      </a:lnTo>
                      <a:lnTo>
                        <a:pt x="32913" y="353816"/>
                      </a:lnTo>
                      <a:close/>
                      <a:moveTo>
                        <a:pt x="170051" y="932539"/>
                      </a:moveTo>
                      <a:lnTo>
                        <a:pt x="85026" y="932539"/>
                      </a:lnTo>
                      <a:cubicBezTo>
                        <a:pt x="76798" y="932539"/>
                        <a:pt x="68569" y="924311"/>
                        <a:pt x="68569" y="916083"/>
                      </a:cubicBezTo>
                      <a:lnTo>
                        <a:pt x="68569" y="899626"/>
                      </a:lnTo>
                      <a:lnTo>
                        <a:pt x="172794" y="899626"/>
                      </a:lnTo>
                      <a:cubicBezTo>
                        <a:pt x="170051" y="907854"/>
                        <a:pt x="170051" y="918825"/>
                        <a:pt x="170051" y="932539"/>
                      </a:cubicBezTo>
                      <a:lnTo>
                        <a:pt x="170051" y="932539"/>
                      </a:lnTo>
                      <a:close/>
                      <a:moveTo>
                        <a:pt x="271534" y="981909"/>
                      </a:moveTo>
                      <a:cubicBezTo>
                        <a:pt x="244107" y="981909"/>
                        <a:pt x="219421" y="965452"/>
                        <a:pt x="208450" y="940768"/>
                      </a:cubicBezTo>
                      <a:cubicBezTo>
                        <a:pt x="197479" y="916083"/>
                        <a:pt x="202965" y="885912"/>
                        <a:pt x="222164" y="866713"/>
                      </a:cubicBezTo>
                      <a:cubicBezTo>
                        <a:pt x="241364" y="847514"/>
                        <a:pt x="271534" y="842028"/>
                        <a:pt x="296219" y="852999"/>
                      </a:cubicBezTo>
                      <a:cubicBezTo>
                        <a:pt x="320904" y="863970"/>
                        <a:pt x="337360" y="888655"/>
                        <a:pt x="337360" y="916083"/>
                      </a:cubicBezTo>
                      <a:cubicBezTo>
                        <a:pt x="340103" y="951738"/>
                        <a:pt x="307190" y="981909"/>
                        <a:pt x="271534" y="981909"/>
                      </a:cubicBezTo>
                      <a:lnTo>
                        <a:pt x="271534" y="981909"/>
                      </a:lnTo>
                      <a:close/>
                      <a:moveTo>
                        <a:pt x="271534" y="811858"/>
                      </a:moveTo>
                      <a:cubicBezTo>
                        <a:pt x="235878" y="811858"/>
                        <a:pt x="202965" y="831057"/>
                        <a:pt x="183765" y="863970"/>
                      </a:cubicBezTo>
                      <a:lnTo>
                        <a:pt x="35656" y="863970"/>
                      </a:lnTo>
                      <a:lnTo>
                        <a:pt x="35656" y="778945"/>
                      </a:lnTo>
                      <a:lnTo>
                        <a:pt x="611637" y="778945"/>
                      </a:lnTo>
                      <a:lnTo>
                        <a:pt x="611637" y="863970"/>
                      </a:lnTo>
                      <a:lnTo>
                        <a:pt x="359303" y="863970"/>
                      </a:lnTo>
                      <a:cubicBezTo>
                        <a:pt x="340103" y="831057"/>
                        <a:pt x="307190" y="811858"/>
                        <a:pt x="271534" y="811858"/>
                      </a:cubicBezTo>
                      <a:lnTo>
                        <a:pt x="271534" y="811858"/>
                      </a:lnTo>
                      <a:close/>
                      <a:moveTo>
                        <a:pt x="713120" y="932539"/>
                      </a:moveTo>
                      <a:lnTo>
                        <a:pt x="370274" y="932539"/>
                      </a:lnTo>
                      <a:cubicBezTo>
                        <a:pt x="373017" y="921568"/>
                        <a:pt x="373017" y="910597"/>
                        <a:pt x="370274" y="899626"/>
                      </a:cubicBezTo>
                      <a:lnTo>
                        <a:pt x="713120" y="899626"/>
                      </a:lnTo>
                      <a:cubicBezTo>
                        <a:pt x="710377" y="907854"/>
                        <a:pt x="710377" y="918825"/>
                        <a:pt x="713120" y="932539"/>
                      </a:cubicBezTo>
                      <a:lnTo>
                        <a:pt x="713120" y="932539"/>
                      </a:lnTo>
                      <a:close/>
                      <a:moveTo>
                        <a:pt x="814602" y="981909"/>
                      </a:moveTo>
                      <a:cubicBezTo>
                        <a:pt x="787174" y="981909"/>
                        <a:pt x="762489" y="965452"/>
                        <a:pt x="751519" y="940768"/>
                      </a:cubicBezTo>
                      <a:cubicBezTo>
                        <a:pt x="740547" y="916083"/>
                        <a:pt x="746033" y="885912"/>
                        <a:pt x="765232" y="866713"/>
                      </a:cubicBezTo>
                      <a:cubicBezTo>
                        <a:pt x="784432" y="847514"/>
                        <a:pt x="814602" y="842028"/>
                        <a:pt x="839287" y="852999"/>
                      </a:cubicBezTo>
                      <a:cubicBezTo>
                        <a:pt x="863972" y="863970"/>
                        <a:pt x="880429" y="888655"/>
                        <a:pt x="880429" y="916083"/>
                      </a:cubicBezTo>
                      <a:cubicBezTo>
                        <a:pt x="880429" y="951738"/>
                        <a:pt x="850258" y="981909"/>
                        <a:pt x="814602" y="981909"/>
                      </a:cubicBezTo>
                      <a:lnTo>
                        <a:pt x="814602" y="981909"/>
                      </a:lnTo>
                      <a:close/>
                      <a:moveTo>
                        <a:pt x="981911" y="913340"/>
                      </a:moveTo>
                      <a:cubicBezTo>
                        <a:pt x="981911" y="921568"/>
                        <a:pt x="973682" y="929796"/>
                        <a:pt x="965454" y="929796"/>
                      </a:cubicBezTo>
                      <a:lnTo>
                        <a:pt x="913342" y="929796"/>
                      </a:lnTo>
                      <a:cubicBezTo>
                        <a:pt x="916085" y="918825"/>
                        <a:pt x="916085" y="907854"/>
                        <a:pt x="913342" y="896883"/>
                      </a:cubicBezTo>
                      <a:lnTo>
                        <a:pt x="981911" y="896883"/>
                      </a:lnTo>
                      <a:lnTo>
                        <a:pt x="981911" y="913340"/>
                      </a:lnTo>
                      <a:close/>
                      <a:moveTo>
                        <a:pt x="981911" y="863970"/>
                      </a:moveTo>
                      <a:lnTo>
                        <a:pt x="899628" y="863970"/>
                      </a:lnTo>
                      <a:cubicBezTo>
                        <a:pt x="880429" y="833800"/>
                        <a:pt x="847515" y="811858"/>
                        <a:pt x="811859" y="811858"/>
                      </a:cubicBezTo>
                      <a:cubicBezTo>
                        <a:pt x="776203" y="811858"/>
                        <a:pt x="743290" y="831057"/>
                        <a:pt x="724091" y="863970"/>
                      </a:cubicBezTo>
                      <a:lnTo>
                        <a:pt x="641808" y="863970"/>
                      </a:lnTo>
                      <a:lnTo>
                        <a:pt x="641808" y="559524"/>
                      </a:lnTo>
                      <a:lnTo>
                        <a:pt x="674721" y="559524"/>
                      </a:lnTo>
                      <a:lnTo>
                        <a:pt x="674721" y="661006"/>
                      </a:lnTo>
                      <a:cubicBezTo>
                        <a:pt x="674721" y="688433"/>
                        <a:pt x="696663" y="713118"/>
                        <a:pt x="726833" y="713118"/>
                      </a:cubicBezTo>
                      <a:lnTo>
                        <a:pt x="896885" y="713118"/>
                      </a:lnTo>
                      <a:cubicBezTo>
                        <a:pt x="943512" y="713118"/>
                        <a:pt x="981911" y="751517"/>
                        <a:pt x="981911" y="798144"/>
                      </a:cubicBezTo>
                      <a:lnTo>
                        <a:pt x="981911" y="86397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B0339C-48B6-C6CA-047F-5601A86D014E}"/>
                    </a:ext>
                  </a:extLst>
                </p:cNvPr>
                <p:cNvSpPr/>
                <p:nvPr/>
              </p:nvSpPr>
              <p:spPr>
                <a:xfrm>
                  <a:off x="3201928" y="1098891"/>
                  <a:ext cx="66358" cy="32913"/>
                </a:xfrm>
                <a:custGeom>
                  <a:avLst/>
                  <a:gdLst>
                    <a:gd name="connsiteX0" fmla="*/ 16988 w 66358"/>
                    <a:gd name="connsiteY0" fmla="*/ 32913 h 32913"/>
                    <a:gd name="connsiteX1" fmla="*/ 49901 w 66358"/>
                    <a:gd name="connsiteY1" fmla="*/ 32913 h 32913"/>
                    <a:gd name="connsiteX2" fmla="*/ 66358 w 66358"/>
                    <a:gd name="connsiteY2" fmla="*/ 16457 h 32913"/>
                    <a:gd name="connsiteX3" fmla="*/ 49901 w 66358"/>
                    <a:gd name="connsiteY3" fmla="*/ 0 h 32913"/>
                    <a:gd name="connsiteX4" fmla="*/ 16988 w 66358"/>
                    <a:gd name="connsiteY4" fmla="*/ 0 h 32913"/>
                    <a:gd name="connsiteX5" fmla="*/ 532 w 66358"/>
                    <a:gd name="connsiteY5" fmla="*/ 16457 h 32913"/>
                    <a:gd name="connsiteX6" fmla="*/ 16988 w 66358"/>
                    <a:gd name="connsiteY6" fmla="*/ 32913 h 32913"/>
                    <a:gd name="connsiteX7" fmla="*/ 16988 w 66358"/>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58" h="32913">
                      <a:moveTo>
                        <a:pt x="16988" y="32913"/>
                      </a:moveTo>
                      <a:lnTo>
                        <a:pt x="49901" y="32913"/>
                      </a:lnTo>
                      <a:cubicBezTo>
                        <a:pt x="58130" y="32913"/>
                        <a:pt x="66358" y="24685"/>
                        <a:pt x="66358" y="16457"/>
                      </a:cubicBezTo>
                      <a:cubicBezTo>
                        <a:pt x="66358" y="8228"/>
                        <a:pt x="58130" y="0"/>
                        <a:pt x="49901" y="0"/>
                      </a:cubicBezTo>
                      <a:lnTo>
                        <a:pt x="16988" y="0"/>
                      </a:lnTo>
                      <a:cubicBezTo>
                        <a:pt x="8760" y="0"/>
                        <a:pt x="532" y="8228"/>
                        <a:pt x="532" y="16457"/>
                      </a:cubicBezTo>
                      <a:cubicBezTo>
                        <a:pt x="-2211" y="24685"/>
                        <a:pt x="6017" y="32913"/>
                        <a:pt x="16988" y="32913"/>
                      </a:cubicBezTo>
                      <a:lnTo>
                        <a:pt x="16988" y="32913"/>
                      </a:lnTo>
                      <a:close/>
                    </a:path>
                  </a:pathLst>
                </a:custGeom>
                <a:grpFill/>
                <a:ln w="27426"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ED4CB98D-65CE-AA40-9F58-B3EC258972E7}"/>
                  </a:ext>
                </a:extLst>
              </p:cNvPr>
              <p:cNvSpPr/>
              <p:nvPr/>
            </p:nvSpPr>
            <p:spPr>
              <a:xfrm>
                <a:off x="2760874" y="436762"/>
                <a:ext cx="99862" cy="99862"/>
              </a:xfrm>
              <a:custGeom>
                <a:avLst/>
                <a:gdLst>
                  <a:gd name="connsiteX0" fmla="*/ 49369 w 99862"/>
                  <a:gd name="connsiteY0" fmla="*/ 99863 h 99862"/>
                  <a:gd name="connsiteX1" fmla="*/ 95997 w 99862"/>
                  <a:gd name="connsiteY1" fmla="*/ 69692 h 99862"/>
                  <a:gd name="connsiteX2" fmla="*/ 85026 w 99862"/>
                  <a:gd name="connsiteY2" fmla="*/ 14837 h 99862"/>
                  <a:gd name="connsiteX3" fmla="*/ 30170 w 99862"/>
                  <a:gd name="connsiteY3" fmla="*/ 3866 h 99862"/>
                  <a:gd name="connsiteX4" fmla="*/ 0 w 99862"/>
                  <a:gd name="connsiteY4" fmla="*/ 50493 h 99862"/>
                  <a:gd name="connsiteX5" fmla="*/ 49369 w 99862"/>
                  <a:gd name="connsiteY5" fmla="*/ 99863 h 99862"/>
                  <a:gd name="connsiteX6" fmla="*/ 49369 w 99862"/>
                  <a:gd name="connsiteY6" fmla="*/ 99863 h 99862"/>
                  <a:gd name="connsiteX7" fmla="*/ 49369 w 99862"/>
                  <a:gd name="connsiteY7" fmla="*/ 34036 h 99862"/>
                  <a:gd name="connsiteX8" fmla="*/ 65826 w 99862"/>
                  <a:gd name="connsiteY8" fmla="*/ 45007 h 99862"/>
                  <a:gd name="connsiteX9" fmla="*/ 63083 w 99862"/>
                  <a:gd name="connsiteY9" fmla="*/ 64207 h 99862"/>
                  <a:gd name="connsiteX10" fmla="*/ 43884 w 99862"/>
                  <a:gd name="connsiteY10" fmla="*/ 66950 h 99862"/>
                  <a:gd name="connsiteX11" fmla="*/ 32913 w 99862"/>
                  <a:gd name="connsiteY11" fmla="*/ 50493 h 99862"/>
                  <a:gd name="connsiteX12" fmla="*/ 49369 w 99862"/>
                  <a:gd name="connsiteY12" fmla="*/ 34036 h 99862"/>
                  <a:gd name="connsiteX13" fmla="*/ 49369 w 99862"/>
                  <a:gd name="connsiteY13" fmla="*/ 34036 h 9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862" h="99862">
                    <a:moveTo>
                      <a:pt x="49369" y="99863"/>
                    </a:moveTo>
                    <a:cubicBezTo>
                      <a:pt x="68569" y="99863"/>
                      <a:pt x="87768" y="86149"/>
                      <a:pt x="95997" y="69692"/>
                    </a:cubicBezTo>
                    <a:cubicBezTo>
                      <a:pt x="104225" y="50493"/>
                      <a:pt x="98739" y="28551"/>
                      <a:pt x="85026" y="14837"/>
                    </a:cubicBezTo>
                    <a:cubicBezTo>
                      <a:pt x="71312" y="1123"/>
                      <a:pt x="49369" y="-4362"/>
                      <a:pt x="30170" y="3866"/>
                    </a:cubicBezTo>
                    <a:cubicBezTo>
                      <a:pt x="10971" y="12094"/>
                      <a:pt x="0" y="31294"/>
                      <a:pt x="0" y="50493"/>
                    </a:cubicBezTo>
                    <a:cubicBezTo>
                      <a:pt x="0" y="77921"/>
                      <a:pt x="21942" y="99863"/>
                      <a:pt x="49369" y="99863"/>
                    </a:cubicBezTo>
                    <a:lnTo>
                      <a:pt x="49369" y="99863"/>
                    </a:lnTo>
                    <a:close/>
                    <a:moveTo>
                      <a:pt x="49369" y="34036"/>
                    </a:moveTo>
                    <a:cubicBezTo>
                      <a:pt x="54855" y="34036"/>
                      <a:pt x="63083" y="39522"/>
                      <a:pt x="65826" y="45007"/>
                    </a:cubicBezTo>
                    <a:cubicBezTo>
                      <a:pt x="68569" y="50493"/>
                      <a:pt x="65826" y="58721"/>
                      <a:pt x="63083" y="64207"/>
                    </a:cubicBezTo>
                    <a:cubicBezTo>
                      <a:pt x="57598" y="69692"/>
                      <a:pt x="52112" y="69692"/>
                      <a:pt x="43884" y="66950"/>
                    </a:cubicBezTo>
                    <a:cubicBezTo>
                      <a:pt x="38399" y="64207"/>
                      <a:pt x="32913" y="58721"/>
                      <a:pt x="32913" y="50493"/>
                    </a:cubicBezTo>
                    <a:cubicBezTo>
                      <a:pt x="32913" y="39522"/>
                      <a:pt x="41142" y="34036"/>
                      <a:pt x="49369" y="34036"/>
                    </a:cubicBezTo>
                    <a:lnTo>
                      <a:pt x="49369" y="34036"/>
                    </a:lnTo>
                    <a:close/>
                  </a:path>
                </a:pathLst>
              </a:custGeom>
              <a:grpFill/>
              <a:ln w="27426"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8ED25149-9708-CB00-67AE-EB9246E6C80E}"/>
                </a:ext>
              </a:extLst>
            </p:cNvPr>
            <p:cNvGrpSpPr/>
            <p:nvPr/>
          </p:nvGrpSpPr>
          <p:grpSpPr>
            <a:xfrm>
              <a:off x="6051811" y="5038549"/>
              <a:ext cx="759780" cy="655871"/>
              <a:chOff x="662657" y="2010078"/>
              <a:chExt cx="1091621" cy="942328"/>
            </a:xfrm>
            <a:solidFill>
              <a:schemeClr val="bg1"/>
            </a:solidFill>
          </p:grpSpPr>
          <p:sp>
            <p:nvSpPr>
              <p:cNvPr id="77" name="Freeform 76">
                <a:extLst>
                  <a:ext uri="{FF2B5EF4-FFF2-40B4-BE49-F238E27FC236}">
                    <a16:creationId xmlns:a16="http://schemas.microsoft.com/office/drawing/2014/main" id="{4FB9C9CD-C636-5A46-8CA6-12CAD95615A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F86BC17-BED9-63A9-CE9C-86726E302638}"/>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ED941960-A063-6167-0D35-D9284979485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80" name="Graphic 3">
                <a:extLst>
                  <a:ext uri="{FF2B5EF4-FFF2-40B4-BE49-F238E27FC236}">
                    <a16:creationId xmlns:a16="http://schemas.microsoft.com/office/drawing/2014/main" id="{C2D9429C-4964-F0AB-CAAE-FC068432FA50}"/>
                  </a:ext>
                </a:extLst>
              </p:cNvPr>
              <p:cNvGrpSpPr/>
              <p:nvPr/>
            </p:nvGrpSpPr>
            <p:grpSpPr>
              <a:xfrm>
                <a:off x="662657" y="2010078"/>
                <a:ext cx="1091621" cy="942328"/>
                <a:chOff x="662657" y="2010078"/>
                <a:chExt cx="1091621" cy="942328"/>
              </a:xfrm>
              <a:grpFill/>
            </p:grpSpPr>
            <p:sp>
              <p:nvSpPr>
                <p:cNvPr id="81" name="Freeform 80">
                  <a:extLst>
                    <a:ext uri="{FF2B5EF4-FFF2-40B4-BE49-F238E27FC236}">
                      <a16:creationId xmlns:a16="http://schemas.microsoft.com/office/drawing/2014/main" id="{B17FFF17-AC73-FB01-4672-B249B2EC464F}"/>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AA42611-BF15-0552-7465-C7CA5BC111EE}"/>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sp>
          <p:nvSpPr>
            <p:cNvPr id="83" name="Google Shape;264;p9">
              <a:extLst>
                <a:ext uri="{FF2B5EF4-FFF2-40B4-BE49-F238E27FC236}">
                  <a16:creationId xmlns:a16="http://schemas.microsoft.com/office/drawing/2014/main" id="{FADBD0DB-8F85-D2F6-4BA0-77F804E2D242}"/>
                </a:ext>
              </a:extLst>
            </p:cNvPr>
            <p:cNvSpPr txBox="1"/>
            <p:nvPr/>
          </p:nvSpPr>
          <p:spPr>
            <a:xfrm>
              <a:off x="8657180" y="4266897"/>
              <a:ext cx="3003994"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7F1C58"/>
                  </a:solidFill>
                  <a:latin typeface="Calibri" panose="020F0502020204030204" pitchFamily="34" charset="0"/>
                  <a:ea typeface="Lato"/>
                  <a:cs typeface="Calibri" panose="020F0502020204030204" pitchFamily="34" charset="0"/>
                  <a:sym typeface="Lato"/>
                </a:rPr>
                <a:t>Write a plan responding to those threats</a:t>
              </a:r>
            </a:p>
          </p:txBody>
        </p:sp>
        <p:sp>
          <p:nvSpPr>
            <p:cNvPr id="84" name="Google Shape;264;p9">
              <a:extLst>
                <a:ext uri="{FF2B5EF4-FFF2-40B4-BE49-F238E27FC236}">
                  <a16:creationId xmlns:a16="http://schemas.microsoft.com/office/drawing/2014/main" id="{C8DE79D2-F516-A40E-7EA0-58BC7561CB82}"/>
                </a:ext>
              </a:extLst>
            </p:cNvPr>
            <p:cNvSpPr txBox="1"/>
            <p:nvPr/>
          </p:nvSpPr>
          <p:spPr>
            <a:xfrm>
              <a:off x="7887285" y="5775228"/>
              <a:ext cx="2658262"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F16924"/>
                  </a:solidFill>
                  <a:latin typeface="Calibri" panose="020F0502020204030204" pitchFamily="34" charset="0"/>
                  <a:ea typeface="Lato"/>
                  <a:cs typeface="Calibri" panose="020F0502020204030204" pitchFamily="34" charset="0"/>
                  <a:sym typeface="Lato"/>
                </a:rPr>
                <a:t>Create a message platform</a:t>
              </a:r>
            </a:p>
          </p:txBody>
        </p:sp>
        <p:sp>
          <p:nvSpPr>
            <p:cNvPr id="85" name="Google Shape;264;p9">
              <a:extLst>
                <a:ext uri="{FF2B5EF4-FFF2-40B4-BE49-F238E27FC236}">
                  <a16:creationId xmlns:a16="http://schemas.microsoft.com/office/drawing/2014/main" id="{27AEE748-75C0-901F-425B-5830B9BF63AF}"/>
                </a:ext>
              </a:extLst>
            </p:cNvPr>
            <p:cNvSpPr txBox="1"/>
            <p:nvPr/>
          </p:nvSpPr>
          <p:spPr>
            <a:xfrm>
              <a:off x="1602930" y="5775228"/>
              <a:ext cx="2433775"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EDA13E"/>
                  </a:solidFill>
                  <a:latin typeface="Calibri" panose="020F0502020204030204" pitchFamily="34" charset="0"/>
                  <a:ea typeface="Lato"/>
                  <a:cs typeface="Calibri" panose="020F0502020204030204" pitchFamily="34" charset="0"/>
                  <a:sym typeface="Lato"/>
                </a:rPr>
                <a:t>Train personnel to use the plan</a:t>
              </a:r>
            </a:p>
          </p:txBody>
        </p:sp>
        <p:sp>
          <p:nvSpPr>
            <p:cNvPr id="86" name="Google Shape;264;p9">
              <a:extLst>
                <a:ext uri="{FF2B5EF4-FFF2-40B4-BE49-F238E27FC236}">
                  <a16:creationId xmlns:a16="http://schemas.microsoft.com/office/drawing/2014/main" id="{1F070E18-FEE6-2D94-96D8-4E43FB0BD697}"/>
                </a:ext>
              </a:extLst>
            </p:cNvPr>
            <p:cNvSpPr txBox="1"/>
            <p:nvPr/>
          </p:nvSpPr>
          <p:spPr>
            <a:xfrm>
              <a:off x="700047" y="4266897"/>
              <a:ext cx="2422801"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B41F7A"/>
                  </a:solidFill>
                  <a:latin typeface="Calibri" panose="020F0502020204030204" pitchFamily="34" charset="0"/>
                  <a:ea typeface="Lato"/>
                  <a:cs typeface="Calibri" panose="020F0502020204030204" pitchFamily="34" charset="0"/>
                  <a:sym typeface="Lato"/>
                </a:rPr>
                <a:t>Train your spokesperson(s)</a:t>
              </a:r>
            </a:p>
          </p:txBody>
        </p:sp>
        <p:sp>
          <p:nvSpPr>
            <p:cNvPr id="87" name="Google Shape;264;p9">
              <a:extLst>
                <a:ext uri="{FF2B5EF4-FFF2-40B4-BE49-F238E27FC236}">
                  <a16:creationId xmlns:a16="http://schemas.microsoft.com/office/drawing/2014/main" id="{3FA7633E-7056-E36C-DE5A-EF1FE0723DA5}"/>
                </a:ext>
              </a:extLst>
            </p:cNvPr>
            <p:cNvSpPr txBox="1"/>
            <p:nvPr/>
          </p:nvSpPr>
          <p:spPr>
            <a:xfrm>
              <a:off x="700047" y="2796450"/>
              <a:ext cx="3215327"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F16924"/>
                  </a:solidFill>
                  <a:latin typeface="Calibri" panose="020F0502020204030204" pitchFamily="34" charset="0"/>
                  <a:ea typeface="Lato"/>
                  <a:cs typeface="Calibri" panose="020F0502020204030204" pitchFamily="34" charset="0"/>
                  <a:sym typeface="Lato"/>
                </a:rPr>
                <a:t>Exercise/                                             update the plan (regularly)</a:t>
              </a:r>
            </a:p>
          </p:txBody>
        </p:sp>
        <p:grpSp>
          <p:nvGrpSpPr>
            <p:cNvPr id="88" name="Graphic 3">
              <a:extLst>
                <a:ext uri="{FF2B5EF4-FFF2-40B4-BE49-F238E27FC236}">
                  <a16:creationId xmlns:a16="http://schemas.microsoft.com/office/drawing/2014/main" id="{C8CD2D9B-EE5D-8601-61A3-ACE7CC1A8DA0}"/>
                </a:ext>
              </a:extLst>
            </p:cNvPr>
            <p:cNvGrpSpPr/>
            <p:nvPr/>
          </p:nvGrpSpPr>
          <p:grpSpPr>
            <a:xfrm>
              <a:off x="4584925" y="4117497"/>
              <a:ext cx="765356" cy="558517"/>
              <a:chOff x="8408232" y="3880051"/>
              <a:chExt cx="1097482" cy="800886"/>
            </a:xfrm>
            <a:solidFill>
              <a:schemeClr val="bg1"/>
            </a:solidFill>
          </p:grpSpPr>
          <p:sp>
            <p:nvSpPr>
              <p:cNvPr id="89" name="Freeform 88">
                <a:extLst>
                  <a:ext uri="{FF2B5EF4-FFF2-40B4-BE49-F238E27FC236}">
                    <a16:creationId xmlns:a16="http://schemas.microsoft.com/office/drawing/2014/main" id="{FB231189-71AF-3DB7-61C5-1F75A2CCCBB2}"/>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90" name="Graphic 3">
                <a:extLst>
                  <a:ext uri="{FF2B5EF4-FFF2-40B4-BE49-F238E27FC236}">
                    <a16:creationId xmlns:a16="http://schemas.microsoft.com/office/drawing/2014/main" id="{DA85568D-FE0D-413A-D665-757267078159}"/>
                  </a:ext>
                </a:extLst>
              </p:cNvPr>
              <p:cNvGrpSpPr/>
              <p:nvPr/>
            </p:nvGrpSpPr>
            <p:grpSpPr>
              <a:xfrm>
                <a:off x="8408232" y="3880051"/>
                <a:ext cx="1097482" cy="800886"/>
                <a:chOff x="8408232" y="3880051"/>
                <a:chExt cx="1097482" cy="800886"/>
              </a:xfrm>
              <a:grpFill/>
            </p:grpSpPr>
            <p:sp>
              <p:nvSpPr>
                <p:cNvPr id="91" name="Freeform 90">
                  <a:extLst>
                    <a:ext uri="{FF2B5EF4-FFF2-40B4-BE49-F238E27FC236}">
                      <a16:creationId xmlns:a16="http://schemas.microsoft.com/office/drawing/2014/main" id="{18676404-6AD1-8047-905F-A9E35508B5CD}"/>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6198768-28E9-0279-C304-69FD291519CC}"/>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F1694B8-7F0B-DD5E-95D8-64DEABEE0E26}"/>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2E18A57-4C5D-6923-6C14-8A96D2C18D59}"/>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1F92237-F23C-258E-E259-E0D91B43F1EC}"/>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6D382BC-57D6-EEC5-13AF-930D5A3CE4A3}"/>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grpFill/>
                <a:ln w="2742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7FA79FF-45E4-FB4A-0381-8796B790C031}"/>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grpFill/>
                <a:ln w="2742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92B061-DB9B-68DA-4A2E-624B11501E42}"/>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grpSp>
          <p:nvGrpSpPr>
            <p:cNvPr id="99" name="Graphic 2">
              <a:extLst>
                <a:ext uri="{FF2B5EF4-FFF2-40B4-BE49-F238E27FC236}">
                  <a16:creationId xmlns:a16="http://schemas.microsoft.com/office/drawing/2014/main" id="{265D39D9-1B8B-5ACC-DF7E-93141EA06E77}"/>
                </a:ext>
              </a:extLst>
            </p:cNvPr>
            <p:cNvGrpSpPr/>
            <p:nvPr/>
          </p:nvGrpSpPr>
          <p:grpSpPr>
            <a:xfrm>
              <a:off x="5090894" y="3193881"/>
              <a:ext cx="696354" cy="704528"/>
              <a:chOff x="7190753" y="5365577"/>
              <a:chExt cx="745522" cy="754273"/>
            </a:xfrm>
            <a:solidFill>
              <a:schemeClr val="bg1"/>
            </a:solidFill>
          </p:grpSpPr>
          <p:sp>
            <p:nvSpPr>
              <p:cNvPr id="100" name="Freeform 99">
                <a:extLst>
                  <a:ext uri="{FF2B5EF4-FFF2-40B4-BE49-F238E27FC236}">
                    <a16:creationId xmlns:a16="http://schemas.microsoft.com/office/drawing/2014/main" id="{0881296B-7853-4428-2FDE-671A5A93FE56}"/>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204D1750-A423-DDE5-B4C1-C4694F86A636}"/>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723514CC-CE82-E82A-090F-63F82728053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9F41B479-3EE4-7881-F5F7-286F2CE7D72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8D857E31-CE8A-4A16-6AE2-94E3F79B34E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C7AA5A05-9FE6-B75D-BB56-2058DD999F96}"/>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6" name="Freeform 105">
                <a:extLst>
                  <a:ext uri="{FF2B5EF4-FFF2-40B4-BE49-F238E27FC236}">
                    <a16:creationId xmlns:a16="http://schemas.microsoft.com/office/drawing/2014/main" id="{4126B7E0-C142-D620-D6B3-202333FEA12E}"/>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47104B21-D622-45AF-3F21-C6AE9E80D40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8" name="Freeform 107">
                <a:extLst>
                  <a:ext uri="{FF2B5EF4-FFF2-40B4-BE49-F238E27FC236}">
                    <a16:creationId xmlns:a16="http://schemas.microsoft.com/office/drawing/2014/main" id="{20F6F1BA-0B42-49E2-9DDF-16A1B0606F6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cxnSp>
          <p:nvCxnSpPr>
            <p:cNvPr id="109" name="Straight Connector 108">
              <a:extLst>
                <a:ext uri="{FF2B5EF4-FFF2-40B4-BE49-F238E27FC236}">
                  <a16:creationId xmlns:a16="http://schemas.microsoft.com/office/drawing/2014/main" id="{2000604A-B20F-EB2A-627F-F95068AF2343}"/>
                </a:ext>
              </a:extLst>
            </p:cNvPr>
            <p:cNvCxnSpPr/>
            <p:nvPr/>
          </p:nvCxnSpPr>
          <p:spPr>
            <a:xfrm>
              <a:off x="3132654" y="4421555"/>
              <a:ext cx="1048319"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F2CFA78-4B9F-AC46-48D5-9C2F28F2016D}"/>
                </a:ext>
              </a:extLst>
            </p:cNvPr>
            <p:cNvCxnSpPr>
              <a:cxnSpLocks/>
            </p:cNvCxnSpPr>
            <p:nvPr/>
          </p:nvCxnSpPr>
          <p:spPr>
            <a:xfrm>
              <a:off x="3917149" y="2963933"/>
              <a:ext cx="446543"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76D6838-BFE2-6DD0-E66A-9D6E345D2D09}"/>
                </a:ext>
              </a:extLst>
            </p:cNvPr>
            <p:cNvCxnSpPr/>
            <p:nvPr/>
          </p:nvCxnSpPr>
          <p:spPr>
            <a:xfrm>
              <a:off x="4037941" y="5929861"/>
              <a:ext cx="1048319"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112" name="Text Placeholder 2">
              <a:extLst>
                <a:ext uri="{FF2B5EF4-FFF2-40B4-BE49-F238E27FC236}">
                  <a16:creationId xmlns:a16="http://schemas.microsoft.com/office/drawing/2014/main" id="{5C38E1EB-2AB0-604B-5CEF-169E23540B6A}"/>
                </a:ext>
              </a:extLst>
            </p:cNvPr>
            <p:cNvSpPr txBox="1">
              <a:spLocks/>
            </p:cNvSpPr>
            <p:nvPr/>
          </p:nvSpPr>
          <p:spPr>
            <a:xfrm>
              <a:off x="7405685" y="4117497"/>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02</a:t>
              </a:r>
            </a:p>
          </p:txBody>
        </p:sp>
        <p:sp>
          <p:nvSpPr>
            <p:cNvPr id="113" name="Text Placeholder 2">
              <a:extLst>
                <a:ext uri="{FF2B5EF4-FFF2-40B4-BE49-F238E27FC236}">
                  <a16:creationId xmlns:a16="http://schemas.microsoft.com/office/drawing/2014/main" id="{ACEF241F-163D-9662-04AE-005B9A67F389}"/>
                </a:ext>
              </a:extLst>
            </p:cNvPr>
            <p:cNvSpPr txBox="1">
              <a:spLocks/>
            </p:cNvSpPr>
            <p:nvPr/>
          </p:nvSpPr>
          <p:spPr>
            <a:xfrm>
              <a:off x="6633432" y="5660233"/>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03</a:t>
              </a:r>
            </a:p>
          </p:txBody>
        </p:sp>
        <p:sp>
          <p:nvSpPr>
            <p:cNvPr id="114" name="Text Placeholder 2">
              <a:extLst>
                <a:ext uri="{FF2B5EF4-FFF2-40B4-BE49-F238E27FC236}">
                  <a16:creationId xmlns:a16="http://schemas.microsoft.com/office/drawing/2014/main" id="{8239AC02-5450-0979-7969-7A788CDE2B6B}"/>
                </a:ext>
              </a:extLst>
            </p:cNvPr>
            <p:cNvSpPr txBox="1">
              <a:spLocks/>
            </p:cNvSpPr>
            <p:nvPr/>
          </p:nvSpPr>
          <p:spPr>
            <a:xfrm>
              <a:off x="4357299" y="5650246"/>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04</a:t>
              </a:r>
            </a:p>
          </p:txBody>
        </p:sp>
        <p:sp>
          <p:nvSpPr>
            <p:cNvPr id="115" name="Text Placeholder 2">
              <a:extLst>
                <a:ext uri="{FF2B5EF4-FFF2-40B4-BE49-F238E27FC236}">
                  <a16:creationId xmlns:a16="http://schemas.microsoft.com/office/drawing/2014/main" id="{01520EFC-EAA4-2109-C7BB-E99AD2750388}"/>
                </a:ext>
              </a:extLst>
            </p:cNvPr>
            <p:cNvSpPr txBox="1">
              <a:spLocks/>
            </p:cNvSpPr>
            <p:nvPr/>
          </p:nvSpPr>
          <p:spPr>
            <a:xfrm>
              <a:off x="3550043" y="4100660"/>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05</a:t>
              </a:r>
            </a:p>
          </p:txBody>
        </p:sp>
        <p:sp>
          <p:nvSpPr>
            <p:cNvPr id="116" name="Text Placeholder 2">
              <a:extLst>
                <a:ext uri="{FF2B5EF4-FFF2-40B4-BE49-F238E27FC236}">
                  <a16:creationId xmlns:a16="http://schemas.microsoft.com/office/drawing/2014/main" id="{1B0D154D-94E2-C198-955D-03C7462E51C3}"/>
                </a:ext>
              </a:extLst>
            </p:cNvPr>
            <p:cNvSpPr txBox="1">
              <a:spLocks/>
            </p:cNvSpPr>
            <p:nvPr/>
          </p:nvSpPr>
          <p:spPr>
            <a:xfrm>
              <a:off x="4369915" y="2646969"/>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06</a:t>
              </a:r>
            </a:p>
          </p:txBody>
        </p:sp>
        <p:grpSp>
          <p:nvGrpSpPr>
            <p:cNvPr id="117" name="Graphic 2">
              <a:extLst>
                <a:ext uri="{FF2B5EF4-FFF2-40B4-BE49-F238E27FC236}">
                  <a16:creationId xmlns:a16="http://schemas.microsoft.com/office/drawing/2014/main" id="{5A81C7C3-5770-7954-C6F7-9B660BE5C892}"/>
                </a:ext>
              </a:extLst>
            </p:cNvPr>
            <p:cNvGrpSpPr/>
            <p:nvPr/>
          </p:nvGrpSpPr>
          <p:grpSpPr>
            <a:xfrm>
              <a:off x="6545948" y="4050491"/>
              <a:ext cx="713640" cy="712940"/>
              <a:chOff x="10376768" y="2334933"/>
              <a:chExt cx="920484" cy="919581"/>
            </a:xfrm>
            <a:solidFill>
              <a:schemeClr val="bg1"/>
            </a:solidFill>
          </p:grpSpPr>
          <p:sp>
            <p:nvSpPr>
              <p:cNvPr id="118" name="Freeform 117">
                <a:extLst>
                  <a:ext uri="{FF2B5EF4-FFF2-40B4-BE49-F238E27FC236}">
                    <a16:creationId xmlns:a16="http://schemas.microsoft.com/office/drawing/2014/main" id="{1A31F3FF-6326-5569-705C-020C08EC41F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2ED330E6-3274-7DD0-0FFF-1107269B2AB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20" name="Graphic 3">
              <a:extLst>
                <a:ext uri="{FF2B5EF4-FFF2-40B4-BE49-F238E27FC236}">
                  <a16:creationId xmlns:a16="http://schemas.microsoft.com/office/drawing/2014/main" id="{D845616B-FAD8-BC2D-6D93-327EB522E75A}"/>
                </a:ext>
              </a:extLst>
            </p:cNvPr>
            <p:cNvGrpSpPr/>
            <p:nvPr/>
          </p:nvGrpSpPr>
          <p:grpSpPr>
            <a:xfrm>
              <a:off x="5112397" y="4875772"/>
              <a:ext cx="649846" cy="733313"/>
              <a:chOff x="4643578" y="432838"/>
              <a:chExt cx="1028134" cy="1160188"/>
            </a:xfrm>
            <a:solidFill>
              <a:schemeClr val="bg1"/>
            </a:solidFill>
          </p:grpSpPr>
          <p:sp>
            <p:nvSpPr>
              <p:cNvPr id="121" name="Freeform 120">
                <a:extLst>
                  <a:ext uri="{FF2B5EF4-FFF2-40B4-BE49-F238E27FC236}">
                    <a16:creationId xmlns:a16="http://schemas.microsoft.com/office/drawing/2014/main" id="{98B7800B-A44B-3D1B-3502-36174E94518D}"/>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22" name="Graphic 3">
                <a:extLst>
                  <a:ext uri="{FF2B5EF4-FFF2-40B4-BE49-F238E27FC236}">
                    <a16:creationId xmlns:a16="http://schemas.microsoft.com/office/drawing/2014/main" id="{1CDCBBCD-CF26-FC5E-399A-39221E54B171}"/>
                  </a:ext>
                </a:extLst>
              </p:cNvPr>
              <p:cNvGrpSpPr/>
              <p:nvPr/>
            </p:nvGrpSpPr>
            <p:grpSpPr>
              <a:xfrm>
                <a:off x="4643578" y="432838"/>
                <a:ext cx="1028134" cy="1160188"/>
                <a:chOff x="4643578" y="432838"/>
                <a:chExt cx="1028134" cy="1160188"/>
              </a:xfrm>
              <a:grpFill/>
            </p:grpSpPr>
            <p:sp>
              <p:nvSpPr>
                <p:cNvPr id="123" name="Freeform 122">
                  <a:extLst>
                    <a:ext uri="{FF2B5EF4-FFF2-40B4-BE49-F238E27FC236}">
                      <a16:creationId xmlns:a16="http://schemas.microsoft.com/office/drawing/2014/main" id="{3F9FEF64-2C6B-2FC1-6073-37E5271E128E}"/>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9E7A41C-45D5-0049-7F58-BE551AEA511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522494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1" y="0"/>
            <a:ext cx="577438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526269" y="2692399"/>
            <a:ext cx="4943282" cy="4657204"/>
          </a:xfrm>
        </p:spPr>
        <p:txBody>
          <a:bodyPr>
            <a:normAutofit/>
          </a:bodyPr>
          <a:lstStyle/>
          <a:p>
            <a:pPr marL="15875" indent="-15875">
              <a:lnSpc>
                <a:spcPts val="2280"/>
              </a:lnSpc>
              <a:spcBef>
                <a:spcPts val="0"/>
              </a:spcBef>
            </a:pPr>
            <a:r>
              <a:rPr lang="en-US" sz="2200" dirty="0" err="1">
                <a:solidFill>
                  <a:schemeClr val="bg1"/>
                </a:solidFill>
              </a:rPr>
              <a:t>Analyse</a:t>
            </a:r>
            <a:r>
              <a:rPr lang="en-US" sz="2200" dirty="0">
                <a:solidFill>
                  <a:schemeClr val="bg1"/>
                </a:solidFill>
              </a:rPr>
              <a:t> the most important Stakeholders (those who are of special importance for the success of the recovery).  Map out your audiences on the basis of the audience analysis matrix.</a:t>
            </a:r>
          </a:p>
          <a:p>
            <a:pPr marL="15875" indent="-15875">
              <a:lnSpc>
                <a:spcPts val="2280"/>
              </a:lnSpc>
              <a:spcBef>
                <a:spcPts val="0"/>
              </a:spcBef>
            </a:pPr>
            <a:endParaRPr lang="en-US" sz="2200" dirty="0">
              <a:solidFill>
                <a:schemeClr val="bg1"/>
              </a:solidFill>
            </a:endParaRPr>
          </a:p>
          <a:p>
            <a:pPr marL="15875" indent="-15875">
              <a:lnSpc>
                <a:spcPts val="2280"/>
              </a:lnSpc>
              <a:spcBef>
                <a:spcPts val="0"/>
              </a:spcBef>
            </a:pPr>
            <a:r>
              <a:rPr lang="en-US" sz="2200" b="1" dirty="0">
                <a:solidFill>
                  <a:schemeClr val="bg1"/>
                </a:solidFill>
              </a:rPr>
              <a:t>Your communication strategy should</a:t>
            </a:r>
          </a:p>
          <a:p>
            <a:pPr marL="342900" indent="-342900">
              <a:lnSpc>
                <a:spcPts val="2280"/>
              </a:lnSpc>
              <a:spcBef>
                <a:spcPts val="0"/>
              </a:spcBef>
              <a:buFont typeface="Arial" panose="020B0604020202020204" pitchFamily="34" charset="0"/>
              <a:buChar char="•"/>
            </a:pPr>
            <a:r>
              <a:rPr lang="en-US" sz="2200" dirty="0">
                <a:solidFill>
                  <a:schemeClr val="bg1"/>
                </a:solidFill>
              </a:rPr>
              <a:t>Actively engage with champions</a:t>
            </a:r>
          </a:p>
          <a:p>
            <a:pPr marL="342900" indent="-342900">
              <a:lnSpc>
                <a:spcPts val="2280"/>
              </a:lnSpc>
              <a:spcBef>
                <a:spcPts val="0"/>
              </a:spcBef>
              <a:buFont typeface="Arial" panose="020B0604020202020204" pitchFamily="34" charset="0"/>
              <a:buChar char="•"/>
            </a:pPr>
            <a:r>
              <a:rPr lang="en-US" sz="2200" dirty="0">
                <a:solidFill>
                  <a:schemeClr val="bg1"/>
                </a:solidFill>
              </a:rPr>
              <a:t>Try to shift blockers to avoiders</a:t>
            </a:r>
          </a:p>
          <a:p>
            <a:pPr marL="342900" indent="-342900">
              <a:lnSpc>
                <a:spcPts val="2280"/>
              </a:lnSpc>
              <a:spcBef>
                <a:spcPts val="0"/>
              </a:spcBef>
              <a:buFont typeface="Arial" panose="020B0604020202020204" pitchFamily="34" charset="0"/>
              <a:buChar char="•"/>
            </a:pPr>
            <a:r>
              <a:rPr lang="en-US" sz="2200" dirty="0">
                <a:solidFill>
                  <a:schemeClr val="bg1"/>
                </a:solidFill>
              </a:rPr>
              <a:t>Try to shift avoiders to silent boosters</a:t>
            </a:r>
          </a:p>
          <a:p>
            <a:pPr marL="342900" indent="-342900">
              <a:lnSpc>
                <a:spcPts val="2280"/>
              </a:lnSpc>
              <a:spcBef>
                <a:spcPts val="0"/>
              </a:spcBef>
              <a:buFont typeface="Arial" panose="020B0604020202020204" pitchFamily="34" charset="0"/>
              <a:buChar char="•"/>
            </a:pPr>
            <a:r>
              <a:rPr lang="en-US" sz="2200" dirty="0">
                <a:solidFill>
                  <a:schemeClr val="bg1"/>
                </a:solidFill>
              </a:rPr>
              <a:t>Try to shift silent boosters to champions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4480446" cy="1875850"/>
          </a:xfrm>
        </p:spPr>
        <p:txBody>
          <a:bodyPr>
            <a:normAutofit/>
          </a:bodyPr>
          <a:lstStyle/>
          <a:p>
            <a:r>
              <a:rPr lang="en-GB" dirty="0">
                <a:solidFill>
                  <a:schemeClr val="bg1"/>
                </a:solidFill>
              </a:rPr>
              <a:t>Analyse Stakeholders position at the </a:t>
            </a:r>
            <a:r>
              <a:rPr lang="en-GB" b="1" dirty="0">
                <a:solidFill>
                  <a:schemeClr val="bg1"/>
                </a:solidFill>
              </a:rPr>
              <a:t>Beginning</a:t>
            </a:r>
            <a:r>
              <a:rPr lang="en-GB" dirty="0">
                <a:solidFill>
                  <a:schemeClr val="bg1"/>
                </a:solidFill>
              </a:rPr>
              <a:t> of a Crisis</a:t>
            </a:r>
          </a:p>
        </p:txBody>
      </p:sp>
      <p:sp>
        <p:nvSpPr>
          <p:cNvPr id="5" name="Freeform 316">
            <a:extLst>
              <a:ext uri="{FF2B5EF4-FFF2-40B4-BE49-F238E27FC236}">
                <a16:creationId xmlns:a16="http://schemas.microsoft.com/office/drawing/2014/main" id="{B43B32F2-40E3-737C-D114-07F268237A11}"/>
              </a:ext>
            </a:extLst>
          </p:cNvPr>
          <p:cNvSpPr>
            <a:spLocks/>
          </p:cNvSpPr>
          <p:nvPr/>
        </p:nvSpPr>
        <p:spPr bwMode="auto">
          <a:xfrm>
            <a:off x="6867328" y="1289157"/>
            <a:ext cx="2796043" cy="2519547"/>
          </a:xfrm>
          <a:custGeom>
            <a:avLst/>
            <a:gdLst>
              <a:gd name="T0" fmla="*/ 1503759 w 4380"/>
              <a:gd name="T1" fmla="*/ 3006829 h 4380"/>
              <a:gd name="T2" fmla="*/ 1503759 w 4380"/>
              <a:gd name="T3" fmla="*/ 3006829 h 4380"/>
              <a:gd name="T4" fmla="*/ 0 w 4380"/>
              <a:gd name="T5" fmla="*/ 1503758 h 4380"/>
              <a:gd name="T6" fmla="*/ 0 w 4380"/>
              <a:gd name="T7" fmla="*/ 1503758 h 4380"/>
              <a:gd name="T8" fmla="*/ 1503759 w 4380"/>
              <a:gd name="T9" fmla="*/ 0 h 4380"/>
              <a:gd name="T10" fmla="*/ 1503759 w 4380"/>
              <a:gd name="T11" fmla="*/ 0 h 4380"/>
              <a:gd name="T12" fmla="*/ 3006830 w 4380"/>
              <a:gd name="T13" fmla="*/ 1503758 h 4380"/>
              <a:gd name="T14" fmla="*/ 3006830 w 4380"/>
              <a:gd name="T15" fmla="*/ 3006829 h 4380"/>
              <a:gd name="T16" fmla="*/ 1503759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90" y="4379"/>
                </a:moveTo>
                <a:lnTo>
                  <a:pt x="2190" y="4379"/>
                </a:lnTo>
                <a:cubicBezTo>
                  <a:pt x="981" y="4379"/>
                  <a:pt x="0" y="3399"/>
                  <a:pt x="0" y="2190"/>
                </a:cubicBezTo>
                <a:cubicBezTo>
                  <a:pt x="0" y="981"/>
                  <a:pt x="981" y="0"/>
                  <a:pt x="2190" y="0"/>
                </a:cubicBezTo>
                <a:cubicBezTo>
                  <a:pt x="3399" y="0"/>
                  <a:pt x="4379" y="981"/>
                  <a:pt x="4379" y="2190"/>
                </a:cubicBezTo>
                <a:lnTo>
                  <a:pt x="4379" y="4379"/>
                </a:lnTo>
                <a:lnTo>
                  <a:pt x="2190" y="4379"/>
                </a:lnTo>
              </a:path>
            </a:pathLst>
          </a:custGeom>
          <a:solidFill>
            <a:srgbClr val="7F1C58">
              <a:alpha val="90769"/>
            </a:srgbClr>
          </a:solidFill>
          <a:ln>
            <a:noFill/>
          </a:ln>
        </p:spPr>
        <p:txBody>
          <a:bodyPr wrap="none" anchor="ctr"/>
          <a:lstStyle/>
          <a:p>
            <a:endParaRPr lang="en-GB" sz="2449" dirty="0">
              <a:latin typeface="+mj-lt"/>
            </a:endParaRPr>
          </a:p>
        </p:txBody>
      </p:sp>
      <p:sp>
        <p:nvSpPr>
          <p:cNvPr id="7" name="Freeform 315">
            <a:extLst>
              <a:ext uri="{FF2B5EF4-FFF2-40B4-BE49-F238E27FC236}">
                <a16:creationId xmlns:a16="http://schemas.microsoft.com/office/drawing/2014/main" id="{2E6BDED8-839E-D086-0D8D-9A661079F1F2}"/>
              </a:ext>
            </a:extLst>
          </p:cNvPr>
          <p:cNvSpPr>
            <a:spLocks/>
          </p:cNvSpPr>
          <p:nvPr/>
        </p:nvSpPr>
        <p:spPr bwMode="auto">
          <a:xfrm>
            <a:off x="8921688" y="1289157"/>
            <a:ext cx="2796043" cy="2519547"/>
          </a:xfrm>
          <a:custGeom>
            <a:avLst/>
            <a:gdLst>
              <a:gd name="T0" fmla="*/ 1503072 w 4380"/>
              <a:gd name="T1" fmla="*/ 3006829 h 4380"/>
              <a:gd name="T2" fmla="*/ 1503072 w 4380"/>
              <a:gd name="T3" fmla="*/ 3006829 h 4380"/>
              <a:gd name="T4" fmla="*/ 3006830 w 4380"/>
              <a:gd name="T5" fmla="*/ 1503758 h 4380"/>
              <a:gd name="T6" fmla="*/ 3006830 w 4380"/>
              <a:gd name="T7" fmla="*/ 1503758 h 4380"/>
              <a:gd name="T8" fmla="*/ 1503072 w 4380"/>
              <a:gd name="T9" fmla="*/ 0 h 4380"/>
              <a:gd name="T10" fmla="*/ 1503072 w 4380"/>
              <a:gd name="T11" fmla="*/ 0 h 4380"/>
              <a:gd name="T12" fmla="*/ 0 w 4380"/>
              <a:gd name="T13" fmla="*/ 1503758 h 4380"/>
              <a:gd name="T14" fmla="*/ 0 w 4380"/>
              <a:gd name="T15" fmla="*/ 3006829 h 4380"/>
              <a:gd name="T16" fmla="*/ 1503072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89" y="4379"/>
                </a:moveTo>
                <a:lnTo>
                  <a:pt x="2189" y="4379"/>
                </a:lnTo>
                <a:cubicBezTo>
                  <a:pt x="3398" y="4379"/>
                  <a:pt x="4379" y="3399"/>
                  <a:pt x="4379" y="2190"/>
                </a:cubicBezTo>
                <a:cubicBezTo>
                  <a:pt x="4379" y="981"/>
                  <a:pt x="3398" y="0"/>
                  <a:pt x="2189" y="0"/>
                </a:cubicBezTo>
                <a:cubicBezTo>
                  <a:pt x="981" y="0"/>
                  <a:pt x="0" y="981"/>
                  <a:pt x="0" y="2190"/>
                </a:cubicBezTo>
                <a:lnTo>
                  <a:pt x="0" y="4379"/>
                </a:lnTo>
                <a:lnTo>
                  <a:pt x="2189" y="4379"/>
                </a:lnTo>
              </a:path>
            </a:pathLst>
          </a:custGeom>
          <a:solidFill>
            <a:srgbClr val="B41F7A">
              <a:alpha val="86000"/>
            </a:srgbClr>
          </a:solidFill>
          <a:ln>
            <a:noFill/>
          </a:ln>
        </p:spPr>
        <p:txBody>
          <a:bodyPr wrap="none" anchor="ctr"/>
          <a:lstStyle/>
          <a:p>
            <a:endParaRPr lang="en-GB" sz="2449" dirty="0">
              <a:latin typeface="+mj-lt"/>
            </a:endParaRPr>
          </a:p>
        </p:txBody>
      </p:sp>
      <p:sp>
        <p:nvSpPr>
          <p:cNvPr id="32" name="Freeform 313">
            <a:extLst>
              <a:ext uri="{FF2B5EF4-FFF2-40B4-BE49-F238E27FC236}">
                <a16:creationId xmlns:a16="http://schemas.microsoft.com/office/drawing/2014/main" id="{50343E79-9508-BF60-F955-0E3738368527}"/>
              </a:ext>
            </a:extLst>
          </p:cNvPr>
          <p:cNvSpPr>
            <a:spLocks noChangeArrowheads="1"/>
          </p:cNvSpPr>
          <p:nvPr/>
        </p:nvSpPr>
        <p:spPr bwMode="auto">
          <a:xfrm>
            <a:off x="6867328" y="3247623"/>
            <a:ext cx="2796043" cy="2519547"/>
          </a:xfrm>
          <a:custGeom>
            <a:avLst/>
            <a:gdLst>
              <a:gd name="T0" fmla="*/ 2190 w 4380"/>
              <a:gd name="T1" fmla="*/ 0 h 4381"/>
              <a:gd name="T2" fmla="*/ 2190 w 4380"/>
              <a:gd name="T3" fmla="*/ 0 h 4381"/>
              <a:gd name="T4" fmla="*/ 0 w 4380"/>
              <a:gd name="T5" fmla="*/ 2190 h 4381"/>
              <a:gd name="T6" fmla="*/ 0 w 4380"/>
              <a:gd name="T7" fmla="*/ 2190 h 4381"/>
              <a:gd name="T8" fmla="*/ 2190 w 4380"/>
              <a:gd name="T9" fmla="*/ 4380 h 4381"/>
              <a:gd name="T10" fmla="*/ 2190 w 4380"/>
              <a:gd name="T11" fmla="*/ 4380 h 4381"/>
              <a:gd name="T12" fmla="*/ 4379 w 4380"/>
              <a:gd name="T13" fmla="*/ 2190 h 4381"/>
              <a:gd name="T14" fmla="*/ 4379 w 4380"/>
              <a:gd name="T15" fmla="*/ 0 h 4381"/>
              <a:gd name="T16" fmla="*/ 2190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90" y="0"/>
                </a:moveTo>
                <a:lnTo>
                  <a:pt x="2190" y="0"/>
                </a:lnTo>
                <a:cubicBezTo>
                  <a:pt x="981" y="0"/>
                  <a:pt x="0" y="981"/>
                  <a:pt x="0" y="2190"/>
                </a:cubicBezTo>
                <a:lnTo>
                  <a:pt x="0" y="2190"/>
                </a:lnTo>
                <a:cubicBezTo>
                  <a:pt x="0" y="3400"/>
                  <a:pt x="981" y="4380"/>
                  <a:pt x="2190" y="4380"/>
                </a:cubicBezTo>
                <a:lnTo>
                  <a:pt x="2190" y="4380"/>
                </a:lnTo>
                <a:cubicBezTo>
                  <a:pt x="3399" y="4380"/>
                  <a:pt x="4379" y="3400"/>
                  <a:pt x="4379" y="2190"/>
                </a:cubicBezTo>
                <a:lnTo>
                  <a:pt x="4379" y="0"/>
                </a:lnTo>
                <a:lnTo>
                  <a:pt x="2190" y="0"/>
                </a:lnTo>
              </a:path>
            </a:pathLst>
          </a:custGeom>
          <a:solidFill>
            <a:srgbClr val="F16924">
              <a:alpha val="93203"/>
            </a:srgbClr>
          </a:solidFill>
          <a:ln>
            <a:noFill/>
          </a:ln>
          <a:effectLst/>
        </p:spPr>
        <p:txBody>
          <a:bodyPr wrap="none" anchor="ctr"/>
          <a:lstStyle/>
          <a:p>
            <a:pPr>
              <a:defRPr/>
            </a:pPr>
            <a:endParaRPr lang="en-GB" sz="2449" dirty="0">
              <a:latin typeface="+mj-lt"/>
            </a:endParaRPr>
          </a:p>
        </p:txBody>
      </p:sp>
      <p:sp>
        <p:nvSpPr>
          <p:cNvPr id="33" name="Freeform 314">
            <a:extLst>
              <a:ext uri="{FF2B5EF4-FFF2-40B4-BE49-F238E27FC236}">
                <a16:creationId xmlns:a16="http://schemas.microsoft.com/office/drawing/2014/main" id="{3E0DEA17-3C8D-7D3E-7781-DD4A8ECDD2D7}"/>
              </a:ext>
            </a:extLst>
          </p:cNvPr>
          <p:cNvSpPr>
            <a:spLocks noChangeArrowheads="1"/>
          </p:cNvSpPr>
          <p:nvPr/>
        </p:nvSpPr>
        <p:spPr bwMode="auto">
          <a:xfrm>
            <a:off x="8921692" y="3247623"/>
            <a:ext cx="2796043" cy="2519547"/>
          </a:xfrm>
          <a:custGeom>
            <a:avLst/>
            <a:gdLst>
              <a:gd name="T0" fmla="*/ 2189 w 4380"/>
              <a:gd name="T1" fmla="*/ 0 h 4381"/>
              <a:gd name="T2" fmla="*/ 2189 w 4380"/>
              <a:gd name="T3" fmla="*/ 0 h 4381"/>
              <a:gd name="T4" fmla="*/ 4379 w 4380"/>
              <a:gd name="T5" fmla="*/ 2190 h 4381"/>
              <a:gd name="T6" fmla="*/ 4379 w 4380"/>
              <a:gd name="T7" fmla="*/ 2190 h 4381"/>
              <a:gd name="T8" fmla="*/ 2189 w 4380"/>
              <a:gd name="T9" fmla="*/ 4380 h 4381"/>
              <a:gd name="T10" fmla="*/ 2189 w 4380"/>
              <a:gd name="T11" fmla="*/ 4380 h 4381"/>
              <a:gd name="T12" fmla="*/ 0 w 4380"/>
              <a:gd name="T13" fmla="*/ 2190 h 4381"/>
              <a:gd name="T14" fmla="*/ 0 w 4380"/>
              <a:gd name="T15" fmla="*/ 0 h 4381"/>
              <a:gd name="T16" fmla="*/ 2189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89" y="0"/>
                </a:moveTo>
                <a:lnTo>
                  <a:pt x="2189" y="0"/>
                </a:lnTo>
                <a:cubicBezTo>
                  <a:pt x="3398" y="0"/>
                  <a:pt x="4379" y="981"/>
                  <a:pt x="4379" y="2190"/>
                </a:cubicBezTo>
                <a:lnTo>
                  <a:pt x="4379" y="2190"/>
                </a:lnTo>
                <a:cubicBezTo>
                  <a:pt x="4379" y="3400"/>
                  <a:pt x="3398" y="4380"/>
                  <a:pt x="2189" y="4380"/>
                </a:cubicBezTo>
                <a:lnTo>
                  <a:pt x="2189" y="4380"/>
                </a:lnTo>
                <a:cubicBezTo>
                  <a:pt x="981" y="4380"/>
                  <a:pt x="0" y="3400"/>
                  <a:pt x="0" y="2190"/>
                </a:cubicBezTo>
                <a:lnTo>
                  <a:pt x="0" y="0"/>
                </a:lnTo>
                <a:lnTo>
                  <a:pt x="2189" y="0"/>
                </a:lnTo>
              </a:path>
            </a:pathLst>
          </a:custGeom>
          <a:solidFill>
            <a:srgbClr val="EDA13E">
              <a:alpha val="90000"/>
            </a:srgbClr>
          </a:solidFill>
          <a:ln>
            <a:noFill/>
          </a:ln>
          <a:effectLst/>
        </p:spPr>
        <p:txBody>
          <a:bodyPr wrap="none" anchor="ctr"/>
          <a:lstStyle/>
          <a:p>
            <a:pPr>
              <a:defRPr/>
            </a:pPr>
            <a:endParaRPr lang="en-GB" sz="2449" dirty="0">
              <a:latin typeface="+mj-lt"/>
            </a:endParaRPr>
          </a:p>
        </p:txBody>
      </p:sp>
      <p:sp>
        <p:nvSpPr>
          <p:cNvPr id="34" name="TextBox 13">
            <a:extLst>
              <a:ext uri="{FF2B5EF4-FFF2-40B4-BE49-F238E27FC236}">
                <a16:creationId xmlns:a16="http://schemas.microsoft.com/office/drawing/2014/main" id="{C8E2D341-9B1B-E737-30D7-1AC5FB3EED24}"/>
              </a:ext>
            </a:extLst>
          </p:cNvPr>
          <p:cNvSpPr txBox="1"/>
          <p:nvPr/>
        </p:nvSpPr>
        <p:spPr>
          <a:xfrm>
            <a:off x="7428753" y="2086547"/>
            <a:ext cx="1393267" cy="523220"/>
          </a:xfrm>
          <a:prstGeom prst="rect">
            <a:avLst/>
          </a:prstGeom>
          <a:noFill/>
        </p:spPr>
        <p:txBody>
          <a:bodyPr wrap="none" rtlCol="0" anchor="ctr">
            <a:spAutoFit/>
          </a:bodyPr>
          <a:lstStyle/>
          <a:p>
            <a:pPr algn="ctr"/>
            <a:r>
              <a:rPr lang="en-GB" sz="2800" dirty="0">
                <a:solidFill>
                  <a:schemeClr val="bg1"/>
                </a:solidFill>
                <a:ea typeface="Source Sans Pro" panose="020B0503030403020204" pitchFamily="34" charset="0"/>
              </a:rPr>
              <a:t>Blockers</a:t>
            </a:r>
          </a:p>
        </p:txBody>
      </p:sp>
      <p:sp>
        <p:nvSpPr>
          <p:cNvPr id="35" name="TextBox 14">
            <a:extLst>
              <a:ext uri="{FF2B5EF4-FFF2-40B4-BE49-F238E27FC236}">
                <a16:creationId xmlns:a16="http://schemas.microsoft.com/office/drawing/2014/main" id="{EAC5723A-ADB9-B091-6DC8-EC2A289B8B7D}"/>
              </a:ext>
            </a:extLst>
          </p:cNvPr>
          <p:cNvSpPr txBox="1"/>
          <p:nvPr/>
        </p:nvSpPr>
        <p:spPr>
          <a:xfrm>
            <a:off x="9485858" y="2086547"/>
            <a:ext cx="1813317" cy="523220"/>
          </a:xfrm>
          <a:prstGeom prst="rect">
            <a:avLst/>
          </a:prstGeom>
          <a:noFill/>
        </p:spPr>
        <p:txBody>
          <a:bodyPr wrap="none" rtlCol="0" anchor="ctr">
            <a:spAutoFit/>
          </a:bodyPr>
          <a:lstStyle/>
          <a:p>
            <a:pPr algn="ctr"/>
            <a:r>
              <a:rPr lang="en-GB" sz="2800">
                <a:solidFill>
                  <a:schemeClr val="bg1"/>
                </a:solidFill>
                <a:ea typeface="Source Sans Pro" panose="020B0503030403020204" pitchFamily="34" charset="0"/>
              </a:rPr>
              <a:t>Champions</a:t>
            </a:r>
            <a:endParaRPr lang="en-GB" sz="2800" dirty="0">
              <a:solidFill>
                <a:schemeClr val="bg1"/>
              </a:solidFill>
              <a:ea typeface="Source Sans Pro" panose="020B0503030403020204" pitchFamily="34" charset="0"/>
            </a:endParaRPr>
          </a:p>
        </p:txBody>
      </p:sp>
      <p:sp>
        <p:nvSpPr>
          <p:cNvPr id="36" name="TextBox 15">
            <a:extLst>
              <a:ext uri="{FF2B5EF4-FFF2-40B4-BE49-F238E27FC236}">
                <a16:creationId xmlns:a16="http://schemas.microsoft.com/office/drawing/2014/main" id="{B9DC6567-86A2-E6C0-3A94-33EEDB116F25}"/>
              </a:ext>
            </a:extLst>
          </p:cNvPr>
          <p:cNvSpPr txBox="1"/>
          <p:nvPr/>
        </p:nvSpPr>
        <p:spPr>
          <a:xfrm>
            <a:off x="7403938" y="4248065"/>
            <a:ext cx="1442896" cy="523220"/>
          </a:xfrm>
          <a:prstGeom prst="rect">
            <a:avLst/>
          </a:prstGeom>
          <a:noFill/>
        </p:spPr>
        <p:txBody>
          <a:bodyPr wrap="none" rtlCol="0" anchor="ctr">
            <a:spAutoFit/>
          </a:bodyPr>
          <a:lstStyle/>
          <a:p>
            <a:pPr algn="ctr"/>
            <a:r>
              <a:rPr lang="en-GB" sz="2800">
                <a:solidFill>
                  <a:schemeClr val="bg1"/>
                </a:solidFill>
                <a:ea typeface="Source Sans Pro" panose="020B0503030403020204" pitchFamily="34" charset="0"/>
              </a:rPr>
              <a:t>Avoiders</a:t>
            </a:r>
            <a:endParaRPr lang="en-GB" sz="2800" dirty="0">
              <a:solidFill>
                <a:schemeClr val="bg1"/>
              </a:solidFill>
              <a:ea typeface="Source Sans Pro" panose="020B0503030403020204" pitchFamily="34" charset="0"/>
            </a:endParaRPr>
          </a:p>
        </p:txBody>
      </p:sp>
      <p:sp>
        <p:nvSpPr>
          <p:cNvPr id="37" name="TextBox 16">
            <a:extLst>
              <a:ext uri="{FF2B5EF4-FFF2-40B4-BE49-F238E27FC236}">
                <a16:creationId xmlns:a16="http://schemas.microsoft.com/office/drawing/2014/main" id="{BFDCD7E3-967A-EDB3-23EA-00ABC80711A7}"/>
              </a:ext>
            </a:extLst>
          </p:cNvPr>
          <p:cNvSpPr txBox="1"/>
          <p:nvPr/>
        </p:nvSpPr>
        <p:spPr>
          <a:xfrm>
            <a:off x="9220432" y="4248065"/>
            <a:ext cx="2344168" cy="523220"/>
          </a:xfrm>
          <a:prstGeom prst="rect">
            <a:avLst/>
          </a:prstGeom>
          <a:noFill/>
        </p:spPr>
        <p:txBody>
          <a:bodyPr wrap="none" rtlCol="0" anchor="ctr">
            <a:spAutoFit/>
          </a:bodyPr>
          <a:lstStyle/>
          <a:p>
            <a:pPr algn="ctr"/>
            <a:r>
              <a:rPr lang="en-GB" sz="2800" dirty="0">
                <a:solidFill>
                  <a:schemeClr val="bg1"/>
                </a:solidFill>
                <a:ea typeface="Source Sans Pro" panose="020B0503030403020204" pitchFamily="34" charset="0"/>
              </a:rPr>
              <a:t>Silent Boosters</a:t>
            </a:r>
          </a:p>
        </p:txBody>
      </p:sp>
      <p:cxnSp>
        <p:nvCxnSpPr>
          <p:cNvPr id="38" name="Gerade Verbindung mit Pfeil 5">
            <a:extLst>
              <a:ext uri="{FF2B5EF4-FFF2-40B4-BE49-F238E27FC236}">
                <a16:creationId xmlns:a16="http://schemas.microsoft.com/office/drawing/2014/main" id="{B3DF8680-F993-7481-76E9-98C797C1503C}"/>
              </a:ext>
            </a:extLst>
          </p:cNvPr>
          <p:cNvCxnSpPr>
            <a:cxnSpLocks/>
          </p:cNvCxnSpPr>
          <p:nvPr/>
        </p:nvCxnSpPr>
        <p:spPr>
          <a:xfrm>
            <a:off x="6417615" y="6039883"/>
            <a:ext cx="5228358" cy="0"/>
          </a:xfrm>
          <a:prstGeom prst="straightConnector1">
            <a:avLst/>
          </a:prstGeom>
          <a:ln>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7">
            <a:extLst>
              <a:ext uri="{FF2B5EF4-FFF2-40B4-BE49-F238E27FC236}">
                <a16:creationId xmlns:a16="http://schemas.microsoft.com/office/drawing/2014/main" id="{D4FA430D-FE9D-BFC1-6FC0-CC1639220BE8}"/>
              </a:ext>
            </a:extLst>
          </p:cNvPr>
          <p:cNvCxnSpPr>
            <a:cxnSpLocks/>
          </p:cNvCxnSpPr>
          <p:nvPr/>
        </p:nvCxnSpPr>
        <p:spPr>
          <a:xfrm flipV="1">
            <a:off x="6417615" y="914400"/>
            <a:ext cx="0" cy="5125483"/>
          </a:xfrm>
          <a:prstGeom prst="straightConnector1">
            <a:avLst/>
          </a:prstGeom>
          <a:ln>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21">
            <a:extLst>
              <a:ext uri="{FF2B5EF4-FFF2-40B4-BE49-F238E27FC236}">
                <a16:creationId xmlns:a16="http://schemas.microsoft.com/office/drawing/2014/main" id="{CAEA5434-C201-71CA-50D4-EA08643D90CE}"/>
              </a:ext>
            </a:extLst>
          </p:cNvPr>
          <p:cNvSpPr txBox="1"/>
          <p:nvPr/>
        </p:nvSpPr>
        <p:spPr>
          <a:xfrm>
            <a:off x="6417615" y="6170298"/>
            <a:ext cx="5192708" cy="369332"/>
          </a:xfrm>
          <a:prstGeom prst="rect">
            <a:avLst/>
          </a:prstGeom>
          <a:noFill/>
        </p:spPr>
        <p:txBody>
          <a:bodyPr wrap="square" rtlCol="0" anchor="b" anchorCtr="0">
            <a:spAutoFit/>
          </a:bodyPr>
          <a:lstStyle/>
          <a:p>
            <a:pPr algn="ctr"/>
            <a:r>
              <a:rPr lang="en-GB" b="1" dirty="0">
                <a:solidFill>
                  <a:srgbClr val="595959"/>
                </a:solidFill>
                <a:ea typeface="League Spartan" charset="0"/>
                <a:cs typeface="Poppins" pitchFamily="2" charset="77"/>
              </a:rPr>
              <a:t>Common Interest</a:t>
            </a:r>
          </a:p>
        </p:txBody>
      </p:sp>
      <p:sp>
        <p:nvSpPr>
          <p:cNvPr id="41" name="TextBox 21">
            <a:extLst>
              <a:ext uri="{FF2B5EF4-FFF2-40B4-BE49-F238E27FC236}">
                <a16:creationId xmlns:a16="http://schemas.microsoft.com/office/drawing/2014/main" id="{FC8AA3D6-F9A4-F877-9C8F-7805A3D7908B}"/>
              </a:ext>
            </a:extLst>
          </p:cNvPr>
          <p:cNvSpPr txBox="1"/>
          <p:nvPr/>
        </p:nvSpPr>
        <p:spPr>
          <a:xfrm rot="5400000">
            <a:off x="3763876" y="3380690"/>
            <a:ext cx="4949055" cy="369332"/>
          </a:xfrm>
          <a:prstGeom prst="rect">
            <a:avLst/>
          </a:prstGeom>
          <a:noFill/>
        </p:spPr>
        <p:txBody>
          <a:bodyPr wrap="square" rtlCol="0" anchor="b" anchorCtr="0">
            <a:spAutoFit/>
          </a:bodyPr>
          <a:lstStyle/>
          <a:p>
            <a:pPr algn="ctr"/>
            <a:r>
              <a:rPr lang="en-GB" b="1" dirty="0">
                <a:solidFill>
                  <a:srgbClr val="595959"/>
                </a:solidFill>
                <a:ea typeface="League Spartan" charset="0"/>
                <a:cs typeface="Poppins" pitchFamily="2" charset="77"/>
              </a:rPr>
              <a:t>Energy Invested</a:t>
            </a:r>
          </a:p>
        </p:txBody>
      </p:sp>
      <p:sp>
        <p:nvSpPr>
          <p:cNvPr id="42" name="TextBox 13">
            <a:extLst>
              <a:ext uri="{FF2B5EF4-FFF2-40B4-BE49-F238E27FC236}">
                <a16:creationId xmlns:a16="http://schemas.microsoft.com/office/drawing/2014/main" id="{8D2ADA10-3862-2E0C-5CA2-4A77914D62B4}"/>
              </a:ext>
            </a:extLst>
          </p:cNvPr>
          <p:cNvSpPr txBox="1"/>
          <p:nvPr/>
        </p:nvSpPr>
        <p:spPr>
          <a:xfrm>
            <a:off x="7261435" y="2533845"/>
            <a:ext cx="1727903"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Active Resisters</a:t>
            </a:r>
          </a:p>
        </p:txBody>
      </p:sp>
      <p:sp>
        <p:nvSpPr>
          <p:cNvPr id="43" name="TextBox 14">
            <a:extLst>
              <a:ext uri="{FF2B5EF4-FFF2-40B4-BE49-F238E27FC236}">
                <a16:creationId xmlns:a16="http://schemas.microsoft.com/office/drawing/2014/main" id="{A06D59D7-3941-A514-A518-EAC5EBD6A3E1}"/>
              </a:ext>
            </a:extLst>
          </p:cNvPr>
          <p:cNvSpPr txBox="1"/>
          <p:nvPr/>
        </p:nvSpPr>
        <p:spPr>
          <a:xfrm>
            <a:off x="9548760" y="2576888"/>
            <a:ext cx="1687513"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Active Supporters</a:t>
            </a:r>
          </a:p>
        </p:txBody>
      </p:sp>
      <p:sp>
        <p:nvSpPr>
          <p:cNvPr id="44" name="TextBox 15">
            <a:extLst>
              <a:ext uri="{FF2B5EF4-FFF2-40B4-BE49-F238E27FC236}">
                <a16:creationId xmlns:a16="http://schemas.microsoft.com/office/drawing/2014/main" id="{DDBAA945-641A-3A1C-8776-286D244D6DB0}"/>
              </a:ext>
            </a:extLst>
          </p:cNvPr>
          <p:cNvSpPr txBox="1"/>
          <p:nvPr/>
        </p:nvSpPr>
        <p:spPr>
          <a:xfrm>
            <a:off x="7147633" y="4738365"/>
            <a:ext cx="1955506"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Passive Resisters</a:t>
            </a:r>
          </a:p>
        </p:txBody>
      </p:sp>
      <p:sp>
        <p:nvSpPr>
          <p:cNvPr id="45" name="TextBox 16">
            <a:extLst>
              <a:ext uri="{FF2B5EF4-FFF2-40B4-BE49-F238E27FC236}">
                <a16:creationId xmlns:a16="http://schemas.microsoft.com/office/drawing/2014/main" id="{BCD33C7E-8101-8ECC-2DA5-B051DF6EBD74}"/>
              </a:ext>
            </a:extLst>
          </p:cNvPr>
          <p:cNvSpPr txBox="1"/>
          <p:nvPr/>
        </p:nvSpPr>
        <p:spPr>
          <a:xfrm>
            <a:off x="9485492" y="4784289"/>
            <a:ext cx="1814049"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Passive Supporters</a:t>
            </a:r>
          </a:p>
        </p:txBody>
      </p:sp>
      <p:sp>
        <p:nvSpPr>
          <p:cNvPr id="46" name="Rectangle 45">
            <a:extLst>
              <a:ext uri="{FF2B5EF4-FFF2-40B4-BE49-F238E27FC236}">
                <a16:creationId xmlns:a16="http://schemas.microsoft.com/office/drawing/2014/main" id="{0BFEFE3E-83F0-94C6-FF41-9FEC2E496AE6}"/>
              </a:ext>
            </a:extLst>
          </p:cNvPr>
          <p:cNvSpPr/>
          <p:nvPr/>
        </p:nvSpPr>
        <p:spPr>
          <a:xfrm>
            <a:off x="474265" y="231620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61273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71946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728073" y="406400"/>
            <a:ext cx="7057528"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dirty="0">
                <a:solidFill>
                  <a:schemeClr val="bg1"/>
                </a:solidFill>
              </a:rPr>
              <a:t>The objective of crisis management is to eliminate the potential harm and allow the </a:t>
            </a:r>
            <a:r>
              <a:rPr lang="en-US" dirty="0" err="1">
                <a:solidFill>
                  <a:schemeClr val="bg1"/>
                </a:solidFill>
              </a:rPr>
              <a:t>organisation</a:t>
            </a:r>
            <a:r>
              <a:rPr lang="en-US" dirty="0">
                <a:solidFill>
                  <a:schemeClr val="bg1"/>
                </a:solidFill>
              </a:rPr>
              <a:t> to resume execution of its strategy.  During the business crisis, communication with the major stakeholders is essential.</a:t>
            </a:r>
          </a:p>
          <a:p>
            <a:pPr marL="15875" indent="-15875">
              <a:lnSpc>
                <a:spcPct val="150000"/>
              </a:lnSpc>
            </a:pPr>
            <a:endParaRPr lang="en-US" sz="800" dirty="0">
              <a:solidFill>
                <a:schemeClr val="bg1"/>
              </a:solidFill>
            </a:endParaRPr>
          </a:p>
          <a:p>
            <a:pPr marL="15875" indent="-15875"/>
            <a:r>
              <a:rPr lang="en-US" b="1" dirty="0">
                <a:solidFill>
                  <a:schemeClr val="bg1"/>
                </a:solidFill>
              </a:rPr>
              <a:t>Business Crisis Communication has the following major objectives:</a:t>
            </a:r>
          </a:p>
          <a:p>
            <a:pPr marL="15875" indent="-15875"/>
            <a:endParaRPr lang="en-US"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2"/>
            <a:ext cx="3666420" cy="2170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Strategic Objectives of Communication </a:t>
            </a:r>
            <a:r>
              <a:rPr lang="en-GB" b="1" dirty="0">
                <a:solidFill>
                  <a:schemeClr val="bg1"/>
                </a:solidFill>
              </a:rPr>
              <a:t>DURING</a:t>
            </a:r>
            <a:r>
              <a:rPr lang="en-GB" dirty="0">
                <a:solidFill>
                  <a:schemeClr val="bg1"/>
                </a:solidFill>
              </a:rPr>
              <a:t> a crisis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3327159" y="1293888"/>
            <a:ext cx="205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3">
            <a:extLst>
              <a:ext uri="{FF2B5EF4-FFF2-40B4-BE49-F238E27FC236}">
                <a16:creationId xmlns:a16="http://schemas.microsoft.com/office/drawing/2014/main" id="{A48ED906-58BC-1727-FFA0-BF2B2756959F}"/>
              </a:ext>
            </a:extLst>
          </p:cNvPr>
          <p:cNvGrpSpPr/>
          <p:nvPr/>
        </p:nvGrpSpPr>
        <p:grpSpPr>
          <a:xfrm>
            <a:off x="530826" y="2854387"/>
            <a:ext cx="10896391" cy="3448907"/>
            <a:chOff x="3649227" y="1891861"/>
            <a:chExt cx="12559024" cy="4080288"/>
          </a:xfrm>
        </p:grpSpPr>
        <p:sp>
          <p:nvSpPr>
            <p:cNvPr id="3" name="Pentagon 6">
              <a:extLst>
                <a:ext uri="{FF2B5EF4-FFF2-40B4-BE49-F238E27FC236}">
                  <a16:creationId xmlns:a16="http://schemas.microsoft.com/office/drawing/2014/main" id="{51679894-A8DD-CC6C-2583-05C0FB96D719}"/>
                </a:ext>
              </a:extLst>
            </p:cNvPr>
            <p:cNvSpPr/>
            <p:nvPr/>
          </p:nvSpPr>
          <p:spPr>
            <a:xfrm>
              <a:off x="7915823" y="3106373"/>
              <a:ext cx="8147109" cy="839242"/>
            </a:xfrm>
            <a:prstGeom prst="homePlate">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4" name="Pentagon 7">
              <a:extLst>
                <a:ext uri="{FF2B5EF4-FFF2-40B4-BE49-F238E27FC236}">
                  <a16:creationId xmlns:a16="http://schemas.microsoft.com/office/drawing/2014/main" id="{363E3A73-614F-75D6-E873-1C955787EDE5}"/>
                </a:ext>
              </a:extLst>
            </p:cNvPr>
            <p:cNvSpPr/>
            <p:nvPr/>
          </p:nvSpPr>
          <p:spPr>
            <a:xfrm>
              <a:off x="7925556" y="3874279"/>
              <a:ext cx="8282687" cy="824473"/>
            </a:xfrm>
            <a:prstGeom prst="homePlate">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5" name="Pentagon 8">
              <a:extLst>
                <a:ext uri="{FF2B5EF4-FFF2-40B4-BE49-F238E27FC236}">
                  <a16:creationId xmlns:a16="http://schemas.microsoft.com/office/drawing/2014/main" id="{51F02347-1C8D-7E95-F646-53EDAC520403}"/>
                </a:ext>
              </a:extLst>
            </p:cNvPr>
            <p:cNvSpPr/>
            <p:nvPr/>
          </p:nvSpPr>
          <p:spPr>
            <a:xfrm>
              <a:off x="7925556" y="4694375"/>
              <a:ext cx="8282695" cy="844078"/>
            </a:xfrm>
            <a:prstGeom prst="homePlate">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6" name="Pentagon 9">
              <a:extLst>
                <a:ext uri="{FF2B5EF4-FFF2-40B4-BE49-F238E27FC236}">
                  <a16:creationId xmlns:a16="http://schemas.microsoft.com/office/drawing/2014/main" id="{21378E91-5A8F-9C56-CC70-41B2F462B7C2}"/>
                </a:ext>
              </a:extLst>
            </p:cNvPr>
            <p:cNvSpPr/>
            <p:nvPr/>
          </p:nvSpPr>
          <p:spPr>
            <a:xfrm>
              <a:off x="7915824" y="2301045"/>
              <a:ext cx="8066168" cy="824473"/>
            </a:xfrm>
            <a:prstGeom prst="homePlate">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7" name="Rectangle 10">
              <a:extLst>
                <a:ext uri="{FF2B5EF4-FFF2-40B4-BE49-F238E27FC236}">
                  <a16:creationId xmlns:a16="http://schemas.microsoft.com/office/drawing/2014/main" id="{B0BC658F-F251-F2E8-D79B-90A22413AD4E}"/>
                </a:ext>
              </a:extLst>
            </p:cNvPr>
            <p:cNvSpPr/>
            <p:nvPr/>
          </p:nvSpPr>
          <p:spPr>
            <a:xfrm>
              <a:off x="5657923" y="3427445"/>
              <a:ext cx="1798582" cy="519724"/>
            </a:xfrm>
            <a:prstGeom prst="rect">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8" name="Rectangle 11">
              <a:extLst>
                <a:ext uri="{FF2B5EF4-FFF2-40B4-BE49-F238E27FC236}">
                  <a16:creationId xmlns:a16="http://schemas.microsoft.com/office/drawing/2014/main" id="{B3A4E317-B5E9-4079-BA39-2C39005E1335}"/>
                </a:ext>
              </a:extLst>
            </p:cNvPr>
            <p:cNvSpPr/>
            <p:nvPr/>
          </p:nvSpPr>
          <p:spPr>
            <a:xfrm>
              <a:off x="5661365" y="3876235"/>
              <a:ext cx="1795141" cy="506237"/>
            </a:xfrm>
            <a:prstGeom prst="rect">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9" name="Rectangle 12">
              <a:extLst>
                <a:ext uri="{FF2B5EF4-FFF2-40B4-BE49-F238E27FC236}">
                  <a16:creationId xmlns:a16="http://schemas.microsoft.com/office/drawing/2014/main" id="{115F0692-E55B-F7B0-8437-0F40FD23DBEA}"/>
                </a:ext>
              </a:extLst>
            </p:cNvPr>
            <p:cNvSpPr/>
            <p:nvPr/>
          </p:nvSpPr>
          <p:spPr>
            <a:xfrm>
              <a:off x="5658941" y="4383904"/>
              <a:ext cx="1819439" cy="587028"/>
            </a:xfrm>
            <a:prstGeom prst="rect">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10" name="Rectangle 13">
              <a:extLst>
                <a:ext uri="{FF2B5EF4-FFF2-40B4-BE49-F238E27FC236}">
                  <a16:creationId xmlns:a16="http://schemas.microsoft.com/office/drawing/2014/main" id="{0F8E1343-C0D7-DB91-F776-47B569B52387}"/>
                </a:ext>
              </a:extLst>
            </p:cNvPr>
            <p:cNvSpPr/>
            <p:nvPr/>
          </p:nvSpPr>
          <p:spPr>
            <a:xfrm>
              <a:off x="5638612" y="2884053"/>
              <a:ext cx="1862293" cy="544947"/>
            </a:xfrm>
            <a:prstGeom prst="rect">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grpSp>
          <p:nvGrpSpPr>
            <p:cNvPr id="11" name="Group 14">
              <a:extLst>
                <a:ext uri="{FF2B5EF4-FFF2-40B4-BE49-F238E27FC236}">
                  <a16:creationId xmlns:a16="http://schemas.microsoft.com/office/drawing/2014/main" id="{DA218EA2-FA36-47EE-14D7-EF6B2F0FF4A2}"/>
                </a:ext>
              </a:extLst>
            </p:cNvPr>
            <p:cNvGrpSpPr/>
            <p:nvPr/>
          </p:nvGrpSpPr>
          <p:grpSpPr>
            <a:xfrm>
              <a:off x="7456505" y="2285407"/>
              <a:ext cx="469052" cy="1661763"/>
              <a:chOff x="413581" y="698501"/>
              <a:chExt cx="556244" cy="1970670"/>
            </a:xfrm>
          </p:grpSpPr>
          <p:sp>
            <p:nvSpPr>
              <p:cNvPr id="29" name="Freeform 15">
                <a:extLst>
                  <a:ext uri="{FF2B5EF4-FFF2-40B4-BE49-F238E27FC236}">
                    <a16:creationId xmlns:a16="http://schemas.microsoft.com/office/drawing/2014/main" id="{201E2E5C-5A73-EE7A-CB5D-B8CE5D4B4630}"/>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30" name="Freeform 16">
                <a:extLst>
                  <a:ext uri="{FF2B5EF4-FFF2-40B4-BE49-F238E27FC236}">
                    <a16:creationId xmlns:a16="http://schemas.microsoft.com/office/drawing/2014/main" id="{91D914CC-592C-FD3C-7E16-5181AC0D5835}"/>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grpSp>
        <p:sp>
          <p:nvSpPr>
            <p:cNvPr id="12" name="Freeform 11">
              <a:extLst>
                <a:ext uri="{FF2B5EF4-FFF2-40B4-BE49-F238E27FC236}">
                  <a16:creationId xmlns:a16="http://schemas.microsoft.com/office/drawing/2014/main" id="{AA8EA921-0E73-70C2-E5F6-A1C35C502359}"/>
                </a:ext>
              </a:extLst>
            </p:cNvPr>
            <p:cNvSpPr/>
            <p:nvPr/>
          </p:nvSpPr>
          <p:spPr>
            <a:xfrm flipV="1">
              <a:off x="7456725" y="4327228"/>
              <a:ext cx="468830" cy="1229672"/>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13" name="Freeform 12">
              <a:extLst>
                <a:ext uri="{FF2B5EF4-FFF2-40B4-BE49-F238E27FC236}">
                  <a16:creationId xmlns:a16="http://schemas.microsoft.com/office/drawing/2014/main" id="{36325E37-FE82-378D-8A71-880D5E3F5BA5}"/>
                </a:ext>
              </a:extLst>
            </p:cNvPr>
            <p:cNvSpPr/>
            <p:nvPr/>
          </p:nvSpPr>
          <p:spPr>
            <a:xfrm flipV="1">
              <a:off x="7456503" y="3876236"/>
              <a:ext cx="469052" cy="823948"/>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14" name="Freeform 3">
              <a:extLst>
                <a:ext uri="{FF2B5EF4-FFF2-40B4-BE49-F238E27FC236}">
                  <a16:creationId xmlns:a16="http://schemas.microsoft.com/office/drawing/2014/main" id="{09972734-09AC-2235-2184-499FD38DCEBD}"/>
                </a:ext>
              </a:extLst>
            </p:cNvPr>
            <p:cNvSpPr>
              <a:spLocks noChangeArrowheads="1"/>
            </p:cNvSpPr>
            <p:nvPr/>
          </p:nvSpPr>
          <p:spPr bwMode="auto">
            <a:xfrm>
              <a:off x="4557960" y="2829893"/>
              <a:ext cx="2204587" cy="2204587"/>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pPr>
                <a:lnSpc>
                  <a:spcPts val="2240"/>
                </a:lnSpc>
              </a:pPr>
              <a:endParaRPr lang="en-GB" sz="2200" dirty="0"/>
            </a:p>
          </p:txBody>
        </p:sp>
        <p:sp>
          <p:nvSpPr>
            <p:cNvPr id="15" name="Freeform 4">
              <a:extLst>
                <a:ext uri="{FF2B5EF4-FFF2-40B4-BE49-F238E27FC236}">
                  <a16:creationId xmlns:a16="http://schemas.microsoft.com/office/drawing/2014/main" id="{2BB2C558-C99C-654B-7F92-D3444FBB6B62}"/>
                </a:ext>
              </a:extLst>
            </p:cNvPr>
            <p:cNvSpPr>
              <a:spLocks noChangeArrowheads="1"/>
            </p:cNvSpPr>
            <p:nvPr/>
          </p:nvSpPr>
          <p:spPr bwMode="auto">
            <a:xfrm>
              <a:off x="5658943" y="2672536"/>
              <a:ext cx="1259971" cy="2518986"/>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rgbClr val="EDA13E"/>
            </a:solidFill>
            <a:ln>
              <a:noFill/>
            </a:ln>
            <a:effectLst/>
          </p:spPr>
          <p:txBody>
            <a:bodyPr wrap="square" anchor="ctr">
              <a:noAutofit/>
            </a:bodyPr>
            <a:lstStyle/>
            <a:p>
              <a:pPr>
                <a:lnSpc>
                  <a:spcPts val="2240"/>
                </a:lnSpc>
              </a:pPr>
              <a:endParaRPr lang="en-GB" sz="2200" dirty="0"/>
            </a:p>
          </p:txBody>
        </p:sp>
        <p:sp>
          <p:nvSpPr>
            <p:cNvPr id="16" name="Freeform 5">
              <a:extLst>
                <a:ext uri="{FF2B5EF4-FFF2-40B4-BE49-F238E27FC236}">
                  <a16:creationId xmlns:a16="http://schemas.microsoft.com/office/drawing/2014/main" id="{A414E128-D888-FA82-7329-563397ECF6C3}"/>
                </a:ext>
              </a:extLst>
            </p:cNvPr>
            <p:cNvSpPr>
              <a:spLocks noChangeArrowheads="1"/>
            </p:cNvSpPr>
            <p:nvPr/>
          </p:nvSpPr>
          <p:spPr bwMode="auto">
            <a:xfrm>
              <a:off x="4400519" y="2672734"/>
              <a:ext cx="1260844" cy="2518788"/>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rgbClr val="EDA13E"/>
            </a:solidFill>
            <a:ln>
              <a:noFill/>
            </a:ln>
            <a:effectLst/>
          </p:spPr>
          <p:txBody>
            <a:bodyPr wrap="square" anchor="ctr">
              <a:noAutofit/>
            </a:bodyPr>
            <a:lstStyle/>
            <a:p>
              <a:pPr>
                <a:lnSpc>
                  <a:spcPts val="2240"/>
                </a:lnSpc>
              </a:pPr>
              <a:endParaRPr lang="en-GB" sz="2200" dirty="0"/>
            </a:p>
          </p:txBody>
        </p:sp>
        <p:sp>
          <p:nvSpPr>
            <p:cNvPr id="17" name="Freeform 10">
              <a:extLst>
                <a:ext uri="{FF2B5EF4-FFF2-40B4-BE49-F238E27FC236}">
                  <a16:creationId xmlns:a16="http://schemas.microsoft.com/office/drawing/2014/main" id="{E22F5F9F-8DC0-9836-1ADC-C5F5E2EAC0CE}"/>
                </a:ext>
              </a:extLst>
            </p:cNvPr>
            <p:cNvSpPr>
              <a:spLocks noChangeArrowheads="1"/>
            </p:cNvSpPr>
            <p:nvPr/>
          </p:nvSpPr>
          <p:spPr bwMode="auto">
            <a:xfrm rot="15300000">
              <a:off x="4829024" y="1953466"/>
              <a:ext cx="724329" cy="601119"/>
            </a:xfrm>
            <a:custGeom>
              <a:avLst/>
              <a:gdLst>
                <a:gd name="T0" fmla="*/ 2567 w 2568"/>
                <a:gd name="T1" fmla="*/ 0 h 2132"/>
                <a:gd name="T2" fmla="*/ 1579 w 2568"/>
                <a:gd name="T3" fmla="*/ 1065 h 2132"/>
                <a:gd name="T4" fmla="*/ 2567 w 2568"/>
                <a:gd name="T5" fmla="*/ 2131 h 2132"/>
                <a:gd name="T6" fmla="*/ 0 w 2568"/>
                <a:gd name="T7" fmla="*/ 1065 h 2132"/>
                <a:gd name="T8" fmla="*/ 2567 w 2568"/>
                <a:gd name="T9" fmla="*/ 0 h 2132"/>
              </a:gdLst>
              <a:ahLst/>
              <a:cxnLst>
                <a:cxn ang="0">
                  <a:pos x="T0" y="T1"/>
                </a:cxn>
                <a:cxn ang="0">
                  <a:pos x="T2" y="T3"/>
                </a:cxn>
                <a:cxn ang="0">
                  <a:pos x="T4" y="T5"/>
                </a:cxn>
                <a:cxn ang="0">
                  <a:pos x="T6" y="T7"/>
                </a:cxn>
                <a:cxn ang="0">
                  <a:pos x="T8" y="T9"/>
                </a:cxn>
              </a:cxnLst>
              <a:rect l="0" t="0" r="r" b="b"/>
              <a:pathLst>
                <a:path w="2568" h="2132">
                  <a:moveTo>
                    <a:pt x="2567" y="0"/>
                  </a:moveTo>
                  <a:lnTo>
                    <a:pt x="1579" y="1065"/>
                  </a:lnTo>
                  <a:lnTo>
                    <a:pt x="2567" y="2131"/>
                  </a:lnTo>
                  <a:lnTo>
                    <a:pt x="0" y="1065"/>
                  </a:lnTo>
                  <a:lnTo>
                    <a:pt x="2567" y="0"/>
                  </a:lnTo>
                </a:path>
              </a:pathLst>
            </a:custGeom>
            <a:solidFill>
              <a:srgbClr val="B41F7A"/>
            </a:solidFill>
            <a:ln>
              <a:noFill/>
            </a:ln>
            <a:effectLst/>
          </p:spPr>
          <p:txBody>
            <a:bodyPr wrap="none" anchor="ctr"/>
            <a:lstStyle/>
            <a:p>
              <a:pPr>
                <a:lnSpc>
                  <a:spcPts val="2240"/>
                </a:lnSpc>
              </a:pPr>
              <a:endParaRPr lang="en-GB" sz="2200" dirty="0"/>
            </a:p>
          </p:txBody>
        </p:sp>
        <p:sp>
          <p:nvSpPr>
            <p:cNvPr id="18" name="Freeform 11">
              <a:extLst>
                <a:ext uri="{FF2B5EF4-FFF2-40B4-BE49-F238E27FC236}">
                  <a16:creationId xmlns:a16="http://schemas.microsoft.com/office/drawing/2014/main" id="{DD56EF60-A3C0-9BE9-101A-C9A5363FD8B0}"/>
                </a:ext>
              </a:extLst>
            </p:cNvPr>
            <p:cNvSpPr>
              <a:spLocks noChangeArrowheads="1"/>
            </p:cNvSpPr>
            <p:nvPr/>
          </p:nvSpPr>
          <p:spPr bwMode="auto">
            <a:xfrm rot="15300000">
              <a:off x="4548995" y="2974122"/>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19" name="Freeform 14">
              <a:extLst>
                <a:ext uri="{FF2B5EF4-FFF2-40B4-BE49-F238E27FC236}">
                  <a16:creationId xmlns:a16="http://schemas.microsoft.com/office/drawing/2014/main" id="{29887712-B25C-0149-E5C7-64BA48879A26}"/>
                </a:ext>
              </a:extLst>
            </p:cNvPr>
            <p:cNvSpPr>
              <a:spLocks noChangeArrowheads="1"/>
            </p:cNvSpPr>
            <p:nvPr/>
          </p:nvSpPr>
          <p:spPr bwMode="auto">
            <a:xfrm rot="17100000">
              <a:off x="4835921" y="5309425"/>
              <a:ext cx="724329" cy="601119"/>
            </a:xfrm>
            <a:custGeom>
              <a:avLst/>
              <a:gdLst>
                <a:gd name="T0" fmla="*/ 0 w 2568"/>
                <a:gd name="T1" fmla="*/ 0 h 2132"/>
                <a:gd name="T2" fmla="*/ 988 w 2568"/>
                <a:gd name="T3" fmla="*/ 1065 h 2132"/>
                <a:gd name="T4" fmla="*/ 0 w 2568"/>
                <a:gd name="T5" fmla="*/ 2131 h 2132"/>
                <a:gd name="T6" fmla="*/ 2567 w 2568"/>
                <a:gd name="T7" fmla="*/ 1065 h 2132"/>
                <a:gd name="T8" fmla="*/ 0 w 2568"/>
                <a:gd name="T9" fmla="*/ 0 h 2132"/>
              </a:gdLst>
              <a:ahLst/>
              <a:cxnLst>
                <a:cxn ang="0">
                  <a:pos x="T0" y="T1"/>
                </a:cxn>
                <a:cxn ang="0">
                  <a:pos x="T2" y="T3"/>
                </a:cxn>
                <a:cxn ang="0">
                  <a:pos x="T4" y="T5"/>
                </a:cxn>
                <a:cxn ang="0">
                  <a:pos x="T6" y="T7"/>
                </a:cxn>
                <a:cxn ang="0">
                  <a:pos x="T8" y="T9"/>
                </a:cxn>
              </a:cxnLst>
              <a:rect l="0" t="0" r="r" b="b"/>
              <a:pathLst>
                <a:path w="2568" h="2132">
                  <a:moveTo>
                    <a:pt x="0" y="0"/>
                  </a:moveTo>
                  <a:lnTo>
                    <a:pt x="988" y="1065"/>
                  </a:lnTo>
                  <a:lnTo>
                    <a:pt x="0" y="2131"/>
                  </a:lnTo>
                  <a:lnTo>
                    <a:pt x="2567" y="1065"/>
                  </a:lnTo>
                  <a:lnTo>
                    <a:pt x="0" y="0"/>
                  </a:lnTo>
                </a:path>
              </a:pathLst>
            </a:custGeom>
            <a:solidFill>
              <a:srgbClr val="7F1C58"/>
            </a:solidFill>
            <a:ln>
              <a:noFill/>
            </a:ln>
            <a:effectLst/>
          </p:spPr>
          <p:txBody>
            <a:bodyPr wrap="none" anchor="ctr"/>
            <a:lstStyle/>
            <a:p>
              <a:pPr>
                <a:lnSpc>
                  <a:spcPts val="2240"/>
                </a:lnSpc>
              </a:pPr>
              <a:endParaRPr lang="en-GB" sz="2200" dirty="0"/>
            </a:p>
          </p:txBody>
        </p:sp>
        <p:sp>
          <p:nvSpPr>
            <p:cNvPr id="20" name="Freeform 11">
              <a:extLst>
                <a:ext uri="{FF2B5EF4-FFF2-40B4-BE49-F238E27FC236}">
                  <a16:creationId xmlns:a16="http://schemas.microsoft.com/office/drawing/2014/main" id="{16BC5759-FE97-1C72-6626-55A725DE0018}"/>
                </a:ext>
              </a:extLst>
            </p:cNvPr>
            <p:cNvSpPr>
              <a:spLocks noChangeArrowheads="1"/>
            </p:cNvSpPr>
            <p:nvPr/>
          </p:nvSpPr>
          <p:spPr bwMode="auto">
            <a:xfrm rot="17100000">
              <a:off x="4550783" y="4836474"/>
              <a:ext cx="1691166"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1" name="Freeform 8">
              <a:extLst>
                <a:ext uri="{FF2B5EF4-FFF2-40B4-BE49-F238E27FC236}">
                  <a16:creationId xmlns:a16="http://schemas.microsoft.com/office/drawing/2014/main" id="{A34759E6-067C-18E4-C6DD-E5343F377FE9}"/>
                </a:ext>
              </a:extLst>
            </p:cNvPr>
            <p:cNvSpPr>
              <a:spLocks noChangeArrowheads="1"/>
            </p:cNvSpPr>
            <p:nvPr/>
          </p:nvSpPr>
          <p:spPr bwMode="auto">
            <a:xfrm rot="15300000">
              <a:off x="3649227" y="2631885"/>
              <a:ext cx="725574" cy="725573"/>
            </a:xfrm>
            <a:custGeom>
              <a:avLst/>
              <a:gdLst>
                <a:gd name="T0" fmla="*/ 1062 w 2570"/>
                <a:gd name="T1" fmla="*/ 0 h 2570"/>
                <a:gd name="T2" fmla="*/ 1117 w 2570"/>
                <a:gd name="T3" fmla="*/ 1451 h 2570"/>
                <a:gd name="T4" fmla="*/ 2569 w 2570"/>
                <a:gd name="T5" fmla="*/ 1507 h 2570"/>
                <a:gd name="T6" fmla="*/ 0 w 2570"/>
                <a:gd name="T7" fmla="*/ 2569 h 2570"/>
                <a:gd name="T8" fmla="*/ 1062 w 2570"/>
                <a:gd name="T9" fmla="*/ 0 h 2570"/>
              </a:gdLst>
              <a:ahLst/>
              <a:cxnLst>
                <a:cxn ang="0">
                  <a:pos x="T0" y="T1"/>
                </a:cxn>
                <a:cxn ang="0">
                  <a:pos x="T2" y="T3"/>
                </a:cxn>
                <a:cxn ang="0">
                  <a:pos x="T4" y="T5"/>
                </a:cxn>
                <a:cxn ang="0">
                  <a:pos x="T6" y="T7"/>
                </a:cxn>
                <a:cxn ang="0">
                  <a:pos x="T8" y="T9"/>
                </a:cxn>
              </a:cxnLst>
              <a:rect l="0" t="0" r="r" b="b"/>
              <a:pathLst>
                <a:path w="2570" h="2570">
                  <a:moveTo>
                    <a:pt x="1062" y="0"/>
                  </a:moveTo>
                  <a:lnTo>
                    <a:pt x="1117" y="1451"/>
                  </a:lnTo>
                  <a:lnTo>
                    <a:pt x="2569" y="1507"/>
                  </a:lnTo>
                  <a:lnTo>
                    <a:pt x="0" y="2569"/>
                  </a:lnTo>
                  <a:lnTo>
                    <a:pt x="1062" y="0"/>
                  </a:lnTo>
                </a:path>
              </a:pathLst>
            </a:custGeom>
            <a:solidFill>
              <a:srgbClr val="F16924"/>
            </a:solidFill>
            <a:ln>
              <a:noFill/>
            </a:ln>
            <a:effectLst/>
          </p:spPr>
          <p:txBody>
            <a:bodyPr wrap="none" anchor="ctr"/>
            <a:lstStyle/>
            <a:p>
              <a:pPr>
                <a:lnSpc>
                  <a:spcPts val="2240"/>
                </a:lnSpc>
              </a:pPr>
              <a:endParaRPr lang="en-GB" sz="2200" dirty="0"/>
            </a:p>
          </p:txBody>
        </p:sp>
        <p:sp>
          <p:nvSpPr>
            <p:cNvPr id="22" name="Freeform 11">
              <a:extLst>
                <a:ext uri="{FF2B5EF4-FFF2-40B4-BE49-F238E27FC236}">
                  <a16:creationId xmlns:a16="http://schemas.microsoft.com/office/drawing/2014/main" id="{74BC2670-85DC-6CC1-1C52-586F5AE2A64D}"/>
                </a:ext>
              </a:extLst>
            </p:cNvPr>
            <p:cNvSpPr>
              <a:spLocks noChangeArrowheads="1"/>
            </p:cNvSpPr>
            <p:nvPr/>
          </p:nvSpPr>
          <p:spPr bwMode="auto">
            <a:xfrm rot="12600000">
              <a:off x="3963436" y="3432908"/>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3" name="Freeform 12">
              <a:extLst>
                <a:ext uri="{FF2B5EF4-FFF2-40B4-BE49-F238E27FC236}">
                  <a16:creationId xmlns:a16="http://schemas.microsoft.com/office/drawing/2014/main" id="{0E50C251-9073-4A1D-EBF1-6FB43FCC5368}"/>
                </a:ext>
              </a:extLst>
            </p:cNvPr>
            <p:cNvSpPr>
              <a:spLocks noChangeArrowheads="1"/>
            </p:cNvSpPr>
            <p:nvPr/>
          </p:nvSpPr>
          <p:spPr bwMode="auto">
            <a:xfrm rot="17100000">
              <a:off x="3649228" y="4498864"/>
              <a:ext cx="725573" cy="725573"/>
            </a:xfrm>
            <a:custGeom>
              <a:avLst/>
              <a:gdLst>
                <a:gd name="T0" fmla="*/ 1507 w 2570"/>
                <a:gd name="T1" fmla="*/ 0 h 2570"/>
                <a:gd name="T2" fmla="*/ 1452 w 2570"/>
                <a:gd name="T3" fmla="*/ 1451 h 2570"/>
                <a:gd name="T4" fmla="*/ 0 w 2570"/>
                <a:gd name="T5" fmla="*/ 1507 h 2570"/>
                <a:gd name="T6" fmla="*/ 2569 w 2570"/>
                <a:gd name="T7" fmla="*/ 2569 h 2570"/>
                <a:gd name="T8" fmla="*/ 1507 w 2570"/>
                <a:gd name="T9" fmla="*/ 0 h 2570"/>
              </a:gdLst>
              <a:ahLst/>
              <a:cxnLst>
                <a:cxn ang="0">
                  <a:pos x="T0" y="T1"/>
                </a:cxn>
                <a:cxn ang="0">
                  <a:pos x="T2" y="T3"/>
                </a:cxn>
                <a:cxn ang="0">
                  <a:pos x="T4" y="T5"/>
                </a:cxn>
                <a:cxn ang="0">
                  <a:pos x="T6" y="T7"/>
                </a:cxn>
                <a:cxn ang="0">
                  <a:pos x="T8" y="T9"/>
                </a:cxn>
              </a:cxnLst>
              <a:rect l="0" t="0" r="r" b="b"/>
              <a:pathLst>
                <a:path w="2570" h="2570">
                  <a:moveTo>
                    <a:pt x="1507" y="0"/>
                  </a:moveTo>
                  <a:lnTo>
                    <a:pt x="1452" y="1451"/>
                  </a:lnTo>
                  <a:lnTo>
                    <a:pt x="0" y="1507"/>
                  </a:lnTo>
                  <a:lnTo>
                    <a:pt x="2569" y="2569"/>
                  </a:lnTo>
                  <a:lnTo>
                    <a:pt x="1507" y="0"/>
                  </a:lnTo>
                </a:path>
              </a:pathLst>
            </a:custGeom>
            <a:solidFill>
              <a:srgbClr val="EDA13E"/>
            </a:solidFill>
            <a:ln>
              <a:noFill/>
            </a:ln>
            <a:effectLst/>
          </p:spPr>
          <p:txBody>
            <a:bodyPr wrap="none" anchor="ctr"/>
            <a:lstStyle/>
            <a:p>
              <a:pPr>
                <a:lnSpc>
                  <a:spcPts val="2240"/>
                </a:lnSpc>
              </a:pPr>
              <a:endParaRPr lang="en-GB" sz="2200" dirty="0"/>
            </a:p>
          </p:txBody>
        </p:sp>
        <p:sp>
          <p:nvSpPr>
            <p:cNvPr id="24" name="Freeform 11">
              <a:extLst>
                <a:ext uri="{FF2B5EF4-FFF2-40B4-BE49-F238E27FC236}">
                  <a16:creationId xmlns:a16="http://schemas.microsoft.com/office/drawing/2014/main" id="{F7B836AF-F226-837B-CE68-3022C40FC547}"/>
                </a:ext>
              </a:extLst>
            </p:cNvPr>
            <p:cNvSpPr>
              <a:spLocks noChangeArrowheads="1"/>
            </p:cNvSpPr>
            <p:nvPr/>
          </p:nvSpPr>
          <p:spPr bwMode="auto">
            <a:xfrm rot="19800000">
              <a:off x="3962824" y="4374993"/>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5" name="Subtitle 2">
              <a:extLst>
                <a:ext uri="{FF2B5EF4-FFF2-40B4-BE49-F238E27FC236}">
                  <a16:creationId xmlns:a16="http://schemas.microsoft.com/office/drawing/2014/main" id="{7F34F617-A65C-870A-8FAB-5026E7B682F7}"/>
                </a:ext>
              </a:extLst>
            </p:cNvPr>
            <p:cNvSpPr txBox="1">
              <a:spLocks/>
            </p:cNvSpPr>
            <p:nvPr/>
          </p:nvSpPr>
          <p:spPr>
            <a:xfrm>
              <a:off x="8133536" y="4786375"/>
              <a:ext cx="7593079" cy="7696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Cooperate with local, state </a:t>
              </a:r>
              <a:r>
                <a:rPr lang="en-GB" sz="2200" dirty="0" err="1">
                  <a:solidFill>
                    <a:schemeClr val="bg1"/>
                  </a:solidFill>
                  <a:latin typeface="+mn-lt"/>
                  <a:ea typeface="Lato Light" panose="020F0502020204030203" pitchFamily="34" charset="0"/>
                  <a:cs typeface="Mukta ExtraLight" panose="020B0000000000000000" pitchFamily="34" charset="77"/>
                </a:rPr>
                <a:t>andfederal</a:t>
              </a:r>
              <a:r>
                <a:rPr lang="en-GB" sz="2200" dirty="0">
                  <a:solidFill>
                    <a:schemeClr val="bg1"/>
                  </a:solidFill>
                  <a:latin typeface="+mn-lt"/>
                  <a:ea typeface="Lato Light" panose="020F0502020204030203" pitchFamily="34" charset="0"/>
                  <a:cs typeface="Mukta ExtraLight" panose="020B0000000000000000" pitchFamily="34" charset="77"/>
                </a:rPr>
                <a:t> authorities to return to “normal” quickly</a:t>
              </a:r>
            </a:p>
          </p:txBody>
        </p:sp>
        <p:sp>
          <p:nvSpPr>
            <p:cNvPr id="26" name="Subtitle 2">
              <a:extLst>
                <a:ext uri="{FF2B5EF4-FFF2-40B4-BE49-F238E27FC236}">
                  <a16:creationId xmlns:a16="http://schemas.microsoft.com/office/drawing/2014/main" id="{73963132-03E0-E3C9-E042-D2786256EEA4}"/>
                </a:ext>
              </a:extLst>
            </p:cNvPr>
            <p:cNvSpPr txBox="1">
              <a:spLocks/>
            </p:cNvSpPr>
            <p:nvPr/>
          </p:nvSpPr>
          <p:spPr>
            <a:xfrm>
              <a:off x="8089149" y="2497803"/>
              <a:ext cx="7316931"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Prevent loss of employee confidence and morale</a:t>
              </a:r>
            </a:p>
          </p:txBody>
        </p:sp>
        <p:sp>
          <p:nvSpPr>
            <p:cNvPr id="27" name="Subtitle 2">
              <a:extLst>
                <a:ext uri="{FF2B5EF4-FFF2-40B4-BE49-F238E27FC236}">
                  <a16:creationId xmlns:a16="http://schemas.microsoft.com/office/drawing/2014/main" id="{82CEE779-11EF-44F2-3260-BDF4692EACFF}"/>
                </a:ext>
              </a:extLst>
            </p:cNvPr>
            <p:cNvSpPr txBox="1">
              <a:spLocks/>
            </p:cNvSpPr>
            <p:nvPr/>
          </p:nvSpPr>
          <p:spPr>
            <a:xfrm>
              <a:off x="8075540" y="3319186"/>
              <a:ext cx="6814224"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Maintain or restore operations quickly</a:t>
              </a:r>
            </a:p>
          </p:txBody>
        </p:sp>
        <p:sp>
          <p:nvSpPr>
            <p:cNvPr id="28" name="Subtitle 2">
              <a:extLst>
                <a:ext uri="{FF2B5EF4-FFF2-40B4-BE49-F238E27FC236}">
                  <a16:creationId xmlns:a16="http://schemas.microsoft.com/office/drawing/2014/main" id="{DA871D19-5116-01DB-4F7F-89893C50E405}"/>
                </a:ext>
              </a:extLst>
            </p:cNvPr>
            <p:cNvSpPr txBox="1">
              <a:spLocks/>
            </p:cNvSpPr>
            <p:nvPr/>
          </p:nvSpPr>
          <p:spPr>
            <a:xfrm>
              <a:off x="8069833" y="4159608"/>
              <a:ext cx="6814224"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Restore customer, vendor confidence</a:t>
              </a:r>
            </a:p>
          </p:txBody>
        </p:sp>
      </p:grpSp>
    </p:spTree>
    <p:extLst>
      <p:ext uri="{BB962C8B-B14F-4D97-AF65-F5344CB8AC3E}">
        <p14:creationId xmlns:p14="http://schemas.microsoft.com/office/powerpoint/2010/main" val="3316019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51394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580241" y="406400"/>
            <a:ext cx="7205360"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During the crisis, first and foremost one important basic rule applies for communication to stakeholders: </a:t>
            </a:r>
          </a:p>
          <a:p>
            <a:pPr marL="342900" indent="-342900">
              <a:buFont typeface="Arial" panose="020B0604020202020204" pitchFamily="34" charset="0"/>
              <a:buChar char="•"/>
            </a:pPr>
            <a:r>
              <a:rPr lang="en-US" dirty="0">
                <a:solidFill>
                  <a:schemeClr val="bg1"/>
                </a:solidFill>
              </a:rPr>
              <a:t>Communicate openly, transparently and regularly</a:t>
            </a:r>
          </a:p>
          <a:p>
            <a:pPr marL="342900" indent="-342900">
              <a:buFont typeface="Arial" panose="020B0604020202020204" pitchFamily="34" charset="0"/>
              <a:buChar char="•"/>
            </a:pPr>
            <a:r>
              <a:rPr lang="en-US" dirty="0">
                <a:solidFill>
                  <a:schemeClr val="bg1"/>
                </a:solidFill>
              </a:rPr>
              <a:t>First and foremost, it is a matter of maintaining or restoring trust</a:t>
            </a:r>
          </a:p>
          <a:p>
            <a:pPr marL="342900" indent="-342900">
              <a:buFont typeface="Arial" panose="020B0604020202020204" pitchFamily="34" charset="0"/>
              <a:buChar char="•"/>
            </a:pPr>
            <a:r>
              <a:rPr lang="en-US" dirty="0">
                <a:solidFill>
                  <a:schemeClr val="bg1"/>
                </a:solidFill>
              </a:rPr>
              <a:t>Honesty is the absolute prerequisite for this.</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553186"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Basic Rules of Communication </a:t>
            </a:r>
            <a:r>
              <a:rPr lang="en-GB" b="1" dirty="0">
                <a:solidFill>
                  <a:schemeClr val="bg1"/>
                </a:solidFill>
              </a:rPr>
              <a:t>DURING</a:t>
            </a:r>
            <a:r>
              <a:rPr lang="en-GB" dirty="0">
                <a:solidFill>
                  <a:schemeClr val="bg1"/>
                </a:solidFill>
              </a:rPr>
              <a:t> a Crisis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3422708" y="1114148"/>
            <a:ext cx="176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Freeform 13">
            <a:extLst>
              <a:ext uri="{FF2B5EF4-FFF2-40B4-BE49-F238E27FC236}">
                <a16:creationId xmlns:a16="http://schemas.microsoft.com/office/drawing/2014/main" id="{68DF6A12-DC8F-0CBF-987D-96F84BC1667E}"/>
              </a:ext>
            </a:extLst>
          </p:cNvPr>
          <p:cNvSpPr>
            <a:spLocks noChangeArrowheads="1"/>
          </p:cNvSpPr>
          <p:nvPr/>
        </p:nvSpPr>
        <p:spPr bwMode="auto">
          <a:xfrm>
            <a:off x="4451582" y="3287685"/>
            <a:ext cx="2871068" cy="2871067"/>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bg1">
              <a:lumMod val="75000"/>
            </a:schemeClr>
          </a:solidFill>
          <a:ln>
            <a:solidFill>
              <a:schemeClr val="bg1">
                <a:lumMod val="75000"/>
              </a:schemeClr>
            </a:solidFill>
          </a:ln>
          <a:effectLst/>
        </p:spPr>
        <p:txBody>
          <a:bodyPr wrap="none" anchor="ctr"/>
          <a:lstStyle/>
          <a:p>
            <a:endParaRPr lang="en-GB" sz="1400" dirty="0">
              <a:latin typeface="+mj-lt"/>
            </a:endParaRPr>
          </a:p>
        </p:txBody>
      </p:sp>
      <p:sp>
        <p:nvSpPr>
          <p:cNvPr id="10" name="Oval 12">
            <a:extLst>
              <a:ext uri="{FF2B5EF4-FFF2-40B4-BE49-F238E27FC236}">
                <a16:creationId xmlns:a16="http://schemas.microsoft.com/office/drawing/2014/main" id="{26182324-955D-2512-3397-F4715B2889C0}"/>
              </a:ext>
            </a:extLst>
          </p:cNvPr>
          <p:cNvSpPr/>
          <p:nvPr/>
        </p:nvSpPr>
        <p:spPr>
          <a:xfrm>
            <a:off x="4684239" y="3018633"/>
            <a:ext cx="968519" cy="96851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Oval 13">
            <a:extLst>
              <a:ext uri="{FF2B5EF4-FFF2-40B4-BE49-F238E27FC236}">
                <a16:creationId xmlns:a16="http://schemas.microsoft.com/office/drawing/2014/main" id="{4BFC24C8-A558-CCF5-4161-EE8BA3F57C25}"/>
              </a:ext>
            </a:extLst>
          </p:cNvPr>
          <p:cNvSpPr/>
          <p:nvPr/>
        </p:nvSpPr>
        <p:spPr>
          <a:xfrm>
            <a:off x="6159076" y="3018633"/>
            <a:ext cx="968519" cy="968519"/>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2" name="Oval 16">
            <a:extLst>
              <a:ext uri="{FF2B5EF4-FFF2-40B4-BE49-F238E27FC236}">
                <a16:creationId xmlns:a16="http://schemas.microsoft.com/office/drawing/2014/main" id="{2B972B9E-2F9B-38B4-027C-CB8DA52EC78E}"/>
              </a:ext>
            </a:extLst>
          </p:cNvPr>
          <p:cNvSpPr/>
          <p:nvPr/>
        </p:nvSpPr>
        <p:spPr>
          <a:xfrm>
            <a:off x="4684239" y="5497119"/>
            <a:ext cx="968519" cy="968519"/>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3" name="Oval 17">
            <a:extLst>
              <a:ext uri="{FF2B5EF4-FFF2-40B4-BE49-F238E27FC236}">
                <a16:creationId xmlns:a16="http://schemas.microsoft.com/office/drawing/2014/main" id="{D485D8FC-AD3B-4200-F617-2FEA93989329}"/>
              </a:ext>
            </a:extLst>
          </p:cNvPr>
          <p:cNvSpPr/>
          <p:nvPr/>
        </p:nvSpPr>
        <p:spPr>
          <a:xfrm>
            <a:off x="6159076" y="5497119"/>
            <a:ext cx="968519" cy="968519"/>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4" name="Oval 18">
            <a:extLst>
              <a:ext uri="{FF2B5EF4-FFF2-40B4-BE49-F238E27FC236}">
                <a16:creationId xmlns:a16="http://schemas.microsoft.com/office/drawing/2014/main" id="{A5BE383B-0B52-D060-D4BF-EE8CF700108F}"/>
              </a:ext>
            </a:extLst>
          </p:cNvPr>
          <p:cNvSpPr/>
          <p:nvPr/>
        </p:nvSpPr>
        <p:spPr>
          <a:xfrm>
            <a:off x="6784198" y="4242942"/>
            <a:ext cx="968519" cy="968519"/>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5" name="Oval 19">
            <a:extLst>
              <a:ext uri="{FF2B5EF4-FFF2-40B4-BE49-F238E27FC236}">
                <a16:creationId xmlns:a16="http://schemas.microsoft.com/office/drawing/2014/main" id="{E4F6FD93-F082-86D4-4E97-E1535A31EC34}"/>
              </a:ext>
            </a:extLst>
          </p:cNvPr>
          <p:cNvSpPr/>
          <p:nvPr/>
        </p:nvSpPr>
        <p:spPr>
          <a:xfrm>
            <a:off x="4059118" y="4242942"/>
            <a:ext cx="968519" cy="968519"/>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 name="Freeform 951">
            <a:extLst>
              <a:ext uri="{FF2B5EF4-FFF2-40B4-BE49-F238E27FC236}">
                <a16:creationId xmlns:a16="http://schemas.microsoft.com/office/drawing/2014/main" id="{AA0AF4BE-7359-3E55-0DEC-160746841A5B}"/>
              </a:ext>
            </a:extLst>
          </p:cNvPr>
          <p:cNvSpPr>
            <a:spLocks noChangeAspect="1"/>
          </p:cNvSpPr>
          <p:nvPr/>
        </p:nvSpPr>
        <p:spPr bwMode="auto">
          <a:xfrm>
            <a:off x="7074029" y="4505483"/>
            <a:ext cx="408547" cy="413576"/>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endParaRPr lang="en-GB" sz="1400" dirty="0">
              <a:latin typeface="+mj-lt"/>
            </a:endParaRPr>
          </a:p>
        </p:txBody>
      </p:sp>
      <p:sp>
        <p:nvSpPr>
          <p:cNvPr id="17" name="Freeform 952">
            <a:extLst>
              <a:ext uri="{FF2B5EF4-FFF2-40B4-BE49-F238E27FC236}">
                <a16:creationId xmlns:a16="http://schemas.microsoft.com/office/drawing/2014/main" id="{63AD07B7-4E5A-E217-5472-65A3A17DB004}"/>
              </a:ext>
            </a:extLst>
          </p:cNvPr>
          <p:cNvSpPr>
            <a:spLocks noChangeAspect="1"/>
          </p:cNvSpPr>
          <p:nvPr/>
        </p:nvSpPr>
        <p:spPr bwMode="auto">
          <a:xfrm>
            <a:off x="4338475" y="4522927"/>
            <a:ext cx="409805" cy="408548"/>
          </a:xfrm>
          <a:custGeom>
            <a:avLst/>
            <a:gdLst>
              <a:gd name="T0" fmla="*/ 4634450 w 285390"/>
              <a:gd name="T1" fmla="*/ 8255285 h 283806"/>
              <a:gd name="T2" fmla="*/ 5549597 w 285390"/>
              <a:gd name="T3" fmla="*/ 8255285 h 283806"/>
              <a:gd name="T4" fmla="*/ 5965497 w 285390"/>
              <a:gd name="T5" fmla="*/ 7094344 h 283806"/>
              <a:gd name="T6" fmla="*/ 10240788 w 285390"/>
              <a:gd name="T7" fmla="*/ 7252865 h 283806"/>
              <a:gd name="T8" fmla="*/ 10085828 w 285390"/>
              <a:gd name="T9" fmla="*/ 9445861 h 283806"/>
              <a:gd name="T10" fmla="*/ 5810463 w 285390"/>
              <a:gd name="T11" fmla="*/ 9287375 h 283806"/>
              <a:gd name="T12" fmla="*/ 9930802 w 285390"/>
              <a:gd name="T13" fmla="*/ 9115627 h 283806"/>
              <a:gd name="T14" fmla="*/ 5965497 w 285390"/>
              <a:gd name="T15" fmla="*/ 7411407 h 283806"/>
              <a:gd name="T16" fmla="*/ 5965497 w 285390"/>
              <a:gd name="T17" fmla="*/ 7094344 h 283806"/>
              <a:gd name="T18" fmla="*/ 4275329 w 285390"/>
              <a:gd name="T19" fmla="*/ 7094344 h 283806"/>
              <a:gd name="T20" fmla="*/ 4275329 w 285390"/>
              <a:gd name="T21" fmla="*/ 7405634 h 283806"/>
              <a:gd name="T22" fmla="*/ 310002 w 285390"/>
              <a:gd name="T23" fmla="*/ 9870270 h 283806"/>
              <a:gd name="T24" fmla="*/ 1601633 w 285390"/>
              <a:gd name="T25" fmla="*/ 9078976 h 283806"/>
              <a:gd name="T26" fmla="*/ 4430371 w 285390"/>
              <a:gd name="T27" fmla="*/ 9247632 h 283806"/>
              <a:gd name="T28" fmla="*/ 1640423 w 285390"/>
              <a:gd name="T29" fmla="*/ 9403315 h 283806"/>
              <a:gd name="T30" fmla="*/ 154871 w 285390"/>
              <a:gd name="T31" fmla="*/ 10311277 h 283806"/>
              <a:gd name="T32" fmla="*/ 0 w 285390"/>
              <a:gd name="T33" fmla="*/ 10142663 h 283806"/>
              <a:gd name="T34" fmla="*/ 154871 w 285390"/>
              <a:gd name="T35" fmla="*/ 7094344 h 283806"/>
              <a:gd name="T36" fmla="*/ 4634450 w 285390"/>
              <a:gd name="T37" fmla="*/ 4700712 h 283806"/>
              <a:gd name="T38" fmla="*/ 5549597 w 285390"/>
              <a:gd name="T39" fmla="*/ 4700712 h 283806"/>
              <a:gd name="T40" fmla="*/ 5965497 w 285390"/>
              <a:gd name="T41" fmla="*/ 3518331 h 283806"/>
              <a:gd name="T42" fmla="*/ 10240788 w 285390"/>
              <a:gd name="T43" fmla="*/ 3674670 h 283806"/>
              <a:gd name="T44" fmla="*/ 10163348 w 285390"/>
              <a:gd name="T45" fmla="*/ 6722233 h 283806"/>
              <a:gd name="T46" fmla="*/ 10008336 w 285390"/>
              <a:gd name="T47" fmla="*/ 6722233 h 283806"/>
              <a:gd name="T48" fmla="*/ 5965497 w 285390"/>
              <a:gd name="T49" fmla="*/ 5823564 h 283806"/>
              <a:gd name="T50" fmla="*/ 5965497 w 285390"/>
              <a:gd name="T51" fmla="*/ 5511003 h 283806"/>
              <a:gd name="T52" fmla="*/ 8716652 w 285390"/>
              <a:gd name="T53" fmla="*/ 5550103 h 283806"/>
              <a:gd name="T54" fmla="*/ 9930802 w 285390"/>
              <a:gd name="T55" fmla="*/ 3830906 h 283806"/>
              <a:gd name="T56" fmla="*/ 5810463 w 285390"/>
              <a:gd name="T57" fmla="*/ 3674670 h 283806"/>
              <a:gd name="T58" fmla="*/ 154871 w 285390"/>
              <a:gd name="T59" fmla="*/ 3518331 h 283806"/>
              <a:gd name="T60" fmla="*/ 4430371 w 285390"/>
              <a:gd name="T61" fmla="*/ 3673870 h 283806"/>
              <a:gd name="T62" fmla="*/ 310002 w 285390"/>
              <a:gd name="T63" fmla="*/ 3829444 h 283806"/>
              <a:gd name="T64" fmla="*/ 4275329 w 285390"/>
              <a:gd name="T65" fmla="*/ 5501412 h 283806"/>
              <a:gd name="T66" fmla="*/ 4275329 w 285390"/>
              <a:gd name="T67" fmla="*/ 5812467 h 283806"/>
              <a:gd name="T68" fmla="*/ 0 w 285390"/>
              <a:gd name="T69" fmla="*/ 5669922 h 283806"/>
              <a:gd name="T70" fmla="*/ 154871 w 285390"/>
              <a:gd name="T71" fmla="*/ 3518331 h 283806"/>
              <a:gd name="T72" fmla="*/ 4634450 w 285390"/>
              <a:gd name="T73" fmla="*/ 1132978 h 283806"/>
              <a:gd name="T74" fmla="*/ 5549597 w 285390"/>
              <a:gd name="T75" fmla="*/ 1132978 h 283806"/>
              <a:gd name="T76" fmla="*/ 5091992 w 285390"/>
              <a:gd name="T77" fmla="*/ 346063 h 283806"/>
              <a:gd name="T78" fmla="*/ 5244574 w 285390"/>
              <a:gd name="T79" fmla="*/ 1906894 h 283806"/>
              <a:gd name="T80" fmla="*/ 5854700 w 285390"/>
              <a:gd name="T81" fmla="*/ 4700712 h 283806"/>
              <a:gd name="T82" fmla="*/ 5244574 w 285390"/>
              <a:gd name="T83" fmla="*/ 7481401 h 283806"/>
              <a:gd name="T84" fmla="*/ 5091992 w 285390"/>
              <a:gd name="T85" fmla="*/ 9042245 h 283806"/>
              <a:gd name="T86" fmla="*/ 4939516 w 285390"/>
              <a:gd name="T87" fmla="*/ 7481401 h 283806"/>
              <a:gd name="T88" fmla="*/ 4329355 w 285390"/>
              <a:gd name="T89" fmla="*/ 4700712 h 283806"/>
              <a:gd name="T90" fmla="*/ 4939516 w 285390"/>
              <a:gd name="T91" fmla="*/ 1906894 h 283806"/>
              <a:gd name="T92" fmla="*/ 5091992 w 285390"/>
              <a:gd name="T93" fmla="*/ 346063 h 283806"/>
              <a:gd name="T94" fmla="*/ 10085828 w 285390"/>
              <a:gd name="T95" fmla="*/ 0 h 283806"/>
              <a:gd name="T96" fmla="*/ 10240788 w 285390"/>
              <a:gd name="T97" fmla="*/ 2138548 h 283806"/>
              <a:gd name="T98" fmla="*/ 5965497 w 285390"/>
              <a:gd name="T99" fmla="*/ 2294179 h 283806"/>
              <a:gd name="T100" fmla="*/ 5965497 w 285390"/>
              <a:gd name="T101" fmla="*/ 1995963 h 283806"/>
              <a:gd name="T102" fmla="*/ 9930802 w 285390"/>
              <a:gd name="T103" fmla="*/ 311108 h 283806"/>
              <a:gd name="T104" fmla="*/ 5810463 w 285390"/>
              <a:gd name="T105" fmla="*/ 142574 h 283806"/>
              <a:gd name="T106" fmla="*/ 154871 w 285390"/>
              <a:gd name="T107" fmla="*/ 0 h 283806"/>
              <a:gd name="T108" fmla="*/ 4430371 w 285390"/>
              <a:gd name="T109" fmla="*/ 143254 h 283806"/>
              <a:gd name="T110" fmla="*/ 310002 w 285390"/>
              <a:gd name="T111" fmla="*/ 312599 h 283806"/>
              <a:gd name="T112" fmla="*/ 1511177 w 285390"/>
              <a:gd name="T113" fmla="*/ 2018727 h 283806"/>
              <a:gd name="T114" fmla="*/ 4275329 w 285390"/>
              <a:gd name="T115" fmla="*/ 2005742 h 283806"/>
              <a:gd name="T116" fmla="*/ 4275329 w 285390"/>
              <a:gd name="T117" fmla="*/ 2305250 h 283806"/>
              <a:gd name="T118" fmla="*/ 232450 w 285390"/>
              <a:gd name="T119" fmla="*/ 3190905 h 283806"/>
              <a:gd name="T120" fmla="*/ 77534 w 285390"/>
              <a:gd name="T121" fmla="*/ 3203846 h 283806"/>
              <a:gd name="T122" fmla="*/ 0 w 285390"/>
              <a:gd name="T123" fmla="*/ 143254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bg1"/>
          </a:solidFill>
          <a:ln>
            <a:noFill/>
          </a:ln>
        </p:spPr>
        <p:txBody>
          <a:bodyPr anchor="ctr"/>
          <a:lstStyle/>
          <a:p>
            <a:endParaRPr lang="en-GB" sz="1400" dirty="0">
              <a:latin typeface="+mj-lt"/>
            </a:endParaRPr>
          </a:p>
        </p:txBody>
      </p:sp>
      <p:sp>
        <p:nvSpPr>
          <p:cNvPr id="18" name="Freeform 953">
            <a:extLst>
              <a:ext uri="{FF2B5EF4-FFF2-40B4-BE49-F238E27FC236}">
                <a16:creationId xmlns:a16="http://schemas.microsoft.com/office/drawing/2014/main" id="{967A5EF0-9BEB-D64F-A2B8-83ED44183AE4}"/>
              </a:ext>
            </a:extLst>
          </p:cNvPr>
          <p:cNvSpPr>
            <a:spLocks noChangeAspect="1"/>
          </p:cNvSpPr>
          <p:nvPr/>
        </p:nvSpPr>
        <p:spPr bwMode="auto">
          <a:xfrm>
            <a:off x="6455403" y="5757463"/>
            <a:ext cx="375864" cy="408548"/>
          </a:xfrm>
          <a:custGeom>
            <a:avLst/>
            <a:gdLst>
              <a:gd name="T0" fmla="*/ 3568639 w 262269"/>
              <a:gd name="T1" fmla="*/ 4175549 h 283804"/>
              <a:gd name="T2" fmla="*/ 4565286 w 262269"/>
              <a:gd name="T3" fmla="*/ 4175549 h 283804"/>
              <a:gd name="T4" fmla="*/ 4066997 w 262269"/>
              <a:gd name="T5" fmla="*/ 3345592 h 283804"/>
              <a:gd name="T6" fmla="*/ 4066997 w 262269"/>
              <a:gd name="T7" fmla="*/ 5005413 h 283804"/>
              <a:gd name="T8" fmla="*/ 4066997 w 262269"/>
              <a:gd name="T9" fmla="*/ 3345592 h 283804"/>
              <a:gd name="T10" fmla="*/ 2728046 w 262269"/>
              <a:gd name="T11" fmla="*/ 4195985 h 283804"/>
              <a:gd name="T12" fmla="*/ 3546752 w 262269"/>
              <a:gd name="T13" fmla="*/ 5584225 h 283804"/>
              <a:gd name="T14" fmla="*/ 4063182 w 262269"/>
              <a:gd name="T15" fmla="*/ 9932289 h 283804"/>
              <a:gd name="T16" fmla="*/ 4277250 w 262269"/>
              <a:gd name="T17" fmla="*/ 9303631 h 283804"/>
              <a:gd name="T18" fmla="*/ 4478803 w 262269"/>
              <a:gd name="T19" fmla="*/ 8635707 h 283804"/>
              <a:gd name="T20" fmla="*/ 4289834 w 262269"/>
              <a:gd name="T21" fmla="*/ 7980891 h 283804"/>
              <a:gd name="T22" fmla="*/ 4289834 w 262269"/>
              <a:gd name="T23" fmla="*/ 7587963 h 283804"/>
              <a:gd name="T24" fmla="*/ 4289834 w 262269"/>
              <a:gd name="T25" fmla="*/ 7129618 h 283804"/>
              <a:gd name="T26" fmla="*/ 4629951 w 262269"/>
              <a:gd name="T27" fmla="*/ 5584225 h 283804"/>
              <a:gd name="T28" fmla="*/ 5448575 w 262269"/>
              <a:gd name="T29" fmla="*/ 4195985 h 283804"/>
              <a:gd name="T30" fmla="*/ 4088316 w 262269"/>
              <a:gd name="T31" fmla="*/ 2480391 h 283804"/>
              <a:gd name="T32" fmla="*/ 4932213 w 262269"/>
              <a:gd name="T33" fmla="*/ 5689021 h 283804"/>
              <a:gd name="T34" fmla="*/ 4881852 w 262269"/>
              <a:gd name="T35" fmla="*/ 6959374 h 283804"/>
              <a:gd name="T36" fmla="*/ 4617366 w 262269"/>
              <a:gd name="T37" fmla="*/ 7483233 h 283804"/>
              <a:gd name="T38" fmla="*/ 4806274 w 262269"/>
              <a:gd name="T39" fmla="*/ 7902291 h 283804"/>
              <a:gd name="T40" fmla="*/ 4617366 w 262269"/>
              <a:gd name="T41" fmla="*/ 8334494 h 283804"/>
              <a:gd name="T42" fmla="*/ 4844020 w 262269"/>
              <a:gd name="T43" fmla="*/ 8635707 h 283804"/>
              <a:gd name="T44" fmla="*/ 4491387 w 262269"/>
              <a:gd name="T45" fmla="*/ 9067859 h 283804"/>
              <a:gd name="T46" fmla="*/ 4831432 w 262269"/>
              <a:gd name="T47" fmla="*/ 9500086 h 283804"/>
              <a:gd name="T48" fmla="*/ 4163909 w 262269"/>
              <a:gd name="T49" fmla="*/ 10259675 h 283804"/>
              <a:gd name="T50" fmla="*/ 3949794 w 262269"/>
              <a:gd name="T51" fmla="*/ 10259675 h 283804"/>
              <a:gd name="T52" fmla="*/ 3244467 w 262269"/>
              <a:gd name="T53" fmla="*/ 9460788 h 283804"/>
              <a:gd name="T54" fmla="*/ 2438411 w 262269"/>
              <a:gd name="T55" fmla="*/ 4195985 h 283804"/>
              <a:gd name="T56" fmla="*/ 4088380 w 262269"/>
              <a:gd name="T57" fmla="*/ 1442000 h 283804"/>
              <a:gd name="T58" fmla="*/ 6748486 w 262269"/>
              <a:gd name="T59" fmla="*/ 4194607 h 283804"/>
              <a:gd name="T60" fmla="*/ 5857598 w 262269"/>
              <a:gd name="T61" fmla="*/ 6203613 h 283804"/>
              <a:gd name="T62" fmla="*/ 5744646 w 262269"/>
              <a:gd name="T63" fmla="*/ 5929663 h 283804"/>
              <a:gd name="T64" fmla="*/ 5744646 w 262269"/>
              <a:gd name="T65" fmla="*/ 2459661 h 283804"/>
              <a:gd name="T66" fmla="*/ 2419562 w 262269"/>
              <a:gd name="T67" fmla="*/ 2459661 h 283804"/>
              <a:gd name="T68" fmla="*/ 2419562 w 262269"/>
              <a:gd name="T69" fmla="*/ 5929663 h 283804"/>
              <a:gd name="T70" fmla="*/ 2206223 w 262269"/>
              <a:gd name="T71" fmla="*/ 6151428 h 283804"/>
              <a:gd name="T72" fmla="*/ 2206223 w 262269"/>
              <a:gd name="T73" fmla="*/ 2250892 h 283804"/>
              <a:gd name="T74" fmla="*/ 4066300 w 262269"/>
              <a:gd name="T75" fmla="*/ 0 h 283804"/>
              <a:gd name="T76" fmla="*/ 8960908 w 262269"/>
              <a:gd name="T77" fmla="*/ 5625981 h 283804"/>
              <a:gd name="T78" fmla="*/ 8873084 w 262269"/>
              <a:gd name="T79" fmla="*/ 6552747 h 283804"/>
              <a:gd name="T80" fmla="*/ 8132602 w 262269"/>
              <a:gd name="T81" fmla="*/ 8393271 h 283804"/>
              <a:gd name="T82" fmla="*/ 6212453 w 262269"/>
              <a:gd name="T83" fmla="*/ 9398358 h 283804"/>
              <a:gd name="T84" fmla="*/ 6061790 w 262269"/>
              <a:gd name="T85" fmla="*/ 10312070 h 283804"/>
              <a:gd name="T86" fmla="*/ 5911210 w 262269"/>
              <a:gd name="T87" fmla="*/ 9398358 h 283804"/>
              <a:gd name="T88" fmla="*/ 7831383 w 262269"/>
              <a:gd name="T89" fmla="*/ 8341017 h 283804"/>
              <a:gd name="T90" fmla="*/ 7906695 w 262269"/>
              <a:gd name="T91" fmla="*/ 6683297 h 283804"/>
              <a:gd name="T92" fmla="*/ 8847984 w 262269"/>
              <a:gd name="T93" fmla="*/ 6122004 h 283804"/>
              <a:gd name="T94" fmla="*/ 7843990 w 262269"/>
              <a:gd name="T95" fmla="*/ 4255366 h 283804"/>
              <a:gd name="T96" fmla="*/ 4066300 w 262269"/>
              <a:gd name="T97" fmla="*/ 313303 h 283804"/>
              <a:gd name="T98" fmla="*/ 803229 w 262269"/>
              <a:gd name="T99" fmla="*/ 6161132 h 283804"/>
              <a:gd name="T100" fmla="*/ 1192297 w 262269"/>
              <a:gd name="T101" fmla="*/ 6839936 h 283804"/>
              <a:gd name="T102" fmla="*/ 2120958 w 262269"/>
              <a:gd name="T103" fmla="*/ 10142404 h 283804"/>
              <a:gd name="T104" fmla="*/ 1819759 w 262269"/>
              <a:gd name="T105" fmla="*/ 10155464 h 283804"/>
              <a:gd name="T106" fmla="*/ 941245 w 262269"/>
              <a:gd name="T107" fmla="*/ 7009651 h 283804"/>
              <a:gd name="T108" fmla="*/ 539667 w 262269"/>
              <a:gd name="T109" fmla="*/ 6330841 h 283804"/>
              <a:gd name="T110" fmla="*/ 4066300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p:spPr>
        <p:txBody>
          <a:bodyPr anchor="ctr"/>
          <a:lstStyle/>
          <a:p>
            <a:endParaRPr lang="en-GB" sz="1400" dirty="0">
              <a:latin typeface="+mj-lt"/>
            </a:endParaRPr>
          </a:p>
        </p:txBody>
      </p:sp>
      <p:sp>
        <p:nvSpPr>
          <p:cNvPr id="19" name="Freeform 955">
            <a:extLst>
              <a:ext uri="{FF2B5EF4-FFF2-40B4-BE49-F238E27FC236}">
                <a16:creationId xmlns:a16="http://schemas.microsoft.com/office/drawing/2014/main" id="{57CA3E3A-3310-4F72-1290-EC60EFA7EA4A}"/>
              </a:ext>
            </a:extLst>
          </p:cNvPr>
          <p:cNvSpPr>
            <a:spLocks noChangeAspect="1"/>
          </p:cNvSpPr>
          <p:nvPr/>
        </p:nvSpPr>
        <p:spPr bwMode="auto">
          <a:xfrm>
            <a:off x="4962967" y="3274249"/>
            <a:ext cx="411061" cy="403520"/>
          </a:xfrm>
          <a:custGeom>
            <a:avLst/>
            <a:gdLst>
              <a:gd name="T0" fmla="*/ 1447509 w 285054"/>
              <a:gd name="T1" fmla="*/ 7932390 h 280629"/>
              <a:gd name="T2" fmla="*/ 1447509 w 285054"/>
              <a:gd name="T3" fmla="*/ 6883477 h 280629"/>
              <a:gd name="T4" fmla="*/ 750221 w 285054"/>
              <a:gd name="T5" fmla="*/ 7565276 h 280629"/>
              <a:gd name="T6" fmla="*/ 6385815 w 285054"/>
              <a:gd name="T7" fmla="*/ 6137767 h 280629"/>
              <a:gd name="T8" fmla="*/ 4077442 w 285054"/>
              <a:gd name="T9" fmla="*/ 6468680 h 280629"/>
              <a:gd name="T10" fmla="*/ 1486045 w 285054"/>
              <a:gd name="T11" fmla="*/ 6137767 h 280629"/>
              <a:gd name="T12" fmla="*/ 2997952 w 285054"/>
              <a:gd name="T13" fmla="*/ 6461576 h 280629"/>
              <a:gd name="T14" fmla="*/ 637331 w 285054"/>
              <a:gd name="T15" fmla="*/ 8300830 h 280629"/>
              <a:gd name="T16" fmla="*/ 5371704 w 285054"/>
              <a:gd name="T17" fmla="*/ 9414762 h 280629"/>
              <a:gd name="T18" fmla="*/ 5053439 w 285054"/>
              <a:gd name="T19" fmla="*/ 9984734 h 280629"/>
              <a:gd name="T20" fmla="*/ 1433042 w 285054"/>
              <a:gd name="T21" fmla="*/ 8948517 h 280629"/>
              <a:gd name="T22" fmla="*/ 1486045 w 285054"/>
              <a:gd name="T23" fmla="*/ 6137767 h 280629"/>
              <a:gd name="T24" fmla="*/ 7130893 w 285054"/>
              <a:gd name="T25" fmla="*/ 6829341 h 280629"/>
              <a:gd name="T26" fmla="*/ 6792964 w 285054"/>
              <a:gd name="T27" fmla="*/ 5777364 h 280629"/>
              <a:gd name="T28" fmla="*/ 3728190 w 285054"/>
              <a:gd name="T29" fmla="*/ 5777364 h 280629"/>
              <a:gd name="T30" fmla="*/ 3390290 w 285054"/>
              <a:gd name="T31" fmla="*/ 6829341 h 280629"/>
              <a:gd name="T32" fmla="*/ 8619325 w 285054"/>
              <a:gd name="T33" fmla="*/ 4527378 h 280629"/>
              <a:gd name="T34" fmla="*/ 9362500 w 285054"/>
              <a:gd name="T35" fmla="*/ 4527378 h 280629"/>
              <a:gd name="T36" fmla="*/ 9335883 w 285054"/>
              <a:gd name="T37" fmla="*/ 5019219 h 280629"/>
              <a:gd name="T38" fmla="*/ 9481877 w 285054"/>
              <a:gd name="T39" fmla="*/ 5550848 h 280629"/>
              <a:gd name="T40" fmla="*/ 8844962 w 285054"/>
              <a:gd name="T41" fmla="*/ 5510959 h 280629"/>
              <a:gd name="T42" fmla="*/ 8619325 w 285054"/>
              <a:gd name="T43" fmla="*/ 5285024 h 280629"/>
              <a:gd name="T44" fmla="*/ 8619325 w 285054"/>
              <a:gd name="T45" fmla="*/ 4527378 h 280629"/>
              <a:gd name="T46" fmla="*/ 5231738 w 285054"/>
              <a:gd name="T47" fmla="*/ 4793268 h 280629"/>
              <a:gd name="T48" fmla="*/ 5716915 w 285054"/>
              <a:gd name="T49" fmla="*/ 4753329 h 280629"/>
              <a:gd name="T50" fmla="*/ 5716915 w 285054"/>
              <a:gd name="T51" fmla="*/ 5510959 h 280629"/>
              <a:gd name="T52" fmla="*/ 5231738 w 285054"/>
              <a:gd name="T53" fmla="*/ 5258419 h 280629"/>
              <a:gd name="T54" fmla="*/ 4746506 w 285054"/>
              <a:gd name="T55" fmla="*/ 5510959 h 280629"/>
              <a:gd name="T56" fmla="*/ 4746506 w 285054"/>
              <a:gd name="T57" fmla="*/ 4753329 h 280629"/>
              <a:gd name="T58" fmla="*/ 10534428 w 285054"/>
              <a:gd name="T59" fmla="*/ 4967648 h 280629"/>
              <a:gd name="T60" fmla="*/ 7480296 w 285054"/>
              <a:gd name="T61" fmla="*/ 6411658 h 280629"/>
              <a:gd name="T62" fmla="*/ 9100318 w 285054"/>
              <a:gd name="T63" fmla="*/ 6089394 h 280629"/>
              <a:gd name="T64" fmla="*/ 9047218 w 285054"/>
              <a:gd name="T65" fmla="*/ 3923315 h 280629"/>
              <a:gd name="T66" fmla="*/ 8487263 w 285054"/>
              <a:gd name="T67" fmla="*/ 3613869 h 280629"/>
              <a:gd name="T68" fmla="*/ 8318323 w 285054"/>
              <a:gd name="T69" fmla="*/ 3779029 h 280629"/>
              <a:gd name="T70" fmla="*/ 8069555 w 285054"/>
              <a:gd name="T71" fmla="*/ 3779029 h 280629"/>
              <a:gd name="T72" fmla="*/ 7900604 w 285054"/>
              <a:gd name="T73" fmla="*/ 3613869 h 280629"/>
              <a:gd name="T74" fmla="*/ 7279418 w 285054"/>
              <a:gd name="T75" fmla="*/ 3944223 h 280629"/>
              <a:gd name="T76" fmla="*/ 6668612 w 285054"/>
              <a:gd name="T77" fmla="*/ 3613869 h 280629"/>
              <a:gd name="T78" fmla="*/ 6499644 w 285054"/>
              <a:gd name="T79" fmla="*/ 3779029 h 280629"/>
              <a:gd name="T80" fmla="*/ 3298376 w 285054"/>
              <a:gd name="T81" fmla="*/ 2517433 h 280629"/>
              <a:gd name="T82" fmla="*/ 3683556 w 285054"/>
              <a:gd name="T83" fmla="*/ 2150308 h 280629"/>
              <a:gd name="T84" fmla="*/ 3683556 w 285054"/>
              <a:gd name="T85" fmla="*/ 3199163 h 280629"/>
              <a:gd name="T86" fmla="*/ 5264942 w 285054"/>
              <a:gd name="T87" fmla="*/ 0 h 280629"/>
              <a:gd name="T88" fmla="*/ 4624925 w 285054"/>
              <a:gd name="T89" fmla="*/ 1461640 h 280629"/>
              <a:gd name="T90" fmla="*/ 2478248 w 285054"/>
              <a:gd name="T91" fmla="*/ 2586905 h 280629"/>
              <a:gd name="T92" fmla="*/ 6251583 w 285054"/>
              <a:gd name="T93" fmla="*/ 3789806 h 280629"/>
              <a:gd name="T94" fmla="*/ 2158239 w 285054"/>
              <a:gd name="T95" fmla="*/ 2586905 h 280629"/>
              <a:gd name="T96" fmla="*/ 4624925 w 285054"/>
              <a:gd name="T97" fmla="*/ 1151225 h 280629"/>
              <a:gd name="T98" fmla="*/ 5264942 w 285054"/>
              <a:gd name="T99" fmla="*/ 0 h 280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054" h="280629">
                <a:moveTo>
                  <a:pt x="39168" y="199209"/>
                </a:moveTo>
                <a:cubicBezTo>
                  <a:pt x="33725" y="199209"/>
                  <a:pt x="29371" y="203563"/>
                  <a:pt x="29371" y="209369"/>
                </a:cubicBezTo>
                <a:cubicBezTo>
                  <a:pt x="29371" y="214811"/>
                  <a:pt x="33725" y="219529"/>
                  <a:pt x="39168" y="219529"/>
                </a:cubicBezTo>
                <a:cubicBezTo>
                  <a:pt x="44974" y="219529"/>
                  <a:pt x="49328" y="214811"/>
                  <a:pt x="49328" y="209369"/>
                </a:cubicBezTo>
                <a:cubicBezTo>
                  <a:pt x="49328" y="203563"/>
                  <a:pt x="44974" y="199209"/>
                  <a:pt x="39168" y="199209"/>
                </a:cubicBezTo>
                <a:close/>
                <a:moveTo>
                  <a:pt x="39168" y="190500"/>
                </a:moveTo>
                <a:cubicBezTo>
                  <a:pt x="49691" y="190500"/>
                  <a:pt x="58037" y="198846"/>
                  <a:pt x="58037" y="209369"/>
                </a:cubicBezTo>
                <a:cubicBezTo>
                  <a:pt x="58037" y="219529"/>
                  <a:pt x="49691" y="228237"/>
                  <a:pt x="39168" y="228237"/>
                </a:cubicBezTo>
                <a:cubicBezTo>
                  <a:pt x="28645" y="228237"/>
                  <a:pt x="20300" y="219529"/>
                  <a:pt x="20300" y="209369"/>
                </a:cubicBezTo>
                <a:cubicBezTo>
                  <a:pt x="20300" y="198846"/>
                  <a:pt x="28645" y="190500"/>
                  <a:pt x="39168" y="190500"/>
                </a:cubicBezTo>
                <a:close/>
                <a:moveTo>
                  <a:pt x="110333" y="169862"/>
                </a:moveTo>
                <a:lnTo>
                  <a:pt x="172796" y="169862"/>
                </a:lnTo>
                <a:cubicBezTo>
                  <a:pt x="175309" y="169862"/>
                  <a:pt x="177104" y="172060"/>
                  <a:pt x="177104" y="174625"/>
                </a:cubicBezTo>
                <a:cubicBezTo>
                  <a:pt x="177104" y="176823"/>
                  <a:pt x="175309" y="179021"/>
                  <a:pt x="172796" y="179021"/>
                </a:cubicBezTo>
                <a:lnTo>
                  <a:pt x="110333" y="179021"/>
                </a:lnTo>
                <a:cubicBezTo>
                  <a:pt x="107820" y="179021"/>
                  <a:pt x="106025" y="176823"/>
                  <a:pt x="106025" y="174625"/>
                </a:cubicBezTo>
                <a:cubicBezTo>
                  <a:pt x="106025" y="172060"/>
                  <a:pt x="107820" y="169862"/>
                  <a:pt x="110333" y="169862"/>
                </a:cubicBezTo>
                <a:close/>
                <a:moveTo>
                  <a:pt x="40212" y="169862"/>
                </a:moveTo>
                <a:lnTo>
                  <a:pt x="81121" y="169862"/>
                </a:lnTo>
                <a:cubicBezTo>
                  <a:pt x="83633" y="169862"/>
                  <a:pt x="85427" y="172013"/>
                  <a:pt x="85427" y="174164"/>
                </a:cubicBezTo>
                <a:cubicBezTo>
                  <a:pt x="85427" y="176673"/>
                  <a:pt x="83633" y="178824"/>
                  <a:pt x="81121" y="178824"/>
                </a:cubicBezTo>
                <a:lnTo>
                  <a:pt x="40212" y="178824"/>
                </a:lnTo>
                <a:cubicBezTo>
                  <a:pt x="23347" y="178824"/>
                  <a:pt x="8993" y="191729"/>
                  <a:pt x="8634" y="207860"/>
                </a:cubicBezTo>
                <a:cubicBezTo>
                  <a:pt x="8275" y="216104"/>
                  <a:pt x="11505" y="223991"/>
                  <a:pt x="17246" y="229726"/>
                </a:cubicBezTo>
                <a:cubicBezTo>
                  <a:pt x="22988" y="235820"/>
                  <a:pt x="30523" y="239046"/>
                  <a:pt x="38777" y="239046"/>
                </a:cubicBezTo>
                <a:lnTo>
                  <a:pt x="123823" y="239046"/>
                </a:lnTo>
                <a:cubicBezTo>
                  <a:pt x="135666" y="239046"/>
                  <a:pt x="145354" y="248725"/>
                  <a:pt x="145354" y="260554"/>
                </a:cubicBezTo>
                <a:lnTo>
                  <a:pt x="145354" y="276327"/>
                </a:lnTo>
                <a:cubicBezTo>
                  <a:pt x="145354" y="278478"/>
                  <a:pt x="143560" y="280629"/>
                  <a:pt x="141048" y="280629"/>
                </a:cubicBezTo>
                <a:cubicBezTo>
                  <a:pt x="138536" y="280629"/>
                  <a:pt x="136742" y="278478"/>
                  <a:pt x="136742" y="276327"/>
                </a:cubicBezTo>
                <a:lnTo>
                  <a:pt x="136742" y="260554"/>
                </a:lnTo>
                <a:cubicBezTo>
                  <a:pt x="136742" y="253385"/>
                  <a:pt x="131001" y="247650"/>
                  <a:pt x="123823" y="247650"/>
                </a:cubicBezTo>
                <a:lnTo>
                  <a:pt x="38777" y="247650"/>
                </a:lnTo>
                <a:cubicBezTo>
                  <a:pt x="28370" y="247650"/>
                  <a:pt x="18323" y="243706"/>
                  <a:pt x="11146" y="235820"/>
                </a:cubicBezTo>
                <a:cubicBezTo>
                  <a:pt x="3610" y="228292"/>
                  <a:pt x="-337" y="218255"/>
                  <a:pt x="22" y="207860"/>
                </a:cubicBezTo>
                <a:cubicBezTo>
                  <a:pt x="739" y="186710"/>
                  <a:pt x="18682" y="169862"/>
                  <a:pt x="40212" y="169862"/>
                </a:cubicBezTo>
                <a:close/>
                <a:moveTo>
                  <a:pt x="188385" y="155575"/>
                </a:moveTo>
                <a:cubicBezTo>
                  <a:pt x="191052" y="155575"/>
                  <a:pt x="192957" y="157732"/>
                  <a:pt x="192957" y="159888"/>
                </a:cubicBezTo>
                <a:lnTo>
                  <a:pt x="192957" y="189002"/>
                </a:lnTo>
                <a:cubicBezTo>
                  <a:pt x="192957" y="191159"/>
                  <a:pt x="191052" y="193316"/>
                  <a:pt x="188385" y="193316"/>
                </a:cubicBezTo>
                <a:cubicBezTo>
                  <a:pt x="185718" y="193316"/>
                  <a:pt x="183813" y="191159"/>
                  <a:pt x="183813" y="189002"/>
                </a:cubicBezTo>
                <a:lnTo>
                  <a:pt x="183813" y="159888"/>
                </a:lnTo>
                <a:cubicBezTo>
                  <a:pt x="183813" y="157732"/>
                  <a:pt x="185718" y="155575"/>
                  <a:pt x="188385" y="155575"/>
                </a:cubicBezTo>
                <a:close/>
                <a:moveTo>
                  <a:pt x="96310" y="155575"/>
                </a:moveTo>
                <a:cubicBezTo>
                  <a:pt x="98977" y="155575"/>
                  <a:pt x="100882" y="157732"/>
                  <a:pt x="100882" y="159888"/>
                </a:cubicBezTo>
                <a:lnTo>
                  <a:pt x="100882" y="189002"/>
                </a:lnTo>
                <a:cubicBezTo>
                  <a:pt x="100882" y="191159"/>
                  <a:pt x="98977" y="193316"/>
                  <a:pt x="96310" y="193316"/>
                </a:cubicBezTo>
                <a:cubicBezTo>
                  <a:pt x="93643" y="193316"/>
                  <a:pt x="91738" y="191159"/>
                  <a:pt x="91738" y="189002"/>
                </a:cubicBezTo>
                <a:lnTo>
                  <a:pt x="91738" y="159888"/>
                </a:lnTo>
                <a:cubicBezTo>
                  <a:pt x="91738" y="157732"/>
                  <a:pt x="93643" y="155575"/>
                  <a:pt x="96310" y="155575"/>
                </a:cubicBezTo>
                <a:close/>
                <a:moveTo>
                  <a:pt x="233234" y="125296"/>
                </a:moveTo>
                <a:cubicBezTo>
                  <a:pt x="235029" y="123825"/>
                  <a:pt x="237542" y="123825"/>
                  <a:pt x="239338" y="125296"/>
                </a:cubicBezTo>
                <a:lnTo>
                  <a:pt x="246519" y="132653"/>
                </a:lnTo>
                <a:lnTo>
                  <a:pt x="253342" y="125296"/>
                </a:lnTo>
                <a:cubicBezTo>
                  <a:pt x="255137" y="123825"/>
                  <a:pt x="257650" y="123825"/>
                  <a:pt x="259446" y="125296"/>
                </a:cubicBezTo>
                <a:cubicBezTo>
                  <a:pt x="261241" y="127136"/>
                  <a:pt x="261241" y="130078"/>
                  <a:pt x="259446" y="131549"/>
                </a:cubicBezTo>
                <a:lnTo>
                  <a:pt x="252623" y="138906"/>
                </a:lnTo>
                <a:lnTo>
                  <a:pt x="259446" y="146263"/>
                </a:lnTo>
                <a:cubicBezTo>
                  <a:pt x="261241" y="148102"/>
                  <a:pt x="261241" y="150677"/>
                  <a:pt x="259446" y="152516"/>
                </a:cubicBezTo>
                <a:cubicBezTo>
                  <a:pt x="258728" y="153251"/>
                  <a:pt x="257650" y="153619"/>
                  <a:pt x="256573" y="153619"/>
                </a:cubicBezTo>
                <a:cubicBezTo>
                  <a:pt x="255496" y="153619"/>
                  <a:pt x="254060" y="153251"/>
                  <a:pt x="253342" y="152516"/>
                </a:cubicBezTo>
                <a:lnTo>
                  <a:pt x="246519" y="145527"/>
                </a:lnTo>
                <a:lnTo>
                  <a:pt x="239338" y="152516"/>
                </a:lnTo>
                <a:cubicBezTo>
                  <a:pt x="238261" y="153251"/>
                  <a:pt x="237542" y="153619"/>
                  <a:pt x="236106" y="153619"/>
                </a:cubicBezTo>
                <a:cubicBezTo>
                  <a:pt x="235029" y="153619"/>
                  <a:pt x="233952" y="153251"/>
                  <a:pt x="233234" y="152516"/>
                </a:cubicBezTo>
                <a:cubicBezTo>
                  <a:pt x="231438" y="150677"/>
                  <a:pt x="231438" y="148102"/>
                  <a:pt x="233234" y="146263"/>
                </a:cubicBezTo>
                <a:lnTo>
                  <a:pt x="240415" y="138906"/>
                </a:lnTo>
                <a:lnTo>
                  <a:pt x="233234" y="131549"/>
                </a:lnTo>
                <a:cubicBezTo>
                  <a:pt x="231438" y="130078"/>
                  <a:pt x="231438" y="127136"/>
                  <a:pt x="233234" y="125296"/>
                </a:cubicBezTo>
                <a:close/>
                <a:moveTo>
                  <a:pt x="128437" y="125296"/>
                </a:moveTo>
                <a:cubicBezTo>
                  <a:pt x="129857" y="123825"/>
                  <a:pt x="132696" y="123825"/>
                  <a:pt x="134470" y="125296"/>
                </a:cubicBezTo>
                <a:lnTo>
                  <a:pt x="141567" y="132653"/>
                </a:lnTo>
                <a:lnTo>
                  <a:pt x="148664" y="125296"/>
                </a:lnTo>
                <a:cubicBezTo>
                  <a:pt x="150083" y="123825"/>
                  <a:pt x="152922" y="123825"/>
                  <a:pt x="154696" y="125296"/>
                </a:cubicBezTo>
                <a:cubicBezTo>
                  <a:pt x="156470" y="127136"/>
                  <a:pt x="156470" y="130078"/>
                  <a:pt x="154696" y="131549"/>
                </a:cubicBezTo>
                <a:lnTo>
                  <a:pt x="147599" y="138906"/>
                </a:lnTo>
                <a:lnTo>
                  <a:pt x="154696" y="146263"/>
                </a:lnTo>
                <a:cubicBezTo>
                  <a:pt x="156470" y="148102"/>
                  <a:pt x="156470" y="150677"/>
                  <a:pt x="154696" y="152516"/>
                </a:cubicBezTo>
                <a:cubicBezTo>
                  <a:pt x="153632" y="153251"/>
                  <a:pt x="152922" y="153619"/>
                  <a:pt x="151503" y="153619"/>
                </a:cubicBezTo>
                <a:cubicBezTo>
                  <a:pt x="150438" y="153619"/>
                  <a:pt x="149373" y="153251"/>
                  <a:pt x="148664" y="152516"/>
                </a:cubicBezTo>
                <a:lnTo>
                  <a:pt x="141567" y="145527"/>
                </a:lnTo>
                <a:lnTo>
                  <a:pt x="134470" y="152516"/>
                </a:lnTo>
                <a:cubicBezTo>
                  <a:pt x="133405" y="153251"/>
                  <a:pt x="132696" y="153619"/>
                  <a:pt x="131631" y="153619"/>
                </a:cubicBezTo>
                <a:cubicBezTo>
                  <a:pt x="130567" y="153619"/>
                  <a:pt x="129147" y="153251"/>
                  <a:pt x="128437" y="152516"/>
                </a:cubicBezTo>
                <a:cubicBezTo>
                  <a:pt x="126663" y="150677"/>
                  <a:pt x="126663" y="148102"/>
                  <a:pt x="128437" y="146263"/>
                </a:cubicBezTo>
                <a:lnTo>
                  <a:pt x="135534" y="138906"/>
                </a:lnTo>
                <a:lnTo>
                  <a:pt x="128437" y="131549"/>
                </a:lnTo>
                <a:cubicBezTo>
                  <a:pt x="126663" y="130078"/>
                  <a:pt x="126663" y="127136"/>
                  <a:pt x="128437" y="125296"/>
                </a:cubicBezTo>
                <a:close/>
                <a:moveTo>
                  <a:pt x="244811" y="100012"/>
                </a:moveTo>
                <a:cubicBezTo>
                  <a:pt x="266370" y="100012"/>
                  <a:pt x="284335" y="116783"/>
                  <a:pt x="285054" y="137479"/>
                </a:cubicBezTo>
                <a:cubicBezTo>
                  <a:pt x="285054" y="147827"/>
                  <a:pt x="281461" y="157818"/>
                  <a:pt x="273915" y="165668"/>
                </a:cubicBezTo>
                <a:cubicBezTo>
                  <a:pt x="266729" y="173161"/>
                  <a:pt x="256668" y="177443"/>
                  <a:pt x="246248" y="177443"/>
                </a:cubicBezTo>
                <a:lnTo>
                  <a:pt x="202412" y="177443"/>
                </a:lnTo>
                <a:cubicBezTo>
                  <a:pt x="199897" y="177443"/>
                  <a:pt x="198100" y="175302"/>
                  <a:pt x="198100" y="172805"/>
                </a:cubicBezTo>
                <a:cubicBezTo>
                  <a:pt x="198100" y="170664"/>
                  <a:pt x="199897" y="168523"/>
                  <a:pt x="202412" y="168523"/>
                </a:cubicBezTo>
                <a:lnTo>
                  <a:pt x="246248" y="168523"/>
                </a:lnTo>
                <a:cubicBezTo>
                  <a:pt x="254512" y="168523"/>
                  <a:pt x="262058" y="165668"/>
                  <a:pt x="267807" y="159602"/>
                </a:cubicBezTo>
                <a:cubicBezTo>
                  <a:pt x="273556" y="153536"/>
                  <a:pt x="276430" y="145686"/>
                  <a:pt x="276430" y="137836"/>
                </a:cubicBezTo>
                <a:cubicBezTo>
                  <a:pt x="275712" y="121778"/>
                  <a:pt x="261699" y="108576"/>
                  <a:pt x="244811" y="108576"/>
                </a:cubicBezTo>
                <a:cubicBezTo>
                  <a:pt x="242296" y="108576"/>
                  <a:pt x="240140" y="106792"/>
                  <a:pt x="240140" y="104294"/>
                </a:cubicBezTo>
                <a:cubicBezTo>
                  <a:pt x="240140" y="102153"/>
                  <a:pt x="242296" y="100012"/>
                  <a:pt x="244811" y="100012"/>
                </a:cubicBezTo>
                <a:close/>
                <a:moveTo>
                  <a:pt x="229660" y="100012"/>
                </a:moveTo>
                <a:cubicBezTo>
                  <a:pt x="232327" y="100012"/>
                  <a:pt x="234232" y="102298"/>
                  <a:pt x="234232" y="104584"/>
                </a:cubicBezTo>
                <a:cubicBezTo>
                  <a:pt x="234232" y="107251"/>
                  <a:pt x="232327" y="109156"/>
                  <a:pt x="229660" y="109156"/>
                </a:cubicBezTo>
                <a:cubicBezTo>
                  <a:pt x="227374" y="109156"/>
                  <a:pt x="225088" y="107251"/>
                  <a:pt x="225088" y="104584"/>
                </a:cubicBezTo>
                <a:cubicBezTo>
                  <a:pt x="225088" y="102298"/>
                  <a:pt x="227374" y="100012"/>
                  <a:pt x="229660" y="100012"/>
                </a:cubicBezTo>
                <a:close/>
                <a:moveTo>
                  <a:pt x="213785" y="100012"/>
                </a:moveTo>
                <a:cubicBezTo>
                  <a:pt x="216452" y="100012"/>
                  <a:pt x="218357" y="102298"/>
                  <a:pt x="218357" y="104584"/>
                </a:cubicBezTo>
                <a:cubicBezTo>
                  <a:pt x="218357" y="107251"/>
                  <a:pt x="216452" y="109156"/>
                  <a:pt x="213785" y="109156"/>
                </a:cubicBezTo>
                <a:cubicBezTo>
                  <a:pt x="211118" y="109156"/>
                  <a:pt x="209213" y="107251"/>
                  <a:pt x="209213" y="104584"/>
                </a:cubicBezTo>
                <a:cubicBezTo>
                  <a:pt x="209213" y="102298"/>
                  <a:pt x="211118" y="100012"/>
                  <a:pt x="213785" y="100012"/>
                </a:cubicBezTo>
                <a:close/>
                <a:moveTo>
                  <a:pt x="196976" y="100012"/>
                </a:moveTo>
                <a:cubicBezTo>
                  <a:pt x="199291" y="100012"/>
                  <a:pt x="200945" y="102298"/>
                  <a:pt x="200945" y="104584"/>
                </a:cubicBezTo>
                <a:cubicBezTo>
                  <a:pt x="200945" y="107251"/>
                  <a:pt x="199291" y="109156"/>
                  <a:pt x="196976" y="109156"/>
                </a:cubicBezTo>
                <a:cubicBezTo>
                  <a:pt x="194992" y="109156"/>
                  <a:pt x="193338" y="107251"/>
                  <a:pt x="193338" y="104584"/>
                </a:cubicBezTo>
                <a:cubicBezTo>
                  <a:pt x="193338" y="102298"/>
                  <a:pt x="194992" y="100012"/>
                  <a:pt x="196976" y="100012"/>
                </a:cubicBezTo>
                <a:close/>
                <a:moveTo>
                  <a:pt x="180447" y="100012"/>
                </a:moveTo>
                <a:cubicBezTo>
                  <a:pt x="183114" y="100012"/>
                  <a:pt x="185019" y="102298"/>
                  <a:pt x="185019" y="104584"/>
                </a:cubicBezTo>
                <a:cubicBezTo>
                  <a:pt x="185019" y="107251"/>
                  <a:pt x="183114" y="109156"/>
                  <a:pt x="180447" y="109156"/>
                </a:cubicBezTo>
                <a:cubicBezTo>
                  <a:pt x="177780" y="109156"/>
                  <a:pt x="175875" y="107251"/>
                  <a:pt x="175875" y="104584"/>
                </a:cubicBezTo>
                <a:cubicBezTo>
                  <a:pt x="175875" y="102298"/>
                  <a:pt x="177780" y="100012"/>
                  <a:pt x="180447" y="100012"/>
                </a:cubicBezTo>
                <a:close/>
                <a:moveTo>
                  <a:pt x="99675" y="59509"/>
                </a:moveTo>
                <a:cubicBezTo>
                  <a:pt x="93924" y="59509"/>
                  <a:pt x="89251" y="64226"/>
                  <a:pt x="89251" y="69669"/>
                </a:cubicBezTo>
                <a:cubicBezTo>
                  <a:pt x="89251" y="75111"/>
                  <a:pt x="93924" y="79829"/>
                  <a:pt x="99675" y="79829"/>
                </a:cubicBezTo>
                <a:cubicBezTo>
                  <a:pt x="105066" y="79829"/>
                  <a:pt x="109739" y="75111"/>
                  <a:pt x="109739" y="69669"/>
                </a:cubicBezTo>
                <a:cubicBezTo>
                  <a:pt x="109739" y="64226"/>
                  <a:pt x="105066" y="59509"/>
                  <a:pt x="99675" y="59509"/>
                </a:cubicBezTo>
                <a:close/>
                <a:moveTo>
                  <a:pt x="99675" y="50800"/>
                </a:moveTo>
                <a:cubicBezTo>
                  <a:pt x="109739" y="50800"/>
                  <a:pt x="118365" y="59146"/>
                  <a:pt x="118365" y="69669"/>
                </a:cubicBezTo>
                <a:cubicBezTo>
                  <a:pt x="118365" y="80191"/>
                  <a:pt x="109739" y="88537"/>
                  <a:pt x="99675" y="88537"/>
                </a:cubicBezTo>
                <a:cubicBezTo>
                  <a:pt x="89251" y="88537"/>
                  <a:pt x="80625" y="80191"/>
                  <a:pt x="80625" y="69669"/>
                </a:cubicBezTo>
                <a:cubicBezTo>
                  <a:pt x="80625" y="59146"/>
                  <a:pt x="89251" y="50800"/>
                  <a:pt x="99675" y="50800"/>
                </a:cubicBezTo>
                <a:close/>
                <a:moveTo>
                  <a:pt x="142466" y="0"/>
                </a:moveTo>
                <a:lnTo>
                  <a:pt x="154011" y="20046"/>
                </a:lnTo>
                <a:lnTo>
                  <a:pt x="146795" y="20046"/>
                </a:lnTo>
                <a:cubicBezTo>
                  <a:pt x="146074" y="31143"/>
                  <a:pt x="136693" y="40450"/>
                  <a:pt x="125147" y="40450"/>
                </a:cubicBezTo>
                <a:lnTo>
                  <a:pt x="97366" y="40450"/>
                </a:lnTo>
                <a:cubicBezTo>
                  <a:pt x="89067" y="40450"/>
                  <a:pt x="81491" y="43672"/>
                  <a:pt x="75718" y="49399"/>
                </a:cubicBezTo>
                <a:cubicBezTo>
                  <a:pt x="69945" y="55484"/>
                  <a:pt x="67059" y="63002"/>
                  <a:pt x="67059" y="71593"/>
                </a:cubicBezTo>
                <a:cubicBezTo>
                  <a:pt x="67420" y="87701"/>
                  <a:pt x="81851" y="100588"/>
                  <a:pt x="99170" y="100588"/>
                </a:cubicBezTo>
                <a:lnTo>
                  <a:pt x="165196" y="100588"/>
                </a:lnTo>
                <a:cubicBezTo>
                  <a:pt x="167360" y="100588"/>
                  <a:pt x="169164" y="102736"/>
                  <a:pt x="169164" y="104883"/>
                </a:cubicBezTo>
                <a:cubicBezTo>
                  <a:pt x="169164" y="107389"/>
                  <a:pt x="167360" y="109179"/>
                  <a:pt x="165196" y="109179"/>
                </a:cubicBezTo>
                <a:lnTo>
                  <a:pt x="99170" y="109179"/>
                </a:lnTo>
                <a:cubicBezTo>
                  <a:pt x="77522" y="109179"/>
                  <a:pt x="59121" y="92355"/>
                  <a:pt x="58400" y="71593"/>
                </a:cubicBezTo>
                <a:cubicBezTo>
                  <a:pt x="58400" y="60854"/>
                  <a:pt x="62008" y="51189"/>
                  <a:pt x="69584" y="43672"/>
                </a:cubicBezTo>
                <a:cubicBezTo>
                  <a:pt x="76800" y="36154"/>
                  <a:pt x="86903" y="31859"/>
                  <a:pt x="97366" y="31859"/>
                </a:cubicBezTo>
                <a:lnTo>
                  <a:pt x="125147" y="31859"/>
                </a:lnTo>
                <a:cubicBezTo>
                  <a:pt x="132003" y="31859"/>
                  <a:pt x="137414" y="26489"/>
                  <a:pt x="137775" y="20046"/>
                </a:cubicBezTo>
                <a:lnTo>
                  <a:pt x="130559" y="20046"/>
                </a:lnTo>
                <a:lnTo>
                  <a:pt x="142466" y="0"/>
                </a:lnTo>
                <a:close/>
              </a:path>
            </a:pathLst>
          </a:custGeom>
          <a:solidFill>
            <a:schemeClr val="bg1"/>
          </a:solidFill>
          <a:ln>
            <a:noFill/>
          </a:ln>
        </p:spPr>
        <p:txBody>
          <a:bodyPr anchor="ctr"/>
          <a:lstStyle/>
          <a:p>
            <a:endParaRPr lang="en-GB" sz="1400" dirty="0">
              <a:latin typeface="+mj-lt"/>
            </a:endParaRPr>
          </a:p>
        </p:txBody>
      </p:sp>
      <p:sp>
        <p:nvSpPr>
          <p:cNvPr id="20" name="Freeform 282">
            <a:extLst>
              <a:ext uri="{FF2B5EF4-FFF2-40B4-BE49-F238E27FC236}">
                <a16:creationId xmlns:a16="http://schemas.microsoft.com/office/drawing/2014/main" id="{8C6C6DB1-7B4C-AD4F-FFE6-D5E5DDF0C811}"/>
              </a:ext>
            </a:extLst>
          </p:cNvPr>
          <p:cNvSpPr>
            <a:spLocks noChangeAspect="1"/>
          </p:cNvSpPr>
          <p:nvPr/>
        </p:nvSpPr>
        <p:spPr bwMode="auto">
          <a:xfrm>
            <a:off x="6440318" y="3252244"/>
            <a:ext cx="407291" cy="411064"/>
          </a:xfrm>
          <a:custGeom>
            <a:avLst/>
            <a:gdLst>
              <a:gd name="T0" fmla="*/ 2147483646 w 791"/>
              <a:gd name="T1" fmla="*/ 2147483646 h 792"/>
              <a:gd name="T2" fmla="*/ 2147483646 w 791"/>
              <a:gd name="T3" fmla="*/ 2147483646 h 792"/>
              <a:gd name="T4" fmla="*/ 2147483646 w 791"/>
              <a:gd name="T5" fmla="*/ 2147483646 h 792"/>
              <a:gd name="T6" fmla="*/ 2147483646 w 791"/>
              <a:gd name="T7" fmla="*/ 2147483646 h 792"/>
              <a:gd name="T8" fmla="*/ 2147483646 w 791"/>
              <a:gd name="T9" fmla="*/ 2147483646 h 792"/>
              <a:gd name="T10" fmla="*/ 2147483646 w 791"/>
              <a:gd name="T11" fmla="*/ 2147483646 h 792"/>
              <a:gd name="T12" fmla="*/ 2147483646 w 791"/>
              <a:gd name="T13" fmla="*/ 2147483646 h 792"/>
              <a:gd name="T14" fmla="*/ 2147483646 w 791"/>
              <a:gd name="T15" fmla="*/ 2147483646 h 792"/>
              <a:gd name="T16" fmla="*/ 2147483646 w 791"/>
              <a:gd name="T17" fmla="*/ 2147483646 h 792"/>
              <a:gd name="T18" fmla="*/ 2147483646 w 791"/>
              <a:gd name="T19" fmla="*/ 2147483646 h 792"/>
              <a:gd name="T20" fmla="*/ 2147483646 w 791"/>
              <a:gd name="T21" fmla="*/ 2147483646 h 792"/>
              <a:gd name="T22" fmla="*/ 2147483646 w 791"/>
              <a:gd name="T23" fmla="*/ 2147483646 h 792"/>
              <a:gd name="T24" fmla="*/ 2147483646 w 791"/>
              <a:gd name="T25" fmla="*/ 2147483646 h 792"/>
              <a:gd name="T26" fmla="*/ 2147483646 w 791"/>
              <a:gd name="T27" fmla="*/ 2147483646 h 792"/>
              <a:gd name="T28" fmla="*/ 2147483646 w 791"/>
              <a:gd name="T29" fmla="*/ 2147483646 h 792"/>
              <a:gd name="T30" fmla="*/ 2147483646 w 791"/>
              <a:gd name="T31" fmla="*/ 2147483646 h 792"/>
              <a:gd name="T32" fmla="*/ 2147483646 w 791"/>
              <a:gd name="T33" fmla="*/ 2147483646 h 792"/>
              <a:gd name="T34" fmla="*/ 2147483646 w 791"/>
              <a:gd name="T35" fmla="*/ 2147483646 h 792"/>
              <a:gd name="T36" fmla="*/ 2147483646 w 791"/>
              <a:gd name="T37" fmla="*/ 2147483646 h 792"/>
              <a:gd name="T38" fmla="*/ 2147483646 w 791"/>
              <a:gd name="T39" fmla="*/ 2147483646 h 792"/>
              <a:gd name="T40" fmla="*/ 2147483646 w 791"/>
              <a:gd name="T41" fmla="*/ 2147483646 h 792"/>
              <a:gd name="T42" fmla="*/ 2147483646 w 791"/>
              <a:gd name="T43" fmla="*/ 2147483646 h 792"/>
              <a:gd name="T44" fmla="*/ 2147483646 w 791"/>
              <a:gd name="T45" fmla="*/ 2147483646 h 792"/>
              <a:gd name="T46" fmla="*/ 2147483646 w 791"/>
              <a:gd name="T47" fmla="*/ 2147483646 h 792"/>
              <a:gd name="T48" fmla="*/ 2147483646 w 791"/>
              <a:gd name="T49" fmla="*/ 2147483646 h 792"/>
              <a:gd name="T50" fmla="*/ 2147483646 w 791"/>
              <a:gd name="T51" fmla="*/ 2147483646 h 792"/>
              <a:gd name="T52" fmla="*/ 2147483646 w 791"/>
              <a:gd name="T53" fmla="*/ 2147483646 h 792"/>
              <a:gd name="T54" fmla="*/ 2147483646 w 791"/>
              <a:gd name="T55" fmla="*/ 2147483646 h 792"/>
              <a:gd name="T56" fmla="*/ 2147483646 w 791"/>
              <a:gd name="T57" fmla="*/ 2147483646 h 792"/>
              <a:gd name="T58" fmla="*/ 2147483646 w 791"/>
              <a:gd name="T59" fmla="*/ 2147483646 h 792"/>
              <a:gd name="T60" fmla="*/ 2147483646 w 791"/>
              <a:gd name="T61" fmla="*/ 2147483646 h 792"/>
              <a:gd name="T62" fmla="*/ 2147483646 w 791"/>
              <a:gd name="T63" fmla="*/ 2147483646 h 792"/>
              <a:gd name="T64" fmla="*/ 2147483646 w 791"/>
              <a:gd name="T65" fmla="*/ 2147483646 h 792"/>
              <a:gd name="T66" fmla="*/ 2147483646 w 791"/>
              <a:gd name="T67" fmla="*/ 2147483646 h 792"/>
              <a:gd name="T68" fmla="*/ 2147483646 w 791"/>
              <a:gd name="T69" fmla="*/ 2147483646 h 792"/>
              <a:gd name="T70" fmla="*/ 2147483646 w 791"/>
              <a:gd name="T71" fmla="*/ 2147483646 h 792"/>
              <a:gd name="T72" fmla="*/ 2147483646 w 791"/>
              <a:gd name="T73" fmla="*/ 2147483646 h 792"/>
              <a:gd name="T74" fmla="*/ 2147483646 w 791"/>
              <a:gd name="T75" fmla="*/ 2147483646 h 792"/>
              <a:gd name="T76" fmla="*/ 0 w 791"/>
              <a:gd name="T77" fmla="*/ 2147483646 h 792"/>
              <a:gd name="T78" fmla="*/ 2147483646 w 791"/>
              <a:gd name="T79" fmla="*/ 2147483646 h 792"/>
              <a:gd name="T80" fmla="*/ 2147483646 w 791"/>
              <a:gd name="T81" fmla="*/ 2147483646 h 792"/>
              <a:gd name="T82" fmla="*/ 2147483646 w 791"/>
              <a:gd name="T83" fmla="*/ 2147483646 h 792"/>
              <a:gd name="T84" fmla="*/ 2147483646 w 791"/>
              <a:gd name="T85" fmla="*/ 2147483646 h 7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1" h="792">
                <a:moveTo>
                  <a:pt x="766" y="767"/>
                </a:moveTo>
                <a:lnTo>
                  <a:pt x="24" y="767"/>
                </a:lnTo>
                <a:lnTo>
                  <a:pt x="24" y="535"/>
                </a:lnTo>
                <a:lnTo>
                  <a:pt x="97" y="657"/>
                </a:lnTo>
                <a:cubicBezTo>
                  <a:pt x="100" y="660"/>
                  <a:pt x="104" y="663"/>
                  <a:pt x="108" y="663"/>
                </a:cubicBezTo>
                <a:lnTo>
                  <a:pt x="682" y="663"/>
                </a:lnTo>
                <a:cubicBezTo>
                  <a:pt x="687" y="663"/>
                  <a:pt x="690" y="660"/>
                  <a:pt x="692" y="657"/>
                </a:cubicBezTo>
                <a:lnTo>
                  <a:pt x="766" y="535"/>
                </a:lnTo>
                <a:lnTo>
                  <a:pt x="766" y="767"/>
                </a:lnTo>
                <a:close/>
                <a:moveTo>
                  <a:pt x="757" y="503"/>
                </a:moveTo>
                <a:lnTo>
                  <a:pt x="675" y="639"/>
                </a:lnTo>
                <a:lnTo>
                  <a:pt x="114" y="639"/>
                </a:lnTo>
                <a:lnTo>
                  <a:pt x="33" y="503"/>
                </a:lnTo>
                <a:lnTo>
                  <a:pt x="757" y="503"/>
                </a:lnTo>
                <a:close/>
                <a:moveTo>
                  <a:pt x="144" y="390"/>
                </a:moveTo>
                <a:lnTo>
                  <a:pt x="144" y="480"/>
                </a:lnTo>
                <a:lnTo>
                  <a:pt x="43" y="480"/>
                </a:lnTo>
                <a:lnTo>
                  <a:pt x="144" y="390"/>
                </a:lnTo>
                <a:close/>
                <a:moveTo>
                  <a:pt x="168" y="376"/>
                </a:moveTo>
                <a:lnTo>
                  <a:pt x="264" y="376"/>
                </a:lnTo>
                <a:lnTo>
                  <a:pt x="264" y="427"/>
                </a:lnTo>
                <a:cubicBezTo>
                  <a:pt x="264" y="434"/>
                  <a:pt x="269" y="440"/>
                  <a:pt x="275" y="440"/>
                </a:cubicBezTo>
                <a:cubicBezTo>
                  <a:pt x="282" y="440"/>
                  <a:pt x="287" y="434"/>
                  <a:pt x="287" y="427"/>
                </a:cubicBezTo>
                <a:lnTo>
                  <a:pt x="287" y="252"/>
                </a:lnTo>
                <a:cubicBezTo>
                  <a:pt x="287" y="245"/>
                  <a:pt x="282" y="240"/>
                  <a:pt x="275" y="240"/>
                </a:cubicBezTo>
                <a:lnTo>
                  <a:pt x="184" y="240"/>
                </a:lnTo>
                <a:lnTo>
                  <a:pt x="395" y="30"/>
                </a:lnTo>
                <a:lnTo>
                  <a:pt x="605" y="240"/>
                </a:lnTo>
                <a:lnTo>
                  <a:pt x="514" y="240"/>
                </a:lnTo>
                <a:cubicBezTo>
                  <a:pt x="508" y="240"/>
                  <a:pt x="503" y="245"/>
                  <a:pt x="503" y="252"/>
                </a:cubicBezTo>
                <a:lnTo>
                  <a:pt x="503" y="427"/>
                </a:lnTo>
                <a:cubicBezTo>
                  <a:pt x="503" y="434"/>
                  <a:pt x="508" y="440"/>
                  <a:pt x="514" y="440"/>
                </a:cubicBezTo>
                <a:cubicBezTo>
                  <a:pt x="521" y="440"/>
                  <a:pt x="527" y="434"/>
                  <a:pt x="527" y="427"/>
                </a:cubicBezTo>
                <a:lnTo>
                  <a:pt x="527" y="376"/>
                </a:lnTo>
                <a:lnTo>
                  <a:pt x="622" y="376"/>
                </a:lnTo>
                <a:lnTo>
                  <a:pt x="622" y="480"/>
                </a:lnTo>
                <a:lnTo>
                  <a:pt x="168" y="480"/>
                </a:lnTo>
                <a:lnTo>
                  <a:pt x="168" y="376"/>
                </a:lnTo>
                <a:close/>
                <a:moveTo>
                  <a:pt x="647" y="390"/>
                </a:moveTo>
                <a:lnTo>
                  <a:pt x="746" y="480"/>
                </a:lnTo>
                <a:lnTo>
                  <a:pt x="647" y="480"/>
                </a:lnTo>
                <a:lnTo>
                  <a:pt x="647" y="390"/>
                </a:lnTo>
                <a:close/>
                <a:moveTo>
                  <a:pt x="786" y="483"/>
                </a:moveTo>
                <a:lnTo>
                  <a:pt x="642" y="355"/>
                </a:lnTo>
                <a:cubicBezTo>
                  <a:pt x="640" y="353"/>
                  <a:pt x="637" y="352"/>
                  <a:pt x="634" y="352"/>
                </a:cubicBezTo>
                <a:lnTo>
                  <a:pt x="527" y="352"/>
                </a:lnTo>
                <a:lnTo>
                  <a:pt x="527" y="264"/>
                </a:lnTo>
                <a:lnTo>
                  <a:pt x="634" y="264"/>
                </a:lnTo>
                <a:cubicBezTo>
                  <a:pt x="639" y="264"/>
                  <a:pt x="644" y="261"/>
                  <a:pt x="645" y="256"/>
                </a:cubicBezTo>
                <a:cubicBezTo>
                  <a:pt x="647" y="252"/>
                  <a:pt x="646" y="247"/>
                  <a:pt x="643" y="243"/>
                </a:cubicBezTo>
                <a:lnTo>
                  <a:pt x="403" y="5"/>
                </a:lnTo>
                <a:cubicBezTo>
                  <a:pt x="399" y="0"/>
                  <a:pt x="391" y="0"/>
                  <a:pt x="386" y="5"/>
                </a:cubicBezTo>
                <a:lnTo>
                  <a:pt x="147" y="243"/>
                </a:lnTo>
                <a:cubicBezTo>
                  <a:pt x="144" y="247"/>
                  <a:pt x="143" y="252"/>
                  <a:pt x="144" y="256"/>
                </a:cubicBezTo>
                <a:cubicBezTo>
                  <a:pt x="147" y="261"/>
                  <a:pt x="151" y="264"/>
                  <a:pt x="155" y="264"/>
                </a:cubicBezTo>
                <a:lnTo>
                  <a:pt x="264" y="264"/>
                </a:lnTo>
                <a:lnTo>
                  <a:pt x="264" y="352"/>
                </a:lnTo>
                <a:lnTo>
                  <a:pt x="155" y="352"/>
                </a:lnTo>
                <a:cubicBezTo>
                  <a:pt x="153" y="352"/>
                  <a:pt x="150" y="353"/>
                  <a:pt x="148" y="355"/>
                </a:cubicBezTo>
                <a:lnTo>
                  <a:pt x="4" y="483"/>
                </a:lnTo>
                <a:cubicBezTo>
                  <a:pt x="2" y="485"/>
                  <a:pt x="0" y="488"/>
                  <a:pt x="0" y="491"/>
                </a:cubicBezTo>
                <a:lnTo>
                  <a:pt x="0" y="779"/>
                </a:lnTo>
                <a:cubicBezTo>
                  <a:pt x="0" y="785"/>
                  <a:pt x="5" y="791"/>
                  <a:pt x="12" y="791"/>
                </a:cubicBezTo>
                <a:lnTo>
                  <a:pt x="778" y="791"/>
                </a:lnTo>
                <a:cubicBezTo>
                  <a:pt x="784" y="791"/>
                  <a:pt x="790" y="785"/>
                  <a:pt x="790" y="779"/>
                </a:cubicBezTo>
                <a:lnTo>
                  <a:pt x="790" y="491"/>
                </a:lnTo>
                <a:cubicBezTo>
                  <a:pt x="790" y="488"/>
                  <a:pt x="789" y="485"/>
                  <a:pt x="786" y="483"/>
                </a:cubicBezTo>
                <a:close/>
              </a:path>
            </a:pathLst>
          </a:custGeom>
          <a:solidFill>
            <a:schemeClr val="bg1"/>
          </a:solidFill>
          <a:ln>
            <a:noFill/>
          </a:ln>
        </p:spPr>
        <p:txBody>
          <a:bodyPr wrap="none" anchor="ctr"/>
          <a:lstStyle/>
          <a:p>
            <a:endParaRPr lang="en-GB" sz="1400" dirty="0">
              <a:latin typeface="+mj-lt"/>
            </a:endParaRPr>
          </a:p>
        </p:txBody>
      </p:sp>
      <p:sp>
        <p:nvSpPr>
          <p:cNvPr id="23" name="Freeform 954">
            <a:extLst>
              <a:ext uri="{FF2B5EF4-FFF2-40B4-BE49-F238E27FC236}">
                <a16:creationId xmlns:a16="http://schemas.microsoft.com/office/drawing/2014/main" id="{CEFD4388-91F6-9F27-B002-081F23EFD0FB}"/>
              </a:ext>
            </a:extLst>
          </p:cNvPr>
          <p:cNvSpPr>
            <a:spLocks noChangeAspect="1"/>
          </p:cNvSpPr>
          <p:nvPr/>
        </p:nvSpPr>
        <p:spPr bwMode="auto">
          <a:xfrm rot="16200000">
            <a:off x="4950236" y="5782997"/>
            <a:ext cx="408548" cy="408548"/>
          </a:xfrm>
          <a:custGeom>
            <a:avLst/>
            <a:gdLst>
              <a:gd name="T0" fmla="*/ 2453975 w 283805"/>
              <a:gd name="T1" fmla="*/ 8432546 h 283804"/>
              <a:gd name="T2" fmla="*/ 4424983 w 283805"/>
              <a:gd name="T3" fmla="*/ 6448347 h 283804"/>
              <a:gd name="T4" fmla="*/ 4790451 w 283805"/>
              <a:gd name="T5" fmla="*/ 6813900 h 283804"/>
              <a:gd name="T6" fmla="*/ 10155741 w 283805"/>
              <a:gd name="T7" fmla="*/ 4960701 h 283804"/>
              <a:gd name="T8" fmla="*/ 6212717 w 283805"/>
              <a:gd name="T9" fmla="*/ 5237155 h 283804"/>
              <a:gd name="T10" fmla="*/ 5978320 w 283805"/>
              <a:gd name="T11" fmla="*/ 3015310 h 283804"/>
              <a:gd name="T12" fmla="*/ 6356860 w 283805"/>
              <a:gd name="T13" fmla="*/ 3380870 h 283804"/>
              <a:gd name="T14" fmla="*/ 4617686 w 283805"/>
              <a:gd name="T15" fmla="*/ 2711152 h 283804"/>
              <a:gd name="T16" fmla="*/ 1598931 w 283805"/>
              <a:gd name="T17" fmla="*/ 3043324 h 283804"/>
              <a:gd name="T18" fmla="*/ 3259251 w 283805"/>
              <a:gd name="T19" fmla="*/ 1672744 h 283804"/>
              <a:gd name="T20" fmla="*/ 5885836 w 283805"/>
              <a:gd name="T21" fmla="*/ 1949182 h 283804"/>
              <a:gd name="T22" fmla="*/ 3259251 w 283805"/>
              <a:gd name="T23" fmla="*/ 1672744 h 283804"/>
              <a:gd name="T24" fmla="*/ 2582739 w 283805"/>
              <a:gd name="T25" fmla="*/ 1805027 h 283804"/>
              <a:gd name="T26" fmla="*/ 1441996 w 283805"/>
              <a:gd name="T27" fmla="*/ 1805027 h 283804"/>
              <a:gd name="T28" fmla="*/ 7492411 w 283805"/>
              <a:gd name="T29" fmla="*/ 1292257 h 283804"/>
              <a:gd name="T30" fmla="*/ 7857921 w 283805"/>
              <a:gd name="T31" fmla="*/ 926706 h 283804"/>
              <a:gd name="T32" fmla="*/ 6043633 w 283805"/>
              <a:gd name="T33" fmla="*/ 721020 h 283804"/>
              <a:gd name="T34" fmla="*/ 4441470 w 283805"/>
              <a:gd name="T35" fmla="*/ 721020 h 283804"/>
              <a:gd name="T36" fmla="*/ 3750821 w 283805"/>
              <a:gd name="T37" fmla="*/ 576793 h 283804"/>
              <a:gd name="T38" fmla="*/ 1600421 w 283805"/>
              <a:gd name="T39" fmla="*/ 853275 h 283804"/>
              <a:gd name="T40" fmla="*/ 783087 w 283805"/>
              <a:gd name="T41" fmla="*/ 0 h 283804"/>
              <a:gd name="T42" fmla="*/ 1788215 w 283805"/>
              <a:gd name="T43" fmla="*/ 7910345 h 283804"/>
              <a:gd name="T44" fmla="*/ 3798455 w 283805"/>
              <a:gd name="T45" fmla="*/ 7035783 h 283804"/>
              <a:gd name="T46" fmla="*/ 4555514 w 283805"/>
              <a:gd name="T47" fmla="*/ 6161185 h 283804"/>
              <a:gd name="T48" fmla="*/ 1461977 w 283805"/>
              <a:gd name="T49" fmla="*/ 5156126 h 283804"/>
              <a:gd name="T50" fmla="*/ 5573661 w 283805"/>
              <a:gd name="T51" fmla="*/ 3916089 h 283804"/>
              <a:gd name="T52" fmla="*/ 6304617 w 283805"/>
              <a:gd name="T53" fmla="*/ 2780361 h 283804"/>
              <a:gd name="T54" fmla="*/ 7857921 w 283805"/>
              <a:gd name="T55" fmla="*/ 613396 h 283804"/>
              <a:gd name="T56" fmla="*/ 9476480 w 283805"/>
              <a:gd name="T57" fmla="*/ 900592 h 283804"/>
              <a:gd name="T58" fmla="*/ 9476480 w 283805"/>
              <a:gd name="T59" fmla="*/ 1448980 h 283804"/>
              <a:gd name="T60" fmla="*/ 7544668 w 283805"/>
              <a:gd name="T61" fmla="*/ 1879746 h 283804"/>
              <a:gd name="T62" fmla="*/ 5978320 w 283805"/>
              <a:gd name="T63" fmla="*/ 4046520 h 283804"/>
              <a:gd name="T64" fmla="*/ 5103711 w 283805"/>
              <a:gd name="T65" fmla="*/ 6813900 h 283804"/>
              <a:gd name="T66" fmla="*/ 3080486 w 283805"/>
              <a:gd name="T67" fmla="*/ 7845063 h 283804"/>
              <a:gd name="T68" fmla="*/ 1788215 w 283805"/>
              <a:gd name="T69" fmla="*/ 8223643 h 283804"/>
              <a:gd name="T70" fmla="*/ 10155248 w 283805"/>
              <a:gd name="T71" fmla="*/ 9372340 h 283804"/>
              <a:gd name="T72" fmla="*/ 9685340 w 283805"/>
              <a:gd name="T73" fmla="*/ 9685614 h 283804"/>
              <a:gd name="T74" fmla="*/ 9372041 w 283805"/>
              <a:gd name="T75" fmla="*/ 10155567 h 283804"/>
              <a:gd name="T76" fmla="*/ 8223396 w 283805"/>
              <a:gd name="T77" fmla="*/ 10155567 h 283804"/>
              <a:gd name="T78" fmla="*/ 7910137 w 283805"/>
              <a:gd name="T79" fmla="*/ 9685614 h 283804"/>
              <a:gd name="T80" fmla="*/ 6617899 w 283805"/>
              <a:gd name="T81" fmla="*/ 10312174 h 283804"/>
              <a:gd name="T82" fmla="*/ 5312575 w 283805"/>
              <a:gd name="T83" fmla="*/ 9685614 h 283804"/>
              <a:gd name="T84" fmla="*/ 4999317 w 283805"/>
              <a:gd name="T85" fmla="*/ 10155567 h 283804"/>
              <a:gd name="T86" fmla="*/ 3850675 w 283805"/>
              <a:gd name="T87" fmla="*/ 10155567 h 283804"/>
              <a:gd name="T88" fmla="*/ 3537369 w 283805"/>
              <a:gd name="T89" fmla="*/ 9685614 h 283804"/>
              <a:gd name="T90" fmla="*/ 2245078 w 283805"/>
              <a:gd name="T91" fmla="*/ 10312174 h 283804"/>
              <a:gd name="T92" fmla="*/ 939854 w 283805"/>
              <a:gd name="T93" fmla="*/ 9685614 h 283804"/>
              <a:gd name="T94" fmla="*/ 626585 w 283805"/>
              <a:gd name="T95" fmla="*/ 10155567 h 283804"/>
              <a:gd name="T96" fmla="*/ 0 w 283805"/>
              <a:gd name="T97" fmla="*/ 9528982 h 283804"/>
              <a:gd name="T98" fmla="*/ 626585 w 283805"/>
              <a:gd name="T99" fmla="*/ 8223643 h 283804"/>
              <a:gd name="T100" fmla="*/ 156546 w 283805"/>
              <a:gd name="T101" fmla="*/ 7910345 h 283804"/>
              <a:gd name="T102" fmla="*/ 156546 w 283805"/>
              <a:gd name="T103" fmla="*/ 6774696 h 283804"/>
              <a:gd name="T104" fmla="*/ 626585 w 283805"/>
              <a:gd name="T105" fmla="*/ 6448347 h 283804"/>
              <a:gd name="T106" fmla="*/ 0 w 283805"/>
              <a:gd name="T107" fmla="*/ 5156126 h 283804"/>
              <a:gd name="T108" fmla="*/ 626585 w 283805"/>
              <a:gd name="T109" fmla="*/ 3850741 h 283804"/>
              <a:gd name="T110" fmla="*/ 156546 w 283805"/>
              <a:gd name="T111" fmla="*/ 3537476 h 283804"/>
              <a:gd name="T112" fmla="*/ 156546 w 283805"/>
              <a:gd name="T113" fmla="*/ 2388694 h 283804"/>
              <a:gd name="T114" fmla="*/ 626585 w 283805"/>
              <a:gd name="T115" fmla="*/ 2075485 h 283804"/>
              <a:gd name="T116" fmla="*/ 0 w 283805"/>
              <a:gd name="T117" fmla="*/ 783146 h 283804"/>
              <a:gd name="T118" fmla="*/ 626585 w 283805"/>
              <a:gd name="T119" fmla="*/ 156554 h 283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805" h="283804">
                <a:moveTo>
                  <a:pt x="67538" y="211955"/>
                </a:moveTo>
                <a:cubicBezTo>
                  <a:pt x="61790" y="211955"/>
                  <a:pt x="57479" y="216625"/>
                  <a:pt x="57479" y="222014"/>
                </a:cubicBezTo>
                <a:cubicBezTo>
                  <a:pt x="57479" y="227762"/>
                  <a:pt x="61790" y="232073"/>
                  <a:pt x="67538" y="232073"/>
                </a:cubicBezTo>
                <a:cubicBezTo>
                  <a:pt x="72927" y="232073"/>
                  <a:pt x="77238" y="227762"/>
                  <a:pt x="77238" y="222014"/>
                </a:cubicBezTo>
                <a:cubicBezTo>
                  <a:pt x="77238" y="216625"/>
                  <a:pt x="72927" y="211955"/>
                  <a:pt x="67538" y="211955"/>
                </a:cubicBezTo>
                <a:close/>
                <a:moveTo>
                  <a:pt x="121784" y="177467"/>
                </a:moveTo>
                <a:cubicBezTo>
                  <a:pt x="116396" y="177467"/>
                  <a:pt x="111726" y="182137"/>
                  <a:pt x="111726" y="187526"/>
                </a:cubicBezTo>
                <a:cubicBezTo>
                  <a:pt x="111726" y="193274"/>
                  <a:pt x="116396" y="197585"/>
                  <a:pt x="121784" y="197585"/>
                </a:cubicBezTo>
                <a:cubicBezTo>
                  <a:pt x="127173" y="197585"/>
                  <a:pt x="131843" y="193274"/>
                  <a:pt x="131843" y="187526"/>
                </a:cubicBezTo>
                <a:cubicBezTo>
                  <a:pt x="131843" y="182137"/>
                  <a:pt x="127173" y="177467"/>
                  <a:pt x="121784" y="177467"/>
                </a:cubicBezTo>
                <a:close/>
                <a:moveTo>
                  <a:pt x="170986" y="136525"/>
                </a:moveTo>
                <a:lnTo>
                  <a:pt x="279507" y="136525"/>
                </a:lnTo>
                <a:cubicBezTo>
                  <a:pt x="281656" y="136525"/>
                  <a:pt x="283805" y="138179"/>
                  <a:pt x="283805" y="140494"/>
                </a:cubicBezTo>
                <a:cubicBezTo>
                  <a:pt x="283805" y="142479"/>
                  <a:pt x="281656" y="144132"/>
                  <a:pt x="279507" y="144132"/>
                </a:cubicBezTo>
                <a:lnTo>
                  <a:pt x="170986" y="144132"/>
                </a:lnTo>
                <a:cubicBezTo>
                  <a:pt x="168479" y="144132"/>
                  <a:pt x="166688" y="142479"/>
                  <a:pt x="166688" y="140494"/>
                </a:cubicBezTo>
                <a:cubicBezTo>
                  <a:pt x="166688" y="138179"/>
                  <a:pt x="168479" y="136525"/>
                  <a:pt x="170986" y="136525"/>
                </a:cubicBezTo>
                <a:close/>
                <a:moveTo>
                  <a:pt x="164535" y="82986"/>
                </a:moveTo>
                <a:cubicBezTo>
                  <a:pt x="159146" y="82986"/>
                  <a:pt x="154835" y="87297"/>
                  <a:pt x="154835" y="93045"/>
                </a:cubicBezTo>
                <a:cubicBezTo>
                  <a:pt x="154835" y="98433"/>
                  <a:pt x="159146" y="103103"/>
                  <a:pt x="164535" y="103103"/>
                </a:cubicBezTo>
                <a:cubicBezTo>
                  <a:pt x="170282" y="103103"/>
                  <a:pt x="174953" y="98433"/>
                  <a:pt x="174953" y="93045"/>
                </a:cubicBezTo>
                <a:cubicBezTo>
                  <a:pt x="174953" y="87297"/>
                  <a:pt x="170282" y="82986"/>
                  <a:pt x="164535" y="82986"/>
                </a:cubicBezTo>
                <a:close/>
                <a:moveTo>
                  <a:pt x="44004" y="74613"/>
                </a:moveTo>
                <a:lnTo>
                  <a:pt x="127088" y="74613"/>
                </a:lnTo>
                <a:cubicBezTo>
                  <a:pt x="129605" y="74613"/>
                  <a:pt x="131404" y="76518"/>
                  <a:pt x="131404" y="79185"/>
                </a:cubicBezTo>
                <a:cubicBezTo>
                  <a:pt x="131404" y="81852"/>
                  <a:pt x="129605" y="83757"/>
                  <a:pt x="127088" y="83757"/>
                </a:cubicBezTo>
                <a:lnTo>
                  <a:pt x="44004" y="83757"/>
                </a:lnTo>
                <a:cubicBezTo>
                  <a:pt x="41487" y="83757"/>
                  <a:pt x="39688" y="81852"/>
                  <a:pt x="39688" y="79185"/>
                </a:cubicBezTo>
                <a:cubicBezTo>
                  <a:pt x="39688" y="76518"/>
                  <a:pt x="41487" y="74613"/>
                  <a:pt x="44004" y="74613"/>
                </a:cubicBezTo>
                <a:close/>
                <a:moveTo>
                  <a:pt x="89701" y="46038"/>
                </a:moveTo>
                <a:lnTo>
                  <a:pt x="161990" y="46038"/>
                </a:lnTo>
                <a:cubicBezTo>
                  <a:pt x="164158" y="46038"/>
                  <a:pt x="166327" y="47691"/>
                  <a:pt x="166327" y="50006"/>
                </a:cubicBezTo>
                <a:cubicBezTo>
                  <a:pt x="166327" y="51991"/>
                  <a:pt x="164158" y="53644"/>
                  <a:pt x="161990" y="53644"/>
                </a:cubicBezTo>
                <a:lnTo>
                  <a:pt x="89701" y="53644"/>
                </a:lnTo>
                <a:cubicBezTo>
                  <a:pt x="87532" y="53644"/>
                  <a:pt x="85725" y="51991"/>
                  <a:pt x="85725" y="50006"/>
                </a:cubicBezTo>
                <a:cubicBezTo>
                  <a:pt x="85725" y="47691"/>
                  <a:pt x="87532" y="46038"/>
                  <a:pt x="89701" y="46038"/>
                </a:cubicBezTo>
                <a:close/>
                <a:moveTo>
                  <a:pt x="43969" y="46038"/>
                </a:moveTo>
                <a:lnTo>
                  <a:pt x="66801" y="46038"/>
                </a:lnTo>
                <a:cubicBezTo>
                  <a:pt x="68941" y="46038"/>
                  <a:pt x="71082" y="47691"/>
                  <a:pt x="71082" y="49676"/>
                </a:cubicBezTo>
                <a:cubicBezTo>
                  <a:pt x="71082" y="51991"/>
                  <a:pt x="68941" y="53644"/>
                  <a:pt x="66801" y="53644"/>
                </a:cubicBezTo>
                <a:lnTo>
                  <a:pt x="43969" y="53644"/>
                </a:lnTo>
                <a:cubicBezTo>
                  <a:pt x="41472" y="53644"/>
                  <a:pt x="39688" y="51991"/>
                  <a:pt x="39688" y="49676"/>
                </a:cubicBezTo>
                <a:cubicBezTo>
                  <a:pt x="39688" y="47691"/>
                  <a:pt x="41472" y="46038"/>
                  <a:pt x="43969" y="46038"/>
                </a:cubicBezTo>
                <a:close/>
                <a:moveTo>
                  <a:pt x="216266" y="25506"/>
                </a:moveTo>
                <a:cubicBezTo>
                  <a:pt x="210877" y="25506"/>
                  <a:pt x="206207" y="29817"/>
                  <a:pt x="206207" y="35565"/>
                </a:cubicBezTo>
                <a:cubicBezTo>
                  <a:pt x="206207" y="41313"/>
                  <a:pt x="210877" y="45624"/>
                  <a:pt x="216266" y="45624"/>
                </a:cubicBezTo>
                <a:cubicBezTo>
                  <a:pt x="222014" y="45624"/>
                  <a:pt x="226325" y="41313"/>
                  <a:pt x="226325" y="35565"/>
                </a:cubicBezTo>
                <a:cubicBezTo>
                  <a:pt x="226325" y="29817"/>
                  <a:pt x="222014" y="25506"/>
                  <a:pt x="216266" y="25506"/>
                </a:cubicBezTo>
                <a:close/>
                <a:moveTo>
                  <a:pt x="126505" y="15875"/>
                </a:moveTo>
                <a:lnTo>
                  <a:pt x="162065" y="15875"/>
                </a:lnTo>
                <a:cubicBezTo>
                  <a:pt x="164199" y="15875"/>
                  <a:pt x="166333" y="17529"/>
                  <a:pt x="166333" y="19844"/>
                </a:cubicBezTo>
                <a:cubicBezTo>
                  <a:pt x="166333" y="21828"/>
                  <a:pt x="164199" y="23482"/>
                  <a:pt x="162065" y="23482"/>
                </a:cubicBezTo>
                <a:lnTo>
                  <a:pt x="126505" y="23482"/>
                </a:lnTo>
                <a:cubicBezTo>
                  <a:pt x="124016" y="23482"/>
                  <a:pt x="122238" y="21828"/>
                  <a:pt x="122238" y="19844"/>
                </a:cubicBezTo>
                <a:cubicBezTo>
                  <a:pt x="122238" y="17529"/>
                  <a:pt x="124016" y="15875"/>
                  <a:pt x="126505" y="15875"/>
                </a:cubicBezTo>
                <a:close/>
                <a:moveTo>
                  <a:pt x="44045" y="15875"/>
                </a:moveTo>
                <a:lnTo>
                  <a:pt x="103230" y="15875"/>
                </a:lnTo>
                <a:cubicBezTo>
                  <a:pt x="105772" y="15875"/>
                  <a:pt x="107587" y="17529"/>
                  <a:pt x="107587" y="19844"/>
                </a:cubicBezTo>
                <a:cubicBezTo>
                  <a:pt x="107587" y="21828"/>
                  <a:pt x="105772" y="23482"/>
                  <a:pt x="103230" y="23482"/>
                </a:cubicBezTo>
                <a:lnTo>
                  <a:pt x="44045" y="23482"/>
                </a:lnTo>
                <a:cubicBezTo>
                  <a:pt x="41504" y="23482"/>
                  <a:pt x="39688" y="21828"/>
                  <a:pt x="39688" y="19844"/>
                </a:cubicBezTo>
                <a:cubicBezTo>
                  <a:pt x="39688" y="17529"/>
                  <a:pt x="41504" y="15875"/>
                  <a:pt x="44045" y="15875"/>
                </a:cubicBezTo>
                <a:close/>
                <a:moveTo>
                  <a:pt x="21554" y="0"/>
                </a:moveTo>
                <a:cubicBezTo>
                  <a:pt x="24069" y="0"/>
                  <a:pt x="25865" y="1796"/>
                  <a:pt x="25865" y="4311"/>
                </a:cubicBezTo>
                <a:lnTo>
                  <a:pt x="25865" y="217703"/>
                </a:lnTo>
                <a:lnTo>
                  <a:pt x="49217" y="217703"/>
                </a:lnTo>
                <a:cubicBezTo>
                  <a:pt x="51013" y="209440"/>
                  <a:pt x="58557" y="203333"/>
                  <a:pt x="67538" y="203333"/>
                </a:cubicBezTo>
                <a:cubicBezTo>
                  <a:pt x="72568" y="203333"/>
                  <a:pt x="76879" y="205488"/>
                  <a:pt x="80112" y="208722"/>
                </a:cubicBezTo>
                <a:lnTo>
                  <a:pt x="104541" y="193633"/>
                </a:lnTo>
                <a:cubicBezTo>
                  <a:pt x="103822" y="191837"/>
                  <a:pt x="103104" y="189682"/>
                  <a:pt x="103104" y="187526"/>
                </a:cubicBezTo>
                <a:cubicBezTo>
                  <a:pt x="103104" y="177467"/>
                  <a:pt x="111726" y="169205"/>
                  <a:pt x="121784" y="169205"/>
                </a:cubicBezTo>
                <a:cubicBezTo>
                  <a:pt x="123221" y="169205"/>
                  <a:pt x="124299" y="169205"/>
                  <a:pt x="125377" y="169564"/>
                </a:cubicBezTo>
                <a:lnTo>
                  <a:pt x="136154" y="145854"/>
                </a:lnTo>
                <a:lnTo>
                  <a:pt x="44547" y="145854"/>
                </a:lnTo>
                <a:cubicBezTo>
                  <a:pt x="42032" y="145854"/>
                  <a:pt x="40236" y="144057"/>
                  <a:pt x="40236" y="141902"/>
                </a:cubicBezTo>
                <a:cubicBezTo>
                  <a:pt x="40236" y="139387"/>
                  <a:pt x="42032" y="137591"/>
                  <a:pt x="44547" y="137591"/>
                </a:cubicBezTo>
                <a:lnTo>
                  <a:pt x="139747" y="137591"/>
                </a:lnTo>
                <a:lnTo>
                  <a:pt x="153398" y="107774"/>
                </a:lnTo>
                <a:cubicBezTo>
                  <a:pt x="149087" y="104181"/>
                  <a:pt x="146213" y="98793"/>
                  <a:pt x="146213" y="93045"/>
                </a:cubicBezTo>
                <a:cubicBezTo>
                  <a:pt x="146213" y="82626"/>
                  <a:pt x="154476" y="74364"/>
                  <a:pt x="164535" y="74364"/>
                </a:cubicBezTo>
                <a:cubicBezTo>
                  <a:pt x="168127" y="74364"/>
                  <a:pt x="171001" y="75082"/>
                  <a:pt x="173516" y="76519"/>
                </a:cubicBezTo>
                <a:lnTo>
                  <a:pt x="200818" y="45983"/>
                </a:lnTo>
                <a:cubicBezTo>
                  <a:pt x="199022" y="43109"/>
                  <a:pt x="197944" y="39517"/>
                  <a:pt x="197944" y="35565"/>
                </a:cubicBezTo>
                <a:cubicBezTo>
                  <a:pt x="197944" y="25147"/>
                  <a:pt x="206207" y="16884"/>
                  <a:pt x="216266" y="16884"/>
                </a:cubicBezTo>
                <a:cubicBezTo>
                  <a:pt x="225247" y="16884"/>
                  <a:pt x="232432" y="22992"/>
                  <a:pt x="234587" y="31254"/>
                </a:cubicBezTo>
                <a:lnTo>
                  <a:pt x="260812" y="31254"/>
                </a:lnTo>
                <a:lnTo>
                  <a:pt x="260812" y="24788"/>
                </a:lnTo>
                <a:lnTo>
                  <a:pt x="279493" y="35565"/>
                </a:lnTo>
                <a:lnTo>
                  <a:pt x="260812" y="46343"/>
                </a:lnTo>
                <a:lnTo>
                  <a:pt x="260812" y="39876"/>
                </a:lnTo>
                <a:lnTo>
                  <a:pt x="234587" y="39876"/>
                </a:lnTo>
                <a:cubicBezTo>
                  <a:pt x="232432" y="48139"/>
                  <a:pt x="225247" y="54246"/>
                  <a:pt x="216266" y="54246"/>
                </a:cubicBezTo>
                <a:cubicBezTo>
                  <a:pt x="213392" y="54246"/>
                  <a:pt x="210159" y="53168"/>
                  <a:pt x="207644" y="51731"/>
                </a:cubicBezTo>
                <a:lnTo>
                  <a:pt x="179982" y="82267"/>
                </a:lnTo>
                <a:cubicBezTo>
                  <a:pt x="182138" y="85141"/>
                  <a:pt x="183575" y="88734"/>
                  <a:pt x="183575" y="93045"/>
                </a:cubicBezTo>
                <a:cubicBezTo>
                  <a:pt x="183575" y="103103"/>
                  <a:pt x="174953" y="111366"/>
                  <a:pt x="164535" y="111366"/>
                </a:cubicBezTo>
                <a:cubicBezTo>
                  <a:pt x="163457" y="111366"/>
                  <a:pt x="162379" y="111366"/>
                  <a:pt x="161301" y="111366"/>
                </a:cubicBezTo>
                <a:lnTo>
                  <a:pt x="133280" y="173156"/>
                </a:lnTo>
                <a:cubicBezTo>
                  <a:pt x="137591" y="176389"/>
                  <a:pt x="140465" y="181778"/>
                  <a:pt x="140465" y="187526"/>
                </a:cubicBezTo>
                <a:cubicBezTo>
                  <a:pt x="140465" y="197944"/>
                  <a:pt x="131843" y="206207"/>
                  <a:pt x="121784" y="206207"/>
                </a:cubicBezTo>
                <a:cubicBezTo>
                  <a:pt x="116755" y="206207"/>
                  <a:pt x="112085" y="204051"/>
                  <a:pt x="108852" y="200818"/>
                </a:cubicBezTo>
                <a:lnTo>
                  <a:pt x="84782" y="215906"/>
                </a:lnTo>
                <a:cubicBezTo>
                  <a:pt x="85501" y="218062"/>
                  <a:pt x="86219" y="219858"/>
                  <a:pt x="86219" y="222014"/>
                </a:cubicBezTo>
                <a:cubicBezTo>
                  <a:pt x="86219" y="232432"/>
                  <a:pt x="77597" y="240694"/>
                  <a:pt x="67538" y="240694"/>
                </a:cubicBezTo>
                <a:cubicBezTo>
                  <a:pt x="58557" y="240694"/>
                  <a:pt x="51013" y="234587"/>
                  <a:pt x="49217" y="226325"/>
                </a:cubicBezTo>
                <a:lnTo>
                  <a:pt x="25865" y="226325"/>
                </a:lnTo>
                <a:lnTo>
                  <a:pt x="25865" y="257938"/>
                </a:lnTo>
                <a:lnTo>
                  <a:pt x="279493" y="257938"/>
                </a:lnTo>
                <a:cubicBezTo>
                  <a:pt x="281649" y="257938"/>
                  <a:pt x="283804" y="259734"/>
                  <a:pt x="283804" y="262249"/>
                </a:cubicBezTo>
                <a:cubicBezTo>
                  <a:pt x="283804" y="264764"/>
                  <a:pt x="281649" y="266560"/>
                  <a:pt x="279493" y="266560"/>
                </a:cubicBezTo>
                <a:lnTo>
                  <a:pt x="266560" y="266560"/>
                </a:lnTo>
                <a:lnTo>
                  <a:pt x="266560" y="279493"/>
                </a:lnTo>
                <a:cubicBezTo>
                  <a:pt x="266560" y="281648"/>
                  <a:pt x="264764" y="283804"/>
                  <a:pt x="262249" y="283804"/>
                </a:cubicBezTo>
                <a:cubicBezTo>
                  <a:pt x="259735" y="283804"/>
                  <a:pt x="257938" y="281648"/>
                  <a:pt x="257938" y="279493"/>
                </a:cubicBezTo>
                <a:lnTo>
                  <a:pt x="257938" y="266560"/>
                </a:lnTo>
                <a:lnTo>
                  <a:pt x="226325" y="266560"/>
                </a:lnTo>
                <a:lnTo>
                  <a:pt x="226325" y="279493"/>
                </a:lnTo>
                <a:cubicBezTo>
                  <a:pt x="226325" y="281648"/>
                  <a:pt x="224529" y="283804"/>
                  <a:pt x="222014" y="283804"/>
                </a:cubicBezTo>
                <a:cubicBezTo>
                  <a:pt x="219858" y="283804"/>
                  <a:pt x="217703" y="281648"/>
                  <a:pt x="217703" y="279493"/>
                </a:cubicBezTo>
                <a:lnTo>
                  <a:pt x="217703" y="266560"/>
                </a:lnTo>
                <a:lnTo>
                  <a:pt x="186089" y="266560"/>
                </a:lnTo>
                <a:lnTo>
                  <a:pt x="186089" y="279493"/>
                </a:lnTo>
                <a:cubicBezTo>
                  <a:pt x="186089" y="281648"/>
                  <a:pt x="184293" y="283804"/>
                  <a:pt x="182138" y="283804"/>
                </a:cubicBezTo>
                <a:cubicBezTo>
                  <a:pt x="179623" y="283804"/>
                  <a:pt x="177827" y="281648"/>
                  <a:pt x="177827" y="279493"/>
                </a:cubicBezTo>
                <a:lnTo>
                  <a:pt x="177827" y="266560"/>
                </a:lnTo>
                <a:lnTo>
                  <a:pt x="146213" y="266560"/>
                </a:lnTo>
                <a:lnTo>
                  <a:pt x="146213" y="279493"/>
                </a:lnTo>
                <a:cubicBezTo>
                  <a:pt x="146213" y="281648"/>
                  <a:pt x="144417" y="283804"/>
                  <a:pt x="141902" y="283804"/>
                </a:cubicBezTo>
                <a:cubicBezTo>
                  <a:pt x="139747" y="283804"/>
                  <a:pt x="137591" y="281648"/>
                  <a:pt x="137591" y="279493"/>
                </a:cubicBezTo>
                <a:lnTo>
                  <a:pt x="137591" y="266560"/>
                </a:lnTo>
                <a:lnTo>
                  <a:pt x="105978" y="266560"/>
                </a:lnTo>
                <a:lnTo>
                  <a:pt x="105978" y="279493"/>
                </a:lnTo>
                <a:cubicBezTo>
                  <a:pt x="105978" y="281648"/>
                  <a:pt x="104181" y="283804"/>
                  <a:pt x="101667" y="283804"/>
                </a:cubicBezTo>
                <a:cubicBezTo>
                  <a:pt x="99152" y="283804"/>
                  <a:pt x="97356" y="281648"/>
                  <a:pt x="97356" y="279493"/>
                </a:cubicBezTo>
                <a:lnTo>
                  <a:pt x="97356" y="266560"/>
                </a:lnTo>
                <a:lnTo>
                  <a:pt x="65742" y="266560"/>
                </a:lnTo>
                <a:lnTo>
                  <a:pt x="65742" y="279493"/>
                </a:lnTo>
                <a:cubicBezTo>
                  <a:pt x="65742" y="281648"/>
                  <a:pt x="63946" y="283804"/>
                  <a:pt x="61790" y="283804"/>
                </a:cubicBezTo>
                <a:cubicBezTo>
                  <a:pt x="59276" y="283804"/>
                  <a:pt x="57479" y="281648"/>
                  <a:pt x="57479" y="279493"/>
                </a:cubicBezTo>
                <a:lnTo>
                  <a:pt x="57479" y="266560"/>
                </a:lnTo>
                <a:lnTo>
                  <a:pt x="25865" y="266560"/>
                </a:lnTo>
                <a:lnTo>
                  <a:pt x="25865" y="279493"/>
                </a:lnTo>
                <a:cubicBezTo>
                  <a:pt x="25865" y="281648"/>
                  <a:pt x="24069" y="283804"/>
                  <a:pt x="21554" y="283804"/>
                </a:cubicBezTo>
                <a:cubicBezTo>
                  <a:pt x="19040" y="283804"/>
                  <a:pt x="17244" y="281648"/>
                  <a:pt x="17244" y="279493"/>
                </a:cubicBezTo>
                <a:lnTo>
                  <a:pt x="17244" y="266560"/>
                </a:lnTo>
                <a:lnTo>
                  <a:pt x="4311" y="266560"/>
                </a:lnTo>
                <a:cubicBezTo>
                  <a:pt x="2155" y="266560"/>
                  <a:pt x="0" y="264764"/>
                  <a:pt x="0" y="262249"/>
                </a:cubicBezTo>
                <a:cubicBezTo>
                  <a:pt x="0" y="259734"/>
                  <a:pt x="2155" y="257938"/>
                  <a:pt x="4311" y="257938"/>
                </a:cubicBezTo>
                <a:lnTo>
                  <a:pt x="17244" y="257938"/>
                </a:lnTo>
                <a:lnTo>
                  <a:pt x="17244" y="226325"/>
                </a:lnTo>
                <a:lnTo>
                  <a:pt x="4311" y="226325"/>
                </a:lnTo>
                <a:cubicBezTo>
                  <a:pt x="2155" y="226325"/>
                  <a:pt x="0" y="224528"/>
                  <a:pt x="0" y="222014"/>
                </a:cubicBezTo>
                <a:cubicBezTo>
                  <a:pt x="0" y="219499"/>
                  <a:pt x="2155" y="217703"/>
                  <a:pt x="4311" y="217703"/>
                </a:cubicBezTo>
                <a:lnTo>
                  <a:pt x="17244" y="217703"/>
                </a:lnTo>
                <a:lnTo>
                  <a:pt x="17244" y="186448"/>
                </a:lnTo>
                <a:lnTo>
                  <a:pt x="4311" y="186448"/>
                </a:lnTo>
                <a:cubicBezTo>
                  <a:pt x="2155" y="186448"/>
                  <a:pt x="0" y="184293"/>
                  <a:pt x="0" y="181778"/>
                </a:cubicBezTo>
                <a:cubicBezTo>
                  <a:pt x="0" y="179623"/>
                  <a:pt x="2155" y="177467"/>
                  <a:pt x="4311" y="177467"/>
                </a:cubicBezTo>
                <a:lnTo>
                  <a:pt x="17244" y="177467"/>
                </a:lnTo>
                <a:lnTo>
                  <a:pt x="17244" y="145854"/>
                </a:lnTo>
                <a:lnTo>
                  <a:pt x="4311" y="145854"/>
                </a:lnTo>
                <a:cubicBezTo>
                  <a:pt x="2155" y="145854"/>
                  <a:pt x="0" y="144057"/>
                  <a:pt x="0" y="141902"/>
                </a:cubicBezTo>
                <a:cubicBezTo>
                  <a:pt x="0" y="139387"/>
                  <a:pt x="2155" y="137591"/>
                  <a:pt x="4311" y="137591"/>
                </a:cubicBezTo>
                <a:lnTo>
                  <a:pt x="17244" y="137591"/>
                </a:lnTo>
                <a:lnTo>
                  <a:pt x="17244" y="105977"/>
                </a:lnTo>
                <a:lnTo>
                  <a:pt x="4311" y="105977"/>
                </a:lnTo>
                <a:cubicBezTo>
                  <a:pt x="2155" y="105977"/>
                  <a:pt x="0" y="104181"/>
                  <a:pt x="0" y="101666"/>
                </a:cubicBezTo>
                <a:cubicBezTo>
                  <a:pt x="0" y="99511"/>
                  <a:pt x="2155" y="97356"/>
                  <a:pt x="4311" y="97356"/>
                </a:cubicBezTo>
                <a:lnTo>
                  <a:pt x="17244" y="97356"/>
                </a:lnTo>
                <a:lnTo>
                  <a:pt x="17244" y="65742"/>
                </a:lnTo>
                <a:lnTo>
                  <a:pt x="4311" y="65742"/>
                </a:lnTo>
                <a:cubicBezTo>
                  <a:pt x="2155" y="65742"/>
                  <a:pt x="0" y="63946"/>
                  <a:pt x="0" y="61431"/>
                </a:cubicBezTo>
                <a:cubicBezTo>
                  <a:pt x="0" y="59275"/>
                  <a:pt x="2155" y="57120"/>
                  <a:pt x="4311" y="57120"/>
                </a:cubicBezTo>
                <a:lnTo>
                  <a:pt x="17244" y="57120"/>
                </a:lnTo>
                <a:lnTo>
                  <a:pt x="17244" y="25506"/>
                </a:lnTo>
                <a:lnTo>
                  <a:pt x="4311" y="25506"/>
                </a:lnTo>
                <a:cubicBezTo>
                  <a:pt x="2155" y="25506"/>
                  <a:pt x="0" y="23710"/>
                  <a:pt x="0" y="21555"/>
                </a:cubicBezTo>
                <a:cubicBezTo>
                  <a:pt x="0" y="19040"/>
                  <a:pt x="2155" y="17244"/>
                  <a:pt x="4311" y="17244"/>
                </a:cubicBezTo>
                <a:lnTo>
                  <a:pt x="17244" y="17244"/>
                </a:lnTo>
                <a:lnTo>
                  <a:pt x="17244" y="4311"/>
                </a:lnTo>
                <a:cubicBezTo>
                  <a:pt x="17244" y="1796"/>
                  <a:pt x="19040" y="0"/>
                  <a:pt x="21554" y="0"/>
                </a:cubicBezTo>
                <a:close/>
              </a:path>
            </a:pathLst>
          </a:custGeom>
          <a:solidFill>
            <a:schemeClr val="bg1"/>
          </a:solidFill>
          <a:ln>
            <a:noFill/>
          </a:ln>
        </p:spPr>
        <p:txBody>
          <a:bodyPr anchor="ctr"/>
          <a:lstStyle/>
          <a:p>
            <a:endParaRPr lang="en-GB" sz="1400" dirty="0">
              <a:latin typeface="+mj-lt"/>
            </a:endParaRPr>
          </a:p>
        </p:txBody>
      </p:sp>
      <p:sp>
        <p:nvSpPr>
          <p:cNvPr id="24" name="TextBox 27">
            <a:extLst>
              <a:ext uri="{FF2B5EF4-FFF2-40B4-BE49-F238E27FC236}">
                <a16:creationId xmlns:a16="http://schemas.microsoft.com/office/drawing/2014/main" id="{8CFAE046-93FA-1A12-9B41-E0706EDF23B6}"/>
              </a:ext>
            </a:extLst>
          </p:cNvPr>
          <p:cNvSpPr txBox="1"/>
          <p:nvPr/>
        </p:nvSpPr>
        <p:spPr>
          <a:xfrm>
            <a:off x="7407625" y="2673719"/>
            <a:ext cx="3735060" cy="430887"/>
          </a:xfrm>
          <a:prstGeom prst="rect">
            <a:avLst/>
          </a:prstGeom>
          <a:noFill/>
        </p:spPr>
        <p:txBody>
          <a:bodyPr wrap="square" rtlCol="0" anchor="t" anchorCtr="0">
            <a:spAutoFit/>
          </a:bodyPr>
          <a:lstStyle/>
          <a:p>
            <a:r>
              <a:rPr lang="en-GB" sz="2200" b="1" dirty="0">
                <a:solidFill>
                  <a:srgbClr val="EDA13E"/>
                </a:solidFill>
                <a:ea typeface="League Spartan" charset="0"/>
                <a:cs typeface="Poppins" pitchFamily="2" charset="77"/>
              </a:rPr>
              <a:t>Efficient Public Information</a:t>
            </a:r>
          </a:p>
        </p:txBody>
      </p:sp>
      <p:sp>
        <p:nvSpPr>
          <p:cNvPr id="25" name="Subtitle 2">
            <a:extLst>
              <a:ext uri="{FF2B5EF4-FFF2-40B4-BE49-F238E27FC236}">
                <a16:creationId xmlns:a16="http://schemas.microsoft.com/office/drawing/2014/main" id="{FD4C47AB-E33F-0382-1C58-41E14C99185F}"/>
              </a:ext>
            </a:extLst>
          </p:cNvPr>
          <p:cNvSpPr txBox="1">
            <a:spLocks/>
          </p:cNvSpPr>
          <p:nvPr/>
        </p:nvSpPr>
        <p:spPr>
          <a:xfrm>
            <a:off x="7482574" y="3062244"/>
            <a:ext cx="4432971"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If your crisis is relevant to the public, inform the public as efficiently as possible: statements on your website, press conferences, etc.</a:t>
            </a:r>
          </a:p>
        </p:txBody>
      </p:sp>
      <p:sp>
        <p:nvSpPr>
          <p:cNvPr id="26" name="TextBox 31">
            <a:extLst>
              <a:ext uri="{FF2B5EF4-FFF2-40B4-BE49-F238E27FC236}">
                <a16:creationId xmlns:a16="http://schemas.microsoft.com/office/drawing/2014/main" id="{74B0090C-52FD-D133-3C23-AB65E2B829A8}"/>
              </a:ext>
            </a:extLst>
          </p:cNvPr>
          <p:cNvSpPr txBox="1"/>
          <p:nvPr/>
        </p:nvSpPr>
        <p:spPr>
          <a:xfrm>
            <a:off x="7322650" y="5583513"/>
            <a:ext cx="1680737" cy="378373"/>
          </a:xfrm>
          <a:prstGeom prst="rect">
            <a:avLst/>
          </a:prstGeom>
          <a:noFill/>
        </p:spPr>
        <p:txBody>
          <a:bodyPr wrap="square" rtlCol="0" anchor="b" anchorCtr="0">
            <a:spAutoFit/>
          </a:bodyPr>
          <a:lstStyle/>
          <a:p>
            <a:pPr>
              <a:lnSpc>
                <a:spcPts val="2220"/>
              </a:lnSpc>
            </a:pPr>
            <a:r>
              <a:rPr lang="en-GB" sz="2200" b="1" dirty="0">
                <a:ea typeface="League Spartan" charset="0"/>
                <a:cs typeface="Poppins" pitchFamily="2" charset="77"/>
              </a:rPr>
              <a:t>Be fair</a:t>
            </a:r>
          </a:p>
        </p:txBody>
      </p:sp>
      <p:sp>
        <p:nvSpPr>
          <p:cNvPr id="27" name="Subtitle 2">
            <a:extLst>
              <a:ext uri="{FF2B5EF4-FFF2-40B4-BE49-F238E27FC236}">
                <a16:creationId xmlns:a16="http://schemas.microsoft.com/office/drawing/2014/main" id="{BC481C0C-63EF-9D6C-7A3B-AD7827F15748}"/>
              </a:ext>
            </a:extLst>
          </p:cNvPr>
          <p:cNvSpPr txBox="1">
            <a:spLocks/>
          </p:cNvSpPr>
          <p:nvPr/>
        </p:nvSpPr>
        <p:spPr>
          <a:xfrm>
            <a:off x="7352629" y="5910960"/>
            <a:ext cx="4432971"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Treat all stakeholders fairly and don’t hold information back to some stakeholder groups</a:t>
            </a:r>
          </a:p>
        </p:txBody>
      </p:sp>
      <p:sp>
        <p:nvSpPr>
          <p:cNvPr id="28" name="TextBox 37">
            <a:extLst>
              <a:ext uri="{FF2B5EF4-FFF2-40B4-BE49-F238E27FC236}">
                <a16:creationId xmlns:a16="http://schemas.microsoft.com/office/drawing/2014/main" id="{AC3713A3-E53B-6804-8632-E57C06DD8DF1}"/>
              </a:ext>
            </a:extLst>
          </p:cNvPr>
          <p:cNvSpPr txBox="1"/>
          <p:nvPr/>
        </p:nvSpPr>
        <p:spPr>
          <a:xfrm>
            <a:off x="530826" y="2658729"/>
            <a:ext cx="3736457" cy="378373"/>
          </a:xfrm>
          <a:prstGeom prst="rect">
            <a:avLst/>
          </a:prstGeom>
          <a:noFill/>
        </p:spPr>
        <p:txBody>
          <a:bodyPr wrap="square" rtlCol="0" anchor="t" anchorCtr="0">
            <a:spAutoFit/>
          </a:bodyPr>
          <a:lstStyle/>
          <a:p>
            <a:pPr algn="r">
              <a:lnSpc>
                <a:spcPts val="2220"/>
              </a:lnSpc>
            </a:pPr>
            <a:r>
              <a:rPr lang="en-GB" sz="2200" b="1" dirty="0">
                <a:solidFill>
                  <a:srgbClr val="7F1C58"/>
                </a:solidFill>
                <a:ea typeface="League Spartan" charset="0"/>
                <a:cs typeface="Poppins" pitchFamily="2" charset="77"/>
              </a:rPr>
              <a:t>Centralise Communication</a:t>
            </a:r>
          </a:p>
        </p:txBody>
      </p:sp>
      <p:sp>
        <p:nvSpPr>
          <p:cNvPr id="29" name="Subtitle 2">
            <a:extLst>
              <a:ext uri="{FF2B5EF4-FFF2-40B4-BE49-F238E27FC236}">
                <a16:creationId xmlns:a16="http://schemas.microsoft.com/office/drawing/2014/main" id="{54F0CB4F-7590-83F9-A577-898184155D23}"/>
              </a:ext>
            </a:extLst>
          </p:cNvPr>
          <p:cNvSpPr txBox="1">
            <a:spLocks/>
          </p:cNvSpPr>
          <p:nvPr/>
        </p:nvSpPr>
        <p:spPr>
          <a:xfrm>
            <a:off x="659073" y="3062244"/>
            <a:ext cx="3608210"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Centralise the two-way flow of information so you have the information in one place</a:t>
            </a:r>
          </a:p>
        </p:txBody>
      </p:sp>
      <p:sp>
        <p:nvSpPr>
          <p:cNvPr id="30" name="TextBox 40">
            <a:extLst>
              <a:ext uri="{FF2B5EF4-FFF2-40B4-BE49-F238E27FC236}">
                <a16:creationId xmlns:a16="http://schemas.microsoft.com/office/drawing/2014/main" id="{647863BE-9654-3839-1112-7F26C8FDB953}"/>
              </a:ext>
            </a:extLst>
          </p:cNvPr>
          <p:cNvSpPr txBox="1"/>
          <p:nvPr/>
        </p:nvSpPr>
        <p:spPr>
          <a:xfrm>
            <a:off x="2855753" y="5659103"/>
            <a:ext cx="1681672" cy="378373"/>
          </a:xfrm>
          <a:prstGeom prst="rect">
            <a:avLst/>
          </a:prstGeom>
          <a:noFill/>
        </p:spPr>
        <p:txBody>
          <a:bodyPr wrap="square" rtlCol="0" anchor="b" anchorCtr="0">
            <a:spAutoFit/>
          </a:bodyPr>
          <a:lstStyle/>
          <a:p>
            <a:pPr algn="r">
              <a:lnSpc>
                <a:spcPts val="2220"/>
              </a:lnSpc>
            </a:pPr>
            <a:r>
              <a:rPr lang="en-GB" sz="2200" b="1" dirty="0">
                <a:solidFill>
                  <a:srgbClr val="F16924"/>
                </a:solidFill>
                <a:ea typeface="League Spartan" charset="0"/>
                <a:cs typeface="Poppins" pitchFamily="2" charset="77"/>
              </a:rPr>
              <a:t>Update</a:t>
            </a:r>
          </a:p>
        </p:txBody>
      </p:sp>
      <p:sp>
        <p:nvSpPr>
          <p:cNvPr id="37" name="Subtitle 2">
            <a:extLst>
              <a:ext uri="{FF2B5EF4-FFF2-40B4-BE49-F238E27FC236}">
                <a16:creationId xmlns:a16="http://schemas.microsoft.com/office/drawing/2014/main" id="{286D7793-002E-4818-EF94-F88FFE1148C8}"/>
              </a:ext>
            </a:extLst>
          </p:cNvPr>
          <p:cNvSpPr txBox="1">
            <a:spLocks/>
          </p:cNvSpPr>
          <p:nvPr/>
        </p:nvSpPr>
        <p:spPr>
          <a:xfrm>
            <a:off x="1244507" y="5986550"/>
            <a:ext cx="3292918"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Keep all relevant audiences updated as the crisis evolves</a:t>
            </a:r>
          </a:p>
        </p:txBody>
      </p:sp>
      <p:sp>
        <p:nvSpPr>
          <p:cNvPr id="52" name="TextBox 34">
            <a:extLst>
              <a:ext uri="{FF2B5EF4-FFF2-40B4-BE49-F238E27FC236}">
                <a16:creationId xmlns:a16="http://schemas.microsoft.com/office/drawing/2014/main" id="{AFDABAD8-86B8-AF83-A476-6454B98E5791}"/>
              </a:ext>
            </a:extLst>
          </p:cNvPr>
          <p:cNvSpPr txBox="1"/>
          <p:nvPr/>
        </p:nvSpPr>
        <p:spPr>
          <a:xfrm>
            <a:off x="7836396" y="4169881"/>
            <a:ext cx="1681672" cy="378373"/>
          </a:xfrm>
          <a:prstGeom prst="rect">
            <a:avLst/>
          </a:prstGeom>
          <a:noFill/>
        </p:spPr>
        <p:txBody>
          <a:bodyPr wrap="square" rtlCol="0" anchor="b" anchorCtr="0">
            <a:spAutoFit/>
          </a:bodyPr>
          <a:lstStyle/>
          <a:p>
            <a:pPr>
              <a:lnSpc>
                <a:spcPts val="2220"/>
              </a:lnSpc>
            </a:pPr>
            <a:r>
              <a:rPr lang="en-GB" sz="2200" b="1" dirty="0">
                <a:solidFill>
                  <a:srgbClr val="B41F7A"/>
                </a:solidFill>
                <a:ea typeface="League Spartan" charset="0"/>
                <a:cs typeface="Poppins" pitchFamily="2" charset="77"/>
              </a:rPr>
              <a:t>Be honest</a:t>
            </a:r>
          </a:p>
        </p:txBody>
      </p:sp>
      <p:sp>
        <p:nvSpPr>
          <p:cNvPr id="53" name="Subtitle 2">
            <a:extLst>
              <a:ext uri="{FF2B5EF4-FFF2-40B4-BE49-F238E27FC236}">
                <a16:creationId xmlns:a16="http://schemas.microsoft.com/office/drawing/2014/main" id="{95BFAC34-4EB7-4213-491C-269591F64B9E}"/>
              </a:ext>
            </a:extLst>
          </p:cNvPr>
          <p:cNvSpPr txBox="1">
            <a:spLocks/>
          </p:cNvSpPr>
          <p:nvPr/>
        </p:nvSpPr>
        <p:spPr>
          <a:xfrm>
            <a:off x="7911346" y="4529920"/>
            <a:ext cx="3849989"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Respond to stakeholders truthfully, openly, quickly, informatively</a:t>
            </a:r>
          </a:p>
        </p:txBody>
      </p:sp>
      <p:sp>
        <p:nvSpPr>
          <p:cNvPr id="54" name="TextBox 44">
            <a:extLst>
              <a:ext uri="{FF2B5EF4-FFF2-40B4-BE49-F238E27FC236}">
                <a16:creationId xmlns:a16="http://schemas.microsoft.com/office/drawing/2014/main" id="{D46382C4-E62C-E20D-D00D-E8B590DDF171}"/>
              </a:ext>
            </a:extLst>
          </p:cNvPr>
          <p:cNvSpPr txBox="1"/>
          <p:nvPr/>
        </p:nvSpPr>
        <p:spPr>
          <a:xfrm>
            <a:off x="2181214" y="4005541"/>
            <a:ext cx="1681672" cy="378373"/>
          </a:xfrm>
          <a:prstGeom prst="rect">
            <a:avLst/>
          </a:prstGeom>
          <a:noFill/>
        </p:spPr>
        <p:txBody>
          <a:bodyPr wrap="square" rtlCol="0" anchor="b" anchorCtr="0">
            <a:spAutoFit/>
          </a:bodyPr>
          <a:lstStyle/>
          <a:p>
            <a:pPr algn="r">
              <a:lnSpc>
                <a:spcPts val="2220"/>
              </a:lnSpc>
            </a:pPr>
            <a:r>
              <a:rPr lang="en-GB" sz="2200" b="1" dirty="0">
                <a:solidFill>
                  <a:srgbClr val="B41F7A"/>
                </a:solidFill>
                <a:ea typeface="League Spartan" charset="0"/>
                <a:cs typeface="Poppins" pitchFamily="2" charset="77"/>
              </a:rPr>
              <a:t>Monitor</a:t>
            </a:r>
          </a:p>
        </p:txBody>
      </p:sp>
      <p:sp>
        <p:nvSpPr>
          <p:cNvPr id="55" name="Subtitle 2">
            <a:extLst>
              <a:ext uri="{FF2B5EF4-FFF2-40B4-BE49-F238E27FC236}">
                <a16:creationId xmlns:a16="http://schemas.microsoft.com/office/drawing/2014/main" id="{EAAAFDC0-D4B0-1014-F832-E44B0E364FBD}"/>
              </a:ext>
            </a:extLst>
          </p:cNvPr>
          <p:cNvSpPr txBox="1">
            <a:spLocks/>
          </p:cNvSpPr>
          <p:nvPr/>
        </p:nvSpPr>
        <p:spPr>
          <a:xfrm>
            <a:off x="249864" y="4380570"/>
            <a:ext cx="3613022" cy="9611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Monitor the reactions of the stakeholders and also monitor print, broadcast media, and social media; keep records on a timeline</a:t>
            </a:r>
          </a:p>
        </p:txBody>
      </p:sp>
    </p:spTree>
    <p:extLst>
      <p:ext uri="{BB962C8B-B14F-4D97-AF65-F5344CB8AC3E}">
        <p14:creationId xmlns:p14="http://schemas.microsoft.com/office/powerpoint/2010/main" val="88472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0"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395315" cy="1723686"/>
          </a:xfrm>
        </p:spPr>
        <p:txBody>
          <a:bodyPr>
            <a:normAutofit/>
          </a:bodyPr>
          <a:lstStyle/>
          <a:p>
            <a:r>
              <a:rPr lang="en-GB" dirty="0">
                <a:solidFill>
                  <a:schemeClr val="bg1"/>
                </a:solidFill>
              </a:rPr>
              <a:t>Myths about Business Leadership</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434413" y="2315240"/>
            <a:ext cx="3887709" cy="4058147"/>
          </a:xfrm>
        </p:spPr>
        <p:txBody>
          <a:bodyPr>
            <a:normAutofit lnSpcReduction="10000"/>
          </a:bodyPr>
          <a:lstStyle/>
          <a:p>
            <a:pPr marL="12700" indent="-12700"/>
            <a:r>
              <a:rPr lang="en-US" dirty="0">
                <a:solidFill>
                  <a:schemeClr val="bg1"/>
                </a:solidFill>
              </a:rPr>
              <a:t>When it comes to business leadership there is no one size fits all. Every leader has his/her own personality, style, and approach to leading teams – and there are different situations where specific leadership styles work or don’t work. That said, there are leadership myths that seem to surface time. Here are several that are consistently brought up:</a:t>
            </a:r>
          </a:p>
          <a:p>
            <a:pPr marL="12700" indent="-12700"/>
            <a:endParaRPr lang="en-US" dirty="0">
              <a:solidFill>
                <a:schemeClr val="bg1"/>
              </a:solidFill>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34089" y="210235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7774524" y="613340"/>
            <a:ext cx="4208369" cy="5020733"/>
          </a:xfrm>
          <a:prstGeom prst="rect">
            <a:avLst/>
          </a:prstGeom>
          <a:noFill/>
        </p:spPr>
        <p:txBody>
          <a:bodyPr wrap="square" rtlCol="0" anchor="t" anchorCtr="0">
            <a:spAutoFit/>
          </a:bodyPr>
          <a:lstStyle/>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Leaders are born, not made</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True leaders are charismatic extroverts</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Leadership depends on your position/title</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Leaders are always “on” </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Leadership is about being liked</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Leadership is a scheduled event</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And many more.</a:t>
            </a: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a:p>
            <a:pPr>
              <a:lnSpc>
                <a:spcPts val="2200"/>
              </a:lnSpc>
              <a:spcBef>
                <a:spcPts val="600"/>
              </a:spcBef>
              <a:buClr>
                <a:srgbClr val="EDA13E"/>
              </a:buClr>
            </a:pPr>
            <a:r>
              <a:rPr lang="en-GB" sz="2200" b="1" dirty="0">
                <a:solidFill>
                  <a:schemeClr val="bg1"/>
                </a:solidFill>
                <a:highlight>
                  <a:srgbClr val="F16924"/>
                </a:highlight>
                <a:ea typeface="League Spartan" charset="0"/>
                <a:cs typeface="Poppins" pitchFamily="2" charset="77"/>
              </a:rPr>
              <a:t>READ</a:t>
            </a:r>
            <a:r>
              <a:rPr lang="en-GB" sz="2200" dirty="0">
                <a:solidFill>
                  <a:srgbClr val="595959"/>
                </a:solidFill>
                <a:ea typeface="League Spartan" charset="0"/>
                <a:cs typeface="Poppins" pitchFamily="2" charset="77"/>
              </a:rPr>
              <a:t>  </a:t>
            </a:r>
            <a:r>
              <a:rPr lang="en-GB" sz="2400" dirty="0">
                <a:hlinkClick r:id="rId3"/>
              </a:rPr>
              <a:t>10 Popular Myths About Leadership and How to Overcome Them (entrepreneur.com)</a:t>
            </a:r>
            <a:endParaRPr lang="en-GB" sz="2200" dirty="0">
              <a:solidFill>
                <a:schemeClr val="bg1"/>
              </a:solidFill>
              <a:highlight>
                <a:srgbClr val="F16924"/>
              </a:highlight>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7475" y="2597709"/>
            <a:ext cx="3357049" cy="4260291"/>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159908" y="837186"/>
            <a:ext cx="5578549" cy="5964518"/>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Debrief</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Don’t forget to tell the stakeholders that the crisis is over. Debrief everyone involved or affected.</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Analyse and Report</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Write a brief report of causes, responsibilities, successes, failures, and recommendations for improvement.</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Reward</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Recognise and reward those who contributed to the management of the crisis.</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Rebuild Trust</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Follow through on recovery plans to rebuild trust, reputation, employee morale, and reduce stress.</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10543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r>
              <a:rPr lang="en-GB" dirty="0">
                <a:solidFill>
                  <a:schemeClr val="bg1"/>
                </a:solidFill>
              </a:rPr>
              <a:t>Basic Rules of Communication </a:t>
            </a:r>
            <a:r>
              <a:rPr lang="en-GB" b="1" dirty="0">
                <a:solidFill>
                  <a:schemeClr val="bg1"/>
                </a:solidFill>
              </a:rPr>
              <a:t>AFTER</a:t>
            </a:r>
            <a:r>
              <a:rPr lang="en-GB" dirty="0">
                <a:solidFill>
                  <a:schemeClr val="bg1"/>
                </a:solidFill>
              </a:rPr>
              <a:t> a Crisis</a:t>
            </a:r>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108697" y="76134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4776717"/>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108697" y="224871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108697" y="375624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108697" y="4903238"/>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4" y="3062178"/>
            <a:ext cx="3650635" cy="4261580"/>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Once the crisis has been mastered, many companies go "back to normal business" relatively quickly.  They often forget to inform the relevant stakeholders that the crisis has been successfully mastered.  Yet this is exactly where the reconstruction of trust begins. </a:t>
            </a: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3569191"/>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210645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471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B16E9D-A2CC-9691-FAEE-6B2447670D92}"/>
              </a:ext>
            </a:extLst>
          </p:cNvPr>
          <p:cNvSpPr>
            <a:spLocks noGrp="1"/>
          </p:cNvSpPr>
          <p:nvPr>
            <p:ph type="body" sz="quarter" idx="17"/>
          </p:nvPr>
        </p:nvSpPr>
        <p:spPr/>
        <p:txBody>
          <a:bodyPr/>
          <a:lstStyle/>
          <a:p>
            <a:r>
              <a:rPr lang="en-US" dirty="0"/>
              <a:t>04</a:t>
            </a:r>
          </a:p>
        </p:txBody>
      </p:sp>
      <p:sp>
        <p:nvSpPr>
          <p:cNvPr id="8" name="Text Placeholder 7">
            <a:extLst>
              <a:ext uri="{FF2B5EF4-FFF2-40B4-BE49-F238E27FC236}">
                <a16:creationId xmlns:a16="http://schemas.microsoft.com/office/drawing/2014/main" id="{643DDF24-9074-5912-521E-4097ECBB50FC}"/>
              </a:ext>
            </a:extLst>
          </p:cNvPr>
          <p:cNvSpPr>
            <a:spLocks noGrp="1"/>
          </p:cNvSpPr>
          <p:nvPr>
            <p:ph type="body" sz="quarter" idx="16"/>
          </p:nvPr>
        </p:nvSpPr>
        <p:spPr>
          <a:xfrm>
            <a:off x="2149154" y="1379072"/>
            <a:ext cx="4723594" cy="2438016"/>
          </a:xfrm>
        </p:spPr>
        <p:txBody>
          <a:bodyPr>
            <a:normAutofit/>
          </a:bodyPr>
          <a:lstStyle/>
          <a:p>
            <a:r>
              <a:rPr lang="en-US" sz="3200" dirty="0">
                <a:solidFill>
                  <a:schemeClr val="bg1"/>
                </a:solidFill>
              </a:rPr>
              <a:t>Motivation in Crisis: The Role of Controlling</a:t>
            </a:r>
          </a:p>
        </p:txBody>
      </p:sp>
    </p:spTree>
    <p:extLst>
      <p:ext uri="{BB962C8B-B14F-4D97-AF65-F5344CB8AC3E}">
        <p14:creationId xmlns:p14="http://schemas.microsoft.com/office/powerpoint/2010/main" val="262767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B94CB5-075B-68A2-1E09-FD32ECCDE6E5}"/>
              </a:ext>
            </a:extLst>
          </p:cNvPr>
          <p:cNvSpPr>
            <a:spLocks noGrp="1"/>
          </p:cNvSpPr>
          <p:nvPr>
            <p:ph type="body" sz="quarter" idx="18"/>
          </p:nvPr>
        </p:nvSpPr>
        <p:spPr>
          <a:xfrm>
            <a:off x="734714" y="2158583"/>
            <a:ext cx="6655437" cy="3867461"/>
          </a:xfrm>
        </p:spPr>
        <p:txBody>
          <a:bodyPr>
            <a:noAutofit/>
          </a:bodyPr>
          <a:lstStyle/>
          <a:p>
            <a:pPr marL="0" lvl="0" indent="0" defTabSz="1087636">
              <a:lnSpc>
                <a:spcPts val="2240"/>
              </a:lnSpc>
              <a:spcBef>
                <a:spcPts val="0"/>
              </a:spcBef>
              <a:defRPr/>
            </a:pPr>
            <a:r>
              <a:rPr lang="en-GB" sz="2200" dirty="0">
                <a:ea typeface="Open Sans Light" panose="020B0306030504020204" pitchFamily="34" charset="0"/>
                <a:cs typeface="Open Sans Light" panose="020B0306030504020204" pitchFamily="34" charset="0"/>
              </a:rPr>
              <a:t>Controlling extends the field of communication by enabling those responsible to cooperate with other functions. When managers and employees of a company have - more or less - the same picture of where to "go", which paths to take, which systems and instruments to use, which framework conditions to consider, etc., communication and work can be much more targeted and efficient. The same picture of the management helps to recognise more easily in everyday life where deviations exist or to take the right measures without narrow/concrete instructions.</a:t>
            </a:r>
          </a:p>
        </p:txBody>
      </p:sp>
      <p:sp>
        <p:nvSpPr>
          <p:cNvPr id="4" name="Text Placeholder 3">
            <a:extLst>
              <a:ext uri="{FF2B5EF4-FFF2-40B4-BE49-F238E27FC236}">
                <a16:creationId xmlns:a16="http://schemas.microsoft.com/office/drawing/2014/main" id="{42B05DD5-8C34-5B6B-5C36-3F0F45B95780}"/>
              </a:ext>
            </a:extLst>
          </p:cNvPr>
          <p:cNvSpPr>
            <a:spLocks noGrp="1"/>
          </p:cNvSpPr>
          <p:nvPr>
            <p:ph type="body" sz="quarter" idx="16"/>
          </p:nvPr>
        </p:nvSpPr>
        <p:spPr>
          <a:xfrm>
            <a:off x="734714" y="642972"/>
            <a:ext cx="4619165" cy="1260779"/>
          </a:xfrm>
        </p:spPr>
        <p:txBody>
          <a:bodyPr>
            <a:normAutofit/>
          </a:bodyPr>
          <a:lstStyle/>
          <a:p>
            <a:r>
              <a:rPr lang="en-GB" dirty="0"/>
              <a:t>Motivation in Crisis: The Role of Controlling</a:t>
            </a:r>
          </a:p>
        </p:txBody>
      </p:sp>
      <p:pic>
        <p:nvPicPr>
          <p:cNvPr id="6" name="Picture 5">
            <a:extLst>
              <a:ext uri="{FF2B5EF4-FFF2-40B4-BE49-F238E27FC236}">
                <a16:creationId xmlns:a16="http://schemas.microsoft.com/office/drawing/2014/main" id="{0161D4CA-F5FA-C1E9-EBCD-85EBA639C585}"/>
              </a:ext>
            </a:extLst>
          </p:cNvPr>
          <p:cNvPicPr>
            <a:picLocks noChangeAspect="1"/>
          </p:cNvPicPr>
          <p:nvPr/>
        </p:nvPicPr>
        <p:blipFill rotWithShape="1">
          <a:blip r:embed="rId2"/>
          <a:srcRect l="14833" t="437" r="55071" b="-437"/>
          <a:stretch/>
        </p:blipFill>
        <p:spPr>
          <a:xfrm>
            <a:off x="7689954" y="1"/>
            <a:ext cx="3852862" cy="6857999"/>
          </a:xfrm>
          <a:prstGeom prst="rect">
            <a:avLst/>
          </a:prstGeom>
        </p:spPr>
      </p:pic>
      <p:sp>
        <p:nvSpPr>
          <p:cNvPr id="2" name="Rectangle 1">
            <a:extLst>
              <a:ext uri="{FF2B5EF4-FFF2-40B4-BE49-F238E27FC236}">
                <a16:creationId xmlns:a16="http://schemas.microsoft.com/office/drawing/2014/main" id="{F63D810A-8F98-ACED-CABD-9B95BF1A00DF}"/>
              </a:ext>
            </a:extLst>
          </p:cNvPr>
          <p:cNvSpPr/>
          <p:nvPr/>
        </p:nvSpPr>
        <p:spPr>
          <a:xfrm>
            <a:off x="698761" y="177656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71076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65">
            <a:extLst>
              <a:ext uri="{FF2B5EF4-FFF2-40B4-BE49-F238E27FC236}">
                <a16:creationId xmlns:a16="http://schemas.microsoft.com/office/drawing/2014/main" id="{B8BAD2A3-BC7F-1834-FDE8-04F7E6EA8736}"/>
              </a:ext>
            </a:extLst>
          </p:cNvPr>
          <p:cNvSpPr/>
          <p:nvPr/>
        </p:nvSpPr>
        <p:spPr>
          <a:xfrm rot="1363340">
            <a:off x="4052037" y="2759472"/>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41" name="Freeform 73">
            <a:extLst>
              <a:ext uri="{FF2B5EF4-FFF2-40B4-BE49-F238E27FC236}">
                <a16:creationId xmlns:a16="http://schemas.microsoft.com/office/drawing/2014/main" id="{81422360-9D8E-9204-721C-D4707AA83478}"/>
              </a:ext>
            </a:extLst>
          </p:cNvPr>
          <p:cNvSpPr/>
          <p:nvPr/>
        </p:nvSpPr>
        <p:spPr>
          <a:xfrm rot="1363340">
            <a:off x="6507925" y="3790757"/>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6" name="Rectangle 5">
            <a:extLst>
              <a:ext uri="{FF2B5EF4-FFF2-40B4-BE49-F238E27FC236}">
                <a16:creationId xmlns:a16="http://schemas.microsoft.com/office/drawing/2014/main" id="{B1E04F49-6384-15AB-22BB-266E2249B24B}"/>
              </a:ext>
            </a:extLst>
          </p:cNvPr>
          <p:cNvSpPr/>
          <p:nvPr/>
        </p:nvSpPr>
        <p:spPr>
          <a:xfrm>
            <a:off x="0" y="119466"/>
            <a:ext cx="12192000" cy="91474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CF0AFD1-78E0-6CC3-9E16-B88F885B95E2}"/>
              </a:ext>
            </a:extLst>
          </p:cNvPr>
          <p:cNvSpPr>
            <a:spLocks noGrp="1"/>
          </p:cNvSpPr>
          <p:nvPr>
            <p:ph type="body" sz="quarter" idx="16"/>
          </p:nvPr>
        </p:nvSpPr>
        <p:spPr>
          <a:xfrm>
            <a:off x="529759" y="328024"/>
            <a:ext cx="11073661" cy="582221"/>
          </a:xfrm>
        </p:spPr>
        <p:txBody>
          <a:bodyPr>
            <a:normAutofit lnSpcReduction="10000"/>
          </a:bodyPr>
          <a:lstStyle/>
          <a:p>
            <a:r>
              <a:rPr lang="en-US" dirty="0">
                <a:solidFill>
                  <a:schemeClr val="bg1"/>
                </a:solidFill>
              </a:rPr>
              <a:t>Motivation in Crisis: The Role of Controlling</a:t>
            </a:r>
          </a:p>
          <a:p>
            <a:endParaRPr lang="en-US" dirty="0"/>
          </a:p>
        </p:txBody>
      </p:sp>
      <p:sp>
        <p:nvSpPr>
          <p:cNvPr id="7" name="Freeform 61">
            <a:extLst>
              <a:ext uri="{FF2B5EF4-FFF2-40B4-BE49-F238E27FC236}">
                <a16:creationId xmlns:a16="http://schemas.microsoft.com/office/drawing/2014/main" id="{4C987845-F72B-8AC9-F51A-ED4EEA3A1B0A}"/>
              </a:ext>
            </a:extLst>
          </p:cNvPr>
          <p:cNvSpPr/>
          <p:nvPr/>
        </p:nvSpPr>
        <p:spPr>
          <a:xfrm rot="1363340">
            <a:off x="5792803" y="2041406"/>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8" name="Freeform 75">
            <a:extLst>
              <a:ext uri="{FF2B5EF4-FFF2-40B4-BE49-F238E27FC236}">
                <a16:creationId xmlns:a16="http://schemas.microsoft.com/office/drawing/2014/main" id="{0F02604D-1594-1AB7-CB8B-810FC8DFEF1A}"/>
              </a:ext>
            </a:extLst>
          </p:cNvPr>
          <p:cNvSpPr/>
          <p:nvPr/>
        </p:nvSpPr>
        <p:spPr>
          <a:xfrm rot="1363340">
            <a:off x="6482688" y="2808000"/>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9" name="Freeform 63">
            <a:extLst>
              <a:ext uri="{FF2B5EF4-FFF2-40B4-BE49-F238E27FC236}">
                <a16:creationId xmlns:a16="http://schemas.microsoft.com/office/drawing/2014/main" id="{3B63C200-711A-2C22-CBBA-7FFF02B14666}"/>
              </a:ext>
            </a:extLst>
          </p:cNvPr>
          <p:cNvSpPr/>
          <p:nvPr/>
        </p:nvSpPr>
        <p:spPr>
          <a:xfrm rot="1363340">
            <a:off x="4807179" y="2106558"/>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2" name="Freeform 67">
            <a:extLst>
              <a:ext uri="{FF2B5EF4-FFF2-40B4-BE49-F238E27FC236}">
                <a16:creationId xmlns:a16="http://schemas.microsoft.com/office/drawing/2014/main" id="{E5CA4C10-F20D-B1F4-D297-8A7E18256770}"/>
              </a:ext>
            </a:extLst>
          </p:cNvPr>
          <p:cNvSpPr/>
          <p:nvPr/>
        </p:nvSpPr>
        <p:spPr>
          <a:xfrm rot="1363340">
            <a:off x="4105988" y="3778847"/>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3" name="Freeform 71">
            <a:extLst>
              <a:ext uri="{FF2B5EF4-FFF2-40B4-BE49-F238E27FC236}">
                <a16:creationId xmlns:a16="http://schemas.microsoft.com/office/drawing/2014/main" id="{C2CF79AA-5531-3EC0-6A19-90CE76B96FCD}"/>
              </a:ext>
            </a:extLst>
          </p:cNvPr>
          <p:cNvSpPr/>
          <p:nvPr/>
        </p:nvSpPr>
        <p:spPr>
          <a:xfrm rot="1363340">
            <a:off x="5783390" y="4481774"/>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4" name="Freeform 69">
            <a:extLst>
              <a:ext uri="{FF2B5EF4-FFF2-40B4-BE49-F238E27FC236}">
                <a16:creationId xmlns:a16="http://schemas.microsoft.com/office/drawing/2014/main" id="{EB714AA5-5C92-1ADE-045F-4E7DBDC83325}"/>
              </a:ext>
            </a:extLst>
          </p:cNvPr>
          <p:cNvSpPr/>
          <p:nvPr/>
        </p:nvSpPr>
        <p:spPr>
          <a:xfrm rot="1363340">
            <a:off x="4767766" y="4498126"/>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5" name="Oval 76">
            <a:extLst>
              <a:ext uri="{FF2B5EF4-FFF2-40B4-BE49-F238E27FC236}">
                <a16:creationId xmlns:a16="http://schemas.microsoft.com/office/drawing/2014/main" id="{A8CD48B3-7C58-BCE5-AF99-1C8E144B7FB1}"/>
              </a:ext>
            </a:extLst>
          </p:cNvPr>
          <p:cNvSpPr/>
          <p:nvPr/>
        </p:nvSpPr>
        <p:spPr>
          <a:xfrm>
            <a:off x="5096168" y="3094983"/>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6" name="TextBox 77">
            <a:extLst>
              <a:ext uri="{FF2B5EF4-FFF2-40B4-BE49-F238E27FC236}">
                <a16:creationId xmlns:a16="http://schemas.microsoft.com/office/drawing/2014/main" id="{558823E8-7B6E-96AE-283B-A70253D710F3}"/>
              </a:ext>
            </a:extLst>
          </p:cNvPr>
          <p:cNvSpPr txBox="1"/>
          <p:nvPr/>
        </p:nvSpPr>
        <p:spPr>
          <a:xfrm>
            <a:off x="2840542" y="5337298"/>
            <a:ext cx="1689950" cy="400110"/>
          </a:xfrm>
          <a:prstGeom prst="rect">
            <a:avLst/>
          </a:prstGeom>
          <a:noFill/>
        </p:spPr>
        <p:txBody>
          <a:bodyPr wrap="none" rtlCol="0" anchor="b" anchorCtr="0">
            <a:spAutoFit/>
          </a:bodyPr>
          <a:lstStyle/>
          <a:p>
            <a:pPr algn="r"/>
            <a:r>
              <a:rPr lang="en-GB" sz="2000" b="1" dirty="0">
                <a:solidFill>
                  <a:srgbClr val="F16924"/>
                </a:solidFill>
                <a:ea typeface="League Spartan" charset="0"/>
                <a:cs typeface="Poppins" pitchFamily="2" charset="77"/>
              </a:rPr>
              <a:t>External Input</a:t>
            </a:r>
          </a:p>
        </p:txBody>
      </p:sp>
      <p:sp>
        <p:nvSpPr>
          <p:cNvPr id="17" name="Subtitle 2">
            <a:extLst>
              <a:ext uri="{FF2B5EF4-FFF2-40B4-BE49-F238E27FC236}">
                <a16:creationId xmlns:a16="http://schemas.microsoft.com/office/drawing/2014/main" id="{3E5177AF-7A31-1DEA-3061-20A32B8D00D8}"/>
              </a:ext>
            </a:extLst>
          </p:cNvPr>
          <p:cNvSpPr txBox="1">
            <a:spLocks/>
          </p:cNvSpPr>
          <p:nvPr/>
        </p:nvSpPr>
        <p:spPr>
          <a:xfrm>
            <a:off x="998510" y="5714561"/>
            <a:ext cx="3531982"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Which offers do we want to make available? How do we see how these offers have been used?</a:t>
            </a:r>
          </a:p>
        </p:txBody>
      </p:sp>
      <p:sp>
        <p:nvSpPr>
          <p:cNvPr id="18" name="TextBox 85">
            <a:extLst>
              <a:ext uri="{FF2B5EF4-FFF2-40B4-BE49-F238E27FC236}">
                <a16:creationId xmlns:a16="http://schemas.microsoft.com/office/drawing/2014/main" id="{913CC629-6473-E91A-4B42-2F8C214E9676}"/>
              </a:ext>
            </a:extLst>
          </p:cNvPr>
          <p:cNvSpPr txBox="1"/>
          <p:nvPr/>
        </p:nvSpPr>
        <p:spPr>
          <a:xfrm>
            <a:off x="6958194" y="5375998"/>
            <a:ext cx="1650708" cy="400110"/>
          </a:xfrm>
          <a:prstGeom prst="rect">
            <a:avLst/>
          </a:prstGeom>
          <a:noFill/>
        </p:spPr>
        <p:txBody>
          <a:bodyPr wrap="none" rtlCol="0" anchor="b" anchorCtr="0">
            <a:spAutoFit/>
          </a:bodyPr>
          <a:lstStyle/>
          <a:p>
            <a:r>
              <a:rPr lang="en-GB" sz="2000" b="1" dirty="0">
                <a:solidFill>
                  <a:srgbClr val="B41F7A"/>
                </a:solidFill>
                <a:ea typeface="League Spartan" charset="0"/>
                <a:cs typeface="Poppins" pitchFamily="2" charset="77"/>
              </a:rPr>
              <a:t>Internal Input</a:t>
            </a:r>
          </a:p>
        </p:txBody>
      </p:sp>
      <p:sp>
        <p:nvSpPr>
          <p:cNvPr id="19" name="Subtitle 2">
            <a:extLst>
              <a:ext uri="{FF2B5EF4-FFF2-40B4-BE49-F238E27FC236}">
                <a16:creationId xmlns:a16="http://schemas.microsoft.com/office/drawing/2014/main" id="{44B168B1-1E45-CAED-6350-57D925CDD3E2}"/>
              </a:ext>
            </a:extLst>
          </p:cNvPr>
          <p:cNvSpPr txBox="1">
            <a:spLocks/>
          </p:cNvSpPr>
          <p:nvPr/>
        </p:nvSpPr>
        <p:spPr>
          <a:xfrm>
            <a:off x="7048366" y="5764374"/>
            <a:ext cx="419230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What do we want to create in the organisation? What shows us whether we have used our resources efficiently?</a:t>
            </a:r>
          </a:p>
        </p:txBody>
      </p:sp>
      <p:sp>
        <p:nvSpPr>
          <p:cNvPr id="20" name="TextBox 79">
            <a:extLst>
              <a:ext uri="{FF2B5EF4-FFF2-40B4-BE49-F238E27FC236}">
                <a16:creationId xmlns:a16="http://schemas.microsoft.com/office/drawing/2014/main" id="{2C6CE4C0-5F21-536A-0429-BAEE584F7DCB}"/>
              </a:ext>
            </a:extLst>
          </p:cNvPr>
          <p:cNvSpPr txBox="1"/>
          <p:nvPr/>
        </p:nvSpPr>
        <p:spPr>
          <a:xfrm>
            <a:off x="3712389" y="1255166"/>
            <a:ext cx="1056188" cy="400110"/>
          </a:xfrm>
          <a:prstGeom prst="rect">
            <a:avLst/>
          </a:prstGeom>
          <a:noFill/>
        </p:spPr>
        <p:txBody>
          <a:bodyPr wrap="none" rtlCol="0" anchor="b" anchorCtr="0">
            <a:spAutoFit/>
          </a:bodyPr>
          <a:lstStyle/>
          <a:p>
            <a:pPr algn="r"/>
            <a:r>
              <a:rPr lang="en-GB" sz="2000" b="1" dirty="0">
                <a:solidFill>
                  <a:srgbClr val="B41F7A"/>
                </a:solidFill>
                <a:ea typeface="League Spartan" charset="0"/>
                <a:cs typeface="Poppins" pitchFamily="2" charset="77"/>
              </a:rPr>
              <a:t>Outflow</a:t>
            </a:r>
          </a:p>
        </p:txBody>
      </p:sp>
      <p:sp>
        <p:nvSpPr>
          <p:cNvPr id="21" name="Subtitle 2">
            <a:extLst>
              <a:ext uri="{FF2B5EF4-FFF2-40B4-BE49-F238E27FC236}">
                <a16:creationId xmlns:a16="http://schemas.microsoft.com/office/drawing/2014/main" id="{25AC9EE4-0828-1845-802A-B573693F0332}"/>
              </a:ext>
            </a:extLst>
          </p:cNvPr>
          <p:cNvSpPr txBox="1">
            <a:spLocks/>
          </p:cNvSpPr>
          <p:nvPr/>
        </p:nvSpPr>
        <p:spPr>
          <a:xfrm>
            <a:off x="998510" y="1610982"/>
            <a:ext cx="3724119"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How do we determine whether the objectives have been achieved?</a:t>
            </a:r>
          </a:p>
        </p:txBody>
      </p:sp>
      <p:sp>
        <p:nvSpPr>
          <p:cNvPr id="22" name="TextBox 87">
            <a:extLst>
              <a:ext uri="{FF2B5EF4-FFF2-40B4-BE49-F238E27FC236}">
                <a16:creationId xmlns:a16="http://schemas.microsoft.com/office/drawing/2014/main" id="{261406BE-63D2-4D98-8EED-7424A66B909A}"/>
              </a:ext>
            </a:extLst>
          </p:cNvPr>
          <p:cNvSpPr txBox="1"/>
          <p:nvPr/>
        </p:nvSpPr>
        <p:spPr>
          <a:xfrm>
            <a:off x="6898295" y="1241398"/>
            <a:ext cx="944810" cy="400110"/>
          </a:xfrm>
          <a:prstGeom prst="rect">
            <a:avLst/>
          </a:prstGeom>
          <a:noFill/>
        </p:spPr>
        <p:txBody>
          <a:bodyPr wrap="none" rtlCol="0" anchor="b" anchorCtr="0">
            <a:spAutoFit/>
          </a:bodyPr>
          <a:lstStyle/>
          <a:p>
            <a:r>
              <a:rPr lang="en-GB" sz="2000" b="1" dirty="0">
                <a:solidFill>
                  <a:srgbClr val="F16924"/>
                </a:solidFill>
                <a:ea typeface="League Spartan" charset="0"/>
                <a:cs typeface="Poppins" pitchFamily="2" charset="77"/>
              </a:rPr>
              <a:t>Targets</a:t>
            </a:r>
          </a:p>
        </p:txBody>
      </p:sp>
      <p:sp>
        <p:nvSpPr>
          <p:cNvPr id="23" name="Subtitle 2">
            <a:extLst>
              <a:ext uri="{FF2B5EF4-FFF2-40B4-BE49-F238E27FC236}">
                <a16:creationId xmlns:a16="http://schemas.microsoft.com/office/drawing/2014/main" id="{1EA89D2D-EC88-DC01-61CB-02BAFDB5CEFD}"/>
              </a:ext>
            </a:extLst>
          </p:cNvPr>
          <p:cNvSpPr txBox="1">
            <a:spLocks/>
          </p:cNvSpPr>
          <p:nvPr/>
        </p:nvSpPr>
        <p:spPr>
          <a:xfrm>
            <a:off x="7005889" y="1590622"/>
            <a:ext cx="3114255"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What do we want to achieve? How do we measure success?</a:t>
            </a:r>
          </a:p>
        </p:txBody>
      </p:sp>
      <p:sp>
        <p:nvSpPr>
          <p:cNvPr id="24" name="TextBox 81">
            <a:extLst>
              <a:ext uri="{FF2B5EF4-FFF2-40B4-BE49-F238E27FC236}">
                <a16:creationId xmlns:a16="http://schemas.microsoft.com/office/drawing/2014/main" id="{B1BD03DF-1DC5-E7F9-ECEA-149FD0AAAC6D}"/>
              </a:ext>
            </a:extLst>
          </p:cNvPr>
          <p:cNvSpPr txBox="1"/>
          <p:nvPr/>
        </p:nvSpPr>
        <p:spPr>
          <a:xfrm>
            <a:off x="1980623" y="3912642"/>
            <a:ext cx="1858650" cy="400110"/>
          </a:xfrm>
          <a:prstGeom prst="rect">
            <a:avLst/>
          </a:prstGeom>
          <a:noFill/>
        </p:spPr>
        <p:txBody>
          <a:bodyPr wrap="none" rtlCol="0" anchor="b" anchorCtr="0">
            <a:spAutoFit/>
          </a:bodyPr>
          <a:lstStyle/>
          <a:p>
            <a:pPr algn="r"/>
            <a:r>
              <a:rPr lang="en-GB" sz="2000" b="1" dirty="0">
                <a:solidFill>
                  <a:srgbClr val="EDA13E"/>
                </a:solidFill>
                <a:ea typeface="League Spartan" charset="0"/>
                <a:cs typeface="Poppins" pitchFamily="2" charset="77"/>
              </a:rPr>
              <a:t>Direct Outcome</a:t>
            </a:r>
          </a:p>
        </p:txBody>
      </p:sp>
      <p:sp>
        <p:nvSpPr>
          <p:cNvPr id="25" name="Subtitle 2">
            <a:extLst>
              <a:ext uri="{FF2B5EF4-FFF2-40B4-BE49-F238E27FC236}">
                <a16:creationId xmlns:a16="http://schemas.microsoft.com/office/drawing/2014/main" id="{2BF658CD-9E3A-D8C9-0458-66DA3DF95A2F}"/>
              </a:ext>
            </a:extLst>
          </p:cNvPr>
          <p:cNvSpPr txBox="1">
            <a:spLocks/>
          </p:cNvSpPr>
          <p:nvPr/>
        </p:nvSpPr>
        <p:spPr>
          <a:xfrm>
            <a:off x="53883" y="4276300"/>
            <a:ext cx="3785390"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Which perception do we strive for?</a:t>
            </a:r>
          </a:p>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How do we recognise whether this change has taken place?</a:t>
            </a:r>
          </a:p>
        </p:txBody>
      </p:sp>
      <p:sp>
        <p:nvSpPr>
          <p:cNvPr id="26" name="TextBox 89">
            <a:extLst>
              <a:ext uri="{FF2B5EF4-FFF2-40B4-BE49-F238E27FC236}">
                <a16:creationId xmlns:a16="http://schemas.microsoft.com/office/drawing/2014/main" id="{96FEF90C-6320-8B84-619C-EA8D2E53EC33}"/>
              </a:ext>
            </a:extLst>
          </p:cNvPr>
          <p:cNvSpPr txBox="1"/>
          <p:nvPr/>
        </p:nvSpPr>
        <p:spPr>
          <a:xfrm>
            <a:off x="7946925" y="3931381"/>
            <a:ext cx="755335" cy="400110"/>
          </a:xfrm>
          <a:prstGeom prst="rect">
            <a:avLst/>
          </a:prstGeom>
          <a:noFill/>
        </p:spPr>
        <p:txBody>
          <a:bodyPr wrap="none" rtlCol="0" anchor="b" anchorCtr="0">
            <a:spAutoFit/>
          </a:bodyPr>
          <a:lstStyle/>
          <a:p>
            <a:r>
              <a:rPr lang="en-GB" sz="2000" b="1" dirty="0">
                <a:solidFill>
                  <a:srgbClr val="7F1C58"/>
                </a:solidFill>
                <a:ea typeface="League Spartan" charset="0"/>
                <a:cs typeface="Poppins" pitchFamily="2" charset="77"/>
              </a:rPr>
              <a:t>Input</a:t>
            </a:r>
          </a:p>
        </p:txBody>
      </p:sp>
      <p:sp>
        <p:nvSpPr>
          <p:cNvPr id="27" name="Subtitle 2">
            <a:extLst>
              <a:ext uri="{FF2B5EF4-FFF2-40B4-BE49-F238E27FC236}">
                <a16:creationId xmlns:a16="http://schemas.microsoft.com/office/drawing/2014/main" id="{813FA588-0DD9-DB34-1C58-E209393DBB17}"/>
              </a:ext>
            </a:extLst>
          </p:cNvPr>
          <p:cNvSpPr txBox="1">
            <a:spLocks/>
          </p:cNvSpPr>
          <p:nvPr/>
        </p:nvSpPr>
        <p:spPr>
          <a:xfrm>
            <a:off x="8006065" y="4303406"/>
            <a:ext cx="3597355"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What are our personnel and financial requirements? What do we want to use these resources for?</a:t>
            </a:r>
          </a:p>
        </p:txBody>
      </p:sp>
      <p:sp>
        <p:nvSpPr>
          <p:cNvPr id="28" name="TextBox 83">
            <a:extLst>
              <a:ext uri="{FF2B5EF4-FFF2-40B4-BE49-F238E27FC236}">
                <a16:creationId xmlns:a16="http://schemas.microsoft.com/office/drawing/2014/main" id="{FA85F8DC-53B7-BD92-9812-563238766A61}"/>
              </a:ext>
            </a:extLst>
          </p:cNvPr>
          <p:cNvSpPr txBox="1"/>
          <p:nvPr/>
        </p:nvSpPr>
        <p:spPr>
          <a:xfrm>
            <a:off x="1722435" y="2408099"/>
            <a:ext cx="2041393" cy="400110"/>
          </a:xfrm>
          <a:prstGeom prst="rect">
            <a:avLst/>
          </a:prstGeom>
          <a:noFill/>
        </p:spPr>
        <p:txBody>
          <a:bodyPr wrap="none" rtlCol="0" anchor="b" anchorCtr="0">
            <a:spAutoFit/>
          </a:bodyPr>
          <a:lstStyle/>
          <a:p>
            <a:pPr algn="r"/>
            <a:r>
              <a:rPr lang="en-GB" sz="2000" b="1" dirty="0">
                <a:solidFill>
                  <a:srgbClr val="7F1C58"/>
                </a:solidFill>
                <a:ea typeface="League Spartan" charset="0"/>
                <a:cs typeface="Poppins" pitchFamily="2" charset="77"/>
              </a:rPr>
              <a:t>Indirect Outcome</a:t>
            </a:r>
          </a:p>
        </p:txBody>
      </p:sp>
      <p:sp>
        <p:nvSpPr>
          <p:cNvPr id="29" name="Subtitle 2">
            <a:extLst>
              <a:ext uri="{FF2B5EF4-FFF2-40B4-BE49-F238E27FC236}">
                <a16:creationId xmlns:a16="http://schemas.microsoft.com/office/drawing/2014/main" id="{16FD39F5-8CA4-7858-992F-CC815ECAB93C}"/>
              </a:ext>
            </a:extLst>
          </p:cNvPr>
          <p:cNvSpPr txBox="1">
            <a:spLocks/>
          </p:cNvSpPr>
          <p:nvPr/>
        </p:nvSpPr>
        <p:spPr>
          <a:xfrm>
            <a:off x="314793" y="2741843"/>
            <a:ext cx="3449035" cy="100925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What kind of behaviour/attitudes do we strive for? How do we determine whether we have come closer to these goals?</a:t>
            </a:r>
          </a:p>
        </p:txBody>
      </p:sp>
      <p:sp>
        <p:nvSpPr>
          <p:cNvPr id="30" name="TextBox 91">
            <a:extLst>
              <a:ext uri="{FF2B5EF4-FFF2-40B4-BE49-F238E27FC236}">
                <a16:creationId xmlns:a16="http://schemas.microsoft.com/office/drawing/2014/main" id="{D5EE7F6B-A0E5-DFC2-DA5D-4FCC80DC4ACD}"/>
              </a:ext>
            </a:extLst>
          </p:cNvPr>
          <p:cNvSpPr txBox="1"/>
          <p:nvPr/>
        </p:nvSpPr>
        <p:spPr>
          <a:xfrm>
            <a:off x="7880253" y="2570573"/>
            <a:ext cx="1516825" cy="400110"/>
          </a:xfrm>
          <a:prstGeom prst="rect">
            <a:avLst/>
          </a:prstGeom>
          <a:noFill/>
        </p:spPr>
        <p:txBody>
          <a:bodyPr wrap="none" rtlCol="0" anchor="b" anchorCtr="0">
            <a:spAutoFit/>
          </a:bodyPr>
          <a:lstStyle/>
          <a:p>
            <a:r>
              <a:rPr lang="en-GB" sz="2000" b="1" dirty="0">
                <a:solidFill>
                  <a:srgbClr val="EDA13E"/>
                </a:solidFill>
                <a:ea typeface="League Spartan" charset="0"/>
                <a:cs typeface="Poppins" pitchFamily="2" charset="77"/>
              </a:rPr>
              <a:t>Sub-Projects</a:t>
            </a:r>
          </a:p>
        </p:txBody>
      </p:sp>
      <p:sp>
        <p:nvSpPr>
          <p:cNvPr id="31" name="Subtitle 2">
            <a:extLst>
              <a:ext uri="{FF2B5EF4-FFF2-40B4-BE49-F238E27FC236}">
                <a16:creationId xmlns:a16="http://schemas.microsoft.com/office/drawing/2014/main" id="{0DC7FDF5-4FE1-535F-B618-817CA2A3D203}"/>
              </a:ext>
            </a:extLst>
          </p:cNvPr>
          <p:cNvSpPr txBox="1">
            <a:spLocks/>
          </p:cNvSpPr>
          <p:nvPr/>
        </p:nvSpPr>
        <p:spPr>
          <a:xfrm>
            <a:off x="7946925" y="2912834"/>
            <a:ext cx="342904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What milestones are we setting? How do we know if we are on the right track?</a:t>
            </a:r>
          </a:p>
        </p:txBody>
      </p:sp>
      <p:sp>
        <p:nvSpPr>
          <p:cNvPr id="32" name="Gleichschenkliges Dreieck 3">
            <a:extLst>
              <a:ext uri="{FF2B5EF4-FFF2-40B4-BE49-F238E27FC236}">
                <a16:creationId xmlns:a16="http://schemas.microsoft.com/office/drawing/2014/main" id="{A70A7086-9BA6-ABC2-9C0A-B492601374ED}"/>
              </a:ext>
            </a:extLst>
          </p:cNvPr>
          <p:cNvSpPr/>
          <p:nvPr/>
        </p:nvSpPr>
        <p:spPr>
          <a:xfrm rot="2710436">
            <a:off x="4823804" y="2804521"/>
            <a:ext cx="544727" cy="2868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3" name="Gleichschenkliges Dreieck 92">
            <a:extLst>
              <a:ext uri="{FF2B5EF4-FFF2-40B4-BE49-F238E27FC236}">
                <a16:creationId xmlns:a16="http://schemas.microsoft.com/office/drawing/2014/main" id="{64D2C037-E1FB-938E-23DE-9D3A7D75B94C}"/>
              </a:ext>
            </a:extLst>
          </p:cNvPr>
          <p:cNvSpPr/>
          <p:nvPr/>
        </p:nvSpPr>
        <p:spPr>
          <a:xfrm rot="5400000">
            <a:off x="5702688" y="2495425"/>
            <a:ext cx="544727" cy="2868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4" name="Gleichschenkliges Dreieck 93">
            <a:extLst>
              <a:ext uri="{FF2B5EF4-FFF2-40B4-BE49-F238E27FC236}">
                <a16:creationId xmlns:a16="http://schemas.microsoft.com/office/drawing/2014/main" id="{5A606D7C-B0FC-1253-CC18-A024473F4B5C}"/>
              </a:ext>
            </a:extLst>
          </p:cNvPr>
          <p:cNvSpPr/>
          <p:nvPr/>
        </p:nvSpPr>
        <p:spPr>
          <a:xfrm rot="8087739">
            <a:off x="6540506" y="2951549"/>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5" name="Gleichschenkliges Dreieck 94">
            <a:extLst>
              <a:ext uri="{FF2B5EF4-FFF2-40B4-BE49-F238E27FC236}">
                <a16:creationId xmlns:a16="http://schemas.microsoft.com/office/drawing/2014/main" id="{56A16D80-7A52-4CC4-A11E-949A5499123C}"/>
              </a:ext>
            </a:extLst>
          </p:cNvPr>
          <p:cNvSpPr/>
          <p:nvPr/>
        </p:nvSpPr>
        <p:spPr>
          <a:xfrm rot="10800000">
            <a:off x="6812869" y="3838831"/>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6" name="Gleichschenkliges Dreieck 95">
            <a:extLst>
              <a:ext uri="{FF2B5EF4-FFF2-40B4-BE49-F238E27FC236}">
                <a16:creationId xmlns:a16="http://schemas.microsoft.com/office/drawing/2014/main" id="{145C3A34-162C-ADA7-312B-18DD454B1253}"/>
              </a:ext>
            </a:extLst>
          </p:cNvPr>
          <p:cNvSpPr/>
          <p:nvPr/>
        </p:nvSpPr>
        <p:spPr>
          <a:xfrm rot="13537568">
            <a:off x="6372076" y="4654134"/>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7" name="Gleichschenkliges Dreieck 96">
            <a:extLst>
              <a:ext uri="{FF2B5EF4-FFF2-40B4-BE49-F238E27FC236}">
                <a16:creationId xmlns:a16="http://schemas.microsoft.com/office/drawing/2014/main" id="{77017F2A-47D3-7E1F-8622-B411286097FE}"/>
              </a:ext>
            </a:extLst>
          </p:cNvPr>
          <p:cNvSpPr/>
          <p:nvPr/>
        </p:nvSpPr>
        <p:spPr>
          <a:xfrm rot="16200000">
            <a:off x="5496979" y="4935209"/>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8" name="Gleichschenkliges Dreieck 97">
            <a:extLst>
              <a:ext uri="{FF2B5EF4-FFF2-40B4-BE49-F238E27FC236}">
                <a16:creationId xmlns:a16="http://schemas.microsoft.com/office/drawing/2014/main" id="{385CD798-DBDB-9254-30B8-3028311F2770}"/>
              </a:ext>
            </a:extLst>
          </p:cNvPr>
          <p:cNvSpPr/>
          <p:nvPr/>
        </p:nvSpPr>
        <p:spPr>
          <a:xfrm rot="18901129">
            <a:off x="4649191" y="4509314"/>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9" name="Gleichschenkliges Dreieck 98">
            <a:extLst>
              <a:ext uri="{FF2B5EF4-FFF2-40B4-BE49-F238E27FC236}">
                <a16:creationId xmlns:a16="http://schemas.microsoft.com/office/drawing/2014/main" id="{DCB7AF8C-1BC5-4EF7-2665-C8773260BBC4}"/>
              </a:ext>
            </a:extLst>
          </p:cNvPr>
          <p:cNvSpPr/>
          <p:nvPr/>
        </p:nvSpPr>
        <p:spPr>
          <a:xfrm>
            <a:off x="4404573" y="3625865"/>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42" name="Text Placeholder 2">
            <a:extLst>
              <a:ext uri="{FF2B5EF4-FFF2-40B4-BE49-F238E27FC236}">
                <a16:creationId xmlns:a16="http://schemas.microsoft.com/office/drawing/2014/main" id="{9C122CEB-DA05-21CC-8BB6-037DC72F3FA3}"/>
              </a:ext>
            </a:extLst>
          </p:cNvPr>
          <p:cNvSpPr txBox="1">
            <a:spLocks/>
          </p:cNvSpPr>
          <p:nvPr/>
        </p:nvSpPr>
        <p:spPr>
          <a:xfrm>
            <a:off x="5995521" y="2375231"/>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01</a:t>
            </a:r>
          </a:p>
        </p:txBody>
      </p:sp>
      <p:sp>
        <p:nvSpPr>
          <p:cNvPr id="43" name="Text Placeholder 2">
            <a:extLst>
              <a:ext uri="{FF2B5EF4-FFF2-40B4-BE49-F238E27FC236}">
                <a16:creationId xmlns:a16="http://schemas.microsoft.com/office/drawing/2014/main" id="{0C9527D4-36C9-71F3-331E-A7C4894EF440}"/>
              </a:ext>
            </a:extLst>
          </p:cNvPr>
          <p:cNvSpPr txBox="1">
            <a:spLocks/>
          </p:cNvSpPr>
          <p:nvPr/>
        </p:nvSpPr>
        <p:spPr>
          <a:xfrm>
            <a:off x="6689865" y="3065184"/>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02</a:t>
            </a:r>
          </a:p>
        </p:txBody>
      </p:sp>
      <p:sp>
        <p:nvSpPr>
          <p:cNvPr id="44" name="Text Placeholder 2">
            <a:extLst>
              <a:ext uri="{FF2B5EF4-FFF2-40B4-BE49-F238E27FC236}">
                <a16:creationId xmlns:a16="http://schemas.microsoft.com/office/drawing/2014/main" id="{A7AF0CFB-880F-6CE4-1E50-9DECE8491038}"/>
              </a:ext>
            </a:extLst>
          </p:cNvPr>
          <p:cNvSpPr txBox="1">
            <a:spLocks/>
          </p:cNvSpPr>
          <p:nvPr/>
        </p:nvSpPr>
        <p:spPr>
          <a:xfrm>
            <a:off x="6717862" y="4086895"/>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03</a:t>
            </a:r>
          </a:p>
        </p:txBody>
      </p:sp>
      <p:sp>
        <p:nvSpPr>
          <p:cNvPr id="45" name="Text Placeholder 2">
            <a:extLst>
              <a:ext uri="{FF2B5EF4-FFF2-40B4-BE49-F238E27FC236}">
                <a16:creationId xmlns:a16="http://schemas.microsoft.com/office/drawing/2014/main" id="{AA396BFF-5148-C2F0-4D82-9AD74400464B}"/>
              </a:ext>
            </a:extLst>
          </p:cNvPr>
          <p:cNvSpPr txBox="1">
            <a:spLocks/>
          </p:cNvSpPr>
          <p:nvPr/>
        </p:nvSpPr>
        <p:spPr>
          <a:xfrm>
            <a:off x="5953924" y="4909741"/>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04</a:t>
            </a:r>
          </a:p>
        </p:txBody>
      </p:sp>
      <p:sp>
        <p:nvSpPr>
          <p:cNvPr id="46" name="Text Placeholder 2">
            <a:extLst>
              <a:ext uri="{FF2B5EF4-FFF2-40B4-BE49-F238E27FC236}">
                <a16:creationId xmlns:a16="http://schemas.microsoft.com/office/drawing/2014/main" id="{7DFC996C-5BBD-4501-398A-133E591BF4EE}"/>
              </a:ext>
            </a:extLst>
          </p:cNvPr>
          <p:cNvSpPr txBox="1">
            <a:spLocks/>
          </p:cNvSpPr>
          <p:nvPr/>
        </p:nvSpPr>
        <p:spPr>
          <a:xfrm>
            <a:off x="4920660" y="4867890"/>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05</a:t>
            </a:r>
          </a:p>
        </p:txBody>
      </p:sp>
      <p:sp>
        <p:nvSpPr>
          <p:cNvPr id="47" name="Text Placeholder 2">
            <a:extLst>
              <a:ext uri="{FF2B5EF4-FFF2-40B4-BE49-F238E27FC236}">
                <a16:creationId xmlns:a16="http://schemas.microsoft.com/office/drawing/2014/main" id="{3EE281E7-7D8E-4101-3B97-E7FCB410F9B1}"/>
              </a:ext>
            </a:extLst>
          </p:cNvPr>
          <p:cNvSpPr txBox="1">
            <a:spLocks/>
          </p:cNvSpPr>
          <p:nvPr/>
        </p:nvSpPr>
        <p:spPr>
          <a:xfrm>
            <a:off x="4258738" y="3950356"/>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06</a:t>
            </a:r>
          </a:p>
        </p:txBody>
      </p:sp>
      <p:sp>
        <p:nvSpPr>
          <p:cNvPr id="48" name="Text Placeholder 2">
            <a:extLst>
              <a:ext uri="{FF2B5EF4-FFF2-40B4-BE49-F238E27FC236}">
                <a16:creationId xmlns:a16="http://schemas.microsoft.com/office/drawing/2014/main" id="{5F9AD0B4-C934-7FBC-B129-04ED2AC6FE06}"/>
              </a:ext>
            </a:extLst>
          </p:cNvPr>
          <p:cNvSpPr txBox="1">
            <a:spLocks/>
          </p:cNvSpPr>
          <p:nvPr/>
        </p:nvSpPr>
        <p:spPr>
          <a:xfrm>
            <a:off x="4290257" y="2976494"/>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07</a:t>
            </a:r>
          </a:p>
        </p:txBody>
      </p:sp>
      <p:sp>
        <p:nvSpPr>
          <p:cNvPr id="49" name="Text Placeholder 2">
            <a:extLst>
              <a:ext uri="{FF2B5EF4-FFF2-40B4-BE49-F238E27FC236}">
                <a16:creationId xmlns:a16="http://schemas.microsoft.com/office/drawing/2014/main" id="{6606AC2E-0331-2766-75EA-B9090AECF0F7}"/>
              </a:ext>
            </a:extLst>
          </p:cNvPr>
          <p:cNvSpPr txBox="1">
            <a:spLocks/>
          </p:cNvSpPr>
          <p:nvPr/>
        </p:nvSpPr>
        <p:spPr>
          <a:xfrm>
            <a:off x="5038230" y="2271127"/>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08</a:t>
            </a:r>
          </a:p>
        </p:txBody>
      </p:sp>
    </p:spTree>
    <p:extLst>
      <p:ext uri="{BB962C8B-B14F-4D97-AF65-F5344CB8AC3E}">
        <p14:creationId xmlns:p14="http://schemas.microsoft.com/office/powerpoint/2010/main" val="1039219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647963" y="633076"/>
            <a:ext cx="5192700" cy="6359561"/>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The world of numbers</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Structure of the key figure system - superordinate Goals and strategies as a basis</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Process Owner: From analysis to reporting (turning data into information)</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Understanding the world of the "customer</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From the world of numbers into the world of action</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Common images about values (e.g. transparency)</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The controller</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Measures and controls measures</a:t>
            </a:r>
          </a:p>
          <a:p>
            <a:pPr>
              <a:lnSpc>
                <a:spcPts val="2240"/>
              </a:lnSpc>
              <a:buClr>
                <a:srgbClr val="B41F7A"/>
              </a:buClr>
              <a:defRPr/>
            </a:pPr>
            <a:endParaRPr lang="en-GB" sz="2200" dirty="0">
              <a:solidFill>
                <a:srgbClr val="595959"/>
              </a:solidFill>
              <a:ea typeface="Lato Light" panose="020F0502020204030203" pitchFamily="34" charset="0"/>
              <a:cs typeface="Lato Light" panose="020F0502020204030203" pitchFamily="34" charset="0"/>
            </a:endParaRPr>
          </a:p>
          <a:p>
            <a:pPr>
              <a:buClr>
                <a:srgbClr val="B41F7A"/>
              </a:buCl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Communication as a success factor</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Ensuring the common image</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680755"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414736"/>
            <a:ext cx="4451077" cy="3041709"/>
          </a:xfrm>
        </p:spPr>
        <p:txBody>
          <a:bodyPr>
            <a:normAutofit/>
          </a:bodyPr>
          <a:lstStyle/>
          <a:p>
            <a:r>
              <a:rPr lang="en-GB" dirty="0">
                <a:solidFill>
                  <a:schemeClr val="bg1"/>
                </a:solidFill>
              </a:rPr>
              <a:t>Motivation in Crisis: The Role of Controlling</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684018" y="57222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6032092" y="5330627"/>
            <a:ext cx="6159908"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684018" y="316123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684018" y="5451317"/>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5" y="2131471"/>
            <a:ext cx="4764278" cy="5056533"/>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Motivated employees put in their maximum effort for achieving </a:t>
            </a:r>
            <a:r>
              <a:rPr lang="en-US" dirty="0" err="1">
                <a:solidFill>
                  <a:schemeClr val="bg1"/>
                </a:solidFill>
              </a:rPr>
              <a:t>organisational</a:t>
            </a:r>
            <a:r>
              <a:rPr lang="en-US" dirty="0">
                <a:solidFill>
                  <a:schemeClr val="bg1"/>
                </a:solidFill>
              </a:rPr>
              <a:t> goals. Motivation improves the work performance by bridging the gap between the ability and willingness to work. Better performance results in higher productivity and consequently lower cost of production.  Especially during crisis, Controlling plays an important role. It provides structure and allows to explain the necessity of decisions. Controlling helps to communicate during crisis and thus to motivate</a:t>
            </a:r>
          </a:p>
        </p:txBody>
      </p:sp>
      <p:sp>
        <p:nvSpPr>
          <p:cNvPr id="4" name="Rectangle 3">
            <a:extLst>
              <a:ext uri="{FF2B5EF4-FFF2-40B4-BE49-F238E27FC236}">
                <a16:creationId xmlns:a16="http://schemas.microsoft.com/office/drawing/2014/main" id="{CC45B7D4-2E3F-83EC-3AED-84EAFD560075}"/>
              </a:ext>
            </a:extLst>
          </p:cNvPr>
          <p:cNvSpPr/>
          <p:nvPr/>
        </p:nvSpPr>
        <p:spPr>
          <a:xfrm>
            <a:off x="688814" y="175125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6032092" y="3016215"/>
            <a:ext cx="6159908"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052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51394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062334" y="406400"/>
            <a:ext cx="7914807"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The human being is a visual being.  Language and images are not congruent - we "draw" different images into one term. The problems in matching images are in communication - i.e. we have to match our images (through communication!) to get a consistent image.  Image and values are closely related and form a decisive basis for corporate culture.</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277483"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Motivation in Crisis: The Role of Controlling</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92840" y="1109646"/>
            <a:ext cx="176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3" name="Group 12">
            <a:extLst>
              <a:ext uri="{FF2B5EF4-FFF2-40B4-BE49-F238E27FC236}">
                <a16:creationId xmlns:a16="http://schemas.microsoft.com/office/drawing/2014/main" id="{64239BF9-C25F-26EF-1DA0-C4D059319022}"/>
              </a:ext>
            </a:extLst>
          </p:cNvPr>
          <p:cNvGrpSpPr/>
          <p:nvPr/>
        </p:nvGrpSpPr>
        <p:grpSpPr>
          <a:xfrm>
            <a:off x="530826" y="2841641"/>
            <a:ext cx="10699049" cy="3426016"/>
            <a:chOff x="402598" y="2211834"/>
            <a:chExt cx="7446883" cy="4215762"/>
          </a:xfrm>
        </p:grpSpPr>
        <p:cxnSp>
          <p:nvCxnSpPr>
            <p:cNvPr id="14" name="Gerade Verbindung mit Pfeil 38">
              <a:extLst>
                <a:ext uri="{FF2B5EF4-FFF2-40B4-BE49-F238E27FC236}">
                  <a16:creationId xmlns:a16="http://schemas.microsoft.com/office/drawing/2014/main" id="{412636B6-8097-8729-FCC8-19FEDBFC9C58}"/>
                </a:ext>
              </a:extLst>
            </p:cNvPr>
            <p:cNvCxnSpPr>
              <a:cxnSpLocks/>
            </p:cNvCxnSpPr>
            <p:nvPr/>
          </p:nvCxnSpPr>
          <p:spPr>
            <a:xfrm flipV="1">
              <a:off x="669827" y="2298461"/>
              <a:ext cx="0" cy="3627002"/>
            </a:xfrm>
            <a:prstGeom prst="straightConnector1">
              <a:avLst/>
            </a:prstGeom>
            <a:ln w="34925">
              <a:solidFill>
                <a:srgbClr val="122E4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39">
              <a:extLst>
                <a:ext uri="{FF2B5EF4-FFF2-40B4-BE49-F238E27FC236}">
                  <a16:creationId xmlns:a16="http://schemas.microsoft.com/office/drawing/2014/main" id="{972D3846-4ADA-83F2-2D23-C5D49107AA7A}"/>
                </a:ext>
              </a:extLst>
            </p:cNvPr>
            <p:cNvCxnSpPr>
              <a:cxnSpLocks/>
            </p:cNvCxnSpPr>
            <p:nvPr/>
          </p:nvCxnSpPr>
          <p:spPr>
            <a:xfrm>
              <a:off x="669827" y="5906213"/>
              <a:ext cx="7122695" cy="0"/>
            </a:xfrm>
            <a:prstGeom prst="straightConnector1">
              <a:avLst/>
            </a:prstGeom>
            <a:ln w="34925">
              <a:solidFill>
                <a:srgbClr val="122E45"/>
              </a:solidFill>
              <a:tailEnd type="triangle"/>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5AA329A-1FE6-09FE-0D57-1A0CFDDC996D}"/>
                </a:ext>
              </a:extLst>
            </p:cNvPr>
            <p:cNvSpPr txBox="1">
              <a:spLocks/>
            </p:cNvSpPr>
            <p:nvPr/>
          </p:nvSpPr>
          <p:spPr>
            <a:xfrm>
              <a:off x="668274" y="6006256"/>
              <a:ext cx="7122692" cy="4213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Time</a:t>
              </a:r>
              <a:endParaRPr lang="en-GB" sz="1600" b="1" dirty="0">
                <a:solidFill>
                  <a:srgbClr val="122E45"/>
                </a:solidFill>
                <a:latin typeface="+mn-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91C5FD87-F563-B959-B96A-A3A6C84F6F88}"/>
                </a:ext>
              </a:extLst>
            </p:cNvPr>
            <p:cNvSpPr txBox="1">
              <a:spLocks/>
            </p:cNvSpPr>
            <p:nvPr/>
          </p:nvSpPr>
          <p:spPr>
            <a:xfrm rot="16200000">
              <a:off x="-1155056" y="4116009"/>
              <a:ext cx="3361275" cy="24596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Result</a:t>
              </a:r>
              <a:endParaRPr lang="en-GB" sz="1600" b="1" dirty="0">
                <a:solidFill>
                  <a:srgbClr val="122E45"/>
                </a:solidFill>
                <a:latin typeface="+mn-lt"/>
                <a:ea typeface="Lato Light" panose="020F0502020204030203" pitchFamily="34" charset="0"/>
                <a:cs typeface="Mukta ExtraLight" panose="020B0000000000000000" pitchFamily="34" charset="77"/>
              </a:endParaRPr>
            </a:p>
          </p:txBody>
        </p:sp>
        <p:cxnSp>
          <p:nvCxnSpPr>
            <p:cNvPr id="18" name="Gerader Verbinder 5">
              <a:extLst>
                <a:ext uri="{FF2B5EF4-FFF2-40B4-BE49-F238E27FC236}">
                  <a16:creationId xmlns:a16="http://schemas.microsoft.com/office/drawing/2014/main" id="{F7EE45BF-1500-3557-8E1D-0E02321D3A94}"/>
                </a:ext>
              </a:extLst>
            </p:cNvPr>
            <p:cNvCxnSpPr>
              <a:cxnSpLocks/>
            </p:cNvCxnSpPr>
            <p:nvPr/>
          </p:nvCxnSpPr>
          <p:spPr>
            <a:xfrm flipV="1">
              <a:off x="669827" y="2211834"/>
              <a:ext cx="6951272" cy="3685669"/>
            </a:xfrm>
            <a:prstGeom prst="line">
              <a:avLst/>
            </a:prstGeom>
            <a:ln w="28575">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9" name="Freihandform: Form 6">
              <a:extLst>
                <a:ext uri="{FF2B5EF4-FFF2-40B4-BE49-F238E27FC236}">
                  <a16:creationId xmlns:a16="http://schemas.microsoft.com/office/drawing/2014/main" id="{686B50C2-46B2-6F22-66C1-53BB52D22C1E}"/>
                </a:ext>
              </a:extLst>
            </p:cNvPr>
            <p:cNvSpPr/>
            <p:nvPr/>
          </p:nvSpPr>
          <p:spPr>
            <a:xfrm>
              <a:off x="650118" y="2211834"/>
              <a:ext cx="6235337" cy="3707797"/>
            </a:xfrm>
            <a:custGeom>
              <a:avLst/>
              <a:gdLst>
                <a:gd name="connsiteX0" fmla="*/ 0 w 6235337"/>
                <a:gd name="connsiteY0" fmla="*/ 3683725 h 3707797"/>
                <a:gd name="connsiteX1" fmla="*/ 5042263 w 6235337"/>
                <a:gd name="connsiteY1" fmla="*/ 3161211 h 3707797"/>
                <a:gd name="connsiteX2" fmla="*/ 6235337 w 6235337"/>
                <a:gd name="connsiteY2" fmla="*/ 0 h 3707797"/>
              </a:gdLst>
              <a:ahLst/>
              <a:cxnLst>
                <a:cxn ang="0">
                  <a:pos x="connsiteX0" y="connsiteY0"/>
                </a:cxn>
                <a:cxn ang="0">
                  <a:pos x="connsiteX1" y="connsiteY1"/>
                </a:cxn>
                <a:cxn ang="0">
                  <a:pos x="connsiteX2" y="connsiteY2"/>
                </a:cxn>
              </a:cxnLst>
              <a:rect l="l" t="t" r="r" b="b"/>
              <a:pathLst>
                <a:path w="6235337" h="3707797">
                  <a:moveTo>
                    <a:pt x="0" y="3683725"/>
                  </a:moveTo>
                  <a:cubicBezTo>
                    <a:pt x="2001520" y="3729445"/>
                    <a:pt x="4003040" y="3775165"/>
                    <a:pt x="5042263" y="3161211"/>
                  </a:cubicBezTo>
                  <a:cubicBezTo>
                    <a:pt x="6081486" y="2547257"/>
                    <a:pt x="6158411" y="1273628"/>
                    <a:pt x="6235337" y="0"/>
                  </a:cubicBezTo>
                </a:path>
              </a:pathLst>
            </a:custGeom>
            <a:noFill/>
            <a:ln w="28575">
              <a:solidFill>
                <a:srgbClr val="F169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0" name="Subtitle 2">
              <a:extLst>
                <a:ext uri="{FF2B5EF4-FFF2-40B4-BE49-F238E27FC236}">
                  <a16:creationId xmlns:a16="http://schemas.microsoft.com/office/drawing/2014/main" id="{09FB0BAE-0F4B-B64E-3067-5F26C1F5F1B4}"/>
                </a:ext>
              </a:extLst>
            </p:cNvPr>
            <p:cNvSpPr txBox="1">
              <a:spLocks/>
            </p:cNvSpPr>
            <p:nvPr/>
          </p:nvSpPr>
          <p:spPr>
            <a:xfrm>
              <a:off x="1818331" y="3978062"/>
              <a:ext cx="1807994" cy="362637"/>
            </a:xfrm>
            <a:prstGeom prst="rect">
              <a:avLst/>
            </a:prstGeom>
            <a:no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Expected Progress</a:t>
              </a:r>
            </a:p>
          </p:txBody>
        </p:sp>
        <p:sp>
          <p:nvSpPr>
            <p:cNvPr id="23" name="Subtitle 2">
              <a:extLst>
                <a:ext uri="{FF2B5EF4-FFF2-40B4-BE49-F238E27FC236}">
                  <a16:creationId xmlns:a16="http://schemas.microsoft.com/office/drawing/2014/main" id="{04A4CDF3-8C09-55A6-36DF-F7ED0D62CB34}"/>
                </a:ext>
              </a:extLst>
            </p:cNvPr>
            <p:cNvSpPr txBox="1">
              <a:spLocks/>
            </p:cNvSpPr>
            <p:nvPr/>
          </p:nvSpPr>
          <p:spPr>
            <a:xfrm>
              <a:off x="6949213" y="3989560"/>
              <a:ext cx="900268" cy="678241"/>
            </a:xfrm>
            <a:prstGeom prst="rect">
              <a:avLst/>
            </a:prstGeom>
            <a:no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Actual Progress</a:t>
              </a:r>
            </a:p>
          </p:txBody>
        </p:sp>
        <p:sp>
          <p:nvSpPr>
            <p:cNvPr id="24" name="Subtitle 2">
              <a:extLst>
                <a:ext uri="{FF2B5EF4-FFF2-40B4-BE49-F238E27FC236}">
                  <a16:creationId xmlns:a16="http://schemas.microsoft.com/office/drawing/2014/main" id="{D0497B14-AAB3-55E9-8AD8-3770899D0E83}"/>
                </a:ext>
              </a:extLst>
            </p:cNvPr>
            <p:cNvSpPr txBox="1">
              <a:spLocks/>
            </p:cNvSpPr>
            <p:nvPr/>
          </p:nvSpPr>
          <p:spPr>
            <a:xfrm>
              <a:off x="4386755" y="3989560"/>
              <a:ext cx="1807971" cy="993843"/>
            </a:xfrm>
            <a:prstGeom prst="rect">
              <a:avLst/>
            </a:prstGeom>
            <a:noFill/>
            <a:ln>
              <a:solidFill>
                <a:schemeClr val="tx2"/>
              </a:solidFill>
            </a:ln>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Controlling is important to align expectations with reality</a:t>
              </a:r>
            </a:p>
          </p:txBody>
        </p:sp>
      </p:grpSp>
    </p:spTree>
    <p:extLst>
      <p:ext uri="{BB962C8B-B14F-4D97-AF65-F5344CB8AC3E}">
        <p14:creationId xmlns:p14="http://schemas.microsoft.com/office/powerpoint/2010/main" val="2138712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1556575" y="2281373"/>
            <a:ext cx="4514442" cy="5056533"/>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Shared images in the lead: What really matters – </a:t>
            </a:r>
            <a:r>
              <a:rPr lang="en-US" b="1" dirty="0">
                <a:solidFill>
                  <a:schemeClr val="bg1"/>
                </a:solidFill>
              </a:rPr>
              <a:t>“The magically trivial pyramid.”</a:t>
            </a:r>
          </a:p>
          <a:p>
            <a:pPr marL="12700" indent="-12700"/>
            <a:endParaRPr lang="en-US" b="1" dirty="0">
              <a:solidFill>
                <a:schemeClr val="bg1"/>
              </a:solidFill>
            </a:endParaRPr>
          </a:p>
          <a:p>
            <a:pPr marL="342900" indent="-342900">
              <a:buClr>
                <a:srgbClr val="EDA13E"/>
              </a:buClr>
              <a:buFont typeface="Arial" panose="020B0604020202020204" pitchFamily="34" charset="0"/>
              <a:buChar char="•"/>
            </a:pPr>
            <a:r>
              <a:rPr lang="en-US" dirty="0">
                <a:solidFill>
                  <a:schemeClr val="bg1"/>
                </a:solidFill>
              </a:rPr>
              <a:t>Overall entrepreneurial thinking and acting</a:t>
            </a:r>
          </a:p>
          <a:p>
            <a:pPr marL="342900" indent="-342900">
              <a:buClr>
                <a:srgbClr val="EDA13E"/>
              </a:buClr>
              <a:buFont typeface="Arial" panose="020B0604020202020204" pitchFamily="34" charset="0"/>
              <a:buChar char="•"/>
            </a:pPr>
            <a:r>
              <a:rPr lang="en-US" dirty="0">
                <a:solidFill>
                  <a:schemeClr val="bg1"/>
                </a:solidFill>
              </a:rPr>
              <a:t>Cooperation</a:t>
            </a:r>
          </a:p>
          <a:p>
            <a:pPr marL="342900" indent="-342900">
              <a:buClr>
                <a:srgbClr val="EDA13E"/>
              </a:buClr>
              <a:buFont typeface="Arial" panose="020B0604020202020204" pitchFamily="34" charset="0"/>
              <a:buChar char="•"/>
            </a:pPr>
            <a:r>
              <a:rPr lang="en-US" dirty="0">
                <a:solidFill>
                  <a:schemeClr val="bg1"/>
                </a:solidFill>
              </a:rPr>
              <a:t>Communication / information: horizontal - vertical – diagonal</a:t>
            </a:r>
          </a:p>
          <a:p>
            <a:pPr marL="342900" indent="-342900">
              <a:buClr>
                <a:srgbClr val="EDA13E"/>
              </a:buClr>
              <a:buFont typeface="Arial" panose="020B0604020202020204" pitchFamily="34" charset="0"/>
              <a:buChar char="•"/>
            </a:pPr>
            <a:r>
              <a:rPr lang="en-US" dirty="0">
                <a:solidFill>
                  <a:schemeClr val="bg1"/>
                </a:solidFill>
              </a:rPr>
              <a:t>Employee development</a:t>
            </a:r>
          </a:p>
          <a:p>
            <a:pPr marL="342900" indent="-342900">
              <a:buClr>
                <a:srgbClr val="EDA13E"/>
              </a:buClr>
              <a:buFont typeface="Arial" panose="020B0604020202020204" pitchFamily="34" charset="0"/>
              <a:buChar char="•"/>
            </a:pPr>
            <a:r>
              <a:rPr lang="en-US" dirty="0">
                <a:solidFill>
                  <a:schemeClr val="bg1"/>
                </a:solidFill>
              </a:rPr>
              <a:t>Delegation of responsibility and competence</a:t>
            </a: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1552894" y="190115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Picture Placeholder 9">
            <a:extLst>
              <a:ext uri="{FF2B5EF4-FFF2-40B4-BE49-F238E27FC236}">
                <a16:creationId xmlns:a16="http://schemas.microsoft.com/office/drawing/2014/main" id="{DD768C66-47B3-9F6A-6B05-5C483BEC7EB8}"/>
              </a:ext>
            </a:extLst>
          </p:cNvPr>
          <p:cNvPicPr>
            <a:picLocks noChangeAspect="1"/>
          </p:cNvPicPr>
          <p:nvPr/>
        </p:nvPicPr>
        <p:blipFill rotWithShape="1">
          <a:blip r:embed="rId2"/>
          <a:srcRect t="11701" b="11701"/>
          <a:stretch/>
        </p:blipFill>
        <p:spPr>
          <a:xfrm>
            <a:off x="6159792" y="328647"/>
            <a:ext cx="5648906" cy="6125694"/>
          </a:xfrm>
          <a:prstGeom prst="rect">
            <a:avLst/>
          </a:prstGeom>
          <a:solidFill>
            <a:schemeClr val="bg1"/>
          </a:solidFill>
        </p:spPr>
      </p:pic>
      <p:sp>
        <p:nvSpPr>
          <p:cNvPr id="10" name="Text Placeholder 9">
            <a:extLst>
              <a:ext uri="{FF2B5EF4-FFF2-40B4-BE49-F238E27FC236}">
                <a16:creationId xmlns:a16="http://schemas.microsoft.com/office/drawing/2014/main" id="{8FEC0BF8-5D00-8C6F-85CA-BC34F4E499C4}"/>
              </a:ext>
            </a:extLst>
          </p:cNvPr>
          <p:cNvSpPr>
            <a:spLocks noGrp="1"/>
          </p:cNvSpPr>
          <p:nvPr>
            <p:ph type="body" sz="quarter" idx="16"/>
          </p:nvPr>
        </p:nvSpPr>
        <p:spPr>
          <a:xfrm>
            <a:off x="1616686" y="530975"/>
            <a:ext cx="4878216" cy="1449359"/>
          </a:xfrm>
        </p:spPr>
        <p:txBody>
          <a:bodyPr>
            <a:normAutofit/>
          </a:bodyPr>
          <a:lstStyle/>
          <a:p>
            <a:r>
              <a:rPr lang="en-US" dirty="0"/>
              <a:t>Motivation in Crisis: Shared images</a:t>
            </a:r>
          </a:p>
          <a:p>
            <a:endParaRPr lang="en-US" dirty="0"/>
          </a:p>
        </p:txBody>
      </p:sp>
    </p:spTree>
    <p:extLst>
      <p:ext uri="{BB962C8B-B14F-4D97-AF65-F5344CB8AC3E}">
        <p14:creationId xmlns:p14="http://schemas.microsoft.com/office/powerpoint/2010/main" val="665081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E04F49-6384-15AB-22BB-266E2249B24B}"/>
              </a:ext>
            </a:extLst>
          </p:cNvPr>
          <p:cNvSpPr/>
          <p:nvPr/>
        </p:nvSpPr>
        <p:spPr>
          <a:xfrm>
            <a:off x="0" y="119466"/>
            <a:ext cx="12192000" cy="91474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CF0AFD1-78E0-6CC3-9E16-B88F885B95E2}"/>
              </a:ext>
            </a:extLst>
          </p:cNvPr>
          <p:cNvSpPr>
            <a:spLocks noGrp="1"/>
          </p:cNvSpPr>
          <p:nvPr>
            <p:ph type="body" sz="quarter" idx="16"/>
          </p:nvPr>
        </p:nvSpPr>
        <p:spPr>
          <a:xfrm>
            <a:off x="529759" y="328024"/>
            <a:ext cx="11073661" cy="582221"/>
          </a:xfrm>
        </p:spPr>
        <p:txBody>
          <a:bodyPr>
            <a:normAutofit lnSpcReduction="10000"/>
          </a:bodyPr>
          <a:lstStyle/>
          <a:p>
            <a:r>
              <a:rPr lang="en-US" dirty="0">
                <a:solidFill>
                  <a:schemeClr val="bg1"/>
                </a:solidFill>
              </a:rPr>
              <a:t>Motivation in Crisis: Shared images</a:t>
            </a:r>
          </a:p>
        </p:txBody>
      </p:sp>
      <p:grpSp>
        <p:nvGrpSpPr>
          <p:cNvPr id="2" name="Gruppieren 13">
            <a:extLst>
              <a:ext uri="{FF2B5EF4-FFF2-40B4-BE49-F238E27FC236}">
                <a16:creationId xmlns:a16="http://schemas.microsoft.com/office/drawing/2014/main" id="{08B63969-809F-5DA1-7205-7702A5AC325F}"/>
              </a:ext>
            </a:extLst>
          </p:cNvPr>
          <p:cNvGrpSpPr/>
          <p:nvPr/>
        </p:nvGrpSpPr>
        <p:grpSpPr>
          <a:xfrm>
            <a:off x="4954709" y="2397306"/>
            <a:ext cx="7074636" cy="3563909"/>
            <a:chOff x="5030350" y="2620935"/>
            <a:chExt cx="5413720" cy="2727208"/>
          </a:xfrm>
        </p:grpSpPr>
        <p:sp>
          <p:nvSpPr>
            <p:cNvPr id="3" name="Subtitle 2">
              <a:extLst>
                <a:ext uri="{FF2B5EF4-FFF2-40B4-BE49-F238E27FC236}">
                  <a16:creationId xmlns:a16="http://schemas.microsoft.com/office/drawing/2014/main" id="{855D99BD-FED0-9E4A-D241-961AA99329C5}"/>
                </a:ext>
              </a:extLst>
            </p:cNvPr>
            <p:cNvSpPr txBox="1">
              <a:spLocks/>
            </p:cNvSpPr>
            <p:nvPr/>
          </p:nvSpPr>
          <p:spPr>
            <a:xfrm>
              <a:off x="8609503" y="4367678"/>
              <a:ext cx="1834567"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7F1C58"/>
                  </a:solidFill>
                  <a:latin typeface="+mn-lt"/>
                  <a:ea typeface="Lato Light" panose="020F0502020204030203" pitchFamily="34" charset="0"/>
                  <a:cs typeface="Mukta ExtraLight" panose="020B0000000000000000" pitchFamily="34" charset="77"/>
                </a:rPr>
                <a:t>Middle Management</a:t>
              </a:r>
            </a:p>
          </p:txBody>
        </p:sp>
        <p:sp>
          <p:nvSpPr>
            <p:cNvPr id="5" name="Subtitle 2">
              <a:extLst>
                <a:ext uri="{FF2B5EF4-FFF2-40B4-BE49-F238E27FC236}">
                  <a16:creationId xmlns:a16="http://schemas.microsoft.com/office/drawing/2014/main" id="{CE6264FF-436C-73B0-C4C0-5FEF011740A3}"/>
                </a:ext>
              </a:extLst>
            </p:cNvPr>
            <p:cNvSpPr txBox="1">
              <a:spLocks/>
            </p:cNvSpPr>
            <p:nvPr/>
          </p:nvSpPr>
          <p:spPr>
            <a:xfrm>
              <a:off x="9115107" y="5086121"/>
              <a:ext cx="1267097"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Employees</a:t>
              </a:r>
            </a:p>
          </p:txBody>
        </p:sp>
        <p:grpSp>
          <p:nvGrpSpPr>
            <p:cNvPr id="10" name="Gruppieren 12">
              <a:extLst>
                <a:ext uri="{FF2B5EF4-FFF2-40B4-BE49-F238E27FC236}">
                  <a16:creationId xmlns:a16="http://schemas.microsoft.com/office/drawing/2014/main" id="{115E5A51-6DD6-D758-17E3-2C6C7405CD9C}"/>
                </a:ext>
              </a:extLst>
            </p:cNvPr>
            <p:cNvGrpSpPr/>
            <p:nvPr/>
          </p:nvGrpSpPr>
          <p:grpSpPr>
            <a:xfrm>
              <a:off x="5030350" y="2620935"/>
              <a:ext cx="5093095" cy="2700336"/>
              <a:chOff x="5030350" y="2620935"/>
              <a:chExt cx="5093095" cy="2700336"/>
            </a:xfrm>
          </p:grpSpPr>
          <p:sp>
            <p:nvSpPr>
              <p:cNvPr id="11" name="L-Form 3">
                <a:extLst>
                  <a:ext uri="{FF2B5EF4-FFF2-40B4-BE49-F238E27FC236}">
                    <a16:creationId xmlns:a16="http://schemas.microsoft.com/office/drawing/2014/main" id="{6008BFDE-7748-9931-4967-A6C0EA7468F2}"/>
                  </a:ext>
                </a:extLst>
              </p:cNvPr>
              <p:cNvSpPr/>
              <p:nvPr/>
            </p:nvSpPr>
            <p:spPr>
              <a:xfrm rot="8106606">
                <a:off x="6693786" y="2620935"/>
                <a:ext cx="705394" cy="697353"/>
              </a:xfrm>
              <a:prstGeom prst="corner">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Gleichschenkliges Dreieck 4">
                <a:extLst>
                  <a:ext uri="{FF2B5EF4-FFF2-40B4-BE49-F238E27FC236}">
                    <a16:creationId xmlns:a16="http://schemas.microsoft.com/office/drawing/2014/main" id="{A89EB561-935F-B724-5EC7-3403C4F39CAF}"/>
                  </a:ext>
                </a:extLst>
              </p:cNvPr>
              <p:cNvSpPr/>
              <p:nvPr/>
            </p:nvSpPr>
            <p:spPr>
              <a:xfrm>
                <a:off x="5151441" y="3071271"/>
                <a:ext cx="3790083" cy="2160000"/>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Gleichschenkliges Dreieck 23">
                <a:extLst>
                  <a:ext uri="{FF2B5EF4-FFF2-40B4-BE49-F238E27FC236}">
                    <a16:creationId xmlns:a16="http://schemas.microsoft.com/office/drawing/2014/main" id="{47A6BBA5-76A7-382D-C21A-4885F24D5404}"/>
                  </a:ext>
                </a:extLst>
              </p:cNvPr>
              <p:cNvSpPr/>
              <p:nvPr/>
            </p:nvSpPr>
            <p:spPr>
              <a:xfrm>
                <a:off x="6418538" y="307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Gleichschenkliges Dreieck 24">
                <a:extLst>
                  <a:ext uri="{FF2B5EF4-FFF2-40B4-BE49-F238E27FC236}">
                    <a16:creationId xmlns:a16="http://schemas.microsoft.com/office/drawing/2014/main" id="{8CAF03F2-6C5D-2AE1-81B0-612E31363172}"/>
                  </a:ext>
                </a:extLst>
              </p:cNvPr>
              <p:cNvSpPr/>
              <p:nvPr/>
            </p:nvSpPr>
            <p:spPr>
              <a:xfrm>
                <a:off x="7046483" y="379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Gleichschenkliges Dreieck 25">
                <a:extLst>
                  <a:ext uri="{FF2B5EF4-FFF2-40B4-BE49-F238E27FC236}">
                    <a16:creationId xmlns:a16="http://schemas.microsoft.com/office/drawing/2014/main" id="{EBC71513-5BFB-BD98-C0CC-D37E92924E49}"/>
                  </a:ext>
                </a:extLst>
              </p:cNvPr>
              <p:cNvSpPr/>
              <p:nvPr/>
            </p:nvSpPr>
            <p:spPr>
              <a:xfrm>
                <a:off x="7674427" y="451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Gleichschenkliges Dreieck 26">
                <a:extLst>
                  <a:ext uri="{FF2B5EF4-FFF2-40B4-BE49-F238E27FC236}">
                    <a16:creationId xmlns:a16="http://schemas.microsoft.com/office/drawing/2014/main" id="{E4AA3256-681C-8234-E14D-211A6CB9DE69}"/>
                  </a:ext>
                </a:extLst>
              </p:cNvPr>
              <p:cNvSpPr/>
              <p:nvPr/>
            </p:nvSpPr>
            <p:spPr>
              <a:xfrm>
                <a:off x="5151441" y="451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Gleichschenkliges Dreieck 27">
                <a:extLst>
                  <a:ext uri="{FF2B5EF4-FFF2-40B4-BE49-F238E27FC236}">
                    <a16:creationId xmlns:a16="http://schemas.microsoft.com/office/drawing/2014/main" id="{BAEC4BAC-E9F8-7E43-CB1B-21DDC16062D5}"/>
                  </a:ext>
                </a:extLst>
              </p:cNvPr>
              <p:cNvSpPr/>
              <p:nvPr/>
            </p:nvSpPr>
            <p:spPr>
              <a:xfrm>
                <a:off x="5784989" y="379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Subtitle 2">
                <a:extLst>
                  <a:ext uri="{FF2B5EF4-FFF2-40B4-BE49-F238E27FC236}">
                    <a16:creationId xmlns:a16="http://schemas.microsoft.com/office/drawing/2014/main" id="{0BD824E7-C73C-E462-7765-C17F8FEC79D9}"/>
                  </a:ext>
                </a:extLst>
              </p:cNvPr>
              <p:cNvSpPr txBox="1">
                <a:spLocks/>
              </p:cNvSpPr>
              <p:nvPr/>
            </p:nvSpPr>
            <p:spPr>
              <a:xfrm>
                <a:off x="7930742" y="3650844"/>
                <a:ext cx="2192703"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B41F7A"/>
                    </a:solidFill>
                    <a:latin typeface="+mn-lt"/>
                    <a:ea typeface="Lato Light" panose="020F0502020204030203" pitchFamily="34" charset="0"/>
                    <a:cs typeface="Mukta ExtraLight" panose="020B0000000000000000" pitchFamily="34" charset="77"/>
                  </a:rPr>
                  <a:t>TOP Management</a:t>
                </a:r>
              </a:p>
            </p:txBody>
          </p:sp>
          <p:sp>
            <p:nvSpPr>
              <p:cNvPr id="57" name="Subtitle 2">
                <a:extLst>
                  <a:ext uri="{FF2B5EF4-FFF2-40B4-BE49-F238E27FC236}">
                    <a16:creationId xmlns:a16="http://schemas.microsoft.com/office/drawing/2014/main" id="{C2944B2B-EBAC-A09D-F775-EDD5B53F7995}"/>
                  </a:ext>
                </a:extLst>
              </p:cNvPr>
              <p:cNvSpPr txBox="1">
                <a:spLocks/>
              </p:cNvSpPr>
              <p:nvPr/>
            </p:nvSpPr>
            <p:spPr>
              <a:xfrm>
                <a:off x="7674427" y="2632044"/>
                <a:ext cx="2273703"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F16924"/>
                    </a:solidFill>
                    <a:latin typeface="+mn-lt"/>
                    <a:ea typeface="Lato Light" panose="020F0502020204030203" pitchFamily="34" charset="0"/>
                    <a:cs typeface="Mukta ExtraLight" panose="020B0000000000000000" pitchFamily="34" charset="77"/>
                  </a:rPr>
                  <a:t>CEO / Owner</a:t>
                </a:r>
              </a:p>
            </p:txBody>
          </p:sp>
          <p:sp>
            <p:nvSpPr>
              <p:cNvPr id="58" name="Ellipse 10">
                <a:extLst>
                  <a:ext uri="{FF2B5EF4-FFF2-40B4-BE49-F238E27FC236}">
                    <a16:creationId xmlns:a16="http://schemas.microsoft.com/office/drawing/2014/main" id="{A53E2E12-D62D-D902-491F-8752FDA5D29F}"/>
                  </a:ext>
                </a:extLst>
              </p:cNvPr>
              <p:cNvSpPr/>
              <p:nvPr/>
            </p:nvSpPr>
            <p:spPr>
              <a:xfrm>
                <a:off x="6244955" y="3611271"/>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endParaRPr lang="en-GB" dirty="0"/>
              </a:p>
            </p:txBody>
          </p:sp>
          <p:sp>
            <p:nvSpPr>
              <p:cNvPr id="59" name="Ellipse 33">
                <a:extLst>
                  <a:ext uri="{FF2B5EF4-FFF2-40B4-BE49-F238E27FC236}">
                    <a16:creationId xmlns:a16="http://schemas.microsoft.com/office/drawing/2014/main" id="{23B40869-0659-4FB2-E970-427930F284FD}"/>
                  </a:ext>
                </a:extLst>
              </p:cNvPr>
              <p:cNvSpPr/>
              <p:nvPr/>
            </p:nvSpPr>
            <p:spPr>
              <a:xfrm>
                <a:off x="7494111" y="3615447"/>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60" name="Ellipse 34">
                <a:extLst>
                  <a:ext uri="{FF2B5EF4-FFF2-40B4-BE49-F238E27FC236}">
                    <a16:creationId xmlns:a16="http://schemas.microsoft.com/office/drawing/2014/main" id="{0358813E-3F8C-63EF-439C-A12A43080C9E}"/>
                  </a:ext>
                </a:extLst>
              </p:cNvPr>
              <p:cNvSpPr/>
              <p:nvPr/>
            </p:nvSpPr>
            <p:spPr>
              <a:xfrm>
                <a:off x="6864649" y="3611271"/>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a:t>
                </a:r>
                <a:endParaRPr lang="en-GB" dirty="0"/>
              </a:p>
            </p:txBody>
          </p:sp>
          <p:sp>
            <p:nvSpPr>
              <p:cNvPr id="61" name="Ellipse 35">
                <a:extLst>
                  <a:ext uri="{FF2B5EF4-FFF2-40B4-BE49-F238E27FC236}">
                    <a16:creationId xmlns:a16="http://schemas.microsoft.com/office/drawing/2014/main" id="{B5EA6DFE-CA57-14FB-E684-FADD97C6FB53}"/>
                  </a:ext>
                </a:extLst>
              </p:cNvPr>
              <p:cNvSpPr/>
              <p:nvPr/>
            </p:nvSpPr>
            <p:spPr>
              <a:xfrm>
                <a:off x="5658989" y="439613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Ellipse 36">
                <a:extLst>
                  <a:ext uri="{FF2B5EF4-FFF2-40B4-BE49-F238E27FC236}">
                    <a16:creationId xmlns:a16="http://schemas.microsoft.com/office/drawing/2014/main" id="{3771D5DE-1D13-1D5F-C12C-09707753A840}"/>
                  </a:ext>
                </a:extLst>
              </p:cNvPr>
              <p:cNvSpPr/>
              <p:nvPr/>
            </p:nvSpPr>
            <p:spPr>
              <a:xfrm>
                <a:off x="6926086" y="438887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Ellipse 37">
                <a:extLst>
                  <a:ext uri="{FF2B5EF4-FFF2-40B4-BE49-F238E27FC236}">
                    <a16:creationId xmlns:a16="http://schemas.microsoft.com/office/drawing/2014/main" id="{AD081855-764B-412C-37FE-88D0D6533DBE}"/>
                  </a:ext>
                </a:extLst>
              </p:cNvPr>
              <p:cNvSpPr/>
              <p:nvPr/>
            </p:nvSpPr>
            <p:spPr>
              <a:xfrm>
                <a:off x="8161817" y="4401744"/>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Ellipse 42">
                <a:extLst>
                  <a:ext uri="{FF2B5EF4-FFF2-40B4-BE49-F238E27FC236}">
                    <a16:creationId xmlns:a16="http://schemas.microsoft.com/office/drawing/2014/main" id="{865D239F-D518-D0E3-04DA-2261DC9F0508}"/>
                  </a:ext>
                </a:extLst>
              </p:cNvPr>
              <p:cNvSpPr/>
              <p:nvPr/>
            </p:nvSpPr>
            <p:spPr>
              <a:xfrm>
                <a:off x="7548427" y="439613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Ellipse 43">
                <a:extLst>
                  <a:ext uri="{FF2B5EF4-FFF2-40B4-BE49-F238E27FC236}">
                    <a16:creationId xmlns:a16="http://schemas.microsoft.com/office/drawing/2014/main" id="{89FBF1E2-E869-558B-C208-FFF8A6E166A8}"/>
                  </a:ext>
                </a:extLst>
              </p:cNvPr>
              <p:cNvSpPr/>
              <p:nvPr/>
            </p:nvSpPr>
            <p:spPr>
              <a:xfrm>
                <a:off x="6281330" y="4401744"/>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Ellipse 44">
                <a:extLst>
                  <a:ext uri="{FF2B5EF4-FFF2-40B4-BE49-F238E27FC236}">
                    <a16:creationId xmlns:a16="http://schemas.microsoft.com/office/drawing/2014/main" id="{E30ADBE0-98BC-AE21-3417-A8E5C2C290AC}"/>
                  </a:ext>
                </a:extLst>
              </p:cNvPr>
              <p:cNvSpPr/>
              <p:nvPr/>
            </p:nvSpPr>
            <p:spPr>
              <a:xfrm>
                <a:off x="5030350"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Ellipse 48">
                <a:extLst>
                  <a:ext uri="{FF2B5EF4-FFF2-40B4-BE49-F238E27FC236}">
                    <a16:creationId xmlns:a16="http://schemas.microsoft.com/office/drawing/2014/main" id="{93FBAC20-08C4-784D-108F-CFCE75F773A8}"/>
                  </a:ext>
                </a:extLst>
              </p:cNvPr>
              <p:cNvSpPr/>
              <p:nvPr/>
            </p:nvSpPr>
            <p:spPr>
              <a:xfrm>
                <a:off x="6303703"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Ellipse 49">
                <a:extLst>
                  <a:ext uri="{FF2B5EF4-FFF2-40B4-BE49-F238E27FC236}">
                    <a16:creationId xmlns:a16="http://schemas.microsoft.com/office/drawing/2014/main" id="{75F0FAD8-097D-2FE3-9401-34790598C7C6}"/>
                  </a:ext>
                </a:extLst>
              </p:cNvPr>
              <p:cNvSpPr/>
              <p:nvPr/>
            </p:nvSpPr>
            <p:spPr>
              <a:xfrm>
                <a:off x="5694989"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Ellipse 50">
                <a:extLst>
                  <a:ext uri="{FF2B5EF4-FFF2-40B4-BE49-F238E27FC236}">
                    <a16:creationId xmlns:a16="http://schemas.microsoft.com/office/drawing/2014/main" id="{893FDBC2-A113-013D-9CEE-AAF1E50FE12C}"/>
                  </a:ext>
                </a:extLst>
              </p:cNvPr>
              <p:cNvSpPr/>
              <p:nvPr/>
            </p:nvSpPr>
            <p:spPr>
              <a:xfrm>
                <a:off x="5361989"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Ellipse 51">
                <a:extLst>
                  <a:ext uri="{FF2B5EF4-FFF2-40B4-BE49-F238E27FC236}">
                    <a16:creationId xmlns:a16="http://schemas.microsoft.com/office/drawing/2014/main" id="{0DD32ACF-1FE5-6481-4559-A5F45992A23B}"/>
                  </a:ext>
                </a:extLst>
              </p:cNvPr>
              <p:cNvSpPr/>
              <p:nvPr/>
            </p:nvSpPr>
            <p:spPr>
              <a:xfrm>
                <a:off x="6002853"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Ellipse 52">
                <a:extLst>
                  <a:ext uri="{FF2B5EF4-FFF2-40B4-BE49-F238E27FC236}">
                    <a16:creationId xmlns:a16="http://schemas.microsoft.com/office/drawing/2014/main" id="{B094FEBD-6FA9-9F9C-5DAE-8089EF82936C}"/>
                  </a:ext>
                </a:extLst>
              </p:cNvPr>
              <p:cNvSpPr/>
              <p:nvPr/>
            </p:nvSpPr>
            <p:spPr>
              <a:xfrm>
                <a:off x="7547000"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Ellipse 53">
                <a:extLst>
                  <a:ext uri="{FF2B5EF4-FFF2-40B4-BE49-F238E27FC236}">
                    <a16:creationId xmlns:a16="http://schemas.microsoft.com/office/drawing/2014/main" id="{6FD835B0-E426-4FBB-BB7E-E38EDCFF81F4}"/>
                  </a:ext>
                </a:extLst>
              </p:cNvPr>
              <p:cNvSpPr/>
              <p:nvPr/>
            </p:nvSpPr>
            <p:spPr>
              <a:xfrm>
                <a:off x="8820353" y="5131825"/>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Ellipse 54">
                <a:extLst>
                  <a:ext uri="{FF2B5EF4-FFF2-40B4-BE49-F238E27FC236}">
                    <a16:creationId xmlns:a16="http://schemas.microsoft.com/office/drawing/2014/main" id="{4085D896-23C4-01CC-A3D0-638C6638F8F1}"/>
                  </a:ext>
                </a:extLst>
              </p:cNvPr>
              <p:cNvSpPr/>
              <p:nvPr/>
            </p:nvSpPr>
            <p:spPr>
              <a:xfrm>
                <a:off x="8211639"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Ellipse 55">
                <a:extLst>
                  <a:ext uri="{FF2B5EF4-FFF2-40B4-BE49-F238E27FC236}">
                    <a16:creationId xmlns:a16="http://schemas.microsoft.com/office/drawing/2014/main" id="{29F5ED42-7411-D3BB-8765-1373D436F742}"/>
                  </a:ext>
                </a:extLst>
              </p:cNvPr>
              <p:cNvSpPr/>
              <p:nvPr/>
            </p:nvSpPr>
            <p:spPr>
              <a:xfrm>
                <a:off x="7878639" y="5131825"/>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Ellipse 56">
                <a:extLst>
                  <a:ext uri="{FF2B5EF4-FFF2-40B4-BE49-F238E27FC236}">
                    <a16:creationId xmlns:a16="http://schemas.microsoft.com/office/drawing/2014/main" id="{06EDF42D-1DE6-C667-3060-2392AA25B561}"/>
                  </a:ext>
                </a:extLst>
              </p:cNvPr>
              <p:cNvSpPr/>
              <p:nvPr/>
            </p:nvSpPr>
            <p:spPr>
              <a:xfrm>
                <a:off x="8519503"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6" name="Rechteck 11">
            <a:extLst>
              <a:ext uri="{FF2B5EF4-FFF2-40B4-BE49-F238E27FC236}">
                <a16:creationId xmlns:a16="http://schemas.microsoft.com/office/drawing/2014/main" id="{11A4C1FA-E75E-978E-BBF3-68AB36C387AE}"/>
              </a:ext>
            </a:extLst>
          </p:cNvPr>
          <p:cNvSpPr/>
          <p:nvPr/>
        </p:nvSpPr>
        <p:spPr>
          <a:xfrm>
            <a:off x="632232" y="1450564"/>
            <a:ext cx="5059421" cy="3160545"/>
          </a:xfrm>
          <a:prstGeom prst="rect">
            <a:avLst/>
          </a:prstGeom>
        </p:spPr>
        <p:txBody>
          <a:bodyPr wrap="square">
            <a:spAutoFit/>
          </a:bodyPr>
          <a:lstStyle/>
          <a:p>
            <a:pPr marL="177800" indent="-177800">
              <a:lnSpc>
                <a:spcPts val="2260"/>
              </a:lnSpc>
              <a:spcBef>
                <a:spcPts val="600"/>
              </a:spcBef>
              <a:buClr>
                <a:srgbClr val="F16924"/>
              </a:buClr>
              <a:buFont typeface="Arial" panose="020B0604020202020204" pitchFamily="34" charset="0"/>
              <a:buChar char="•"/>
            </a:pPr>
            <a:r>
              <a:rPr lang="en-GB" altLang="de-DE" sz="2200" dirty="0">
                <a:solidFill>
                  <a:srgbClr val="595959"/>
                </a:solidFill>
              </a:rPr>
              <a:t>The collective before the individual</a:t>
            </a:r>
          </a:p>
          <a:p>
            <a:pPr marL="177800" indent="-177800">
              <a:spcBef>
                <a:spcPts val="600"/>
              </a:spcBef>
              <a:buClr>
                <a:srgbClr val="F16924"/>
              </a:buClr>
              <a:buFont typeface="Arial" panose="020B0604020202020204" pitchFamily="34" charset="0"/>
              <a:buChar char="•"/>
            </a:pPr>
            <a:endParaRPr lang="en-GB" altLang="de-DE" sz="800" dirty="0">
              <a:solidFill>
                <a:srgbClr val="595959"/>
              </a:solidFill>
            </a:endParaRPr>
          </a:p>
          <a:p>
            <a:pPr marL="177800" indent="-177800">
              <a:lnSpc>
                <a:spcPts val="2260"/>
              </a:lnSpc>
              <a:spcBef>
                <a:spcPts val="600"/>
              </a:spcBef>
              <a:buClr>
                <a:srgbClr val="F16924"/>
              </a:buClr>
              <a:buFont typeface="Arial" panose="020B0604020202020204" pitchFamily="34" charset="0"/>
              <a:buChar char="•"/>
            </a:pPr>
            <a:r>
              <a:rPr lang="en-GB" altLang="de-DE" sz="2200" dirty="0">
                <a:solidFill>
                  <a:srgbClr val="595959"/>
                </a:solidFill>
              </a:rPr>
              <a:t>Communication and images cascade over management levels</a:t>
            </a:r>
          </a:p>
          <a:p>
            <a:pPr marL="177800" indent="-177800">
              <a:spcBef>
                <a:spcPts val="600"/>
              </a:spcBef>
              <a:buClr>
                <a:srgbClr val="F16924"/>
              </a:buClr>
              <a:buFont typeface="Arial" panose="020B0604020202020204" pitchFamily="34" charset="0"/>
              <a:buChar char="•"/>
            </a:pPr>
            <a:endParaRPr lang="en-GB" altLang="de-DE" sz="800" dirty="0">
              <a:solidFill>
                <a:srgbClr val="595959"/>
              </a:solidFill>
            </a:endParaRPr>
          </a:p>
          <a:p>
            <a:pPr marL="177800" indent="-177800">
              <a:lnSpc>
                <a:spcPts val="2260"/>
              </a:lnSpc>
              <a:spcBef>
                <a:spcPts val="600"/>
              </a:spcBef>
              <a:buClr>
                <a:srgbClr val="F16924"/>
              </a:buClr>
              <a:buFont typeface="Arial" panose="020B0604020202020204" pitchFamily="34" charset="0"/>
              <a:buChar char="•"/>
            </a:pPr>
            <a:r>
              <a:rPr lang="en-GB" altLang="de-DE" sz="2200" dirty="0">
                <a:solidFill>
                  <a:srgbClr val="595959"/>
                </a:solidFill>
              </a:rPr>
              <a:t>Each Manager plays and important role in conveying consistent images</a:t>
            </a:r>
            <a:br>
              <a:rPr lang="en-GB" altLang="de-DE" sz="2200" dirty="0">
                <a:solidFill>
                  <a:srgbClr val="595959"/>
                </a:solidFill>
              </a:rPr>
            </a:br>
            <a:r>
              <a:rPr lang="en-GB" altLang="de-DE" sz="2200" dirty="0">
                <a:solidFill>
                  <a:srgbClr val="F16924"/>
                </a:solidFill>
              </a:rPr>
              <a:t>- </a:t>
            </a:r>
            <a:r>
              <a:rPr lang="en-GB" altLang="de-DE" sz="2200" dirty="0">
                <a:solidFill>
                  <a:srgbClr val="595959"/>
                </a:solidFill>
              </a:rPr>
              <a:t>Purpose, goals, objectives, ways, values</a:t>
            </a:r>
          </a:p>
          <a:p>
            <a:pPr marL="177800" indent="-177800">
              <a:lnSpc>
                <a:spcPts val="2260"/>
              </a:lnSpc>
              <a:spcBef>
                <a:spcPts val="600"/>
              </a:spcBef>
              <a:buClr>
                <a:srgbClr val="F16924"/>
              </a:buClr>
            </a:pPr>
            <a:r>
              <a:rPr lang="en-GB" altLang="de-DE" sz="2200" dirty="0">
                <a:solidFill>
                  <a:srgbClr val="F16924"/>
                </a:solidFill>
              </a:rPr>
              <a:t>	- </a:t>
            </a:r>
            <a:r>
              <a:rPr lang="en-GB" altLang="de-DE" sz="2200" dirty="0">
                <a:solidFill>
                  <a:srgbClr val="595959"/>
                </a:solidFill>
              </a:rPr>
              <a:t>Role and contributions of managers</a:t>
            </a:r>
          </a:p>
          <a:p>
            <a:pPr marL="177800" indent="-177800">
              <a:lnSpc>
                <a:spcPts val="2260"/>
              </a:lnSpc>
              <a:spcBef>
                <a:spcPts val="600"/>
              </a:spcBef>
              <a:buClr>
                <a:srgbClr val="F16924"/>
              </a:buClr>
            </a:pPr>
            <a:r>
              <a:rPr lang="en-GB" altLang="de-DE" sz="2200" dirty="0">
                <a:solidFill>
                  <a:srgbClr val="F16924"/>
                </a:solidFill>
              </a:rPr>
              <a:t>	- </a:t>
            </a:r>
            <a:r>
              <a:rPr lang="en-GB" altLang="de-DE" sz="2200" dirty="0">
                <a:solidFill>
                  <a:srgbClr val="595959"/>
                </a:solidFill>
              </a:rPr>
              <a:t>Process of the company development</a:t>
            </a:r>
          </a:p>
        </p:txBody>
      </p:sp>
    </p:spTree>
    <p:extLst>
      <p:ext uri="{BB962C8B-B14F-4D97-AF65-F5344CB8AC3E}">
        <p14:creationId xmlns:p14="http://schemas.microsoft.com/office/powerpoint/2010/main" val="1484295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AE7D363-F4C4-37A2-8C66-8AC26CA755A5}"/>
              </a:ext>
            </a:extLst>
          </p:cNvPr>
          <p:cNvSpPr/>
          <p:nvPr/>
        </p:nvSpPr>
        <p:spPr>
          <a:xfrm>
            <a:off x="3522969" y="4535177"/>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903897" y="2337616"/>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522969" y="1672089"/>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080199" y="4931062"/>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544824" y="684576"/>
            <a:ext cx="5325446"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Preparation </a:t>
            </a:r>
          </a:p>
          <a:p>
            <a:pPr algn="l">
              <a:lnSpc>
                <a:spcPts val="1980"/>
              </a:lnSpc>
              <a:spcBef>
                <a:spcPts val="0"/>
              </a:spcBef>
            </a:pPr>
            <a:r>
              <a:rPr lang="en-US" sz="1900" dirty="0">
                <a:solidFill>
                  <a:srgbClr val="616161"/>
                </a:solidFill>
              </a:rPr>
              <a:t>Preparing crisis plans, messaging, etc. is the premiere way to ensure that you’re ready to react to a crisis while others are still standing in the gates</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766823" y="2237770"/>
            <a:ext cx="3984914" cy="1157102"/>
          </a:xfrm>
        </p:spPr>
        <p:txBody>
          <a:bodyPr>
            <a:noAutofit/>
          </a:bodyPr>
          <a:lstStyle/>
          <a:p>
            <a:pPr>
              <a:lnSpc>
                <a:spcPts val="2280"/>
              </a:lnSpc>
              <a:spcBef>
                <a:spcPts val="0"/>
              </a:spcBef>
            </a:pPr>
            <a:r>
              <a:rPr lang="en-US" sz="2200" b="1" dirty="0">
                <a:solidFill>
                  <a:srgbClr val="F16924"/>
                </a:solidFill>
              </a:rPr>
              <a:t>Communication: </a:t>
            </a:r>
          </a:p>
          <a:p>
            <a:pPr>
              <a:lnSpc>
                <a:spcPts val="1980"/>
              </a:lnSpc>
              <a:spcBef>
                <a:spcPts val="0"/>
              </a:spcBef>
            </a:pPr>
            <a:r>
              <a:rPr lang="en-US" sz="1900" dirty="0"/>
              <a:t>Have an online newsroom in a highly visible location. Fill it with the latest information on your </a:t>
            </a:r>
            <a:r>
              <a:rPr lang="en-US" sz="1900" dirty="0" err="1"/>
              <a:t>organisation</a:t>
            </a:r>
            <a:r>
              <a:rPr lang="en-US" sz="1900" dirty="0"/>
              <a:t> and the current crisis, so that media or stakeholders looking for the latest info straight from the source are actually able to find it. In addition, make yourself readily available to stakeholders and the media alike</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683609" y="5046142"/>
            <a:ext cx="5325446"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Relationships: </a:t>
            </a:r>
          </a:p>
          <a:p>
            <a:pPr algn="l">
              <a:lnSpc>
                <a:spcPts val="1980"/>
              </a:lnSpc>
              <a:spcBef>
                <a:spcPts val="0"/>
              </a:spcBef>
            </a:pPr>
            <a:r>
              <a:rPr lang="en-US" sz="1900" dirty="0">
                <a:solidFill>
                  <a:srgbClr val="616161"/>
                </a:solidFill>
              </a:rPr>
              <a:t>The rise of e-reporting via social media has made it even more important to build strong relationships with the people who cover your industry, whether accredited reporter or just a blogger.</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652649" y="492760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452694" y="1470253"/>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439727" y="3504803"/>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941333" y="617090"/>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133471" y="2786512"/>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344334" y="927411"/>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6529011" y="3096611"/>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394397" y="5335633"/>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332" name="Rectangle 331">
            <a:extLst>
              <a:ext uri="{FF2B5EF4-FFF2-40B4-BE49-F238E27FC236}">
                <a16:creationId xmlns:a16="http://schemas.microsoft.com/office/drawing/2014/main" id="{4AD1CC34-EF04-776A-97D1-6B2C495C81FB}"/>
              </a:ext>
            </a:extLst>
          </p:cNvPr>
          <p:cNvSpPr/>
          <p:nvPr/>
        </p:nvSpPr>
        <p:spPr>
          <a:xfrm>
            <a:off x="1" y="0"/>
            <a:ext cx="419253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4" y="430173"/>
            <a:ext cx="3240426" cy="6067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Controlling the Narrative</a:t>
            </a:r>
          </a:p>
          <a:p>
            <a:endParaRPr lang="en-US" dirty="0">
              <a:solidFill>
                <a:schemeClr val="bg1"/>
              </a:solidFill>
            </a:endParaRPr>
          </a:p>
          <a:p>
            <a:pPr>
              <a:lnSpc>
                <a:spcPts val="2240"/>
              </a:lnSpc>
              <a:spcBef>
                <a:spcPts val="0"/>
              </a:spcBef>
            </a:pPr>
            <a:r>
              <a:rPr lang="en-US" sz="2200" dirty="0">
                <a:solidFill>
                  <a:schemeClr val="bg1"/>
                </a:solidFill>
              </a:rPr>
              <a:t>A huge part of successful crisis management is the opportunity to tell your own story. The main reason is that it’s going to be told either way, and if you remain silent, parties that might not have the best interest of your company in mind might be the ones telling the story. </a:t>
            </a:r>
          </a:p>
          <a:p>
            <a:pPr>
              <a:lnSpc>
                <a:spcPts val="2240"/>
              </a:lnSpc>
              <a:spcBef>
                <a:spcPts val="0"/>
              </a:spcBef>
            </a:pPr>
            <a:r>
              <a:rPr lang="en-US" sz="2200" dirty="0">
                <a:solidFill>
                  <a:schemeClr val="bg1"/>
                </a:solidFill>
              </a:rPr>
              <a:t>Here is how a company can regain control over the story during a crisis:</a:t>
            </a:r>
          </a:p>
        </p:txBody>
      </p:sp>
      <p:sp>
        <p:nvSpPr>
          <p:cNvPr id="215" name="Rectangle 214">
            <a:extLst>
              <a:ext uri="{FF2B5EF4-FFF2-40B4-BE49-F238E27FC236}">
                <a16:creationId xmlns:a16="http://schemas.microsoft.com/office/drawing/2014/main" id="{13AFE945-1351-4152-C7FB-365CFAADD6FC}"/>
              </a:ext>
            </a:extLst>
          </p:cNvPr>
          <p:cNvSpPr/>
          <p:nvPr/>
        </p:nvSpPr>
        <p:spPr>
          <a:xfrm>
            <a:off x="536403" y="168449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482054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1" y="3683"/>
            <a:ext cx="12191999" cy="20804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412198" y="250891"/>
            <a:ext cx="2662166" cy="21410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Controlling the Narrative</a:t>
            </a:r>
            <a:endParaRPr lang="en-US" sz="2200" dirty="0">
              <a:solidFill>
                <a:schemeClr val="bg1"/>
              </a:solidFill>
            </a:endParaRPr>
          </a:p>
        </p:txBody>
      </p:sp>
      <p:sp>
        <p:nvSpPr>
          <p:cNvPr id="215" name="Rectangle 214">
            <a:extLst>
              <a:ext uri="{FF2B5EF4-FFF2-40B4-BE49-F238E27FC236}">
                <a16:creationId xmlns:a16="http://schemas.microsoft.com/office/drawing/2014/main" id="{13AFE945-1351-4152-C7FB-365CFAADD6FC}"/>
              </a:ext>
            </a:extLst>
          </p:cNvPr>
          <p:cNvSpPr/>
          <p:nvPr/>
        </p:nvSpPr>
        <p:spPr>
          <a:xfrm rot="16200000">
            <a:off x="2543970" y="982150"/>
            <a:ext cx="1440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 name="Text Placeholder 10">
            <a:extLst>
              <a:ext uri="{FF2B5EF4-FFF2-40B4-BE49-F238E27FC236}">
                <a16:creationId xmlns:a16="http://schemas.microsoft.com/office/drawing/2014/main" id="{0F7F3D30-B438-9F10-3573-8FBEF8240AE5}"/>
              </a:ext>
            </a:extLst>
          </p:cNvPr>
          <p:cNvSpPr txBox="1">
            <a:spLocks/>
          </p:cNvSpPr>
          <p:nvPr/>
        </p:nvSpPr>
        <p:spPr>
          <a:xfrm>
            <a:off x="3546009" y="250890"/>
            <a:ext cx="8333175" cy="20354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spcBef>
                <a:spcPts val="0"/>
              </a:spcBef>
            </a:pPr>
            <a:r>
              <a:rPr lang="en-US" sz="2200" dirty="0">
                <a:solidFill>
                  <a:schemeClr val="bg1"/>
                </a:solidFill>
              </a:rPr>
              <a:t>A huge part of successful crisis management is the opportunity to tell your own story. The main reason is that it’s going to be told either way, and if you remain silent, parties that might not have the best interest of your company in mind might be the ones telling the story. Here is how a company can regain control over the story during a crisis:</a:t>
            </a:r>
          </a:p>
        </p:txBody>
      </p:sp>
      <p:grpSp>
        <p:nvGrpSpPr>
          <p:cNvPr id="344" name="Group 343">
            <a:extLst>
              <a:ext uri="{FF2B5EF4-FFF2-40B4-BE49-F238E27FC236}">
                <a16:creationId xmlns:a16="http://schemas.microsoft.com/office/drawing/2014/main" id="{2FC3FB64-F6A8-CD23-F213-2EFCFE89A63E}"/>
              </a:ext>
            </a:extLst>
          </p:cNvPr>
          <p:cNvGrpSpPr/>
          <p:nvPr/>
        </p:nvGrpSpPr>
        <p:grpSpPr>
          <a:xfrm>
            <a:off x="-59426" y="2440385"/>
            <a:ext cx="1914966" cy="3678553"/>
            <a:chOff x="-1909" y="2363328"/>
            <a:chExt cx="1914966" cy="3678553"/>
          </a:xfrm>
        </p:grpSpPr>
        <p:sp>
          <p:nvSpPr>
            <p:cNvPr id="262" name="Freeform 261">
              <a:extLst>
                <a:ext uri="{FF2B5EF4-FFF2-40B4-BE49-F238E27FC236}">
                  <a16:creationId xmlns:a16="http://schemas.microsoft.com/office/drawing/2014/main" id="{FE8AB9E2-6F96-5752-230C-90FA2E0FA8B9}"/>
                </a:ext>
              </a:extLst>
            </p:cNvPr>
            <p:cNvSpPr/>
            <p:nvPr/>
          </p:nvSpPr>
          <p:spPr>
            <a:xfrm>
              <a:off x="-1909" y="5226416"/>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311E98E-F603-5841-7500-731F7FE5DC8A}"/>
                </a:ext>
              </a:extLst>
            </p:cNvPr>
            <p:cNvSpPr/>
            <p:nvPr/>
          </p:nvSpPr>
          <p:spPr>
            <a:xfrm>
              <a:off x="1379019" y="3028855"/>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87D1145-3CB8-365B-3643-81597A1A4B70}"/>
                </a:ext>
              </a:extLst>
            </p:cNvPr>
            <p:cNvSpPr/>
            <p:nvPr/>
          </p:nvSpPr>
          <p:spPr>
            <a:xfrm>
              <a:off x="-1909" y="2363328"/>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sp>
        <p:nvSpPr>
          <p:cNvPr id="268" name="Text Placeholder 2">
            <a:extLst>
              <a:ext uri="{FF2B5EF4-FFF2-40B4-BE49-F238E27FC236}">
                <a16:creationId xmlns:a16="http://schemas.microsoft.com/office/drawing/2014/main" id="{8776DDB8-9D1C-90F6-162E-CA3E5997A93B}"/>
              </a:ext>
            </a:extLst>
          </p:cNvPr>
          <p:cNvSpPr txBox="1">
            <a:spLocks/>
          </p:cNvSpPr>
          <p:nvPr/>
        </p:nvSpPr>
        <p:spPr>
          <a:xfrm>
            <a:off x="3944770" y="2344953"/>
            <a:ext cx="7955824"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Preparation </a:t>
            </a:r>
          </a:p>
          <a:p>
            <a:pPr algn="l">
              <a:lnSpc>
                <a:spcPts val="1980"/>
              </a:lnSpc>
              <a:spcBef>
                <a:spcPts val="0"/>
              </a:spcBef>
            </a:pPr>
            <a:r>
              <a:rPr lang="en-US" sz="1900" dirty="0">
                <a:solidFill>
                  <a:srgbClr val="616161"/>
                </a:solidFill>
              </a:rPr>
              <a:t>Preparing crisis plans, messaging, etc. is the premiere way to ensure that you’re ready to react to a crisis while others are still standing in the gates</a:t>
            </a:r>
          </a:p>
        </p:txBody>
      </p:sp>
      <p:sp>
        <p:nvSpPr>
          <p:cNvPr id="269" name="Text Placeholder 2">
            <a:extLst>
              <a:ext uri="{FF2B5EF4-FFF2-40B4-BE49-F238E27FC236}">
                <a16:creationId xmlns:a16="http://schemas.microsoft.com/office/drawing/2014/main" id="{4C2F7BD6-D523-B5FF-A5B1-A8FB6E5ACF6C}"/>
              </a:ext>
            </a:extLst>
          </p:cNvPr>
          <p:cNvSpPr txBox="1">
            <a:spLocks/>
          </p:cNvSpPr>
          <p:nvPr/>
        </p:nvSpPr>
        <p:spPr>
          <a:xfrm>
            <a:off x="3937966" y="3522389"/>
            <a:ext cx="8065782" cy="11571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spcBef>
                <a:spcPts val="0"/>
              </a:spcBef>
            </a:pPr>
            <a:r>
              <a:rPr lang="en-US" sz="2200" b="1" dirty="0">
                <a:solidFill>
                  <a:srgbClr val="F16924"/>
                </a:solidFill>
              </a:rPr>
              <a:t>Communication: </a:t>
            </a:r>
          </a:p>
          <a:p>
            <a:pPr>
              <a:lnSpc>
                <a:spcPts val="1980"/>
              </a:lnSpc>
              <a:spcBef>
                <a:spcPts val="0"/>
              </a:spcBef>
            </a:pPr>
            <a:r>
              <a:rPr lang="en-US" sz="1900" dirty="0"/>
              <a:t>Have an online newsroom in a highly visible location. Fill it with the latest information on your </a:t>
            </a:r>
            <a:r>
              <a:rPr lang="en-US" sz="1900" dirty="0" err="1"/>
              <a:t>organisation</a:t>
            </a:r>
            <a:r>
              <a:rPr lang="en-US" sz="1900" dirty="0"/>
              <a:t> and the current crisis, so that media or stakeholders looking for the latest info straight from the source are actually able to find it. In addition, make yourself readily available to stakeholders and the media alike</a:t>
            </a:r>
          </a:p>
        </p:txBody>
      </p:sp>
      <p:sp>
        <p:nvSpPr>
          <p:cNvPr id="270" name="Text Placeholder 2">
            <a:extLst>
              <a:ext uri="{FF2B5EF4-FFF2-40B4-BE49-F238E27FC236}">
                <a16:creationId xmlns:a16="http://schemas.microsoft.com/office/drawing/2014/main" id="{7C0ADC22-8092-7271-EA9C-16AF6FF7CBEB}"/>
              </a:ext>
            </a:extLst>
          </p:cNvPr>
          <p:cNvSpPr txBox="1">
            <a:spLocks/>
          </p:cNvSpPr>
          <p:nvPr/>
        </p:nvSpPr>
        <p:spPr>
          <a:xfrm>
            <a:off x="3952647" y="5409478"/>
            <a:ext cx="8065782"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Relationships: </a:t>
            </a:r>
          </a:p>
          <a:p>
            <a:pPr algn="l">
              <a:lnSpc>
                <a:spcPts val="1980"/>
              </a:lnSpc>
              <a:spcBef>
                <a:spcPts val="0"/>
              </a:spcBef>
            </a:pPr>
            <a:r>
              <a:rPr lang="en-US" sz="1900" dirty="0">
                <a:solidFill>
                  <a:srgbClr val="616161"/>
                </a:solidFill>
              </a:rPr>
              <a:t>The rise of e-reporting via social media has made it even more important to build strong relationships with the people who cover your industry, whether accredited reporter or just a blogger.</a:t>
            </a:r>
          </a:p>
        </p:txBody>
      </p:sp>
      <p:cxnSp>
        <p:nvCxnSpPr>
          <p:cNvPr id="273" name="Straight Connector 272">
            <a:extLst>
              <a:ext uri="{FF2B5EF4-FFF2-40B4-BE49-F238E27FC236}">
                <a16:creationId xmlns:a16="http://schemas.microsoft.com/office/drawing/2014/main" id="{F418CCD4-E296-8AEE-E0BE-8D00D2ADCCE1}"/>
              </a:ext>
            </a:extLst>
          </p:cNvPr>
          <p:cNvCxnSpPr>
            <a:cxnSpLocks/>
          </p:cNvCxnSpPr>
          <p:nvPr/>
        </p:nvCxnSpPr>
        <p:spPr>
          <a:xfrm>
            <a:off x="1862672" y="4254052"/>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11DE478-41CC-7695-3BD5-E09D5EE9FE1D}"/>
              </a:ext>
            </a:extLst>
          </p:cNvPr>
          <p:cNvCxnSpPr>
            <a:cxnSpLocks/>
          </p:cNvCxnSpPr>
          <p:nvPr/>
        </p:nvCxnSpPr>
        <p:spPr>
          <a:xfrm>
            <a:off x="971550" y="2751505"/>
            <a:ext cx="1502573"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420E5D9-3F7C-D64A-4E7E-7449F3B2D648}"/>
              </a:ext>
            </a:extLst>
          </p:cNvPr>
          <p:cNvCxnSpPr>
            <a:cxnSpLocks/>
          </p:cNvCxnSpPr>
          <p:nvPr/>
        </p:nvCxnSpPr>
        <p:spPr>
          <a:xfrm>
            <a:off x="1199994" y="5580661"/>
            <a:ext cx="13331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345" name="Group 344">
            <a:extLst>
              <a:ext uri="{FF2B5EF4-FFF2-40B4-BE49-F238E27FC236}">
                <a16:creationId xmlns:a16="http://schemas.microsoft.com/office/drawing/2014/main" id="{A2FB120B-21A7-01FD-55B2-0A09399B64DC}"/>
              </a:ext>
            </a:extLst>
          </p:cNvPr>
          <p:cNvGrpSpPr/>
          <p:nvPr/>
        </p:nvGrpSpPr>
        <p:grpSpPr>
          <a:xfrm>
            <a:off x="2523493" y="2202275"/>
            <a:ext cx="1227192" cy="1226725"/>
            <a:chOff x="-2729526" y="876905"/>
            <a:chExt cx="1446392" cy="1445841"/>
          </a:xfrm>
        </p:grpSpPr>
        <p:grpSp>
          <p:nvGrpSpPr>
            <p:cNvPr id="346" name="Graphic 8">
              <a:extLst>
                <a:ext uri="{FF2B5EF4-FFF2-40B4-BE49-F238E27FC236}">
                  <a16:creationId xmlns:a16="http://schemas.microsoft.com/office/drawing/2014/main" id="{1ABADED3-4D36-DF2D-0102-9D890B6EE699}"/>
                </a:ext>
              </a:extLst>
            </p:cNvPr>
            <p:cNvGrpSpPr/>
            <p:nvPr/>
          </p:nvGrpSpPr>
          <p:grpSpPr>
            <a:xfrm>
              <a:off x="-2729526" y="876905"/>
              <a:ext cx="1446392" cy="1445841"/>
              <a:chOff x="4817897" y="694433"/>
              <a:chExt cx="1446392" cy="1445841"/>
            </a:xfrm>
          </p:grpSpPr>
          <p:sp>
            <p:nvSpPr>
              <p:cNvPr id="354" name="Freeform 353">
                <a:extLst>
                  <a:ext uri="{FF2B5EF4-FFF2-40B4-BE49-F238E27FC236}">
                    <a16:creationId xmlns:a16="http://schemas.microsoft.com/office/drawing/2014/main" id="{3A71CD22-6141-19DF-97D9-BE636DA7171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55" name="Freeform 354">
                <a:extLst>
                  <a:ext uri="{FF2B5EF4-FFF2-40B4-BE49-F238E27FC236}">
                    <a16:creationId xmlns:a16="http://schemas.microsoft.com/office/drawing/2014/main" id="{269EA91B-583E-F0F9-FAC6-336914B15FA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347" name="Graphic 3">
              <a:extLst>
                <a:ext uri="{FF2B5EF4-FFF2-40B4-BE49-F238E27FC236}">
                  <a16:creationId xmlns:a16="http://schemas.microsoft.com/office/drawing/2014/main" id="{050A0C58-1FAA-9F79-C1E8-F87A4F087D84}"/>
                </a:ext>
              </a:extLst>
            </p:cNvPr>
            <p:cNvGrpSpPr/>
            <p:nvPr/>
          </p:nvGrpSpPr>
          <p:grpSpPr>
            <a:xfrm>
              <a:off x="-2330240" y="1177786"/>
              <a:ext cx="707330" cy="798180"/>
              <a:chOff x="4643578" y="432838"/>
              <a:chExt cx="1028134" cy="1160188"/>
            </a:xfrm>
            <a:solidFill>
              <a:srgbClr val="616161"/>
            </a:solidFill>
          </p:grpSpPr>
          <p:sp>
            <p:nvSpPr>
              <p:cNvPr id="348" name="Freeform 347">
                <a:extLst>
                  <a:ext uri="{FF2B5EF4-FFF2-40B4-BE49-F238E27FC236}">
                    <a16:creationId xmlns:a16="http://schemas.microsoft.com/office/drawing/2014/main" id="{66B792AA-F05C-C459-BB8A-4437549EC115}"/>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349" name="Graphic 3">
                <a:extLst>
                  <a:ext uri="{FF2B5EF4-FFF2-40B4-BE49-F238E27FC236}">
                    <a16:creationId xmlns:a16="http://schemas.microsoft.com/office/drawing/2014/main" id="{501E4F31-C381-67B8-C7E9-DE45D9B9E5CF}"/>
                  </a:ext>
                </a:extLst>
              </p:cNvPr>
              <p:cNvGrpSpPr/>
              <p:nvPr/>
            </p:nvGrpSpPr>
            <p:grpSpPr>
              <a:xfrm>
                <a:off x="4643578" y="432838"/>
                <a:ext cx="1028134" cy="1160188"/>
                <a:chOff x="4643578" y="432838"/>
                <a:chExt cx="1028134" cy="1160188"/>
              </a:xfrm>
              <a:grpFill/>
            </p:grpSpPr>
            <p:sp>
              <p:nvSpPr>
                <p:cNvPr id="350" name="Freeform 349">
                  <a:extLst>
                    <a:ext uri="{FF2B5EF4-FFF2-40B4-BE49-F238E27FC236}">
                      <a16:creationId xmlns:a16="http://schemas.microsoft.com/office/drawing/2014/main" id="{7F1D0ED1-EA8B-396E-9F4F-80B19CD75779}"/>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51" name="Graphic 3">
                  <a:extLst>
                    <a:ext uri="{FF2B5EF4-FFF2-40B4-BE49-F238E27FC236}">
                      <a16:creationId xmlns:a16="http://schemas.microsoft.com/office/drawing/2014/main" id="{8F9A0C02-3B0B-CAAC-66A1-2F60C5EF9843}"/>
                    </a:ext>
                  </a:extLst>
                </p:cNvPr>
                <p:cNvGrpSpPr/>
                <p:nvPr/>
              </p:nvGrpSpPr>
              <p:grpSpPr>
                <a:xfrm>
                  <a:off x="4643578" y="432838"/>
                  <a:ext cx="1028134" cy="1160188"/>
                  <a:chOff x="4643578" y="432838"/>
                  <a:chExt cx="1028134" cy="1160188"/>
                </a:xfrm>
                <a:grpFill/>
              </p:grpSpPr>
              <p:sp>
                <p:nvSpPr>
                  <p:cNvPr id="352" name="Freeform 351">
                    <a:extLst>
                      <a:ext uri="{FF2B5EF4-FFF2-40B4-BE49-F238E27FC236}">
                        <a16:creationId xmlns:a16="http://schemas.microsoft.com/office/drawing/2014/main" id="{F9898835-9017-F404-60BA-0FDADC6A4B3E}"/>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7F3D489E-7111-E97F-B57F-B6570D98160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grpSp>
        <p:nvGrpSpPr>
          <p:cNvPr id="356" name="Group 355">
            <a:extLst>
              <a:ext uri="{FF2B5EF4-FFF2-40B4-BE49-F238E27FC236}">
                <a16:creationId xmlns:a16="http://schemas.microsoft.com/office/drawing/2014/main" id="{DFDCE42E-0DF8-1112-13B7-A5573552C821}"/>
              </a:ext>
            </a:extLst>
          </p:cNvPr>
          <p:cNvGrpSpPr/>
          <p:nvPr/>
        </p:nvGrpSpPr>
        <p:grpSpPr>
          <a:xfrm>
            <a:off x="2523493" y="3639991"/>
            <a:ext cx="1227192" cy="1226725"/>
            <a:chOff x="-1521967" y="2846242"/>
            <a:chExt cx="1446392" cy="1445841"/>
          </a:xfrm>
        </p:grpSpPr>
        <p:grpSp>
          <p:nvGrpSpPr>
            <p:cNvPr id="357" name="Graphic 8">
              <a:extLst>
                <a:ext uri="{FF2B5EF4-FFF2-40B4-BE49-F238E27FC236}">
                  <a16:creationId xmlns:a16="http://schemas.microsoft.com/office/drawing/2014/main" id="{8264A561-3B60-49AA-15C9-72B822FABDE3}"/>
                </a:ext>
              </a:extLst>
            </p:cNvPr>
            <p:cNvGrpSpPr/>
            <p:nvPr/>
          </p:nvGrpSpPr>
          <p:grpSpPr>
            <a:xfrm>
              <a:off x="-1521967" y="2846242"/>
              <a:ext cx="1446392" cy="1445841"/>
              <a:chOff x="4817897" y="694433"/>
              <a:chExt cx="1446392" cy="1445841"/>
            </a:xfrm>
          </p:grpSpPr>
          <p:sp>
            <p:nvSpPr>
              <p:cNvPr id="375" name="Freeform 374">
                <a:extLst>
                  <a:ext uri="{FF2B5EF4-FFF2-40B4-BE49-F238E27FC236}">
                    <a16:creationId xmlns:a16="http://schemas.microsoft.com/office/drawing/2014/main" id="{2822B5CF-BAC2-077F-FF16-F40948539B0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6" name="Freeform 375">
                <a:extLst>
                  <a:ext uri="{FF2B5EF4-FFF2-40B4-BE49-F238E27FC236}">
                    <a16:creationId xmlns:a16="http://schemas.microsoft.com/office/drawing/2014/main" id="{185E77B6-B1B4-A58F-6B2F-790D082E836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358" name="Graphic 3">
              <a:extLst>
                <a:ext uri="{FF2B5EF4-FFF2-40B4-BE49-F238E27FC236}">
                  <a16:creationId xmlns:a16="http://schemas.microsoft.com/office/drawing/2014/main" id="{B1B0EEA2-561B-18C8-6126-A6A64BC56277}"/>
                </a:ext>
              </a:extLst>
            </p:cNvPr>
            <p:cNvGrpSpPr/>
            <p:nvPr/>
          </p:nvGrpSpPr>
          <p:grpSpPr>
            <a:xfrm>
              <a:off x="-1144054" y="3178996"/>
              <a:ext cx="690566" cy="763372"/>
              <a:chOff x="2811409" y="3683011"/>
              <a:chExt cx="858485" cy="948995"/>
            </a:xfrm>
            <a:solidFill>
              <a:srgbClr val="616161"/>
            </a:solidFill>
          </p:grpSpPr>
          <p:sp>
            <p:nvSpPr>
              <p:cNvPr id="359" name="Freeform 358">
                <a:extLst>
                  <a:ext uri="{FF2B5EF4-FFF2-40B4-BE49-F238E27FC236}">
                    <a16:creationId xmlns:a16="http://schemas.microsoft.com/office/drawing/2014/main" id="{B4924793-1A60-A2DB-BC6C-87B93EFB5FB9}"/>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360" name="Graphic 3">
                <a:extLst>
                  <a:ext uri="{FF2B5EF4-FFF2-40B4-BE49-F238E27FC236}">
                    <a16:creationId xmlns:a16="http://schemas.microsoft.com/office/drawing/2014/main" id="{3D7C6934-B6D2-F0EE-201D-886F86FA7B02}"/>
                  </a:ext>
                </a:extLst>
              </p:cNvPr>
              <p:cNvGrpSpPr/>
              <p:nvPr/>
            </p:nvGrpSpPr>
            <p:grpSpPr>
              <a:xfrm>
                <a:off x="2811409" y="3683011"/>
                <a:ext cx="858485" cy="948995"/>
                <a:chOff x="2811409" y="3683011"/>
                <a:chExt cx="858485" cy="948995"/>
              </a:xfrm>
              <a:grpFill/>
            </p:grpSpPr>
            <p:sp>
              <p:nvSpPr>
                <p:cNvPr id="361" name="Freeform 360">
                  <a:extLst>
                    <a:ext uri="{FF2B5EF4-FFF2-40B4-BE49-F238E27FC236}">
                      <a16:creationId xmlns:a16="http://schemas.microsoft.com/office/drawing/2014/main" id="{24FB4559-0FA1-F612-3C97-1E8E191F5E1D}"/>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51E2D18-922A-FB0E-A0DB-D09F81DA3896}"/>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42CCF50-F413-BED1-732A-958A05E90A8C}"/>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4446AF75-70A0-4944-9EAA-6E64712355FC}"/>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455EAA4C-0CF5-FFF3-9AC6-C1A8990829CE}"/>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68A10029-DFD3-7230-841B-4760597A2B9D}"/>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86C04508-E709-4C1F-A747-3B59464342AF}"/>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615B2DDD-FA31-B445-DA8A-584000CD9249}"/>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2D0C332-E5FB-09E2-C886-401C1BB226F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565BE0B4-505A-5A8C-5162-9DF10F9BDC69}"/>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1B09C768-2A91-375B-5398-AB51EA4C2031}"/>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8C5E28DB-F999-3C67-DBF7-6EE66407907F}"/>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F6F1F7DB-9E49-A320-D545-4EAEEE1378F1}"/>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31E027A-4810-8F5E-DB59-B425EEA3329D}"/>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grpSp>
        <p:nvGrpSpPr>
          <p:cNvPr id="377" name="Group 376">
            <a:extLst>
              <a:ext uri="{FF2B5EF4-FFF2-40B4-BE49-F238E27FC236}">
                <a16:creationId xmlns:a16="http://schemas.microsoft.com/office/drawing/2014/main" id="{A2160A31-8AF2-936D-DFE8-3AE14A4B758A}"/>
              </a:ext>
            </a:extLst>
          </p:cNvPr>
          <p:cNvGrpSpPr/>
          <p:nvPr/>
        </p:nvGrpSpPr>
        <p:grpSpPr>
          <a:xfrm>
            <a:off x="2523493" y="5130136"/>
            <a:ext cx="1227192" cy="1226725"/>
            <a:chOff x="-2575239" y="4990792"/>
            <a:chExt cx="1446392" cy="1445841"/>
          </a:xfrm>
        </p:grpSpPr>
        <p:grpSp>
          <p:nvGrpSpPr>
            <p:cNvPr id="378" name="Graphic 8">
              <a:extLst>
                <a:ext uri="{FF2B5EF4-FFF2-40B4-BE49-F238E27FC236}">
                  <a16:creationId xmlns:a16="http://schemas.microsoft.com/office/drawing/2014/main" id="{201F1300-BC7A-6622-4802-A3131A58094F}"/>
                </a:ext>
              </a:extLst>
            </p:cNvPr>
            <p:cNvGrpSpPr/>
            <p:nvPr/>
          </p:nvGrpSpPr>
          <p:grpSpPr>
            <a:xfrm>
              <a:off x="-2575239" y="4990792"/>
              <a:ext cx="1446392" cy="1445841"/>
              <a:chOff x="4817897" y="694433"/>
              <a:chExt cx="1446392" cy="1445841"/>
            </a:xfrm>
          </p:grpSpPr>
          <p:sp>
            <p:nvSpPr>
              <p:cNvPr id="408" name="Freeform 407">
                <a:extLst>
                  <a:ext uri="{FF2B5EF4-FFF2-40B4-BE49-F238E27FC236}">
                    <a16:creationId xmlns:a16="http://schemas.microsoft.com/office/drawing/2014/main" id="{48E6D72A-19D7-1D34-8080-0910DE13CE7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409" name="Freeform 408">
                <a:extLst>
                  <a:ext uri="{FF2B5EF4-FFF2-40B4-BE49-F238E27FC236}">
                    <a16:creationId xmlns:a16="http://schemas.microsoft.com/office/drawing/2014/main" id="{BD3EF3E4-973D-4956-F736-E6DBBA2320D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379" name="Graphic 3">
              <a:extLst>
                <a:ext uri="{FF2B5EF4-FFF2-40B4-BE49-F238E27FC236}">
                  <a16:creationId xmlns:a16="http://schemas.microsoft.com/office/drawing/2014/main" id="{37ED7F75-D67C-96A1-431B-97A2FA68A42A}"/>
                </a:ext>
              </a:extLst>
            </p:cNvPr>
            <p:cNvGrpSpPr/>
            <p:nvPr/>
          </p:nvGrpSpPr>
          <p:grpSpPr>
            <a:xfrm>
              <a:off x="-2217060" y="5375108"/>
              <a:ext cx="730034" cy="730950"/>
              <a:chOff x="6601914" y="3685068"/>
              <a:chExt cx="1090935" cy="1092304"/>
            </a:xfrm>
            <a:solidFill>
              <a:srgbClr val="616161"/>
            </a:solidFill>
          </p:grpSpPr>
          <p:sp>
            <p:nvSpPr>
              <p:cNvPr id="380" name="Freeform 379">
                <a:extLst>
                  <a:ext uri="{FF2B5EF4-FFF2-40B4-BE49-F238E27FC236}">
                    <a16:creationId xmlns:a16="http://schemas.microsoft.com/office/drawing/2014/main" id="{034C5884-0D48-C846-9A08-71FC4554CE26}"/>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B5CAC43B-83B4-EED4-A630-044A45D312E7}"/>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382" name="Graphic 3">
                <a:extLst>
                  <a:ext uri="{FF2B5EF4-FFF2-40B4-BE49-F238E27FC236}">
                    <a16:creationId xmlns:a16="http://schemas.microsoft.com/office/drawing/2014/main" id="{539DC99A-B936-AD76-0744-17509A62C7C4}"/>
                  </a:ext>
                </a:extLst>
              </p:cNvPr>
              <p:cNvGrpSpPr/>
              <p:nvPr/>
            </p:nvGrpSpPr>
            <p:grpSpPr>
              <a:xfrm>
                <a:off x="6601914" y="3685068"/>
                <a:ext cx="1090935" cy="1092304"/>
                <a:chOff x="6601914" y="3685068"/>
                <a:chExt cx="1090935" cy="1092304"/>
              </a:xfrm>
              <a:grpFill/>
            </p:grpSpPr>
            <p:sp>
              <p:nvSpPr>
                <p:cNvPr id="383" name="Freeform 382">
                  <a:extLst>
                    <a:ext uri="{FF2B5EF4-FFF2-40B4-BE49-F238E27FC236}">
                      <a16:creationId xmlns:a16="http://schemas.microsoft.com/office/drawing/2014/main" id="{B460697D-9FF3-0E6F-08B1-3115BAA13E23}"/>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BCD61794-A453-9413-86F4-F80006F62F5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385" name="Graphic 3">
                  <a:extLst>
                    <a:ext uri="{FF2B5EF4-FFF2-40B4-BE49-F238E27FC236}">
                      <a16:creationId xmlns:a16="http://schemas.microsoft.com/office/drawing/2014/main" id="{34E848DC-F1AE-F1E1-04C4-9E04C8BA3F8F}"/>
                    </a:ext>
                  </a:extLst>
                </p:cNvPr>
                <p:cNvGrpSpPr/>
                <p:nvPr/>
              </p:nvGrpSpPr>
              <p:grpSpPr>
                <a:xfrm>
                  <a:off x="6601914" y="3685068"/>
                  <a:ext cx="1090935" cy="1092304"/>
                  <a:chOff x="6601914" y="3685068"/>
                  <a:chExt cx="1090935" cy="1092304"/>
                </a:xfrm>
                <a:grpFill/>
              </p:grpSpPr>
              <p:sp>
                <p:nvSpPr>
                  <p:cNvPr id="406" name="Freeform 405">
                    <a:extLst>
                      <a:ext uri="{FF2B5EF4-FFF2-40B4-BE49-F238E27FC236}">
                        <a16:creationId xmlns:a16="http://schemas.microsoft.com/office/drawing/2014/main" id="{225E4DFA-0F10-801E-0AD2-F9A9FC6C00EC}"/>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89A2C05-A6FD-854C-C8F4-7942E5A42FEB}"/>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386" name="Freeform 385">
                  <a:extLst>
                    <a:ext uri="{FF2B5EF4-FFF2-40B4-BE49-F238E27FC236}">
                      <a16:creationId xmlns:a16="http://schemas.microsoft.com/office/drawing/2014/main" id="{7801D2B5-ADDF-EA61-4FF3-252C70DE31B1}"/>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1390F871-3005-9CA5-A460-50FBA48E968A}"/>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FA59CF37-854B-F75A-EF5D-F49808144E4E}"/>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FC5CB08F-9D38-B7F5-A53B-BC21BD749285}"/>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5989E643-F217-0C8C-4019-F18173669413}"/>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9FA89284-DD5C-58FC-BA1C-C98CDCD46699}"/>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AB84C811-C875-B6DE-C0B2-40F40B3D7EEE}"/>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B7ED95BB-B861-D32B-77AB-2EA3C764F880}"/>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A1526CD4-F68C-30DB-9459-28273066F604}"/>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347FFE9C-5538-D5E4-7937-FF1CFD501889}"/>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9341D331-ACB8-C704-28E5-8F759F25A06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FCAEE8A9-0890-4D8E-4FE2-1E18E275DC3C}"/>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C8DACEEC-6613-584B-B109-F86236533E1F}"/>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FC8ACDE7-2348-AC4E-C796-6E17561661C4}"/>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17F16F71-E914-0799-05C9-6890AB944C1F}"/>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DBCFD735-63A1-9279-82CA-02A0AB0AB1EB}"/>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A5E4B553-BD48-C5D2-4785-2F666FB64195}"/>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7EC5897F-FF26-C8C2-6177-BECB747CDE0B}"/>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38CB8E1A-D714-72E4-5FEC-CA4D0A85532A}"/>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41CD207-9851-3096-5796-C58DB4D9EACD}"/>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66715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1199" y="33655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GB" b="0" i="0" dirty="0">
                <a:solidFill>
                  <a:schemeClr val="bg1"/>
                </a:solidFill>
                <a:effectLst/>
                <a:latin typeface="Roboto" panose="02000000000000000000" pitchFamily="2" charset="0"/>
              </a:rPr>
              <a:t>TED Talks -- from soldiers and psychologists, athletes and entrepreneurs -- share hard-won wisdom on leadership.</a:t>
            </a:r>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AND TED TALKS IS AWASH WITH LEADERSHIP CONTENT </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reflexive</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engage with complexity</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willing to challenge</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and be challenged</a:t>
            </a: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266065" cy="8849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225"/>
              </a:spcBef>
              <a:buClr>
                <a:srgbClr val="F16924"/>
              </a:buCl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Check out the curated playlist at your leisure  </a:t>
            </a:r>
            <a:r>
              <a:rPr lang="en-IE" sz="2200" b="1" dirty="0">
                <a:latin typeface="+mn-lt"/>
                <a:hlinkClick r:id="rId3"/>
              </a:rPr>
              <a:t>Browse playlists (ted.com)</a:t>
            </a:r>
            <a:endParaRPr lang="en-GB" sz="2200" b="1" dirty="0">
              <a:solidFill>
                <a:srgbClr val="595959"/>
              </a:solidFill>
              <a:latin typeface="+mn-lt"/>
              <a:ea typeface="Lato Light" panose="020F0502020204030203"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179AB63-9D9C-8479-3D04-3A31076DE57D}"/>
              </a:ext>
            </a:extLst>
          </p:cNvPr>
          <p:cNvPicPr>
            <a:picLocks noChangeAspect="1"/>
          </p:cNvPicPr>
          <p:nvPr/>
        </p:nvPicPr>
        <p:blipFill>
          <a:blip r:embed="rId4"/>
          <a:stretch>
            <a:fillRect/>
          </a:stretch>
        </p:blipFill>
        <p:spPr>
          <a:xfrm>
            <a:off x="4021796" y="2829678"/>
            <a:ext cx="8129625" cy="3306966"/>
          </a:xfrm>
          <a:prstGeom prst="rect">
            <a:avLst/>
          </a:prstGeom>
        </p:spPr>
      </p:pic>
    </p:spTree>
    <p:extLst>
      <p:ext uri="{BB962C8B-B14F-4D97-AF65-F5344CB8AC3E}">
        <p14:creationId xmlns:p14="http://schemas.microsoft.com/office/powerpoint/2010/main" val="3560823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6F96E-968B-E37E-BCB4-14973A37F516}"/>
              </a:ext>
            </a:extLst>
          </p:cNvPr>
          <p:cNvSpPr>
            <a:spLocks noGrp="1"/>
          </p:cNvSpPr>
          <p:nvPr>
            <p:ph type="body" sz="quarter" idx="18"/>
          </p:nvPr>
        </p:nvSpPr>
        <p:spPr>
          <a:xfrm>
            <a:off x="734714" y="1757010"/>
            <a:ext cx="6157153" cy="4745389"/>
          </a:xfrm>
        </p:spPr>
        <p:txBody>
          <a:bodyPr>
            <a:normAutofit/>
          </a:bodyPr>
          <a:lstStyle/>
          <a:p>
            <a:pPr marL="15875" indent="-15875">
              <a:lnSpc>
                <a:spcPts val="2280"/>
              </a:lnSpc>
              <a:spcBef>
                <a:spcPts val="0"/>
              </a:spcBef>
            </a:pPr>
            <a:r>
              <a:rPr lang="en-US" sz="2200" dirty="0"/>
              <a:t>What can you use to help you control the narrative?</a:t>
            </a:r>
          </a:p>
          <a:p>
            <a:pPr marL="15875" indent="-15875">
              <a:lnSpc>
                <a:spcPts val="2280"/>
              </a:lnSpc>
              <a:spcBef>
                <a:spcPts val="0"/>
              </a:spcBef>
            </a:pPr>
            <a:endParaRPr lang="en-US" sz="2200" dirty="0"/>
          </a:p>
          <a:p>
            <a:pPr marL="15875" indent="-15875">
              <a:lnSpc>
                <a:spcPts val="2280"/>
              </a:lnSpc>
              <a:spcBef>
                <a:spcPts val="0"/>
              </a:spcBef>
            </a:pPr>
            <a:r>
              <a:rPr lang="en-US" sz="2200" b="1" dirty="0">
                <a:highlight>
                  <a:srgbClr val="F16924"/>
                </a:highlight>
              </a:rPr>
              <a:t> Use your </a:t>
            </a:r>
            <a:r>
              <a:rPr lang="en-US" sz="2200" b="1" dirty="0" err="1">
                <a:highlight>
                  <a:srgbClr val="F16924"/>
                </a:highlight>
              </a:rPr>
              <a:t>organisational</a:t>
            </a:r>
            <a:r>
              <a:rPr lang="en-US" sz="2200" b="1" dirty="0">
                <a:highlight>
                  <a:srgbClr val="F16924"/>
                </a:highlight>
              </a:rPr>
              <a:t> knowledge</a:t>
            </a:r>
          </a:p>
          <a:p>
            <a:pPr marL="15875" indent="-15875">
              <a:lnSpc>
                <a:spcPts val="2280"/>
              </a:lnSpc>
              <a:spcBef>
                <a:spcPts val="0"/>
              </a:spcBef>
            </a:pPr>
            <a:endParaRPr lang="en-US" sz="2200" b="1" dirty="0">
              <a:highlight>
                <a:srgbClr val="F16924"/>
              </a:highlight>
            </a:endParaRPr>
          </a:p>
          <a:p>
            <a:pPr marL="15875" indent="-15875">
              <a:lnSpc>
                <a:spcPts val="2280"/>
              </a:lnSpc>
              <a:spcBef>
                <a:spcPts val="0"/>
              </a:spcBef>
            </a:pPr>
            <a:r>
              <a:rPr lang="en-US" sz="2200" dirty="0"/>
              <a:t>A crisis doesn’t occur in a vacuum, so familiarity with the environment around your company, both past and present, is an important piece of understanding the pitfalls and opportunities as you enter a crisis. Understanding your context can inform how you structure your messaging and perceive the media triggers that may spark a resurgence of coverage.</a:t>
            </a:r>
          </a:p>
        </p:txBody>
      </p:sp>
      <p:sp>
        <p:nvSpPr>
          <p:cNvPr id="4" name="Text Placeholder 3">
            <a:extLst>
              <a:ext uri="{FF2B5EF4-FFF2-40B4-BE49-F238E27FC236}">
                <a16:creationId xmlns:a16="http://schemas.microsoft.com/office/drawing/2014/main" id="{9163E0E6-8932-D33B-8B1E-5C8BEF3AA70A}"/>
              </a:ext>
            </a:extLst>
          </p:cNvPr>
          <p:cNvSpPr>
            <a:spLocks noGrp="1"/>
          </p:cNvSpPr>
          <p:nvPr>
            <p:ph type="body" sz="quarter" idx="16"/>
          </p:nvPr>
        </p:nvSpPr>
        <p:spPr/>
        <p:txBody>
          <a:bodyPr>
            <a:normAutofit lnSpcReduction="10000"/>
          </a:bodyPr>
          <a:lstStyle/>
          <a:p>
            <a:r>
              <a:rPr lang="en-GB" dirty="0"/>
              <a:t>Controlling the Narrative</a:t>
            </a:r>
          </a:p>
          <a:p>
            <a:endParaRPr lang="en-US" dirty="0"/>
          </a:p>
        </p:txBody>
      </p:sp>
      <p:sp>
        <p:nvSpPr>
          <p:cNvPr id="6" name="Rectangle 5">
            <a:extLst>
              <a:ext uri="{FF2B5EF4-FFF2-40B4-BE49-F238E27FC236}">
                <a16:creationId xmlns:a16="http://schemas.microsoft.com/office/drawing/2014/main" id="{9697F5D1-F6F7-338D-08C7-76D3D472B1FC}"/>
              </a:ext>
            </a:extLst>
          </p:cNvPr>
          <p:cNvSpPr/>
          <p:nvPr/>
        </p:nvSpPr>
        <p:spPr>
          <a:xfrm>
            <a:off x="734714" y="1422523"/>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904C6528-53E3-E683-DE69-CC15A9DDBC3A}"/>
              </a:ext>
            </a:extLst>
          </p:cNvPr>
          <p:cNvPicPr>
            <a:picLocks noChangeAspect="1"/>
          </p:cNvPicPr>
          <p:nvPr/>
        </p:nvPicPr>
        <p:blipFill rotWithShape="1">
          <a:blip r:embed="rId2"/>
          <a:srcRect l="28651" r="28651"/>
          <a:stretch/>
        </p:blipFill>
        <p:spPr>
          <a:xfrm>
            <a:off x="7078132" y="0"/>
            <a:ext cx="4464683" cy="6858000"/>
          </a:xfrm>
          <a:prstGeom prst="rect">
            <a:avLst/>
          </a:prstGeom>
        </p:spPr>
      </p:pic>
    </p:spTree>
    <p:extLst>
      <p:ext uri="{BB962C8B-B14F-4D97-AF65-F5344CB8AC3E}">
        <p14:creationId xmlns:p14="http://schemas.microsoft.com/office/powerpoint/2010/main" val="2060335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6F96E-968B-E37E-BCB4-14973A37F516}"/>
              </a:ext>
            </a:extLst>
          </p:cNvPr>
          <p:cNvSpPr>
            <a:spLocks noGrp="1"/>
          </p:cNvSpPr>
          <p:nvPr>
            <p:ph type="body" sz="quarter" idx="18"/>
          </p:nvPr>
        </p:nvSpPr>
        <p:spPr>
          <a:xfrm>
            <a:off x="734714" y="1757010"/>
            <a:ext cx="6597419" cy="4745389"/>
          </a:xfrm>
        </p:spPr>
        <p:txBody>
          <a:bodyPr>
            <a:normAutofit/>
          </a:bodyPr>
          <a:lstStyle/>
          <a:p>
            <a:pPr marL="15875" indent="-15875">
              <a:lnSpc>
                <a:spcPts val="2280"/>
              </a:lnSpc>
              <a:spcBef>
                <a:spcPts val="0"/>
              </a:spcBef>
            </a:pPr>
            <a:r>
              <a:rPr lang="en-US" sz="2200" dirty="0">
                <a:highlight>
                  <a:srgbClr val="F16924"/>
                </a:highlight>
              </a:rPr>
              <a:t> Use your people</a:t>
            </a:r>
            <a:r>
              <a:rPr lang="en-US" sz="2200" dirty="0">
                <a:solidFill>
                  <a:srgbClr val="F16924"/>
                </a:solidFill>
                <a:highlight>
                  <a:srgbClr val="F16924"/>
                </a:highlight>
              </a:rPr>
              <a:t>.</a:t>
            </a:r>
          </a:p>
          <a:p>
            <a:pPr marL="15875" indent="-15875">
              <a:lnSpc>
                <a:spcPts val="2280"/>
              </a:lnSpc>
              <a:spcBef>
                <a:spcPts val="0"/>
              </a:spcBef>
            </a:pPr>
            <a:r>
              <a:rPr lang="en-US" sz="2200" dirty="0"/>
              <a:t>Narratives are the only way to change minds, and perception, of a reluctant audience. Keeping in mind that the core of any company is its people, find out what actions are already being taken to right the wrong. </a:t>
            </a:r>
          </a:p>
          <a:p>
            <a:pPr marL="15875" indent="-15875">
              <a:lnSpc>
                <a:spcPts val="2280"/>
              </a:lnSpc>
              <a:spcBef>
                <a:spcPts val="0"/>
              </a:spcBef>
            </a:pPr>
            <a:endParaRPr lang="en-US" sz="2200" dirty="0"/>
          </a:p>
          <a:p>
            <a:pPr marL="15875" indent="-15875">
              <a:lnSpc>
                <a:spcPts val="2280"/>
              </a:lnSpc>
              <a:spcBef>
                <a:spcPts val="0"/>
              </a:spcBef>
            </a:pPr>
            <a:r>
              <a:rPr lang="en-US" sz="2200" dirty="0">
                <a:highlight>
                  <a:srgbClr val="F16924"/>
                </a:highlight>
              </a:rPr>
              <a:t> Use your channels</a:t>
            </a:r>
            <a:r>
              <a:rPr lang="en-US" sz="2200" dirty="0">
                <a:solidFill>
                  <a:srgbClr val="F16924"/>
                </a:solidFill>
                <a:highlight>
                  <a:srgbClr val="F16924"/>
                </a:highlight>
              </a:rPr>
              <a:t>.</a:t>
            </a:r>
          </a:p>
          <a:p>
            <a:pPr marL="15875" indent="-15875">
              <a:lnSpc>
                <a:spcPts val="2280"/>
              </a:lnSpc>
              <a:spcBef>
                <a:spcPts val="0"/>
              </a:spcBef>
            </a:pPr>
            <a:r>
              <a:rPr lang="en-US" sz="2200" dirty="0"/>
              <a:t>Social media is a crisis game changer. Today’s digital age demands transparency and swift action like never before. Strong visuals, such as good photography and video, can also strengthen your story and will always be more compelling than a simple statement.</a:t>
            </a:r>
          </a:p>
          <a:p>
            <a:pPr marL="15875" indent="-15875">
              <a:lnSpc>
                <a:spcPts val="2280"/>
              </a:lnSpc>
              <a:spcBef>
                <a:spcPts val="0"/>
              </a:spcBef>
            </a:pPr>
            <a:endParaRPr lang="en-US" sz="2200" dirty="0"/>
          </a:p>
        </p:txBody>
      </p:sp>
      <p:sp>
        <p:nvSpPr>
          <p:cNvPr id="4" name="Text Placeholder 3">
            <a:extLst>
              <a:ext uri="{FF2B5EF4-FFF2-40B4-BE49-F238E27FC236}">
                <a16:creationId xmlns:a16="http://schemas.microsoft.com/office/drawing/2014/main" id="{9163E0E6-8932-D33B-8B1E-5C8BEF3AA70A}"/>
              </a:ext>
            </a:extLst>
          </p:cNvPr>
          <p:cNvSpPr>
            <a:spLocks noGrp="1"/>
          </p:cNvSpPr>
          <p:nvPr>
            <p:ph type="body" sz="quarter" idx="16"/>
          </p:nvPr>
        </p:nvSpPr>
        <p:spPr/>
        <p:txBody>
          <a:bodyPr>
            <a:normAutofit lnSpcReduction="10000"/>
          </a:bodyPr>
          <a:lstStyle/>
          <a:p>
            <a:r>
              <a:rPr lang="en-GB" dirty="0"/>
              <a:t>Controlling the Narrative</a:t>
            </a:r>
          </a:p>
          <a:p>
            <a:endParaRPr lang="en-US" dirty="0"/>
          </a:p>
        </p:txBody>
      </p:sp>
      <p:sp>
        <p:nvSpPr>
          <p:cNvPr id="6" name="Rectangle 5">
            <a:extLst>
              <a:ext uri="{FF2B5EF4-FFF2-40B4-BE49-F238E27FC236}">
                <a16:creationId xmlns:a16="http://schemas.microsoft.com/office/drawing/2014/main" id="{9697F5D1-F6F7-338D-08C7-76D3D472B1FC}"/>
              </a:ext>
            </a:extLst>
          </p:cNvPr>
          <p:cNvSpPr/>
          <p:nvPr/>
        </p:nvSpPr>
        <p:spPr>
          <a:xfrm>
            <a:off x="734714" y="1422523"/>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2CC1EE06-3AD2-6298-0E28-B2B3C8C642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593" r="50855"/>
          <a:stretch/>
        </p:blipFill>
        <p:spPr>
          <a:xfrm>
            <a:off x="7636933" y="0"/>
            <a:ext cx="4030134" cy="6858000"/>
          </a:xfrm>
          <a:prstGeom prst="rect">
            <a:avLst/>
          </a:prstGeom>
        </p:spPr>
      </p:pic>
    </p:spTree>
    <p:extLst>
      <p:ext uri="{BB962C8B-B14F-4D97-AF65-F5344CB8AC3E}">
        <p14:creationId xmlns:p14="http://schemas.microsoft.com/office/powerpoint/2010/main" val="274847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a:t>
            </a:r>
            <a:r>
              <a:rPr lang="en-US" dirty="0">
                <a:hlinkClick r:id="rId2">
                  <a:extLst>
                    <a:ext uri="{A12FA001-AC4F-418D-AE19-62706E023703}">
                      <ahyp:hlinkClr xmlns:ahyp="http://schemas.microsoft.com/office/drawing/2018/hyperlinkcolor" val="tx"/>
                    </a:ext>
                  </a:extLst>
                </a:hlinkClick>
              </a:rPr>
              <a:t>/</a:t>
            </a:r>
            <a:r>
              <a:rPr lang="en-US" dirty="0" err="1">
                <a:hlinkClick r:id="rId2">
                  <a:extLst>
                    <a:ext uri="{A12FA001-AC4F-418D-AE19-62706E023703}">
                      <ahyp:hlinkClr xmlns:ahyp="http://schemas.microsoft.com/office/drawing/2018/hyperlinkcolor" val="tx"/>
                    </a:ext>
                  </a:extLst>
                </a:hlinkClick>
              </a:rPr>
              <a:t>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a:t>
            </a:r>
            <a:r>
              <a:rPr lang="en-US" dirty="0">
                <a:hlinkClick r:id="rId4">
                  <a:extLst>
                    <a:ext uri="{A12FA001-AC4F-418D-AE19-62706E023703}">
                      <ahyp:hlinkClr xmlns:ahyp="http://schemas.microsoft.com/office/drawing/2018/hyperlinkcolor" val="tx"/>
                    </a:ext>
                  </a:extLst>
                </a:hlinkClick>
              </a:rPr>
              <a:t>/company/secure-project/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r>
              <a:rPr lang="en-US" dirty="0" err="1"/>
              <a:t>www.</a:t>
            </a:r>
            <a:r>
              <a:rPr lang="en-US" b="1" dirty="0" err="1"/>
              <a:t>smecrisistoolkit.</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720750"/>
          </a:xfrm>
        </p:spPr>
        <p:txBody>
          <a:bodyPr>
            <a:normAutofit fontScale="85000" lnSpcReduction="10000"/>
          </a:bodyPr>
          <a:lstStyle/>
          <a:p>
            <a:r>
              <a:rPr lang="en-US" dirty="0"/>
              <a:t>UNDERSTANDING FINANCIAL AND LIQUIDITY RATIOS &amp; INSOLVENCY AS A RESTRUCTURING APPROACH</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70000" lnSpcReduction="20000"/>
          </a:bodyPr>
          <a:lstStyle/>
          <a:p>
            <a:r>
              <a:rPr lang="en-US" dirty="0">
                <a:solidFill>
                  <a:schemeClr val="bg1"/>
                </a:solidFill>
              </a:rPr>
              <a:t>Next </a:t>
            </a:r>
            <a:r>
              <a:rPr lang="en-US" dirty="0">
                <a:solidFill>
                  <a:srgbClr val="EDA13E"/>
                </a:solidFill>
              </a:rPr>
              <a:t>Module 5..</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6096000"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395315" cy="1723686"/>
          </a:xfrm>
        </p:spPr>
        <p:txBody>
          <a:bodyPr>
            <a:normAutofit/>
          </a:bodyPr>
          <a:lstStyle/>
          <a:p>
            <a:r>
              <a:rPr lang="en-GB" dirty="0"/>
              <a:t>Leadership in Times of Crisis</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445951" y="1911116"/>
            <a:ext cx="5000886" cy="4334679"/>
          </a:xfrm>
        </p:spPr>
        <p:txBody>
          <a:bodyPr>
            <a:normAutofit lnSpcReduction="10000"/>
          </a:bodyPr>
          <a:lstStyle/>
          <a:p>
            <a:pPr marL="12700" indent="-12700">
              <a:lnSpc>
                <a:spcPct val="100000"/>
              </a:lnSpc>
              <a:spcBef>
                <a:spcPts val="0"/>
              </a:spcBef>
            </a:pPr>
            <a:r>
              <a:rPr lang="en-US" sz="2200" dirty="0" err="1"/>
              <a:t>Recognising</a:t>
            </a:r>
            <a:r>
              <a:rPr lang="en-US" sz="2200" dirty="0"/>
              <a:t> that a company faces a crisis is the first thing leaders must do. It is a difficult step, especially during the onset of crises that do not arrive suddenly but grow out of familiar circumstances that mask their nature. Once leaders </a:t>
            </a:r>
            <a:r>
              <a:rPr lang="en-US" sz="2200" dirty="0" err="1"/>
              <a:t>recognise</a:t>
            </a:r>
            <a:r>
              <a:rPr lang="en-US" sz="2200" dirty="0"/>
              <a:t> a crisis as such, they can begin to mount a response. But they cannot respond as they would in a routine emergency, by following plans that had been drawn up in advance. During a crisis, which is ruled by unfamiliarity and uncertainty, effective responses are largely improvised.</a:t>
            </a:r>
          </a:p>
        </p:txBody>
      </p:sp>
      <p:sp>
        <p:nvSpPr>
          <p:cNvPr id="8" name="TextBox 125">
            <a:extLst>
              <a:ext uri="{FF2B5EF4-FFF2-40B4-BE49-F238E27FC236}">
                <a16:creationId xmlns:a16="http://schemas.microsoft.com/office/drawing/2014/main" id="{9BED686A-47A4-F647-EA7A-E1D7671600A2}"/>
              </a:ext>
            </a:extLst>
          </p:cNvPr>
          <p:cNvSpPr txBox="1"/>
          <p:nvPr/>
        </p:nvSpPr>
        <p:spPr>
          <a:xfrm>
            <a:off x="6563698" y="2632356"/>
            <a:ext cx="5397244" cy="4225644"/>
          </a:xfrm>
          <a:prstGeom prst="rect">
            <a:avLst/>
          </a:prstGeom>
          <a:noFill/>
        </p:spPr>
        <p:txBody>
          <a:bodyPr wrap="square" rtlCol="0" anchor="t" anchorCtr="0">
            <a:spAutoFit/>
          </a:bodyPr>
          <a:lstStyle/>
          <a:p>
            <a:pPr>
              <a:lnSpc>
                <a:spcPts val="2200"/>
              </a:lnSpc>
              <a:spcBef>
                <a:spcPts val="600"/>
              </a:spcBef>
              <a:buClr>
                <a:srgbClr val="EDA13E"/>
              </a:buClr>
            </a:pPr>
            <a:r>
              <a:rPr lang="en-GB" sz="2200" b="1" dirty="0">
                <a:solidFill>
                  <a:schemeClr val="bg1"/>
                </a:solidFill>
                <a:ea typeface="League Spartan" charset="0"/>
                <a:cs typeface="Poppins" pitchFamily="2" charset="77"/>
              </a:rPr>
              <a:t>What leaders need during a crisis is not a predefined response plan but behaviours and mindsets that will prevent them from overreacting to yesterday’s developments and help them look ahead.  Some tips ..</a:t>
            </a:r>
          </a:p>
          <a:p>
            <a:pPr>
              <a:lnSpc>
                <a:spcPts val="2200"/>
              </a:lnSpc>
              <a:spcBef>
                <a:spcPts val="600"/>
              </a:spcBef>
              <a:buClr>
                <a:srgbClr val="EDA13E"/>
              </a:buClr>
            </a:pPr>
            <a:endParaRPr lang="en-GB" sz="2200" b="1"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Manage anxiety, don’t create it</a:t>
            </a:r>
          </a:p>
          <a:p>
            <a:pPr marL="342900" indent="-34290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Be brutally honest…and confident in a good outcome.</a:t>
            </a:r>
          </a:p>
          <a:p>
            <a:pPr marL="342900" indent="-34290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Be a closer; get things DONE!</a:t>
            </a:r>
          </a:p>
          <a:p>
            <a:pPr marL="342900" indent="-34290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Do not confuse management with leadership </a:t>
            </a:r>
          </a:p>
          <a:p>
            <a:pPr>
              <a:lnSpc>
                <a:spcPts val="2200"/>
              </a:lnSpc>
              <a:spcBef>
                <a:spcPts val="600"/>
              </a:spcBef>
              <a:buClr>
                <a:srgbClr val="EDA13E"/>
              </a:buClr>
            </a:pPr>
            <a:endParaRPr lang="en-GB" sz="2200" b="1" dirty="0">
              <a:solidFill>
                <a:schemeClr val="bg1"/>
              </a:solidFill>
              <a:ea typeface="League Spartan" charset="0"/>
              <a:cs typeface="Poppins" pitchFamily="2" charset="77"/>
            </a:endParaRPr>
          </a:p>
        </p:txBody>
      </p:sp>
      <p:sp>
        <p:nvSpPr>
          <p:cNvPr id="4" name="Rectangle 3">
            <a:extLst>
              <a:ext uri="{FF2B5EF4-FFF2-40B4-BE49-F238E27FC236}">
                <a16:creationId xmlns:a16="http://schemas.microsoft.com/office/drawing/2014/main" id="{B0B42AA0-FC3D-4ACB-BDFA-6F288602A6D2}"/>
              </a:ext>
            </a:extLst>
          </p:cNvPr>
          <p:cNvSpPr/>
          <p:nvPr/>
        </p:nvSpPr>
        <p:spPr>
          <a:xfrm>
            <a:off x="484329" y="1738532"/>
            <a:ext cx="792000" cy="21410"/>
          </a:xfrm>
          <a:prstGeom prst="rect">
            <a:avLst/>
          </a:prstGeom>
          <a:solidFill>
            <a:srgbClr val="F16924"/>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Picture 6" descr="Sea of white umbrellas with one blue one in the crowd">
            <a:extLst>
              <a:ext uri="{FF2B5EF4-FFF2-40B4-BE49-F238E27FC236}">
                <a16:creationId xmlns:a16="http://schemas.microsoft.com/office/drawing/2014/main" id="{58F4C2DE-D7C5-D519-3088-8A7FB863B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8177" y="136956"/>
            <a:ext cx="4128285" cy="2358444"/>
          </a:xfrm>
          <a:prstGeom prst="rect">
            <a:avLst/>
          </a:prstGeom>
        </p:spPr>
      </p:pic>
    </p:spTree>
    <p:extLst>
      <p:ext uri="{BB962C8B-B14F-4D97-AF65-F5344CB8AC3E}">
        <p14:creationId xmlns:p14="http://schemas.microsoft.com/office/powerpoint/2010/main" val="336732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341069-FDFE-0CCB-371B-448FBDCE5AC2}"/>
              </a:ext>
            </a:extLst>
          </p:cNvPr>
          <p:cNvSpPr>
            <a:spLocks noGrp="1"/>
          </p:cNvSpPr>
          <p:nvPr>
            <p:ph type="body" sz="quarter" idx="18"/>
          </p:nvPr>
        </p:nvSpPr>
        <p:spPr>
          <a:xfrm>
            <a:off x="734714" y="1976283"/>
            <a:ext cx="6079041" cy="4341984"/>
          </a:xfrm>
        </p:spPr>
        <p:txBody>
          <a:bodyPr>
            <a:normAutofit/>
          </a:bodyPr>
          <a:lstStyle/>
          <a:p>
            <a:pPr marL="357188" indent="-342900">
              <a:lnSpc>
                <a:spcPts val="2280"/>
              </a:lnSpc>
              <a:spcBef>
                <a:spcPts val="0"/>
              </a:spcBef>
              <a:buClr>
                <a:srgbClr val="F16924"/>
              </a:buClr>
              <a:buFont typeface="Arial" panose="020B0604020202020204" pitchFamily="34" charset="0"/>
              <a:buChar char="•"/>
            </a:pPr>
            <a:r>
              <a:rPr lang="en-US" sz="2200" dirty="0"/>
              <a:t>The roles and responsibilities of business leaders change dramatically in times of crisis.</a:t>
            </a:r>
          </a:p>
          <a:p>
            <a:pPr marL="357188" indent="-342900">
              <a:lnSpc>
                <a:spcPts val="2280"/>
              </a:lnSpc>
              <a:spcBef>
                <a:spcPts val="0"/>
              </a:spcBef>
              <a:buClr>
                <a:srgbClr val="F16924"/>
              </a:buClr>
              <a:buFont typeface="Arial" panose="020B0604020202020204" pitchFamily="34" charset="0"/>
              <a:buChar char="•"/>
            </a:pPr>
            <a:r>
              <a:rPr lang="en-US" sz="2200" dirty="0"/>
              <a:t>In normal times, CEOs and other executives of growth companies focus on fostering innovation, driving revenue, and gaining market share.</a:t>
            </a:r>
          </a:p>
          <a:p>
            <a:pPr marL="357188" indent="-342900">
              <a:lnSpc>
                <a:spcPts val="2280"/>
              </a:lnSpc>
              <a:spcBef>
                <a:spcPts val="0"/>
              </a:spcBef>
              <a:buClr>
                <a:srgbClr val="F16924"/>
              </a:buClr>
              <a:buFont typeface="Arial" panose="020B0604020202020204" pitchFamily="34" charset="0"/>
              <a:buChar char="•"/>
            </a:pPr>
            <a:r>
              <a:rPr lang="en-US" sz="2200" dirty="0"/>
              <a:t>In times of crisis, many of those same leaders must make rapid decisions about controlling costs and maintaining liquidity. They may encounter unforeseen roadblocks - supply chain issues, team shortages, and operational challenges - that drastically alter the scope of their roles and priorities.</a:t>
            </a:r>
          </a:p>
          <a:p>
            <a:pPr marL="357188" indent="-342900">
              <a:lnSpc>
                <a:spcPts val="2280"/>
              </a:lnSpc>
              <a:spcBef>
                <a:spcPts val="0"/>
              </a:spcBef>
              <a:buClr>
                <a:srgbClr val="F16924"/>
              </a:buClr>
              <a:buFont typeface="Arial" panose="020B0604020202020204" pitchFamily="34" charset="0"/>
              <a:buChar char="•"/>
            </a:pPr>
            <a:endParaRPr lang="en-US" sz="2200" dirty="0"/>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734714" y="539733"/>
            <a:ext cx="4483510" cy="2011738"/>
          </a:xfrm>
        </p:spPr>
        <p:txBody>
          <a:bodyPr>
            <a:normAutofit/>
          </a:bodyPr>
          <a:lstStyle/>
          <a:p>
            <a:r>
              <a:rPr lang="en-GB" dirty="0">
                <a:solidFill>
                  <a:schemeClr val="bg1"/>
                </a:solidFill>
              </a:rPr>
              <a:t>Observations about Leadership</a:t>
            </a:r>
          </a:p>
        </p:txBody>
      </p:sp>
      <p:sp>
        <p:nvSpPr>
          <p:cNvPr id="8" name="Rectangle 7">
            <a:extLst>
              <a:ext uri="{FF2B5EF4-FFF2-40B4-BE49-F238E27FC236}">
                <a16:creationId xmlns:a16="http://schemas.microsoft.com/office/drawing/2014/main" id="{AA1930F3-B82F-9738-AE10-EADDCB7E0A1C}"/>
              </a:ext>
            </a:extLst>
          </p:cNvPr>
          <p:cNvSpPr/>
          <p:nvPr/>
        </p:nvSpPr>
        <p:spPr>
          <a:xfrm>
            <a:off x="818862" y="175328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5" name="Picture 4">
            <a:extLst>
              <a:ext uri="{FF2B5EF4-FFF2-40B4-BE49-F238E27FC236}">
                <a16:creationId xmlns:a16="http://schemas.microsoft.com/office/drawing/2014/main" id="{4A5E6BF5-5EF2-D307-C94E-28BCFBF95283}"/>
              </a:ext>
            </a:extLst>
          </p:cNvPr>
          <p:cNvPicPr>
            <a:picLocks noChangeAspect="1"/>
          </p:cNvPicPr>
          <p:nvPr/>
        </p:nvPicPr>
        <p:blipFill>
          <a:blip r:embed="rId3"/>
          <a:stretch>
            <a:fillRect/>
          </a:stretch>
        </p:blipFill>
        <p:spPr>
          <a:xfrm>
            <a:off x="7800012" y="2163834"/>
            <a:ext cx="3795497" cy="2530331"/>
          </a:xfrm>
          <a:prstGeom prst="rect">
            <a:avLst/>
          </a:prstGeom>
        </p:spPr>
      </p:pic>
    </p:spTree>
    <p:extLst>
      <p:ext uri="{BB962C8B-B14F-4D97-AF65-F5344CB8AC3E}">
        <p14:creationId xmlns:p14="http://schemas.microsoft.com/office/powerpoint/2010/main" val="2754947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3991</TotalTime>
  <Words>6684</Words>
  <Application>Microsoft Office PowerPoint</Application>
  <PresentationFormat>Widescreen</PresentationFormat>
  <Paragraphs>893</Paragraphs>
  <Slides>72</Slides>
  <Notes>22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8" baseType="lpstr">
      <vt:lpstr>Arial</vt:lpstr>
      <vt:lpstr>Calibri</vt:lpstr>
      <vt:lpstr>Calibri Light</vt:lpstr>
      <vt:lpstr>Lato Light</vt:lpstr>
      <vt:lpstr>Lato Regular</vt:lpstr>
      <vt:lpstr>Montserrat</vt:lpstr>
      <vt:lpstr>Montserrat Light</vt:lpstr>
      <vt:lpstr>Montserrat Medium</vt:lpstr>
      <vt:lpstr>Quattrocento Sans</vt:lpstr>
      <vt:lpstr>Roboto</vt:lpstr>
      <vt:lpstr>Roboto Light</vt:lpstr>
      <vt:lpstr>Segoe UI</vt:lpstr>
      <vt:lpstr>Times New Roman</vt:lpstr>
      <vt:lpstr>Wingdings</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338</cp:revision>
  <dcterms:created xsi:type="dcterms:W3CDTF">2020-10-14T13:32:04Z</dcterms:created>
  <dcterms:modified xsi:type="dcterms:W3CDTF">2022-10-09T07:05:02Z</dcterms:modified>
</cp:coreProperties>
</file>